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307" r:id="rId3"/>
    <p:sldId id="469" r:id="rId4"/>
    <p:sldId id="470" r:id="rId5"/>
    <p:sldId id="471" r:id="rId6"/>
    <p:sldId id="472" r:id="rId7"/>
    <p:sldId id="473" r:id="rId8"/>
    <p:sldId id="474" r:id="rId9"/>
    <p:sldId id="475" r:id="rId10"/>
    <p:sldId id="476" r:id="rId11"/>
    <p:sldId id="478" r:id="rId12"/>
    <p:sldId id="479" r:id="rId13"/>
    <p:sldId id="480" r:id="rId14"/>
    <p:sldId id="481" r:id="rId15"/>
    <p:sldId id="482" r:id="rId16"/>
    <p:sldId id="483" r:id="rId17"/>
    <p:sldId id="557" r:id="rId18"/>
    <p:sldId id="484" r:id="rId19"/>
    <p:sldId id="487" r:id="rId20"/>
    <p:sldId id="488" r:id="rId21"/>
    <p:sldId id="489" r:id="rId22"/>
    <p:sldId id="490" r:id="rId23"/>
    <p:sldId id="491" r:id="rId24"/>
    <p:sldId id="486" r:id="rId25"/>
    <p:sldId id="485" r:id="rId26"/>
    <p:sldId id="492" r:id="rId27"/>
    <p:sldId id="494" r:id="rId28"/>
    <p:sldId id="495" r:id="rId29"/>
    <p:sldId id="496" r:id="rId30"/>
    <p:sldId id="497" r:id="rId31"/>
    <p:sldId id="498" r:id="rId32"/>
    <p:sldId id="499" r:id="rId33"/>
    <p:sldId id="500" r:id="rId34"/>
    <p:sldId id="501" r:id="rId35"/>
    <p:sldId id="502" r:id="rId36"/>
    <p:sldId id="503" r:id="rId37"/>
    <p:sldId id="504" r:id="rId38"/>
    <p:sldId id="505" r:id="rId39"/>
    <p:sldId id="510" r:id="rId40"/>
    <p:sldId id="508" r:id="rId41"/>
    <p:sldId id="509" r:id="rId42"/>
    <p:sldId id="506" r:id="rId43"/>
    <p:sldId id="511" r:id="rId44"/>
    <p:sldId id="512" r:id="rId45"/>
    <p:sldId id="513" r:id="rId46"/>
    <p:sldId id="514" r:id="rId47"/>
    <p:sldId id="556" r:id="rId48"/>
    <p:sldId id="515" r:id="rId49"/>
    <p:sldId id="516" r:id="rId50"/>
    <p:sldId id="517" r:id="rId51"/>
    <p:sldId id="518" r:id="rId52"/>
    <p:sldId id="522" r:id="rId53"/>
    <p:sldId id="519" r:id="rId54"/>
    <p:sldId id="520" r:id="rId55"/>
    <p:sldId id="521" r:id="rId56"/>
    <p:sldId id="524" r:id="rId57"/>
    <p:sldId id="523" r:id="rId58"/>
    <p:sldId id="525" r:id="rId59"/>
    <p:sldId id="526" r:id="rId60"/>
    <p:sldId id="527" r:id="rId61"/>
    <p:sldId id="528" r:id="rId62"/>
    <p:sldId id="529" r:id="rId63"/>
    <p:sldId id="530" r:id="rId64"/>
    <p:sldId id="531" r:id="rId65"/>
    <p:sldId id="532" r:id="rId66"/>
    <p:sldId id="534" r:id="rId67"/>
    <p:sldId id="533" r:id="rId68"/>
    <p:sldId id="535" r:id="rId69"/>
    <p:sldId id="536" r:id="rId70"/>
    <p:sldId id="537" r:id="rId71"/>
    <p:sldId id="538" r:id="rId72"/>
    <p:sldId id="539" r:id="rId73"/>
    <p:sldId id="541" r:id="rId74"/>
    <p:sldId id="540" r:id="rId75"/>
    <p:sldId id="542" r:id="rId76"/>
    <p:sldId id="543" r:id="rId77"/>
    <p:sldId id="544" r:id="rId78"/>
    <p:sldId id="545" r:id="rId79"/>
    <p:sldId id="546" r:id="rId80"/>
    <p:sldId id="547" r:id="rId81"/>
    <p:sldId id="558" r:id="rId82"/>
    <p:sldId id="548" r:id="rId83"/>
    <p:sldId id="549" r:id="rId84"/>
    <p:sldId id="550" r:id="rId85"/>
    <p:sldId id="551" r:id="rId86"/>
    <p:sldId id="552" r:id="rId87"/>
    <p:sldId id="553" r:id="rId88"/>
    <p:sldId id="554" r:id="rId89"/>
    <p:sldId id="555" r:id="rId90"/>
    <p:sldId id="559" r:id="rId91"/>
  </p:sldIdLst>
  <p:sldSz cx="9144000" cy="6858000" type="screen4x3"/>
  <p:notesSz cx="6858000" cy="9144000"/>
  <p:defaultTextStyle>
    <a:defPPr>
      <a:defRPr lang="zh-CN"/>
    </a:defPPr>
    <a:lvl1pPr algn="l" rtl="0" fontAlgn="base">
      <a:spcBef>
        <a:spcPct val="0"/>
      </a:spcBef>
      <a:spcAft>
        <a:spcPct val="0"/>
      </a:spcAft>
      <a:defRPr sz="4800" b="1" kern="1200">
        <a:solidFill>
          <a:schemeClr val="accent2"/>
        </a:solidFill>
        <a:latin typeface="Arial" charset="0"/>
        <a:ea typeface="楷体_GB2312" pitchFamily="49" charset="-122"/>
        <a:cs typeface="+mn-cs"/>
      </a:defRPr>
    </a:lvl1pPr>
    <a:lvl2pPr marL="457200" algn="l" rtl="0" fontAlgn="base">
      <a:spcBef>
        <a:spcPct val="0"/>
      </a:spcBef>
      <a:spcAft>
        <a:spcPct val="0"/>
      </a:spcAft>
      <a:defRPr sz="4800" b="1" kern="1200">
        <a:solidFill>
          <a:schemeClr val="accent2"/>
        </a:solidFill>
        <a:latin typeface="Arial" charset="0"/>
        <a:ea typeface="楷体_GB2312" pitchFamily="49" charset="-122"/>
        <a:cs typeface="+mn-cs"/>
      </a:defRPr>
    </a:lvl2pPr>
    <a:lvl3pPr marL="914400" algn="l" rtl="0" fontAlgn="base">
      <a:spcBef>
        <a:spcPct val="0"/>
      </a:spcBef>
      <a:spcAft>
        <a:spcPct val="0"/>
      </a:spcAft>
      <a:defRPr sz="4800" b="1" kern="1200">
        <a:solidFill>
          <a:schemeClr val="accent2"/>
        </a:solidFill>
        <a:latin typeface="Arial" charset="0"/>
        <a:ea typeface="楷体_GB2312" pitchFamily="49" charset="-122"/>
        <a:cs typeface="+mn-cs"/>
      </a:defRPr>
    </a:lvl3pPr>
    <a:lvl4pPr marL="1371600" algn="l" rtl="0" fontAlgn="base">
      <a:spcBef>
        <a:spcPct val="0"/>
      </a:spcBef>
      <a:spcAft>
        <a:spcPct val="0"/>
      </a:spcAft>
      <a:defRPr sz="4800" b="1" kern="1200">
        <a:solidFill>
          <a:schemeClr val="accent2"/>
        </a:solidFill>
        <a:latin typeface="Arial" charset="0"/>
        <a:ea typeface="楷体_GB2312" pitchFamily="49" charset="-122"/>
        <a:cs typeface="+mn-cs"/>
      </a:defRPr>
    </a:lvl4pPr>
    <a:lvl5pPr marL="1828800" algn="l" rtl="0" fontAlgn="base">
      <a:spcBef>
        <a:spcPct val="0"/>
      </a:spcBef>
      <a:spcAft>
        <a:spcPct val="0"/>
      </a:spcAft>
      <a:defRPr sz="4800" b="1" kern="1200">
        <a:solidFill>
          <a:schemeClr val="accent2"/>
        </a:solidFill>
        <a:latin typeface="Arial" charset="0"/>
        <a:ea typeface="楷体_GB2312" pitchFamily="49" charset="-122"/>
        <a:cs typeface="+mn-cs"/>
      </a:defRPr>
    </a:lvl5pPr>
    <a:lvl6pPr marL="2286000" algn="l" defTabSz="914400" rtl="0" eaLnBrk="1" latinLnBrk="0" hangingPunct="1">
      <a:defRPr sz="4800" b="1" kern="1200">
        <a:solidFill>
          <a:schemeClr val="accent2"/>
        </a:solidFill>
        <a:latin typeface="Arial" charset="0"/>
        <a:ea typeface="楷体_GB2312" pitchFamily="49" charset="-122"/>
        <a:cs typeface="+mn-cs"/>
      </a:defRPr>
    </a:lvl6pPr>
    <a:lvl7pPr marL="2743200" algn="l" defTabSz="914400" rtl="0" eaLnBrk="1" latinLnBrk="0" hangingPunct="1">
      <a:defRPr sz="4800" b="1" kern="1200">
        <a:solidFill>
          <a:schemeClr val="accent2"/>
        </a:solidFill>
        <a:latin typeface="Arial" charset="0"/>
        <a:ea typeface="楷体_GB2312" pitchFamily="49" charset="-122"/>
        <a:cs typeface="+mn-cs"/>
      </a:defRPr>
    </a:lvl7pPr>
    <a:lvl8pPr marL="3200400" algn="l" defTabSz="914400" rtl="0" eaLnBrk="1" latinLnBrk="0" hangingPunct="1">
      <a:defRPr sz="4800" b="1" kern="1200">
        <a:solidFill>
          <a:schemeClr val="accent2"/>
        </a:solidFill>
        <a:latin typeface="Arial" charset="0"/>
        <a:ea typeface="楷体_GB2312" pitchFamily="49" charset="-122"/>
        <a:cs typeface="+mn-cs"/>
      </a:defRPr>
    </a:lvl8pPr>
    <a:lvl9pPr marL="3657600" algn="l" defTabSz="914400" rtl="0" eaLnBrk="1" latinLnBrk="0" hangingPunct="1">
      <a:defRPr sz="4800" b="1" kern="1200">
        <a:solidFill>
          <a:schemeClr val="accent2"/>
        </a:solidFill>
        <a:latin typeface="Arial"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5" d="100"/>
          <a:sy n="75" d="100"/>
        </p:scale>
        <p:origin x="-123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00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E0A5A9-D268-4BFA-A33C-4C6318E29A1A}" type="datetimeFigureOut">
              <a:rPr lang="zh-CN" altLang="en-US" smtClean="0"/>
              <a:pPr/>
              <a:t>2020/6/3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75D73B-6133-4BE3-B148-378382D9E31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A91C498-1A54-42D1-8F6D-E1447474C6E2}"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A2779EC-D2B9-414B-8079-3C253207C427}"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2BE537E-01A6-49ED-AEC8-B347D308F495}"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6FCC3B8-D062-4ABF-B045-0C205574E560}"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BCBD748-FADA-4233-9AB2-75DDB3CA5301}"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3029AA0-09D2-4D08-BAFA-6E09E0E6E21D}"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0443B39-73B5-4771-9B5B-DC927F371680}"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dirty="0"/>
          </a:p>
        </p:txBody>
      </p:sp>
      <p:sp>
        <p:nvSpPr>
          <p:cNvPr id="5" name="灯片编号占位符 4"/>
          <p:cNvSpPr>
            <a:spLocks noGrp="1"/>
          </p:cNvSpPr>
          <p:nvPr>
            <p:ph type="sldNum" sz="quarter" idx="12"/>
          </p:nvPr>
        </p:nvSpPr>
        <p:spPr/>
        <p:txBody>
          <a:bodyPr/>
          <a:lstStyle>
            <a:lvl1pPr>
              <a:defRPr/>
            </a:lvl1pPr>
          </a:lstStyle>
          <a:p>
            <a:fld id="{03F7FBD5-4236-46D5-B73C-3D779F144C8E}"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04A2AEB-1DBE-49A0-92CC-C095D84E82FE}"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01B36C6-4A39-42A4-A496-702CF4032399}"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5F47E4A-4CF9-40F5-AC30-93D0F72624B4}"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宋体" pitchFamily="2" charset="-122"/>
              </a:defRPr>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chemeClr val="tx1"/>
                </a:solidFill>
                <a:ea typeface="宋体" pitchFamily="2" charset="-122"/>
              </a:defRPr>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ea typeface="宋体" pitchFamily="2" charset="-122"/>
              </a:defRPr>
            </a:lvl1pPr>
          </a:lstStyle>
          <a:p>
            <a:fld id="{3C91617A-A968-4362-9052-B59B75090C28}"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b="1">
          <a:solidFill>
            <a:srgbClr val="FF0000"/>
          </a:solidFill>
          <a:latin typeface="+mj-lt"/>
          <a:ea typeface="+mj-ea"/>
          <a:cs typeface="+mj-cs"/>
        </a:defRPr>
      </a:lvl1pPr>
      <a:lvl2pPr algn="ctr" rtl="0" fontAlgn="base">
        <a:spcBef>
          <a:spcPct val="0"/>
        </a:spcBef>
        <a:spcAft>
          <a:spcPct val="0"/>
        </a:spcAft>
        <a:defRPr sz="4400" b="1">
          <a:solidFill>
            <a:srgbClr val="FF0000"/>
          </a:solidFill>
          <a:latin typeface="Times New Roman" pitchFamily="18" charset="0"/>
          <a:ea typeface="楷体_GB2312" pitchFamily="49" charset="-122"/>
        </a:defRPr>
      </a:lvl2pPr>
      <a:lvl3pPr algn="ctr" rtl="0" fontAlgn="base">
        <a:spcBef>
          <a:spcPct val="0"/>
        </a:spcBef>
        <a:spcAft>
          <a:spcPct val="0"/>
        </a:spcAft>
        <a:defRPr sz="4400" b="1">
          <a:solidFill>
            <a:srgbClr val="FF0000"/>
          </a:solidFill>
          <a:latin typeface="Times New Roman" pitchFamily="18" charset="0"/>
          <a:ea typeface="楷体_GB2312" pitchFamily="49" charset="-122"/>
        </a:defRPr>
      </a:lvl3pPr>
      <a:lvl4pPr algn="ctr" rtl="0" fontAlgn="base">
        <a:spcBef>
          <a:spcPct val="0"/>
        </a:spcBef>
        <a:spcAft>
          <a:spcPct val="0"/>
        </a:spcAft>
        <a:defRPr sz="4400" b="1">
          <a:solidFill>
            <a:srgbClr val="FF0000"/>
          </a:solidFill>
          <a:latin typeface="Times New Roman" pitchFamily="18" charset="0"/>
          <a:ea typeface="楷体_GB2312" pitchFamily="49" charset="-122"/>
        </a:defRPr>
      </a:lvl4pPr>
      <a:lvl5pPr algn="ctr" rtl="0" fontAlgn="base">
        <a:spcBef>
          <a:spcPct val="0"/>
        </a:spcBef>
        <a:spcAft>
          <a:spcPct val="0"/>
        </a:spcAft>
        <a:defRPr sz="4400" b="1">
          <a:solidFill>
            <a:srgbClr val="FF0000"/>
          </a:solidFill>
          <a:latin typeface="Times New Roman" pitchFamily="18" charset="0"/>
          <a:ea typeface="楷体_GB2312" pitchFamily="49" charset="-122"/>
        </a:defRPr>
      </a:lvl5pPr>
      <a:lvl6pPr marL="457200" algn="ctr" rtl="0" fontAlgn="base">
        <a:spcBef>
          <a:spcPct val="0"/>
        </a:spcBef>
        <a:spcAft>
          <a:spcPct val="0"/>
        </a:spcAft>
        <a:defRPr sz="4400" b="1">
          <a:solidFill>
            <a:srgbClr val="FF0000"/>
          </a:solidFill>
          <a:latin typeface="Times New Roman" pitchFamily="18" charset="0"/>
          <a:ea typeface="楷体_GB2312" pitchFamily="49" charset="-122"/>
        </a:defRPr>
      </a:lvl6pPr>
      <a:lvl7pPr marL="914400" algn="ctr" rtl="0" fontAlgn="base">
        <a:spcBef>
          <a:spcPct val="0"/>
        </a:spcBef>
        <a:spcAft>
          <a:spcPct val="0"/>
        </a:spcAft>
        <a:defRPr sz="4400" b="1">
          <a:solidFill>
            <a:srgbClr val="FF0000"/>
          </a:solidFill>
          <a:latin typeface="Times New Roman" pitchFamily="18" charset="0"/>
          <a:ea typeface="楷体_GB2312" pitchFamily="49" charset="-122"/>
        </a:defRPr>
      </a:lvl7pPr>
      <a:lvl8pPr marL="1371600" algn="ctr" rtl="0" fontAlgn="base">
        <a:spcBef>
          <a:spcPct val="0"/>
        </a:spcBef>
        <a:spcAft>
          <a:spcPct val="0"/>
        </a:spcAft>
        <a:defRPr sz="4400" b="1">
          <a:solidFill>
            <a:srgbClr val="FF0000"/>
          </a:solidFill>
          <a:latin typeface="Times New Roman" pitchFamily="18" charset="0"/>
          <a:ea typeface="楷体_GB2312" pitchFamily="49" charset="-122"/>
        </a:defRPr>
      </a:lvl8pPr>
      <a:lvl9pPr marL="1828800" algn="ctr" rtl="0" fontAlgn="base">
        <a:spcBef>
          <a:spcPct val="0"/>
        </a:spcBef>
        <a:spcAft>
          <a:spcPct val="0"/>
        </a:spcAft>
        <a:defRPr sz="4400" b="1">
          <a:solidFill>
            <a:srgbClr val="FF0000"/>
          </a:solidFill>
          <a:latin typeface="Times New Roman" pitchFamily="18" charset="0"/>
          <a:ea typeface="楷体_GB2312" pitchFamily="49" charset="-122"/>
        </a:defRPr>
      </a:lvl9pPr>
    </p:titleStyle>
    <p:bodyStyle>
      <a:lvl1pPr marL="342900" indent="-342900" algn="l" rtl="0" fontAlgn="base">
        <a:spcBef>
          <a:spcPct val="20000"/>
        </a:spcBef>
        <a:spcAft>
          <a:spcPct val="20000"/>
        </a:spcAft>
        <a:buChar char="•"/>
        <a:defRPr sz="3200" b="1">
          <a:solidFill>
            <a:schemeClr val="tx1"/>
          </a:solidFill>
          <a:latin typeface="+mn-lt"/>
          <a:ea typeface="+mn-ea"/>
          <a:cs typeface="+mn-cs"/>
        </a:defRPr>
      </a:lvl1pPr>
      <a:lvl2pPr marL="742950" indent="-285750" algn="l" rtl="0" fontAlgn="base">
        <a:spcBef>
          <a:spcPct val="20000"/>
        </a:spcBef>
        <a:spcAft>
          <a:spcPct val="20000"/>
        </a:spcAft>
        <a:buChar char="–"/>
        <a:defRPr sz="2800" b="1">
          <a:solidFill>
            <a:schemeClr val="accent2"/>
          </a:solidFill>
          <a:latin typeface="+mn-lt"/>
          <a:ea typeface="+mn-ea"/>
        </a:defRPr>
      </a:lvl2pPr>
      <a:lvl3pPr marL="1143000" indent="-228600" algn="l" rtl="0" fontAlgn="base">
        <a:spcBef>
          <a:spcPct val="20000"/>
        </a:spcBef>
        <a:spcAft>
          <a:spcPct val="20000"/>
        </a:spcAft>
        <a:buChar char="•"/>
        <a:defRPr sz="2400" b="1">
          <a:solidFill>
            <a:schemeClr val="tx1"/>
          </a:solidFill>
          <a:latin typeface="+mn-lt"/>
          <a:ea typeface="+mn-ea"/>
        </a:defRPr>
      </a:lvl3pPr>
      <a:lvl4pPr marL="1600200" indent="-228600" algn="l" rtl="0" fontAlgn="base">
        <a:spcBef>
          <a:spcPct val="20000"/>
        </a:spcBef>
        <a:spcAft>
          <a:spcPct val="20000"/>
        </a:spcAft>
        <a:buChar char="–"/>
        <a:defRPr sz="2000" b="1">
          <a:solidFill>
            <a:schemeClr val="accent2"/>
          </a:solidFill>
          <a:latin typeface="+mn-lt"/>
          <a:ea typeface="+mn-ea"/>
        </a:defRPr>
      </a:lvl4pPr>
      <a:lvl5pPr marL="2057400" indent="-228600" algn="l" rtl="0" fontAlgn="base">
        <a:spcBef>
          <a:spcPct val="20000"/>
        </a:spcBef>
        <a:spcAft>
          <a:spcPct val="20000"/>
        </a:spcAft>
        <a:buChar char="»"/>
        <a:defRPr sz="2000" b="1">
          <a:solidFill>
            <a:schemeClr val="tx1"/>
          </a:solidFill>
          <a:latin typeface="+mn-lt"/>
          <a:ea typeface="+mn-ea"/>
        </a:defRPr>
      </a:lvl5pPr>
      <a:lvl6pPr marL="2514600" indent="-228600" algn="l" rtl="0" fontAlgn="base">
        <a:spcBef>
          <a:spcPct val="20000"/>
        </a:spcBef>
        <a:spcAft>
          <a:spcPct val="20000"/>
        </a:spcAft>
        <a:buChar char="»"/>
        <a:defRPr sz="2000" b="1">
          <a:solidFill>
            <a:schemeClr val="tx1"/>
          </a:solidFill>
          <a:latin typeface="+mn-lt"/>
          <a:ea typeface="+mn-ea"/>
        </a:defRPr>
      </a:lvl6pPr>
      <a:lvl7pPr marL="2971800" indent="-228600" algn="l" rtl="0" fontAlgn="base">
        <a:spcBef>
          <a:spcPct val="20000"/>
        </a:spcBef>
        <a:spcAft>
          <a:spcPct val="20000"/>
        </a:spcAft>
        <a:buChar char="»"/>
        <a:defRPr sz="2000" b="1">
          <a:solidFill>
            <a:schemeClr val="tx1"/>
          </a:solidFill>
          <a:latin typeface="+mn-lt"/>
          <a:ea typeface="+mn-ea"/>
        </a:defRPr>
      </a:lvl7pPr>
      <a:lvl8pPr marL="3429000" indent="-228600" algn="l" rtl="0" fontAlgn="base">
        <a:spcBef>
          <a:spcPct val="20000"/>
        </a:spcBef>
        <a:spcAft>
          <a:spcPct val="20000"/>
        </a:spcAft>
        <a:buChar char="»"/>
        <a:defRPr sz="2000" b="1">
          <a:solidFill>
            <a:schemeClr val="tx1"/>
          </a:solidFill>
          <a:latin typeface="+mn-lt"/>
          <a:ea typeface="+mn-ea"/>
        </a:defRPr>
      </a:lvl8pPr>
      <a:lvl9pPr marL="3886200" indent="-228600" algn="l" rtl="0" fontAlgn="base">
        <a:spcBef>
          <a:spcPct val="20000"/>
        </a:spcBef>
        <a:spcAft>
          <a:spcPct val="2000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3567" y="1052736"/>
            <a:ext cx="7776865" cy="1470025"/>
          </a:xfrm>
        </p:spPr>
        <p:txBody>
          <a:bodyPr/>
          <a:lstStyle/>
          <a:p>
            <a:r>
              <a:rPr lang="zh-CN" altLang="en-US" sz="6600" dirty="0" smtClean="0">
                <a:effectLst>
                  <a:outerShdw blurRad="38100" dist="38100" dir="2700000" algn="tl">
                    <a:srgbClr val="C0C0C0"/>
                  </a:outerShdw>
                </a:effectLst>
                <a:latin typeface="楷体_GB2312" pitchFamily="49" charset="-122"/>
              </a:rPr>
              <a:t>新概念</a:t>
            </a:r>
            <a:r>
              <a:rPr lang="en-US" altLang="zh-CN" sz="6600" dirty="0" smtClean="0">
                <a:effectLst>
                  <a:outerShdw blurRad="38100" dist="38100" dir="2700000" algn="tl">
                    <a:srgbClr val="C0C0C0"/>
                  </a:outerShdw>
                </a:effectLst>
                <a:latin typeface="楷体_GB2312" pitchFamily="49" charset="-122"/>
              </a:rPr>
              <a:t>C++</a:t>
            </a:r>
            <a:r>
              <a:rPr lang="zh-CN" altLang="en-US" sz="6600" dirty="0" smtClean="0">
                <a:effectLst>
                  <a:outerShdw blurRad="38100" dist="38100" dir="2700000" algn="tl">
                    <a:srgbClr val="C0C0C0"/>
                  </a:outerShdw>
                </a:effectLst>
                <a:latin typeface="楷体_GB2312" pitchFamily="49" charset="-122"/>
              </a:rPr>
              <a:t>程序设计大学教程</a:t>
            </a:r>
            <a:r>
              <a:rPr lang="en-US" altLang="zh-CN" sz="6600" dirty="0" smtClean="0">
                <a:effectLst>
                  <a:outerShdw blurRad="38100" dist="38100" dir="2700000" algn="tl">
                    <a:srgbClr val="C0C0C0"/>
                  </a:outerShdw>
                </a:effectLst>
                <a:latin typeface="楷体_GB2312" pitchFamily="49" charset="-122"/>
              </a:rPr>
              <a:t>(</a:t>
            </a:r>
            <a:r>
              <a:rPr lang="zh-CN" altLang="en-US" sz="6600" dirty="0" smtClean="0">
                <a:effectLst>
                  <a:outerShdw blurRad="38100" dist="38100" dir="2700000" algn="tl">
                    <a:srgbClr val="C0C0C0"/>
                  </a:outerShdw>
                </a:effectLst>
                <a:latin typeface="楷体_GB2312" pitchFamily="49" charset="-122"/>
              </a:rPr>
              <a:t>第</a:t>
            </a:r>
            <a:r>
              <a:rPr lang="en-US" altLang="zh-CN" sz="6600" dirty="0" smtClean="0">
                <a:effectLst>
                  <a:outerShdw blurRad="38100" dist="38100" dir="2700000" algn="tl">
                    <a:srgbClr val="C0C0C0"/>
                  </a:outerShdw>
                </a:effectLst>
                <a:latin typeface="楷体_GB2312" pitchFamily="49" charset="-122"/>
              </a:rPr>
              <a:t>3</a:t>
            </a:r>
            <a:r>
              <a:rPr lang="zh-CN" altLang="en-US" sz="6600" dirty="0" smtClean="0">
                <a:effectLst>
                  <a:outerShdw blurRad="38100" dist="38100" dir="2700000" algn="tl">
                    <a:srgbClr val="C0C0C0"/>
                  </a:outerShdw>
                </a:effectLst>
                <a:latin typeface="楷体_GB2312" pitchFamily="49" charset="-122"/>
              </a:rPr>
              <a:t>版</a:t>
            </a:r>
            <a:r>
              <a:rPr lang="en-US" altLang="zh-CN" sz="6600" dirty="0" smtClean="0">
                <a:effectLst>
                  <a:outerShdw blurRad="38100" dist="38100" dir="2700000" algn="tl">
                    <a:srgbClr val="C0C0C0"/>
                  </a:outerShdw>
                </a:effectLst>
                <a:latin typeface="楷体_GB2312" pitchFamily="49" charset="-122"/>
              </a:rPr>
              <a:t>)</a:t>
            </a:r>
            <a:endParaRPr lang="zh-CN" altLang="en-US" sz="6600" dirty="0">
              <a:effectLst>
                <a:outerShdw blurRad="38100" dist="38100" dir="2700000" algn="tl">
                  <a:srgbClr val="C0C0C0"/>
                </a:outerShdw>
              </a:effectLst>
              <a:latin typeface="楷体_GB2312" pitchFamily="49" charset="-122"/>
            </a:endParaRPr>
          </a:p>
        </p:txBody>
      </p:sp>
      <p:sp>
        <p:nvSpPr>
          <p:cNvPr id="2051" name="Rectangle 3"/>
          <p:cNvSpPr>
            <a:spLocks noGrp="1" noChangeArrowheads="1"/>
          </p:cNvSpPr>
          <p:nvPr>
            <p:ph type="subTitle" idx="1"/>
          </p:nvPr>
        </p:nvSpPr>
        <p:spPr>
          <a:xfrm>
            <a:off x="251520" y="3068960"/>
            <a:ext cx="8640960" cy="1752600"/>
          </a:xfrm>
        </p:spPr>
        <p:txBody>
          <a:bodyPr/>
          <a:lstStyle/>
          <a:p>
            <a:r>
              <a:rPr lang="zh-CN" altLang="en-US" sz="6000" dirty="0" smtClean="0">
                <a:solidFill>
                  <a:schemeClr val="accent2"/>
                </a:solidFill>
                <a:latin typeface="黑体" pitchFamily="2" charset="-122"/>
                <a:ea typeface="黑体" pitchFamily="2" charset="-122"/>
              </a:rPr>
              <a:t>第</a:t>
            </a:r>
            <a:r>
              <a:rPr lang="en-US" altLang="zh-CN" sz="6000" dirty="0" smtClean="0">
                <a:solidFill>
                  <a:schemeClr val="accent2"/>
                </a:solidFill>
                <a:latin typeface="黑体" pitchFamily="2" charset="-122"/>
                <a:ea typeface="黑体" pitchFamily="2" charset="-122"/>
              </a:rPr>
              <a:t>4</a:t>
            </a:r>
            <a:r>
              <a:rPr lang="zh-CN" altLang="en-US" sz="6000" dirty="0" smtClean="0">
                <a:solidFill>
                  <a:schemeClr val="accent2"/>
                </a:solidFill>
                <a:latin typeface="黑体" pitchFamily="2" charset="-122"/>
                <a:ea typeface="黑体" pitchFamily="2" charset="-122"/>
              </a:rPr>
              <a:t>篇 </a:t>
            </a:r>
            <a:r>
              <a:rPr lang="en-US" altLang="zh-CN" sz="6000" dirty="0" smtClean="0">
                <a:solidFill>
                  <a:schemeClr val="accent2"/>
                </a:solidFill>
                <a:latin typeface="黑体" pitchFamily="2" charset="-122"/>
                <a:ea typeface="黑体" pitchFamily="2" charset="-122"/>
              </a:rPr>
              <a:t>C++</a:t>
            </a:r>
            <a:r>
              <a:rPr lang="zh-CN" altLang="en-US" sz="6000" dirty="0" smtClean="0">
                <a:solidFill>
                  <a:schemeClr val="accent2"/>
                </a:solidFill>
                <a:latin typeface="黑体" pitchFamily="2" charset="-122"/>
                <a:ea typeface="黑体" pitchFamily="2" charset="-122"/>
              </a:rPr>
              <a:t>深入编程</a:t>
            </a:r>
            <a:endParaRPr lang="zh-CN" altLang="en-US" sz="6000" dirty="0">
              <a:solidFill>
                <a:schemeClr val="accent2"/>
              </a:solidFill>
              <a:latin typeface="黑体" pitchFamily="2" charset="-122"/>
              <a:ea typeface="黑体" pitchFamily="2" charset="-122"/>
            </a:endParaRPr>
          </a:p>
        </p:txBody>
      </p:sp>
      <p:sp>
        <p:nvSpPr>
          <p:cNvPr id="4" name="标题 1"/>
          <p:cNvSpPr txBox="1">
            <a:spLocks/>
          </p:cNvSpPr>
          <p:nvPr/>
        </p:nvSpPr>
        <p:spPr bwMode="auto">
          <a:xfrm>
            <a:off x="611560" y="5157192"/>
            <a:ext cx="7772400" cy="115212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bodyPr>
          <a:lstStyle/>
          <a:p>
            <a:pPr lvl="0" algn="ctr">
              <a:defRPr/>
            </a:pPr>
            <a:r>
              <a:rPr lang="zh-CN" altLang="en-US" sz="5400" kern="0" dirty="0" smtClean="0">
                <a:solidFill>
                  <a:srgbClr val="FF0000"/>
                </a:solidFill>
                <a:latin typeface="+mj-lt"/>
                <a:ea typeface="+mj-ea"/>
                <a:cs typeface="+mj-cs"/>
              </a:rPr>
              <a:t>第</a:t>
            </a:r>
            <a:r>
              <a:rPr lang="en-US" altLang="zh-CN" sz="5400" kern="0" dirty="0" smtClean="0">
                <a:solidFill>
                  <a:srgbClr val="FF0000"/>
                </a:solidFill>
                <a:latin typeface="+mj-lt"/>
                <a:ea typeface="+mj-ea"/>
                <a:cs typeface="+mj-cs"/>
              </a:rPr>
              <a:t>9</a:t>
            </a:r>
            <a:r>
              <a:rPr lang="zh-CN" altLang="en-US" sz="5400" kern="0" dirty="0" smtClean="0">
                <a:solidFill>
                  <a:srgbClr val="FF0000"/>
                </a:solidFill>
                <a:latin typeface="+mj-lt"/>
                <a:ea typeface="+mj-ea"/>
                <a:cs typeface="+mj-cs"/>
              </a:rPr>
              <a:t>单元  </a:t>
            </a:r>
            <a:r>
              <a:rPr lang="en-US" altLang="zh-CN" sz="5400" kern="0" dirty="0" smtClean="0">
                <a:solidFill>
                  <a:srgbClr val="FF0000"/>
                </a:solidFill>
                <a:latin typeface="+mj-lt"/>
                <a:ea typeface="+mj-ea"/>
                <a:cs typeface="+mj-cs"/>
              </a:rPr>
              <a:t>C++</a:t>
            </a:r>
            <a:r>
              <a:rPr lang="zh-CN" altLang="en-US" sz="5400" kern="0" dirty="0" smtClean="0">
                <a:solidFill>
                  <a:srgbClr val="FF0000"/>
                </a:solidFill>
                <a:latin typeface="+mj-lt"/>
                <a:ea typeface="+mj-ea"/>
                <a:cs typeface="+mj-cs"/>
              </a:rPr>
              <a:t>实体访问探幽</a:t>
            </a:r>
            <a:endParaRPr kumimoji="0" lang="zh-CN" altLang="en-US" sz="5400" b="1" i="0" u="none" strike="noStrike" kern="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92288"/>
            <a:ext cx="8568952" cy="6017032"/>
          </a:xfrm>
          <a:prstGeom prst="rect">
            <a:avLst/>
          </a:prstGeom>
          <a:noFill/>
        </p:spPr>
        <p:txBody>
          <a:bodyPr wrap="square" rtlCol="0">
            <a:spAutoFit/>
          </a:bodyPr>
          <a:lstStyle/>
          <a:p>
            <a:pPr>
              <a:lnSpc>
                <a:spcPts val="2200"/>
              </a:lnSpc>
            </a:pPr>
            <a:r>
              <a:rPr lang="zh-CN" altLang="en-US" sz="2000" dirty="0" smtClean="0">
                <a:solidFill>
                  <a:schemeClr val="tx1"/>
                </a:solidFill>
              </a:rPr>
              <a:t>例</a:t>
            </a:r>
            <a:r>
              <a:rPr lang="en-US" altLang="zh-CN" sz="2000" dirty="0" smtClean="0">
                <a:solidFill>
                  <a:schemeClr val="tx1"/>
                </a:solidFill>
              </a:rPr>
              <a:t>9.1 </a:t>
            </a:r>
            <a:r>
              <a:rPr lang="zh-CN" altLang="en-US" sz="2000" dirty="0" smtClean="0">
                <a:solidFill>
                  <a:schemeClr val="tx1"/>
                </a:solidFill>
              </a:rPr>
              <a:t>语句域示例。</a:t>
            </a:r>
            <a:endParaRPr lang="en-US" altLang="zh-CN" sz="2000" dirty="0" smtClean="0">
              <a:solidFill>
                <a:schemeClr val="tx1"/>
              </a:solidFill>
            </a:endParaRPr>
          </a:p>
          <a:p>
            <a:pPr>
              <a:lnSpc>
                <a:spcPts val="22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:e9_1\main_9_1.cpp</a:t>
            </a:r>
          </a:p>
          <a:p>
            <a:pPr>
              <a:lnSpc>
                <a:spcPts val="22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2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200"/>
              </a:lnSpc>
            </a:pPr>
            <a:endParaRPr lang="en-US" altLang="zh-CN" sz="2000" dirty="0" smtClean="0"/>
          </a:p>
          <a:p>
            <a:pPr>
              <a:lnSpc>
                <a:spcPts val="2200"/>
              </a:lnSpc>
            </a:pPr>
            <a:r>
              <a:rPr lang="en-US" altLang="zh-CN" sz="2000" dirty="0" smtClean="0"/>
              <a:t>long Fact(</a:t>
            </a:r>
            <a:r>
              <a:rPr lang="en-US" altLang="zh-CN" sz="2000" dirty="0" err="1" smtClean="0"/>
              <a:t>int</a:t>
            </a:r>
            <a:r>
              <a:rPr lang="en-US" altLang="zh-CN" sz="2000" dirty="0" smtClean="0"/>
              <a:t> n);	</a:t>
            </a:r>
            <a:r>
              <a:rPr lang="en-US" altLang="zh-CN" sz="2000" dirty="0" smtClean="0">
                <a:solidFill>
                  <a:schemeClr val="tx1"/>
                </a:solidFill>
              </a:rPr>
              <a:t>// </a:t>
            </a:r>
            <a:r>
              <a:rPr lang="zh-CN" altLang="en-US" sz="2000" dirty="0" smtClean="0">
                <a:solidFill>
                  <a:schemeClr val="tx1"/>
                </a:solidFill>
              </a:rPr>
              <a:t>函数原型声明语句，参数</a:t>
            </a:r>
            <a:r>
              <a:rPr lang="en-US" altLang="zh-CN" sz="2000" dirty="0" smtClean="0">
                <a:solidFill>
                  <a:schemeClr val="tx1"/>
                </a:solidFill>
              </a:rPr>
              <a:t>n</a:t>
            </a:r>
            <a:r>
              <a:rPr lang="zh-CN" altLang="en-US" sz="2000" dirty="0" smtClean="0">
                <a:solidFill>
                  <a:schemeClr val="tx1"/>
                </a:solidFill>
              </a:rPr>
              <a:t>仅在这个语句中有效</a:t>
            </a:r>
          </a:p>
          <a:p>
            <a:pPr>
              <a:lnSpc>
                <a:spcPts val="2200"/>
              </a:lnSpc>
            </a:pPr>
            <a:endParaRPr lang="zh-CN" altLang="en-US" sz="2000" dirty="0" smtClean="0"/>
          </a:p>
          <a:p>
            <a:pPr>
              <a:lnSpc>
                <a:spcPts val="2200"/>
              </a:lnSpc>
            </a:pPr>
            <a:r>
              <a:rPr lang="en-US" altLang="zh-CN" sz="2000" dirty="0" err="1" smtClean="0"/>
              <a:t>int</a:t>
            </a:r>
            <a:r>
              <a:rPr lang="en-US" altLang="zh-CN" sz="2000" dirty="0" smtClean="0"/>
              <a:t> main()				</a:t>
            </a:r>
            <a:r>
              <a:rPr lang="en-US" altLang="zh-CN" sz="2000" dirty="0" smtClean="0">
                <a:solidFill>
                  <a:schemeClr val="tx1"/>
                </a:solidFill>
              </a:rPr>
              <a:t>// main()</a:t>
            </a:r>
            <a:r>
              <a:rPr lang="zh-CN" altLang="en-US" sz="2000" dirty="0" smtClean="0">
                <a:solidFill>
                  <a:schemeClr val="tx1"/>
                </a:solidFill>
              </a:rPr>
              <a:t>函数</a:t>
            </a:r>
          </a:p>
          <a:p>
            <a:pPr>
              <a:lnSpc>
                <a:spcPts val="2200"/>
              </a:lnSpc>
            </a:pPr>
            <a:r>
              <a:rPr lang="en-US" altLang="zh-CN" sz="2000" dirty="0" smtClean="0"/>
              <a:t>{</a:t>
            </a:r>
          </a:p>
          <a:p>
            <a:pPr>
              <a:lnSpc>
                <a:spcPts val="2200"/>
              </a:lnSpc>
            </a:pPr>
            <a:r>
              <a:rPr lang="en-US" altLang="zh-CN" sz="2000" dirty="0" smtClean="0"/>
              <a:t>	</a:t>
            </a:r>
            <a:r>
              <a:rPr lang="en-US" altLang="zh-CN" sz="2000" dirty="0" err="1" smtClean="0"/>
              <a:t>cout</a:t>
            </a:r>
            <a:r>
              <a:rPr lang="en-US" altLang="zh-CN" sz="2000" dirty="0" smtClean="0"/>
              <a:t> &lt;&lt; Fact(10)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显示</a:t>
            </a:r>
            <a:r>
              <a:rPr lang="en-US" altLang="zh-CN" sz="2000" dirty="0" smtClean="0">
                <a:solidFill>
                  <a:schemeClr val="tx1"/>
                </a:solidFill>
              </a:rPr>
              <a:t>Fact(10)</a:t>
            </a:r>
          </a:p>
          <a:p>
            <a:pPr>
              <a:lnSpc>
                <a:spcPts val="2200"/>
              </a:lnSpc>
            </a:pPr>
            <a:endParaRPr lang="en-US" altLang="zh-CN" sz="2000" dirty="0" smtClean="0"/>
          </a:p>
          <a:p>
            <a:pPr>
              <a:lnSpc>
                <a:spcPts val="2200"/>
              </a:lnSpc>
            </a:pPr>
            <a:r>
              <a:rPr lang="en-US" altLang="zh-CN" sz="2000" dirty="0" smtClean="0"/>
              <a:t>	return 0;			</a:t>
            </a:r>
            <a:r>
              <a:rPr lang="en-US" altLang="zh-CN" sz="2000" dirty="0" smtClean="0">
                <a:solidFill>
                  <a:schemeClr val="tx1"/>
                </a:solidFill>
              </a:rPr>
              <a:t>// </a:t>
            </a:r>
            <a:r>
              <a:rPr lang="zh-CN" altLang="en-US" sz="2000" dirty="0" smtClean="0">
                <a:solidFill>
                  <a:schemeClr val="tx1"/>
                </a:solidFill>
              </a:rPr>
              <a:t>返回操作系统</a:t>
            </a:r>
          </a:p>
          <a:p>
            <a:pPr>
              <a:lnSpc>
                <a:spcPts val="2200"/>
              </a:lnSpc>
            </a:pPr>
            <a:r>
              <a:rPr lang="en-US" altLang="zh-CN" sz="2000" dirty="0" smtClean="0"/>
              <a:t>}</a:t>
            </a:r>
          </a:p>
          <a:p>
            <a:pPr>
              <a:lnSpc>
                <a:spcPts val="2200"/>
              </a:lnSpc>
            </a:pPr>
            <a:endParaRPr lang="en-US" altLang="zh-CN" sz="2000" dirty="0" smtClean="0"/>
          </a:p>
          <a:p>
            <a:pPr>
              <a:lnSpc>
                <a:spcPts val="2200"/>
              </a:lnSpc>
            </a:pPr>
            <a:r>
              <a:rPr lang="en-US" altLang="zh-CN" sz="2000" dirty="0" smtClean="0"/>
              <a:t>long Fact(</a:t>
            </a:r>
            <a:r>
              <a:rPr lang="en-US" altLang="zh-CN" sz="2000" dirty="0" err="1" smtClean="0"/>
              <a:t>int</a:t>
            </a:r>
            <a:r>
              <a:rPr lang="en-US" altLang="zh-CN" sz="2000" dirty="0" smtClean="0"/>
              <a:t> n) </a:t>
            </a:r>
          </a:p>
          <a:p>
            <a:pPr>
              <a:lnSpc>
                <a:spcPts val="2200"/>
              </a:lnSpc>
            </a:pPr>
            <a:r>
              <a:rPr lang="en-US" altLang="zh-CN" sz="2000" dirty="0" smtClean="0"/>
              <a:t>{ </a:t>
            </a:r>
            <a:r>
              <a:rPr lang="en-US" altLang="zh-CN" sz="2000" dirty="0" smtClean="0">
                <a:solidFill>
                  <a:schemeClr val="tx1"/>
                </a:solidFill>
              </a:rPr>
              <a:t>// </a:t>
            </a:r>
            <a:r>
              <a:rPr lang="en-US" altLang="zh-CN" sz="2000" dirty="0" smtClean="0">
                <a:solidFill>
                  <a:schemeClr val="tx2"/>
                </a:solidFill>
              </a:rPr>
              <a:t>“{}</a:t>
            </a:r>
            <a:r>
              <a:rPr lang="zh-CN" altLang="en-US" sz="2000" dirty="0" smtClean="0">
                <a:solidFill>
                  <a:schemeClr val="tx2"/>
                </a:solidFill>
              </a:rPr>
              <a:t>块</a:t>
            </a:r>
            <a:r>
              <a:rPr lang="en-US" altLang="zh-CN" sz="2000" dirty="0" smtClean="0">
                <a:solidFill>
                  <a:schemeClr val="tx2"/>
                </a:solidFill>
              </a:rPr>
              <a:t>”</a:t>
            </a:r>
            <a:r>
              <a:rPr lang="zh-CN" altLang="en-US" sz="2000" dirty="0" smtClean="0">
                <a:solidFill>
                  <a:schemeClr val="tx1"/>
                </a:solidFill>
              </a:rPr>
              <a:t>开始 </a:t>
            </a:r>
          </a:p>
          <a:p>
            <a:pPr>
              <a:lnSpc>
                <a:spcPts val="2200"/>
              </a:lnSpc>
            </a:pPr>
            <a:r>
              <a:rPr lang="zh-CN" altLang="en-US" sz="2000" dirty="0" smtClean="0"/>
              <a:t>	</a:t>
            </a:r>
            <a:r>
              <a:rPr lang="en-US" altLang="zh-CN" sz="2000" dirty="0" smtClean="0"/>
              <a:t>long f = 1, </a:t>
            </a:r>
            <a:r>
              <a:rPr lang="en-US" altLang="zh-CN" sz="2000" dirty="0" err="1" smtClean="0"/>
              <a:t>i</a:t>
            </a:r>
            <a:r>
              <a:rPr lang="en-US" altLang="zh-CN" sz="2000" dirty="0" smtClean="0"/>
              <a:t>;			</a:t>
            </a:r>
            <a:r>
              <a:rPr lang="en-US" altLang="zh-CN" sz="2000" dirty="0" smtClean="0">
                <a:solidFill>
                  <a:schemeClr val="tx1"/>
                </a:solidFill>
              </a:rPr>
              <a:t>// </a:t>
            </a:r>
            <a:r>
              <a:rPr lang="zh-CN" altLang="en-US" sz="2000" dirty="0" smtClean="0">
                <a:solidFill>
                  <a:schemeClr val="tx1"/>
                </a:solidFill>
              </a:rPr>
              <a:t>变量</a:t>
            </a:r>
            <a:r>
              <a:rPr lang="en-US" altLang="zh-CN" sz="2000" dirty="0" smtClean="0">
                <a:solidFill>
                  <a:schemeClr val="tx1"/>
                </a:solidFill>
              </a:rPr>
              <a:t>f</a:t>
            </a:r>
            <a:r>
              <a:rPr lang="zh-CN" altLang="en-US" sz="2000" dirty="0" smtClean="0">
                <a:solidFill>
                  <a:schemeClr val="tx1"/>
                </a:solidFill>
              </a:rPr>
              <a:t>与</a:t>
            </a:r>
            <a:r>
              <a:rPr lang="en-US" altLang="zh-CN" sz="2000" dirty="0" err="1" smtClean="0">
                <a:solidFill>
                  <a:schemeClr val="tx1"/>
                </a:solidFill>
              </a:rPr>
              <a:t>i</a:t>
            </a:r>
            <a:r>
              <a:rPr lang="zh-CN" altLang="en-US" sz="2000" dirty="0" smtClean="0">
                <a:solidFill>
                  <a:schemeClr val="tx1"/>
                </a:solidFill>
              </a:rPr>
              <a:t>仅在复合语句中有效</a:t>
            </a:r>
          </a:p>
          <a:p>
            <a:pPr>
              <a:lnSpc>
                <a:spcPts val="2200"/>
              </a:lnSpc>
            </a:pPr>
            <a:r>
              <a:rPr lang="zh-CN" altLang="en-US" sz="2000" dirty="0" smtClean="0"/>
              <a:t>	</a:t>
            </a:r>
            <a:r>
              <a:rPr lang="en-US" altLang="zh-CN" sz="2000" dirty="0" smtClean="0"/>
              <a:t>for (</a:t>
            </a:r>
            <a:r>
              <a:rPr lang="en-US" altLang="zh-CN" sz="2000" dirty="0" err="1" smtClean="0"/>
              <a:t>i</a:t>
            </a:r>
            <a:r>
              <a:rPr lang="en-US" altLang="zh-CN" sz="2000" dirty="0" smtClean="0"/>
              <a:t> = 1; </a:t>
            </a:r>
            <a:r>
              <a:rPr lang="en-US" altLang="zh-CN" sz="2000" dirty="0" err="1" smtClean="0"/>
              <a:t>i</a:t>
            </a:r>
            <a:r>
              <a:rPr lang="en-US" altLang="zh-CN" sz="2000" dirty="0" smtClean="0"/>
              <a:t> &lt;= n; </a:t>
            </a:r>
            <a:r>
              <a:rPr lang="en-US" altLang="zh-CN" sz="2000" dirty="0" err="1" smtClean="0"/>
              <a:t>i</a:t>
            </a:r>
            <a:r>
              <a:rPr lang="en-US" altLang="zh-CN" sz="2000" dirty="0" smtClean="0"/>
              <a:t>++) f *= </a:t>
            </a:r>
            <a:r>
              <a:rPr lang="en-US" altLang="zh-CN" sz="2000" dirty="0" err="1" smtClean="0"/>
              <a:t>i</a:t>
            </a:r>
            <a:r>
              <a:rPr lang="en-US" altLang="zh-CN" sz="2000" dirty="0" smtClean="0"/>
              <a:t>;	</a:t>
            </a:r>
            <a:r>
              <a:rPr lang="en-US" altLang="zh-CN" sz="2000" dirty="0" smtClean="0">
                <a:solidFill>
                  <a:schemeClr val="tx1"/>
                </a:solidFill>
              </a:rPr>
              <a:t>// </a:t>
            </a:r>
            <a:r>
              <a:rPr lang="zh-CN" altLang="en-US" sz="2000" dirty="0" smtClean="0">
                <a:solidFill>
                  <a:schemeClr val="tx1"/>
                </a:solidFill>
              </a:rPr>
              <a:t>循环求累乘积</a:t>
            </a:r>
          </a:p>
          <a:p>
            <a:pPr>
              <a:lnSpc>
                <a:spcPts val="2200"/>
              </a:lnSpc>
            </a:pPr>
            <a:endParaRPr lang="zh-CN" altLang="en-US" sz="2000" dirty="0" smtClean="0"/>
          </a:p>
          <a:p>
            <a:pPr>
              <a:lnSpc>
                <a:spcPts val="2200"/>
              </a:lnSpc>
            </a:pPr>
            <a:r>
              <a:rPr lang="zh-CN" altLang="en-US" sz="2000" dirty="0" smtClean="0"/>
              <a:t>	</a:t>
            </a:r>
            <a:r>
              <a:rPr lang="en-US" altLang="zh-CN" sz="2000" dirty="0" smtClean="0"/>
              <a:t>return f;			</a:t>
            </a:r>
            <a:r>
              <a:rPr lang="en-US" altLang="zh-CN" sz="2000" dirty="0" smtClean="0">
                <a:solidFill>
                  <a:schemeClr val="tx1"/>
                </a:solidFill>
              </a:rPr>
              <a:t>// </a:t>
            </a:r>
            <a:r>
              <a:rPr lang="zh-CN" altLang="en-US" sz="2000" dirty="0" smtClean="0">
                <a:solidFill>
                  <a:schemeClr val="tx1"/>
                </a:solidFill>
              </a:rPr>
              <a:t>返回</a:t>
            </a:r>
            <a:r>
              <a:rPr lang="en-US" altLang="zh-CN" sz="2000" dirty="0" smtClean="0">
                <a:solidFill>
                  <a:schemeClr val="tx1"/>
                </a:solidFill>
              </a:rPr>
              <a:t>f</a:t>
            </a:r>
          </a:p>
          <a:p>
            <a:pPr>
              <a:lnSpc>
                <a:spcPts val="2200"/>
              </a:lnSpc>
            </a:pPr>
            <a:r>
              <a:rPr lang="en-US" altLang="zh-CN" sz="2000" dirty="0" smtClean="0"/>
              <a:t>} </a:t>
            </a:r>
            <a:r>
              <a:rPr lang="en-US" altLang="zh-CN" sz="2000" dirty="0" smtClean="0">
                <a:solidFill>
                  <a:schemeClr val="tx1"/>
                </a:solidFill>
              </a:rPr>
              <a:t>// </a:t>
            </a:r>
            <a:r>
              <a:rPr lang="en-US" altLang="zh-CN" sz="2000" dirty="0" smtClean="0">
                <a:solidFill>
                  <a:schemeClr val="tx2"/>
                </a:solidFill>
              </a:rPr>
              <a:t>“{}</a:t>
            </a:r>
            <a:r>
              <a:rPr lang="zh-CN" altLang="en-US" sz="2000" dirty="0" smtClean="0">
                <a:solidFill>
                  <a:schemeClr val="tx2"/>
                </a:solidFill>
              </a:rPr>
              <a:t>块</a:t>
            </a:r>
            <a:r>
              <a:rPr lang="en-US" altLang="zh-CN" sz="2000" dirty="0" smtClean="0">
                <a:solidFill>
                  <a:schemeClr val="tx2"/>
                </a:solidFill>
              </a:rPr>
              <a:t>”</a:t>
            </a:r>
            <a:r>
              <a:rPr lang="zh-CN" altLang="en-US" sz="2000" dirty="0" smtClean="0">
                <a:solidFill>
                  <a:schemeClr val="tx1"/>
                </a:solidFill>
              </a:rPr>
              <a:t>结束</a:t>
            </a:r>
            <a:endParaRPr lang="zh-CN" altLang="en-US" sz="2000" dirty="0">
              <a:solidFill>
                <a:schemeClr val="tx1"/>
              </a:solidFill>
            </a:endParaRPr>
          </a:p>
        </p:txBody>
      </p:sp>
      <p:sp>
        <p:nvSpPr>
          <p:cNvPr id="3" name="矩形 2"/>
          <p:cNvSpPr/>
          <p:nvPr/>
        </p:nvSpPr>
        <p:spPr bwMode="auto">
          <a:xfrm>
            <a:off x="144016" y="5877272"/>
            <a:ext cx="8748464"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sz="2000" dirty="0" smtClean="0"/>
              <a:t>程序运行时屏幕输出如下：</a:t>
            </a:r>
            <a:endParaRPr lang="en-US" altLang="zh-CN" sz="2000" dirty="0" smtClean="0"/>
          </a:p>
          <a:p>
            <a:pPr lvl="1"/>
            <a:r>
              <a:rPr lang="en-US" altLang="zh-CN" sz="2000" dirty="0" smtClean="0">
                <a:solidFill>
                  <a:schemeClr val="tx1"/>
                </a:solidFill>
              </a:rPr>
              <a:t>3628800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文件域</a:t>
            </a:r>
            <a:endParaRPr lang="zh-CN" altLang="en-US" dirty="0"/>
          </a:p>
        </p:txBody>
      </p:sp>
      <p:sp>
        <p:nvSpPr>
          <p:cNvPr id="3" name="内容占位符 2"/>
          <p:cNvSpPr>
            <a:spLocks noGrp="1"/>
          </p:cNvSpPr>
          <p:nvPr>
            <p:ph idx="1"/>
          </p:nvPr>
        </p:nvSpPr>
        <p:spPr/>
        <p:txBody>
          <a:bodyPr/>
          <a:lstStyle/>
          <a:p>
            <a:r>
              <a:rPr lang="zh-CN" altLang="en-US" dirty="0" smtClean="0"/>
              <a:t>文件是程序进行编译的单位，所以文件域也称编译单元域。在函数和类之外定义的标识符具有文件作用域，其作用域从说明点开始，在文件结束处结束。文件作用域包含该文件中所有的其他作用域。</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92288"/>
            <a:ext cx="8568952" cy="5170646"/>
          </a:xfrm>
          <a:prstGeom prst="rect">
            <a:avLst/>
          </a:prstGeom>
          <a:noFill/>
        </p:spPr>
        <p:txBody>
          <a:bodyPr wrap="square" rtlCol="0">
            <a:spAutoFit/>
          </a:bodyPr>
          <a:lstStyle/>
          <a:p>
            <a:pPr>
              <a:lnSpc>
                <a:spcPts val="2200"/>
              </a:lnSpc>
            </a:pPr>
            <a:r>
              <a:rPr lang="zh-CN" altLang="en-US" sz="2000" dirty="0" smtClean="0">
                <a:solidFill>
                  <a:schemeClr val="tx1"/>
                </a:solidFill>
              </a:rPr>
              <a:t>例</a:t>
            </a:r>
            <a:r>
              <a:rPr lang="en-US" altLang="zh-CN" sz="2000" dirty="0" smtClean="0">
                <a:solidFill>
                  <a:schemeClr val="tx1"/>
                </a:solidFill>
              </a:rPr>
              <a:t>9.2 </a:t>
            </a:r>
            <a:r>
              <a:rPr lang="zh-CN" altLang="en-US" sz="2000" dirty="0" smtClean="0">
                <a:solidFill>
                  <a:schemeClr val="tx1"/>
                </a:solidFill>
              </a:rPr>
              <a:t>文件域示例。</a:t>
            </a:r>
            <a:endParaRPr lang="en-US" altLang="zh-CN" sz="2000" dirty="0" smtClean="0">
              <a:solidFill>
                <a:schemeClr val="tx1"/>
              </a:solidFill>
            </a:endParaRPr>
          </a:p>
          <a:p>
            <a:pPr>
              <a:lnSpc>
                <a:spcPts val="22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:e9_2\main_9_2.cpp</a:t>
            </a:r>
          </a:p>
          <a:p>
            <a:pPr>
              <a:lnSpc>
                <a:spcPts val="2200"/>
              </a:lnSpc>
            </a:pPr>
            <a:r>
              <a:rPr lang="en-US" altLang="zh-CN" sz="2000" dirty="0" smtClean="0">
                <a:solidFill>
                  <a:schemeClr val="tx1"/>
                </a:solidFill>
              </a:rPr>
              <a:t>#include &lt;</a:t>
            </a:r>
            <a:r>
              <a:rPr lang="en-US" altLang="zh-CN" sz="2000" dirty="0" err="1" smtClean="0">
                <a:solidFill>
                  <a:schemeClr val="tx1"/>
                </a:solidFill>
              </a:rPr>
              <a:t>iostream</a:t>
            </a:r>
            <a:r>
              <a:rPr lang="en-US" altLang="zh-CN" sz="2000" dirty="0" smtClean="0">
                <a:solidFill>
                  <a:schemeClr val="tx1"/>
                </a:solidFill>
              </a:rPr>
              <a:t>&gt;				// </a:t>
            </a:r>
            <a:r>
              <a:rPr lang="zh-CN" altLang="en-US" sz="2000" dirty="0" smtClean="0">
                <a:solidFill>
                  <a:schemeClr val="tx1"/>
                </a:solidFill>
              </a:rPr>
              <a:t>编译预处理命令</a:t>
            </a:r>
          </a:p>
          <a:p>
            <a:pPr>
              <a:lnSpc>
                <a:spcPts val="2200"/>
              </a:lnSpc>
            </a:pPr>
            <a:r>
              <a:rPr lang="en-US" altLang="zh-CN" sz="2000" dirty="0" smtClean="0">
                <a:solidFill>
                  <a:schemeClr val="tx1"/>
                </a:solidFill>
              </a:rPr>
              <a:t>using namespace std;				// </a:t>
            </a:r>
            <a:r>
              <a:rPr lang="zh-CN" altLang="en-US" sz="2000" dirty="0" smtClean="0">
                <a:solidFill>
                  <a:schemeClr val="tx1"/>
                </a:solidFill>
              </a:rPr>
              <a:t>使用命名空间</a:t>
            </a:r>
            <a:r>
              <a:rPr lang="en-US" altLang="zh-CN" sz="2000" dirty="0" smtClean="0">
                <a:solidFill>
                  <a:schemeClr val="tx1"/>
                </a:solidFill>
              </a:rPr>
              <a:t>std </a:t>
            </a:r>
          </a:p>
          <a:p>
            <a:pPr>
              <a:lnSpc>
                <a:spcPts val="2200"/>
              </a:lnSpc>
            </a:pPr>
            <a:endParaRPr lang="en-US" altLang="zh-CN" sz="2000" dirty="0" smtClean="0">
              <a:solidFill>
                <a:schemeClr val="tx1"/>
              </a:solidFill>
            </a:endParaRPr>
          </a:p>
          <a:p>
            <a:pPr>
              <a:lnSpc>
                <a:spcPts val="2200"/>
              </a:lnSpc>
            </a:pPr>
            <a:r>
              <a:rPr lang="en-US" altLang="zh-CN" sz="2000" dirty="0" err="1" smtClean="0"/>
              <a:t>int</a:t>
            </a:r>
            <a:r>
              <a:rPr lang="en-US" altLang="zh-CN" sz="2000" dirty="0" smtClean="0"/>
              <a:t> </a:t>
            </a:r>
            <a:r>
              <a:rPr lang="en-US" altLang="zh-CN" sz="2000" dirty="0" err="1" smtClean="0"/>
              <a:t>i</a:t>
            </a:r>
            <a:r>
              <a:rPr lang="en-US" altLang="zh-CN" sz="2000" dirty="0" smtClean="0"/>
              <a:t>;						</a:t>
            </a:r>
            <a:r>
              <a:rPr lang="en-US" altLang="zh-CN" sz="2000" dirty="0" smtClean="0">
                <a:solidFill>
                  <a:schemeClr val="tx2"/>
                </a:solidFill>
              </a:rPr>
              <a:t>// </a:t>
            </a:r>
            <a:r>
              <a:rPr lang="zh-CN" altLang="en-US" sz="2000" dirty="0" smtClean="0">
                <a:solidFill>
                  <a:schemeClr val="tx2"/>
                </a:solidFill>
              </a:rPr>
              <a:t>文件作用域</a:t>
            </a:r>
          </a:p>
          <a:p>
            <a:pPr>
              <a:lnSpc>
                <a:spcPts val="2200"/>
              </a:lnSpc>
            </a:pPr>
            <a:endParaRPr lang="zh-CN" altLang="en-US" sz="2000" dirty="0" smtClean="0"/>
          </a:p>
          <a:p>
            <a:pPr>
              <a:lnSpc>
                <a:spcPts val="2200"/>
              </a:lnSpc>
            </a:pPr>
            <a:r>
              <a:rPr lang="en-US" altLang="zh-CN" sz="2000" dirty="0" err="1" smtClean="0"/>
              <a:t>int</a:t>
            </a:r>
            <a:r>
              <a:rPr lang="en-US" altLang="zh-CN" sz="2000" dirty="0" smtClean="0"/>
              <a:t> main()					</a:t>
            </a:r>
            <a:r>
              <a:rPr lang="en-US" altLang="zh-CN" sz="2000" dirty="0" smtClean="0">
                <a:solidFill>
                  <a:schemeClr val="tx2"/>
                </a:solidFill>
              </a:rPr>
              <a:t>// main()</a:t>
            </a:r>
            <a:r>
              <a:rPr lang="zh-CN" altLang="en-US" sz="2000" dirty="0" smtClean="0">
                <a:solidFill>
                  <a:schemeClr val="tx2"/>
                </a:solidFill>
              </a:rPr>
              <a:t>函数</a:t>
            </a:r>
          </a:p>
          <a:p>
            <a:pPr>
              <a:lnSpc>
                <a:spcPts val="2200"/>
              </a:lnSpc>
            </a:pPr>
            <a:r>
              <a:rPr lang="en-US" altLang="zh-CN" sz="2000" dirty="0" smtClean="0"/>
              <a:t>{</a:t>
            </a:r>
          </a:p>
          <a:p>
            <a:pPr>
              <a:lnSpc>
                <a:spcPts val="2200"/>
              </a:lnSpc>
            </a:pPr>
            <a:r>
              <a:rPr lang="en-US" altLang="zh-CN" sz="2000" dirty="0" smtClean="0"/>
              <a:t>	</a:t>
            </a:r>
            <a:r>
              <a:rPr lang="en-US" altLang="zh-CN" sz="2000" dirty="0" err="1" smtClean="0"/>
              <a:t>i</a:t>
            </a:r>
            <a:r>
              <a:rPr lang="en-US" altLang="zh-CN" sz="2000" dirty="0" smtClean="0"/>
              <a:t> = 888;					</a:t>
            </a:r>
            <a:r>
              <a:rPr lang="en-US" altLang="zh-CN" sz="2000" dirty="0" smtClean="0">
                <a:solidFill>
                  <a:schemeClr val="tx2"/>
                </a:solidFill>
              </a:rPr>
              <a:t>// </a:t>
            </a:r>
            <a:r>
              <a:rPr lang="zh-CN" altLang="en-US" sz="2000" dirty="0" smtClean="0">
                <a:solidFill>
                  <a:schemeClr val="tx2"/>
                </a:solidFill>
              </a:rPr>
              <a:t>文件作用域</a:t>
            </a:r>
          </a:p>
          <a:p>
            <a:pPr>
              <a:lnSpc>
                <a:spcPts val="2200"/>
              </a:lnSpc>
            </a:pPr>
            <a:r>
              <a:rPr lang="zh-CN" altLang="en-US" sz="2000" dirty="0" smtClean="0"/>
              <a:t>	</a:t>
            </a:r>
            <a:r>
              <a:rPr lang="en-US" altLang="zh-CN" sz="2000" dirty="0" smtClean="0"/>
              <a:t>{</a:t>
            </a:r>
          </a:p>
          <a:p>
            <a:pPr>
              <a:lnSpc>
                <a:spcPts val="2200"/>
              </a:lnSpc>
            </a:pPr>
            <a:r>
              <a:rPr lang="en-US" altLang="zh-CN"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 = 666; 			</a:t>
            </a:r>
            <a:r>
              <a:rPr lang="en-US" altLang="zh-CN" sz="2000" dirty="0" smtClean="0">
                <a:solidFill>
                  <a:schemeClr val="tx2"/>
                </a:solidFill>
              </a:rPr>
              <a:t>// “{}</a:t>
            </a:r>
            <a:r>
              <a:rPr lang="zh-CN" altLang="en-US" sz="2000" dirty="0" smtClean="0">
                <a:solidFill>
                  <a:schemeClr val="tx2"/>
                </a:solidFill>
              </a:rPr>
              <a:t>块</a:t>
            </a:r>
            <a:r>
              <a:rPr lang="en-US" altLang="zh-CN" sz="2000" dirty="0" smtClean="0">
                <a:solidFill>
                  <a:schemeClr val="tx2"/>
                </a:solidFill>
              </a:rPr>
              <a:t>”</a:t>
            </a:r>
            <a:r>
              <a:rPr lang="zh-CN" altLang="en-US" sz="2000" dirty="0" smtClean="0">
                <a:solidFill>
                  <a:schemeClr val="tx2"/>
                </a:solidFill>
              </a:rPr>
              <a:t>作用域</a:t>
            </a:r>
          </a:p>
          <a:p>
            <a:pPr>
              <a:lnSpc>
                <a:spcPts val="2200"/>
              </a:lnSpc>
            </a:pPr>
            <a:r>
              <a:rPr lang="zh-CN" altLang="en-US" sz="2000" dirty="0" smtClean="0"/>
              <a:t>		</a:t>
            </a:r>
            <a:r>
              <a:rPr lang="en-US" altLang="zh-CN" sz="2000" dirty="0" err="1" smtClean="0"/>
              <a:t>cout</a:t>
            </a:r>
            <a:r>
              <a:rPr lang="en-US" altLang="zh-CN" sz="2000" dirty="0" smtClean="0"/>
              <a:t> &lt;&lt; "</a:t>
            </a:r>
            <a:r>
              <a:rPr lang="en-US" altLang="zh-CN" sz="2000" dirty="0" err="1" smtClean="0"/>
              <a:t>i</a:t>
            </a:r>
            <a:r>
              <a:rPr lang="en-US" altLang="zh-CN" sz="2000" dirty="0" smtClean="0"/>
              <a:t> = " &lt;&lt; </a:t>
            </a:r>
            <a:r>
              <a:rPr lang="en-US" altLang="zh-CN" sz="2000" dirty="0" err="1" smtClean="0"/>
              <a:t>i</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2"/>
                </a:solidFill>
              </a:rPr>
              <a:t>// </a:t>
            </a:r>
            <a:r>
              <a:rPr lang="zh-CN" altLang="en-US" sz="2000" dirty="0" smtClean="0">
                <a:solidFill>
                  <a:schemeClr val="tx2"/>
                </a:solidFill>
              </a:rPr>
              <a:t>输出</a:t>
            </a:r>
            <a:r>
              <a:rPr lang="en-US" altLang="zh-CN" sz="2000" dirty="0" smtClean="0">
                <a:solidFill>
                  <a:schemeClr val="tx2"/>
                </a:solidFill>
              </a:rPr>
              <a:t>666</a:t>
            </a:r>
          </a:p>
          <a:p>
            <a:pPr>
              <a:lnSpc>
                <a:spcPts val="2200"/>
              </a:lnSpc>
            </a:pPr>
            <a:r>
              <a:rPr lang="en-US" altLang="zh-CN" sz="2000" dirty="0" smtClean="0"/>
              <a:t>	}</a:t>
            </a:r>
          </a:p>
          <a:p>
            <a:pPr>
              <a:lnSpc>
                <a:spcPts val="2200"/>
              </a:lnSpc>
            </a:pPr>
            <a:r>
              <a:rPr lang="en-US" altLang="zh-CN" sz="2000" dirty="0" smtClean="0"/>
              <a:t>	</a:t>
            </a:r>
            <a:r>
              <a:rPr lang="en-US" altLang="zh-CN" sz="2000" dirty="0" err="1" smtClean="0"/>
              <a:t>cout</a:t>
            </a:r>
            <a:r>
              <a:rPr lang="en-US" altLang="zh-CN" sz="2000" dirty="0" smtClean="0"/>
              <a:t> &lt;&lt; "</a:t>
            </a:r>
            <a:r>
              <a:rPr lang="en-US" altLang="zh-CN" sz="2000" dirty="0" err="1" smtClean="0"/>
              <a:t>i</a:t>
            </a:r>
            <a:r>
              <a:rPr lang="en-US" altLang="zh-CN" sz="2000" dirty="0" smtClean="0"/>
              <a:t> = " &lt;&lt; </a:t>
            </a:r>
            <a:r>
              <a:rPr lang="en-US" altLang="zh-CN" sz="2000" dirty="0" err="1" smtClean="0"/>
              <a:t>i</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2"/>
                </a:solidFill>
              </a:rPr>
              <a:t>// </a:t>
            </a:r>
            <a:r>
              <a:rPr lang="zh-CN" altLang="en-US" sz="2000" dirty="0" smtClean="0">
                <a:solidFill>
                  <a:schemeClr val="tx2"/>
                </a:solidFill>
              </a:rPr>
              <a:t>文件作用域</a:t>
            </a:r>
            <a:r>
              <a:rPr lang="en-US" altLang="zh-CN" sz="2000" dirty="0" smtClean="0">
                <a:solidFill>
                  <a:schemeClr val="tx2"/>
                </a:solidFill>
              </a:rPr>
              <a:t>, </a:t>
            </a:r>
            <a:r>
              <a:rPr lang="zh-CN" altLang="en-US" sz="2000" dirty="0" smtClean="0">
                <a:solidFill>
                  <a:schemeClr val="tx2"/>
                </a:solidFill>
              </a:rPr>
              <a:t>输出</a:t>
            </a:r>
            <a:r>
              <a:rPr lang="en-US" altLang="zh-CN" sz="2000" dirty="0" smtClean="0">
                <a:solidFill>
                  <a:schemeClr val="tx2"/>
                </a:solidFill>
              </a:rPr>
              <a:t>888</a:t>
            </a:r>
          </a:p>
          <a:p>
            <a:pPr>
              <a:lnSpc>
                <a:spcPts val="2200"/>
              </a:lnSpc>
            </a:pPr>
            <a:endParaRPr lang="en-US" altLang="zh-CN" sz="2000" dirty="0" smtClean="0"/>
          </a:p>
          <a:p>
            <a:pPr>
              <a:lnSpc>
                <a:spcPts val="2200"/>
              </a:lnSpc>
            </a:pPr>
            <a:r>
              <a:rPr lang="en-US" altLang="zh-CN" sz="2000" dirty="0" smtClean="0"/>
              <a:t>	return 0;				</a:t>
            </a:r>
            <a:r>
              <a:rPr lang="en-US" altLang="zh-CN" sz="2000" dirty="0" smtClean="0">
                <a:solidFill>
                  <a:schemeClr val="tx2"/>
                </a:solidFill>
              </a:rPr>
              <a:t>// </a:t>
            </a:r>
            <a:r>
              <a:rPr lang="zh-CN" altLang="en-US" sz="2000" dirty="0" smtClean="0">
                <a:solidFill>
                  <a:schemeClr val="tx2"/>
                </a:solidFill>
              </a:rPr>
              <a:t>返回操作系统</a:t>
            </a:r>
          </a:p>
          <a:p>
            <a:pPr>
              <a:lnSpc>
                <a:spcPts val="2200"/>
              </a:lnSpc>
            </a:pPr>
            <a:r>
              <a:rPr lang="en-US" altLang="zh-CN" sz="2000" dirty="0" smtClean="0"/>
              <a:t>}</a:t>
            </a:r>
          </a:p>
        </p:txBody>
      </p:sp>
      <p:sp>
        <p:nvSpPr>
          <p:cNvPr id="3" name="矩形 2"/>
          <p:cNvSpPr/>
          <p:nvPr/>
        </p:nvSpPr>
        <p:spPr bwMode="auto">
          <a:xfrm>
            <a:off x="179512" y="5517232"/>
            <a:ext cx="8748464" cy="108012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sz="2000" dirty="0" smtClean="0"/>
              <a:t>程序运行时屏幕输出如下：</a:t>
            </a:r>
            <a:endParaRPr lang="en-US" altLang="zh-CN" sz="2000" dirty="0" smtClean="0"/>
          </a:p>
          <a:p>
            <a:pPr lvl="1"/>
            <a:r>
              <a:rPr lang="en-US" altLang="zh-CN" sz="2000" dirty="0" err="1" smtClean="0">
                <a:solidFill>
                  <a:schemeClr val="tx1"/>
                </a:solidFill>
              </a:rPr>
              <a:t>i</a:t>
            </a:r>
            <a:r>
              <a:rPr lang="en-US" altLang="zh-CN" sz="2000" dirty="0" smtClean="0">
                <a:solidFill>
                  <a:schemeClr val="tx1"/>
                </a:solidFill>
              </a:rPr>
              <a:t> = 666</a:t>
            </a:r>
          </a:p>
          <a:p>
            <a:pPr lvl="1"/>
            <a:r>
              <a:rPr lang="en-US" altLang="zh-CN" sz="2000" dirty="0" err="1" smtClean="0">
                <a:solidFill>
                  <a:schemeClr val="tx1"/>
                </a:solidFill>
              </a:rPr>
              <a:t>i</a:t>
            </a:r>
            <a:r>
              <a:rPr lang="en-US" altLang="zh-CN" sz="2000" dirty="0" smtClean="0">
                <a:solidFill>
                  <a:schemeClr val="tx1"/>
                </a:solidFill>
              </a:rPr>
              <a:t> = 888</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p>
            <a:r>
              <a:rPr lang="zh-CN" altLang="en-US" dirty="0" smtClean="0"/>
              <a:t>类域</a:t>
            </a:r>
            <a:endParaRPr lang="zh-CN" altLang="en-US" dirty="0"/>
          </a:p>
        </p:txBody>
      </p:sp>
      <p:sp>
        <p:nvSpPr>
          <p:cNvPr id="3" name="内容占位符 2"/>
          <p:cNvSpPr>
            <a:spLocks noGrp="1"/>
          </p:cNvSpPr>
          <p:nvPr>
            <p:ph idx="1"/>
          </p:nvPr>
        </p:nvSpPr>
        <p:spPr>
          <a:xfrm>
            <a:off x="179512" y="1052736"/>
            <a:ext cx="8964488" cy="4525963"/>
          </a:xfrm>
        </p:spPr>
        <p:txBody>
          <a:bodyPr/>
          <a:lstStyle/>
          <a:p>
            <a:r>
              <a:rPr lang="zh-CN" altLang="en-US" dirty="0" smtClean="0"/>
              <a:t>一个类的成员名字的作用域为所在的类。这包含了下面几点意思。</a:t>
            </a:r>
          </a:p>
          <a:p>
            <a:pPr marL="971550" lvl="1" indent="-514350">
              <a:lnSpc>
                <a:spcPts val="3000"/>
              </a:lnSpc>
              <a:buFont typeface="+mj-ea"/>
              <a:buAutoNum type="circleNumDbPlain"/>
            </a:pPr>
            <a:r>
              <a:rPr lang="zh-CN" altLang="en-US" dirty="0" smtClean="0"/>
              <a:t>这些名称是外部无法直接访问的，包括了公开成员。即使要访问公开成员，也必须通过类的对象或指向对象的指针，用成员运算符</a:t>
            </a:r>
            <a:r>
              <a:rPr lang="en-US" altLang="zh-CN" dirty="0" smtClean="0"/>
              <a:t>(.) </a:t>
            </a:r>
            <a:r>
              <a:rPr lang="zh-CN" altLang="en-US" dirty="0" smtClean="0"/>
              <a:t>或间接成员运算符</a:t>
            </a:r>
            <a:r>
              <a:rPr lang="en-US" altLang="zh-CN" dirty="0" smtClean="0"/>
              <a:t>(-&gt;)</a:t>
            </a:r>
            <a:r>
              <a:rPr lang="zh-CN" altLang="en-US" dirty="0" smtClean="0"/>
              <a:t>；对于静态成员则要通过类名 </a:t>
            </a:r>
            <a:r>
              <a:rPr lang="en-US" altLang="zh-CN" dirty="0" smtClean="0"/>
              <a:t>+ </a:t>
            </a:r>
            <a:r>
              <a:rPr lang="zh-CN" altLang="en-US" dirty="0" smtClean="0"/>
              <a:t>作用域解析运算符</a:t>
            </a:r>
            <a:r>
              <a:rPr lang="en-US" altLang="zh-CN" dirty="0" smtClean="0"/>
              <a:t>(::)</a:t>
            </a:r>
            <a:r>
              <a:rPr lang="zh-CN" altLang="en-US" dirty="0" smtClean="0"/>
              <a:t>访问。而一个类的成员之间访问或引用，没有上述限制。</a:t>
            </a:r>
          </a:p>
          <a:p>
            <a:pPr marL="971550" lvl="1" indent="-514350">
              <a:lnSpc>
                <a:spcPts val="3000"/>
              </a:lnSpc>
              <a:buFont typeface="+mj-ea"/>
              <a:buAutoNum type="circleNumDbPlain"/>
            </a:pPr>
            <a:r>
              <a:rPr lang="zh-CN" altLang="en-US" dirty="0" smtClean="0"/>
              <a:t>要在类体定义某个成员时，必须使用作用域解析运算符</a:t>
            </a:r>
            <a:r>
              <a:rPr lang="en-US" altLang="zh-CN" dirty="0" smtClean="0"/>
              <a:t>(::)</a:t>
            </a:r>
            <a:r>
              <a:rPr lang="zh-CN" altLang="en-US" dirty="0" smtClean="0"/>
              <a:t>加以限制。</a:t>
            </a:r>
          </a:p>
          <a:p>
            <a:pPr marL="971550" lvl="1" indent="-514350">
              <a:lnSpc>
                <a:spcPts val="3000"/>
              </a:lnSpc>
              <a:buFont typeface="+mj-ea"/>
              <a:buAutoNum type="circleNumDbPlain"/>
            </a:pPr>
            <a:r>
              <a:rPr lang="zh-CN" altLang="en-US" dirty="0" smtClean="0"/>
              <a:t>不同的类中可以具有相同的类成员名，不会引起冲突。</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9.1 C++</a:t>
            </a:r>
            <a:r>
              <a:rPr lang="zh-CN" altLang="en-US" sz="4800" dirty="0" smtClean="0"/>
              <a:t>实体的基本访问属性</a:t>
            </a:r>
            <a:endParaRPr lang="zh-CN" altLang="en-US" sz="4800" dirty="0"/>
          </a:p>
        </p:txBody>
      </p:sp>
      <p:sp>
        <p:nvSpPr>
          <p:cNvPr id="3" name="副标题 2"/>
          <p:cNvSpPr>
            <a:spLocks noGrp="1"/>
          </p:cNvSpPr>
          <p:nvPr>
            <p:ph type="subTitle" idx="1"/>
          </p:nvPr>
        </p:nvSpPr>
        <p:spPr/>
        <p:txBody>
          <a:bodyPr/>
          <a:lstStyle/>
          <a:p>
            <a:r>
              <a:rPr lang="en-US" altLang="zh-CN" sz="4400" dirty="0" smtClean="0"/>
              <a:t>9.1.3 </a:t>
            </a:r>
            <a:r>
              <a:rPr lang="zh-CN" altLang="en-US" sz="4400" dirty="0" smtClean="0"/>
              <a:t>标识符的链接性</a:t>
            </a:r>
            <a:endParaRPr lang="zh-CN" altLang="en-US" sz="4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标识符的链接性</a:t>
            </a:r>
            <a:endParaRPr lang="zh-CN" altLang="en-US" dirty="0"/>
          </a:p>
        </p:txBody>
      </p:sp>
      <p:sp>
        <p:nvSpPr>
          <p:cNvPr id="3" name="内容占位符 2"/>
          <p:cNvSpPr>
            <a:spLocks noGrp="1"/>
          </p:cNvSpPr>
          <p:nvPr>
            <p:ph idx="1"/>
          </p:nvPr>
        </p:nvSpPr>
        <p:spPr>
          <a:xfrm>
            <a:off x="179512" y="1484784"/>
            <a:ext cx="8784976" cy="4525963"/>
          </a:xfrm>
        </p:spPr>
        <p:txBody>
          <a:bodyPr/>
          <a:lstStyle/>
          <a:p>
            <a:r>
              <a:rPr lang="zh-CN" altLang="en-US" dirty="0" smtClean="0"/>
              <a:t>标识符的链接性指标识符作用域可以被扩充的能力。</a:t>
            </a:r>
            <a:endParaRPr lang="en-US" altLang="zh-CN" dirty="0" smtClean="0"/>
          </a:p>
          <a:p>
            <a:pPr marL="971550" lvl="1" indent="-514350">
              <a:buFont typeface="+mj-ea"/>
              <a:buAutoNum type="circleNumDbPlain"/>
            </a:pPr>
            <a:r>
              <a:rPr lang="zh-CN" altLang="en-US" dirty="0" smtClean="0"/>
              <a:t>外部链接标识符：其作用域有可能被扩充到其他文件域。这种标识符被称为具有外部性，例如外部变量。</a:t>
            </a:r>
          </a:p>
          <a:p>
            <a:pPr marL="971550" lvl="1" indent="-514350">
              <a:buFont typeface="+mj-ea"/>
              <a:buAutoNum type="circleNumDbPlain"/>
            </a:pPr>
            <a:r>
              <a:rPr lang="zh-CN" altLang="en-US" dirty="0" smtClean="0"/>
              <a:t>内部链接的标识符：其作用域只限于本文件域。在</a:t>
            </a:r>
            <a:r>
              <a:rPr lang="en-US" altLang="zh-CN" dirty="0" smtClean="0"/>
              <a:t>C++/C</a:t>
            </a:r>
            <a:r>
              <a:rPr lang="zh-CN" altLang="en-US" dirty="0" smtClean="0"/>
              <a:t>程序中，用关键字</a:t>
            </a:r>
            <a:r>
              <a:rPr lang="en-US" altLang="zh-CN" dirty="0" smtClean="0"/>
              <a:t>static</a:t>
            </a:r>
            <a:r>
              <a:rPr lang="zh-CN" altLang="en-US" dirty="0" smtClean="0"/>
              <a:t>限制一个文件域的标识符只具有内部链接性</a:t>
            </a:r>
            <a:r>
              <a:rPr lang="en-US" altLang="zh-CN" dirty="0" smtClean="0"/>
              <a:t>——</a:t>
            </a:r>
            <a:r>
              <a:rPr lang="zh-CN" altLang="en-US" dirty="0" smtClean="0"/>
              <a:t>只可在当前源代码文件中使用。</a:t>
            </a:r>
          </a:p>
          <a:p>
            <a:pPr marL="971550" lvl="1" indent="-514350">
              <a:buFont typeface="+mj-ea"/>
              <a:buAutoNum type="circleNumDbPlain"/>
            </a:pPr>
            <a:r>
              <a:rPr lang="zh-CN" altLang="en-US" dirty="0" smtClean="0"/>
              <a:t>无链接的标识符：其作用域只限于当前语句域。</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607047"/>
            <a:ext cx="7772400" cy="1470025"/>
          </a:xfrm>
        </p:spPr>
        <p:txBody>
          <a:bodyPr/>
          <a:lstStyle/>
          <a:p>
            <a:r>
              <a:rPr lang="en-US" altLang="zh-CN" sz="4800" dirty="0" smtClean="0"/>
              <a:t>9.2 C++</a:t>
            </a:r>
            <a:r>
              <a:rPr lang="zh-CN" altLang="en-US" sz="4800" dirty="0" smtClean="0"/>
              <a:t>变量的存储属性</a:t>
            </a:r>
            <a:endParaRPr lang="zh-CN" altLang="en-US" sz="4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内容占位符 2"/>
          <p:cNvSpPr>
            <a:spLocks noGrp="1"/>
          </p:cNvSpPr>
          <p:nvPr>
            <p:ph idx="1"/>
          </p:nvPr>
        </p:nvSpPr>
        <p:spPr/>
        <p:txBody>
          <a:bodyPr/>
          <a:lstStyle/>
          <a:p>
            <a:r>
              <a:rPr lang="zh-CN" altLang="en-US" dirty="0" smtClean="0"/>
              <a:t>存储属性综合了变量的作用域、生命期和链接性。</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9.2 C++</a:t>
            </a:r>
            <a:r>
              <a:rPr lang="zh-CN" altLang="en-US" sz="4800" dirty="0" smtClean="0"/>
              <a:t>变量的存储属性</a:t>
            </a:r>
            <a:endParaRPr lang="zh-CN" altLang="en-US" sz="4800" dirty="0"/>
          </a:p>
        </p:txBody>
      </p:sp>
      <p:sp>
        <p:nvSpPr>
          <p:cNvPr id="3" name="副标题 2"/>
          <p:cNvSpPr>
            <a:spLocks noGrp="1"/>
          </p:cNvSpPr>
          <p:nvPr>
            <p:ph type="subTitle" idx="1"/>
          </p:nvPr>
        </p:nvSpPr>
        <p:spPr/>
        <p:txBody>
          <a:bodyPr/>
          <a:lstStyle/>
          <a:p>
            <a:r>
              <a:rPr lang="en-US" altLang="zh-CN" sz="4400" dirty="0" smtClean="0"/>
              <a:t>9.2.1 C++</a:t>
            </a:r>
            <a:r>
              <a:rPr lang="zh-CN" altLang="en-US" sz="4400" dirty="0" smtClean="0"/>
              <a:t>的</a:t>
            </a:r>
            <a:r>
              <a:rPr lang="en-US" altLang="zh-CN" sz="4400" dirty="0" smtClean="0"/>
              <a:t>extern</a:t>
            </a:r>
            <a:r>
              <a:rPr lang="zh-CN" altLang="en-US" sz="4400" dirty="0" smtClean="0"/>
              <a:t>关键词</a:t>
            </a:r>
            <a:endParaRPr lang="zh-CN" altLang="en-US" sz="4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外部变量的定义</a:t>
            </a:r>
            <a:endParaRPr lang="zh-CN" altLang="en-US" dirty="0"/>
          </a:p>
        </p:txBody>
      </p:sp>
      <p:sp>
        <p:nvSpPr>
          <p:cNvPr id="3" name="内容占位符 2"/>
          <p:cNvSpPr>
            <a:spLocks noGrp="1"/>
          </p:cNvSpPr>
          <p:nvPr>
            <p:ph idx="1"/>
          </p:nvPr>
        </p:nvSpPr>
        <p:spPr>
          <a:xfrm>
            <a:off x="457200" y="1567333"/>
            <a:ext cx="8229600" cy="4525963"/>
          </a:xfrm>
        </p:spPr>
        <p:txBody>
          <a:bodyPr/>
          <a:lstStyle/>
          <a:p>
            <a:pPr>
              <a:lnSpc>
                <a:spcPts val="3200"/>
              </a:lnSpc>
              <a:spcBef>
                <a:spcPts val="300"/>
              </a:spcBef>
              <a:spcAft>
                <a:spcPts val="300"/>
              </a:spcAft>
            </a:pPr>
            <a:r>
              <a:rPr lang="zh-CN" altLang="en-US" dirty="0" smtClean="0">
                <a:solidFill>
                  <a:srgbClr val="FF0000"/>
                </a:solidFill>
              </a:rPr>
              <a:t>外部类型</a:t>
            </a:r>
            <a:r>
              <a:rPr lang="zh-CN" altLang="en-US" dirty="0" smtClean="0"/>
              <a:t>的作用域是</a:t>
            </a:r>
            <a:r>
              <a:rPr lang="zh-CN" altLang="en-US" dirty="0" smtClean="0">
                <a:solidFill>
                  <a:srgbClr val="FF0000"/>
                </a:solidFill>
              </a:rPr>
              <a:t>文件作用域</a:t>
            </a:r>
            <a:r>
              <a:rPr lang="zh-CN" altLang="en-US" dirty="0" smtClean="0"/>
              <a:t>，它被存储在静态存储区，生命期是永久的。</a:t>
            </a:r>
          </a:p>
          <a:p>
            <a:pPr>
              <a:lnSpc>
                <a:spcPts val="3200"/>
              </a:lnSpc>
              <a:spcBef>
                <a:spcPts val="300"/>
              </a:spcBef>
              <a:spcAft>
                <a:spcPts val="300"/>
              </a:spcAft>
            </a:pPr>
            <a:r>
              <a:rPr lang="zh-CN" altLang="en-US" dirty="0" smtClean="0">
                <a:solidFill>
                  <a:srgbClr val="FF0000"/>
                </a:solidFill>
              </a:rPr>
              <a:t>外部变量</a:t>
            </a:r>
            <a:r>
              <a:rPr lang="zh-CN" altLang="en-US" dirty="0" smtClean="0"/>
              <a:t>也称让为</a:t>
            </a:r>
            <a:r>
              <a:rPr lang="zh-CN" altLang="en-US" dirty="0" smtClean="0">
                <a:solidFill>
                  <a:srgbClr val="FF0000"/>
                </a:solidFill>
              </a:rPr>
              <a:t>全局变量</a:t>
            </a:r>
            <a:r>
              <a:rPr lang="zh-CN" altLang="en-US" dirty="0" smtClean="0"/>
              <a:t>，</a:t>
            </a:r>
            <a:r>
              <a:rPr lang="zh-CN" altLang="en-US" dirty="0" smtClean="0">
                <a:solidFill>
                  <a:srgbClr val="FF0000"/>
                </a:solidFill>
              </a:rPr>
              <a:t>外部变量</a:t>
            </a:r>
            <a:r>
              <a:rPr lang="zh-CN" altLang="en-US" dirty="0" smtClean="0"/>
              <a:t>定义在所有函数之外，其定义的基本格式为：</a:t>
            </a:r>
          </a:p>
          <a:p>
            <a:pPr lvl="1">
              <a:lnSpc>
                <a:spcPts val="3200"/>
              </a:lnSpc>
              <a:spcBef>
                <a:spcPts val="300"/>
              </a:spcBef>
              <a:spcAft>
                <a:spcPts val="300"/>
              </a:spcAft>
              <a:buNone/>
            </a:pPr>
            <a:r>
              <a:rPr lang="en-US" altLang="zh-CN" dirty="0" smtClean="0"/>
              <a:t>extern </a:t>
            </a:r>
            <a:r>
              <a:rPr lang="zh-CN" altLang="en-US" dirty="0" smtClean="0"/>
              <a:t>类型关键字 变量名 </a:t>
            </a:r>
            <a:r>
              <a:rPr lang="en-US" altLang="zh-CN" dirty="0" smtClean="0"/>
              <a:t>= </a:t>
            </a:r>
            <a:r>
              <a:rPr lang="zh-CN" altLang="en-US" dirty="0" smtClean="0"/>
              <a:t>初始化表达式；</a:t>
            </a:r>
          </a:p>
          <a:p>
            <a:pPr>
              <a:lnSpc>
                <a:spcPts val="3200"/>
              </a:lnSpc>
              <a:spcBef>
                <a:spcPts val="300"/>
              </a:spcBef>
              <a:spcAft>
                <a:spcPts val="300"/>
              </a:spcAft>
            </a:pPr>
            <a:r>
              <a:rPr lang="zh-CN" altLang="en-US" dirty="0" smtClean="0"/>
              <a:t>注意，这里的</a:t>
            </a:r>
            <a:r>
              <a:rPr lang="zh-CN" altLang="en-US" dirty="0" smtClean="0">
                <a:solidFill>
                  <a:srgbClr val="FF0000"/>
                </a:solidFill>
              </a:rPr>
              <a:t>初始化表达式</a:t>
            </a:r>
            <a:r>
              <a:rPr lang="zh-CN" altLang="en-US" dirty="0" smtClean="0"/>
              <a:t>是必须的。不过通常将关键字</a:t>
            </a:r>
            <a:r>
              <a:rPr lang="en-US" altLang="zh-CN" dirty="0" smtClean="0"/>
              <a:t>extern</a:t>
            </a:r>
            <a:r>
              <a:rPr lang="zh-CN" altLang="en-US" dirty="0" smtClean="0"/>
              <a:t>省略，并且在</a:t>
            </a:r>
            <a:r>
              <a:rPr lang="zh-CN" altLang="en-US" dirty="0" smtClean="0">
                <a:solidFill>
                  <a:srgbClr val="FF0000"/>
                </a:solidFill>
              </a:rPr>
              <a:t>省略关键字</a:t>
            </a:r>
            <a:r>
              <a:rPr lang="en-US" altLang="zh-CN" dirty="0" smtClean="0">
                <a:solidFill>
                  <a:srgbClr val="FF0000"/>
                </a:solidFill>
              </a:rPr>
              <a:t>extern</a:t>
            </a:r>
            <a:r>
              <a:rPr lang="zh-CN" altLang="en-US" dirty="0" smtClean="0"/>
              <a:t>的前提下，还可以将</a:t>
            </a:r>
            <a:r>
              <a:rPr lang="zh-CN" altLang="en-US" dirty="0" smtClean="0">
                <a:solidFill>
                  <a:srgbClr val="FF0000"/>
                </a:solidFill>
              </a:rPr>
              <a:t>初始化部分省略</a:t>
            </a:r>
            <a:r>
              <a:rPr lang="zh-CN" altLang="en-US" dirty="0" smtClean="0"/>
              <a:t>，此时在编译时会被初始化为默认值。</a:t>
            </a:r>
            <a:endParaRPr lang="en-US" altLang="zh-CN" dirty="0" smtClean="0"/>
          </a:p>
          <a:p>
            <a:pPr>
              <a:lnSpc>
                <a:spcPts val="3200"/>
              </a:lnSpc>
              <a:spcBef>
                <a:spcPts val="300"/>
              </a:spcBef>
              <a:spcAft>
                <a:spcPts val="300"/>
              </a:spcAft>
            </a:pPr>
            <a:r>
              <a:rPr lang="zh-CN" altLang="en-US" dirty="0" smtClean="0"/>
              <a:t>在</a:t>
            </a:r>
            <a:r>
              <a:rPr lang="en-US" altLang="zh-CN" dirty="0" smtClean="0"/>
              <a:t>C++</a:t>
            </a:r>
            <a:r>
              <a:rPr lang="zh-CN" altLang="en-US" dirty="0" smtClean="0"/>
              <a:t>程序中，所有函数（除类的成员函数外）都是外部的。</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607047"/>
            <a:ext cx="7772400" cy="1470025"/>
          </a:xfrm>
        </p:spPr>
        <p:txBody>
          <a:bodyPr/>
          <a:lstStyle/>
          <a:p>
            <a:r>
              <a:rPr lang="en-US" altLang="zh-CN" sz="4800" dirty="0" smtClean="0"/>
              <a:t>9.1 C++</a:t>
            </a:r>
            <a:r>
              <a:rPr lang="zh-CN" altLang="en-US" sz="4800" dirty="0" smtClean="0"/>
              <a:t>实体的基本访问属性</a:t>
            </a:r>
            <a:endParaRPr lang="zh-CN" altLang="en-US" sz="4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用</a:t>
            </a:r>
            <a:r>
              <a:rPr lang="en-US" altLang="zh-CN" sz="3600" dirty="0" smtClean="0"/>
              <a:t>extern</a:t>
            </a:r>
            <a:r>
              <a:rPr lang="zh-CN" altLang="en-US" sz="3600" dirty="0" smtClean="0"/>
              <a:t>引用性声明将外部变量的作用域向前扩展</a:t>
            </a:r>
            <a:r>
              <a:rPr lang="en-US" altLang="zh-CN" sz="3600" dirty="0" smtClean="0"/>
              <a:t>——</a:t>
            </a:r>
            <a:r>
              <a:rPr lang="zh-CN" altLang="en-US" sz="3600" dirty="0" smtClean="0"/>
              <a:t>连接到当前位置</a:t>
            </a:r>
            <a:endParaRPr lang="zh-CN" altLang="en-US" sz="3600" dirty="0"/>
          </a:p>
        </p:txBody>
      </p:sp>
      <p:sp>
        <p:nvSpPr>
          <p:cNvPr id="3" name="内容占位符 2"/>
          <p:cNvSpPr>
            <a:spLocks noGrp="1"/>
          </p:cNvSpPr>
          <p:nvPr>
            <p:ph idx="1"/>
          </p:nvPr>
        </p:nvSpPr>
        <p:spPr/>
        <p:txBody>
          <a:bodyPr/>
          <a:lstStyle/>
          <a:p>
            <a:r>
              <a:rPr lang="zh-CN" altLang="en-US" dirty="0" smtClean="0"/>
              <a:t>变量的</a:t>
            </a:r>
            <a:r>
              <a:rPr lang="zh-CN" altLang="en-US" dirty="0" smtClean="0">
                <a:solidFill>
                  <a:srgbClr val="FF0000"/>
                </a:solidFill>
              </a:rPr>
              <a:t>引用性声明</a:t>
            </a:r>
            <a:r>
              <a:rPr lang="zh-CN" altLang="en-US" dirty="0" smtClean="0"/>
              <a:t>的格式为</a:t>
            </a:r>
          </a:p>
          <a:p>
            <a:pPr lvl="1">
              <a:buNone/>
            </a:pPr>
            <a:r>
              <a:rPr lang="en-US" altLang="zh-CN" dirty="0" smtClean="0"/>
              <a:t>extern </a:t>
            </a:r>
            <a:r>
              <a:rPr lang="zh-CN" altLang="en-US" dirty="0" smtClean="0"/>
              <a:t>类型名关键字 变量名</a:t>
            </a:r>
            <a:r>
              <a:rPr lang="en-US" altLang="zh-CN" dirty="0" smtClean="0"/>
              <a:t>;</a:t>
            </a:r>
          </a:p>
          <a:p>
            <a:r>
              <a:rPr lang="zh-CN" altLang="en-US" dirty="0" smtClean="0"/>
              <a:t>注意：这里</a:t>
            </a:r>
            <a:r>
              <a:rPr lang="zh-CN" altLang="en-US" dirty="0" smtClean="0">
                <a:solidFill>
                  <a:srgbClr val="FF0000"/>
                </a:solidFill>
              </a:rPr>
              <a:t>没有初始化部分</a:t>
            </a:r>
            <a:r>
              <a:rPr lang="zh-CN" altLang="en-US" dirty="0" smtClean="0"/>
              <a:t>。与引用性声明的区别是，</a:t>
            </a:r>
            <a:r>
              <a:rPr lang="zh-CN" altLang="en-US" dirty="0" smtClean="0">
                <a:solidFill>
                  <a:srgbClr val="FF0000"/>
                </a:solidFill>
              </a:rPr>
              <a:t>定义性</a:t>
            </a:r>
            <a:r>
              <a:rPr lang="zh-CN" altLang="en-US" dirty="0" smtClean="0"/>
              <a:t>声明要么使用有关键字</a:t>
            </a:r>
            <a:r>
              <a:rPr lang="en-US" altLang="zh-CN" dirty="0" smtClean="0">
                <a:solidFill>
                  <a:srgbClr val="FF0000"/>
                </a:solidFill>
              </a:rPr>
              <a:t>extern</a:t>
            </a:r>
            <a:r>
              <a:rPr lang="zh-CN" altLang="en-US" dirty="0" smtClean="0"/>
              <a:t>的，必须</a:t>
            </a:r>
            <a:r>
              <a:rPr lang="zh-CN" altLang="en-US" dirty="0" smtClean="0">
                <a:solidFill>
                  <a:srgbClr val="FF0000"/>
                </a:solidFill>
              </a:rPr>
              <a:t>有初始化</a:t>
            </a:r>
            <a:r>
              <a:rPr lang="zh-CN" altLang="en-US" dirty="0" smtClean="0"/>
              <a:t>部分；要么</a:t>
            </a:r>
            <a:r>
              <a:rPr lang="zh-CN" altLang="en-US" dirty="0" smtClean="0">
                <a:solidFill>
                  <a:srgbClr val="FF0000"/>
                </a:solidFill>
              </a:rPr>
              <a:t>省略关键字</a:t>
            </a:r>
            <a:r>
              <a:rPr lang="en-US" altLang="zh-CN" dirty="0" smtClean="0">
                <a:solidFill>
                  <a:srgbClr val="FF0000"/>
                </a:solidFill>
              </a:rPr>
              <a:t>extern</a:t>
            </a:r>
            <a:r>
              <a:rPr lang="zh-CN" altLang="en-US" dirty="0" smtClean="0"/>
              <a:t>的，可以</a:t>
            </a:r>
            <a:r>
              <a:rPr lang="zh-CN" altLang="en-US" dirty="0" smtClean="0">
                <a:solidFill>
                  <a:srgbClr val="FF0000"/>
                </a:solidFill>
              </a:rPr>
              <a:t>没有初始化部分</a:t>
            </a:r>
            <a:r>
              <a:rPr lang="zh-CN" altLang="en-US" dirty="0" smtClean="0"/>
              <a:t>。 </a:t>
            </a:r>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6567"/>
            <a:ext cx="9108504" cy="7017306"/>
          </a:xfrm>
          <a:prstGeom prst="rect">
            <a:avLst/>
          </a:prstGeom>
          <a:noFill/>
        </p:spPr>
        <p:txBody>
          <a:bodyPr wrap="square" rtlCol="0">
            <a:spAutoFit/>
          </a:bodyPr>
          <a:lstStyle/>
          <a:p>
            <a:pPr>
              <a:lnSpc>
                <a:spcPts val="2000"/>
              </a:lnSpc>
            </a:pPr>
            <a:r>
              <a:rPr lang="zh-CN" altLang="en-US" sz="2000" dirty="0" smtClean="0">
                <a:solidFill>
                  <a:schemeClr val="tx1"/>
                </a:solidFill>
              </a:rPr>
              <a:t>例</a:t>
            </a:r>
            <a:r>
              <a:rPr lang="en-US" altLang="zh-CN" sz="2000" dirty="0" smtClean="0">
                <a:solidFill>
                  <a:schemeClr val="tx1"/>
                </a:solidFill>
              </a:rPr>
              <a:t>9.3</a:t>
            </a:r>
            <a:r>
              <a:rPr lang="zh-CN" altLang="en-US" sz="2000" dirty="0" smtClean="0">
                <a:solidFill>
                  <a:schemeClr val="tx1"/>
                </a:solidFill>
              </a:rPr>
              <a:t>用</a:t>
            </a:r>
            <a:r>
              <a:rPr lang="en-US" altLang="zh-CN" sz="2000" dirty="0" smtClean="0">
                <a:solidFill>
                  <a:schemeClr val="tx1"/>
                </a:solidFill>
              </a:rPr>
              <a:t>extern</a:t>
            </a:r>
            <a:r>
              <a:rPr lang="zh-CN" altLang="en-US" sz="2000" dirty="0" smtClean="0">
                <a:solidFill>
                  <a:schemeClr val="tx1"/>
                </a:solidFill>
              </a:rPr>
              <a:t>引用性声明将外部变量的作用域向前扩展</a:t>
            </a:r>
            <a:r>
              <a:rPr lang="en-US" altLang="zh-CN" sz="2000" dirty="0" smtClean="0">
                <a:solidFill>
                  <a:schemeClr val="tx1"/>
                </a:solidFill>
              </a:rPr>
              <a:t>——</a:t>
            </a:r>
            <a:r>
              <a:rPr lang="zh-CN" altLang="en-US" sz="2000" dirty="0" smtClean="0">
                <a:solidFill>
                  <a:schemeClr val="tx1"/>
                </a:solidFill>
              </a:rPr>
              <a:t>连接到当前位置。</a:t>
            </a:r>
          </a:p>
          <a:p>
            <a:pPr>
              <a:lnSpc>
                <a:spcPts val="20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:e9_3\main_9_3.cpp</a:t>
            </a:r>
          </a:p>
          <a:p>
            <a:pPr>
              <a:lnSpc>
                <a:spcPts val="20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0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000"/>
              </a:lnSpc>
            </a:pPr>
            <a:r>
              <a:rPr lang="en-US" altLang="zh-CN" sz="2000" dirty="0" smtClean="0"/>
              <a:t>void </a:t>
            </a:r>
            <a:r>
              <a:rPr lang="en-US" altLang="zh-CN" sz="2000" dirty="0" err="1" smtClean="0"/>
              <a:t>Gx</a:t>
            </a:r>
            <a:r>
              <a:rPr lang="en-US" altLang="zh-CN" sz="2000" dirty="0" smtClean="0"/>
              <a:t>();			</a:t>
            </a:r>
            <a:r>
              <a:rPr lang="en-US" altLang="zh-CN" sz="2000" dirty="0" smtClean="0">
                <a:solidFill>
                  <a:schemeClr val="tx1"/>
                </a:solidFill>
              </a:rPr>
              <a:t>// </a:t>
            </a:r>
            <a:r>
              <a:rPr lang="zh-CN" altLang="en-US" sz="2000" dirty="0" smtClean="0">
                <a:solidFill>
                  <a:schemeClr val="tx1"/>
                </a:solidFill>
              </a:rPr>
              <a:t>引用性声明</a:t>
            </a:r>
          </a:p>
          <a:p>
            <a:pPr>
              <a:lnSpc>
                <a:spcPts val="2000"/>
              </a:lnSpc>
            </a:pPr>
            <a:r>
              <a:rPr lang="en-US" altLang="zh-CN" sz="2000" dirty="0" smtClean="0"/>
              <a:t>void </a:t>
            </a:r>
            <a:r>
              <a:rPr lang="en-US" altLang="zh-CN" sz="2000" dirty="0" err="1" smtClean="0"/>
              <a:t>Gy</a:t>
            </a:r>
            <a:r>
              <a:rPr lang="en-US" altLang="zh-CN" sz="2000" dirty="0" smtClean="0"/>
              <a:t>();			</a:t>
            </a:r>
            <a:r>
              <a:rPr lang="en-US" altLang="zh-CN" sz="2000" dirty="0" smtClean="0">
                <a:solidFill>
                  <a:schemeClr val="tx1"/>
                </a:solidFill>
              </a:rPr>
              <a:t>// </a:t>
            </a:r>
            <a:r>
              <a:rPr lang="zh-CN" altLang="en-US" sz="2000" dirty="0" smtClean="0">
                <a:solidFill>
                  <a:schemeClr val="tx1"/>
                </a:solidFill>
              </a:rPr>
              <a:t>引用性声明</a:t>
            </a:r>
          </a:p>
          <a:p>
            <a:pPr>
              <a:lnSpc>
                <a:spcPts val="2000"/>
              </a:lnSpc>
            </a:pPr>
            <a:r>
              <a:rPr lang="en-US" altLang="zh-CN" sz="2000" dirty="0" err="1" smtClean="0"/>
              <a:t>int</a:t>
            </a:r>
            <a:r>
              <a:rPr lang="en-US" altLang="zh-CN" sz="2000" dirty="0" smtClean="0"/>
              <a:t> main()			</a:t>
            </a:r>
            <a:r>
              <a:rPr lang="en-US" altLang="zh-CN" sz="2000" dirty="0" smtClean="0">
                <a:solidFill>
                  <a:schemeClr val="tx1"/>
                </a:solidFill>
              </a:rPr>
              <a:t>// main()</a:t>
            </a:r>
            <a:r>
              <a:rPr lang="zh-CN" altLang="en-US" sz="2000" dirty="0" smtClean="0">
                <a:solidFill>
                  <a:schemeClr val="tx1"/>
                </a:solidFill>
              </a:rPr>
              <a:t>函数</a:t>
            </a:r>
          </a:p>
          <a:p>
            <a:pPr>
              <a:lnSpc>
                <a:spcPts val="2000"/>
              </a:lnSpc>
            </a:pPr>
            <a:r>
              <a:rPr lang="en-US" altLang="zh-CN" sz="2000" dirty="0" smtClean="0"/>
              <a:t>{</a:t>
            </a:r>
          </a:p>
          <a:p>
            <a:pPr>
              <a:lnSpc>
                <a:spcPts val="2000"/>
              </a:lnSpc>
            </a:pPr>
            <a:r>
              <a:rPr lang="en-US" altLang="zh-CN" sz="2000" dirty="0" smtClean="0"/>
              <a:t>	extern </a:t>
            </a:r>
            <a:r>
              <a:rPr lang="en-US" altLang="zh-CN" sz="2000" dirty="0" err="1" smtClean="0"/>
              <a:t>int</a:t>
            </a:r>
            <a:r>
              <a:rPr lang="en-US" altLang="zh-CN" sz="2000" dirty="0" smtClean="0"/>
              <a:t> x, y; 		</a:t>
            </a:r>
            <a:r>
              <a:rPr lang="en-US" altLang="zh-CN" sz="2000" dirty="0" smtClean="0">
                <a:solidFill>
                  <a:schemeClr val="tx1"/>
                </a:solidFill>
              </a:rPr>
              <a:t>// </a:t>
            </a:r>
            <a:r>
              <a:rPr lang="zh-CN" altLang="en-US" sz="2000" dirty="0" smtClean="0">
                <a:solidFill>
                  <a:schemeClr val="tx1"/>
                </a:solidFill>
              </a:rPr>
              <a:t>引用性声明，将</a:t>
            </a:r>
            <a:r>
              <a:rPr lang="en-US" altLang="zh-CN" sz="2000" dirty="0" smtClean="0">
                <a:solidFill>
                  <a:schemeClr val="tx1"/>
                </a:solidFill>
              </a:rPr>
              <a:t>x</a:t>
            </a:r>
            <a:r>
              <a:rPr lang="zh-CN" altLang="en-US" sz="2000" dirty="0" smtClean="0">
                <a:solidFill>
                  <a:schemeClr val="tx1"/>
                </a:solidFill>
              </a:rPr>
              <a:t>和</a:t>
            </a:r>
            <a:r>
              <a:rPr lang="en-US" altLang="zh-CN" sz="2000" dirty="0" smtClean="0">
                <a:solidFill>
                  <a:schemeClr val="tx1"/>
                </a:solidFill>
              </a:rPr>
              <a:t>y</a:t>
            </a:r>
            <a:r>
              <a:rPr lang="zh-CN" altLang="en-US" sz="2000" dirty="0" smtClean="0">
                <a:solidFill>
                  <a:schemeClr val="tx1"/>
                </a:solidFill>
              </a:rPr>
              <a:t>的作用域扩充到主函数  </a:t>
            </a:r>
          </a:p>
          <a:p>
            <a:pPr>
              <a:lnSpc>
                <a:spcPts val="2000"/>
              </a:lnSpc>
            </a:pPr>
            <a:r>
              <a:rPr lang="zh-CN" altLang="en-US" sz="2000" dirty="0" smtClean="0"/>
              <a:t>	</a:t>
            </a:r>
            <a:r>
              <a:rPr lang="en-US" altLang="zh-CN" sz="2000" dirty="0" err="1" smtClean="0"/>
              <a:t>cout</a:t>
            </a:r>
            <a:r>
              <a:rPr lang="en-US" altLang="zh-CN" sz="2000" dirty="0" smtClean="0"/>
              <a:t> &lt;&lt; "1:x = " &lt;&lt; x &lt;&lt; ", y = " &lt;&lt;  y &lt;&lt; </a:t>
            </a:r>
            <a:r>
              <a:rPr lang="en-US" altLang="zh-CN" sz="2000" dirty="0" err="1" smtClean="0"/>
              <a:t>endl</a:t>
            </a:r>
            <a:r>
              <a:rPr lang="en-US" altLang="zh-CN" sz="2000" dirty="0" smtClean="0"/>
              <a:t>;</a:t>
            </a:r>
          </a:p>
          <a:p>
            <a:pPr>
              <a:lnSpc>
                <a:spcPts val="2000"/>
              </a:lnSpc>
            </a:pPr>
            <a:r>
              <a:rPr lang="en-US" altLang="zh-CN" sz="2000" dirty="0" smtClean="0"/>
              <a:t>	y = 246;</a:t>
            </a:r>
          </a:p>
          <a:p>
            <a:pPr>
              <a:lnSpc>
                <a:spcPts val="2000"/>
              </a:lnSpc>
            </a:pPr>
            <a:r>
              <a:rPr lang="en-US" altLang="zh-CN" sz="2000" dirty="0" smtClean="0"/>
              <a:t>	</a:t>
            </a:r>
            <a:r>
              <a:rPr lang="en-US" altLang="zh-CN" sz="2000" dirty="0" err="1" smtClean="0"/>
              <a:t>Gx</a:t>
            </a:r>
            <a:r>
              <a:rPr lang="en-US" altLang="zh-CN" sz="2000" dirty="0" smtClean="0"/>
              <a:t>();</a:t>
            </a:r>
          </a:p>
          <a:p>
            <a:pPr>
              <a:lnSpc>
                <a:spcPts val="2000"/>
              </a:lnSpc>
            </a:pPr>
            <a:r>
              <a:rPr lang="en-US" altLang="zh-CN" sz="2000" dirty="0" smtClean="0"/>
              <a:t>	</a:t>
            </a:r>
            <a:r>
              <a:rPr lang="en-US" altLang="zh-CN" sz="2000" dirty="0" err="1" smtClean="0"/>
              <a:t>Gy</a:t>
            </a:r>
            <a:r>
              <a:rPr lang="en-US" altLang="zh-CN" sz="2000" dirty="0" smtClean="0"/>
              <a:t>();</a:t>
            </a:r>
          </a:p>
          <a:p>
            <a:pPr>
              <a:lnSpc>
                <a:spcPts val="2000"/>
              </a:lnSpc>
            </a:pPr>
            <a:r>
              <a:rPr lang="en-US" altLang="zh-CN" sz="2000" dirty="0" smtClean="0"/>
              <a:t>	return 0;		</a:t>
            </a:r>
            <a:r>
              <a:rPr lang="en-US" altLang="zh-CN" sz="2000" dirty="0" smtClean="0">
                <a:solidFill>
                  <a:schemeClr val="tx1"/>
                </a:solidFill>
              </a:rPr>
              <a:t>// </a:t>
            </a:r>
            <a:r>
              <a:rPr lang="zh-CN" altLang="en-US" sz="2000" dirty="0" smtClean="0">
                <a:solidFill>
                  <a:schemeClr val="tx1"/>
                </a:solidFill>
              </a:rPr>
              <a:t>返回操作系统</a:t>
            </a:r>
          </a:p>
          <a:p>
            <a:pPr>
              <a:lnSpc>
                <a:spcPts val="2000"/>
              </a:lnSpc>
            </a:pPr>
            <a:r>
              <a:rPr lang="en-US" altLang="zh-CN" sz="2000" dirty="0" smtClean="0"/>
              <a:t>}</a:t>
            </a:r>
          </a:p>
          <a:p>
            <a:pPr>
              <a:lnSpc>
                <a:spcPts val="2000"/>
              </a:lnSpc>
            </a:pPr>
            <a:r>
              <a:rPr lang="en-US" altLang="zh-CN" sz="2000" dirty="0" smtClean="0"/>
              <a:t>void </a:t>
            </a:r>
            <a:r>
              <a:rPr lang="en-US" altLang="zh-CN" sz="2000" dirty="0" err="1" smtClean="0"/>
              <a:t>Gx</a:t>
            </a:r>
            <a:r>
              <a:rPr lang="en-US" altLang="zh-CN" sz="2000" dirty="0" smtClean="0"/>
              <a:t>()			</a:t>
            </a:r>
            <a:r>
              <a:rPr lang="en-US" altLang="zh-CN" sz="2000" dirty="0" smtClean="0">
                <a:solidFill>
                  <a:schemeClr val="tx1"/>
                </a:solidFill>
              </a:rPr>
              <a:t>// </a:t>
            </a:r>
            <a:r>
              <a:rPr lang="zh-CN" altLang="en-US" sz="2000" dirty="0" smtClean="0">
                <a:solidFill>
                  <a:schemeClr val="tx1"/>
                </a:solidFill>
              </a:rPr>
              <a:t>定义性声明</a:t>
            </a:r>
          </a:p>
          <a:p>
            <a:pPr>
              <a:lnSpc>
                <a:spcPts val="2000"/>
              </a:lnSpc>
            </a:pPr>
            <a:r>
              <a:rPr lang="en-US" altLang="zh-CN" sz="2000" dirty="0" smtClean="0"/>
              <a:t>{</a:t>
            </a:r>
          </a:p>
          <a:p>
            <a:pPr>
              <a:lnSpc>
                <a:spcPts val="2000"/>
              </a:lnSpc>
            </a:pPr>
            <a:r>
              <a:rPr lang="en-US" altLang="zh-CN" sz="2000" dirty="0" smtClean="0"/>
              <a:t>	extern </a:t>
            </a:r>
            <a:r>
              <a:rPr lang="en-US" altLang="zh-CN" sz="2000" dirty="0" err="1" smtClean="0"/>
              <a:t>int</a:t>
            </a:r>
            <a:r>
              <a:rPr lang="en-US" altLang="zh-CN" sz="2000" dirty="0" smtClean="0"/>
              <a:t> x, y; 		</a:t>
            </a:r>
            <a:r>
              <a:rPr lang="en-US" altLang="zh-CN" sz="2000" dirty="0" smtClean="0">
                <a:solidFill>
                  <a:schemeClr val="tx1"/>
                </a:solidFill>
              </a:rPr>
              <a:t>// </a:t>
            </a:r>
            <a:r>
              <a:rPr lang="zh-CN" altLang="en-US" sz="2000" dirty="0" smtClean="0">
                <a:solidFill>
                  <a:schemeClr val="tx1"/>
                </a:solidFill>
              </a:rPr>
              <a:t>引用性声明，将</a:t>
            </a:r>
            <a:r>
              <a:rPr lang="en-US" altLang="zh-CN" sz="2000" dirty="0" smtClean="0">
                <a:solidFill>
                  <a:schemeClr val="tx1"/>
                </a:solidFill>
              </a:rPr>
              <a:t>x</a:t>
            </a:r>
            <a:r>
              <a:rPr lang="zh-CN" altLang="en-US" sz="2000" dirty="0" smtClean="0">
                <a:solidFill>
                  <a:schemeClr val="tx1"/>
                </a:solidFill>
              </a:rPr>
              <a:t>和</a:t>
            </a:r>
            <a:r>
              <a:rPr lang="en-US" altLang="zh-CN" sz="2000" dirty="0" smtClean="0">
                <a:solidFill>
                  <a:schemeClr val="tx1"/>
                </a:solidFill>
              </a:rPr>
              <a:t>y</a:t>
            </a:r>
            <a:r>
              <a:rPr lang="zh-CN" altLang="en-US" sz="2000" dirty="0" smtClean="0">
                <a:solidFill>
                  <a:schemeClr val="tx1"/>
                </a:solidFill>
              </a:rPr>
              <a:t>的作用域扩充到函数</a:t>
            </a:r>
            <a:r>
              <a:rPr lang="en-US" altLang="zh-CN" sz="2000" dirty="0" err="1" smtClean="0">
                <a:solidFill>
                  <a:schemeClr val="tx1"/>
                </a:solidFill>
              </a:rPr>
              <a:t>gx</a:t>
            </a:r>
            <a:r>
              <a:rPr lang="en-US" altLang="zh-CN" sz="2000" dirty="0" smtClean="0">
                <a:solidFill>
                  <a:schemeClr val="tx1"/>
                </a:solidFill>
              </a:rPr>
              <a:t>()</a:t>
            </a:r>
            <a:endParaRPr lang="zh-CN" altLang="en-US" sz="2000" dirty="0" smtClean="0">
              <a:solidFill>
                <a:schemeClr val="tx1"/>
              </a:solidFill>
            </a:endParaRPr>
          </a:p>
          <a:p>
            <a:pPr>
              <a:lnSpc>
                <a:spcPts val="2000"/>
              </a:lnSpc>
            </a:pPr>
            <a:r>
              <a:rPr lang="zh-CN" altLang="en-US" sz="2000" dirty="0" smtClean="0"/>
              <a:t>	</a:t>
            </a:r>
            <a:r>
              <a:rPr lang="en-US" altLang="zh-CN" sz="2000" dirty="0" smtClean="0"/>
              <a:t>x = 135;</a:t>
            </a:r>
          </a:p>
          <a:p>
            <a:pPr>
              <a:lnSpc>
                <a:spcPts val="2000"/>
              </a:lnSpc>
            </a:pPr>
            <a:r>
              <a:rPr lang="en-US" altLang="zh-CN" sz="2000" dirty="0" smtClean="0"/>
              <a:t>	</a:t>
            </a:r>
            <a:r>
              <a:rPr lang="en-US" altLang="zh-CN" sz="2000" dirty="0" err="1" smtClean="0"/>
              <a:t>cout</a:t>
            </a:r>
            <a:r>
              <a:rPr lang="en-US" altLang="zh-CN" sz="2000" dirty="0" smtClean="0"/>
              <a:t> &lt;&lt; "2:x = " &lt;&lt; x &lt;&lt; ", y = " &lt;&lt; y &lt;&lt; </a:t>
            </a:r>
            <a:r>
              <a:rPr lang="en-US" altLang="zh-CN" sz="2000" dirty="0" err="1" smtClean="0"/>
              <a:t>endl</a:t>
            </a:r>
            <a:r>
              <a:rPr lang="en-US" altLang="zh-CN" sz="2000" dirty="0" smtClean="0"/>
              <a:t>;</a:t>
            </a:r>
          </a:p>
          <a:p>
            <a:pPr>
              <a:lnSpc>
                <a:spcPts val="2000"/>
              </a:lnSpc>
            </a:pPr>
            <a:r>
              <a:rPr lang="en-US" altLang="zh-CN" sz="2000" dirty="0" smtClean="0"/>
              <a:t>}</a:t>
            </a:r>
          </a:p>
          <a:p>
            <a:pPr>
              <a:lnSpc>
                <a:spcPts val="2000"/>
              </a:lnSpc>
            </a:pPr>
            <a:r>
              <a:rPr lang="en-US" altLang="zh-CN" sz="2000" dirty="0" err="1" smtClean="0"/>
              <a:t>int</a:t>
            </a:r>
            <a:r>
              <a:rPr lang="en-US" altLang="zh-CN" sz="2000" dirty="0" smtClean="0"/>
              <a:t> x, y;				</a:t>
            </a:r>
            <a:r>
              <a:rPr lang="en-US" altLang="zh-CN" sz="2000" dirty="0" smtClean="0">
                <a:solidFill>
                  <a:schemeClr val="tx1"/>
                </a:solidFill>
              </a:rPr>
              <a:t>// </a:t>
            </a:r>
            <a:r>
              <a:rPr lang="zh-CN" altLang="en-US" sz="2000" dirty="0" smtClean="0">
                <a:solidFill>
                  <a:schemeClr val="tx1"/>
                </a:solidFill>
              </a:rPr>
              <a:t>定义性声明，定义</a:t>
            </a:r>
            <a:r>
              <a:rPr lang="en-US" altLang="zh-CN" sz="2000" dirty="0" err="1" smtClean="0">
                <a:solidFill>
                  <a:schemeClr val="tx1"/>
                </a:solidFill>
              </a:rPr>
              <a:t>x,y</a:t>
            </a:r>
            <a:r>
              <a:rPr lang="zh-CN" altLang="en-US" sz="2000" dirty="0" smtClean="0">
                <a:solidFill>
                  <a:schemeClr val="tx1"/>
                </a:solidFill>
              </a:rPr>
              <a:t>是外部变量</a:t>
            </a:r>
          </a:p>
          <a:p>
            <a:pPr>
              <a:lnSpc>
                <a:spcPts val="2000"/>
              </a:lnSpc>
            </a:pPr>
            <a:r>
              <a:rPr lang="en-US" altLang="zh-CN" sz="2000" dirty="0" smtClean="0"/>
              <a:t>void </a:t>
            </a:r>
            <a:r>
              <a:rPr lang="en-US" altLang="zh-CN" sz="2000" dirty="0" err="1" smtClean="0"/>
              <a:t>Gy</a:t>
            </a:r>
            <a:r>
              <a:rPr lang="en-US" altLang="zh-CN" sz="2000" dirty="0" smtClean="0"/>
              <a:t>()			</a:t>
            </a:r>
            <a:r>
              <a:rPr lang="en-US" altLang="zh-CN" sz="2000" dirty="0" smtClean="0">
                <a:solidFill>
                  <a:schemeClr val="tx1"/>
                </a:solidFill>
              </a:rPr>
              <a:t>// </a:t>
            </a:r>
            <a:r>
              <a:rPr lang="zh-CN" altLang="en-US" sz="2000" dirty="0" smtClean="0">
                <a:solidFill>
                  <a:schemeClr val="tx1"/>
                </a:solidFill>
              </a:rPr>
              <a:t>定义性声明</a:t>
            </a:r>
          </a:p>
          <a:p>
            <a:pPr>
              <a:lnSpc>
                <a:spcPts val="2000"/>
              </a:lnSpc>
            </a:pPr>
            <a:r>
              <a:rPr lang="en-US" altLang="zh-CN" sz="2000" dirty="0" smtClean="0"/>
              <a:t>{</a:t>
            </a:r>
          </a:p>
          <a:p>
            <a:pPr>
              <a:lnSpc>
                <a:spcPts val="2000"/>
              </a:lnSpc>
            </a:pPr>
            <a:r>
              <a:rPr lang="en-US" altLang="zh-CN" sz="2000" dirty="0" smtClean="0"/>
              <a:t>	</a:t>
            </a:r>
            <a:r>
              <a:rPr lang="en-US" altLang="zh-CN" sz="2000" dirty="0" err="1" smtClean="0"/>
              <a:t>cout</a:t>
            </a:r>
            <a:r>
              <a:rPr lang="en-US" altLang="zh-CN" sz="2000" dirty="0" smtClean="0"/>
              <a:t> &lt;&lt; "3:x = " &lt;&lt; x &lt;&lt; ", y = " &lt;&lt; y &lt;&lt; </a:t>
            </a:r>
            <a:r>
              <a:rPr lang="en-US" altLang="zh-CN" sz="2000" dirty="0" err="1" smtClean="0"/>
              <a:t>endl</a:t>
            </a:r>
            <a:r>
              <a:rPr lang="en-US" altLang="zh-CN" sz="2000" dirty="0" smtClean="0"/>
              <a:t>;</a:t>
            </a:r>
          </a:p>
          <a:p>
            <a:pPr>
              <a:lnSpc>
                <a:spcPts val="2000"/>
              </a:lnSpc>
            </a:pPr>
            <a:r>
              <a:rPr lang="en-US" altLang="zh-CN" sz="2000" dirty="0" smtClean="0"/>
              <a:t>}</a:t>
            </a:r>
            <a:endParaRPr lang="zh-CN" altLang="en-US" sz="2000" dirty="0"/>
          </a:p>
        </p:txBody>
      </p:sp>
      <p:sp>
        <p:nvSpPr>
          <p:cNvPr id="3" name="矩形 2"/>
          <p:cNvSpPr/>
          <p:nvPr/>
        </p:nvSpPr>
        <p:spPr bwMode="auto">
          <a:xfrm>
            <a:off x="179512" y="5373216"/>
            <a:ext cx="8748464" cy="122413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sz="2000" dirty="0" smtClean="0"/>
              <a:t>程序运行时屏幕输出如下：</a:t>
            </a:r>
            <a:endParaRPr lang="en-US" altLang="zh-CN" sz="2000" dirty="0" smtClean="0"/>
          </a:p>
          <a:p>
            <a:pPr lvl="1"/>
            <a:r>
              <a:rPr lang="en-US" altLang="zh-CN" sz="2000" dirty="0" smtClean="0">
                <a:solidFill>
                  <a:schemeClr val="tx1"/>
                </a:solidFill>
              </a:rPr>
              <a:t>1:x = 0, y = 0</a:t>
            </a:r>
          </a:p>
          <a:p>
            <a:pPr lvl="1"/>
            <a:r>
              <a:rPr lang="en-US" altLang="zh-CN" sz="2000" dirty="0" smtClean="0">
                <a:solidFill>
                  <a:schemeClr val="tx1"/>
                </a:solidFill>
              </a:rPr>
              <a:t>2:x = 135, y = 246</a:t>
            </a:r>
          </a:p>
          <a:p>
            <a:pPr lvl="1"/>
            <a:r>
              <a:rPr lang="en-US" altLang="zh-CN" sz="2000" dirty="0" smtClean="0">
                <a:solidFill>
                  <a:schemeClr val="tx1"/>
                </a:solidFill>
              </a:rPr>
              <a:t>3:x = 135, y = 246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94122"/>
          </a:xfrm>
        </p:spPr>
        <p:txBody>
          <a:bodyPr/>
          <a:lstStyle/>
          <a:p>
            <a:r>
              <a:rPr lang="zh-CN" altLang="en-US" dirty="0" smtClean="0"/>
              <a:t>用</a:t>
            </a:r>
            <a:r>
              <a:rPr lang="en-US" altLang="zh-CN" dirty="0" smtClean="0"/>
              <a:t>extern</a:t>
            </a:r>
            <a:r>
              <a:rPr lang="zh-CN" altLang="en-US" dirty="0" smtClean="0"/>
              <a:t>引用性声明将外部变量连接到当前文件中</a:t>
            </a:r>
            <a:endParaRPr lang="zh-CN" altLang="en-US" dirty="0"/>
          </a:p>
        </p:txBody>
      </p:sp>
      <p:sp>
        <p:nvSpPr>
          <p:cNvPr id="4" name="TextBox 3"/>
          <p:cNvSpPr txBox="1"/>
          <p:nvPr/>
        </p:nvSpPr>
        <p:spPr>
          <a:xfrm>
            <a:off x="179512" y="1447418"/>
            <a:ext cx="8784976" cy="5221942"/>
          </a:xfrm>
          <a:prstGeom prst="rect">
            <a:avLst/>
          </a:prstGeom>
          <a:noFill/>
        </p:spPr>
        <p:txBody>
          <a:bodyPr wrap="square" rtlCol="0">
            <a:spAutoFit/>
          </a:bodyPr>
          <a:lstStyle/>
          <a:p>
            <a:pPr>
              <a:lnSpc>
                <a:spcPts val="2000"/>
              </a:lnSpc>
            </a:pPr>
            <a:r>
              <a:rPr lang="zh-CN" altLang="en-US" sz="2000" dirty="0" smtClean="0">
                <a:solidFill>
                  <a:schemeClr val="tx1"/>
                </a:solidFill>
              </a:rPr>
              <a:t>例</a:t>
            </a:r>
            <a:r>
              <a:rPr lang="en-US" altLang="zh-CN" sz="2000" dirty="0" smtClean="0">
                <a:solidFill>
                  <a:schemeClr val="tx1"/>
                </a:solidFill>
              </a:rPr>
              <a:t>9.4 </a:t>
            </a:r>
            <a:r>
              <a:rPr lang="zh-CN" altLang="en-US" sz="2000" dirty="0" smtClean="0">
                <a:solidFill>
                  <a:schemeClr val="tx1"/>
                </a:solidFill>
              </a:rPr>
              <a:t>用</a:t>
            </a:r>
            <a:r>
              <a:rPr lang="en-US" altLang="zh-CN" sz="2000" dirty="0" smtClean="0">
                <a:solidFill>
                  <a:schemeClr val="tx1"/>
                </a:solidFill>
              </a:rPr>
              <a:t>extern</a:t>
            </a:r>
            <a:r>
              <a:rPr lang="zh-CN" altLang="en-US" sz="2000" dirty="0" smtClean="0">
                <a:solidFill>
                  <a:schemeClr val="tx1"/>
                </a:solidFill>
              </a:rPr>
              <a:t>引用性声明将外部变量连接到当前文件中示例。</a:t>
            </a:r>
          </a:p>
          <a:p>
            <a:pPr>
              <a:lnSpc>
                <a:spcPts val="2000"/>
              </a:lnSpc>
            </a:pPr>
            <a:r>
              <a:rPr lang="en-US" altLang="zh-CN" sz="2000" dirty="0" smtClean="0">
                <a:solidFill>
                  <a:srgbClr val="C00000"/>
                </a:solidFill>
              </a:rPr>
              <a:t>// </a:t>
            </a:r>
            <a:r>
              <a:rPr lang="zh-CN" altLang="en-US" sz="2000" dirty="0" smtClean="0">
                <a:solidFill>
                  <a:srgbClr val="C00000"/>
                </a:solidFill>
              </a:rPr>
              <a:t>文件</a:t>
            </a:r>
            <a:r>
              <a:rPr lang="en-US" altLang="zh-CN" sz="2000" dirty="0" smtClean="0">
                <a:solidFill>
                  <a:srgbClr val="C00000"/>
                </a:solidFill>
              </a:rPr>
              <a:t>main_9_4.cpp</a:t>
            </a:r>
            <a:r>
              <a:rPr lang="zh-CN" altLang="en-US" sz="2000" dirty="0" smtClean="0">
                <a:solidFill>
                  <a:srgbClr val="C00000"/>
                </a:solidFill>
              </a:rPr>
              <a:t>开始</a:t>
            </a:r>
          </a:p>
          <a:p>
            <a:pPr>
              <a:lnSpc>
                <a:spcPts val="20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:e9_4\main_9_4.cpp</a:t>
            </a:r>
          </a:p>
          <a:p>
            <a:pPr>
              <a:lnSpc>
                <a:spcPts val="20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0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000"/>
              </a:lnSpc>
            </a:pPr>
            <a:endParaRPr lang="en-US" altLang="zh-CN" sz="2000" dirty="0" smtClean="0"/>
          </a:p>
          <a:p>
            <a:pPr>
              <a:lnSpc>
                <a:spcPts val="2000"/>
              </a:lnSpc>
            </a:pPr>
            <a:r>
              <a:rPr lang="en-US" altLang="zh-CN" sz="2000" dirty="0" err="1" smtClean="0"/>
              <a:t>int</a:t>
            </a:r>
            <a:r>
              <a:rPr lang="en-US" altLang="zh-CN" sz="2000" dirty="0" smtClean="0"/>
              <a:t> x, y;				</a:t>
            </a:r>
            <a:r>
              <a:rPr lang="en-US" altLang="zh-CN" sz="2000" dirty="0" smtClean="0">
                <a:solidFill>
                  <a:schemeClr val="tx1"/>
                </a:solidFill>
              </a:rPr>
              <a:t>// </a:t>
            </a:r>
            <a:r>
              <a:rPr lang="zh-CN" altLang="en-US" sz="2000" dirty="0" smtClean="0">
                <a:solidFill>
                  <a:schemeClr val="tx1"/>
                </a:solidFill>
              </a:rPr>
              <a:t>定义外部变量</a:t>
            </a:r>
            <a:r>
              <a:rPr lang="en-US" altLang="zh-CN" sz="2000" dirty="0" err="1" smtClean="0">
                <a:solidFill>
                  <a:schemeClr val="tx1"/>
                </a:solidFill>
              </a:rPr>
              <a:t>x,y</a:t>
            </a:r>
            <a:r>
              <a:rPr lang="en-US" altLang="zh-CN" sz="2000" dirty="0" smtClean="0">
                <a:solidFill>
                  <a:schemeClr val="tx1"/>
                </a:solidFill>
              </a:rPr>
              <a:t> 	</a:t>
            </a:r>
          </a:p>
          <a:p>
            <a:pPr>
              <a:lnSpc>
                <a:spcPts val="2000"/>
              </a:lnSpc>
            </a:pPr>
            <a:r>
              <a:rPr lang="en-US" altLang="zh-CN" sz="2000" dirty="0" smtClean="0"/>
              <a:t>char </a:t>
            </a:r>
            <a:r>
              <a:rPr lang="en-US" altLang="zh-CN" sz="2000" dirty="0" err="1" smtClean="0"/>
              <a:t>ch</a:t>
            </a:r>
            <a:r>
              <a:rPr lang="en-US" altLang="zh-CN" sz="2000" dirty="0" smtClean="0"/>
              <a:t>;			</a:t>
            </a:r>
            <a:r>
              <a:rPr lang="en-US" altLang="zh-CN" sz="2000" dirty="0" smtClean="0">
                <a:solidFill>
                  <a:schemeClr val="tx1"/>
                </a:solidFill>
              </a:rPr>
              <a:t>// </a:t>
            </a:r>
            <a:r>
              <a:rPr lang="zh-CN" altLang="en-US" sz="2000" dirty="0" smtClean="0">
                <a:solidFill>
                  <a:schemeClr val="tx1"/>
                </a:solidFill>
              </a:rPr>
              <a:t>定义外部变量</a:t>
            </a:r>
            <a:r>
              <a:rPr lang="en-US" altLang="zh-CN" sz="2000" dirty="0" err="1" smtClean="0">
                <a:solidFill>
                  <a:schemeClr val="tx1"/>
                </a:solidFill>
              </a:rPr>
              <a:t>ch</a:t>
            </a:r>
            <a:r>
              <a:rPr lang="en-US" altLang="zh-CN" sz="2000" dirty="0" smtClean="0">
                <a:solidFill>
                  <a:schemeClr val="tx1"/>
                </a:solidFill>
              </a:rPr>
              <a:t> </a:t>
            </a:r>
          </a:p>
          <a:p>
            <a:pPr>
              <a:lnSpc>
                <a:spcPts val="2000"/>
              </a:lnSpc>
            </a:pPr>
            <a:r>
              <a:rPr lang="en-US" altLang="zh-CN" sz="2000" dirty="0" smtClean="0"/>
              <a:t>void Fun();			</a:t>
            </a:r>
            <a:r>
              <a:rPr lang="en-US" altLang="zh-CN" sz="2000" dirty="0" smtClean="0">
                <a:solidFill>
                  <a:schemeClr val="tx1"/>
                </a:solidFill>
              </a:rPr>
              <a:t>// </a:t>
            </a:r>
            <a:r>
              <a:rPr lang="zh-CN" altLang="en-US" sz="2000" dirty="0" smtClean="0">
                <a:solidFill>
                  <a:schemeClr val="tx1"/>
                </a:solidFill>
              </a:rPr>
              <a:t>引用性声明</a:t>
            </a:r>
          </a:p>
          <a:p>
            <a:pPr>
              <a:lnSpc>
                <a:spcPts val="2000"/>
              </a:lnSpc>
            </a:pPr>
            <a:endParaRPr lang="zh-CN" altLang="en-US" sz="2000" dirty="0" smtClean="0"/>
          </a:p>
          <a:p>
            <a:pPr>
              <a:lnSpc>
                <a:spcPts val="2000"/>
              </a:lnSpc>
            </a:pPr>
            <a:r>
              <a:rPr lang="en-US" altLang="zh-CN" sz="2000" dirty="0" err="1" smtClean="0"/>
              <a:t>int</a:t>
            </a:r>
            <a:r>
              <a:rPr lang="en-US" altLang="zh-CN" sz="2000" dirty="0" smtClean="0"/>
              <a:t> main()			</a:t>
            </a:r>
            <a:r>
              <a:rPr lang="en-US" altLang="zh-CN" sz="2000" dirty="0" smtClean="0">
                <a:solidFill>
                  <a:schemeClr val="tx1"/>
                </a:solidFill>
              </a:rPr>
              <a:t>// main()</a:t>
            </a:r>
            <a:r>
              <a:rPr lang="zh-CN" altLang="en-US" sz="2000" dirty="0" smtClean="0">
                <a:solidFill>
                  <a:schemeClr val="tx1"/>
                </a:solidFill>
              </a:rPr>
              <a:t>函数</a:t>
            </a:r>
          </a:p>
          <a:p>
            <a:pPr>
              <a:lnSpc>
                <a:spcPts val="2000"/>
              </a:lnSpc>
            </a:pPr>
            <a:r>
              <a:rPr lang="en-US" altLang="zh-CN" sz="2000" dirty="0" smtClean="0"/>
              <a:t>{</a:t>
            </a:r>
          </a:p>
          <a:p>
            <a:pPr>
              <a:lnSpc>
                <a:spcPts val="2000"/>
              </a:lnSpc>
            </a:pPr>
            <a:r>
              <a:rPr lang="en-US" altLang="zh-CN" sz="2000" dirty="0" smtClean="0"/>
              <a:t>	x = 12;</a:t>
            </a:r>
          </a:p>
          <a:p>
            <a:pPr>
              <a:lnSpc>
                <a:spcPts val="2000"/>
              </a:lnSpc>
            </a:pPr>
            <a:r>
              <a:rPr lang="en-US" altLang="zh-CN" sz="2000" dirty="0" smtClean="0"/>
              <a:t>	y = 24;</a:t>
            </a:r>
          </a:p>
          <a:p>
            <a:pPr>
              <a:lnSpc>
                <a:spcPts val="2000"/>
              </a:lnSpc>
            </a:pPr>
            <a:r>
              <a:rPr lang="en-US" altLang="zh-CN" sz="2000" dirty="0" smtClean="0"/>
              <a:t>	Fun();</a:t>
            </a:r>
          </a:p>
          <a:p>
            <a:pPr>
              <a:lnSpc>
                <a:spcPts val="2000"/>
              </a:lnSpc>
            </a:pPr>
            <a:r>
              <a:rPr lang="en-US" altLang="zh-CN" sz="2000" dirty="0" smtClean="0"/>
              <a:t>	</a:t>
            </a:r>
            <a:r>
              <a:rPr lang="en-US" altLang="zh-CN" sz="2000" dirty="0" err="1" smtClean="0"/>
              <a:t>cout</a:t>
            </a:r>
            <a:r>
              <a:rPr lang="en-US" altLang="zh-CN" sz="2000" dirty="0" smtClean="0"/>
              <a:t> &lt;&lt; </a:t>
            </a:r>
            <a:r>
              <a:rPr lang="en-US" altLang="zh-CN" sz="2000" dirty="0" err="1" smtClean="0"/>
              <a:t>ch</a:t>
            </a:r>
            <a:r>
              <a:rPr lang="en-US" altLang="zh-CN" sz="2000" dirty="0" smtClean="0"/>
              <a:t> &lt;&lt; </a:t>
            </a:r>
            <a:r>
              <a:rPr lang="en-US" altLang="zh-CN" sz="2000" dirty="0" err="1" smtClean="0"/>
              <a:t>endl</a:t>
            </a:r>
            <a:r>
              <a:rPr lang="en-US" altLang="zh-CN" sz="2000" dirty="0" smtClean="0"/>
              <a:t>;</a:t>
            </a:r>
          </a:p>
          <a:p>
            <a:pPr>
              <a:lnSpc>
                <a:spcPts val="2000"/>
              </a:lnSpc>
            </a:pPr>
            <a:endParaRPr lang="en-US" altLang="zh-CN" sz="2000" dirty="0" smtClean="0"/>
          </a:p>
          <a:p>
            <a:pPr>
              <a:lnSpc>
                <a:spcPts val="2000"/>
              </a:lnSpc>
            </a:pPr>
            <a:r>
              <a:rPr lang="en-US" altLang="zh-CN" sz="2000" dirty="0" smtClean="0"/>
              <a:t>	return 0;		</a:t>
            </a:r>
            <a:r>
              <a:rPr lang="en-US" altLang="zh-CN" sz="2000" dirty="0" smtClean="0">
                <a:solidFill>
                  <a:schemeClr val="tx1"/>
                </a:solidFill>
              </a:rPr>
              <a:t>// </a:t>
            </a:r>
            <a:r>
              <a:rPr lang="zh-CN" altLang="en-US" sz="2000" dirty="0" smtClean="0">
                <a:solidFill>
                  <a:schemeClr val="tx1"/>
                </a:solidFill>
              </a:rPr>
              <a:t>返回操作系统</a:t>
            </a:r>
          </a:p>
          <a:p>
            <a:pPr>
              <a:lnSpc>
                <a:spcPts val="2000"/>
              </a:lnSpc>
            </a:pPr>
            <a:r>
              <a:rPr lang="en-US" altLang="zh-CN" sz="2000" dirty="0" smtClean="0"/>
              <a:t>}</a:t>
            </a:r>
          </a:p>
          <a:p>
            <a:pPr>
              <a:lnSpc>
                <a:spcPts val="2000"/>
              </a:lnSpc>
            </a:pPr>
            <a:r>
              <a:rPr lang="en-US" altLang="zh-CN" sz="2000" dirty="0" smtClean="0">
                <a:solidFill>
                  <a:srgbClr val="C00000"/>
                </a:solidFill>
              </a:rPr>
              <a:t>// </a:t>
            </a:r>
            <a:r>
              <a:rPr lang="zh-CN" altLang="en-US" sz="2000" dirty="0" smtClean="0">
                <a:solidFill>
                  <a:srgbClr val="C00000"/>
                </a:solidFill>
              </a:rPr>
              <a:t>文件</a:t>
            </a:r>
            <a:r>
              <a:rPr lang="en-US" altLang="zh-CN" sz="2000" dirty="0" smtClean="0">
                <a:solidFill>
                  <a:srgbClr val="C00000"/>
                </a:solidFill>
              </a:rPr>
              <a:t>main_9_4.cpp</a:t>
            </a:r>
            <a:r>
              <a:rPr lang="zh-CN" altLang="en-US" sz="2000" dirty="0" smtClean="0">
                <a:solidFill>
                  <a:srgbClr val="C00000"/>
                </a:solidFill>
              </a:rPr>
              <a:t>结束</a:t>
            </a:r>
            <a:endParaRPr lang="zh-CN" altLang="en-US" sz="2000" dirty="0">
              <a:solidFill>
                <a:srgbClr val="C0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84450"/>
            <a:ext cx="8568952" cy="5016758"/>
          </a:xfrm>
          <a:prstGeom prst="rect">
            <a:avLst/>
          </a:prstGeom>
          <a:noFill/>
        </p:spPr>
        <p:txBody>
          <a:bodyPr wrap="square" rtlCol="0">
            <a:spAutoFit/>
          </a:bodyPr>
          <a:lstStyle/>
          <a:p>
            <a:r>
              <a:rPr lang="en-US" altLang="zh-CN" sz="2000" dirty="0" smtClean="0">
                <a:solidFill>
                  <a:srgbClr val="C00000"/>
                </a:solidFill>
              </a:rPr>
              <a:t>// </a:t>
            </a:r>
            <a:r>
              <a:rPr lang="zh-CN" altLang="en-US" sz="2000" dirty="0" smtClean="0">
                <a:solidFill>
                  <a:srgbClr val="C00000"/>
                </a:solidFill>
              </a:rPr>
              <a:t>文件</a:t>
            </a:r>
            <a:r>
              <a:rPr lang="en-US" altLang="zh-CN" sz="2000" dirty="0" smtClean="0">
                <a:solidFill>
                  <a:srgbClr val="C00000"/>
                </a:solidFill>
              </a:rPr>
              <a:t>file_9_4.cpp</a:t>
            </a:r>
            <a:r>
              <a:rPr lang="zh-CN" altLang="en-US" sz="2000" dirty="0" smtClean="0">
                <a:solidFill>
                  <a:srgbClr val="C00000"/>
                </a:solidFill>
              </a:rPr>
              <a:t>开始</a:t>
            </a:r>
          </a:p>
          <a:p>
            <a:endParaRPr lang="en-US" altLang="zh-CN" sz="2000" dirty="0" smtClean="0"/>
          </a:p>
          <a:p>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:e9_4\file_9_4.cpp</a:t>
            </a:r>
          </a:p>
          <a:p>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r>
              <a:rPr lang="en-US" altLang="zh-CN" sz="2000" dirty="0" smtClean="0"/>
              <a:t>extern </a:t>
            </a:r>
            <a:r>
              <a:rPr lang="en-US" altLang="zh-CN" sz="2000" dirty="0" err="1" smtClean="0"/>
              <a:t>int</a:t>
            </a:r>
            <a:r>
              <a:rPr lang="en-US" altLang="zh-CN" sz="2000" dirty="0" smtClean="0"/>
              <a:t> x, y;				</a:t>
            </a:r>
            <a:r>
              <a:rPr lang="en-US" altLang="zh-CN" sz="2000" dirty="0" smtClean="0">
                <a:solidFill>
                  <a:schemeClr val="tx1"/>
                </a:solidFill>
              </a:rPr>
              <a:t>// </a:t>
            </a:r>
            <a:r>
              <a:rPr lang="zh-CN" altLang="en-US" sz="2000" dirty="0" smtClean="0">
                <a:solidFill>
                  <a:schemeClr val="tx1"/>
                </a:solidFill>
              </a:rPr>
              <a:t>引用性声明  </a:t>
            </a:r>
          </a:p>
          <a:p>
            <a:r>
              <a:rPr lang="en-US" altLang="zh-CN" sz="2000" dirty="0" smtClean="0"/>
              <a:t>extern char </a:t>
            </a:r>
            <a:r>
              <a:rPr lang="en-US" altLang="zh-CN" sz="2000" dirty="0" err="1" smtClean="0"/>
              <a:t>ch</a:t>
            </a:r>
            <a:r>
              <a:rPr lang="en-US" altLang="zh-CN" sz="2000" dirty="0" smtClean="0"/>
              <a:t>;  			</a:t>
            </a:r>
            <a:r>
              <a:rPr lang="en-US" altLang="zh-CN" sz="2000" dirty="0" smtClean="0">
                <a:solidFill>
                  <a:schemeClr val="tx1"/>
                </a:solidFill>
              </a:rPr>
              <a:t>// </a:t>
            </a:r>
            <a:r>
              <a:rPr lang="zh-CN" altLang="en-US" sz="2000" dirty="0" smtClean="0">
                <a:solidFill>
                  <a:schemeClr val="tx1"/>
                </a:solidFill>
              </a:rPr>
              <a:t>引用性声明  </a:t>
            </a:r>
          </a:p>
          <a:p>
            <a:endParaRPr lang="zh-CN" altLang="en-US" sz="2000" dirty="0" smtClean="0"/>
          </a:p>
          <a:p>
            <a:r>
              <a:rPr lang="en-US" altLang="zh-CN" sz="2000" dirty="0" smtClean="0"/>
              <a:t>void Fun()				</a:t>
            </a:r>
            <a:r>
              <a:rPr lang="en-US" altLang="zh-CN" sz="2000" dirty="0" smtClean="0">
                <a:solidFill>
                  <a:schemeClr val="tx1"/>
                </a:solidFill>
              </a:rPr>
              <a:t>// </a:t>
            </a:r>
            <a:r>
              <a:rPr lang="zh-CN" altLang="en-US" sz="2000" dirty="0" smtClean="0">
                <a:solidFill>
                  <a:schemeClr val="tx1"/>
                </a:solidFill>
              </a:rPr>
              <a:t>定义性声明</a:t>
            </a:r>
          </a:p>
          <a:p>
            <a:r>
              <a:rPr lang="en-US" altLang="zh-CN" sz="2000" dirty="0" smtClean="0"/>
              <a:t>{</a:t>
            </a:r>
          </a:p>
          <a:p>
            <a:r>
              <a:rPr lang="en-US" altLang="zh-CN" sz="2000" dirty="0" smtClean="0"/>
              <a:t>	</a:t>
            </a:r>
            <a:r>
              <a:rPr lang="en-US" altLang="zh-CN" sz="2000" dirty="0" err="1" smtClean="0"/>
              <a:t>cout</a:t>
            </a:r>
            <a:r>
              <a:rPr lang="en-US" altLang="zh-CN" sz="2000" dirty="0" smtClean="0"/>
              <a:t> &lt;&lt; x &lt;&lt; "," &lt;&lt; y &lt;&lt; </a:t>
            </a:r>
            <a:r>
              <a:rPr lang="en-US" altLang="zh-CN" sz="2000" dirty="0" err="1" smtClean="0"/>
              <a:t>endl</a:t>
            </a:r>
            <a:r>
              <a:rPr lang="en-US" altLang="zh-CN" sz="2000" dirty="0" smtClean="0"/>
              <a:t>;	</a:t>
            </a:r>
            <a:r>
              <a:rPr lang="en-US" altLang="zh-CN" sz="2000" dirty="0" smtClean="0">
                <a:solidFill>
                  <a:schemeClr val="tx1"/>
                </a:solidFill>
              </a:rPr>
              <a:t>// </a:t>
            </a:r>
            <a:r>
              <a:rPr lang="zh-CN" altLang="en-US" sz="2000" dirty="0" smtClean="0">
                <a:solidFill>
                  <a:schemeClr val="tx1"/>
                </a:solidFill>
              </a:rPr>
              <a:t>引用外部变量 	</a:t>
            </a:r>
          </a:p>
          <a:p>
            <a:r>
              <a:rPr lang="zh-CN" altLang="en-US" sz="2000" dirty="0" smtClean="0"/>
              <a:t>	</a:t>
            </a:r>
            <a:r>
              <a:rPr lang="en-US" altLang="zh-CN" sz="2000" dirty="0" err="1" smtClean="0"/>
              <a:t>ch</a:t>
            </a:r>
            <a:r>
              <a:rPr lang="en-US" altLang="zh-CN" sz="2000" dirty="0" smtClean="0"/>
              <a:t> = 'a'; 			</a:t>
            </a:r>
            <a:r>
              <a:rPr lang="en-US" altLang="zh-CN" sz="2000" dirty="0" smtClean="0">
                <a:solidFill>
                  <a:schemeClr val="tx1"/>
                </a:solidFill>
              </a:rPr>
              <a:t>// </a:t>
            </a:r>
            <a:r>
              <a:rPr lang="zh-CN" altLang="en-US" sz="2000" dirty="0" smtClean="0">
                <a:solidFill>
                  <a:schemeClr val="tx1"/>
                </a:solidFill>
              </a:rPr>
              <a:t>引用外部变量 	</a:t>
            </a:r>
          </a:p>
          <a:p>
            <a:r>
              <a:rPr lang="en-US" altLang="zh-CN" sz="2000" dirty="0" smtClean="0"/>
              <a:t>}</a:t>
            </a:r>
          </a:p>
          <a:p>
            <a:endParaRPr lang="en-US" altLang="zh-CN" sz="2000" dirty="0" smtClean="0"/>
          </a:p>
          <a:p>
            <a:r>
              <a:rPr lang="en-US" altLang="zh-CN" sz="2000" dirty="0" smtClean="0">
                <a:solidFill>
                  <a:srgbClr val="C00000"/>
                </a:solidFill>
              </a:rPr>
              <a:t>// </a:t>
            </a:r>
            <a:r>
              <a:rPr lang="zh-CN" altLang="en-US" sz="2000" dirty="0" smtClean="0">
                <a:solidFill>
                  <a:srgbClr val="C00000"/>
                </a:solidFill>
              </a:rPr>
              <a:t>文件</a:t>
            </a:r>
            <a:r>
              <a:rPr lang="en-US" altLang="zh-CN" sz="2000" dirty="0" smtClean="0">
                <a:solidFill>
                  <a:srgbClr val="C00000"/>
                </a:solidFill>
              </a:rPr>
              <a:t>file_9_4.cpp</a:t>
            </a:r>
            <a:r>
              <a:rPr lang="zh-CN" altLang="en-US" sz="2000" dirty="0" smtClean="0">
                <a:solidFill>
                  <a:srgbClr val="C00000"/>
                </a:solidFill>
              </a:rPr>
              <a:t>结束</a:t>
            </a:r>
          </a:p>
          <a:p>
            <a:endParaRPr lang="zh-CN" altLang="en-US" sz="2000" dirty="0"/>
          </a:p>
        </p:txBody>
      </p:sp>
      <p:sp>
        <p:nvSpPr>
          <p:cNvPr id="3" name="矩形 2"/>
          <p:cNvSpPr/>
          <p:nvPr/>
        </p:nvSpPr>
        <p:spPr bwMode="auto">
          <a:xfrm>
            <a:off x="179512" y="5229200"/>
            <a:ext cx="8748464"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sz="2000" dirty="0" smtClean="0"/>
              <a:t>程序运行时屏幕输出如下：</a:t>
            </a:r>
            <a:endParaRPr lang="en-US" altLang="zh-CN" sz="2000" dirty="0" smtClean="0"/>
          </a:p>
          <a:p>
            <a:pPr lvl="1"/>
            <a:r>
              <a:rPr lang="en-US" altLang="zh-CN" sz="2000" dirty="0" smtClean="0">
                <a:solidFill>
                  <a:schemeClr val="tx1"/>
                </a:solidFill>
              </a:rPr>
              <a:t>12,24</a:t>
            </a:r>
          </a:p>
          <a:p>
            <a:pPr lvl="1"/>
            <a:r>
              <a:rPr lang="en-US" altLang="zh-CN" sz="2000" dirty="0" smtClean="0">
                <a:solidFill>
                  <a:schemeClr val="tx1"/>
                </a:solidFill>
              </a:rPr>
              <a:t>a</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9.2 C++</a:t>
            </a:r>
            <a:r>
              <a:rPr lang="zh-CN" altLang="en-US" sz="4800" dirty="0" smtClean="0"/>
              <a:t>变量的存储属性</a:t>
            </a:r>
            <a:endParaRPr lang="zh-CN" altLang="en-US" sz="4800" dirty="0"/>
          </a:p>
        </p:txBody>
      </p:sp>
      <p:sp>
        <p:nvSpPr>
          <p:cNvPr id="3" name="副标题 2"/>
          <p:cNvSpPr>
            <a:spLocks noGrp="1"/>
          </p:cNvSpPr>
          <p:nvPr>
            <p:ph type="subTitle" idx="1"/>
          </p:nvPr>
        </p:nvSpPr>
        <p:spPr/>
        <p:txBody>
          <a:bodyPr/>
          <a:lstStyle/>
          <a:p>
            <a:r>
              <a:rPr lang="en-US" altLang="zh-CN" sz="4400" dirty="0" smtClean="0"/>
              <a:t>9.2.2 C++</a:t>
            </a:r>
            <a:r>
              <a:rPr lang="zh-CN" altLang="en-US" sz="4400" dirty="0" smtClean="0"/>
              <a:t>的</a:t>
            </a:r>
            <a:r>
              <a:rPr lang="en-US" altLang="zh-CN" sz="4400" dirty="0" smtClean="0"/>
              <a:t>static</a:t>
            </a:r>
            <a:r>
              <a:rPr lang="zh-CN" altLang="en-US" sz="4400" dirty="0" smtClean="0"/>
              <a:t>关键词</a:t>
            </a:r>
            <a:endParaRPr lang="zh-CN" altLang="en-US" sz="4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的</a:t>
            </a:r>
            <a:r>
              <a:rPr lang="en-US" altLang="zh-CN" dirty="0" smtClean="0"/>
              <a:t>static</a:t>
            </a:r>
            <a:r>
              <a:rPr lang="zh-CN" altLang="en-US" dirty="0" smtClean="0"/>
              <a:t>关键词</a:t>
            </a:r>
            <a:endParaRPr lang="zh-CN" altLang="en-US" dirty="0"/>
          </a:p>
        </p:txBody>
      </p:sp>
      <p:sp>
        <p:nvSpPr>
          <p:cNvPr id="3" name="内容占位符 2"/>
          <p:cNvSpPr>
            <a:spLocks noGrp="1"/>
          </p:cNvSpPr>
          <p:nvPr>
            <p:ph idx="1"/>
          </p:nvPr>
        </p:nvSpPr>
        <p:spPr/>
        <p:txBody>
          <a:bodyPr/>
          <a:lstStyle/>
          <a:p>
            <a:r>
              <a:rPr lang="zh-CN" altLang="en-US" dirty="0" smtClean="0"/>
              <a:t>它可以用来修饰局部变量，将其生命期延长为永久的，</a:t>
            </a:r>
            <a:r>
              <a:rPr lang="zh-CN" altLang="en-US" dirty="0" smtClean="0">
                <a:solidFill>
                  <a:srgbClr val="FF0000"/>
                </a:solidFill>
              </a:rPr>
              <a:t>在</a:t>
            </a:r>
            <a:r>
              <a:rPr lang="en-US" altLang="zh-CN" dirty="0" smtClean="0">
                <a:solidFill>
                  <a:srgbClr val="FF0000"/>
                </a:solidFill>
              </a:rPr>
              <a:t>C</a:t>
            </a:r>
            <a:r>
              <a:rPr lang="zh-CN" altLang="en-US" dirty="0" smtClean="0">
                <a:solidFill>
                  <a:srgbClr val="FF0000"/>
                </a:solidFill>
              </a:rPr>
              <a:t>语言的相关课程中已讲</a:t>
            </a:r>
            <a:r>
              <a:rPr lang="zh-CN" altLang="en-US" dirty="0" smtClean="0"/>
              <a:t>；</a:t>
            </a:r>
          </a:p>
          <a:p>
            <a:r>
              <a:rPr lang="zh-CN" altLang="en-US" dirty="0" smtClean="0"/>
              <a:t>也可以修饰全局变量，将全局变量的外部连接性限制为文件内部；</a:t>
            </a:r>
          </a:p>
          <a:p>
            <a:r>
              <a:rPr lang="zh-CN" altLang="en-US" dirty="0" smtClean="0"/>
              <a:t>还可以用于定义类的成员，使其成为该类的所有对象共享的成员。</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a:t>
            </a:r>
            <a:r>
              <a:rPr lang="en-US" altLang="zh-CN" dirty="0" smtClean="0"/>
              <a:t>static</a:t>
            </a:r>
            <a:r>
              <a:rPr lang="zh-CN" altLang="en-US" dirty="0" smtClean="0"/>
              <a:t>将外部变量连接性限制为文件内部</a:t>
            </a:r>
            <a:endParaRPr lang="zh-CN" altLang="en-US" dirty="0"/>
          </a:p>
        </p:txBody>
      </p:sp>
      <p:sp>
        <p:nvSpPr>
          <p:cNvPr id="3" name="内容占位符 2"/>
          <p:cNvSpPr>
            <a:spLocks noGrp="1"/>
          </p:cNvSpPr>
          <p:nvPr>
            <p:ph idx="1"/>
          </p:nvPr>
        </p:nvSpPr>
        <p:spPr/>
        <p:txBody>
          <a:bodyPr/>
          <a:lstStyle/>
          <a:p>
            <a:r>
              <a:rPr lang="zh-CN" altLang="en-US" dirty="0" smtClean="0"/>
              <a:t>在多文件程序中，若用</a:t>
            </a:r>
            <a:r>
              <a:rPr lang="en-US" altLang="zh-CN" dirty="0" smtClean="0"/>
              <a:t>static</a:t>
            </a:r>
            <a:r>
              <a:rPr lang="zh-CN" altLang="en-US" dirty="0" smtClean="0"/>
              <a:t>修饰外部变量的定义，则该外部变量的连接性被限制在当前文件内部；</a:t>
            </a:r>
            <a:endParaRPr lang="en-US" altLang="zh-CN" dirty="0" smtClean="0"/>
          </a:p>
          <a:p>
            <a:r>
              <a:rPr lang="zh-CN" altLang="en-US" dirty="0" smtClean="0"/>
              <a:t>无</a:t>
            </a:r>
            <a:r>
              <a:rPr lang="en-US" altLang="zh-CN" dirty="0" smtClean="0"/>
              <a:t>static</a:t>
            </a:r>
            <a:r>
              <a:rPr lang="zh-CN" altLang="en-US" dirty="0" smtClean="0"/>
              <a:t>修饰的外部变量，链接性可被扩充到其它文件。</a:t>
            </a: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4741"/>
            <a:ext cx="9144000" cy="6581289"/>
          </a:xfrm>
          <a:prstGeom prst="rect">
            <a:avLst/>
          </a:prstGeom>
          <a:noFill/>
        </p:spPr>
        <p:txBody>
          <a:bodyPr wrap="square" rtlCol="0">
            <a:spAutoFit/>
          </a:bodyPr>
          <a:lstStyle/>
          <a:p>
            <a:pPr>
              <a:lnSpc>
                <a:spcPts val="2000"/>
              </a:lnSpc>
            </a:pPr>
            <a:r>
              <a:rPr lang="zh-CN" altLang="en-US" sz="2000" dirty="0" smtClean="0">
                <a:solidFill>
                  <a:schemeClr val="tx1"/>
                </a:solidFill>
              </a:rPr>
              <a:t>例</a:t>
            </a:r>
            <a:r>
              <a:rPr lang="en-US" altLang="zh-CN" sz="2000" dirty="0" smtClean="0">
                <a:solidFill>
                  <a:schemeClr val="tx1"/>
                </a:solidFill>
              </a:rPr>
              <a:t>9.5 </a:t>
            </a:r>
            <a:r>
              <a:rPr lang="zh-CN" altLang="en-US" sz="2000" dirty="0" smtClean="0">
                <a:solidFill>
                  <a:schemeClr val="tx1"/>
                </a:solidFill>
              </a:rPr>
              <a:t>用</a:t>
            </a:r>
            <a:r>
              <a:rPr lang="en-US" altLang="zh-CN" sz="2000" dirty="0" smtClean="0">
                <a:solidFill>
                  <a:schemeClr val="tx1"/>
                </a:solidFill>
              </a:rPr>
              <a:t>static</a:t>
            </a:r>
            <a:r>
              <a:rPr lang="zh-CN" altLang="en-US" sz="2000" dirty="0" smtClean="0">
                <a:solidFill>
                  <a:schemeClr val="tx1"/>
                </a:solidFill>
              </a:rPr>
              <a:t>将外部变量连接性限制为文件内部。</a:t>
            </a:r>
            <a:endParaRPr lang="en-US" altLang="zh-CN" sz="2000" dirty="0" smtClean="0">
              <a:solidFill>
                <a:schemeClr val="tx1"/>
              </a:solidFill>
            </a:endParaRPr>
          </a:p>
          <a:p>
            <a:pPr>
              <a:lnSpc>
                <a:spcPts val="2000"/>
              </a:lnSpc>
            </a:pPr>
            <a:r>
              <a:rPr lang="en-US" altLang="zh-CN" sz="2000" dirty="0" smtClean="0">
                <a:solidFill>
                  <a:srgbClr val="C00000"/>
                </a:solidFill>
              </a:rPr>
              <a:t>// </a:t>
            </a:r>
            <a:r>
              <a:rPr lang="zh-CN" altLang="en-US" sz="2000" dirty="0" smtClean="0">
                <a:solidFill>
                  <a:srgbClr val="C00000"/>
                </a:solidFill>
              </a:rPr>
              <a:t>文件</a:t>
            </a:r>
            <a:r>
              <a:rPr lang="en-US" altLang="zh-CN" sz="2000" dirty="0" smtClean="0">
                <a:solidFill>
                  <a:srgbClr val="C00000"/>
                </a:solidFill>
              </a:rPr>
              <a:t>main_9_5.cpp</a:t>
            </a:r>
            <a:r>
              <a:rPr lang="zh-CN" altLang="en-US" sz="2000" dirty="0" smtClean="0">
                <a:solidFill>
                  <a:srgbClr val="C00000"/>
                </a:solidFill>
              </a:rPr>
              <a:t>开始</a:t>
            </a:r>
          </a:p>
          <a:p>
            <a:pPr>
              <a:lnSpc>
                <a:spcPts val="2000"/>
              </a:lnSpc>
            </a:pPr>
            <a:r>
              <a:rPr lang="en-US" altLang="zh-CN" sz="2000" dirty="0" smtClean="0"/>
              <a:t>extern </a:t>
            </a:r>
            <a:r>
              <a:rPr lang="en-US" altLang="zh-CN" sz="2000" dirty="0" err="1" smtClean="0"/>
              <a:t>int</a:t>
            </a:r>
            <a:r>
              <a:rPr lang="en-US" altLang="zh-CN" sz="2000" dirty="0" smtClean="0"/>
              <a:t> a;		</a:t>
            </a:r>
            <a:r>
              <a:rPr lang="en-US" altLang="zh-CN" sz="2000" dirty="0" smtClean="0">
                <a:solidFill>
                  <a:schemeClr val="tx1"/>
                </a:solidFill>
              </a:rPr>
              <a:t>// </a:t>
            </a:r>
            <a:r>
              <a:rPr lang="zh-CN" altLang="en-US" sz="2000" dirty="0" smtClean="0">
                <a:solidFill>
                  <a:schemeClr val="tx1"/>
                </a:solidFill>
              </a:rPr>
              <a:t>引用性声明变量</a:t>
            </a:r>
            <a:r>
              <a:rPr lang="en-US" altLang="zh-CN" sz="2000" dirty="0" smtClean="0">
                <a:solidFill>
                  <a:schemeClr val="tx1"/>
                </a:solidFill>
              </a:rPr>
              <a:t>a</a:t>
            </a:r>
            <a:r>
              <a:rPr lang="zh-CN" altLang="en-US" sz="2000" dirty="0" smtClean="0">
                <a:solidFill>
                  <a:schemeClr val="tx1"/>
                </a:solidFill>
              </a:rPr>
              <a:t>：外部链接</a:t>
            </a:r>
          </a:p>
          <a:p>
            <a:pPr>
              <a:lnSpc>
                <a:spcPts val="2000"/>
              </a:lnSpc>
            </a:pPr>
            <a:r>
              <a:rPr lang="en-US" altLang="zh-CN" sz="2000" dirty="0" smtClean="0"/>
              <a:t>extern void Fun(</a:t>
            </a:r>
            <a:r>
              <a:rPr lang="en-US" altLang="zh-CN" sz="2000" dirty="0" err="1" smtClean="0"/>
              <a:t>int</a:t>
            </a:r>
            <a:r>
              <a:rPr lang="en-US" altLang="zh-CN" sz="2000" dirty="0" smtClean="0"/>
              <a:t> x);	</a:t>
            </a:r>
            <a:r>
              <a:rPr lang="en-US" altLang="zh-CN" sz="2000" dirty="0" smtClean="0">
                <a:solidFill>
                  <a:schemeClr val="tx1"/>
                </a:solidFill>
              </a:rPr>
              <a:t>// </a:t>
            </a:r>
            <a:r>
              <a:rPr lang="zh-CN" altLang="en-US" sz="2000" dirty="0" smtClean="0">
                <a:solidFill>
                  <a:schemeClr val="tx1"/>
                </a:solidFill>
              </a:rPr>
              <a:t>引用性声明函数</a:t>
            </a:r>
            <a:r>
              <a:rPr lang="en-US" altLang="zh-CN" sz="2000" dirty="0" smtClean="0">
                <a:solidFill>
                  <a:schemeClr val="tx1"/>
                </a:solidFill>
              </a:rPr>
              <a:t>Fun()</a:t>
            </a:r>
            <a:r>
              <a:rPr lang="zh-CN" altLang="en-US" sz="2000" dirty="0" smtClean="0">
                <a:solidFill>
                  <a:schemeClr val="tx1"/>
                </a:solidFill>
              </a:rPr>
              <a:t>，外部链接；</a:t>
            </a:r>
            <a:r>
              <a:rPr lang="en-US" altLang="zh-CN" sz="2000" dirty="0" smtClean="0">
                <a:solidFill>
                  <a:schemeClr val="tx1"/>
                </a:solidFill>
              </a:rPr>
              <a:t>x</a:t>
            </a:r>
            <a:r>
              <a:rPr lang="zh-CN" altLang="en-US" sz="2000" dirty="0" smtClean="0">
                <a:solidFill>
                  <a:schemeClr val="tx1"/>
                </a:solidFill>
              </a:rPr>
              <a:t>：局部，无链接</a:t>
            </a:r>
          </a:p>
          <a:p>
            <a:pPr>
              <a:lnSpc>
                <a:spcPts val="2000"/>
              </a:lnSpc>
            </a:pPr>
            <a:r>
              <a:rPr lang="en-US" altLang="zh-CN" sz="2000" dirty="0" smtClean="0"/>
              <a:t>static </a:t>
            </a:r>
            <a:r>
              <a:rPr lang="en-US" altLang="zh-CN" sz="2000" dirty="0" err="1" smtClean="0"/>
              <a:t>int</a:t>
            </a:r>
            <a:r>
              <a:rPr lang="en-US" altLang="zh-CN" sz="2000" dirty="0" smtClean="0"/>
              <a:t> b = 999;	</a:t>
            </a:r>
            <a:r>
              <a:rPr lang="en-US" altLang="zh-CN" sz="2000" dirty="0" smtClean="0">
                <a:solidFill>
                  <a:schemeClr val="tx1"/>
                </a:solidFill>
              </a:rPr>
              <a:t>// </a:t>
            </a:r>
            <a:r>
              <a:rPr lang="zh-CN" altLang="en-US" sz="2000" dirty="0" smtClean="0">
                <a:solidFill>
                  <a:schemeClr val="tx1"/>
                </a:solidFill>
              </a:rPr>
              <a:t>定义性声明变量</a:t>
            </a:r>
            <a:r>
              <a:rPr lang="en-US" altLang="zh-CN" sz="2000" dirty="0" smtClean="0">
                <a:solidFill>
                  <a:schemeClr val="tx1"/>
                </a:solidFill>
              </a:rPr>
              <a:t>b</a:t>
            </a:r>
            <a:r>
              <a:rPr lang="zh-CN" altLang="en-US" sz="2000" dirty="0" smtClean="0">
                <a:solidFill>
                  <a:schemeClr val="tx1"/>
                </a:solidFill>
              </a:rPr>
              <a:t>：全局，内部链接</a:t>
            </a:r>
          </a:p>
          <a:p>
            <a:pPr>
              <a:lnSpc>
                <a:spcPts val="2000"/>
              </a:lnSpc>
            </a:pPr>
            <a:r>
              <a:rPr lang="en-US" altLang="zh-CN" sz="2000" dirty="0" smtClean="0"/>
              <a:t>static void </a:t>
            </a:r>
            <a:r>
              <a:rPr lang="en-US" altLang="zh-CN" sz="2000" dirty="0" err="1" smtClean="0"/>
              <a:t>SFun</a:t>
            </a:r>
            <a:r>
              <a:rPr lang="en-US" altLang="zh-CN" sz="2000" dirty="0" smtClean="0"/>
              <a:t>();	// </a:t>
            </a:r>
            <a:r>
              <a:rPr lang="zh-CN" altLang="en-US" sz="2000" dirty="0" smtClean="0"/>
              <a:t>引用性声明函数</a:t>
            </a:r>
            <a:r>
              <a:rPr lang="en-US" altLang="zh-CN" sz="2000" dirty="0" err="1" smtClean="0"/>
              <a:t>SFun</a:t>
            </a:r>
            <a:r>
              <a:rPr lang="en-US" altLang="zh-CN" sz="2000" dirty="0" smtClean="0"/>
              <a:t>()</a:t>
            </a:r>
            <a:r>
              <a:rPr lang="zh-CN" altLang="en-US" sz="2000" dirty="0" smtClean="0"/>
              <a:t>，全局，内部链接，在</a:t>
            </a:r>
            <a:endParaRPr lang="en-US" altLang="zh-CN" sz="2000" dirty="0" smtClean="0"/>
          </a:p>
          <a:p>
            <a:pPr>
              <a:lnSpc>
                <a:spcPts val="2000"/>
              </a:lnSpc>
            </a:pPr>
            <a:r>
              <a:rPr lang="en-US" altLang="zh-CN" sz="2000" dirty="0" smtClean="0"/>
              <a:t>			// file_9_5.cpp</a:t>
            </a:r>
            <a:r>
              <a:rPr lang="zh-CN" altLang="en-US" sz="2000" dirty="0" smtClean="0"/>
              <a:t>中的定义在</a:t>
            </a:r>
            <a:r>
              <a:rPr lang="en-US" altLang="zh-CN" sz="2000" dirty="0" smtClean="0"/>
              <a:t>main_9_5.cpp</a:t>
            </a:r>
            <a:r>
              <a:rPr lang="zh-CN" altLang="en-US" sz="2000" dirty="0" smtClean="0"/>
              <a:t>中无效</a:t>
            </a:r>
          </a:p>
          <a:p>
            <a:pPr>
              <a:lnSpc>
                <a:spcPts val="2000"/>
              </a:lnSpc>
            </a:pPr>
            <a:r>
              <a:rPr lang="en-US" altLang="zh-CN" sz="2000" dirty="0" err="1" smtClean="0"/>
              <a:t>int</a:t>
            </a:r>
            <a:r>
              <a:rPr lang="en-US" altLang="zh-CN" sz="2000" dirty="0" smtClean="0"/>
              <a:t> main()		</a:t>
            </a:r>
            <a:r>
              <a:rPr lang="en-US" altLang="zh-CN" sz="2000" dirty="0" smtClean="0">
                <a:solidFill>
                  <a:schemeClr val="tx1"/>
                </a:solidFill>
              </a:rPr>
              <a:t>// main()</a:t>
            </a:r>
            <a:r>
              <a:rPr lang="zh-CN" altLang="en-US" sz="2000" dirty="0" smtClean="0">
                <a:solidFill>
                  <a:schemeClr val="tx1"/>
                </a:solidFill>
              </a:rPr>
              <a:t>函数</a:t>
            </a:r>
          </a:p>
          <a:p>
            <a:pPr>
              <a:lnSpc>
                <a:spcPts val="2000"/>
              </a:lnSpc>
            </a:pPr>
            <a:r>
              <a:rPr lang="en-US" altLang="zh-CN" sz="2000" dirty="0" smtClean="0"/>
              <a:t>{</a:t>
            </a:r>
          </a:p>
          <a:p>
            <a:pPr>
              <a:lnSpc>
                <a:spcPts val="2000"/>
              </a:lnSpc>
            </a:pPr>
            <a:r>
              <a:rPr lang="en-US" altLang="zh-CN" sz="2000" dirty="0" smtClean="0"/>
              <a:t>	Fun(a);</a:t>
            </a:r>
          </a:p>
          <a:p>
            <a:pPr>
              <a:lnSpc>
                <a:spcPts val="2000"/>
              </a:lnSpc>
            </a:pPr>
            <a:r>
              <a:rPr lang="en-US" altLang="zh-CN" sz="2000" dirty="0" smtClean="0"/>
              <a:t>	Fun(b);</a:t>
            </a:r>
          </a:p>
          <a:p>
            <a:pPr>
              <a:lnSpc>
                <a:spcPts val="2000"/>
              </a:lnSpc>
            </a:pPr>
            <a:r>
              <a:rPr lang="en-US" altLang="zh-CN" sz="2000" dirty="0" smtClean="0"/>
              <a:t>//	</a:t>
            </a:r>
            <a:r>
              <a:rPr lang="en-US" altLang="zh-CN" sz="2000" dirty="0" err="1" smtClean="0"/>
              <a:t>SFun</a:t>
            </a:r>
            <a:r>
              <a:rPr lang="en-US" altLang="zh-CN" sz="2000" dirty="0" smtClean="0"/>
              <a:t>();		</a:t>
            </a:r>
            <a:r>
              <a:rPr lang="en-US" altLang="zh-CN" sz="2000" dirty="0" smtClean="0">
                <a:solidFill>
                  <a:schemeClr val="tx1"/>
                </a:solidFill>
              </a:rPr>
              <a:t>// </a:t>
            </a:r>
            <a:r>
              <a:rPr lang="en-US" altLang="zh-CN" sz="2000" dirty="0" err="1" smtClean="0">
                <a:solidFill>
                  <a:schemeClr val="tx1"/>
                </a:solidFill>
              </a:rPr>
              <a:t>SFun</a:t>
            </a:r>
            <a:r>
              <a:rPr lang="en-US" altLang="zh-CN" sz="2000" dirty="0" smtClean="0">
                <a:solidFill>
                  <a:schemeClr val="tx1"/>
                </a:solidFill>
              </a:rPr>
              <a:t>()</a:t>
            </a:r>
            <a:r>
              <a:rPr lang="zh-CN" altLang="en-US" sz="2000" dirty="0" smtClean="0">
                <a:solidFill>
                  <a:schemeClr val="tx1"/>
                </a:solidFill>
              </a:rPr>
              <a:t>的定义在</a:t>
            </a:r>
            <a:r>
              <a:rPr lang="en-US" altLang="zh-CN" sz="2000" dirty="0" smtClean="0">
                <a:solidFill>
                  <a:schemeClr val="tx1"/>
                </a:solidFill>
              </a:rPr>
              <a:t>file_9_5.cpp</a:t>
            </a:r>
            <a:r>
              <a:rPr lang="zh-CN" altLang="en-US" sz="2000" dirty="0" smtClean="0">
                <a:solidFill>
                  <a:schemeClr val="tx1"/>
                </a:solidFill>
              </a:rPr>
              <a:t>中，被</a:t>
            </a:r>
            <a:r>
              <a:rPr lang="en-US" altLang="zh-CN" sz="2000" dirty="0" smtClean="0">
                <a:solidFill>
                  <a:schemeClr val="tx1"/>
                </a:solidFill>
              </a:rPr>
              <a:t>static</a:t>
            </a:r>
            <a:r>
              <a:rPr lang="zh-CN" altLang="en-US" sz="2000" dirty="0" smtClean="0">
                <a:solidFill>
                  <a:schemeClr val="tx1"/>
                </a:solidFill>
              </a:rPr>
              <a:t>限制为</a:t>
            </a:r>
            <a:endParaRPr lang="en-US" altLang="zh-CN" sz="2000" dirty="0" smtClean="0">
              <a:solidFill>
                <a:schemeClr val="tx1"/>
              </a:solidFill>
            </a:endParaRPr>
          </a:p>
          <a:p>
            <a:pPr>
              <a:lnSpc>
                <a:spcPts val="2000"/>
              </a:lnSpc>
            </a:pPr>
            <a:r>
              <a:rPr lang="en-US" altLang="zh-CN" sz="2000" dirty="0" smtClean="0"/>
              <a:t>			</a:t>
            </a:r>
            <a:r>
              <a:rPr lang="en-US" altLang="zh-CN" sz="2000" dirty="0" smtClean="0">
                <a:solidFill>
                  <a:schemeClr val="tx1"/>
                </a:solidFill>
              </a:rPr>
              <a:t>// </a:t>
            </a:r>
            <a:r>
              <a:rPr lang="zh-CN" altLang="en-US" sz="2000" dirty="0" smtClean="0">
                <a:solidFill>
                  <a:schemeClr val="tx1"/>
                </a:solidFill>
              </a:rPr>
              <a:t>件</a:t>
            </a:r>
            <a:r>
              <a:rPr lang="en-US" altLang="zh-CN" sz="2000" dirty="0" smtClean="0">
                <a:solidFill>
                  <a:schemeClr val="tx1"/>
                </a:solidFill>
              </a:rPr>
              <a:t>file_9_5.cpp</a:t>
            </a:r>
            <a:r>
              <a:rPr lang="zh-CN" altLang="en-US" sz="2000" dirty="0" smtClean="0">
                <a:solidFill>
                  <a:schemeClr val="tx1"/>
                </a:solidFill>
              </a:rPr>
              <a:t>内部</a:t>
            </a:r>
          </a:p>
          <a:p>
            <a:pPr>
              <a:lnSpc>
                <a:spcPts val="2000"/>
              </a:lnSpc>
            </a:pPr>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返回操作系统</a:t>
            </a:r>
          </a:p>
          <a:p>
            <a:pPr>
              <a:lnSpc>
                <a:spcPts val="2000"/>
              </a:lnSpc>
            </a:pPr>
            <a:r>
              <a:rPr lang="en-US" altLang="zh-CN" sz="2000" dirty="0" smtClean="0"/>
              <a:t>}</a:t>
            </a:r>
          </a:p>
          <a:p>
            <a:pPr>
              <a:lnSpc>
                <a:spcPts val="2000"/>
              </a:lnSpc>
              <a:spcAft>
                <a:spcPts val="1000"/>
              </a:spcAft>
            </a:pPr>
            <a:r>
              <a:rPr lang="en-US" altLang="zh-CN" sz="2000" dirty="0" smtClean="0">
                <a:solidFill>
                  <a:srgbClr val="C00000"/>
                </a:solidFill>
              </a:rPr>
              <a:t>// </a:t>
            </a:r>
            <a:r>
              <a:rPr lang="zh-CN" altLang="en-US" sz="2000" dirty="0" smtClean="0">
                <a:solidFill>
                  <a:srgbClr val="C00000"/>
                </a:solidFill>
              </a:rPr>
              <a:t>文件</a:t>
            </a:r>
            <a:r>
              <a:rPr lang="en-US" altLang="zh-CN" sz="2000" dirty="0" smtClean="0">
                <a:solidFill>
                  <a:srgbClr val="C00000"/>
                </a:solidFill>
              </a:rPr>
              <a:t>main_9_5.cpp</a:t>
            </a:r>
            <a:r>
              <a:rPr lang="zh-CN" altLang="en-US" sz="2000" dirty="0" smtClean="0">
                <a:solidFill>
                  <a:srgbClr val="C00000"/>
                </a:solidFill>
              </a:rPr>
              <a:t>结束</a:t>
            </a:r>
            <a:endParaRPr lang="en-US" altLang="zh-CN" sz="2000" dirty="0" smtClean="0">
              <a:solidFill>
                <a:srgbClr val="C00000"/>
              </a:solidFill>
            </a:endParaRPr>
          </a:p>
          <a:p>
            <a:pPr>
              <a:lnSpc>
                <a:spcPts val="2000"/>
              </a:lnSpc>
            </a:pPr>
            <a:r>
              <a:rPr lang="en-US" altLang="zh-CN" sz="2000" dirty="0" smtClean="0">
                <a:solidFill>
                  <a:srgbClr val="C00000"/>
                </a:solidFill>
              </a:rPr>
              <a:t>// </a:t>
            </a:r>
            <a:r>
              <a:rPr lang="zh-CN" altLang="en-US" sz="2000" dirty="0" smtClean="0">
                <a:solidFill>
                  <a:srgbClr val="C00000"/>
                </a:solidFill>
              </a:rPr>
              <a:t>文件</a:t>
            </a:r>
            <a:r>
              <a:rPr lang="en-US" altLang="zh-CN" sz="2000" dirty="0" smtClean="0">
                <a:solidFill>
                  <a:srgbClr val="C00000"/>
                </a:solidFill>
              </a:rPr>
              <a:t>file_9_5.cpp</a:t>
            </a:r>
            <a:r>
              <a:rPr lang="zh-CN" altLang="en-US" sz="2000" dirty="0" smtClean="0">
                <a:solidFill>
                  <a:srgbClr val="C00000"/>
                </a:solidFill>
              </a:rPr>
              <a:t>开始</a:t>
            </a:r>
          </a:p>
          <a:p>
            <a:pPr>
              <a:lnSpc>
                <a:spcPts val="20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0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000"/>
              </a:lnSpc>
            </a:pPr>
            <a:r>
              <a:rPr lang="en-US" altLang="zh-CN" sz="2000" dirty="0" smtClean="0"/>
              <a:t>extern </a:t>
            </a:r>
            <a:r>
              <a:rPr lang="en-US" altLang="zh-CN" sz="2000" dirty="0" err="1" smtClean="0"/>
              <a:t>int</a:t>
            </a:r>
            <a:r>
              <a:rPr lang="en-US" altLang="zh-CN" sz="2000" dirty="0" smtClean="0"/>
              <a:t> a = 19;	</a:t>
            </a:r>
            <a:r>
              <a:rPr lang="en-US" altLang="zh-CN" sz="2000" dirty="0" smtClean="0">
                <a:solidFill>
                  <a:schemeClr val="tx1"/>
                </a:solidFill>
              </a:rPr>
              <a:t>// </a:t>
            </a:r>
            <a:r>
              <a:rPr lang="zh-CN" altLang="en-US" sz="2000" dirty="0" smtClean="0">
                <a:solidFill>
                  <a:schemeClr val="tx1"/>
                </a:solidFill>
              </a:rPr>
              <a:t>定义性声明变量</a:t>
            </a:r>
            <a:r>
              <a:rPr lang="en-US" altLang="zh-CN" sz="2000" dirty="0" smtClean="0">
                <a:solidFill>
                  <a:schemeClr val="tx1"/>
                </a:solidFill>
              </a:rPr>
              <a:t>a</a:t>
            </a:r>
            <a:r>
              <a:rPr lang="zh-CN" altLang="en-US" sz="2000" dirty="0" smtClean="0">
                <a:solidFill>
                  <a:schemeClr val="tx1"/>
                </a:solidFill>
              </a:rPr>
              <a:t>，使其作用域向前扩展到此</a:t>
            </a:r>
          </a:p>
          <a:p>
            <a:pPr>
              <a:lnSpc>
                <a:spcPts val="2000"/>
              </a:lnSpc>
            </a:pPr>
            <a:r>
              <a:rPr lang="en-US" altLang="zh-CN" sz="2000" dirty="0" smtClean="0"/>
              <a:t>void Fun(</a:t>
            </a:r>
            <a:r>
              <a:rPr lang="en-US" altLang="zh-CN" sz="2000" dirty="0" err="1" smtClean="0"/>
              <a:t>int</a:t>
            </a:r>
            <a:r>
              <a:rPr lang="en-US" altLang="zh-CN" sz="2000" dirty="0" smtClean="0"/>
              <a:t> b)	</a:t>
            </a:r>
            <a:r>
              <a:rPr lang="en-US" altLang="zh-CN" sz="2000" dirty="0" smtClean="0">
                <a:solidFill>
                  <a:schemeClr val="tx1"/>
                </a:solidFill>
              </a:rPr>
              <a:t>// </a:t>
            </a:r>
            <a:r>
              <a:rPr lang="zh-CN" altLang="en-US" sz="2000" dirty="0" smtClean="0">
                <a:solidFill>
                  <a:schemeClr val="tx1"/>
                </a:solidFill>
              </a:rPr>
              <a:t>定义性声明函数</a:t>
            </a:r>
            <a:r>
              <a:rPr lang="en-US" altLang="zh-CN" sz="2000" dirty="0" smtClean="0">
                <a:solidFill>
                  <a:schemeClr val="tx1"/>
                </a:solidFill>
              </a:rPr>
              <a:t>Fun(),</a:t>
            </a:r>
            <a:r>
              <a:rPr lang="zh-CN" altLang="en-US" sz="2000" dirty="0" smtClean="0">
                <a:solidFill>
                  <a:schemeClr val="tx1"/>
                </a:solidFill>
              </a:rPr>
              <a:t>全局</a:t>
            </a:r>
            <a:r>
              <a:rPr lang="en-US" altLang="zh-CN" sz="2000" dirty="0" smtClean="0">
                <a:solidFill>
                  <a:schemeClr val="tx1"/>
                </a:solidFill>
              </a:rPr>
              <a:t>,</a:t>
            </a:r>
            <a:r>
              <a:rPr lang="zh-CN" altLang="en-US" sz="2000" dirty="0" smtClean="0">
                <a:solidFill>
                  <a:schemeClr val="tx1"/>
                </a:solidFill>
              </a:rPr>
              <a:t>外部链接</a:t>
            </a:r>
            <a:r>
              <a:rPr lang="en-US" altLang="zh-CN" sz="2000" dirty="0" smtClean="0">
                <a:solidFill>
                  <a:schemeClr val="tx1"/>
                </a:solidFill>
              </a:rPr>
              <a:t>; </a:t>
            </a:r>
            <a:r>
              <a:rPr lang="zh-CN" altLang="en-US" sz="2000" dirty="0" smtClean="0">
                <a:solidFill>
                  <a:schemeClr val="tx1"/>
                </a:solidFill>
              </a:rPr>
              <a:t>变量</a:t>
            </a:r>
            <a:r>
              <a:rPr lang="en-US" altLang="zh-CN" sz="2000" dirty="0" smtClean="0">
                <a:solidFill>
                  <a:schemeClr val="tx1"/>
                </a:solidFill>
              </a:rPr>
              <a:t>b</a:t>
            </a:r>
            <a:r>
              <a:rPr lang="zh-CN" altLang="en-US" sz="2000" dirty="0" smtClean="0">
                <a:solidFill>
                  <a:schemeClr val="tx1"/>
                </a:solidFill>
              </a:rPr>
              <a:t>，局部，无链接</a:t>
            </a:r>
          </a:p>
          <a:p>
            <a:pPr>
              <a:lnSpc>
                <a:spcPts val="2000"/>
              </a:lnSpc>
            </a:pPr>
            <a:r>
              <a:rPr lang="en-US" altLang="zh-CN" sz="2000" dirty="0" smtClean="0"/>
              <a:t>{ </a:t>
            </a:r>
            <a:r>
              <a:rPr lang="en-US" altLang="zh-CN" sz="2000" dirty="0" err="1" smtClean="0"/>
              <a:t>cout</a:t>
            </a:r>
            <a:r>
              <a:rPr lang="en-US" altLang="zh-CN" sz="2000" dirty="0" smtClean="0"/>
              <a:t> &lt;&lt; "a = " &lt;&lt; a &lt;&lt; ", b = " &lt;&lt; b &lt;&lt; </a:t>
            </a:r>
            <a:r>
              <a:rPr lang="en-US" altLang="zh-CN" sz="2000" dirty="0" err="1" smtClean="0"/>
              <a:t>endl</a:t>
            </a:r>
            <a:r>
              <a:rPr lang="en-US" altLang="zh-CN" sz="2000" dirty="0" smtClean="0"/>
              <a:t>; }</a:t>
            </a:r>
          </a:p>
          <a:p>
            <a:pPr>
              <a:lnSpc>
                <a:spcPts val="2000"/>
              </a:lnSpc>
            </a:pPr>
            <a:r>
              <a:rPr lang="en-US" altLang="zh-CN" sz="2000" dirty="0" smtClean="0"/>
              <a:t>static void </a:t>
            </a:r>
            <a:r>
              <a:rPr lang="en-US" altLang="zh-CN" sz="2000" dirty="0" err="1" smtClean="0"/>
              <a:t>SFun</a:t>
            </a:r>
            <a:r>
              <a:rPr lang="en-US" altLang="zh-CN" sz="2000" dirty="0" smtClean="0"/>
              <a:t>() {}	</a:t>
            </a:r>
            <a:r>
              <a:rPr lang="en-US" altLang="zh-CN" sz="2000" dirty="0" smtClean="0">
                <a:solidFill>
                  <a:schemeClr val="tx1"/>
                </a:solidFill>
              </a:rPr>
              <a:t>// </a:t>
            </a:r>
            <a:r>
              <a:rPr lang="zh-CN" altLang="en-US" sz="2000" dirty="0" smtClean="0">
                <a:solidFill>
                  <a:schemeClr val="tx1"/>
                </a:solidFill>
              </a:rPr>
              <a:t>定义性声明函数</a:t>
            </a:r>
            <a:r>
              <a:rPr lang="en-US" altLang="zh-CN" sz="2000" dirty="0" err="1" smtClean="0">
                <a:solidFill>
                  <a:schemeClr val="tx1"/>
                </a:solidFill>
              </a:rPr>
              <a:t>SFun</a:t>
            </a:r>
            <a:r>
              <a:rPr lang="en-US" altLang="zh-CN" sz="2000" dirty="0" smtClean="0">
                <a:solidFill>
                  <a:schemeClr val="tx1"/>
                </a:solidFill>
              </a:rPr>
              <a:t>()</a:t>
            </a:r>
            <a:r>
              <a:rPr lang="zh-CN" altLang="en-US" sz="2000" dirty="0" smtClean="0">
                <a:solidFill>
                  <a:schemeClr val="tx1"/>
                </a:solidFill>
              </a:rPr>
              <a:t>，全局，内部链接</a:t>
            </a:r>
          </a:p>
          <a:p>
            <a:pPr>
              <a:lnSpc>
                <a:spcPts val="2000"/>
              </a:lnSpc>
            </a:pPr>
            <a:r>
              <a:rPr lang="en-US" altLang="zh-CN" sz="2000" dirty="0" smtClean="0">
                <a:solidFill>
                  <a:srgbClr val="C00000"/>
                </a:solidFill>
              </a:rPr>
              <a:t>// </a:t>
            </a:r>
            <a:r>
              <a:rPr lang="zh-CN" altLang="en-US" sz="2000" dirty="0" smtClean="0">
                <a:solidFill>
                  <a:srgbClr val="C00000"/>
                </a:solidFill>
              </a:rPr>
              <a:t>文件</a:t>
            </a:r>
            <a:r>
              <a:rPr lang="en-US" altLang="zh-CN" sz="2000" dirty="0" smtClean="0">
                <a:solidFill>
                  <a:srgbClr val="C00000"/>
                </a:solidFill>
              </a:rPr>
              <a:t>file_9_5.cpp</a:t>
            </a:r>
            <a:r>
              <a:rPr lang="zh-CN" altLang="en-US" sz="2000" dirty="0" smtClean="0">
                <a:solidFill>
                  <a:srgbClr val="C00000"/>
                </a:solidFill>
              </a:rPr>
              <a:t>结束</a:t>
            </a:r>
            <a:endParaRPr lang="zh-CN" altLang="en-US" sz="2000" dirty="0">
              <a:solidFill>
                <a:srgbClr val="C00000"/>
              </a:solidFill>
            </a:endParaRPr>
          </a:p>
        </p:txBody>
      </p:sp>
      <p:sp>
        <p:nvSpPr>
          <p:cNvPr id="3" name="矩形标注 2"/>
          <p:cNvSpPr/>
          <p:nvPr/>
        </p:nvSpPr>
        <p:spPr bwMode="auto">
          <a:xfrm>
            <a:off x="2987824" y="332656"/>
            <a:ext cx="5616624" cy="792088"/>
          </a:xfrm>
          <a:prstGeom prst="wedgeRectCallout">
            <a:avLst>
              <a:gd name="adj1" fmla="val -88667"/>
              <a:gd name="adj2" fmla="val -16633"/>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关键字</a:t>
            </a:r>
            <a:r>
              <a:rPr lang="en-US" altLang="zh-CN" sz="2400" dirty="0" smtClean="0"/>
              <a:t>extern </a:t>
            </a:r>
            <a:r>
              <a:rPr lang="zh-CN" altLang="en-US" sz="2400" dirty="0" smtClean="0"/>
              <a:t>可以作用域将从定义域延伸到声明语句所在域。</a:t>
            </a:r>
            <a:endParaRPr kumimoji="0" lang="zh-CN" altLang="en-US" sz="2400" b="1" i="0" u="none" strike="noStrike" cap="none" normalizeH="0" baseline="0" dirty="0" smtClean="0">
              <a:ln>
                <a:noFill/>
              </a:ln>
              <a:solidFill>
                <a:schemeClr val="accent2"/>
              </a:solidFill>
              <a:effectLst/>
              <a:latin typeface="Arial" charset="0"/>
              <a:ea typeface="楷体_GB2312" pitchFamily="49" charset="-122"/>
            </a:endParaRPr>
          </a:p>
        </p:txBody>
      </p:sp>
      <p:sp>
        <p:nvSpPr>
          <p:cNvPr id="4" name="矩形标注 3"/>
          <p:cNvSpPr/>
          <p:nvPr/>
        </p:nvSpPr>
        <p:spPr bwMode="auto">
          <a:xfrm>
            <a:off x="2987824" y="1268760"/>
            <a:ext cx="5616624" cy="1224136"/>
          </a:xfrm>
          <a:prstGeom prst="wedgeRectCallout">
            <a:avLst>
              <a:gd name="adj1" fmla="val -88893"/>
              <a:gd name="adj2" fmla="val -70015"/>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函数一般具有外部连接性，所以函数声明可以用关键字</a:t>
            </a:r>
            <a:r>
              <a:rPr lang="en-US" altLang="zh-CN" sz="2400" dirty="0" smtClean="0"/>
              <a:t>extern</a:t>
            </a:r>
            <a:r>
              <a:rPr lang="zh-CN" altLang="en-US" sz="2400" dirty="0" smtClean="0"/>
              <a:t>修饰，也可以将关键字</a:t>
            </a:r>
            <a:r>
              <a:rPr lang="en-US" altLang="zh-CN" sz="2400" dirty="0" smtClean="0"/>
              <a:t>extern</a:t>
            </a:r>
            <a:r>
              <a:rPr lang="zh-CN" altLang="en-US" sz="2400" dirty="0" smtClean="0"/>
              <a:t>缺省。</a:t>
            </a:r>
          </a:p>
          <a:p>
            <a:endParaRPr kumimoji="0" lang="zh-CN" altLang="en-US" sz="2400" b="1" i="0" u="none" strike="noStrike" cap="none" normalizeH="0" baseline="0" dirty="0" smtClean="0">
              <a:ln>
                <a:noFill/>
              </a:ln>
              <a:solidFill>
                <a:schemeClr val="accent2"/>
              </a:solidFill>
              <a:effectLst/>
              <a:latin typeface="Arial" charset="0"/>
              <a:ea typeface="楷体_GB2312" pitchFamily="49" charset="-122"/>
            </a:endParaRPr>
          </a:p>
        </p:txBody>
      </p:sp>
      <p:sp>
        <p:nvSpPr>
          <p:cNvPr id="5" name="矩形标注 4"/>
          <p:cNvSpPr/>
          <p:nvPr/>
        </p:nvSpPr>
        <p:spPr bwMode="auto">
          <a:xfrm>
            <a:off x="3140224" y="3717032"/>
            <a:ext cx="5616624" cy="792088"/>
          </a:xfrm>
          <a:prstGeom prst="wedgeRectCallout">
            <a:avLst>
              <a:gd name="adj1" fmla="val -97485"/>
              <a:gd name="adj2" fmla="val 22179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函数也可以用</a:t>
            </a:r>
            <a:r>
              <a:rPr lang="en-US" altLang="zh-CN" sz="2400" dirty="0" smtClean="0"/>
              <a:t>static</a:t>
            </a:r>
            <a:r>
              <a:rPr lang="zh-CN" altLang="en-US" sz="2400" dirty="0" smtClean="0"/>
              <a:t>修饰为文件内部的，以限制外部引用。</a:t>
            </a:r>
            <a:endParaRPr kumimoji="0" lang="zh-CN" altLang="en-US" sz="2400" b="1" i="0" u="none" strike="noStrike" cap="none" normalizeH="0" baseline="0" dirty="0" smtClean="0">
              <a:ln>
                <a:noFill/>
              </a:ln>
              <a:solidFill>
                <a:schemeClr val="accent2"/>
              </a:solidFill>
              <a:effectLst/>
              <a:latin typeface="Arial"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ppt_x"/>
                                          </p:val>
                                        </p:tav>
                                      </p:tavLst>
                                    </p:anim>
                                    <p:anim calcmode="lin" valueType="num">
                                      <p:cBhvr additive="base">
                                        <p:cTn id="13" dur="500"/>
                                        <p:tgtEl>
                                          <p:spTgt spid="3"/>
                                        </p:tgtEl>
                                        <p:attrNameLst>
                                          <p:attrName>ppt_y</p:attrName>
                                        </p:attrNameLst>
                                      </p:cBhvr>
                                      <p:tavLst>
                                        <p:tav tm="0">
                                          <p:val>
                                            <p:strVal val="ppt_y"/>
                                          </p:val>
                                        </p:tav>
                                        <p:tav tm="100000">
                                          <p:val>
                                            <p:strVal val="1+ppt_h/2"/>
                                          </p:val>
                                        </p:tav>
                                      </p:tavLst>
                                    </p:anim>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4"/>
                                        </p:tgtEl>
                                        <p:attrNameLst>
                                          <p:attrName>ppt_x</p:attrName>
                                        </p:attrNameLst>
                                      </p:cBhvr>
                                      <p:tavLst>
                                        <p:tav tm="0">
                                          <p:val>
                                            <p:strVal val="ppt_x"/>
                                          </p:val>
                                        </p:tav>
                                        <p:tav tm="100000">
                                          <p:val>
                                            <p:strVal val="ppt_x"/>
                                          </p:val>
                                        </p:tav>
                                      </p:tavLst>
                                    </p:anim>
                                    <p:anim calcmode="lin" valueType="num">
                                      <p:cBhvr additive="base">
                                        <p:cTn id="25" dur="500"/>
                                        <p:tgtEl>
                                          <p:spTgt spid="4"/>
                                        </p:tgtEl>
                                        <p:attrNameLst>
                                          <p:attrName>ppt_y</p:attrName>
                                        </p:attrNameLst>
                                      </p:cBhvr>
                                      <p:tavLst>
                                        <p:tav tm="0">
                                          <p:val>
                                            <p:strVal val="ppt_y"/>
                                          </p:val>
                                        </p:tav>
                                        <p:tav tm="100000">
                                          <p:val>
                                            <p:strVal val="1+ppt_h/2"/>
                                          </p:val>
                                        </p:tav>
                                      </p:tavLst>
                                    </p:anim>
                                    <p:set>
                                      <p:cBhvr>
                                        <p:cTn id="26" dur="1" fill="hold">
                                          <p:stCondLst>
                                            <p:cond delay="499"/>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5"/>
                                        </p:tgtEl>
                                        <p:attrNameLst>
                                          <p:attrName>ppt_x</p:attrName>
                                        </p:attrNameLst>
                                      </p:cBhvr>
                                      <p:tavLst>
                                        <p:tav tm="0">
                                          <p:val>
                                            <p:strVal val="ppt_x"/>
                                          </p:val>
                                        </p:tav>
                                        <p:tav tm="100000">
                                          <p:val>
                                            <p:strVal val="ppt_x"/>
                                          </p:val>
                                        </p:tav>
                                      </p:tavLst>
                                    </p:anim>
                                    <p:anim calcmode="lin" valueType="num">
                                      <p:cBhvr additive="base">
                                        <p:cTn id="37" dur="500"/>
                                        <p:tgtEl>
                                          <p:spTgt spid="5"/>
                                        </p:tgtEl>
                                        <p:attrNameLst>
                                          <p:attrName>ppt_y</p:attrName>
                                        </p:attrNameLst>
                                      </p:cBhvr>
                                      <p:tavLst>
                                        <p:tav tm="0">
                                          <p:val>
                                            <p:strVal val="ppt_y"/>
                                          </p:val>
                                        </p:tav>
                                        <p:tav tm="100000">
                                          <p:val>
                                            <p:strVal val="1+ppt_h/2"/>
                                          </p:val>
                                        </p:tav>
                                      </p:tavLst>
                                    </p:anim>
                                    <p:set>
                                      <p:cBhvr>
                                        <p:cTn id="3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函数的静态对象</a:t>
            </a:r>
            <a:endParaRPr lang="zh-CN" altLang="en-US" dirty="0"/>
          </a:p>
        </p:txBody>
      </p:sp>
      <p:sp>
        <p:nvSpPr>
          <p:cNvPr id="3" name="内容占位符 2"/>
          <p:cNvSpPr>
            <a:spLocks noGrp="1"/>
          </p:cNvSpPr>
          <p:nvPr>
            <p:ph idx="1"/>
          </p:nvPr>
        </p:nvSpPr>
        <p:spPr/>
        <p:txBody>
          <a:bodyPr/>
          <a:lstStyle/>
          <a:p>
            <a:r>
              <a:rPr lang="zh-CN" altLang="en-US" dirty="0" smtClean="0"/>
              <a:t>对象可以被定义为函数的静态对象。</a:t>
            </a:r>
            <a:endParaRPr lang="en-US" altLang="zh-CN" dirty="0" smtClean="0"/>
          </a:p>
          <a:p>
            <a:r>
              <a:rPr lang="zh-CN" altLang="en-US" dirty="0" smtClean="0"/>
              <a:t>函数的静态对象的特点是：构造函数在与析钩函数只执行一次。</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7384"/>
            <a:ext cx="8568952" cy="6581289"/>
          </a:xfrm>
          <a:prstGeom prst="rect">
            <a:avLst/>
          </a:prstGeom>
          <a:noFill/>
        </p:spPr>
        <p:txBody>
          <a:bodyPr wrap="square" rtlCol="0">
            <a:spAutoFit/>
          </a:bodyPr>
          <a:lstStyle/>
          <a:p>
            <a:pPr>
              <a:lnSpc>
                <a:spcPts val="2200"/>
              </a:lnSpc>
            </a:pPr>
            <a:r>
              <a:rPr lang="zh-CN" altLang="en-US" sz="2000" dirty="0" smtClean="0">
                <a:solidFill>
                  <a:schemeClr val="tx1"/>
                </a:solidFill>
              </a:rPr>
              <a:t>例</a:t>
            </a:r>
            <a:r>
              <a:rPr lang="en-US" altLang="zh-CN" sz="2000" dirty="0" smtClean="0">
                <a:solidFill>
                  <a:schemeClr val="tx1"/>
                </a:solidFill>
              </a:rPr>
              <a:t>9.6 </a:t>
            </a:r>
            <a:r>
              <a:rPr lang="zh-CN" altLang="en-US" sz="2000" dirty="0" smtClean="0">
                <a:solidFill>
                  <a:schemeClr val="tx1"/>
                </a:solidFill>
              </a:rPr>
              <a:t>函数的静态对象示例。</a:t>
            </a:r>
            <a:endParaRPr lang="en-US" altLang="zh-CN" sz="2000" dirty="0" smtClean="0">
              <a:solidFill>
                <a:schemeClr val="tx1"/>
              </a:solidFill>
            </a:endParaRPr>
          </a:p>
          <a:p>
            <a:pPr>
              <a:lnSpc>
                <a:spcPts val="22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:e9_6\main_9_6.cpp</a:t>
            </a:r>
          </a:p>
          <a:p>
            <a:pPr>
              <a:lnSpc>
                <a:spcPts val="22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2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200"/>
              </a:lnSpc>
            </a:pPr>
            <a:endParaRPr lang="en-US" altLang="zh-CN" sz="2000" dirty="0" smtClean="0"/>
          </a:p>
          <a:p>
            <a:pPr>
              <a:lnSpc>
                <a:spcPts val="2200"/>
              </a:lnSpc>
            </a:pPr>
            <a:r>
              <a:rPr lang="en-US" altLang="zh-CN" sz="2000" dirty="0" smtClean="0">
                <a:solidFill>
                  <a:schemeClr val="tx1"/>
                </a:solidFill>
              </a:rPr>
              <a:t>// </a:t>
            </a:r>
            <a:r>
              <a:rPr lang="zh-CN" altLang="en-US" sz="2000" dirty="0" smtClean="0">
                <a:solidFill>
                  <a:schemeClr val="tx1"/>
                </a:solidFill>
              </a:rPr>
              <a:t>声明类</a:t>
            </a:r>
            <a:r>
              <a:rPr lang="en-US" altLang="zh-CN" sz="2000" dirty="0" smtClean="0">
                <a:solidFill>
                  <a:schemeClr val="tx1"/>
                </a:solidFill>
              </a:rPr>
              <a:t>Test</a:t>
            </a:r>
          </a:p>
          <a:p>
            <a:pPr>
              <a:lnSpc>
                <a:spcPts val="2200"/>
              </a:lnSpc>
            </a:pPr>
            <a:r>
              <a:rPr lang="en-US" altLang="zh-CN" sz="2000" dirty="0" smtClean="0"/>
              <a:t>class Test</a:t>
            </a:r>
          </a:p>
          <a:p>
            <a:pPr>
              <a:lnSpc>
                <a:spcPts val="2200"/>
              </a:lnSpc>
            </a:pPr>
            <a:r>
              <a:rPr lang="en-US" altLang="zh-CN" sz="2000" dirty="0" smtClean="0"/>
              <a:t>{</a:t>
            </a:r>
          </a:p>
          <a:p>
            <a:pPr>
              <a:lnSpc>
                <a:spcPts val="2200"/>
              </a:lnSpc>
            </a:pPr>
            <a:r>
              <a:rPr lang="en-US" altLang="zh-CN" sz="2000" dirty="0" smtClean="0"/>
              <a:t>public:</a:t>
            </a:r>
          </a:p>
          <a:p>
            <a:pPr>
              <a:lnSpc>
                <a:spcPts val="2200"/>
              </a:lnSpc>
            </a:pPr>
            <a:r>
              <a:rPr lang="en-US" altLang="zh-CN" sz="2000" dirty="0" smtClean="0"/>
              <a:t>	Test() { </a:t>
            </a:r>
            <a:r>
              <a:rPr lang="en-US" altLang="zh-CN" sz="2000" dirty="0" err="1" smtClean="0"/>
              <a:t>cout</a:t>
            </a:r>
            <a:r>
              <a:rPr lang="en-US" altLang="zh-CN" sz="2000" dirty="0" smtClean="0"/>
              <a:t> &lt;&lt; "Test()" &lt;&lt;</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构造函数</a:t>
            </a:r>
          </a:p>
          <a:p>
            <a:pPr>
              <a:lnSpc>
                <a:spcPts val="2200"/>
              </a:lnSpc>
            </a:pPr>
            <a:r>
              <a:rPr lang="zh-CN" altLang="en-US" sz="2000" dirty="0" smtClean="0"/>
              <a:t>	</a:t>
            </a:r>
            <a:r>
              <a:rPr lang="en-US" altLang="zh-CN" sz="2000" dirty="0" smtClean="0"/>
              <a:t>~Test() { </a:t>
            </a:r>
            <a:r>
              <a:rPr lang="en-US" altLang="zh-CN" sz="2000" dirty="0" err="1" smtClean="0"/>
              <a:t>cout</a:t>
            </a:r>
            <a:r>
              <a:rPr lang="en-US" altLang="zh-CN" sz="2000" dirty="0" smtClean="0"/>
              <a:t> &lt;&lt; "~Test()" &lt;&lt;</a:t>
            </a:r>
            <a:r>
              <a:rPr lang="en-US" altLang="zh-CN" sz="2000" dirty="0" err="1" smtClean="0"/>
              <a:t>endl</a:t>
            </a:r>
            <a:r>
              <a:rPr lang="en-US" altLang="zh-CN" sz="2000" dirty="0" smtClean="0"/>
              <a:t>; }	</a:t>
            </a:r>
            <a:r>
              <a:rPr lang="en-US" altLang="zh-CN" sz="2000" dirty="0" smtClean="0">
                <a:solidFill>
                  <a:schemeClr val="tx1"/>
                </a:solidFill>
              </a:rPr>
              <a:t>// </a:t>
            </a:r>
            <a:r>
              <a:rPr lang="zh-CN" altLang="en-US" sz="2000" dirty="0" smtClean="0">
                <a:solidFill>
                  <a:schemeClr val="tx1"/>
                </a:solidFill>
              </a:rPr>
              <a:t>析构函数</a:t>
            </a:r>
          </a:p>
          <a:p>
            <a:pPr>
              <a:lnSpc>
                <a:spcPts val="2200"/>
              </a:lnSpc>
            </a:pPr>
            <a:r>
              <a:rPr lang="en-US" altLang="zh-CN" sz="2000" dirty="0" smtClean="0"/>
              <a:t>};</a:t>
            </a:r>
          </a:p>
          <a:p>
            <a:pPr>
              <a:lnSpc>
                <a:spcPts val="2200"/>
              </a:lnSpc>
            </a:pPr>
            <a:endParaRPr lang="en-US" altLang="zh-CN" sz="2000" dirty="0" smtClean="0"/>
          </a:p>
          <a:p>
            <a:pPr>
              <a:lnSpc>
                <a:spcPts val="2200"/>
              </a:lnSpc>
            </a:pPr>
            <a:r>
              <a:rPr lang="en-US" altLang="zh-CN" sz="2000" dirty="0" smtClean="0"/>
              <a:t>void </a:t>
            </a:r>
            <a:r>
              <a:rPr lang="en-US" altLang="zh-CN" sz="2000" dirty="0" err="1" smtClean="0"/>
              <a:t>TestStaticObject</a:t>
            </a:r>
            <a:r>
              <a:rPr lang="en-US" altLang="zh-CN" sz="2000" dirty="0" smtClean="0"/>
              <a:t>()</a:t>
            </a:r>
          </a:p>
          <a:p>
            <a:pPr>
              <a:lnSpc>
                <a:spcPts val="2200"/>
              </a:lnSpc>
            </a:pPr>
            <a:r>
              <a:rPr lang="en-US" altLang="zh-CN" sz="2000" dirty="0" smtClean="0"/>
              <a:t>{ static Test </a:t>
            </a:r>
            <a:r>
              <a:rPr lang="en-US" altLang="zh-CN" sz="2000" dirty="0" err="1" smtClean="0"/>
              <a:t>aTest</a:t>
            </a:r>
            <a:r>
              <a:rPr lang="en-US" altLang="zh-CN" sz="2000" dirty="0" smtClean="0"/>
              <a:t>; }</a:t>
            </a:r>
          </a:p>
          <a:p>
            <a:pPr>
              <a:lnSpc>
                <a:spcPts val="2200"/>
              </a:lnSpc>
            </a:pPr>
            <a:endParaRPr lang="en-US" altLang="zh-CN" sz="2000" dirty="0" smtClean="0"/>
          </a:p>
          <a:p>
            <a:pPr>
              <a:lnSpc>
                <a:spcPts val="2200"/>
              </a:lnSpc>
            </a:pPr>
            <a:r>
              <a:rPr lang="en-US" altLang="zh-CN" sz="2000" dirty="0" err="1" smtClean="0"/>
              <a:t>int</a:t>
            </a:r>
            <a:r>
              <a:rPr lang="en-US" altLang="zh-CN" sz="2000" dirty="0" smtClean="0"/>
              <a:t> main()					</a:t>
            </a:r>
            <a:r>
              <a:rPr lang="en-US" altLang="zh-CN" sz="2000" dirty="0" smtClean="0">
                <a:solidFill>
                  <a:schemeClr val="tx1"/>
                </a:solidFill>
              </a:rPr>
              <a:t>// main()</a:t>
            </a:r>
            <a:r>
              <a:rPr lang="zh-CN" altLang="en-US" sz="2000" dirty="0" smtClean="0">
                <a:solidFill>
                  <a:schemeClr val="tx1"/>
                </a:solidFill>
              </a:rPr>
              <a:t>函数</a:t>
            </a:r>
          </a:p>
          <a:p>
            <a:pPr>
              <a:lnSpc>
                <a:spcPts val="2200"/>
              </a:lnSpc>
            </a:pPr>
            <a:r>
              <a:rPr lang="en-US" altLang="zh-CN" sz="2000" dirty="0" smtClean="0"/>
              <a:t>{</a:t>
            </a:r>
          </a:p>
          <a:p>
            <a:pPr>
              <a:lnSpc>
                <a:spcPts val="2200"/>
              </a:lnSpc>
            </a:pPr>
            <a:r>
              <a:rPr lang="en-US" altLang="zh-CN" sz="2000" dirty="0" smtClean="0"/>
              <a:t>	</a:t>
            </a:r>
            <a:r>
              <a:rPr lang="en-US" altLang="zh-CN" sz="2000" dirty="0" err="1" smtClean="0"/>
              <a:t>TestStaticObject</a:t>
            </a:r>
            <a:r>
              <a:rPr lang="en-US" altLang="zh-CN" sz="2000" dirty="0" smtClean="0"/>
              <a:t>(); </a:t>
            </a:r>
          </a:p>
          <a:p>
            <a:pPr>
              <a:lnSpc>
                <a:spcPts val="2200"/>
              </a:lnSpc>
            </a:pPr>
            <a:r>
              <a:rPr lang="en-US" altLang="zh-CN" sz="2000" dirty="0" smtClean="0"/>
              <a:t>	</a:t>
            </a:r>
            <a:r>
              <a:rPr lang="en-US" altLang="zh-CN" sz="2000" dirty="0" err="1" smtClean="0"/>
              <a:t>TestStaticObject</a:t>
            </a:r>
            <a:r>
              <a:rPr lang="en-US" altLang="zh-CN" sz="2000" dirty="0" smtClean="0"/>
              <a:t>();</a:t>
            </a:r>
          </a:p>
          <a:p>
            <a:pPr>
              <a:lnSpc>
                <a:spcPts val="2200"/>
              </a:lnSpc>
            </a:pPr>
            <a:endParaRPr lang="en-US" altLang="zh-CN" sz="2000" dirty="0" smtClean="0"/>
          </a:p>
          <a:p>
            <a:pPr>
              <a:lnSpc>
                <a:spcPts val="2200"/>
              </a:lnSpc>
            </a:pPr>
            <a:r>
              <a:rPr lang="en-US" altLang="zh-CN" sz="2000" dirty="0" smtClean="0"/>
              <a:t>	return 0;				</a:t>
            </a:r>
            <a:r>
              <a:rPr lang="en-US" altLang="zh-CN" sz="2000" dirty="0" smtClean="0">
                <a:solidFill>
                  <a:schemeClr val="tx1"/>
                </a:solidFill>
              </a:rPr>
              <a:t>// </a:t>
            </a:r>
            <a:r>
              <a:rPr lang="zh-CN" altLang="en-US" sz="2000" dirty="0" smtClean="0">
                <a:solidFill>
                  <a:schemeClr val="tx1"/>
                </a:solidFill>
              </a:rPr>
              <a:t>返回操作系统</a:t>
            </a:r>
          </a:p>
          <a:p>
            <a:pPr>
              <a:lnSpc>
                <a:spcPts val="2200"/>
              </a:lnSpc>
            </a:pPr>
            <a:r>
              <a:rPr lang="en-US" altLang="zh-CN" sz="2000" dirty="0" smtClean="0"/>
              <a:t>}</a:t>
            </a:r>
            <a:endParaRPr lang="zh-CN" altLang="en-US" sz="2000" dirty="0"/>
          </a:p>
        </p:txBody>
      </p:sp>
      <p:sp>
        <p:nvSpPr>
          <p:cNvPr id="3" name="矩形 2"/>
          <p:cNvSpPr/>
          <p:nvPr/>
        </p:nvSpPr>
        <p:spPr bwMode="auto">
          <a:xfrm>
            <a:off x="179512" y="5661248"/>
            <a:ext cx="8748464"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sz="2000" dirty="0" smtClean="0"/>
              <a:t>程序运行时屏幕输出如下：</a:t>
            </a:r>
            <a:endParaRPr lang="en-US" altLang="zh-CN" sz="2000" dirty="0" smtClean="0"/>
          </a:p>
          <a:p>
            <a:pPr lvl="1"/>
            <a:r>
              <a:rPr lang="en-US" altLang="zh-CN" sz="2000" dirty="0" smtClean="0">
                <a:solidFill>
                  <a:schemeClr val="tx1"/>
                </a:solidFill>
              </a:rPr>
              <a:t>Test()</a:t>
            </a:r>
          </a:p>
          <a:p>
            <a:pPr lvl="1"/>
            <a:r>
              <a:rPr lang="en-US" altLang="zh-CN" sz="2000" dirty="0" smtClean="0">
                <a:solidFill>
                  <a:schemeClr val="tx1"/>
                </a:solidFill>
              </a:rPr>
              <a:t>~Test()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9.1 C++</a:t>
            </a:r>
            <a:r>
              <a:rPr lang="zh-CN" altLang="en-US" sz="4800" dirty="0" smtClean="0"/>
              <a:t>实体的基本访问属性</a:t>
            </a:r>
            <a:endParaRPr lang="zh-CN" altLang="en-US" sz="4800" dirty="0"/>
          </a:p>
        </p:txBody>
      </p:sp>
      <p:sp>
        <p:nvSpPr>
          <p:cNvPr id="3" name="副标题 2"/>
          <p:cNvSpPr>
            <a:spLocks noGrp="1"/>
          </p:cNvSpPr>
          <p:nvPr>
            <p:ph type="subTitle" idx="1"/>
          </p:nvPr>
        </p:nvSpPr>
        <p:spPr/>
        <p:txBody>
          <a:bodyPr/>
          <a:lstStyle/>
          <a:p>
            <a:r>
              <a:rPr lang="en-US" altLang="zh-CN" sz="4400" dirty="0" smtClean="0"/>
              <a:t>9.1.1 </a:t>
            </a:r>
            <a:r>
              <a:rPr lang="zh-CN" altLang="en-US" sz="4400" dirty="0" smtClean="0"/>
              <a:t>变量的生命期</a:t>
            </a:r>
            <a:endParaRPr lang="zh-CN" altLang="en-US" sz="4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静态成员</a:t>
            </a:r>
            <a:endParaRPr lang="zh-CN" altLang="en-US" dirty="0"/>
          </a:p>
        </p:txBody>
      </p:sp>
      <p:sp>
        <p:nvSpPr>
          <p:cNvPr id="3" name="内容占位符 2"/>
          <p:cNvSpPr>
            <a:spLocks noGrp="1"/>
          </p:cNvSpPr>
          <p:nvPr>
            <p:ph idx="1"/>
          </p:nvPr>
        </p:nvSpPr>
        <p:spPr/>
        <p:txBody>
          <a:bodyPr/>
          <a:lstStyle/>
          <a:p>
            <a:r>
              <a:rPr lang="zh-CN" altLang="en-US" dirty="0" smtClean="0"/>
              <a:t>用</a:t>
            </a:r>
            <a:r>
              <a:rPr lang="en-US" altLang="zh-CN" dirty="0" smtClean="0"/>
              <a:t>static</a:t>
            </a:r>
            <a:r>
              <a:rPr lang="zh-CN" altLang="en-US" dirty="0" smtClean="0"/>
              <a:t>修饰的成员称为该类的静态成员。</a:t>
            </a:r>
            <a:endParaRPr lang="en-US" altLang="zh-CN" dirty="0" smtClean="0"/>
          </a:p>
          <a:p>
            <a:r>
              <a:rPr lang="zh-CN" altLang="en-US" dirty="0" smtClean="0"/>
              <a:t>类的静态成员主要特点是为所有实例所共享。</a:t>
            </a:r>
            <a:endParaRPr lang="en-US" altLang="zh-CN" dirty="0" smtClean="0"/>
          </a:p>
          <a:p>
            <a:r>
              <a:rPr lang="zh-CN" altLang="en-US" dirty="0" smtClean="0"/>
              <a:t>本节介绍类静态成员的特点。</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静态成员的特点</a:t>
            </a:r>
            <a:endParaRPr lang="zh-CN" altLang="en-US" dirty="0"/>
          </a:p>
        </p:txBody>
      </p:sp>
      <p:sp>
        <p:nvSpPr>
          <p:cNvPr id="3" name="内容占位符 2"/>
          <p:cNvSpPr>
            <a:spLocks noGrp="1"/>
          </p:cNvSpPr>
          <p:nvPr>
            <p:ph idx="1"/>
          </p:nvPr>
        </p:nvSpPr>
        <p:spPr>
          <a:xfrm>
            <a:off x="251520" y="1600200"/>
            <a:ext cx="8712968" cy="4525963"/>
          </a:xfrm>
        </p:spPr>
        <p:txBody>
          <a:bodyPr/>
          <a:lstStyle/>
          <a:p>
            <a:r>
              <a:rPr lang="zh-CN" altLang="en-US" dirty="0" smtClean="0"/>
              <a:t>在静态成员函数的实现中不能直接引用类中说明的非静态成员，只能访问静态成员变量。</a:t>
            </a:r>
            <a:endParaRPr lang="en-US" altLang="zh-CN" dirty="0" smtClean="0"/>
          </a:p>
          <a:p>
            <a:r>
              <a:rPr lang="zh-CN" altLang="en-US" dirty="0" smtClean="0"/>
              <a:t>静态成员函数不含</a:t>
            </a:r>
            <a:r>
              <a:rPr lang="en-US" altLang="zh-CN" dirty="0" smtClean="0"/>
              <a:t>this</a:t>
            </a:r>
            <a:r>
              <a:rPr lang="zh-CN" altLang="en-US" dirty="0" smtClean="0"/>
              <a:t>指针。</a:t>
            </a:r>
            <a:endParaRPr lang="en-US" altLang="zh-CN" dirty="0" smtClean="0"/>
          </a:p>
          <a:p>
            <a:r>
              <a:rPr lang="zh-CN" altLang="en-US" dirty="0" smtClean="0"/>
              <a:t>静态成员函数在类体中的声明前加上关键字</a:t>
            </a:r>
            <a:r>
              <a:rPr lang="en-US" altLang="zh-CN" dirty="0" smtClean="0"/>
              <a:t>static</a:t>
            </a:r>
            <a:r>
              <a:rPr lang="zh-CN" altLang="en-US" dirty="0" smtClean="0"/>
              <a:t>，不可以同时再声明为 </a:t>
            </a:r>
            <a:r>
              <a:rPr lang="en-US" altLang="zh-CN" dirty="0" smtClean="0">
                <a:solidFill>
                  <a:srgbClr val="FF0000"/>
                </a:solidFill>
              </a:rPr>
              <a:t>virtual</a:t>
            </a:r>
            <a:r>
              <a:rPr lang="zh-CN" altLang="en-US" dirty="0" smtClean="0"/>
              <a:t>、</a:t>
            </a:r>
            <a:r>
              <a:rPr lang="en-US" altLang="zh-CN" dirty="0" smtClean="0">
                <a:solidFill>
                  <a:srgbClr val="FF0000"/>
                </a:solidFill>
              </a:rPr>
              <a:t>const</a:t>
            </a:r>
            <a:r>
              <a:rPr lang="zh-CN" altLang="en-US" dirty="0" smtClean="0"/>
              <a:t>、</a:t>
            </a:r>
            <a:r>
              <a:rPr lang="en-US" altLang="zh-CN" dirty="0" smtClean="0">
                <a:solidFill>
                  <a:srgbClr val="FF0000"/>
                </a:solidFill>
              </a:rPr>
              <a:t>volatile</a:t>
            </a:r>
            <a:r>
              <a:rPr lang="zh-CN" altLang="en-US" dirty="0" smtClean="0"/>
              <a:t>函数。</a:t>
            </a:r>
            <a:endParaRPr lang="en-US" altLang="zh-CN" dirty="0" smtClean="0"/>
          </a:p>
          <a:p>
            <a:r>
              <a:rPr lang="zh-CN" altLang="en-US" dirty="0" smtClean="0">
                <a:solidFill>
                  <a:srgbClr val="FF0000"/>
                </a:solidFill>
              </a:rPr>
              <a:t>说明：</a:t>
            </a:r>
            <a:r>
              <a:rPr lang="zh-CN" altLang="en-US" dirty="0" smtClean="0"/>
              <a:t>如果一个类</a:t>
            </a:r>
            <a:r>
              <a:rPr lang="zh-CN" altLang="en-US" dirty="0" smtClean="0">
                <a:solidFill>
                  <a:srgbClr val="FF0000"/>
                </a:solidFill>
              </a:rPr>
              <a:t>对象</a:t>
            </a:r>
            <a:r>
              <a:rPr lang="zh-CN" altLang="en-US" dirty="0" smtClean="0"/>
              <a:t>的值可能被修改的方式是编译器无法控制或检测的，则把它声明为 </a:t>
            </a:r>
            <a:r>
              <a:rPr lang="en-US" altLang="zh-CN" dirty="0" smtClean="0">
                <a:solidFill>
                  <a:srgbClr val="FF0000"/>
                </a:solidFill>
              </a:rPr>
              <a:t>volatile</a:t>
            </a:r>
            <a:r>
              <a:rPr lang="en-US" altLang="zh-CN" dirty="0" smtClean="0"/>
              <a:t> </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640960" cy="6286336"/>
          </a:xfrm>
          <a:prstGeom prst="rect">
            <a:avLst/>
          </a:prstGeom>
          <a:noFill/>
        </p:spPr>
        <p:txBody>
          <a:bodyPr wrap="square" rtlCol="0">
            <a:spAutoFit/>
          </a:bodyPr>
          <a:lstStyle/>
          <a:p>
            <a:pPr>
              <a:lnSpc>
                <a:spcPts val="2100"/>
              </a:lnSpc>
            </a:pPr>
            <a:r>
              <a:rPr lang="zh-CN" altLang="en-US" sz="2000" dirty="0" smtClean="0"/>
              <a:t>例</a:t>
            </a:r>
            <a:r>
              <a:rPr lang="en-US" altLang="zh-CN" sz="2000" dirty="0" smtClean="0"/>
              <a:t>9.7 </a:t>
            </a:r>
            <a:r>
              <a:rPr lang="zh-CN" altLang="en-US" sz="2000" dirty="0" smtClean="0"/>
              <a:t>静态成员示例。</a:t>
            </a:r>
            <a:endParaRPr lang="en-US" altLang="zh-CN" sz="2000" dirty="0" smtClean="0"/>
          </a:p>
          <a:p>
            <a:pPr>
              <a:lnSpc>
                <a:spcPts val="21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:e9_7\main_9_7.cpp</a:t>
            </a:r>
          </a:p>
          <a:p>
            <a:pPr>
              <a:lnSpc>
                <a:spcPts val="21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1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100"/>
              </a:lnSpc>
            </a:pPr>
            <a:endParaRPr lang="en-US" altLang="zh-CN" sz="2000" dirty="0" smtClean="0"/>
          </a:p>
          <a:p>
            <a:pPr>
              <a:lnSpc>
                <a:spcPts val="2100"/>
              </a:lnSpc>
            </a:pPr>
            <a:r>
              <a:rPr lang="en-US" altLang="zh-CN" sz="2000" dirty="0" smtClean="0">
                <a:solidFill>
                  <a:schemeClr val="tx1"/>
                </a:solidFill>
              </a:rPr>
              <a:t>// </a:t>
            </a:r>
            <a:r>
              <a:rPr lang="zh-CN" altLang="en-US" sz="2000" dirty="0" smtClean="0">
                <a:solidFill>
                  <a:schemeClr val="tx1"/>
                </a:solidFill>
              </a:rPr>
              <a:t>声明</a:t>
            </a:r>
            <a:r>
              <a:rPr lang="en-US" altLang="zh-CN" sz="2000" dirty="0" err="1" smtClean="0">
                <a:solidFill>
                  <a:schemeClr val="tx1"/>
                </a:solidFill>
              </a:rPr>
              <a:t>MelonMarcket</a:t>
            </a:r>
            <a:endParaRPr lang="en-US" altLang="zh-CN" sz="2000" dirty="0" smtClean="0">
              <a:solidFill>
                <a:schemeClr val="tx1"/>
              </a:solidFill>
            </a:endParaRPr>
          </a:p>
          <a:p>
            <a:pPr>
              <a:lnSpc>
                <a:spcPts val="2100"/>
              </a:lnSpc>
            </a:pPr>
            <a:r>
              <a:rPr lang="en-US" altLang="zh-CN" sz="2000" dirty="0" smtClean="0"/>
              <a:t>class </a:t>
            </a:r>
            <a:r>
              <a:rPr lang="en-US" altLang="zh-CN" sz="2000" dirty="0" err="1" smtClean="0"/>
              <a:t>MelonMarcket</a:t>
            </a:r>
            <a:r>
              <a:rPr lang="en-US" altLang="zh-CN" sz="2000" dirty="0" smtClean="0"/>
              <a:t> </a:t>
            </a:r>
          </a:p>
          <a:p>
            <a:pPr>
              <a:lnSpc>
                <a:spcPts val="2100"/>
              </a:lnSpc>
            </a:pPr>
            <a:r>
              <a:rPr lang="en-US" altLang="zh-CN" sz="2000" dirty="0" smtClean="0"/>
              <a:t>{</a:t>
            </a:r>
          </a:p>
          <a:p>
            <a:pPr>
              <a:lnSpc>
                <a:spcPts val="2100"/>
              </a:lnSpc>
            </a:pPr>
            <a:r>
              <a:rPr lang="en-US" altLang="zh-CN" sz="2000" dirty="0" smtClean="0"/>
              <a:t>private:</a:t>
            </a:r>
          </a:p>
          <a:p>
            <a:pPr>
              <a:lnSpc>
                <a:spcPts val="2100"/>
              </a:lnSpc>
            </a:pPr>
            <a:r>
              <a:rPr lang="en-US" altLang="zh-CN" sz="2000" dirty="0" smtClean="0">
                <a:solidFill>
                  <a:schemeClr val="tx1"/>
                </a:solidFill>
              </a:rPr>
              <a:t>// </a:t>
            </a:r>
            <a:r>
              <a:rPr lang="zh-CN" altLang="en-US" sz="2000" dirty="0" smtClean="0">
                <a:solidFill>
                  <a:schemeClr val="tx1"/>
                </a:solidFill>
              </a:rPr>
              <a:t>数据成员</a:t>
            </a:r>
          </a:p>
          <a:p>
            <a:pPr>
              <a:lnSpc>
                <a:spcPts val="2100"/>
              </a:lnSpc>
            </a:pPr>
            <a:r>
              <a:rPr lang="zh-CN" altLang="en-US" sz="2000" dirty="0" smtClean="0"/>
              <a:t>	</a:t>
            </a:r>
            <a:r>
              <a:rPr lang="en-US" altLang="zh-CN" sz="2000" dirty="0" smtClean="0"/>
              <a:t>float weight;			</a:t>
            </a:r>
            <a:r>
              <a:rPr lang="en-US" altLang="zh-CN" sz="2000" dirty="0" smtClean="0">
                <a:solidFill>
                  <a:schemeClr val="tx1"/>
                </a:solidFill>
              </a:rPr>
              <a:t>// </a:t>
            </a:r>
            <a:r>
              <a:rPr lang="zh-CN" altLang="en-US" sz="2000" dirty="0" smtClean="0">
                <a:solidFill>
                  <a:schemeClr val="tx1"/>
                </a:solidFill>
              </a:rPr>
              <a:t>重量</a:t>
            </a:r>
          </a:p>
          <a:p>
            <a:pPr>
              <a:lnSpc>
                <a:spcPts val="2100"/>
              </a:lnSpc>
            </a:pPr>
            <a:r>
              <a:rPr lang="zh-CN" altLang="en-US" sz="2000" dirty="0" smtClean="0"/>
              <a:t>	</a:t>
            </a:r>
            <a:r>
              <a:rPr lang="en-US" altLang="zh-CN" sz="2000" dirty="0" smtClean="0"/>
              <a:t>static </a:t>
            </a:r>
            <a:r>
              <a:rPr lang="en-US" altLang="zh-CN" sz="2000" dirty="0" err="1" smtClean="0"/>
              <a:t>int</a:t>
            </a:r>
            <a:r>
              <a:rPr lang="en-US" altLang="zh-CN" sz="2000" dirty="0" smtClean="0"/>
              <a:t> </a:t>
            </a:r>
            <a:r>
              <a:rPr lang="en-US" altLang="zh-CN" sz="2000" dirty="0" err="1" smtClean="0"/>
              <a:t>totalNumber</a:t>
            </a:r>
            <a:r>
              <a:rPr lang="en-US" altLang="zh-CN" sz="2000" dirty="0" smtClean="0"/>
              <a:t>;		</a:t>
            </a:r>
            <a:r>
              <a:rPr lang="en-US" altLang="zh-CN" sz="2000" dirty="0" smtClean="0">
                <a:solidFill>
                  <a:schemeClr val="tx1"/>
                </a:solidFill>
              </a:rPr>
              <a:t>// </a:t>
            </a:r>
            <a:r>
              <a:rPr lang="zh-CN" altLang="en-US" sz="2000" dirty="0" smtClean="0">
                <a:solidFill>
                  <a:schemeClr val="tx1"/>
                </a:solidFill>
              </a:rPr>
              <a:t>静态数据成员：卖出个数   </a:t>
            </a:r>
          </a:p>
          <a:p>
            <a:pPr>
              <a:lnSpc>
                <a:spcPts val="2100"/>
              </a:lnSpc>
            </a:pPr>
            <a:r>
              <a:rPr lang="zh-CN" altLang="en-US" sz="2000" dirty="0" smtClean="0"/>
              <a:t>	</a:t>
            </a:r>
            <a:r>
              <a:rPr lang="en-US" altLang="zh-CN" sz="2000" dirty="0" smtClean="0"/>
              <a:t>static float </a:t>
            </a:r>
            <a:r>
              <a:rPr lang="en-US" altLang="zh-CN" sz="2000" dirty="0" err="1" smtClean="0"/>
              <a:t>totalWeight</a:t>
            </a:r>
            <a:r>
              <a:rPr lang="en-US" altLang="zh-CN" sz="2000" dirty="0" smtClean="0"/>
              <a:t>;	</a:t>
            </a:r>
            <a:r>
              <a:rPr lang="en-US" altLang="zh-CN" sz="2000" dirty="0" smtClean="0">
                <a:solidFill>
                  <a:schemeClr val="tx1"/>
                </a:solidFill>
              </a:rPr>
              <a:t>// </a:t>
            </a:r>
            <a:r>
              <a:rPr lang="zh-CN" altLang="en-US" sz="2000" dirty="0" smtClean="0">
                <a:solidFill>
                  <a:schemeClr val="tx1"/>
                </a:solidFill>
              </a:rPr>
              <a:t>静态数据成员：卖出总重  </a:t>
            </a:r>
          </a:p>
          <a:p>
            <a:pPr>
              <a:lnSpc>
                <a:spcPts val="2100"/>
              </a:lnSpc>
            </a:pPr>
            <a:endParaRPr lang="zh-CN" altLang="en-US" sz="2000" dirty="0" smtClean="0"/>
          </a:p>
          <a:p>
            <a:pPr>
              <a:lnSpc>
                <a:spcPts val="2100"/>
              </a:lnSpc>
            </a:pPr>
            <a:r>
              <a:rPr lang="en-US" altLang="zh-CN" sz="2000" dirty="0" smtClean="0"/>
              <a:t>public: </a:t>
            </a:r>
          </a:p>
          <a:p>
            <a:pPr>
              <a:lnSpc>
                <a:spcPts val="2100"/>
              </a:lnSpc>
            </a:pPr>
            <a:r>
              <a:rPr lang="en-US" altLang="zh-CN" sz="2000" dirty="0" smtClean="0">
                <a:solidFill>
                  <a:schemeClr val="tx1"/>
                </a:solidFill>
              </a:rPr>
              <a:t>// </a:t>
            </a:r>
            <a:r>
              <a:rPr lang="zh-CN" altLang="en-US" sz="2000" dirty="0" smtClean="0">
                <a:solidFill>
                  <a:schemeClr val="tx1"/>
                </a:solidFill>
              </a:rPr>
              <a:t>公有成员</a:t>
            </a:r>
          </a:p>
          <a:p>
            <a:pPr>
              <a:lnSpc>
                <a:spcPts val="2100"/>
              </a:lnSpc>
            </a:pPr>
            <a:r>
              <a:rPr lang="zh-CN" altLang="en-US" sz="2000" dirty="0" smtClean="0"/>
              <a:t>	</a:t>
            </a:r>
            <a:r>
              <a:rPr lang="en-US" altLang="zh-CN" sz="2000" dirty="0" err="1" smtClean="0"/>
              <a:t>MelonMarcket</a:t>
            </a:r>
            <a:r>
              <a:rPr lang="en-US" altLang="zh-CN" sz="2000" dirty="0" smtClean="0"/>
              <a:t>(float w = 0)	</a:t>
            </a:r>
            <a:r>
              <a:rPr lang="en-US" altLang="zh-CN" sz="2000" dirty="0" smtClean="0">
                <a:solidFill>
                  <a:schemeClr val="tx1"/>
                </a:solidFill>
              </a:rPr>
              <a:t>// </a:t>
            </a:r>
            <a:r>
              <a:rPr lang="zh-CN" altLang="en-US" sz="2000" dirty="0" smtClean="0">
                <a:solidFill>
                  <a:schemeClr val="tx1"/>
                </a:solidFill>
              </a:rPr>
              <a:t>构造函数</a:t>
            </a:r>
            <a:r>
              <a:rPr lang="en-US" altLang="zh-CN" sz="2000" dirty="0" smtClean="0">
                <a:solidFill>
                  <a:schemeClr val="tx1"/>
                </a:solidFill>
              </a:rPr>
              <a:t>, </a:t>
            </a:r>
            <a:r>
              <a:rPr lang="zh-CN" altLang="en-US" sz="2000" dirty="0" smtClean="0">
                <a:solidFill>
                  <a:schemeClr val="tx1"/>
                </a:solidFill>
              </a:rPr>
              <a:t>模拟销售瓜重</a:t>
            </a:r>
            <a:r>
              <a:rPr lang="en-US" altLang="zh-CN" sz="2000" dirty="0" smtClean="0">
                <a:solidFill>
                  <a:schemeClr val="tx1"/>
                </a:solidFill>
              </a:rPr>
              <a:t>w</a:t>
            </a:r>
          </a:p>
          <a:p>
            <a:pPr>
              <a:lnSpc>
                <a:spcPts val="2100"/>
              </a:lnSpc>
            </a:pPr>
            <a:r>
              <a:rPr lang="en-US" altLang="zh-CN" sz="2000" dirty="0" smtClean="0"/>
              <a:t>	{</a:t>
            </a:r>
          </a:p>
          <a:p>
            <a:pPr>
              <a:lnSpc>
                <a:spcPts val="2100"/>
              </a:lnSpc>
            </a:pPr>
            <a:r>
              <a:rPr lang="en-US" altLang="zh-CN" sz="2000" dirty="0" smtClean="0"/>
              <a:t>		weight = w;</a:t>
            </a:r>
          </a:p>
          <a:p>
            <a:pPr>
              <a:lnSpc>
                <a:spcPts val="2100"/>
              </a:lnSpc>
            </a:pPr>
            <a:r>
              <a:rPr lang="en-US" altLang="zh-CN" sz="2000" dirty="0" smtClean="0"/>
              <a:t>		</a:t>
            </a:r>
            <a:r>
              <a:rPr lang="en-US" altLang="zh-CN" sz="2000" dirty="0" err="1" smtClean="0"/>
              <a:t>cout</a:t>
            </a:r>
            <a:r>
              <a:rPr lang="en-US" altLang="zh-CN" sz="2000" dirty="0" smtClean="0"/>
              <a:t> &lt;&lt; "</a:t>
            </a:r>
            <a:r>
              <a:rPr lang="zh-CN" altLang="en-US" sz="2000" dirty="0" smtClean="0"/>
              <a:t>卖出一个瓜</a:t>
            </a:r>
            <a:r>
              <a:rPr lang="en-US" altLang="zh-CN" sz="2000" dirty="0" smtClean="0"/>
              <a:t>,</a:t>
            </a:r>
            <a:r>
              <a:rPr lang="zh-CN" altLang="en-US" sz="2000" dirty="0" smtClean="0"/>
              <a:t>重量</a:t>
            </a:r>
            <a:r>
              <a:rPr lang="en-US" altLang="zh-CN" sz="2000" dirty="0" smtClean="0"/>
              <a:t>:" &lt;&lt; weight &lt;&lt; </a:t>
            </a:r>
            <a:r>
              <a:rPr lang="en-US" altLang="zh-CN" sz="2000" dirty="0" err="1" smtClean="0"/>
              <a:t>endl</a:t>
            </a:r>
            <a:r>
              <a:rPr lang="en-US" altLang="zh-CN" sz="2000" dirty="0" smtClean="0"/>
              <a:t>; </a:t>
            </a:r>
          </a:p>
          <a:p>
            <a:pPr>
              <a:lnSpc>
                <a:spcPts val="2100"/>
              </a:lnSpc>
            </a:pPr>
            <a:r>
              <a:rPr lang="en-US" altLang="zh-CN" sz="2000" dirty="0" smtClean="0"/>
              <a:t>		</a:t>
            </a:r>
            <a:r>
              <a:rPr lang="en-US" altLang="zh-CN" sz="2000" dirty="0" err="1" smtClean="0"/>
              <a:t>totalNumber</a:t>
            </a:r>
            <a:r>
              <a:rPr lang="en-US" altLang="zh-CN" sz="2000" dirty="0" smtClean="0"/>
              <a:t>++; </a:t>
            </a:r>
          </a:p>
          <a:p>
            <a:pPr>
              <a:lnSpc>
                <a:spcPts val="2100"/>
              </a:lnSpc>
            </a:pPr>
            <a:r>
              <a:rPr lang="en-US" altLang="zh-CN" sz="2000" dirty="0" smtClean="0"/>
              <a:t>		</a:t>
            </a:r>
            <a:r>
              <a:rPr lang="en-US" altLang="zh-CN" sz="2000" dirty="0" err="1" smtClean="0"/>
              <a:t>totalWeight</a:t>
            </a:r>
            <a:r>
              <a:rPr lang="en-US" altLang="zh-CN" sz="2000" dirty="0" smtClean="0"/>
              <a:t> += weight;   </a:t>
            </a:r>
          </a:p>
          <a:p>
            <a:pPr>
              <a:lnSpc>
                <a:spcPts val="2100"/>
              </a:lnSpc>
            </a:pPr>
            <a:r>
              <a:rPr lang="en-US" altLang="zh-CN" sz="2000" dirty="0" smtClean="0"/>
              <a:t>	}</a:t>
            </a:r>
            <a:endParaRPr lang="en-US" altLang="zh-CN" sz="20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16969"/>
            <a:ext cx="8640960" cy="5632311"/>
          </a:xfrm>
          <a:prstGeom prst="rect">
            <a:avLst/>
          </a:prstGeom>
          <a:noFill/>
        </p:spPr>
        <p:txBody>
          <a:bodyPr wrap="square" rtlCol="0">
            <a:spAutoFit/>
          </a:bodyPr>
          <a:lstStyle/>
          <a:p>
            <a:r>
              <a:rPr lang="zh-CN" altLang="en-US" sz="2000" dirty="0" smtClean="0"/>
              <a:t>	</a:t>
            </a:r>
            <a:r>
              <a:rPr lang="en-US" altLang="zh-CN" sz="2000" dirty="0" smtClean="0"/>
              <a:t>~</a:t>
            </a:r>
            <a:r>
              <a:rPr lang="en-US" altLang="zh-CN" sz="2000" dirty="0" err="1" smtClean="0"/>
              <a:t>MelonMarcket</a:t>
            </a:r>
            <a:r>
              <a:rPr lang="en-US" altLang="zh-CN" sz="2000" dirty="0" smtClean="0"/>
              <a:t>(){}		</a:t>
            </a:r>
            <a:r>
              <a:rPr lang="en-US" altLang="zh-CN" sz="2000" dirty="0" smtClean="0">
                <a:solidFill>
                  <a:schemeClr val="tx1"/>
                </a:solidFill>
              </a:rPr>
              <a:t>// </a:t>
            </a:r>
            <a:r>
              <a:rPr lang="zh-CN" altLang="en-US" sz="2000" dirty="0" smtClean="0">
                <a:solidFill>
                  <a:schemeClr val="tx1"/>
                </a:solidFill>
              </a:rPr>
              <a:t>析构函数</a:t>
            </a:r>
            <a:endParaRPr lang="en-US" altLang="zh-CN" sz="2000" dirty="0" smtClean="0">
              <a:solidFill>
                <a:schemeClr val="tx1"/>
              </a:solidFill>
            </a:endParaRPr>
          </a:p>
          <a:p>
            <a:endParaRPr lang="zh-CN" altLang="en-US" sz="2000" dirty="0" smtClean="0">
              <a:solidFill>
                <a:schemeClr val="tx1"/>
              </a:solidFill>
            </a:endParaRPr>
          </a:p>
          <a:p>
            <a:r>
              <a:rPr lang="en-US" altLang="zh-CN" sz="2000" dirty="0" smtClean="0"/>
              <a:t>	void </a:t>
            </a:r>
            <a:r>
              <a:rPr lang="en-US" altLang="zh-CN" sz="2000" dirty="0" err="1" smtClean="0"/>
              <a:t>ReturnSale</a:t>
            </a:r>
            <a:r>
              <a:rPr lang="en-US" altLang="zh-CN" sz="2000" dirty="0" smtClean="0"/>
              <a:t>()		</a:t>
            </a:r>
            <a:r>
              <a:rPr lang="en-US" altLang="zh-CN" sz="2000" dirty="0" smtClean="0">
                <a:solidFill>
                  <a:schemeClr val="tx1"/>
                </a:solidFill>
              </a:rPr>
              <a:t>// </a:t>
            </a:r>
            <a:r>
              <a:rPr lang="zh-CN" altLang="en-US" sz="2000" dirty="0" smtClean="0">
                <a:solidFill>
                  <a:schemeClr val="tx1"/>
                </a:solidFill>
              </a:rPr>
              <a:t>退货</a:t>
            </a:r>
          </a:p>
          <a:p>
            <a:r>
              <a:rPr lang="zh-CN" altLang="en-US" sz="2000" dirty="0" smtClean="0"/>
              <a:t>	</a:t>
            </a:r>
            <a:r>
              <a:rPr lang="en-US" altLang="zh-CN" sz="2000" dirty="0" smtClean="0"/>
              <a:t>{</a:t>
            </a:r>
          </a:p>
          <a:p>
            <a:r>
              <a:rPr lang="en-US" altLang="zh-CN" sz="2000" dirty="0" smtClean="0"/>
              <a:t>		</a:t>
            </a:r>
            <a:r>
              <a:rPr lang="en-US" altLang="zh-CN" sz="2000" dirty="0" err="1" smtClean="0"/>
              <a:t>cout</a:t>
            </a:r>
            <a:r>
              <a:rPr lang="en-US" altLang="zh-CN" sz="2000" dirty="0" smtClean="0"/>
              <a:t> &lt;&lt; "</a:t>
            </a:r>
            <a:r>
              <a:rPr lang="zh-CN" altLang="en-US" sz="2000" dirty="0" smtClean="0"/>
              <a:t>退货一个瓜</a:t>
            </a:r>
            <a:r>
              <a:rPr lang="en-US" altLang="zh-CN" sz="2000" dirty="0" smtClean="0"/>
              <a:t>,</a:t>
            </a:r>
            <a:r>
              <a:rPr lang="zh-CN" altLang="en-US" sz="2000" dirty="0" smtClean="0"/>
              <a:t>重量</a:t>
            </a:r>
            <a:r>
              <a:rPr lang="en-US" altLang="zh-CN" sz="2000" dirty="0" smtClean="0"/>
              <a:t>:" &lt;&lt; weight &lt;&lt; </a:t>
            </a:r>
            <a:r>
              <a:rPr lang="en-US" altLang="zh-CN" sz="2000" dirty="0" err="1" smtClean="0"/>
              <a:t>endl</a:t>
            </a:r>
            <a:r>
              <a:rPr lang="en-US" altLang="zh-CN" sz="2000" dirty="0" smtClean="0"/>
              <a:t>; </a:t>
            </a:r>
          </a:p>
          <a:p>
            <a:r>
              <a:rPr lang="en-US" altLang="zh-CN" sz="2000" dirty="0" smtClean="0"/>
              <a:t>		</a:t>
            </a:r>
            <a:r>
              <a:rPr lang="en-US" altLang="zh-CN" sz="2000" dirty="0" err="1" smtClean="0"/>
              <a:t>totalNumber</a:t>
            </a:r>
            <a:r>
              <a:rPr lang="en-US" altLang="zh-CN" sz="2000" dirty="0" smtClean="0"/>
              <a:t>--;  </a:t>
            </a:r>
          </a:p>
          <a:p>
            <a:r>
              <a:rPr lang="en-US" altLang="zh-CN" sz="2000" dirty="0" smtClean="0"/>
              <a:t>		</a:t>
            </a:r>
            <a:r>
              <a:rPr lang="en-US" altLang="zh-CN" sz="2000" dirty="0" err="1" smtClean="0"/>
              <a:t>totalWeight</a:t>
            </a:r>
            <a:r>
              <a:rPr lang="en-US" altLang="zh-CN" sz="2000" dirty="0" smtClean="0"/>
              <a:t> -= weight; </a:t>
            </a:r>
          </a:p>
          <a:p>
            <a:r>
              <a:rPr lang="en-US" altLang="zh-CN" sz="2000" dirty="0" smtClean="0"/>
              <a:t>	}</a:t>
            </a:r>
          </a:p>
          <a:p>
            <a:endParaRPr lang="en-US" altLang="zh-CN" sz="2000" dirty="0" smtClean="0"/>
          </a:p>
          <a:p>
            <a:r>
              <a:rPr lang="en-US" altLang="zh-CN" sz="2000" dirty="0" smtClean="0"/>
              <a:t>	static void </a:t>
            </a:r>
            <a:r>
              <a:rPr lang="en-US" altLang="zh-CN" sz="2000" dirty="0" err="1" smtClean="0"/>
              <a:t>TotalShow</a:t>
            </a:r>
            <a:r>
              <a:rPr lang="en-US" altLang="zh-CN" sz="2000" dirty="0" smtClean="0"/>
              <a:t>()	</a:t>
            </a:r>
            <a:r>
              <a:rPr lang="en-US" altLang="zh-CN" sz="2000" dirty="0" smtClean="0">
                <a:solidFill>
                  <a:schemeClr val="tx1"/>
                </a:solidFill>
              </a:rPr>
              <a:t>// </a:t>
            </a:r>
            <a:r>
              <a:rPr lang="zh-CN" altLang="en-US" sz="2000" dirty="0" smtClean="0">
                <a:solidFill>
                  <a:schemeClr val="tx1"/>
                </a:solidFill>
              </a:rPr>
              <a:t>显示总重与总数的静态成员函数</a:t>
            </a:r>
          </a:p>
          <a:p>
            <a:r>
              <a:rPr lang="zh-CN" altLang="en-US" sz="2000" dirty="0" smtClean="0"/>
              <a:t>	</a:t>
            </a:r>
            <a:r>
              <a:rPr lang="en-US" altLang="zh-CN" sz="2000" dirty="0" smtClean="0"/>
              <a:t>{</a:t>
            </a:r>
          </a:p>
          <a:p>
            <a:r>
              <a:rPr lang="en-US" altLang="zh-CN" sz="2000" dirty="0" smtClean="0"/>
              <a:t>		</a:t>
            </a:r>
            <a:r>
              <a:rPr lang="en-US" altLang="zh-CN" sz="2000" dirty="0" err="1" smtClean="0"/>
              <a:t>cout</a:t>
            </a:r>
            <a:r>
              <a:rPr lang="en-US" altLang="zh-CN" sz="2000" dirty="0" smtClean="0"/>
              <a:t> &lt;&lt; "</a:t>
            </a:r>
            <a:r>
              <a:rPr lang="zh-CN" altLang="en-US" sz="2000" dirty="0" smtClean="0"/>
              <a:t>总计卖出个数</a:t>
            </a:r>
            <a:r>
              <a:rPr lang="en-US" altLang="zh-CN" sz="2000" dirty="0" smtClean="0"/>
              <a:t>:"  &lt;&lt; </a:t>
            </a:r>
            <a:r>
              <a:rPr lang="en-US" altLang="zh-CN" sz="2000" dirty="0" err="1" smtClean="0"/>
              <a:t>totalNumber</a:t>
            </a:r>
            <a:r>
              <a:rPr lang="en-US" altLang="zh-CN" sz="2000" dirty="0" smtClean="0"/>
              <a:t>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a:t>
            </a:r>
            <a:r>
              <a:rPr lang="zh-CN" altLang="en-US" sz="2000" dirty="0" smtClean="0"/>
              <a:t>总计卖出重量</a:t>
            </a:r>
            <a:r>
              <a:rPr lang="en-US" altLang="zh-CN" sz="2000" dirty="0" smtClean="0"/>
              <a:t>:" &lt;&lt; </a:t>
            </a:r>
            <a:r>
              <a:rPr lang="en-US" altLang="zh-CN" sz="2000" dirty="0" err="1" smtClean="0"/>
              <a:t>totalWeight</a:t>
            </a:r>
            <a:r>
              <a:rPr lang="en-US" altLang="zh-CN" sz="2000" dirty="0" smtClean="0"/>
              <a:t> &lt;&lt; </a:t>
            </a:r>
            <a:r>
              <a:rPr lang="en-US" altLang="zh-CN" sz="2000" dirty="0" err="1" smtClean="0"/>
              <a:t>endl</a:t>
            </a:r>
            <a:r>
              <a:rPr lang="en-US" altLang="zh-CN" sz="2000" dirty="0" smtClean="0"/>
              <a:t>; </a:t>
            </a:r>
          </a:p>
          <a:p>
            <a:r>
              <a:rPr lang="en-US" altLang="zh-CN" sz="2000" dirty="0" smtClean="0"/>
              <a:t>	}</a:t>
            </a:r>
          </a:p>
          <a:p>
            <a:r>
              <a:rPr lang="en-US" altLang="zh-CN" sz="2000" dirty="0" smtClean="0"/>
              <a:t> }; </a:t>
            </a:r>
          </a:p>
          <a:p>
            <a:endParaRPr lang="en-US" altLang="zh-CN" sz="2000" dirty="0" smtClean="0"/>
          </a:p>
          <a:p>
            <a:r>
              <a:rPr lang="en-US" altLang="zh-CN" sz="2000" dirty="0" smtClean="0"/>
              <a:t>float </a:t>
            </a:r>
            <a:r>
              <a:rPr lang="en-US" altLang="zh-CN" sz="2000" dirty="0" err="1" smtClean="0"/>
              <a:t>MelonMarcket</a:t>
            </a:r>
            <a:r>
              <a:rPr lang="en-US" altLang="zh-CN" sz="2000" dirty="0" smtClean="0"/>
              <a:t>::</a:t>
            </a:r>
            <a:r>
              <a:rPr lang="en-US" altLang="zh-CN" sz="2000" dirty="0" err="1" smtClean="0"/>
              <a:t>totalWeight</a:t>
            </a:r>
            <a:r>
              <a:rPr lang="en-US" altLang="zh-CN" sz="2000" dirty="0" smtClean="0"/>
              <a:t> = 0;	</a:t>
            </a:r>
            <a:r>
              <a:rPr lang="en-US" altLang="zh-CN" sz="2000" dirty="0" smtClean="0">
                <a:solidFill>
                  <a:schemeClr val="tx1"/>
                </a:solidFill>
              </a:rPr>
              <a:t>// </a:t>
            </a:r>
            <a:r>
              <a:rPr lang="zh-CN" altLang="en-US" sz="2000" dirty="0" smtClean="0">
                <a:solidFill>
                  <a:schemeClr val="tx1"/>
                </a:solidFill>
              </a:rPr>
              <a:t>静态数据成员的定义性声明</a:t>
            </a:r>
          </a:p>
          <a:p>
            <a:r>
              <a:rPr lang="en-US" altLang="zh-CN" sz="2000" dirty="0" err="1" smtClean="0"/>
              <a:t>int</a:t>
            </a:r>
            <a:r>
              <a:rPr lang="en-US" altLang="zh-CN" sz="2000" dirty="0" smtClean="0"/>
              <a:t> </a:t>
            </a:r>
            <a:r>
              <a:rPr lang="en-US" altLang="zh-CN" sz="2000" dirty="0" err="1" smtClean="0"/>
              <a:t>MelonMarcket</a:t>
            </a:r>
            <a:r>
              <a:rPr lang="en-US" altLang="zh-CN" sz="2000" dirty="0" smtClean="0"/>
              <a:t>::</a:t>
            </a:r>
            <a:r>
              <a:rPr lang="en-US" altLang="zh-CN" sz="2000" dirty="0" err="1" smtClean="0"/>
              <a:t>totalNumber</a:t>
            </a:r>
            <a:r>
              <a:rPr lang="en-US" altLang="zh-CN" sz="2000" dirty="0" smtClean="0"/>
              <a:t> = 0;	</a:t>
            </a:r>
            <a:r>
              <a:rPr lang="en-US" altLang="zh-CN" sz="2000" dirty="0" smtClean="0">
                <a:solidFill>
                  <a:schemeClr val="tx1"/>
                </a:solidFill>
              </a:rPr>
              <a:t>// </a:t>
            </a:r>
            <a:r>
              <a:rPr lang="zh-CN" altLang="en-US" sz="2000" dirty="0" smtClean="0">
                <a:solidFill>
                  <a:schemeClr val="tx1"/>
                </a:solidFill>
              </a:rPr>
              <a:t>静态数据成员的定义性声明</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64816"/>
            <a:ext cx="8640960" cy="5016758"/>
          </a:xfrm>
          <a:prstGeom prst="rect">
            <a:avLst/>
          </a:prstGeom>
          <a:noFill/>
        </p:spPr>
        <p:txBody>
          <a:bodyPr wrap="square" rtlCol="0">
            <a:spAutoFit/>
          </a:bodyPr>
          <a:lstStyle/>
          <a:p>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r>
              <a:rPr lang="en-US" altLang="zh-CN" sz="2000" dirty="0" smtClean="0"/>
              <a:t>{</a:t>
            </a:r>
          </a:p>
          <a:p>
            <a:r>
              <a:rPr lang="en-US" altLang="zh-CN" sz="2000" dirty="0" smtClean="0"/>
              <a:t>	</a:t>
            </a:r>
            <a:r>
              <a:rPr lang="en-US" altLang="zh-CN" sz="2000" dirty="0" err="1" smtClean="0"/>
              <a:t>MelonMarcket</a:t>
            </a:r>
            <a:r>
              <a:rPr lang="en-US" altLang="zh-CN" sz="2000" dirty="0" smtClean="0"/>
              <a:t> w1(3.5f);  	</a:t>
            </a:r>
            <a:r>
              <a:rPr lang="en-US" altLang="zh-CN" sz="2000" dirty="0" smtClean="0">
                <a:solidFill>
                  <a:schemeClr val="tx1"/>
                </a:solidFill>
              </a:rPr>
              <a:t>// </a:t>
            </a:r>
            <a:r>
              <a:rPr lang="zh-CN" altLang="en-US" sz="2000" dirty="0" smtClean="0">
                <a:solidFill>
                  <a:schemeClr val="tx1"/>
                </a:solidFill>
              </a:rPr>
              <a:t>卖出</a:t>
            </a:r>
            <a:r>
              <a:rPr lang="en-US" altLang="zh-CN" sz="2000" dirty="0" smtClean="0">
                <a:solidFill>
                  <a:schemeClr val="tx1"/>
                </a:solidFill>
              </a:rPr>
              <a:t>w1 </a:t>
            </a:r>
          </a:p>
          <a:p>
            <a:r>
              <a:rPr lang="en-US" altLang="zh-CN" sz="2000" dirty="0" smtClean="0"/>
              <a:t>	</a:t>
            </a:r>
            <a:r>
              <a:rPr lang="en-US" altLang="zh-CN" sz="2000" dirty="0" err="1" smtClean="0"/>
              <a:t>MelonMarcket</a:t>
            </a:r>
            <a:r>
              <a:rPr lang="en-US" altLang="zh-CN" sz="2000" dirty="0" smtClean="0"/>
              <a:t>::</a:t>
            </a:r>
            <a:r>
              <a:rPr lang="en-US" altLang="zh-CN" sz="2000" dirty="0" err="1" smtClean="0"/>
              <a:t>TotalShow</a:t>
            </a:r>
            <a:r>
              <a:rPr lang="en-US" altLang="zh-CN" sz="2000" dirty="0" smtClean="0"/>
              <a:t>();	</a:t>
            </a:r>
            <a:r>
              <a:rPr lang="en-US" altLang="zh-CN" sz="2000" dirty="0" smtClean="0">
                <a:solidFill>
                  <a:schemeClr val="tx1"/>
                </a:solidFill>
              </a:rPr>
              <a:t>// </a:t>
            </a:r>
            <a:r>
              <a:rPr lang="zh-CN" altLang="en-US" sz="2000" dirty="0" smtClean="0">
                <a:solidFill>
                  <a:schemeClr val="tx1"/>
                </a:solidFill>
              </a:rPr>
              <a:t>显示总重与总数</a:t>
            </a:r>
          </a:p>
          <a:p>
            <a:r>
              <a:rPr lang="zh-CN" altLang="en-US" sz="2000" dirty="0" smtClean="0"/>
              <a:t>	</a:t>
            </a:r>
            <a:r>
              <a:rPr lang="en-US" altLang="zh-CN" sz="2000" dirty="0" err="1" smtClean="0"/>
              <a:t>MelonMarcket</a:t>
            </a:r>
            <a:r>
              <a:rPr lang="en-US" altLang="zh-CN" sz="2000" dirty="0" smtClean="0"/>
              <a:t> w2(6.3f);  	</a:t>
            </a:r>
            <a:r>
              <a:rPr lang="en-US" altLang="zh-CN" sz="2000" dirty="0" smtClean="0">
                <a:solidFill>
                  <a:schemeClr val="tx1"/>
                </a:solidFill>
              </a:rPr>
              <a:t>// </a:t>
            </a:r>
            <a:r>
              <a:rPr lang="zh-CN" altLang="en-US" sz="2000" dirty="0" smtClean="0">
                <a:solidFill>
                  <a:schemeClr val="tx1"/>
                </a:solidFill>
              </a:rPr>
              <a:t>卖出</a:t>
            </a:r>
            <a:r>
              <a:rPr lang="en-US" altLang="zh-CN" sz="2000" dirty="0" smtClean="0">
                <a:solidFill>
                  <a:schemeClr val="tx1"/>
                </a:solidFill>
              </a:rPr>
              <a:t>w2  </a:t>
            </a:r>
          </a:p>
          <a:p>
            <a:r>
              <a:rPr lang="en-US" altLang="zh-CN" sz="2000" dirty="0" smtClean="0"/>
              <a:t>	</a:t>
            </a:r>
            <a:r>
              <a:rPr lang="en-US" altLang="zh-CN" sz="2000" dirty="0" err="1" smtClean="0"/>
              <a:t>MelonMarcket</a:t>
            </a:r>
            <a:r>
              <a:rPr lang="en-US" altLang="zh-CN" sz="2000" dirty="0" smtClean="0"/>
              <a:t>::</a:t>
            </a:r>
            <a:r>
              <a:rPr lang="en-US" altLang="zh-CN" sz="2000" dirty="0" err="1" smtClean="0"/>
              <a:t>TotalShow</a:t>
            </a:r>
            <a:r>
              <a:rPr lang="en-US" altLang="zh-CN" sz="2000" dirty="0" smtClean="0"/>
              <a:t>();	</a:t>
            </a:r>
            <a:r>
              <a:rPr lang="en-US" altLang="zh-CN" sz="2000" dirty="0" smtClean="0">
                <a:solidFill>
                  <a:schemeClr val="tx1"/>
                </a:solidFill>
              </a:rPr>
              <a:t>// </a:t>
            </a:r>
            <a:r>
              <a:rPr lang="zh-CN" altLang="en-US" sz="2000" dirty="0" smtClean="0">
                <a:solidFill>
                  <a:schemeClr val="tx1"/>
                </a:solidFill>
              </a:rPr>
              <a:t>显示总重与总数</a:t>
            </a:r>
          </a:p>
          <a:p>
            <a:r>
              <a:rPr lang="zh-CN" altLang="en-US" sz="2000" dirty="0" smtClean="0"/>
              <a:t>	</a:t>
            </a:r>
          </a:p>
          <a:p>
            <a:r>
              <a:rPr lang="en-US" altLang="zh-CN" sz="2000" dirty="0" smtClean="0"/>
              <a:t>	</a:t>
            </a:r>
            <a:r>
              <a:rPr lang="en-US" altLang="zh-CN" sz="2000" dirty="0" err="1" smtClean="0"/>
              <a:t>MelonMarcket</a:t>
            </a:r>
            <a:r>
              <a:rPr lang="en-US" altLang="zh-CN" sz="2000" dirty="0" smtClean="0"/>
              <a:t> w3(5.6f);  	</a:t>
            </a:r>
            <a:r>
              <a:rPr lang="en-US" altLang="zh-CN" sz="2000" dirty="0" smtClean="0">
                <a:solidFill>
                  <a:schemeClr val="tx1"/>
                </a:solidFill>
              </a:rPr>
              <a:t>// </a:t>
            </a:r>
            <a:r>
              <a:rPr lang="zh-CN" altLang="en-US" sz="2000" dirty="0" smtClean="0">
                <a:solidFill>
                  <a:schemeClr val="tx1"/>
                </a:solidFill>
              </a:rPr>
              <a:t>卖出</a:t>
            </a:r>
            <a:r>
              <a:rPr lang="en-US" altLang="zh-CN" sz="2000" dirty="0" smtClean="0">
                <a:solidFill>
                  <a:schemeClr val="tx1"/>
                </a:solidFill>
              </a:rPr>
              <a:t>w3</a:t>
            </a:r>
          </a:p>
          <a:p>
            <a:r>
              <a:rPr lang="en-US" altLang="zh-CN" sz="2000" dirty="0" smtClean="0"/>
              <a:t>	</a:t>
            </a:r>
            <a:r>
              <a:rPr lang="en-US" altLang="zh-CN" sz="2000" dirty="0" err="1" smtClean="0"/>
              <a:t>MelonMarcket</a:t>
            </a:r>
            <a:r>
              <a:rPr lang="en-US" altLang="zh-CN" sz="2000" dirty="0" smtClean="0"/>
              <a:t>::</a:t>
            </a:r>
            <a:r>
              <a:rPr lang="en-US" altLang="zh-CN" sz="2000" dirty="0" err="1" smtClean="0"/>
              <a:t>TotalShow</a:t>
            </a:r>
            <a:r>
              <a:rPr lang="en-US" altLang="zh-CN" sz="2000" dirty="0" smtClean="0"/>
              <a:t>();	</a:t>
            </a:r>
            <a:r>
              <a:rPr lang="en-US" altLang="zh-CN" sz="2000" dirty="0" smtClean="0">
                <a:solidFill>
                  <a:schemeClr val="tx1"/>
                </a:solidFill>
              </a:rPr>
              <a:t>// </a:t>
            </a:r>
            <a:r>
              <a:rPr lang="zh-CN" altLang="en-US" sz="2000" dirty="0" smtClean="0">
                <a:solidFill>
                  <a:schemeClr val="tx1"/>
                </a:solidFill>
              </a:rPr>
              <a:t>显示总重与总数</a:t>
            </a:r>
            <a:endParaRPr lang="en-US" altLang="zh-CN" sz="2000" dirty="0" smtClean="0">
              <a:solidFill>
                <a:schemeClr val="tx1"/>
              </a:solidFill>
            </a:endParaRPr>
          </a:p>
          <a:p>
            <a:endParaRPr lang="zh-CN" altLang="en-US" sz="2000" dirty="0" smtClean="0">
              <a:solidFill>
                <a:schemeClr val="tx1"/>
              </a:solidFill>
            </a:endParaRPr>
          </a:p>
          <a:p>
            <a:r>
              <a:rPr lang="zh-CN" altLang="en-US" sz="2000" dirty="0" smtClean="0"/>
              <a:t>	</a:t>
            </a:r>
            <a:r>
              <a:rPr lang="en-US" altLang="zh-CN" sz="2000" dirty="0" smtClean="0"/>
              <a:t>w2.ReturnSale();  		</a:t>
            </a:r>
            <a:r>
              <a:rPr lang="en-US" altLang="zh-CN" sz="2000" dirty="0" smtClean="0">
                <a:solidFill>
                  <a:schemeClr val="tx1"/>
                </a:solidFill>
              </a:rPr>
              <a:t>// </a:t>
            </a:r>
            <a:r>
              <a:rPr lang="zh-CN" altLang="en-US" sz="2000" dirty="0" smtClean="0">
                <a:solidFill>
                  <a:schemeClr val="tx1"/>
                </a:solidFill>
              </a:rPr>
              <a:t>退回</a:t>
            </a:r>
            <a:r>
              <a:rPr lang="en-US" altLang="zh-CN" sz="2000" dirty="0" smtClean="0">
                <a:solidFill>
                  <a:schemeClr val="tx1"/>
                </a:solidFill>
              </a:rPr>
              <a:t>w2  </a:t>
            </a:r>
          </a:p>
          <a:p>
            <a:r>
              <a:rPr lang="en-US" altLang="zh-CN" sz="2000" dirty="0" smtClean="0"/>
              <a:t>	</a:t>
            </a:r>
            <a:r>
              <a:rPr lang="en-US" altLang="zh-CN" sz="2000" dirty="0" err="1" smtClean="0"/>
              <a:t>MelonMarcket</a:t>
            </a:r>
            <a:r>
              <a:rPr lang="en-US" altLang="zh-CN" sz="2000" dirty="0" smtClean="0"/>
              <a:t>::</a:t>
            </a:r>
            <a:r>
              <a:rPr lang="en-US" altLang="zh-CN" sz="2000" dirty="0" err="1" smtClean="0"/>
              <a:t>TotalShow</a:t>
            </a:r>
            <a:r>
              <a:rPr lang="en-US" altLang="zh-CN" sz="2000" dirty="0" smtClean="0"/>
              <a:t>();	</a:t>
            </a:r>
            <a:r>
              <a:rPr lang="en-US" altLang="zh-CN" sz="2000" dirty="0" smtClean="0">
                <a:solidFill>
                  <a:schemeClr val="tx1"/>
                </a:solidFill>
              </a:rPr>
              <a:t>// </a:t>
            </a:r>
            <a:r>
              <a:rPr lang="zh-CN" altLang="en-US" sz="2000" dirty="0" smtClean="0">
                <a:solidFill>
                  <a:schemeClr val="tx1"/>
                </a:solidFill>
              </a:rPr>
              <a:t>显示总重与总数</a:t>
            </a:r>
          </a:p>
          <a:p>
            <a:endParaRPr lang="zh-CN" altLang="en-US" sz="2000" dirty="0" smtClean="0"/>
          </a:p>
          <a:p>
            <a:r>
              <a:rPr lang="zh-CN" altLang="en-US" sz="2000" dirty="0" smtClean="0"/>
              <a:t>	</a:t>
            </a:r>
            <a:r>
              <a:rPr lang="en-US" altLang="zh-CN" sz="2000" dirty="0" smtClean="0"/>
              <a:t>system("PAUSE");		</a:t>
            </a:r>
            <a:r>
              <a:rPr lang="en-US" altLang="zh-CN" sz="2000" dirty="0" smtClean="0">
                <a:solidFill>
                  <a:schemeClr val="tx1"/>
                </a:solidFill>
              </a:rPr>
              <a:t>// </a:t>
            </a:r>
            <a:r>
              <a:rPr lang="zh-CN" altLang="en-US" sz="2000" dirty="0" smtClean="0">
                <a:solidFill>
                  <a:schemeClr val="tx1"/>
                </a:solidFill>
              </a:rPr>
              <a:t>输出系统提示信息</a:t>
            </a:r>
          </a:p>
          <a:p>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r>
              <a:rPr lang="en-US" altLang="zh-CN" sz="2000" dirty="0" smtClean="0"/>
              <a:t>}</a:t>
            </a:r>
            <a:endParaRPr lang="zh-CN" altLang="en-US" sz="2000" dirty="0"/>
          </a:p>
        </p:txBody>
      </p:sp>
      <p:sp>
        <p:nvSpPr>
          <p:cNvPr id="3" name="矩形 2"/>
          <p:cNvSpPr/>
          <p:nvPr/>
        </p:nvSpPr>
        <p:spPr bwMode="auto">
          <a:xfrm>
            <a:off x="4860032" y="2204864"/>
            <a:ext cx="3240360" cy="41764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sz="2000" dirty="0" smtClean="0"/>
              <a:t>程序运行时屏幕输出如下：</a:t>
            </a:r>
            <a:endParaRPr lang="en-US" altLang="zh-CN" sz="2000" dirty="0" smtClean="0"/>
          </a:p>
          <a:p>
            <a:pPr lvl="1"/>
            <a:r>
              <a:rPr lang="zh-CN" altLang="en-US" sz="2000" dirty="0" smtClean="0">
                <a:solidFill>
                  <a:schemeClr val="tx1"/>
                </a:solidFill>
              </a:rPr>
              <a:t>卖出一个瓜</a:t>
            </a:r>
            <a:r>
              <a:rPr lang="en-US" altLang="zh-CN" sz="2000" dirty="0" smtClean="0">
                <a:solidFill>
                  <a:schemeClr val="tx1"/>
                </a:solidFill>
              </a:rPr>
              <a:t>,</a:t>
            </a:r>
            <a:r>
              <a:rPr lang="zh-CN" altLang="en-US" sz="2000" dirty="0" smtClean="0">
                <a:solidFill>
                  <a:schemeClr val="tx1"/>
                </a:solidFill>
              </a:rPr>
              <a:t>重量</a:t>
            </a:r>
            <a:r>
              <a:rPr lang="en-US" altLang="zh-CN" sz="2000" dirty="0" smtClean="0">
                <a:solidFill>
                  <a:schemeClr val="tx1"/>
                </a:solidFill>
              </a:rPr>
              <a:t>:3.5</a:t>
            </a:r>
          </a:p>
          <a:p>
            <a:pPr lvl="1"/>
            <a:r>
              <a:rPr lang="zh-CN" altLang="en-US" sz="2000" dirty="0" smtClean="0">
                <a:solidFill>
                  <a:schemeClr val="tx1"/>
                </a:solidFill>
              </a:rPr>
              <a:t>总计卖出个数</a:t>
            </a:r>
            <a:r>
              <a:rPr lang="en-US" altLang="zh-CN" sz="2000" dirty="0" smtClean="0">
                <a:solidFill>
                  <a:schemeClr val="tx1"/>
                </a:solidFill>
              </a:rPr>
              <a:t>:1</a:t>
            </a:r>
          </a:p>
          <a:p>
            <a:pPr lvl="1"/>
            <a:r>
              <a:rPr lang="zh-CN" altLang="en-US" sz="2000" dirty="0" smtClean="0">
                <a:solidFill>
                  <a:schemeClr val="tx1"/>
                </a:solidFill>
              </a:rPr>
              <a:t>总计卖出重量</a:t>
            </a:r>
            <a:r>
              <a:rPr lang="en-US" altLang="zh-CN" sz="2000" dirty="0" smtClean="0">
                <a:solidFill>
                  <a:schemeClr val="tx1"/>
                </a:solidFill>
              </a:rPr>
              <a:t>:3.5</a:t>
            </a:r>
          </a:p>
          <a:p>
            <a:pPr lvl="1"/>
            <a:r>
              <a:rPr lang="zh-CN" altLang="en-US" sz="2000" dirty="0" smtClean="0">
                <a:solidFill>
                  <a:schemeClr val="tx1"/>
                </a:solidFill>
              </a:rPr>
              <a:t>卖出一个瓜</a:t>
            </a:r>
            <a:r>
              <a:rPr lang="en-US" altLang="zh-CN" sz="2000" dirty="0" smtClean="0">
                <a:solidFill>
                  <a:schemeClr val="tx1"/>
                </a:solidFill>
              </a:rPr>
              <a:t>,</a:t>
            </a:r>
            <a:r>
              <a:rPr lang="zh-CN" altLang="en-US" sz="2000" dirty="0" smtClean="0">
                <a:solidFill>
                  <a:schemeClr val="tx1"/>
                </a:solidFill>
              </a:rPr>
              <a:t>重量</a:t>
            </a:r>
            <a:r>
              <a:rPr lang="en-US" altLang="zh-CN" sz="2000" dirty="0" smtClean="0">
                <a:solidFill>
                  <a:schemeClr val="tx1"/>
                </a:solidFill>
              </a:rPr>
              <a:t>:6.3</a:t>
            </a:r>
          </a:p>
          <a:p>
            <a:pPr lvl="1"/>
            <a:r>
              <a:rPr lang="zh-CN" altLang="en-US" sz="2000" dirty="0" smtClean="0">
                <a:solidFill>
                  <a:schemeClr val="tx1"/>
                </a:solidFill>
              </a:rPr>
              <a:t>总计卖出个数</a:t>
            </a:r>
            <a:r>
              <a:rPr lang="en-US" altLang="zh-CN" sz="2000" dirty="0" smtClean="0">
                <a:solidFill>
                  <a:schemeClr val="tx1"/>
                </a:solidFill>
              </a:rPr>
              <a:t>:2</a:t>
            </a:r>
          </a:p>
          <a:p>
            <a:pPr lvl="1"/>
            <a:r>
              <a:rPr lang="zh-CN" altLang="en-US" sz="2000" dirty="0" smtClean="0">
                <a:solidFill>
                  <a:schemeClr val="tx1"/>
                </a:solidFill>
              </a:rPr>
              <a:t>总计卖出重量</a:t>
            </a:r>
            <a:r>
              <a:rPr lang="en-US" altLang="zh-CN" sz="2000" dirty="0" smtClean="0">
                <a:solidFill>
                  <a:schemeClr val="tx1"/>
                </a:solidFill>
              </a:rPr>
              <a:t>:9.8</a:t>
            </a:r>
          </a:p>
          <a:p>
            <a:pPr lvl="1"/>
            <a:r>
              <a:rPr lang="zh-CN" altLang="en-US" sz="2000" dirty="0" smtClean="0">
                <a:solidFill>
                  <a:schemeClr val="tx1"/>
                </a:solidFill>
              </a:rPr>
              <a:t>卖出一个瓜</a:t>
            </a:r>
            <a:r>
              <a:rPr lang="en-US" altLang="zh-CN" sz="2000" dirty="0" smtClean="0">
                <a:solidFill>
                  <a:schemeClr val="tx1"/>
                </a:solidFill>
              </a:rPr>
              <a:t>,</a:t>
            </a:r>
            <a:r>
              <a:rPr lang="zh-CN" altLang="en-US" sz="2000" dirty="0" smtClean="0">
                <a:solidFill>
                  <a:schemeClr val="tx1"/>
                </a:solidFill>
              </a:rPr>
              <a:t>重量</a:t>
            </a:r>
            <a:r>
              <a:rPr lang="en-US" altLang="zh-CN" sz="2000" dirty="0" smtClean="0">
                <a:solidFill>
                  <a:schemeClr val="tx1"/>
                </a:solidFill>
              </a:rPr>
              <a:t>:5.6</a:t>
            </a:r>
          </a:p>
          <a:p>
            <a:pPr lvl="1"/>
            <a:r>
              <a:rPr lang="zh-CN" altLang="en-US" sz="2000" dirty="0" smtClean="0">
                <a:solidFill>
                  <a:schemeClr val="tx1"/>
                </a:solidFill>
              </a:rPr>
              <a:t>总计卖出个数</a:t>
            </a:r>
            <a:r>
              <a:rPr lang="en-US" altLang="zh-CN" sz="2000" dirty="0" smtClean="0">
                <a:solidFill>
                  <a:schemeClr val="tx1"/>
                </a:solidFill>
              </a:rPr>
              <a:t>:3</a:t>
            </a:r>
          </a:p>
          <a:p>
            <a:pPr lvl="1"/>
            <a:r>
              <a:rPr lang="zh-CN" altLang="en-US" sz="2000" dirty="0" smtClean="0">
                <a:solidFill>
                  <a:schemeClr val="tx1"/>
                </a:solidFill>
              </a:rPr>
              <a:t>总计卖出重量</a:t>
            </a:r>
            <a:r>
              <a:rPr lang="en-US" altLang="zh-CN" sz="2000" dirty="0" smtClean="0">
                <a:solidFill>
                  <a:schemeClr val="tx1"/>
                </a:solidFill>
              </a:rPr>
              <a:t>:15.4</a:t>
            </a:r>
          </a:p>
          <a:p>
            <a:pPr lvl="1"/>
            <a:r>
              <a:rPr lang="zh-CN" altLang="en-US" sz="2000" dirty="0" smtClean="0">
                <a:solidFill>
                  <a:schemeClr val="tx1"/>
                </a:solidFill>
              </a:rPr>
              <a:t>退货一个瓜</a:t>
            </a:r>
            <a:r>
              <a:rPr lang="en-US" altLang="zh-CN" sz="2000" dirty="0" smtClean="0">
                <a:solidFill>
                  <a:schemeClr val="tx1"/>
                </a:solidFill>
              </a:rPr>
              <a:t>,</a:t>
            </a:r>
            <a:r>
              <a:rPr lang="zh-CN" altLang="en-US" sz="2000" dirty="0" smtClean="0">
                <a:solidFill>
                  <a:schemeClr val="tx1"/>
                </a:solidFill>
              </a:rPr>
              <a:t>重量</a:t>
            </a:r>
            <a:r>
              <a:rPr lang="en-US" altLang="zh-CN" sz="2000" dirty="0" smtClean="0">
                <a:solidFill>
                  <a:schemeClr val="tx1"/>
                </a:solidFill>
              </a:rPr>
              <a:t>:6.3</a:t>
            </a:r>
          </a:p>
          <a:p>
            <a:pPr lvl="1"/>
            <a:r>
              <a:rPr lang="zh-CN" altLang="en-US" sz="2000" dirty="0" smtClean="0">
                <a:solidFill>
                  <a:schemeClr val="tx1"/>
                </a:solidFill>
              </a:rPr>
              <a:t>总计卖出个数</a:t>
            </a:r>
            <a:r>
              <a:rPr lang="en-US" altLang="zh-CN" sz="2000" dirty="0" smtClean="0">
                <a:solidFill>
                  <a:schemeClr val="tx1"/>
                </a:solidFill>
              </a:rPr>
              <a:t>:2</a:t>
            </a:r>
          </a:p>
          <a:p>
            <a:pPr lvl="1"/>
            <a:r>
              <a:rPr lang="zh-CN" altLang="en-US" sz="2000" dirty="0" smtClean="0">
                <a:solidFill>
                  <a:schemeClr val="tx1"/>
                </a:solidFill>
              </a:rPr>
              <a:t>总计卖出重量</a:t>
            </a:r>
            <a:r>
              <a:rPr lang="en-US" altLang="zh-CN" sz="2000" dirty="0" smtClean="0">
                <a:solidFill>
                  <a:schemeClr val="tx1"/>
                </a:solidFill>
              </a:rPr>
              <a:t>:9.1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9.2 C++</a:t>
            </a:r>
            <a:r>
              <a:rPr lang="zh-CN" altLang="en-US" sz="4800" dirty="0" smtClean="0"/>
              <a:t>变量的存储属性</a:t>
            </a:r>
            <a:endParaRPr lang="zh-CN" altLang="en-US" sz="4800" dirty="0"/>
          </a:p>
        </p:txBody>
      </p:sp>
      <p:sp>
        <p:nvSpPr>
          <p:cNvPr id="3" name="副标题 2"/>
          <p:cNvSpPr>
            <a:spLocks noGrp="1"/>
          </p:cNvSpPr>
          <p:nvPr>
            <p:ph type="subTitle" idx="1"/>
          </p:nvPr>
        </p:nvSpPr>
        <p:spPr/>
        <p:txBody>
          <a:bodyPr/>
          <a:lstStyle/>
          <a:p>
            <a:r>
              <a:rPr lang="en-US" altLang="zh-CN" sz="4400" dirty="0" smtClean="0"/>
              <a:t>9.2.3 </a:t>
            </a:r>
            <a:r>
              <a:rPr lang="zh-CN" altLang="en-US" sz="4400" dirty="0" smtClean="0"/>
              <a:t>单例模式</a:t>
            </a:r>
            <a:endParaRPr lang="zh-CN" altLang="en-US" sz="4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单例模式</a:t>
            </a:r>
            <a:endParaRPr lang="zh-CN" altLang="en-US" dirty="0"/>
          </a:p>
        </p:txBody>
      </p:sp>
      <p:sp>
        <p:nvSpPr>
          <p:cNvPr id="3" name="内容占位符 2"/>
          <p:cNvSpPr>
            <a:spLocks noGrp="1"/>
          </p:cNvSpPr>
          <p:nvPr>
            <p:ph idx="1"/>
          </p:nvPr>
        </p:nvSpPr>
        <p:spPr/>
        <p:txBody>
          <a:bodyPr/>
          <a:lstStyle/>
          <a:p>
            <a:r>
              <a:rPr lang="zh-CN" altLang="en-US" dirty="0" smtClean="0"/>
              <a:t>单例就是整个程序某个类只有惟的的一个实例对象。</a:t>
            </a:r>
            <a:endParaRPr lang="en-US" altLang="zh-CN" dirty="0" smtClean="0"/>
          </a:p>
          <a:p>
            <a:r>
              <a:rPr lang="zh-CN" altLang="en-US" dirty="0" smtClean="0"/>
              <a:t>实现单例类最基本的思想有两点：</a:t>
            </a:r>
          </a:p>
          <a:p>
            <a:pPr marL="971550" lvl="1" indent="-514350">
              <a:buFont typeface="+mj-ea"/>
              <a:buAutoNum type="circleNumDbPlain"/>
            </a:pPr>
            <a:r>
              <a:rPr lang="zh-CN" altLang="en-US" dirty="0" smtClean="0"/>
              <a:t>构造函数要定义成</a:t>
            </a:r>
            <a:r>
              <a:rPr lang="zh-CN" altLang="en-US" dirty="0" smtClean="0">
                <a:solidFill>
                  <a:srgbClr val="FF0000"/>
                </a:solidFill>
              </a:rPr>
              <a:t>私有</a:t>
            </a:r>
            <a:r>
              <a:rPr lang="zh-CN" altLang="en-US" dirty="0" smtClean="0"/>
              <a:t>的或</a:t>
            </a:r>
            <a:r>
              <a:rPr lang="zh-CN" altLang="en-US" dirty="0" smtClean="0">
                <a:solidFill>
                  <a:srgbClr val="FF0000"/>
                </a:solidFill>
              </a:rPr>
              <a:t>保护</a:t>
            </a:r>
            <a:r>
              <a:rPr lang="zh-CN" altLang="en-US" dirty="0" smtClean="0"/>
              <a:t>的</a:t>
            </a:r>
            <a:r>
              <a:rPr lang="en-US" altLang="zh-CN" dirty="0" smtClean="0"/>
              <a:t>——</a:t>
            </a:r>
            <a:r>
              <a:rPr lang="zh-CN" altLang="en-US" dirty="0" smtClean="0"/>
              <a:t>目的是不让外部函数随意地进行这个类的实例化。</a:t>
            </a:r>
          </a:p>
          <a:p>
            <a:pPr marL="971550" lvl="1" indent="-514350">
              <a:buFont typeface="+mj-ea"/>
              <a:buAutoNum type="circleNumDbPlain"/>
            </a:pPr>
            <a:r>
              <a:rPr lang="zh-CN" altLang="en-US" dirty="0" smtClean="0"/>
              <a:t>通过一个</a:t>
            </a:r>
            <a:r>
              <a:rPr lang="zh-CN" altLang="en-US" dirty="0" smtClean="0">
                <a:solidFill>
                  <a:srgbClr val="FF0000"/>
                </a:solidFill>
              </a:rPr>
              <a:t>静态成员</a:t>
            </a:r>
            <a:r>
              <a:rPr lang="zh-CN" altLang="en-US" dirty="0" smtClean="0"/>
              <a:t>来进行该类的实例化</a:t>
            </a:r>
            <a:r>
              <a:rPr lang="en-US" altLang="zh-CN" dirty="0" smtClean="0"/>
              <a:t>——</a:t>
            </a:r>
            <a:r>
              <a:rPr lang="zh-CN" altLang="en-US" dirty="0" smtClean="0"/>
              <a:t>调用这个私有的构造函数。由于静态成员</a:t>
            </a:r>
            <a:r>
              <a:rPr lang="zh-CN" altLang="en-US" dirty="0" smtClean="0">
                <a:solidFill>
                  <a:srgbClr val="FF0000"/>
                </a:solidFill>
              </a:rPr>
              <a:t>只能有一个实例</a:t>
            </a:r>
            <a:r>
              <a:rPr lang="zh-CN" altLang="en-US" dirty="0" smtClean="0"/>
              <a:t>，就保证了</a:t>
            </a:r>
            <a:r>
              <a:rPr lang="zh-CN" altLang="en-US" dirty="0" smtClean="0">
                <a:solidFill>
                  <a:srgbClr val="FF0000"/>
                </a:solidFill>
              </a:rPr>
              <a:t>只能实例化一次</a:t>
            </a:r>
            <a:r>
              <a:rPr lang="zh-CN" altLang="en-US" dirty="0" smtClean="0"/>
              <a:t>。</a:t>
            </a:r>
          </a:p>
          <a:p>
            <a:pPr marL="971550" lvl="1" indent="-514350">
              <a:buFont typeface="+mj-ea"/>
              <a:buAutoNum type="circleNumDbPlain"/>
            </a:pP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lstStyle/>
          <a:p>
            <a:r>
              <a:rPr lang="zh-CN" altLang="en-US" dirty="0" smtClean="0"/>
              <a:t>饿汉策略</a:t>
            </a:r>
            <a:endParaRPr lang="zh-CN" altLang="en-US" dirty="0"/>
          </a:p>
        </p:txBody>
      </p:sp>
      <p:sp>
        <p:nvSpPr>
          <p:cNvPr id="4" name="TextBox 3"/>
          <p:cNvSpPr txBox="1"/>
          <p:nvPr/>
        </p:nvSpPr>
        <p:spPr>
          <a:xfrm>
            <a:off x="0" y="1340768"/>
            <a:ext cx="9144000" cy="5478423"/>
          </a:xfrm>
          <a:prstGeom prst="rect">
            <a:avLst/>
          </a:prstGeom>
          <a:noFill/>
        </p:spPr>
        <p:txBody>
          <a:bodyPr wrap="square" rtlCol="0">
            <a:spAutoFit/>
          </a:bodyPr>
          <a:lstStyle/>
          <a:p>
            <a:pPr>
              <a:lnSpc>
                <a:spcPts val="2000"/>
              </a:lnSpc>
            </a:pPr>
            <a:r>
              <a:rPr lang="zh-CN" altLang="en-US" sz="2000" dirty="0" smtClean="0">
                <a:solidFill>
                  <a:srgbClr val="FF0000"/>
                </a:solidFill>
              </a:rPr>
              <a:t>例</a:t>
            </a:r>
            <a:r>
              <a:rPr lang="en-US" altLang="zh-CN" sz="2000" dirty="0" smtClean="0">
                <a:solidFill>
                  <a:srgbClr val="FF0000"/>
                </a:solidFill>
              </a:rPr>
              <a:t>9.8 </a:t>
            </a:r>
            <a:r>
              <a:rPr lang="zh-CN" altLang="en-US" sz="2000" dirty="0" smtClean="0">
                <a:solidFill>
                  <a:srgbClr val="FF0000"/>
                </a:solidFill>
              </a:rPr>
              <a:t>饿汉策略示例。</a:t>
            </a:r>
            <a:endParaRPr lang="en-US" altLang="zh-CN" sz="2000" dirty="0" smtClean="0">
              <a:solidFill>
                <a:srgbClr val="FF0000"/>
              </a:solidFill>
            </a:endParaRPr>
          </a:p>
          <a:p>
            <a:pPr>
              <a:lnSpc>
                <a:spcPts val="20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:e9_8\main_9_8.cpp</a:t>
            </a:r>
          </a:p>
          <a:p>
            <a:pPr>
              <a:lnSpc>
                <a:spcPts val="20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0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000"/>
              </a:lnSpc>
            </a:pPr>
            <a:endParaRPr lang="en-US" altLang="zh-CN" sz="2000" dirty="0" smtClean="0"/>
          </a:p>
          <a:p>
            <a:pPr>
              <a:lnSpc>
                <a:spcPts val="2000"/>
              </a:lnSpc>
            </a:pPr>
            <a:r>
              <a:rPr lang="en-US" altLang="zh-CN" sz="2000" dirty="0" smtClean="0">
                <a:solidFill>
                  <a:srgbClr val="C00000"/>
                </a:solidFill>
              </a:rPr>
              <a:t>// </a:t>
            </a:r>
            <a:r>
              <a:rPr lang="zh-CN" altLang="en-US" sz="2000" dirty="0" smtClean="0">
                <a:solidFill>
                  <a:srgbClr val="C00000"/>
                </a:solidFill>
              </a:rPr>
              <a:t>声明单例类</a:t>
            </a:r>
            <a:r>
              <a:rPr lang="en-US" altLang="zh-CN" sz="2000" dirty="0" smtClean="0">
                <a:solidFill>
                  <a:srgbClr val="C00000"/>
                </a:solidFill>
              </a:rPr>
              <a:t>Singleton</a:t>
            </a:r>
            <a:r>
              <a:rPr lang="en-US" altLang="zh-CN" sz="2000" dirty="0" smtClean="0">
                <a:solidFill>
                  <a:schemeClr val="tx1"/>
                </a:solidFill>
              </a:rPr>
              <a:t>   </a:t>
            </a:r>
          </a:p>
          <a:p>
            <a:pPr>
              <a:lnSpc>
                <a:spcPts val="2000"/>
              </a:lnSpc>
            </a:pPr>
            <a:r>
              <a:rPr lang="en-US" altLang="zh-CN" sz="2000" dirty="0" smtClean="0"/>
              <a:t>class Singleton </a:t>
            </a:r>
          </a:p>
          <a:p>
            <a:pPr>
              <a:lnSpc>
                <a:spcPts val="2000"/>
              </a:lnSpc>
            </a:pPr>
            <a:r>
              <a:rPr lang="en-US" altLang="zh-CN" sz="2000" dirty="0" smtClean="0"/>
              <a:t>{    </a:t>
            </a:r>
          </a:p>
          <a:p>
            <a:pPr>
              <a:lnSpc>
                <a:spcPts val="2000"/>
              </a:lnSpc>
            </a:pPr>
            <a:r>
              <a:rPr lang="en-US" altLang="zh-CN" sz="2000" dirty="0" smtClean="0"/>
              <a:t>private:    </a:t>
            </a:r>
          </a:p>
          <a:p>
            <a:pPr>
              <a:lnSpc>
                <a:spcPts val="2000"/>
              </a:lnSpc>
            </a:pPr>
            <a:r>
              <a:rPr lang="en-US" altLang="zh-CN" sz="2000" dirty="0" smtClean="0">
                <a:solidFill>
                  <a:schemeClr val="tx1"/>
                </a:solidFill>
              </a:rPr>
              <a:t>// </a:t>
            </a:r>
            <a:r>
              <a:rPr lang="zh-CN" altLang="en-US" sz="2000" dirty="0" smtClean="0">
                <a:solidFill>
                  <a:schemeClr val="tx1"/>
                </a:solidFill>
              </a:rPr>
              <a:t>私有成员</a:t>
            </a:r>
          </a:p>
          <a:p>
            <a:pPr>
              <a:lnSpc>
                <a:spcPts val="2000"/>
              </a:lnSpc>
            </a:pPr>
            <a:r>
              <a:rPr lang="zh-CN" altLang="en-US" sz="2000" dirty="0" smtClean="0"/>
              <a:t>	</a:t>
            </a:r>
            <a:r>
              <a:rPr lang="en-US" altLang="zh-CN" sz="2000" dirty="0" smtClean="0">
                <a:solidFill>
                  <a:srgbClr val="FF0000"/>
                </a:solidFill>
              </a:rPr>
              <a:t>Singleton()</a:t>
            </a:r>
            <a:r>
              <a:rPr lang="en-US" altLang="zh-CN" sz="2000" dirty="0" smtClean="0"/>
              <a:t>;				</a:t>
            </a:r>
            <a:r>
              <a:rPr lang="en-US" altLang="zh-CN" sz="2000" dirty="0" smtClean="0">
                <a:solidFill>
                  <a:schemeClr val="tx1"/>
                </a:solidFill>
              </a:rPr>
              <a:t>// </a:t>
            </a:r>
            <a:r>
              <a:rPr lang="zh-CN" altLang="en-US" sz="2000" dirty="0" smtClean="0">
                <a:solidFill>
                  <a:schemeClr val="tx1"/>
                </a:solidFill>
              </a:rPr>
              <a:t>私有构造函数</a:t>
            </a:r>
          </a:p>
          <a:p>
            <a:pPr>
              <a:lnSpc>
                <a:spcPts val="2000"/>
              </a:lnSpc>
            </a:pPr>
            <a:r>
              <a:rPr lang="zh-CN" altLang="en-US" sz="2000" dirty="0" smtClean="0"/>
              <a:t>	</a:t>
            </a:r>
            <a:r>
              <a:rPr lang="en-US" altLang="zh-CN" sz="2000" dirty="0" smtClean="0"/>
              <a:t>static Singleton *</a:t>
            </a:r>
            <a:r>
              <a:rPr lang="en-US" altLang="zh-CN" sz="2000" dirty="0" err="1" smtClean="0">
                <a:solidFill>
                  <a:srgbClr val="FF0000"/>
                </a:solidFill>
              </a:rPr>
              <a:t>pInstance</a:t>
            </a:r>
            <a:r>
              <a:rPr lang="en-US" altLang="zh-CN" sz="2000" dirty="0" smtClean="0"/>
              <a:t>;		</a:t>
            </a:r>
            <a:r>
              <a:rPr lang="en-US" altLang="zh-CN" sz="2000" dirty="0" smtClean="0">
                <a:solidFill>
                  <a:schemeClr val="tx1"/>
                </a:solidFill>
              </a:rPr>
              <a:t>// </a:t>
            </a:r>
            <a:r>
              <a:rPr lang="zh-CN" altLang="en-US" sz="2000" dirty="0" smtClean="0">
                <a:solidFill>
                  <a:schemeClr val="tx1"/>
                </a:solidFill>
              </a:rPr>
              <a:t>静态实例    </a:t>
            </a:r>
          </a:p>
          <a:p>
            <a:pPr>
              <a:lnSpc>
                <a:spcPts val="2000"/>
              </a:lnSpc>
            </a:pPr>
            <a:r>
              <a:rPr lang="zh-CN" altLang="en-US" sz="2000" dirty="0" smtClean="0"/>
              <a:t>	</a:t>
            </a:r>
            <a:r>
              <a:rPr lang="en-US" altLang="zh-CN" sz="2000" dirty="0" err="1" smtClean="0"/>
              <a:t>int</a:t>
            </a:r>
            <a:r>
              <a:rPr lang="en-US" altLang="zh-CN" sz="2000" dirty="0" smtClean="0"/>
              <a:t> </a:t>
            </a:r>
            <a:r>
              <a:rPr lang="en-US" altLang="zh-CN" sz="2000" dirty="0" err="1" smtClean="0"/>
              <a:t>var</a:t>
            </a:r>
            <a:r>
              <a:rPr lang="en-US" altLang="zh-CN" sz="2000" dirty="0" smtClean="0"/>
              <a:t>;					</a:t>
            </a:r>
            <a:r>
              <a:rPr lang="en-US" altLang="zh-CN" sz="2000" dirty="0" smtClean="0">
                <a:solidFill>
                  <a:schemeClr val="tx1"/>
                </a:solidFill>
              </a:rPr>
              <a:t>// </a:t>
            </a:r>
            <a:r>
              <a:rPr lang="zh-CN" altLang="en-US" sz="2000" dirty="0" smtClean="0">
                <a:solidFill>
                  <a:schemeClr val="tx1"/>
                </a:solidFill>
              </a:rPr>
              <a:t>用于测试的成员变量</a:t>
            </a:r>
          </a:p>
          <a:p>
            <a:pPr>
              <a:lnSpc>
                <a:spcPts val="2000"/>
              </a:lnSpc>
            </a:pPr>
            <a:endParaRPr lang="zh-CN" altLang="en-US" sz="2000" dirty="0" smtClean="0"/>
          </a:p>
          <a:p>
            <a:pPr>
              <a:lnSpc>
                <a:spcPts val="2000"/>
              </a:lnSpc>
            </a:pPr>
            <a:r>
              <a:rPr lang="en-US" altLang="zh-CN" sz="2000" dirty="0" smtClean="0"/>
              <a:t>public:    </a:t>
            </a:r>
          </a:p>
          <a:p>
            <a:pPr>
              <a:lnSpc>
                <a:spcPts val="2000"/>
              </a:lnSpc>
            </a:pPr>
            <a:r>
              <a:rPr lang="en-US" altLang="zh-CN" sz="2000" dirty="0" smtClean="0">
                <a:solidFill>
                  <a:schemeClr val="tx1"/>
                </a:solidFill>
              </a:rPr>
              <a:t>// </a:t>
            </a:r>
            <a:r>
              <a:rPr lang="zh-CN" altLang="en-US" sz="2000" dirty="0" smtClean="0">
                <a:solidFill>
                  <a:schemeClr val="tx1"/>
                </a:solidFill>
              </a:rPr>
              <a:t>公有成员</a:t>
            </a:r>
          </a:p>
          <a:p>
            <a:pPr>
              <a:lnSpc>
                <a:spcPts val="2000"/>
              </a:lnSpc>
            </a:pPr>
            <a:r>
              <a:rPr lang="zh-CN" altLang="en-US" sz="2000" dirty="0" smtClean="0"/>
              <a:t>	</a:t>
            </a:r>
            <a:r>
              <a:rPr lang="en-US" altLang="zh-CN" sz="2000" dirty="0" smtClean="0"/>
              <a:t>static Singleton *</a:t>
            </a:r>
            <a:r>
              <a:rPr lang="en-US" altLang="zh-CN" sz="2000" dirty="0" err="1" smtClean="0"/>
              <a:t>GetInstance</a:t>
            </a:r>
            <a:r>
              <a:rPr lang="en-US" altLang="zh-CN" sz="2000" dirty="0" smtClean="0"/>
              <a:t>();	</a:t>
            </a:r>
            <a:r>
              <a:rPr lang="en-US" altLang="zh-CN" sz="2000" dirty="0" smtClean="0">
                <a:solidFill>
                  <a:schemeClr val="tx1"/>
                </a:solidFill>
              </a:rPr>
              <a:t>// </a:t>
            </a:r>
            <a:r>
              <a:rPr lang="zh-CN" altLang="en-US" sz="2000" dirty="0" smtClean="0">
                <a:solidFill>
                  <a:schemeClr val="tx1"/>
                </a:solidFill>
              </a:rPr>
              <a:t>静态的实例获取器   </a:t>
            </a:r>
          </a:p>
          <a:p>
            <a:pPr>
              <a:lnSpc>
                <a:spcPts val="2000"/>
              </a:lnSpc>
            </a:pPr>
            <a:r>
              <a:rPr lang="zh-CN" altLang="en-US" sz="2000" dirty="0" smtClean="0"/>
              <a:t>	</a:t>
            </a:r>
            <a:r>
              <a:rPr lang="en-US" altLang="zh-CN" sz="2000" dirty="0" err="1" smtClean="0"/>
              <a:t>int</a:t>
            </a:r>
            <a:r>
              <a:rPr lang="en-US" altLang="zh-CN" sz="2000" dirty="0" smtClean="0"/>
              <a:t> </a:t>
            </a:r>
            <a:r>
              <a:rPr lang="en-US" altLang="zh-CN" sz="2000" dirty="0" err="1" smtClean="0"/>
              <a:t>GetVar</a:t>
            </a:r>
            <a:r>
              <a:rPr lang="en-US" altLang="zh-CN" sz="2000" dirty="0" smtClean="0"/>
              <a:t>() const;			</a:t>
            </a:r>
            <a:r>
              <a:rPr lang="en-US" altLang="zh-CN" sz="2000" dirty="0" smtClean="0">
                <a:solidFill>
                  <a:schemeClr val="tx1"/>
                </a:solidFill>
              </a:rPr>
              <a:t>// </a:t>
            </a:r>
            <a:r>
              <a:rPr lang="en-US" altLang="zh-CN" sz="2000" dirty="0" err="1" smtClean="0">
                <a:solidFill>
                  <a:schemeClr val="tx1"/>
                </a:solidFill>
              </a:rPr>
              <a:t>var</a:t>
            </a:r>
            <a:r>
              <a:rPr lang="zh-CN" altLang="en-US" sz="2000" dirty="0" smtClean="0">
                <a:solidFill>
                  <a:schemeClr val="tx1"/>
                </a:solidFill>
              </a:rPr>
              <a:t>的获取器    </a:t>
            </a:r>
          </a:p>
          <a:p>
            <a:pPr>
              <a:lnSpc>
                <a:spcPts val="2000"/>
              </a:lnSpc>
            </a:pPr>
            <a:r>
              <a:rPr lang="zh-CN" altLang="en-US" sz="2000" dirty="0" smtClean="0"/>
              <a:t>	</a:t>
            </a:r>
            <a:r>
              <a:rPr lang="en-US" altLang="zh-CN" sz="2000" dirty="0" smtClean="0"/>
              <a:t>void </a:t>
            </a:r>
            <a:r>
              <a:rPr lang="en-US" altLang="zh-CN" sz="2000" dirty="0" err="1" smtClean="0"/>
              <a:t>SetVar</a:t>
            </a:r>
            <a:r>
              <a:rPr lang="en-US" altLang="zh-CN" sz="2000" dirty="0" smtClean="0"/>
              <a:t>(</a:t>
            </a:r>
            <a:r>
              <a:rPr lang="en-US" altLang="zh-CN" sz="2000" dirty="0" err="1" smtClean="0"/>
              <a:t>int</a:t>
            </a:r>
            <a:r>
              <a:rPr lang="en-US" altLang="zh-CN" sz="2000" dirty="0" smtClean="0"/>
              <a:t>);			</a:t>
            </a:r>
            <a:r>
              <a:rPr lang="en-US" altLang="zh-CN" sz="2000" dirty="0" smtClean="0">
                <a:solidFill>
                  <a:schemeClr val="tx1"/>
                </a:solidFill>
              </a:rPr>
              <a:t>// </a:t>
            </a:r>
            <a:r>
              <a:rPr lang="en-US" altLang="zh-CN" sz="2000" dirty="0" err="1" smtClean="0">
                <a:solidFill>
                  <a:schemeClr val="tx1"/>
                </a:solidFill>
              </a:rPr>
              <a:t>var</a:t>
            </a:r>
            <a:r>
              <a:rPr lang="zh-CN" altLang="en-US" sz="2000" dirty="0" smtClean="0">
                <a:solidFill>
                  <a:schemeClr val="tx1"/>
                </a:solidFill>
              </a:rPr>
              <a:t>的设置器    </a:t>
            </a:r>
          </a:p>
          <a:p>
            <a:pPr>
              <a:lnSpc>
                <a:spcPts val="2000"/>
              </a:lnSpc>
            </a:pPr>
            <a:r>
              <a:rPr lang="zh-CN" altLang="en-US" sz="2000" dirty="0" smtClean="0"/>
              <a:t>	</a:t>
            </a:r>
            <a:r>
              <a:rPr lang="en-US" altLang="zh-CN" sz="2000" dirty="0" smtClean="0"/>
              <a:t>virtual ~Singleton();			</a:t>
            </a:r>
            <a:r>
              <a:rPr lang="en-US" altLang="zh-CN" sz="2000" dirty="0" smtClean="0">
                <a:solidFill>
                  <a:schemeClr val="tx1"/>
                </a:solidFill>
              </a:rPr>
              <a:t>// </a:t>
            </a:r>
            <a:r>
              <a:rPr lang="zh-CN" altLang="en-US" sz="2000" dirty="0" smtClean="0">
                <a:solidFill>
                  <a:schemeClr val="tx1"/>
                </a:solidFill>
              </a:rPr>
              <a:t>虚的析构函数</a:t>
            </a:r>
          </a:p>
          <a:p>
            <a:pPr>
              <a:lnSpc>
                <a:spcPts val="2000"/>
              </a:lnSpc>
            </a:pPr>
            <a:r>
              <a:rPr lang="en-US" altLang="zh-CN" sz="2000" dirty="0" smtClean="0"/>
              <a:t>}; </a:t>
            </a:r>
          </a:p>
        </p:txBody>
      </p:sp>
      <p:sp>
        <p:nvSpPr>
          <p:cNvPr id="5" name="线形标注 1 4"/>
          <p:cNvSpPr/>
          <p:nvPr/>
        </p:nvSpPr>
        <p:spPr bwMode="auto">
          <a:xfrm>
            <a:off x="4499992" y="2492896"/>
            <a:ext cx="4320480" cy="1080120"/>
          </a:xfrm>
          <a:prstGeom prst="borderCallout1">
            <a:avLst>
              <a:gd name="adj1" fmla="val 55627"/>
              <a:gd name="adj2" fmla="val -316"/>
              <a:gd name="adj3" fmla="val 144247"/>
              <a:gd name="adj4" fmla="val -45976"/>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dirty="0" smtClean="0">
                <a:latin typeface="Garamond" pitchFamily="18" charset="0"/>
                <a:ea typeface="宋体" pitchFamily="2" charset="-122"/>
              </a:rPr>
              <a:t>私有构造函数用一个静态成员</a:t>
            </a:r>
            <a:r>
              <a:rPr lang="en-US" altLang="zh-CN" sz="2000" dirty="0" err="1" smtClean="0">
                <a:latin typeface="Garamond" pitchFamily="18" charset="0"/>
                <a:ea typeface="宋体" pitchFamily="2" charset="-122"/>
              </a:rPr>
              <a:t>pInstance</a:t>
            </a:r>
            <a:r>
              <a:rPr lang="zh-CN" altLang="en-US" sz="2000" dirty="0" smtClean="0">
                <a:latin typeface="Garamond" pitchFamily="18" charset="0"/>
                <a:ea typeface="宋体" pitchFamily="2" charset="-122"/>
              </a:rPr>
              <a:t>来调用它。这个静态成员在编译时生成，形成一个唯一的实例</a:t>
            </a:r>
            <a:endParaRPr kumimoji="0" lang="zh-CN" altLang="en-US" sz="2000" b="1" i="0" u="none" strike="noStrike" cap="none" normalizeH="0" baseline="0" dirty="0" smtClean="0">
              <a:ln>
                <a:noFill/>
              </a:ln>
              <a:solidFill>
                <a:schemeClr val="accent2"/>
              </a:solidFill>
              <a:effectLst/>
              <a:latin typeface="Arial" charset="0"/>
              <a:ea typeface="楷体_GB2312"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581289"/>
          </a:xfrm>
          <a:prstGeom prst="rect">
            <a:avLst/>
          </a:prstGeom>
          <a:noFill/>
        </p:spPr>
        <p:txBody>
          <a:bodyPr wrap="square" rtlCol="0">
            <a:spAutoFit/>
          </a:bodyPr>
          <a:lstStyle/>
          <a:p>
            <a:pPr>
              <a:lnSpc>
                <a:spcPts val="2200"/>
              </a:lnSpc>
            </a:pPr>
            <a:r>
              <a:rPr lang="en-US" altLang="zh-CN" sz="2000" dirty="0" smtClean="0">
                <a:solidFill>
                  <a:srgbClr val="C00000"/>
                </a:solidFill>
              </a:rPr>
              <a:t>// </a:t>
            </a:r>
            <a:r>
              <a:rPr lang="zh-CN" altLang="en-US" sz="2000" dirty="0" smtClean="0">
                <a:solidFill>
                  <a:srgbClr val="C00000"/>
                </a:solidFill>
              </a:rPr>
              <a:t>单例类</a:t>
            </a:r>
            <a:r>
              <a:rPr lang="en-US" altLang="zh-CN" sz="2000" dirty="0" smtClean="0">
                <a:solidFill>
                  <a:srgbClr val="C00000"/>
                </a:solidFill>
              </a:rPr>
              <a:t>Singleton</a:t>
            </a:r>
            <a:r>
              <a:rPr lang="zh-CN" altLang="en-US" sz="2000" dirty="0" smtClean="0">
                <a:solidFill>
                  <a:srgbClr val="C00000"/>
                </a:solidFill>
              </a:rPr>
              <a:t>成员函数的实现   </a:t>
            </a:r>
          </a:p>
          <a:p>
            <a:pPr>
              <a:lnSpc>
                <a:spcPts val="2200"/>
              </a:lnSpc>
            </a:pPr>
            <a:endParaRPr lang="zh-CN" altLang="en-US" sz="2000" dirty="0" smtClean="0"/>
          </a:p>
          <a:p>
            <a:pPr>
              <a:lnSpc>
                <a:spcPts val="2200"/>
              </a:lnSpc>
            </a:pPr>
            <a:r>
              <a:rPr lang="en-US" altLang="zh-CN" sz="2000" dirty="0" smtClean="0">
                <a:solidFill>
                  <a:schemeClr val="tx1"/>
                </a:solidFill>
              </a:rPr>
              <a:t>// </a:t>
            </a:r>
            <a:r>
              <a:rPr lang="zh-CN" altLang="en-US" sz="2000" dirty="0" smtClean="0">
                <a:solidFill>
                  <a:schemeClr val="tx1"/>
                </a:solidFill>
              </a:rPr>
              <a:t>构造函数    </a:t>
            </a:r>
          </a:p>
          <a:p>
            <a:pPr>
              <a:lnSpc>
                <a:spcPts val="2200"/>
              </a:lnSpc>
            </a:pPr>
            <a:r>
              <a:rPr lang="en-US" altLang="zh-CN" sz="2000" dirty="0" smtClean="0"/>
              <a:t>Singleton::Singleton() </a:t>
            </a:r>
          </a:p>
          <a:p>
            <a:pPr>
              <a:lnSpc>
                <a:spcPts val="2200"/>
              </a:lnSpc>
            </a:pPr>
            <a:r>
              <a:rPr lang="en-US" altLang="zh-CN" sz="2000" dirty="0" smtClean="0"/>
              <a:t>{    </a:t>
            </a:r>
          </a:p>
          <a:p>
            <a:pPr>
              <a:lnSpc>
                <a:spcPts val="2200"/>
              </a:lnSpc>
            </a:pPr>
            <a:r>
              <a:rPr lang="en-US" altLang="zh-CN" sz="2000" dirty="0" smtClean="0"/>
              <a:t>	this-&gt;</a:t>
            </a:r>
            <a:r>
              <a:rPr lang="en-US" altLang="zh-CN" sz="2000" dirty="0" err="1" smtClean="0"/>
              <a:t>var</a:t>
            </a:r>
            <a:r>
              <a:rPr lang="en-US" altLang="zh-CN" sz="2000" dirty="0" smtClean="0"/>
              <a:t> = 666;    </a:t>
            </a:r>
          </a:p>
          <a:p>
            <a:pPr>
              <a:lnSpc>
                <a:spcPts val="2200"/>
              </a:lnSpc>
            </a:pPr>
            <a:r>
              <a:rPr lang="en-US" altLang="zh-CN" sz="2000" dirty="0" smtClean="0"/>
              <a:t>	</a:t>
            </a:r>
            <a:r>
              <a:rPr lang="en-US" altLang="zh-CN" sz="2000" dirty="0" err="1" smtClean="0"/>
              <a:t>cout</a:t>
            </a:r>
            <a:r>
              <a:rPr lang="en-US" altLang="zh-CN" sz="2000" dirty="0" smtClean="0"/>
              <a:t> &lt;&lt; "</a:t>
            </a:r>
            <a:r>
              <a:rPr lang="zh-CN" altLang="en-US" sz="2000" dirty="0" smtClean="0"/>
              <a:t>执行单例类的构造函数。</a:t>
            </a:r>
            <a:r>
              <a:rPr lang="en-US" altLang="zh-CN" sz="2000" dirty="0" smtClean="0"/>
              <a:t>" &lt;&lt; </a:t>
            </a:r>
            <a:r>
              <a:rPr lang="en-US" altLang="zh-CN" sz="2000" dirty="0" err="1" smtClean="0"/>
              <a:t>endl</a:t>
            </a:r>
            <a:r>
              <a:rPr lang="en-US" altLang="zh-CN" sz="2000" dirty="0" smtClean="0"/>
              <a:t>;    </a:t>
            </a:r>
          </a:p>
          <a:p>
            <a:pPr>
              <a:lnSpc>
                <a:spcPts val="2200"/>
              </a:lnSpc>
            </a:pPr>
            <a:r>
              <a:rPr lang="en-US" altLang="zh-CN" sz="2000" dirty="0" smtClean="0"/>
              <a:t>}</a:t>
            </a:r>
          </a:p>
          <a:p>
            <a:pPr>
              <a:lnSpc>
                <a:spcPts val="2200"/>
              </a:lnSpc>
            </a:pPr>
            <a:r>
              <a:rPr lang="en-US" altLang="zh-CN" sz="2000" dirty="0" smtClean="0"/>
              <a:t> </a:t>
            </a:r>
          </a:p>
          <a:p>
            <a:pPr>
              <a:lnSpc>
                <a:spcPts val="2200"/>
              </a:lnSpc>
            </a:pPr>
            <a:r>
              <a:rPr lang="en-US" altLang="zh-CN" sz="2000" dirty="0" smtClean="0">
                <a:solidFill>
                  <a:schemeClr val="tx1"/>
                </a:solidFill>
              </a:rPr>
              <a:t>// </a:t>
            </a:r>
            <a:r>
              <a:rPr lang="zh-CN" altLang="en-US" sz="2000" dirty="0" smtClean="0">
                <a:solidFill>
                  <a:schemeClr val="tx1"/>
                </a:solidFill>
              </a:rPr>
              <a:t>析构函数</a:t>
            </a:r>
          </a:p>
          <a:p>
            <a:pPr>
              <a:lnSpc>
                <a:spcPts val="2200"/>
              </a:lnSpc>
            </a:pPr>
            <a:r>
              <a:rPr lang="en-US" altLang="zh-CN" sz="2000" dirty="0" smtClean="0"/>
              <a:t>Singleton::~Singleton() { </a:t>
            </a:r>
            <a:r>
              <a:rPr lang="en-US" altLang="zh-CN" sz="2000" dirty="0" err="1" smtClean="0"/>
              <a:t>cout</a:t>
            </a:r>
            <a:r>
              <a:rPr lang="en-US" altLang="zh-CN" sz="2000" dirty="0" smtClean="0"/>
              <a:t> &lt;&lt; "</a:t>
            </a:r>
            <a:r>
              <a:rPr lang="zh-CN" altLang="en-US" sz="2000" dirty="0" smtClean="0"/>
              <a:t>执行单例类析构函数</a:t>
            </a:r>
            <a:r>
              <a:rPr lang="en-US" altLang="zh-CN" sz="2000" dirty="0" smtClean="0"/>
              <a:t>" &lt;&lt; </a:t>
            </a:r>
            <a:r>
              <a:rPr lang="en-US" altLang="zh-CN" sz="2000" dirty="0" err="1" smtClean="0"/>
              <a:t>endl</a:t>
            </a:r>
            <a:r>
              <a:rPr lang="en-US" altLang="zh-CN" sz="2000" dirty="0" smtClean="0"/>
              <a:t>; }</a:t>
            </a:r>
          </a:p>
          <a:p>
            <a:pPr>
              <a:lnSpc>
                <a:spcPts val="2200"/>
              </a:lnSpc>
            </a:pPr>
            <a:r>
              <a:rPr lang="en-US" altLang="zh-CN" sz="2000" dirty="0" smtClean="0"/>
              <a:t>    </a:t>
            </a:r>
          </a:p>
          <a:p>
            <a:pPr>
              <a:lnSpc>
                <a:spcPts val="2200"/>
              </a:lnSpc>
            </a:pPr>
            <a:r>
              <a:rPr lang="en-US" altLang="zh-CN" sz="2000" dirty="0" smtClean="0">
                <a:solidFill>
                  <a:schemeClr val="tx1"/>
                </a:solidFill>
              </a:rPr>
              <a:t>// </a:t>
            </a:r>
            <a:r>
              <a:rPr lang="zh-CN" altLang="en-US" sz="2000" dirty="0" smtClean="0">
                <a:solidFill>
                  <a:schemeClr val="tx1"/>
                </a:solidFill>
              </a:rPr>
              <a:t>实例获取器</a:t>
            </a:r>
          </a:p>
          <a:p>
            <a:pPr>
              <a:lnSpc>
                <a:spcPts val="2200"/>
              </a:lnSpc>
            </a:pPr>
            <a:r>
              <a:rPr lang="en-US" altLang="zh-CN" sz="2000" dirty="0" smtClean="0"/>
              <a:t>Singleton *Singleton::</a:t>
            </a:r>
            <a:r>
              <a:rPr lang="en-US" altLang="zh-CN" sz="2000" dirty="0" err="1" smtClean="0"/>
              <a:t>GetInstance</a:t>
            </a:r>
            <a:r>
              <a:rPr lang="en-US" altLang="zh-CN" sz="2000" dirty="0" smtClean="0"/>
              <a:t>() { return </a:t>
            </a:r>
            <a:r>
              <a:rPr lang="en-US" altLang="zh-CN" sz="2000" dirty="0" err="1" smtClean="0"/>
              <a:t>pInstance</a:t>
            </a:r>
            <a:r>
              <a:rPr lang="en-US" altLang="zh-CN" sz="2000" dirty="0" smtClean="0"/>
              <a:t>; } </a:t>
            </a:r>
          </a:p>
          <a:p>
            <a:pPr>
              <a:lnSpc>
                <a:spcPts val="2200"/>
              </a:lnSpc>
            </a:pPr>
            <a:endParaRPr lang="en-US" altLang="zh-CN" sz="2000" dirty="0" smtClean="0"/>
          </a:p>
          <a:p>
            <a:pPr>
              <a:lnSpc>
                <a:spcPts val="2200"/>
              </a:lnSpc>
            </a:pPr>
            <a:r>
              <a:rPr lang="en-US" altLang="zh-CN" sz="2000" dirty="0" smtClean="0">
                <a:solidFill>
                  <a:schemeClr val="tx1"/>
                </a:solidFill>
              </a:rPr>
              <a:t>// </a:t>
            </a:r>
            <a:r>
              <a:rPr lang="zh-CN" altLang="en-US" sz="2000" dirty="0" smtClean="0">
                <a:solidFill>
                  <a:schemeClr val="tx1"/>
                </a:solidFill>
              </a:rPr>
              <a:t>测试变量的获取器    </a:t>
            </a:r>
          </a:p>
          <a:p>
            <a:pPr>
              <a:lnSpc>
                <a:spcPts val="2200"/>
              </a:lnSpc>
            </a:pPr>
            <a:r>
              <a:rPr lang="en-US" altLang="zh-CN" sz="2000" dirty="0" err="1" smtClean="0"/>
              <a:t>int</a:t>
            </a:r>
            <a:r>
              <a:rPr lang="en-US" altLang="zh-CN" sz="2000" dirty="0" smtClean="0"/>
              <a:t> Singleton::</a:t>
            </a:r>
            <a:r>
              <a:rPr lang="en-US" altLang="zh-CN" sz="2000" dirty="0" err="1" smtClean="0"/>
              <a:t>GetVar</a:t>
            </a:r>
            <a:r>
              <a:rPr lang="en-US" altLang="zh-CN" sz="2000" dirty="0" smtClean="0"/>
              <a:t>() const {  return this-&gt;</a:t>
            </a:r>
            <a:r>
              <a:rPr lang="en-US" altLang="zh-CN" sz="2000" dirty="0" err="1" smtClean="0"/>
              <a:t>var</a:t>
            </a:r>
            <a:r>
              <a:rPr lang="en-US" altLang="zh-CN" sz="2000" dirty="0" smtClean="0"/>
              <a:t>; }    </a:t>
            </a:r>
          </a:p>
          <a:p>
            <a:pPr>
              <a:lnSpc>
                <a:spcPts val="2200"/>
              </a:lnSpc>
            </a:pPr>
            <a:endParaRPr lang="en-US" altLang="zh-CN" sz="2000" dirty="0" smtClean="0"/>
          </a:p>
          <a:p>
            <a:pPr>
              <a:lnSpc>
                <a:spcPts val="2200"/>
              </a:lnSpc>
            </a:pPr>
            <a:r>
              <a:rPr lang="en-US" altLang="zh-CN" sz="2000" dirty="0" smtClean="0">
                <a:solidFill>
                  <a:schemeClr val="tx1"/>
                </a:solidFill>
              </a:rPr>
              <a:t>// </a:t>
            </a:r>
            <a:r>
              <a:rPr lang="zh-CN" altLang="en-US" sz="2000" dirty="0" smtClean="0">
                <a:solidFill>
                  <a:schemeClr val="tx1"/>
                </a:solidFill>
              </a:rPr>
              <a:t>测试变量的设置器    </a:t>
            </a:r>
          </a:p>
          <a:p>
            <a:pPr>
              <a:lnSpc>
                <a:spcPts val="2200"/>
              </a:lnSpc>
            </a:pPr>
            <a:r>
              <a:rPr lang="en-US" altLang="zh-CN" sz="2000" dirty="0" smtClean="0"/>
              <a:t>void Singleton::</a:t>
            </a:r>
            <a:r>
              <a:rPr lang="en-US" altLang="zh-CN" sz="2000" dirty="0" err="1" smtClean="0"/>
              <a:t>SetVar</a:t>
            </a:r>
            <a:r>
              <a:rPr lang="en-US" altLang="zh-CN" sz="2000" dirty="0" smtClean="0"/>
              <a:t>(</a:t>
            </a:r>
            <a:r>
              <a:rPr lang="en-US" altLang="zh-CN" sz="2000" dirty="0" err="1" smtClean="0"/>
              <a:t>int</a:t>
            </a:r>
            <a:r>
              <a:rPr lang="en-US" altLang="zh-CN" sz="2000" dirty="0" smtClean="0"/>
              <a:t> </a:t>
            </a:r>
            <a:r>
              <a:rPr lang="en-US" altLang="zh-CN" sz="2000" dirty="0" err="1" smtClean="0"/>
              <a:t>var</a:t>
            </a:r>
            <a:r>
              <a:rPr lang="en-US" altLang="zh-CN" sz="2000" dirty="0" smtClean="0"/>
              <a:t>) { this-&gt;</a:t>
            </a:r>
            <a:r>
              <a:rPr lang="en-US" altLang="zh-CN" sz="2000" dirty="0" err="1" smtClean="0"/>
              <a:t>var</a:t>
            </a:r>
            <a:r>
              <a:rPr lang="en-US" altLang="zh-CN" sz="2000" dirty="0" smtClean="0"/>
              <a:t> = </a:t>
            </a:r>
            <a:r>
              <a:rPr lang="en-US" altLang="zh-CN" sz="2000" dirty="0" err="1" smtClean="0"/>
              <a:t>var</a:t>
            </a:r>
            <a:r>
              <a:rPr lang="en-US" altLang="zh-CN" sz="2000" dirty="0" smtClean="0"/>
              <a:t>; } </a:t>
            </a:r>
          </a:p>
          <a:p>
            <a:pPr>
              <a:lnSpc>
                <a:spcPts val="2200"/>
              </a:lnSpc>
            </a:pPr>
            <a:endParaRPr lang="en-US" altLang="zh-CN" sz="2000" dirty="0" smtClean="0"/>
          </a:p>
          <a:p>
            <a:pPr>
              <a:lnSpc>
                <a:spcPts val="2200"/>
              </a:lnSpc>
            </a:pPr>
            <a:r>
              <a:rPr lang="en-US" altLang="zh-CN" sz="2000" dirty="0" smtClean="0">
                <a:solidFill>
                  <a:schemeClr val="tx1"/>
                </a:solidFill>
              </a:rPr>
              <a:t>// </a:t>
            </a:r>
            <a:r>
              <a:rPr lang="zh-CN" altLang="en-US" sz="2000" dirty="0" smtClean="0">
                <a:solidFill>
                  <a:schemeClr val="tx1"/>
                </a:solidFill>
              </a:rPr>
              <a:t>初始化静态成员    </a:t>
            </a:r>
          </a:p>
          <a:p>
            <a:pPr>
              <a:lnSpc>
                <a:spcPts val="2200"/>
              </a:lnSpc>
            </a:pPr>
            <a:r>
              <a:rPr lang="en-US" altLang="zh-CN" sz="2000" dirty="0" smtClean="0"/>
              <a:t>Singleton *Singleton::</a:t>
            </a:r>
            <a:r>
              <a:rPr lang="en-US" altLang="zh-CN" sz="2000" dirty="0" err="1" smtClean="0"/>
              <a:t>pInstance</a:t>
            </a:r>
            <a:r>
              <a:rPr lang="en-US" altLang="zh-CN" sz="2000" dirty="0" smtClean="0"/>
              <a:t> = </a:t>
            </a:r>
            <a:r>
              <a:rPr lang="en-US" altLang="zh-CN" sz="2000" dirty="0" smtClean="0">
                <a:solidFill>
                  <a:srgbClr val="FF0000"/>
                </a:solidFill>
              </a:rPr>
              <a:t>new Singleton</a:t>
            </a:r>
            <a:r>
              <a:rPr lang="en-US" altLang="zh-CN" sz="2000" dirty="0" smtClean="0"/>
              <a:t>;	// </a:t>
            </a:r>
            <a:r>
              <a:rPr lang="zh-CN" altLang="en-US" sz="2000" dirty="0" smtClean="0"/>
              <a:t>外部初始化实例</a:t>
            </a:r>
          </a:p>
        </p:txBody>
      </p:sp>
      <p:sp>
        <p:nvSpPr>
          <p:cNvPr id="7" name="线形标注 1 6"/>
          <p:cNvSpPr/>
          <p:nvPr/>
        </p:nvSpPr>
        <p:spPr bwMode="auto">
          <a:xfrm>
            <a:off x="6912768" y="3501008"/>
            <a:ext cx="2123728" cy="2592288"/>
          </a:xfrm>
          <a:prstGeom prst="borderCallout1">
            <a:avLst>
              <a:gd name="adj1" fmla="val 48733"/>
              <a:gd name="adj2" fmla="val -3107"/>
              <a:gd name="adj3" fmla="val 101721"/>
              <a:gd name="adj4" fmla="val -8637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dirty="0" smtClean="0">
                <a:solidFill>
                  <a:srgbClr val="FF0000"/>
                </a:solidFill>
              </a:rPr>
              <a:t>思路：</a:t>
            </a:r>
            <a:r>
              <a:rPr lang="zh-CN" altLang="en-US" sz="2000" dirty="0" smtClean="0">
                <a:solidFill>
                  <a:schemeClr val="tx1"/>
                </a:solidFill>
              </a:rPr>
              <a:t>系统一开始执行，就</a:t>
            </a:r>
            <a:r>
              <a:rPr lang="zh-CN" altLang="en-US" sz="2000" dirty="0" smtClean="0">
                <a:solidFill>
                  <a:srgbClr val="FF0000"/>
                </a:solidFill>
              </a:rPr>
              <a:t>首先</a:t>
            </a:r>
            <a:r>
              <a:rPr lang="zh-CN" altLang="en-US" sz="2000" dirty="0" smtClean="0">
                <a:solidFill>
                  <a:schemeClr val="tx1"/>
                </a:solidFill>
              </a:rPr>
              <a:t>创建单例类的</a:t>
            </a:r>
            <a:r>
              <a:rPr lang="zh-CN" altLang="en-US" sz="2000" dirty="0" smtClean="0">
                <a:solidFill>
                  <a:srgbClr val="FF0000"/>
                </a:solidFill>
              </a:rPr>
              <a:t>实例</a:t>
            </a:r>
            <a:r>
              <a:rPr lang="zh-CN" altLang="en-US" sz="2000" dirty="0" smtClean="0">
                <a:solidFill>
                  <a:schemeClr val="tx1"/>
                </a:solidFill>
              </a:rPr>
              <a:t>。好像一个</a:t>
            </a:r>
            <a:r>
              <a:rPr lang="zh-CN" altLang="en-US" sz="2000" dirty="0" smtClean="0">
                <a:solidFill>
                  <a:srgbClr val="FF0000"/>
                </a:solidFill>
              </a:rPr>
              <a:t>饿了一段时间的人</a:t>
            </a:r>
            <a:r>
              <a:rPr lang="zh-CN" altLang="en-US" sz="2000" dirty="0" smtClean="0">
                <a:solidFill>
                  <a:schemeClr val="tx1"/>
                </a:solidFill>
              </a:rPr>
              <a:t>，</a:t>
            </a:r>
            <a:r>
              <a:rPr lang="zh-CN" altLang="en-US" sz="2000" dirty="0" smtClean="0">
                <a:solidFill>
                  <a:srgbClr val="FF0000"/>
                </a:solidFill>
              </a:rPr>
              <a:t>见了食物就吃</a:t>
            </a:r>
            <a:r>
              <a:rPr lang="zh-CN" altLang="en-US" sz="2000" dirty="0" smtClean="0">
                <a:solidFill>
                  <a:schemeClr val="tx1"/>
                </a:solidFill>
              </a:rPr>
              <a:t>，所以被称为</a:t>
            </a:r>
            <a:r>
              <a:rPr lang="zh-CN" altLang="en-US" sz="2000" dirty="0" smtClean="0">
                <a:solidFill>
                  <a:srgbClr val="FF0000"/>
                </a:solidFill>
              </a:rPr>
              <a:t>饿汉策略</a:t>
            </a:r>
            <a:r>
              <a:rPr lang="zh-CN" altLang="en-US" sz="2000" dirty="0" smtClean="0">
                <a:solidFill>
                  <a:schemeClr val="tx1"/>
                </a:solidFill>
              </a:rPr>
              <a:t>。</a:t>
            </a:r>
            <a:endParaRPr kumimoji="0" lang="zh-CN" altLang="en-US" sz="2000" b="1" i="0" u="none" strike="noStrike" cap="none" normalizeH="0" baseline="0" dirty="0" smtClean="0">
              <a:ln>
                <a:noFill/>
              </a:ln>
              <a:solidFill>
                <a:schemeClr val="accent2"/>
              </a:solidFill>
              <a:effectLst/>
              <a:latin typeface="Arial" charset="0"/>
              <a:ea typeface="楷体_GB2312" pitchFamily="49"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7171194"/>
          </a:xfrm>
          <a:prstGeom prst="rect">
            <a:avLst/>
          </a:prstGeom>
          <a:noFill/>
        </p:spPr>
        <p:txBody>
          <a:bodyPr wrap="square" rtlCol="0">
            <a:spAutoFit/>
          </a:bodyPr>
          <a:lstStyle/>
          <a:p>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r>
              <a:rPr lang="en-US" altLang="zh-CN" sz="2000" dirty="0" smtClean="0"/>
              <a:t>{</a:t>
            </a:r>
          </a:p>
          <a:p>
            <a:r>
              <a:rPr lang="en-US" altLang="zh-CN" sz="2000" dirty="0" smtClean="0"/>
              <a:t>	Singleton *ton1 = Singleton::</a:t>
            </a:r>
            <a:r>
              <a:rPr lang="en-US" altLang="zh-CN" sz="2000" dirty="0" err="1" smtClean="0"/>
              <a:t>GetInstance</a:t>
            </a:r>
            <a:r>
              <a:rPr lang="en-US" altLang="zh-CN" sz="2000" dirty="0" smtClean="0"/>
              <a:t>();    </a:t>
            </a:r>
          </a:p>
          <a:p>
            <a:r>
              <a:rPr lang="en-US" altLang="zh-CN" sz="2000" dirty="0" smtClean="0"/>
              <a:t>	Singleton *ton2 = Singleton::</a:t>
            </a:r>
            <a:r>
              <a:rPr lang="en-US" altLang="zh-CN" sz="2000" dirty="0" err="1" smtClean="0"/>
              <a:t>GetInstance</a:t>
            </a:r>
            <a:r>
              <a:rPr lang="en-US" altLang="zh-CN" sz="2000" dirty="0" smtClean="0"/>
              <a:t>();</a:t>
            </a:r>
          </a:p>
          <a:p>
            <a:r>
              <a:rPr lang="en-US" altLang="zh-CN" sz="2000" dirty="0" smtClean="0"/>
              <a:t>	</a:t>
            </a:r>
            <a:r>
              <a:rPr lang="en-US" altLang="zh-CN" sz="2000" dirty="0" err="1" smtClean="0"/>
              <a:t>cout</a:t>
            </a:r>
            <a:r>
              <a:rPr lang="en-US" altLang="zh-CN" sz="2000" dirty="0" smtClean="0"/>
              <a:t> &lt;&lt; "</a:t>
            </a:r>
            <a:r>
              <a:rPr lang="zh-CN" altLang="en-US" sz="2000" dirty="0" smtClean="0"/>
              <a:t>分别输出两个对象的值</a:t>
            </a:r>
            <a:r>
              <a:rPr lang="en-US" altLang="zh-CN" sz="2000" dirty="0" smtClean="0"/>
              <a:t>:"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"ton1 </a:t>
            </a:r>
            <a:r>
              <a:rPr lang="en-US" altLang="zh-CN" sz="2000" dirty="0" err="1" smtClean="0"/>
              <a:t>var</a:t>
            </a:r>
            <a:r>
              <a:rPr lang="en-US" altLang="zh-CN" sz="2000" dirty="0" smtClean="0"/>
              <a:t> = " &lt;&lt; ton1-&gt;</a:t>
            </a:r>
            <a:r>
              <a:rPr lang="en-US" altLang="zh-CN" sz="2000" dirty="0" err="1" smtClean="0"/>
              <a:t>GetVar</a:t>
            </a:r>
            <a:r>
              <a:rPr lang="en-US" altLang="zh-CN" sz="2000" dirty="0" smtClean="0"/>
              <a:t>()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"ton2 </a:t>
            </a:r>
            <a:r>
              <a:rPr lang="en-US" altLang="zh-CN" sz="2000" dirty="0" err="1" smtClean="0"/>
              <a:t>var</a:t>
            </a:r>
            <a:r>
              <a:rPr lang="en-US" altLang="zh-CN" sz="2000" dirty="0" smtClean="0"/>
              <a:t> = " &lt;&lt; ton2-&gt;</a:t>
            </a:r>
            <a:r>
              <a:rPr lang="en-US" altLang="zh-CN" sz="2000" dirty="0" err="1" smtClean="0"/>
              <a:t>GetVar</a:t>
            </a:r>
            <a:r>
              <a:rPr lang="en-US" altLang="zh-CN" sz="2000" dirty="0" smtClean="0"/>
              <a:t>() &lt;&lt; </a:t>
            </a:r>
            <a:r>
              <a:rPr lang="en-US" altLang="zh-CN" sz="2000" dirty="0" err="1" smtClean="0"/>
              <a:t>endl</a:t>
            </a:r>
            <a:r>
              <a:rPr lang="en-US" altLang="zh-CN" sz="2000" dirty="0" smtClean="0"/>
              <a:t>;    </a:t>
            </a:r>
          </a:p>
          <a:p>
            <a:r>
              <a:rPr lang="en-US" altLang="zh-CN" sz="2000" dirty="0" smtClean="0"/>
              <a:t>	</a:t>
            </a:r>
            <a:r>
              <a:rPr lang="en-US" altLang="zh-CN" sz="2000" dirty="0" err="1" smtClean="0"/>
              <a:t>cout</a:t>
            </a:r>
            <a:r>
              <a:rPr lang="en-US" altLang="zh-CN" sz="2000" dirty="0" smtClean="0"/>
              <a:t> &lt;&lt; "</a:t>
            </a:r>
            <a:r>
              <a:rPr lang="zh-CN" altLang="en-US" sz="2000" dirty="0" smtClean="0"/>
              <a:t>当一个对象的值变化时，再分别输出两个对象的值</a:t>
            </a:r>
            <a:r>
              <a:rPr lang="en-US" altLang="zh-CN" sz="2000" dirty="0" smtClean="0"/>
              <a:t>:" &lt;&lt; </a:t>
            </a:r>
            <a:r>
              <a:rPr lang="en-US" altLang="zh-CN" sz="2000" dirty="0" err="1" smtClean="0"/>
              <a:t>endl</a:t>
            </a:r>
            <a:r>
              <a:rPr lang="en-US" altLang="zh-CN" sz="2000" dirty="0" smtClean="0"/>
              <a:t>;</a:t>
            </a:r>
          </a:p>
          <a:p>
            <a:r>
              <a:rPr lang="en-US" altLang="zh-CN" sz="2000" dirty="0" smtClean="0"/>
              <a:t>	ton1-&gt;</a:t>
            </a:r>
            <a:r>
              <a:rPr lang="en-US" altLang="zh-CN" sz="2000" dirty="0" err="1" smtClean="0"/>
              <a:t>SetVar</a:t>
            </a:r>
            <a:r>
              <a:rPr lang="en-US" altLang="zh-CN" sz="2000" dirty="0" smtClean="0"/>
              <a:t>(999);    </a:t>
            </a:r>
          </a:p>
          <a:p>
            <a:r>
              <a:rPr lang="en-US" altLang="zh-CN" sz="2000" dirty="0" smtClean="0"/>
              <a:t>	</a:t>
            </a:r>
            <a:r>
              <a:rPr lang="en-US" altLang="zh-CN" sz="2000" dirty="0" err="1" smtClean="0"/>
              <a:t>cout</a:t>
            </a:r>
            <a:r>
              <a:rPr lang="en-US" altLang="zh-CN" sz="2000" dirty="0" smtClean="0"/>
              <a:t> &lt;&lt; "ton1 </a:t>
            </a:r>
            <a:r>
              <a:rPr lang="en-US" altLang="zh-CN" sz="2000" dirty="0" err="1" smtClean="0"/>
              <a:t>var</a:t>
            </a:r>
            <a:r>
              <a:rPr lang="en-US" altLang="zh-CN" sz="2000" dirty="0" smtClean="0"/>
              <a:t> = " &lt;&lt; ton1-&gt;</a:t>
            </a:r>
            <a:r>
              <a:rPr lang="en-US" altLang="zh-CN" sz="2000" dirty="0" err="1" smtClean="0"/>
              <a:t>GetVar</a:t>
            </a:r>
            <a:r>
              <a:rPr lang="en-US" altLang="zh-CN" sz="2000" dirty="0" smtClean="0"/>
              <a:t>()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"ton2 </a:t>
            </a:r>
            <a:r>
              <a:rPr lang="en-US" altLang="zh-CN" sz="2000" dirty="0" err="1" smtClean="0"/>
              <a:t>var</a:t>
            </a:r>
            <a:r>
              <a:rPr lang="en-US" altLang="zh-CN" sz="2000" dirty="0" smtClean="0"/>
              <a:t> = " &lt;&lt; ton2-&gt;</a:t>
            </a:r>
            <a:r>
              <a:rPr lang="en-US" altLang="zh-CN" sz="2000" dirty="0" err="1" smtClean="0"/>
              <a:t>GetVar</a:t>
            </a:r>
            <a:r>
              <a:rPr lang="en-US" altLang="zh-CN" sz="2000" dirty="0" smtClean="0"/>
              <a:t>() &lt;&lt; </a:t>
            </a:r>
            <a:r>
              <a:rPr lang="en-US" altLang="zh-CN" sz="2000" dirty="0" err="1" smtClean="0"/>
              <a:t>endl</a:t>
            </a:r>
            <a:r>
              <a:rPr lang="en-US" altLang="zh-CN" sz="2000" dirty="0" smtClean="0"/>
              <a:t>; </a:t>
            </a:r>
          </a:p>
          <a:p>
            <a:r>
              <a:rPr lang="en-US" altLang="zh-CN" sz="2000" dirty="0" smtClean="0"/>
              <a:t>	</a:t>
            </a:r>
            <a:r>
              <a:rPr lang="en-US" altLang="zh-CN" sz="2000" dirty="0" err="1" smtClean="0"/>
              <a:t>cout</a:t>
            </a:r>
            <a:r>
              <a:rPr lang="en-US" altLang="zh-CN" sz="2000" dirty="0" smtClean="0"/>
              <a:t> &lt;&lt; "</a:t>
            </a:r>
            <a:r>
              <a:rPr lang="zh-CN" altLang="en-US" sz="2000" dirty="0" smtClean="0"/>
              <a:t>测试两个对象是否相等</a:t>
            </a:r>
            <a:r>
              <a:rPr lang="en-US" altLang="zh-CN" sz="2000" dirty="0" smtClean="0"/>
              <a:t>:" &lt;&lt; </a:t>
            </a:r>
            <a:r>
              <a:rPr lang="en-US" altLang="zh-CN" sz="2000" dirty="0" err="1" smtClean="0"/>
              <a:t>endl</a:t>
            </a:r>
            <a:r>
              <a:rPr lang="en-US" altLang="zh-CN" sz="2000" dirty="0" smtClean="0"/>
              <a:t>;</a:t>
            </a:r>
          </a:p>
          <a:p>
            <a:r>
              <a:rPr lang="en-US" altLang="zh-CN" sz="2000" dirty="0" smtClean="0"/>
              <a:t>	if(ton1 == ton2) </a:t>
            </a:r>
            <a:r>
              <a:rPr lang="en-US" altLang="zh-CN" sz="2000" dirty="0" err="1" smtClean="0"/>
              <a:t>cout</a:t>
            </a:r>
            <a:r>
              <a:rPr lang="en-US" altLang="zh-CN" sz="2000" dirty="0" smtClean="0"/>
              <a:t> &lt;&lt; "ton1 == ton2"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a:t>
            </a:r>
            <a:r>
              <a:rPr lang="zh-CN" altLang="en-US" sz="2000" dirty="0" smtClean="0"/>
              <a:t>执行一个析构函数后测试两个对象的值</a:t>
            </a:r>
            <a:r>
              <a:rPr lang="en-US" altLang="zh-CN" sz="2000" dirty="0" smtClean="0"/>
              <a:t>:" &lt;&lt; </a:t>
            </a:r>
            <a:r>
              <a:rPr lang="en-US" altLang="zh-CN" sz="2000" dirty="0" err="1" smtClean="0"/>
              <a:t>endl</a:t>
            </a:r>
            <a:r>
              <a:rPr lang="en-US" altLang="zh-CN" sz="2000" dirty="0" smtClean="0"/>
              <a:t>;</a:t>
            </a:r>
          </a:p>
          <a:p>
            <a:r>
              <a:rPr lang="en-US" altLang="zh-CN" sz="2000" dirty="0" smtClean="0"/>
              <a:t>	</a:t>
            </a:r>
            <a:r>
              <a:rPr lang="en-US" altLang="zh-CN" sz="2000" dirty="0" smtClean="0">
                <a:solidFill>
                  <a:srgbClr val="FF0000"/>
                </a:solidFill>
              </a:rPr>
              <a:t>delete ton1</a:t>
            </a:r>
            <a:r>
              <a:rPr lang="en-US" altLang="zh-CN" sz="2000" dirty="0" smtClean="0"/>
              <a:t>;</a:t>
            </a:r>
            <a:r>
              <a:rPr lang="en-US" altLang="zh-CN" sz="2000" dirty="0" smtClean="0">
                <a:solidFill>
                  <a:schemeClr val="tx1"/>
                </a:solidFill>
              </a:rPr>
              <a:t> // </a:t>
            </a:r>
            <a:r>
              <a:rPr lang="zh-CN" altLang="en-US" sz="2000" dirty="0" smtClean="0">
                <a:solidFill>
                  <a:schemeClr val="tx1"/>
                </a:solidFill>
              </a:rPr>
              <a:t>删除一个指针指向的实体，指向了一个不可预知的地</a:t>
            </a:r>
            <a:endParaRPr lang="en-US" altLang="zh-CN" sz="2000" dirty="0" smtClean="0">
              <a:solidFill>
                <a:schemeClr val="tx1"/>
              </a:solidFill>
            </a:endParaRPr>
          </a:p>
          <a:p>
            <a:r>
              <a:rPr lang="en-US" altLang="zh-CN" sz="2000" dirty="0" smtClean="0">
                <a:solidFill>
                  <a:srgbClr val="FF0000"/>
                </a:solidFill>
              </a:rPr>
              <a:t>		</a:t>
            </a:r>
            <a:r>
              <a:rPr lang="en-US" altLang="zh-CN" sz="2000" dirty="0" smtClean="0">
                <a:solidFill>
                  <a:schemeClr val="tx1"/>
                </a:solidFill>
              </a:rPr>
              <a:t> // </a:t>
            </a:r>
            <a:r>
              <a:rPr lang="zh-CN" altLang="en-US" sz="2000" dirty="0" smtClean="0">
                <a:solidFill>
                  <a:schemeClr val="tx1"/>
                </a:solidFill>
              </a:rPr>
              <a:t>方，即都变成了悬空指针（也称为野指针）</a:t>
            </a:r>
          </a:p>
          <a:p>
            <a:r>
              <a:rPr lang="zh-CN" altLang="en-US" sz="2000" dirty="0" smtClean="0"/>
              <a:t>	</a:t>
            </a:r>
            <a:r>
              <a:rPr lang="en-US" altLang="zh-CN" sz="2000" dirty="0" err="1" smtClean="0"/>
              <a:t>cout</a:t>
            </a:r>
            <a:r>
              <a:rPr lang="en-US" altLang="zh-CN" sz="2000" dirty="0" smtClean="0"/>
              <a:t> &lt;&lt; "ton1 </a:t>
            </a:r>
            <a:r>
              <a:rPr lang="en-US" altLang="zh-CN" sz="2000" dirty="0" err="1" smtClean="0"/>
              <a:t>var</a:t>
            </a:r>
            <a:r>
              <a:rPr lang="en-US" altLang="zh-CN" sz="2000" dirty="0" smtClean="0"/>
              <a:t> = " &lt;&lt; ton1-&gt;</a:t>
            </a:r>
            <a:r>
              <a:rPr lang="en-US" altLang="zh-CN" sz="2000" dirty="0" err="1" smtClean="0"/>
              <a:t>GetVar</a:t>
            </a:r>
            <a:r>
              <a:rPr lang="en-US" altLang="zh-CN" sz="2000" dirty="0" smtClean="0"/>
              <a:t>()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"ton2 </a:t>
            </a:r>
            <a:r>
              <a:rPr lang="en-US" altLang="zh-CN" sz="2000" dirty="0" err="1" smtClean="0"/>
              <a:t>var</a:t>
            </a:r>
            <a:r>
              <a:rPr lang="en-US" altLang="zh-CN" sz="2000" dirty="0" smtClean="0"/>
              <a:t> = " &lt;&lt; ton2-&gt;</a:t>
            </a:r>
            <a:r>
              <a:rPr lang="en-US" altLang="zh-CN" sz="2000" dirty="0" err="1" smtClean="0"/>
              <a:t>GetVar</a:t>
            </a:r>
            <a:r>
              <a:rPr lang="en-US" altLang="zh-CN" sz="2000" dirty="0" smtClean="0"/>
              <a:t>() &lt;&lt; </a:t>
            </a:r>
            <a:r>
              <a:rPr lang="en-US" altLang="zh-CN" sz="2000" dirty="0" err="1" smtClean="0"/>
              <a:t>endl</a:t>
            </a:r>
            <a:r>
              <a:rPr lang="en-US" altLang="zh-CN" sz="2000" dirty="0" smtClean="0"/>
              <a:t>;	</a:t>
            </a:r>
          </a:p>
          <a:p>
            <a:endParaRPr lang="en-US" altLang="zh-CN" sz="2000" dirty="0" smtClean="0"/>
          </a:p>
          <a:p>
            <a:r>
              <a:rPr lang="en-US" altLang="zh-CN" sz="2000" dirty="0" smtClean="0"/>
              <a:t>	system("PAUSE");			</a:t>
            </a:r>
            <a:r>
              <a:rPr lang="en-US" altLang="zh-CN" sz="2000" dirty="0" smtClean="0">
                <a:solidFill>
                  <a:schemeClr val="tx1"/>
                </a:solidFill>
              </a:rPr>
              <a:t>// </a:t>
            </a:r>
            <a:r>
              <a:rPr lang="zh-CN" altLang="en-US" sz="2000" dirty="0" smtClean="0">
                <a:solidFill>
                  <a:schemeClr val="tx1"/>
                </a:solidFill>
              </a:rPr>
              <a:t>输出系统提示信息</a:t>
            </a:r>
          </a:p>
          <a:p>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r>
              <a:rPr lang="en-US" altLang="zh-CN" sz="2000" dirty="0" smtClean="0"/>
              <a:t>}</a:t>
            </a:r>
          </a:p>
          <a:p>
            <a:endParaRPr lang="zh-CN" altLang="en-US" sz="2000" dirty="0"/>
          </a:p>
        </p:txBody>
      </p:sp>
      <p:sp>
        <p:nvSpPr>
          <p:cNvPr id="3" name="矩形 2"/>
          <p:cNvSpPr/>
          <p:nvPr/>
        </p:nvSpPr>
        <p:spPr bwMode="auto">
          <a:xfrm>
            <a:off x="5076056" y="260648"/>
            <a:ext cx="3888432" cy="49685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sz="2000" dirty="0" smtClean="0"/>
              <a:t>程序运行时屏幕输出如下：</a:t>
            </a:r>
            <a:endParaRPr lang="en-US" altLang="zh-CN" sz="2000" dirty="0" smtClean="0"/>
          </a:p>
          <a:p>
            <a:pPr lvl="1"/>
            <a:r>
              <a:rPr lang="zh-CN" altLang="en-US" sz="2000" dirty="0" smtClean="0">
                <a:solidFill>
                  <a:schemeClr val="tx1"/>
                </a:solidFill>
              </a:rPr>
              <a:t>执行单例类的构造函数。</a:t>
            </a:r>
          </a:p>
          <a:p>
            <a:pPr lvl="1"/>
            <a:r>
              <a:rPr lang="zh-CN" altLang="en-US" sz="2000" dirty="0" smtClean="0">
                <a:solidFill>
                  <a:schemeClr val="tx1"/>
                </a:solidFill>
              </a:rPr>
              <a:t>分别输出两个对象的值</a:t>
            </a:r>
            <a:r>
              <a:rPr lang="en-US" altLang="zh-CN" sz="2000" dirty="0" smtClean="0">
                <a:solidFill>
                  <a:schemeClr val="tx1"/>
                </a:solidFill>
              </a:rPr>
              <a:t>:</a:t>
            </a:r>
          </a:p>
          <a:p>
            <a:pPr lvl="1"/>
            <a:r>
              <a:rPr lang="en-US" altLang="zh-CN" sz="2000" dirty="0" smtClean="0">
                <a:solidFill>
                  <a:schemeClr val="tx1"/>
                </a:solidFill>
              </a:rPr>
              <a:t>ton1 </a:t>
            </a:r>
            <a:r>
              <a:rPr lang="en-US" altLang="zh-CN" sz="2000" dirty="0" err="1" smtClean="0">
                <a:solidFill>
                  <a:schemeClr val="tx1"/>
                </a:solidFill>
              </a:rPr>
              <a:t>var</a:t>
            </a:r>
            <a:r>
              <a:rPr lang="en-US" altLang="zh-CN" sz="2000" dirty="0" smtClean="0">
                <a:solidFill>
                  <a:schemeClr val="tx1"/>
                </a:solidFill>
              </a:rPr>
              <a:t> = 666</a:t>
            </a:r>
          </a:p>
          <a:p>
            <a:pPr lvl="1"/>
            <a:r>
              <a:rPr lang="en-US" altLang="zh-CN" sz="2000" dirty="0" smtClean="0">
                <a:solidFill>
                  <a:schemeClr val="tx1"/>
                </a:solidFill>
              </a:rPr>
              <a:t>ton2 </a:t>
            </a:r>
            <a:r>
              <a:rPr lang="en-US" altLang="zh-CN" sz="2000" dirty="0" err="1" smtClean="0">
                <a:solidFill>
                  <a:schemeClr val="tx1"/>
                </a:solidFill>
              </a:rPr>
              <a:t>var</a:t>
            </a:r>
            <a:r>
              <a:rPr lang="en-US" altLang="zh-CN" sz="2000" dirty="0" smtClean="0">
                <a:solidFill>
                  <a:schemeClr val="tx1"/>
                </a:solidFill>
              </a:rPr>
              <a:t> = 666</a:t>
            </a:r>
          </a:p>
          <a:p>
            <a:pPr lvl="1"/>
            <a:r>
              <a:rPr lang="zh-CN" altLang="en-US" sz="2000" dirty="0" smtClean="0">
                <a:solidFill>
                  <a:schemeClr val="tx1"/>
                </a:solidFill>
              </a:rPr>
              <a:t>当一个对象的值变化时，再分别输出两个对象的值</a:t>
            </a:r>
            <a:r>
              <a:rPr lang="en-US" altLang="zh-CN" sz="2000" dirty="0" smtClean="0">
                <a:solidFill>
                  <a:schemeClr val="tx1"/>
                </a:solidFill>
              </a:rPr>
              <a:t>:</a:t>
            </a:r>
          </a:p>
          <a:p>
            <a:pPr lvl="1"/>
            <a:r>
              <a:rPr lang="en-US" altLang="zh-CN" sz="2000" dirty="0" smtClean="0">
                <a:solidFill>
                  <a:schemeClr val="tx1"/>
                </a:solidFill>
              </a:rPr>
              <a:t>ton1 </a:t>
            </a:r>
            <a:r>
              <a:rPr lang="en-US" altLang="zh-CN" sz="2000" dirty="0" err="1" smtClean="0">
                <a:solidFill>
                  <a:schemeClr val="tx1"/>
                </a:solidFill>
              </a:rPr>
              <a:t>var</a:t>
            </a:r>
            <a:r>
              <a:rPr lang="en-US" altLang="zh-CN" sz="2000" dirty="0" smtClean="0">
                <a:solidFill>
                  <a:schemeClr val="tx1"/>
                </a:solidFill>
              </a:rPr>
              <a:t> = 999</a:t>
            </a:r>
          </a:p>
          <a:p>
            <a:pPr lvl="1"/>
            <a:r>
              <a:rPr lang="en-US" altLang="zh-CN" sz="2000" dirty="0" smtClean="0">
                <a:solidFill>
                  <a:schemeClr val="tx1"/>
                </a:solidFill>
              </a:rPr>
              <a:t>ton2 </a:t>
            </a:r>
            <a:r>
              <a:rPr lang="en-US" altLang="zh-CN" sz="2000" dirty="0" err="1" smtClean="0">
                <a:solidFill>
                  <a:schemeClr val="tx1"/>
                </a:solidFill>
              </a:rPr>
              <a:t>var</a:t>
            </a:r>
            <a:r>
              <a:rPr lang="en-US" altLang="zh-CN" sz="2000" dirty="0" smtClean="0">
                <a:solidFill>
                  <a:schemeClr val="tx1"/>
                </a:solidFill>
              </a:rPr>
              <a:t> = 999</a:t>
            </a:r>
          </a:p>
          <a:p>
            <a:pPr lvl="1"/>
            <a:r>
              <a:rPr lang="zh-CN" altLang="en-US" sz="2000" dirty="0" smtClean="0">
                <a:solidFill>
                  <a:schemeClr val="tx1"/>
                </a:solidFill>
              </a:rPr>
              <a:t>测试两个对象是否相等</a:t>
            </a:r>
            <a:r>
              <a:rPr lang="en-US" altLang="zh-CN" sz="2000" dirty="0" smtClean="0">
                <a:solidFill>
                  <a:schemeClr val="tx1"/>
                </a:solidFill>
              </a:rPr>
              <a:t>:</a:t>
            </a:r>
          </a:p>
          <a:p>
            <a:pPr lvl="1"/>
            <a:r>
              <a:rPr lang="en-US" altLang="zh-CN" sz="2000" dirty="0" smtClean="0">
                <a:solidFill>
                  <a:schemeClr val="tx1"/>
                </a:solidFill>
              </a:rPr>
              <a:t>ton1 == ton2</a:t>
            </a:r>
          </a:p>
          <a:p>
            <a:pPr lvl="1"/>
            <a:r>
              <a:rPr lang="zh-CN" altLang="en-US" sz="2000" dirty="0" smtClean="0">
                <a:solidFill>
                  <a:schemeClr val="tx1"/>
                </a:solidFill>
              </a:rPr>
              <a:t>执行一个析构函数后测试两个对象的值</a:t>
            </a:r>
            <a:r>
              <a:rPr lang="en-US" altLang="zh-CN" sz="2000" dirty="0" smtClean="0">
                <a:solidFill>
                  <a:schemeClr val="tx1"/>
                </a:solidFill>
              </a:rPr>
              <a:t>:</a:t>
            </a:r>
          </a:p>
          <a:p>
            <a:pPr lvl="1"/>
            <a:r>
              <a:rPr lang="zh-CN" altLang="en-US" sz="2000" dirty="0" smtClean="0">
                <a:solidFill>
                  <a:schemeClr val="tx1"/>
                </a:solidFill>
              </a:rPr>
              <a:t>执行单例类析构函数</a:t>
            </a:r>
          </a:p>
          <a:p>
            <a:pPr lvl="1"/>
            <a:r>
              <a:rPr lang="en-US" altLang="zh-CN" sz="2000" dirty="0" smtClean="0">
                <a:solidFill>
                  <a:schemeClr val="tx1"/>
                </a:solidFill>
              </a:rPr>
              <a:t>ton1 </a:t>
            </a:r>
            <a:r>
              <a:rPr lang="en-US" altLang="zh-CN" sz="2000" dirty="0" err="1" smtClean="0">
                <a:solidFill>
                  <a:schemeClr val="tx1"/>
                </a:solidFill>
              </a:rPr>
              <a:t>var</a:t>
            </a:r>
            <a:r>
              <a:rPr lang="en-US" altLang="zh-CN" sz="2000" dirty="0" smtClean="0">
                <a:solidFill>
                  <a:schemeClr val="tx1"/>
                </a:solidFill>
              </a:rPr>
              <a:t> = -572662307</a:t>
            </a:r>
          </a:p>
          <a:p>
            <a:pPr lvl="1"/>
            <a:r>
              <a:rPr lang="en-US" altLang="zh-CN" sz="2000" dirty="0" smtClean="0">
                <a:solidFill>
                  <a:schemeClr val="tx1"/>
                </a:solidFill>
              </a:rPr>
              <a:t>ton2 </a:t>
            </a:r>
            <a:r>
              <a:rPr lang="en-US" altLang="zh-CN" sz="2000" dirty="0" err="1" smtClean="0">
                <a:solidFill>
                  <a:schemeClr val="tx1"/>
                </a:solidFill>
              </a:rPr>
              <a:t>var</a:t>
            </a:r>
            <a:r>
              <a:rPr lang="en-US" altLang="zh-CN" sz="2000" dirty="0" smtClean="0">
                <a:solidFill>
                  <a:schemeClr val="tx1"/>
                </a:solidFill>
              </a:rPr>
              <a:t> = -572662307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变量的生存期</a:t>
            </a:r>
            <a:endParaRPr lang="zh-CN" altLang="en-US" dirty="0"/>
          </a:p>
        </p:txBody>
      </p:sp>
      <p:sp>
        <p:nvSpPr>
          <p:cNvPr id="3" name="内容占位符 2"/>
          <p:cNvSpPr>
            <a:spLocks noGrp="1"/>
          </p:cNvSpPr>
          <p:nvPr>
            <p:ph idx="1"/>
          </p:nvPr>
        </p:nvSpPr>
        <p:spPr/>
        <p:txBody>
          <a:bodyPr/>
          <a:lstStyle/>
          <a:p>
            <a:r>
              <a:rPr lang="zh-CN" altLang="en-US" sz="2800" dirty="0" smtClean="0"/>
              <a:t>永久生命期，或称静态生命期。具有这种生命期的变量在编译时就被分配了存储空间并初始化。其生命期是从程序开始运行到程序运行结束。</a:t>
            </a:r>
          </a:p>
          <a:p>
            <a:r>
              <a:rPr lang="zh-CN" altLang="en-US" sz="2800" dirty="0" smtClean="0"/>
              <a:t>临时生命期，或称自动生命期。具有这种生命期的变量往往被用于程序的一个局部，即在程序的某个域中需要时才被用定义语句创建，这个域结束时便被自动撤销。</a:t>
            </a:r>
          </a:p>
          <a:p>
            <a:r>
              <a:rPr lang="zh-CN" altLang="en-US" sz="2800" dirty="0" smtClean="0"/>
              <a:t>可控生命期，或称动态生命期。具有这种生命期的变量也是被用于程序的一个局部，但与域无关，其创建与撤销完全由程序员掌控。</a:t>
            </a:r>
          </a:p>
          <a:p>
            <a:endParaRPr lang="zh-CN" altLang="en-US" sz="2800" dirty="0" smtClean="0"/>
          </a:p>
          <a:p>
            <a:endParaRPr lang="zh-CN" altLang="en-US"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lstStyle/>
          <a:p>
            <a:r>
              <a:rPr lang="zh-CN" altLang="en-US" dirty="0" smtClean="0"/>
              <a:t>懒汉策略</a:t>
            </a:r>
            <a:endParaRPr lang="zh-CN" altLang="en-US" dirty="0"/>
          </a:p>
        </p:txBody>
      </p:sp>
      <p:sp>
        <p:nvSpPr>
          <p:cNvPr id="4" name="TextBox 3"/>
          <p:cNvSpPr txBox="1"/>
          <p:nvPr/>
        </p:nvSpPr>
        <p:spPr>
          <a:xfrm>
            <a:off x="0" y="1196752"/>
            <a:ext cx="9144000" cy="5478423"/>
          </a:xfrm>
          <a:prstGeom prst="rect">
            <a:avLst/>
          </a:prstGeom>
          <a:noFill/>
        </p:spPr>
        <p:txBody>
          <a:bodyPr wrap="square" rtlCol="0">
            <a:spAutoFit/>
          </a:bodyPr>
          <a:lstStyle/>
          <a:p>
            <a:pPr>
              <a:lnSpc>
                <a:spcPts val="2000"/>
              </a:lnSpc>
            </a:pPr>
            <a:r>
              <a:rPr lang="zh-CN" altLang="en-US" sz="2000" dirty="0" smtClean="0">
                <a:solidFill>
                  <a:srgbClr val="FF0000"/>
                </a:solidFill>
              </a:rPr>
              <a:t>例</a:t>
            </a:r>
            <a:r>
              <a:rPr lang="en-US" altLang="zh-CN" sz="2000" dirty="0" smtClean="0">
                <a:solidFill>
                  <a:srgbClr val="FF0000"/>
                </a:solidFill>
              </a:rPr>
              <a:t>9.9 </a:t>
            </a:r>
            <a:r>
              <a:rPr lang="zh-CN" altLang="en-US" sz="2000" dirty="0" smtClean="0">
                <a:solidFill>
                  <a:srgbClr val="FF0000"/>
                </a:solidFill>
              </a:rPr>
              <a:t>饿汉策略示例。</a:t>
            </a:r>
            <a:endParaRPr lang="en-US" altLang="zh-CN" sz="2000" dirty="0" smtClean="0">
              <a:solidFill>
                <a:srgbClr val="FF0000"/>
              </a:solidFill>
            </a:endParaRPr>
          </a:p>
          <a:p>
            <a:pPr>
              <a:lnSpc>
                <a:spcPts val="20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:e9_9\main_9_9.cpp</a:t>
            </a:r>
          </a:p>
          <a:p>
            <a:pPr>
              <a:lnSpc>
                <a:spcPts val="20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0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000"/>
              </a:lnSpc>
            </a:pPr>
            <a:endParaRPr lang="en-US" altLang="zh-CN" sz="2000" dirty="0" smtClean="0"/>
          </a:p>
          <a:p>
            <a:pPr>
              <a:lnSpc>
                <a:spcPts val="2000"/>
              </a:lnSpc>
            </a:pPr>
            <a:r>
              <a:rPr lang="en-US" altLang="zh-CN" sz="2000" dirty="0" smtClean="0">
                <a:solidFill>
                  <a:srgbClr val="C00000"/>
                </a:solidFill>
              </a:rPr>
              <a:t>// </a:t>
            </a:r>
            <a:r>
              <a:rPr lang="zh-CN" altLang="en-US" sz="2000" dirty="0" smtClean="0">
                <a:solidFill>
                  <a:srgbClr val="C00000"/>
                </a:solidFill>
              </a:rPr>
              <a:t>声明单例类</a:t>
            </a:r>
            <a:r>
              <a:rPr lang="en-US" altLang="zh-CN" sz="2000" dirty="0" smtClean="0">
                <a:solidFill>
                  <a:srgbClr val="C00000"/>
                </a:solidFill>
              </a:rPr>
              <a:t>Singleton</a:t>
            </a:r>
            <a:r>
              <a:rPr lang="en-US" altLang="zh-CN" sz="2000" dirty="0" smtClean="0">
                <a:solidFill>
                  <a:schemeClr val="tx1"/>
                </a:solidFill>
              </a:rPr>
              <a:t>   </a:t>
            </a:r>
          </a:p>
          <a:p>
            <a:pPr>
              <a:lnSpc>
                <a:spcPts val="2000"/>
              </a:lnSpc>
            </a:pPr>
            <a:r>
              <a:rPr lang="en-US" altLang="zh-CN" sz="2000" dirty="0" smtClean="0"/>
              <a:t>class Singleton </a:t>
            </a:r>
          </a:p>
          <a:p>
            <a:pPr>
              <a:lnSpc>
                <a:spcPts val="2000"/>
              </a:lnSpc>
            </a:pPr>
            <a:r>
              <a:rPr lang="en-US" altLang="zh-CN" sz="2000" dirty="0" smtClean="0"/>
              <a:t>{    </a:t>
            </a:r>
          </a:p>
          <a:p>
            <a:pPr>
              <a:lnSpc>
                <a:spcPts val="2000"/>
              </a:lnSpc>
            </a:pPr>
            <a:r>
              <a:rPr lang="en-US" altLang="zh-CN" sz="2000" dirty="0" smtClean="0"/>
              <a:t>private:    </a:t>
            </a:r>
          </a:p>
          <a:p>
            <a:pPr>
              <a:lnSpc>
                <a:spcPts val="2000"/>
              </a:lnSpc>
            </a:pPr>
            <a:r>
              <a:rPr lang="en-US" altLang="zh-CN" sz="2000" dirty="0" smtClean="0">
                <a:solidFill>
                  <a:schemeClr val="tx1"/>
                </a:solidFill>
              </a:rPr>
              <a:t>// </a:t>
            </a:r>
            <a:r>
              <a:rPr lang="zh-CN" altLang="en-US" sz="2000" dirty="0" smtClean="0">
                <a:solidFill>
                  <a:schemeClr val="tx1"/>
                </a:solidFill>
              </a:rPr>
              <a:t>私有成员</a:t>
            </a:r>
          </a:p>
          <a:p>
            <a:pPr>
              <a:lnSpc>
                <a:spcPts val="2000"/>
              </a:lnSpc>
            </a:pPr>
            <a:r>
              <a:rPr lang="zh-CN" altLang="en-US" sz="2000" dirty="0" smtClean="0"/>
              <a:t>	</a:t>
            </a:r>
            <a:r>
              <a:rPr lang="en-US" altLang="zh-CN" sz="2000" dirty="0" smtClean="0"/>
              <a:t>Singleton();				</a:t>
            </a:r>
            <a:r>
              <a:rPr lang="en-US" altLang="zh-CN" sz="2000" dirty="0" smtClean="0">
                <a:solidFill>
                  <a:schemeClr val="tx1"/>
                </a:solidFill>
              </a:rPr>
              <a:t>// </a:t>
            </a:r>
            <a:r>
              <a:rPr lang="zh-CN" altLang="en-US" sz="2000" dirty="0" smtClean="0">
                <a:solidFill>
                  <a:schemeClr val="tx1"/>
                </a:solidFill>
              </a:rPr>
              <a:t>私有构造函数</a:t>
            </a:r>
          </a:p>
          <a:p>
            <a:pPr>
              <a:lnSpc>
                <a:spcPts val="2000"/>
              </a:lnSpc>
            </a:pPr>
            <a:r>
              <a:rPr lang="zh-CN" altLang="en-US" sz="2000" dirty="0" smtClean="0"/>
              <a:t>	</a:t>
            </a:r>
            <a:r>
              <a:rPr lang="en-US" altLang="zh-CN" sz="2000" dirty="0" smtClean="0"/>
              <a:t>static Singleton *</a:t>
            </a:r>
            <a:r>
              <a:rPr lang="en-US" altLang="zh-CN" sz="2000" dirty="0" err="1" smtClean="0"/>
              <a:t>pInstance</a:t>
            </a:r>
            <a:r>
              <a:rPr lang="en-US" altLang="zh-CN" sz="2000" dirty="0" smtClean="0"/>
              <a:t>;		</a:t>
            </a:r>
            <a:r>
              <a:rPr lang="en-US" altLang="zh-CN" sz="2000" dirty="0" smtClean="0">
                <a:solidFill>
                  <a:schemeClr val="tx1"/>
                </a:solidFill>
              </a:rPr>
              <a:t>// </a:t>
            </a:r>
            <a:r>
              <a:rPr lang="zh-CN" altLang="en-US" sz="2000" dirty="0" smtClean="0">
                <a:solidFill>
                  <a:schemeClr val="tx1"/>
                </a:solidFill>
              </a:rPr>
              <a:t>静态实例    </a:t>
            </a:r>
          </a:p>
          <a:p>
            <a:pPr>
              <a:lnSpc>
                <a:spcPts val="2000"/>
              </a:lnSpc>
            </a:pPr>
            <a:r>
              <a:rPr lang="zh-CN" altLang="en-US" sz="2000" dirty="0" smtClean="0"/>
              <a:t>	</a:t>
            </a:r>
            <a:r>
              <a:rPr lang="en-US" altLang="zh-CN" sz="2000" dirty="0" err="1" smtClean="0"/>
              <a:t>int</a:t>
            </a:r>
            <a:r>
              <a:rPr lang="en-US" altLang="zh-CN" sz="2000" dirty="0" smtClean="0"/>
              <a:t> </a:t>
            </a:r>
            <a:r>
              <a:rPr lang="en-US" altLang="zh-CN" sz="2000" dirty="0" err="1" smtClean="0"/>
              <a:t>var</a:t>
            </a:r>
            <a:r>
              <a:rPr lang="en-US" altLang="zh-CN" sz="2000" dirty="0" smtClean="0"/>
              <a:t>;					</a:t>
            </a:r>
            <a:r>
              <a:rPr lang="en-US" altLang="zh-CN" sz="2000" dirty="0" smtClean="0">
                <a:solidFill>
                  <a:schemeClr val="tx1"/>
                </a:solidFill>
              </a:rPr>
              <a:t>// </a:t>
            </a:r>
            <a:r>
              <a:rPr lang="zh-CN" altLang="en-US" sz="2000" dirty="0" smtClean="0">
                <a:solidFill>
                  <a:schemeClr val="tx1"/>
                </a:solidFill>
              </a:rPr>
              <a:t>用于测试的成员变量</a:t>
            </a:r>
          </a:p>
          <a:p>
            <a:pPr>
              <a:lnSpc>
                <a:spcPts val="2000"/>
              </a:lnSpc>
            </a:pPr>
            <a:endParaRPr lang="zh-CN" altLang="en-US" sz="2000" dirty="0" smtClean="0"/>
          </a:p>
          <a:p>
            <a:pPr>
              <a:lnSpc>
                <a:spcPts val="2000"/>
              </a:lnSpc>
            </a:pPr>
            <a:r>
              <a:rPr lang="en-US" altLang="zh-CN" sz="2000" dirty="0" smtClean="0"/>
              <a:t>public:    </a:t>
            </a:r>
          </a:p>
          <a:p>
            <a:pPr>
              <a:lnSpc>
                <a:spcPts val="2000"/>
              </a:lnSpc>
            </a:pPr>
            <a:r>
              <a:rPr lang="en-US" altLang="zh-CN" sz="2000" dirty="0" smtClean="0">
                <a:solidFill>
                  <a:schemeClr val="tx1"/>
                </a:solidFill>
              </a:rPr>
              <a:t>// </a:t>
            </a:r>
            <a:r>
              <a:rPr lang="zh-CN" altLang="en-US" sz="2000" dirty="0" smtClean="0">
                <a:solidFill>
                  <a:schemeClr val="tx1"/>
                </a:solidFill>
              </a:rPr>
              <a:t>公有成员</a:t>
            </a:r>
          </a:p>
          <a:p>
            <a:pPr>
              <a:lnSpc>
                <a:spcPts val="2000"/>
              </a:lnSpc>
            </a:pPr>
            <a:r>
              <a:rPr lang="zh-CN" altLang="en-US" sz="2000" dirty="0" smtClean="0"/>
              <a:t>	</a:t>
            </a:r>
            <a:r>
              <a:rPr lang="en-US" altLang="zh-CN" sz="2000" dirty="0" smtClean="0"/>
              <a:t>static Singleton *</a:t>
            </a:r>
            <a:r>
              <a:rPr lang="en-US" altLang="zh-CN" sz="2000" dirty="0" err="1" smtClean="0"/>
              <a:t>GetInstance</a:t>
            </a:r>
            <a:r>
              <a:rPr lang="en-US" altLang="zh-CN" sz="2000" dirty="0" smtClean="0"/>
              <a:t>();	</a:t>
            </a:r>
            <a:r>
              <a:rPr lang="en-US" altLang="zh-CN" sz="2000" dirty="0" smtClean="0">
                <a:solidFill>
                  <a:schemeClr val="tx1"/>
                </a:solidFill>
              </a:rPr>
              <a:t>// </a:t>
            </a:r>
            <a:r>
              <a:rPr lang="zh-CN" altLang="en-US" sz="2000" dirty="0" smtClean="0">
                <a:solidFill>
                  <a:schemeClr val="tx1"/>
                </a:solidFill>
              </a:rPr>
              <a:t>静态的实例获取器   </a:t>
            </a:r>
          </a:p>
          <a:p>
            <a:pPr>
              <a:lnSpc>
                <a:spcPts val="2000"/>
              </a:lnSpc>
            </a:pPr>
            <a:r>
              <a:rPr lang="zh-CN" altLang="en-US" sz="2000" dirty="0" smtClean="0"/>
              <a:t>	</a:t>
            </a:r>
            <a:r>
              <a:rPr lang="en-US" altLang="zh-CN" sz="2000" dirty="0" err="1" smtClean="0"/>
              <a:t>int</a:t>
            </a:r>
            <a:r>
              <a:rPr lang="en-US" altLang="zh-CN" sz="2000" dirty="0" smtClean="0"/>
              <a:t> </a:t>
            </a:r>
            <a:r>
              <a:rPr lang="en-US" altLang="zh-CN" sz="2000" dirty="0" err="1" smtClean="0"/>
              <a:t>GetVar</a:t>
            </a:r>
            <a:r>
              <a:rPr lang="en-US" altLang="zh-CN" sz="2000" dirty="0" smtClean="0"/>
              <a:t>() const;			</a:t>
            </a:r>
            <a:r>
              <a:rPr lang="en-US" altLang="zh-CN" sz="2000" dirty="0" smtClean="0">
                <a:solidFill>
                  <a:schemeClr val="tx1"/>
                </a:solidFill>
              </a:rPr>
              <a:t>// </a:t>
            </a:r>
            <a:r>
              <a:rPr lang="en-US" altLang="zh-CN" sz="2000" dirty="0" err="1" smtClean="0">
                <a:solidFill>
                  <a:schemeClr val="tx1"/>
                </a:solidFill>
              </a:rPr>
              <a:t>var</a:t>
            </a:r>
            <a:r>
              <a:rPr lang="zh-CN" altLang="en-US" sz="2000" dirty="0" smtClean="0">
                <a:solidFill>
                  <a:schemeClr val="tx1"/>
                </a:solidFill>
              </a:rPr>
              <a:t>的获取器    </a:t>
            </a:r>
          </a:p>
          <a:p>
            <a:pPr>
              <a:lnSpc>
                <a:spcPts val="2000"/>
              </a:lnSpc>
            </a:pPr>
            <a:r>
              <a:rPr lang="zh-CN" altLang="en-US" sz="2000" dirty="0" smtClean="0"/>
              <a:t>	</a:t>
            </a:r>
            <a:r>
              <a:rPr lang="en-US" altLang="zh-CN" sz="2000" dirty="0" smtClean="0"/>
              <a:t>void </a:t>
            </a:r>
            <a:r>
              <a:rPr lang="en-US" altLang="zh-CN" sz="2000" dirty="0" err="1" smtClean="0"/>
              <a:t>SetVar</a:t>
            </a:r>
            <a:r>
              <a:rPr lang="en-US" altLang="zh-CN" sz="2000" dirty="0" smtClean="0"/>
              <a:t>(</a:t>
            </a:r>
            <a:r>
              <a:rPr lang="en-US" altLang="zh-CN" sz="2000" dirty="0" err="1" smtClean="0"/>
              <a:t>int</a:t>
            </a:r>
            <a:r>
              <a:rPr lang="en-US" altLang="zh-CN" sz="2000" dirty="0" smtClean="0"/>
              <a:t>);			</a:t>
            </a:r>
            <a:r>
              <a:rPr lang="en-US" altLang="zh-CN" sz="2000" dirty="0" smtClean="0">
                <a:solidFill>
                  <a:schemeClr val="tx1"/>
                </a:solidFill>
              </a:rPr>
              <a:t>// </a:t>
            </a:r>
            <a:r>
              <a:rPr lang="en-US" altLang="zh-CN" sz="2000" dirty="0" err="1" smtClean="0">
                <a:solidFill>
                  <a:schemeClr val="tx1"/>
                </a:solidFill>
              </a:rPr>
              <a:t>var</a:t>
            </a:r>
            <a:r>
              <a:rPr lang="zh-CN" altLang="en-US" sz="2000" dirty="0" smtClean="0">
                <a:solidFill>
                  <a:schemeClr val="tx1"/>
                </a:solidFill>
              </a:rPr>
              <a:t>的设置器    </a:t>
            </a:r>
          </a:p>
          <a:p>
            <a:pPr>
              <a:lnSpc>
                <a:spcPts val="2000"/>
              </a:lnSpc>
            </a:pPr>
            <a:r>
              <a:rPr lang="zh-CN" altLang="en-US" sz="2000" dirty="0" smtClean="0"/>
              <a:t>	</a:t>
            </a:r>
            <a:r>
              <a:rPr lang="en-US" altLang="zh-CN" sz="2000" dirty="0" smtClean="0"/>
              <a:t>virtual ~Singleton();			</a:t>
            </a:r>
            <a:r>
              <a:rPr lang="en-US" altLang="zh-CN" sz="2000" dirty="0" smtClean="0">
                <a:solidFill>
                  <a:schemeClr val="tx1"/>
                </a:solidFill>
              </a:rPr>
              <a:t>// </a:t>
            </a:r>
            <a:r>
              <a:rPr lang="zh-CN" altLang="en-US" sz="2000" dirty="0" smtClean="0">
                <a:solidFill>
                  <a:schemeClr val="tx1"/>
                </a:solidFill>
              </a:rPr>
              <a:t>虚的析构函数</a:t>
            </a:r>
          </a:p>
          <a:p>
            <a:pPr>
              <a:lnSpc>
                <a:spcPts val="2000"/>
              </a:lnSpc>
            </a:pPr>
            <a:r>
              <a:rPr lang="en-US" altLang="zh-CN" sz="2000" dirty="0" smtClean="0"/>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7158370"/>
          </a:xfrm>
          <a:prstGeom prst="rect">
            <a:avLst/>
          </a:prstGeom>
          <a:noFill/>
        </p:spPr>
        <p:txBody>
          <a:bodyPr wrap="square" rtlCol="0">
            <a:spAutoFit/>
          </a:bodyPr>
          <a:lstStyle/>
          <a:p>
            <a:pPr>
              <a:lnSpc>
                <a:spcPts val="1900"/>
              </a:lnSpc>
            </a:pPr>
            <a:r>
              <a:rPr lang="en-US" altLang="zh-CN" sz="2000" dirty="0" smtClean="0">
                <a:solidFill>
                  <a:srgbClr val="C00000"/>
                </a:solidFill>
              </a:rPr>
              <a:t>// </a:t>
            </a:r>
            <a:r>
              <a:rPr lang="zh-CN" altLang="en-US" sz="2000" dirty="0" smtClean="0">
                <a:solidFill>
                  <a:srgbClr val="C00000"/>
                </a:solidFill>
              </a:rPr>
              <a:t>单例类</a:t>
            </a:r>
            <a:r>
              <a:rPr lang="en-US" altLang="zh-CN" sz="2000" dirty="0" smtClean="0">
                <a:solidFill>
                  <a:srgbClr val="C00000"/>
                </a:solidFill>
              </a:rPr>
              <a:t>Singleton</a:t>
            </a:r>
            <a:r>
              <a:rPr lang="zh-CN" altLang="en-US" sz="2000" dirty="0" smtClean="0">
                <a:solidFill>
                  <a:srgbClr val="C00000"/>
                </a:solidFill>
              </a:rPr>
              <a:t>成员函数的实现   </a:t>
            </a:r>
          </a:p>
          <a:p>
            <a:pPr>
              <a:lnSpc>
                <a:spcPts val="1800"/>
              </a:lnSpc>
            </a:pPr>
            <a:r>
              <a:rPr lang="en-US" altLang="zh-CN" sz="2000" dirty="0" smtClean="0">
                <a:solidFill>
                  <a:schemeClr val="tx1"/>
                </a:solidFill>
              </a:rPr>
              <a:t>// </a:t>
            </a:r>
            <a:r>
              <a:rPr lang="zh-CN" altLang="en-US" sz="2000" dirty="0" smtClean="0">
                <a:solidFill>
                  <a:schemeClr val="tx1"/>
                </a:solidFill>
              </a:rPr>
              <a:t>构造函数    </a:t>
            </a:r>
          </a:p>
          <a:p>
            <a:pPr>
              <a:lnSpc>
                <a:spcPts val="1900"/>
              </a:lnSpc>
            </a:pPr>
            <a:r>
              <a:rPr lang="en-US" altLang="zh-CN" sz="2000" dirty="0" smtClean="0"/>
              <a:t>Singleton::Singleton() </a:t>
            </a:r>
          </a:p>
          <a:p>
            <a:pPr>
              <a:lnSpc>
                <a:spcPts val="1900"/>
              </a:lnSpc>
            </a:pPr>
            <a:r>
              <a:rPr lang="en-US" altLang="zh-CN" sz="2000" dirty="0" smtClean="0"/>
              <a:t>{    </a:t>
            </a:r>
          </a:p>
          <a:p>
            <a:pPr>
              <a:lnSpc>
                <a:spcPts val="1900"/>
              </a:lnSpc>
            </a:pPr>
            <a:r>
              <a:rPr lang="en-US" altLang="zh-CN" sz="2000" dirty="0" smtClean="0"/>
              <a:t>	this-&gt;</a:t>
            </a:r>
            <a:r>
              <a:rPr lang="en-US" altLang="zh-CN" sz="2000" dirty="0" err="1" smtClean="0"/>
              <a:t>var</a:t>
            </a:r>
            <a:r>
              <a:rPr lang="en-US" altLang="zh-CN" sz="2000" dirty="0" smtClean="0"/>
              <a:t> = 666;    </a:t>
            </a:r>
          </a:p>
          <a:p>
            <a:pPr>
              <a:lnSpc>
                <a:spcPts val="1900"/>
              </a:lnSpc>
            </a:pPr>
            <a:r>
              <a:rPr lang="en-US" altLang="zh-CN" sz="2000" dirty="0" smtClean="0"/>
              <a:t>	</a:t>
            </a:r>
            <a:r>
              <a:rPr lang="en-US" altLang="zh-CN" sz="2000" dirty="0" err="1" smtClean="0"/>
              <a:t>cout</a:t>
            </a:r>
            <a:r>
              <a:rPr lang="en-US" altLang="zh-CN" sz="2000" dirty="0" smtClean="0"/>
              <a:t> &lt;&lt; "</a:t>
            </a:r>
            <a:r>
              <a:rPr lang="zh-CN" altLang="en-US" sz="2000" dirty="0" smtClean="0"/>
              <a:t>执行单例类的构造函数。</a:t>
            </a:r>
            <a:r>
              <a:rPr lang="en-US" altLang="zh-CN" sz="2000" dirty="0" smtClean="0"/>
              <a:t>" &lt;&lt; </a:t>
            </a:r>
            <a:r>
              <a:rPr lang="en-US" altLang="zh-CN" sz="2000" dirty="0" err="1" smtClean="0"/>
              <a:t>endl</a:t>
            </a:r>
            <a:r>
              <a:rPr lang="en-US" altLang="zh-CN" sz="2000" dirty="0" smtClean="0"/>
              <a:t>;    </a:t>
            </a:r>
          </a:p>
          <a:p>
            <a:pPr>
              <a:lnSpc>
                <a:spcPts val="1900"/>
              </a:lnSpc>
            </a:pPr>
            <a:r>
              <a:rPr lang="en-US" altLang="zh-CN" sz="2000" dirty="0" smtClean="0"/>
              <a:t>}</a:t>
            </a:r>
          </a:p>
          <a:p>
            <a:pPr>
              <a:lnSpc>
                <a:spcPts val="1900"/>
              </a:lnSpc>
            </a:pPr>
            <a:r>
              <a:rPr lang="en-US" altLang="zh-CN" sz="2000" dirty="0" smtClean="0"/>
              <a:t> </a:t>
            </a:r>
          </a:p>
          <a:p>
            <a:pPr>
              <a:lnSpc>
                <a:spcPts val="1900"/>
              </a:lnSpc>
            </a:pPr>
            <a:r>
              <a:rPr lang="en-US" altLang="zh-CN" sz="2000" dirty="0" smtClean="0">
                <a:solidFill>
                  <a:schemeClr val="tx1"/>
                </a:solidFill>
              </a:rPr>
              <a:t>// </a:t>
            </a:r>
            <a:r>
              <a:rPr lang="zh-CN" altLang="en-US" sz="2000" dirty="0" smtClean="0">
                <a:solidFill>
                  <a:schemeClr val="tx1"/>
                </a:solidFill>
              </a:rPr>
              <a:t>析构函数</a:t>
            </a:r>
          </a:p>
          <a:p>
            <a:pPr>
              <a:lnSpc>
                <a:spcPts val="1900"/>
              </a:lnSpc>
            </a:pPr>
            <a:r>
              <a:rPr lang="en-US" altLang="zh-CN" sz="2000" dirty="0" smtClean="0"/>
              <a:t>Singleton::~Singleton() { </a:t>
            </a:r>
            <a:r>
              <a:rPr lang="en-US" altLang="zh-CN" sz="2000" dirty="0" err="1" smtClean="0"/>
              <a:t>cout</a:t>
            </a:r>
            <a:r>
              <a:rPr lang="en-US" altLang="zh-CN" sz="2000" dirty="0" smtClean="0"/>
              <a:t> &lt;&lt; "</a:t>
            </a:r>
            <a:r>
              <a:rPr lang="zh-CN" altLang="en-US" sz="2000" dirty="0" smtClean="0"/>
              <a:t>执行单例类析构函数</a:t>
            </a:r>
            <a:r>
              <a:rPr lang="en-US" altLang="zh-CN" sz="2000" dirty="0" smtClean="0"/>
              <a:t>" &lt;&lt; </a:t>
            </a:r>
            <a:r>
              <a:rPr lang="en-US" altLang="zh-CN" sz="2000" dirty="0" err="1" smtClean="0"/>
              <a:t>endl</a:t>
            </a:r>
            <a:r>
              <a:rPr lang="en-US" altLang="zh-CN" sz="2000" dirty="0" smtClean="0"/>
              <a:t>; }</a:t>
            </a:r>
          </a:p>
          <a:p>
            <a:pPr>
              <a:lnSpc>
                <a:spcPts val="1900"/>
              </a:lnSpc>
            </a:pPr>
            <a:r>
              <a:rPr lang="en-US" altLang="zh-CN" sz="2000" dirty="0" smtClean="0"/>
              <a:t>    </a:t>
            </a:r>
          </a:p>
          <a:p>
            <a:pPr>
              <a:lnSpc>
                <a:spcPts val="1900"/>
              </a:lnSpc>
            </a:pPr>
            <a:r>
              <a:rPr lang="en-US" altLang="zh-CN" sz="2000" dirty="0" smtClean="0">
                <a:solidFill>
                  <a:schemeClr val="tx1"/>
                </a:solidFill>
              </a:rPr>
              <a:t>// </a:t>
            </a:r>
            <a:r>
              <a:rPr lang="zh-CN" altLang="en-US" sz="2000" dirty="0" smtClean="0">
                <a:solidFill>
                  <a:schemeClr val="tx1"/>
                </a:solidFill>
              </a:rPr>
              <a:t>实例获取器</a:t>
            </a:r>
          </a:p>
          <a:p>
            <a:pPr>
              <a:lnSpc>
                <a:spcPts val="1900"/>
              </a:lnSpc>
            </a:pPr>
            <a:r>
              <a:rPr lang="en-US" altLang="zh-CN" sz="2000" dirty="0" smtClean="0"/>
              <a:t>Singleton *Singleton::</a:t>
            </a:r>
            <a:r>
              <a:rPr lang="en-US" altLang="zh-CN" sz="2000" dirty="0" err="1" smtClean="0"/>
              <a:t>GetInstance</a:t>
            </a:r>
            <a:r>
              <a:rPr lang="en-US" altLang="zh-CN" sz="2000" dirty="0" smtClean="0"/>
              <a:t>()</a:t>
            </a:r>
          </a:p>
          <a:p>
            <a:pPr>
              <a:lnSpc>
                <a:spcPts val="1900"/>
              </a:lnSpc>
            </a:pPr>
            <a:r>
              <a:rPr lang="en-US" altLang="zh-CN" sz="2000" dirty="0" smtClean="0"/>
              <a:t>{</a:t>
            </a:r>
          </a:p>
          <a:p>
            <a:pPr>
              <a:lnSpc>
                <a:spcPts val="1900"/>
              </a:lnSpc>
            </a:pPr>
            <a:r>
              <a:rPr lang="en-US" altLang="zh-CN" sz="2000" dirty="0" smtClean="0">
                <a:solidFill>
                  <a:schemeClr val="tx1"/>
                </a:solidFill>
              </a:rPr>
              <a:t>//	return </a:t>
            </a:r>
            <a:r>
              <a:rPr lang="en-US" altLang="zh-CN" sz="2000" dirty="0" err="1" smtClean="0">
                <a:solidFill>
                  <a:schemeClr val="tx1"/>
                </a:solidFill>
              </a:rPr>
              <a:t>pInstance</a:t>
            </a:r>
            <a:r>
              <a:rPr lang="en-US" altLang="zh-CN" sz="2000" dirty="0" smtClean="0">
                <a:solidFill>
                  <a:schemeClr val="tx1"/>
                </a:solidFill>
              </a:rPr>
              <a:t>;    </a:t>
            </a:r>
          </a:p>
          <a:p>
            <a:pPr>
              <a:lnSpc>
                <a:spcPts val="1900"/>
              </a:lnSpc>
            </a:pPr>
            <a:r>
              <a:rPr lang="en-US" altLang="zh-CN" sz="2000" dirty="0" smtClean="0">
                <a:solidFill>
                  <a:srgbClr val="FF0000"/>
                </a:solidFill>
              </a:rPr>
              <a:t>	if(</a:t>
            </a:r>
            <a:r>
              <a:rPr lang="en-US" altLang="zh-CN" sz="2000" dirty="0" err="1" smtClean="0">
                <a:solidFill>
                  <a:srgbClr val="FF0000"/>
                </a:solidFill>
              </a:rPr>
              <a:t>pInstance</a:t>
            </a:r>
            <a:r>
              <a:rPr lang="en-US" altLang="zh-CN" sz="2000" dirty="0" smtClean="0">
                <a:solidFill>
                  <a:srgbClr val="FF0000"/>
                </a:solidFill>
              </a:rPr>
              <a:t> == NULL) </a:t>
            </a:r>
            <a:r>
              <a:rPr lang="en-US" altLang="zh-CN" sz="2000" dirty="0" err="1" smtClean="0">
                <a:solidFill>
                  <a:srgbClr val="FF0000"/>
                </a:solidFill>
              </a:rPr>
              <a:t>pInstance</a:t>
            </a:r>
            <a:r>
              <a:rPr lang="en-US" altLang="zh-CN" sz="2000" dirty="0" smtClean="0">
                <a:solidFill>
                  <a:srgbClr val="FF0000"/>
                </a:solidFill>
              </a:rPr>
              <a:t>= new Singleton();</a:t>
            </a:r>
          </a:p>
          <a:p>
            <a:pPr>
              <a:lnSpc>
                <a:spcPts val="1900"/>
              </a:lnSpc>
            </a:pPr>
            <a:r>
              <a:rPr lang="en-US" altLang="zh-CN" sz="2000" dirty="0" smtClean="0">
                <a:solidFill>
                  <a:srgbClr val="FF0000"/>
                </a:solidFill>
              </a:rPr>
              <a:t>	return </a:t>
            </a:r>
            <a:r>
              <a:rPr lang="en-US" altLang="zh-CN" sz="2000" dirty="0" err="1" smtClean="0">
                <a:solidFill>
                  <a:srgbClr val="FF0000"/>
                </a:solidFill>
              </a:rPr>
              <a:t>pInstance</a:t>
            </a:r>
            <a:r>
              <a:rPr lang="en-US" altLang="zh-CN" sz="2000" dirty="0" smtClean="0">
                <a:solidFill>
                  <a:srgbClr val="FF0000"/>
                </a:solidFill>
              </a:rPr>
              <a:t>;    </a:t>
            </a:r>
          </a:p>
          <a:p>
            <a:pPr>
              <a:lnSpc>
                <a:spcPts val="1900"/>
              </a:lnSpc>
            </a:pPr>
            <a:r>
              <a:rPr lang="en-US" altLang="zh-CN" sz="2000" dirty="0" smtClean="0"/>
              <a:t>} </a:t>
            </a:r>
          </a:p>
          <a:p>
            <a:pPr>
              <a:lnSpc>
                <a:spcPts val="1900"/>
              </a:lnSpc>
            </a:pPr>
            <a:endParaRPr lang="en-US" altLang="zh-CN" sz="2000" dirty="0" smtClean="0"/>
          </a:p>
          <a:p>
            <a:pPr>
              <a:lnSpc>
                <a:spcPts val="1900"/>
              </a:lnSpc>
            </a:pPr>
            <a:r>
              <a:rPr lang="en-US" altLang="zh-CN" sz="2000" dirty="0" smtClean="0">
                <a:solidFill>
                  <a:schemeClr val="tx1"/>
                </a:solidFill>
              </a:rPr>
              <a:t>// </a:t>
            </a:r>
            <a:r>
              <a:rPr lang="zh-CN" altLang="en-US" sz="2000" dirty="0" smtClean="0">
                <a:solidFill>
                  <a:schemeClr val="tx1"/>
                </a:solidFill>
              </a:rPr>
              <a:t>测试变量的获取器    </a:t>
            </a:r>
          </a:p>
          <a:p>
            <a:pPr>
              <a:lnSpc>
                <a:spcPts val="1900"/>
              </a:lnSpc>
            </a:pPr>
            <a:r>
              <a:rPr lang="en-US" altLang="zh-CN" sz="2000" dirty="0" err="1" smtClean="0"/>
              <a:t>int</a:t>
            </a:r>
            <a:r>
              <a:rPr lang="en-US" altLang="zh-CN" sz="2000" dirty="0" smtClean="0"/>
              <a:t> Singleton::</a:t>
            </a:r>
            <a:r>
              <a:rPr lang="en-US" altLang="zh-CN" sz="2000" dirty="0" err="1" smtClean="0"/>
              <a:t>GetVar</a:t>
            </a:r>
            <a:r>
              <a:rPr lang="en-US" altLang="zh-CN" sz="2000" dirty="0" smtClean="0"/>
              <a:t>() const {  return this-&gt;</a:t>
            </a:r>
            <a:r>
              <a:rPr lang="en-US" altLang="zh-CN" sz="2000" dirty="0" err="1" smtClean="0"/>
              <a:t>var</a:t>
            </a:r>
            <a:r>
              <a:rPr lang="en-US" altLang="zh-CN" sz="2000" dirty="0" smtClean="0"/>
              <a:t>; }    </a:t>
            </a:r>
          </a:p>
          <a:p>
            <a:pPr>
              <a:lnSpc>
                <a:spcPts val="1900"/>
              </a:lnSpc>
            </a:pPr>
            <a:endParaRPr lang="en-US" altLang="zh-CN" sz="2000" dirty="0" smtClean="0"/>
          </a:p>
          <a:p>
            <a:pPr>
              <a:lnSpc>
                <a:spcPts val="1900"/>
              </a:lnSpc>
            </a:pPr>
            <a:r>
              <a:rPr lang="en-US" altLang="zh-CN" sz="2000" dirty="0" smtClean="0">
                <a:solidFill>
                  <a:schemeClr val="tx1"/>
                </a:solidFill>
              </a:rPr>
              <a:t>// </a:t>
            </a:r>
            <a:r>
              <a:rPr lang="zh-CN" altLang="en-US" sz="2000" dirty="0" smtClean="0">
                <a:solidFill>
                  <a:schemeClr val="tx1"/>
                </a:solidFill>
              </a:rPr>
              <a:t>测试变量的设置器    </a:t>
            </a:r>
          </a:p>
          <a:p>
            <a:pPr>
              <a:lnSpc>
                <a:spcPts val="1900"/>
              </a:lnSpc>
            </a:pPr>
            <a:r>
              <a:rPr lang="en-US" altLang="zh-CN" sz="2000" dirty="0" smtClean="0"/>
              <a:t>void Singleton::</a:t>
            </a:r>
            <a:r>
              <a:rPr lang="en-US" altLang="zh-CN" sz="2000" dirty="0" err="1" smtClean="0"/>
              <a:t>SetVar</a:t>
            </a:r>
            <a:r>
              <a:rPr lang="en-US" altLang="zh-CN" sz="2000" dirty="0" smtClean="0"/>
              <a:t>(</a:t>
            </a:r>
            <a:r>
              <a:rPr lang="en-US" altLang="zh-CN" sz="2000" dirty="0" err="1" smtClean="0"/>
              <a:t>int</a:t>
            </a:r>
            <a:r>
              <a:rPr lang="en-US" altLang="zh-CN" sz="2000" dirty="0" smtClean="0"/>
              <a:t> </a:t>
            </a:r>
            <a:r>
              <a:rPr lang="en-US" altLang="zh-CN" sz="2000" dirty="0" err="1" smtClean="0"/>
              <a:t>var</a:t>
            </a:r>
            <a:r>
              <a:rPr lang="en-US" altLang="zh-CN" sz="2000" dirty="0" smtClean="0"/>
              <a:t>) { this-&gt;</a:t>
            </a:r>
            <a:r>
              <a:rPr lang="en-US" altLang="zh-CN" sz="2000" dirty="0" err="1" smtClean="0"/>
              <a:t>var</a:t>
            </a:r>
            <a:r>
              <a:rPr lang="en-US" altLang="zh-CN" sz="2000" dirty="0" smtClean="0"/>
              <a:t> = </a:t>
            </a:r>
            <a:r>
              <a:rPr lang="en-US" altLang="zh-CN" sz="2000" dirty="0" err="1" smtClean="0"/>
              <a:t>var</a:t>
            </a:r>
            <a:r>
              <a:rPr lang="en-US" altLang="zh-CN" sz="2000" dirty="0" smtClean="0"/>
              <a:t>; } </a:t>
            </a:r>
          </a:p>
          <a:p>
            <a:pPr>
              <a:lnSpc>
                <a:spcPts val="1900"/>
              </a:lnSpc>
            </a:pPr>
            <a:endParaRPr lang="en-US" altLang="zh-CN" sz="2000" dirty="0" smtClean="0"/>
          </a:p>
          <a:p>
            <a:pPr>
              <a:lnSpc>
                <a:spcPts val="1900"/>
              </a:lnSpc>
            </a:pPr>
            <a:r>
              <a:rPr lang="en-US" altLang="zh-CN" sz="2000" dirty="0" smtClean="0">
                <a:solidFill>
                  <a:schemeClr val="tx1"/>
                </a:solidFill>
              </a:rPr>
              <a:t>// </a:t>
            </a:r>
            <a:r>
              <a:rPr lang="zh-CN" altLang="en-US" sz="2000" dirty="0" smtClean="0">
                <a:solidFill>
                  <a:schemeClr val="tx1"/>
                </a:solidFill>
              </a:rPr>
              <a:t>初始化静态成员    </a:t>
            </a:r>
          </a:p>
          <a:p>
            <a:pPr>
              <a:lnSpc>
                <a:spcPts val="1900"/>
              </a:lnSpc>
            </a:pPr>
            <a:r>
              <a:rPr lang="en-US" altLang="zh-CN" sz="2000" dirty="0" smtClean="0">
                <a:solidFill>
                  <a:srgbClr val="FF0000"/>
                </a:solidFill>
              </a:rPr>
              <a:t>Singleton *Singleton::</a:t>
            </a:r>
            <a:r>
              <a:rPr lang="en-US" altLang="zh-CN" sz="2000" dirty="0" err="1" smtClean="0">
                <a:solidFill>
                  <a:srgbClr val="FF0000"/>
                </a:solidFill>
              </a:rPr>
              <a:t>pInstance</a:t>
            </a:r>
            <a:r>
              <a:rPr lang="en-US" altLang="zh-CN" sz="2000" dirty="0" smtClean="0">
                <a:solidFill>
                  <a:srgbClr val="FF0000"/>
                </a:solidFill>
              </a:rPr>
              <a:t> = NULL</a:t>
            </a:r>
            <a:r>
              <a:rPr lang="en-US" altLang="zh-CN" sz="2000" dirty="0" smtClean="0"/>
              <a:t>;	</a:t>
            </a:r>
            <a:r>
              <a:rPr lang="en-US" altLang="zh-CN" sz="2000" dirty="0" smtClean="0">
                <a:solidFill>
                  <a:schemeClr val="tx1"/>
                </a:solidFill>
              </a:rPr>
              <a:t>// </a:t>
            </a:r>
            <a:r>
              <a:rPr lang="zh-CN" altLang="en-US" sz="2000" dirty="0" smtClean="0">
                <a:solidFill>
                  <a:schemeClr val="tx1"/>
                </a:solidFill>
              </a:rPr>
              <a:t>外部初始化一个空指针</a:t>
            </a:r>
          </a:p>
          <a:p>
            <a:pPr>
              <a:lnSpc>
                <a:spcPts val="1900"/>
              </a:lnSpc>
            </a:pPr>
            <a:r>
              <a:rPr lang="en-US" altLang="zh-CN" sz="2000" dirty="0" smtClean="0">
                <a:solidFill>
                  <a:schemeClr val="tx1"/>
                </a:solidFill>
              </a:rPr>
              <a:t>// Singleton *Singleton::</a:t>
            </a:r>
            <a:r>
              <a:rPr lang="en-US" altLang="zh-CN" sz="2000" dirty="0" err="1" smtClean="0">
                <a:solidFill>
                  <a:schemeClr val="tx1"/>
                </a:solidFill>
              </a:rPr>
              <a:t>pInstance</a:t>
            </a:r>
            <a:r>
              <a:rPr lang="en-US" altLang="zh-CN" sz="2000" dirty="0" smtClean="0">
                <a:solidFill>
                  <a:schemeClr val="tx1"/>
                </a:solidFill>
              </a:rPr>
              <a:t> = new Singleton;	// </a:t>
            </a:r>
            <a:r>
              <a:rPr lang="zh-CN" altLang="en-US" sz="2000" dirty="0" smtClean="0">
                <a:solidFill>
                  <a:schemeClr val="tx1"/>
                </a:solidFill>
              </a:rPr>
              <a:t>外部初始化实例</a:t>
            </a:r>
          </a:p>
        </p:txBody>
      </p:sp>
      <p:sp>
        <p:nvSpPr>
          <p:cNvPr id="7" name="线形标注 1 6"/>
          <p:cNvSpPr/>
          <p:nvPr/>
        </p:nvSpPr>
        <p:spPr bwMode="auto">
          <a:xfrm>
            <a:off x="6804248" y="1340768"/>
            <a:ext cx="2267744" cy="4032448"/>
          </a:xfrm>
          <a:prstGeom prst="borderCallout1">
            <a:avLst>
              <a:gd name="adj1" fmla="val 10624"/>
              <a:gd name="adj2" fmla="val 253"/>
              <a:gd name="adj3" fmla="val 123324"/>
              <a:gd name="adj4" fmla="val -12269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dirty="0" smtClean="0"/>
              <a:t>思路：</a:t>
            </a:r>
          </a:p>
          <a:p>
            <a:pPr marL="457200" indent="-457200">
              <a:buFont typeface="+mj-ea"/>
              <a:buAutoNum type="circleNumDbPlain"/>
            </a:pPr>
            <a:r>
              <a:rPr lang="zh-CN" altLang="en-US" sz="2000" dirty="0" smtClean="0"/>
              <a:t>编译时，首先将一个拟用来指向实例的指针</a:t>
            </a:r>
            <a:r>
              <a:rPr lang="zh-CN" altLang="en-US" sz="2000" dirty="0" smtClean="0">
                <a:solidFill>
                  <a:srgbClr val="FF0000"/>
                </a:solidFill>
              </a:rPr>
              <a:t>初始化为空</a:t>
            </a:r>
            <a:r>
              <a:rPr lang="zh-CN" altLang="en-US" sz="2000" dirty="0" smtClean="0"/>
              <a:t>。</a:t>
            </a:r>
          </a:p>
          <a:p>
            <a:pPr marL="457200" indent="-457200">
              <a:buFont typeface="+mj-ea"/>
              <a:buAutoNum type="circleNumDbPlain"/>
            </a:pPr>
            <a:r>
              <a:rPr lang="zh-CN" altLang="en-US" sz="2000" dirty="0" smtClean="0"/>
              <a:t>当要使用一个单例类的实例时，首先判断是否已经创建过，若确认还</a:t>
            </a:r>
            <a:r>
              <a:rPr lang="zh-CN" altLang="en-US" sz="2000" dirty="0" smtClean="0">
                <a:solidFill>
                  <a:srgbClr val="FF0000"/>
                </a:solidFill>
              </a:rPr>
              <a:t>没有创建才创建</a:t>
            </a:r>
            <a:r>
              <a:rPr lang="zh-CN" altLang="en-US" sz="2000" dirty="0" smtClean="0"/>
              <a:t>。</a:t>
            </a:r>
            <a:endParaRPr lang="en-US" altLang="zh-CN" sz="2000" dirty="0" smtClean="0"/>
          </a:p>
          <a:p>
            <a:r>
              <a:rPr lang="zh-CN" altLang="en-US" sz="2000" dirty="0" smtClean="0"/>
              <a:t>这就是</a:t>
            </a:r>
            <a:r>
              <a:rPr lang="zh-CN" altLang="en-US" sz="2000" dirty="0" smtClean="0">
                <a:solidFill>
                  <a:srgbClr val="FF0000"/>
                </a:solidFill>
              </a:rPr>
              <a:t>懒汉策略</a:t>
            </a:r>
            <a:r>
              <a:rPr lang="zh-CN" altLang="en-US" sz="2000" dirty="0" smtClean="0"/>
              <a:t>。</a:t>
            </a:r>
            <a:endParaRPr kumimoji="0" lang="zh-CN" altLang="en-US" sz="2000" b="1" i="0" u="none" strike="noStrike" cap="none" normalizeH="0" baseline="0" dirty="0" smtClean="0">
              <a:ln>
                <a:noFill/>
              </a:ln>
              <a:solidFill>
                <a:schemeClr val="accent2"/>
              </a:solidFill>
              <a:effectLst/>
              <a:latin typeface="Arial" charset="0"/>
              <a:ea typeface="楷体_GB2312" pitchFamily="49" charset="-122"/>
            </a:endParaRPr>
          </a:p>
        </p:txBody>
      </p:sp>
      <p:cxnSp>
        <p:nvCxnSpPr>
          <p:cNvPr id="8" name="直接连接符 7"/>
          <p:cNvCxnSpPr/>
          <p:nvPr/>
        </p:nvCxnSpPr>
        <p:spPr bwMode="auto">
          <a:xfrm flipH="1">
            <a:off x="5940152" y="3140968"/>
            <a:ext cx="936104" cy="43204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7171194"/>
          </a:xfrm>
          <a:prstGeom prst="rect">
            <a:avLst/>
          </a:prstGeom>
          <a:noFill/>
        </p:spPr>
        <p:txBody>
          <a:bodyPr wrap="square" rtlCol="0">
            <a:spAutoFit/>
          </a:bodyPr>
          <a:lstStyle/>
          <a:p>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r>
              <a:rPr lang="en-US" altLang="zh-CN" sz="2000" dirty="0" smtClean="0"/>
              <a:t>{</a:t>
            </a:r>
          </a:p>
          <a:p>
            <a:r>
              <a:rPr lang="en-US" altLang="zh-CN" sz="2000" dirty="0" smtClean="0"/>
              <a:t>	Singleton *ton1 = Singleton::</a:t>
            </a:r>
            <a:r>
              <a:rPr lang="en-US" altLang="zh-CN" sz="2000" dirty="0" err="1" smtClean="0"/>
              <a:t>GetInstance</a:t>
            </a:r>
            <a:r>
              <a:rPr lang="en-US" altLang="zh-CN" sz="2000" dirty="0" smtClean="0"/>
              <a:t>();    </a:t>
            </a:r>
          </a:p>
          <a:p>
            <a:r>
              <a:rPr lang="en-US" altLang="zh-CN" sz="2000" dirty="0" smtClean="0"/>
              <a:t>	Singleton *ton2 = Singleton::</a:t>
            </a:r>
            <a:r>
              <a:rPr lang="en-US" altLang="zh-CN" sz="2000" dirty="0" err="1" smtClean="0"/>
              <a:t>GetInstance</a:t>
            </a:r>
            <a:r>
              <a:rPr lang="en-US" altLang="zh-CN" sz="2000" dirty="0" smtClean="0"/>
              <a:t>();</a:t>
            </a:r>
          </a:p>
          <a:p>
            <a:r>
              <a:rPr lang="en-US" altLang="zh-CN" sz="2000" dirty="0" smtClean="0"/>
              <a:t>	</a:t>
            </a:r>
            <a:r>
              <a:rPr lang="en-US" altLang="zh-CN" sz="2000" dirty="0" err="1" smtClean="0"/>
              <a:t>cout</a:t>
            </a:r>
            <a:r>
              <a:rPr lang="en-US" altLang="zh-CN" sz="2000" dirty="0" smtClean="0"/>
              <a:t> &lt;&lt; "</a:t>
            </a:r>
            <a:r>
              <a:rPr lang="zh-CN" altLang="en-US" sz="2000" dirty="0" smtClean="0"/>
              <a:t>分别输出两个对象的值</a:t>
            </a:r>
            <a:r>
              <a:rPr lang="en-US" altLang="zh-CN" sz="2000" dirty="0" smtClean="0"/>
              <a:t>:"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"ton1 </a:t>
            </a:r>
            <a:r>
              <a:rPr lang="en-US" altLang="zh-CN" sz="2000" dirty="0" err="1" smtClean="0"/>
              <a:t>var</a:t>
            </a:r>
            <a:r>
              <a:rPr lang="en-US" altLang="zh-CN" sz="2000" dirty="0" smtClean="0"/>
              <a:t> = " &lt;&lt; ton1-&gt;</a:t>
            </a:r>
            <a:r>
              <a:rPr lang="en-US" altLang="zh-CN" sz="2000" dirty="0" err="1" smtClean="0"/>
              <a:t>GetVar</a:t>
            </a:r>
            <a:r>
              <a:rPr lang="en-US" altLang="zh-CN" sz="2000" dirty="0" smtClean="0"/>
              <a:t>()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"ton2 </a:t>
            </a:r>
            <a:r>
              <a:rPr lang="en-US" altLang="zh-CN" sz="2000" dirty="0" err="1" smtClean="0"/>
              <a:t>var</a:t>
            </a:r>
            <a:r>
              <a:rPr lang="en-US" altLang="zh-CN" sz="2000" dirty="0" smtClean="0"/>
              <a:t> = " &lt;&lt; ton2-&gt;</a:t>
            </a:r>
            <a:r>
              <a:rPr lang="en-US" altLang="zh-CN" sz="2000" dirty="0" err="1" smtClean="0"/>
              <a:t>GetVar</a:t>
            </a:r>
            <a:r>
              <a:rPr lang="en-US" altLang="zh-CN" sz="2000" dirty="0" smtClean="0"/>
              <a:t>() &lt;&lt; </a:t>
            </a:r>
            <a:r>
              <a:rPr lang="en-US" altLang="zh-CN" sz="2000" dirty="0" err="1" smtClean="0"/>
              <a:t>endl</a:t>
            </a:r>
            <a:r>
              <a:rPr lang="en-US" altLang="zh-CN" sz="2000" dirty="0" smtClean="0"/>
              <a:t>;    </a:t>
            </a:r>
          </a:p>
          <a:p>
            <a:r>
              <a:rPr lang="en-US" altLang="zh-CN" sz="2000" dirty="0" smtClean="0"/>
              <a:t>	</a:t>
            </a:r>
            <a:r>
              <a:rPr lang="en-US" altLang="zh-CN" sz="2000" dirty="0" err="1" smtClean="0"/>
              <a:t>cout</a:t>
            </a:r>
            <a:r>
              <a:rPr lang="en-US" altLang="zh-CN" sz="2000" dirty="0" smtClean="0"/>
              <a:t> &lt;&lt; "</a:t>
            </a:r>
            <a:r>
              <a:rPr lang="zh-CN" altLang="en-US" sz="2000" dirty="0" smtClean="0"/>
              <a:t>当一个对象的值变化时，再分别输出两个对象的值</a:t>
            </a:r>
            <a:r>
              <a:rPr lang="en-US" altLang="zh-CN" sz="2000" dirty="0" smtClean="0"/>
              <a:t>:" &lt;&lt; </a:t>
            </a:r>
            <a:r>
              <a:rPr lang="en-US" altLang="zh-CN" sz="2000" dirty="0" err="1" smtClean="0"/>
              <a:t>endl</a:t>
            </a:r>
            <a:r>
              <a:rPr lang="en-US" altLang="zh-CN" sz="2000" dirty="0" smtClean="0"/>
              <a:t>;</a:t>
            </a:r>
          </a:p>
          <a:p>
            <a:r>
              <a:rPr lang="en-US" altLang="zh-CN" sz="2000" dirty="0" smtClean="0"/>
              <a:t>	ton1-&gt;</a:t>
            </a:r>
            <a:r>
              <a:rPr lang="en-US" altLang="zh-CN" sz="2000" dirty="0" err="1" smtClean="0"/>
              <a:t>SetVar</a:t>
            </a:r>
            <a:r>
              <a:rPr lang="en-US" altLang="zh-CN" sz="2000" dirty="0" smtClean="0"/>
              <a:t>(999);    </a:t>
            </a:r>
          </a:p>
          <a:p>
            <a:r>
              <a:rPr lang="en-US" altLang="zh-CN" sz="2000" dirty="0" smtClean="0"/>
              <a:t>	</a:t>
            </a:r>
            <a:r>
              <a:rPr lang="en-US" altLang="zh-CN" sz="2000" dirty="0" err="1" smtClean="0"/>
              <a:t>cout</a:t>
            </a:r>
            <a:r>
              <a:rPr lang="en-US" altLang="zh-CN" sz="2000" dirty="0" smtClean="0"/>
              <a:t> &lt;&lt; "ton1 </a:t>
            </a:r>
            <a:r>
              <a:rPr lang="en-US" altLang="zh-CN" sz="2000" dirty="0" err="1" smtClean="0"/>
              <a:t>var</a:t>
            </a:r>
            <a:r>
              <a:rPr lang="en-US" altLang="zh-CN" sz="2000" dirty="0" smtClean="0"/>
              <a:t> = " &lt;&lt; ton1-&gt;</a:t>
            </a:r>
            <a:r>
              <a:rPr lang="en-US" altLang="zh-CN" sz="2000" dirty="0" err="1" smtClean="0"/>
              <a:t>GetVar</a:t>
            </a:r>
            <a:r>
              <a:rPr lang="en-US" altLang="zh-CN" sz="2000" dirty="0" smtClean="0"/>
              <a:t>()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"ton2 </a:t>
            </a:r>
            <a:r>
              <a:rPr lang="en-US" altLang="zh-CN" sz="2000" dirty="0" err="1" smtClean="0"/>
              <a:t>var</a:t>
            </a:r>
            <a:r>
              <a:rPr lang="en-US" altLang="zh-CN" sz="2000" dirty="0" smtClean="0"/>
              <a:t> = " &lt;&lt; ton2-&gt;</a:t>
            </a:r>
            <a:r>
              <a:rPr lang="en-US" altLang="zh-CN" sz="2000" dirty="0" err="1" smtClean="0"/>
              <a:t>GetVar</a:t>
            </a:r>
            <a:r>
              <a:rPr lang="en-US" altLang="zh-CN" sz="2000" dirty="0" smtClean="0"/>
              <a:t>() &lt;&lt; </a:t>
            </a:r>
            <a:r>
              <a:rPr lang="en-US" altLang="zh-CN" sz="2000" dirty="0" err="1" smtClean="0"/>
              <a:t>endl</a:t>
            </a:r>
            <a:r>
              <a:rPr lang="en-US" altLang="zh-CN" sz="2000" dirty="0" smtClean="0"/>
              <a:t>; </a:t>
            </a:r>
          </a:p>
          <a:p>
            <a:r>
              <a:rPr lang="en-US" altLang="zh-CN" sz="2000" dirty="0" smtClean="0"/>
              <a:t>	</a:t>
            </a:r>
            <a:r>
              <a:rPr lang="en-US" altLang="zh-CN" sz="2000" dirty="0" err="1" smtClean="0"/>
              <a:t>cout</a:t>
            </a:r>
            <a:r>
              <a:rPr lang="en-US" altLang="zh-CN" sz="2000" dirty="0" smtClean="0"/>
              <a:t> &lt;&lt; "</a:t>
            </a:r>
            <a:r>
              <a:rPr lang="zh-CN" altLang="en-US" sz="2000" dirty="0" smtClean="0"/>
              <a:t>测试两个对象是否相等</a:t>
            </a:r>
            <a:r>
              <a:rPr lang="en-US" altLang="zh-CN" sz="2000" dirty="0" smtClean="0"/>
              <a:t>:" &lt;&lt; </a:t>
            </a:r>
            <a:r>
              <a:rPr lang="en-US" altLang="zh-CN" sz="2000" dirty="0" err="1" smtClean="0"/>
              <a:t>endl</a:t>
            </a:r>
            <a:r>
              <a:rPr lang="en-US" altLang="zh-CN" sz="2000" dirty="0" smtClean="0"/>
              <a:t>;</a:t>
            </a:r>
          </a:p>
          <a:p>
            <a:r>
              <a:rPr lang="en-US" altLang="zh-CN" sz="2000" dirty="0" smtClean="0"/>
              <a:t>	if(ton1 == ton2) </a:t>
            </a:r>
            <a:r>
              <a:rPr lang="en-US" altLang="zh-CN" sz="2000" dirty="0" err="1" smtClean="0"/>
              <a:t>cout</a:t>
            </a:r>
            <a:r>
              <a:rPr lang="en-US" altLang="zh-CN" sz="2000" dirty="0" smtClean="0"/>
              <a:t> &lt;&lt; "ton1 == ton2"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a:t>
            </a:r>
            <a:r>
              <a:rPr lang="zh-CN" altLang="en-US" sz="2000" dirty="0" smtClean="0"/>
              <a:t>执行一个析构函数后测试两个对象的值</a:t>
            </a:r>
            <a:r>
              <a:rPr lang="en-US" altLang="zh-CN" sz="2000" dirty="0" smtClean="0"/>
              <a:t>:" &lt;&lt; </a:t>
            </a:r>
            <a:r>
              <a:rPr lang="en-US" altLang="zh-CN" sz="2000" dirty="0" err="1" smtClean="0"/>
              <a:t>endl</a:t>
            </a:r>
            <a:r>
              <a:rPr lang="en-US" altLang="zh-CN" sz="2000" dirty="0" smtClean="0"/>
              <a:t>;</a:t>
            </a:r>
          </a:p>
          <a:p>
            <a:r>
              <a:rPr lang="en-US" altLang="zh-CN" sz="2000" dirty="0" smtClean="0">
                <a:solidFill>
                  <a:srgbClr val="FF0000"/>
                </a:solidFill>
              </a:rPr>
              <a:t>	delete ton1</a:t>
            </a:r>
            <a:r>
              <a:rPr lang="en-US" altLang="zh-CN" sz="2000" dirty="0" smtClean="0"/>
              <a:t>; </a:t>
            </a:r>
            <a:r>
              <a:rPr lang="en-US" altLang="zh-CN" sz="2000" dirty="0" smtClean="0">
                <a:solidFill>
                  <a:schemeClr val="tx1"/>
                </a:solidFill>
              </a:rPr>
              <a:t>// </a:t>
            </a:r>
            <a:r>
              <a:rPr lang="zh-CN" altLang="en-US" sz="2000" dirty="0" smtClean="0">
                <a:solidFill>
                  <a:schemeClr val="tx1"/>
                </a:solidFill>
              </a:rPr>
              <a:t>删除一个指针指向的实体，指向了一个不可预知的地</a:t>
            </a:r>
            <a:endParaRPr lang="en-US" altLang="zh-CN" sz="2000" dirty="0" smtClean="0">
              <a:solidFill>
                <a:schemeClr val="tx1"/>
              </a:solidFill>
            </a:endParaRPr>
          </a:p>
          <a:p>
            <a:r>
              <a:rPr lang="en-US" altLang="zh-CN" sz="2000" dirty="0" smtClean="0">
                <a:solidFill>
                  <a:srgbClr val="FF0000"/>
                </a:solidFill>
              </a:rPr>
              <a:t>		</a:t>
            </a:r>
            <a:r>
              <a:rPr lang="en-US" altLang="zh-CN" sz="2000" dirty="0" smtClean="0">
                <a:solidFill>
                  <a:schemeClr val="tx1"/>
                </a:solidFill>
              </a:rPr>
              <a:t> // </a:t>
            </a:r>
            <a:r>
              <a:rPr lang="zh-CN" altLang="en-US" sz="2000" dirty="0" smtClean="0">
                <a:solidFill>
                  <a:schemeClr val="tx1"/>
                </a:solidFill>
              </a:rPr>
              <a:t>方，即都变成了悬空指针（也称为野指针）</a:t>
            </a:r>
          </a:p>
          <a:p>
            <a:r>
              <a:rPr lang="zh-CN" altLang="en-US" sz="2000" dirty="0" smtClean="0"/>
              <a:t>	</a:t>
            </a:r>
            <a:r>
              <a:rPr lang="en-US" altLang="zh-CN" sz="2000" dirty="0" err="1" smtClean="0"/>
              <a:t>cout</a:t>
            </a:r>
            <a:r>
              <a:rPr lang="en-US" altLang="zh-CN" sz="2000" dirty="0" smtClean="0"/>
              <a:t> &lt;&lt; "ton1 </a:t>
            </a:r>
            <a:r>
              <a:rPr lang="en-US" altLang="zh-CN" sz="2000" dirty="0" err="1" smtClean="0"/>
              <a:t>var</a:t>
            </a:r>
            <a:r>
              <a:rPr lang="en-US" altLang="zh-CN" sz="2000" dirty="0" smtClean="0"/>
              <a:t> = " &lt;&lt; ton1-&gt;</a:t>
            </a:r>
            <a:r>
              <a:rPr lang="en-US" altLang="zh-CN" sz="2000" dirty="0" err="1" smtClean="0"/>
              <a:t>GetVar</a:t>
            </a:r>
            <a:r>
              <a:rPr lang="en-US" altLang="zh-CN" sz="2000" dirty="0" smtClean="0"/>
              <a:t>()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"ton2 </a:t>
            </a:r>
            <a:r>
              <a:rPr lang="en-US" altLang="zh-CN" sz="2000" dirty="0" err="1" smtClean="0"/>
              <a:t>var</a:t>
            </a:r>
            <a:r>
              <a:rPr lang="en-US" altLang="zh-CN" sz="2000" dirty="0" smtClean="0"/>
              <a:t> = " &lt;&lt; ton2-&gt;</a:t>
            </a:r>
            <a:r>
              <a:rPr lang="en-US" altLang="zh-CN" sz="2000" dirty="0" err="1" smtClean="0"/>
              <a:t>GetVar</a:t>
            </a:r>
            <a:r>
              <a:rPr lang="en-US" altLang="zh-CN" sz="2000" dirty="0" smtClean="0"/>
              <a:t>() &lt;&lt; </a:t>
            </a:r>
            <a:r>
              <a:rPr lang="en-US" altLang="zh-CN" sz="2000" dirty="0" err="1" smtClean="0"/>
              <a:t>endl</a:t>
            </a:r>
            <a:r>
              <a:rPr lang="en-US" altLang="zh-CN" sz="2000" dirty="0" smtClean="0"/>
              <a:t>;	</a:t>
            </a:r>
          </a:p>
          <a:p>
            <a:endParaRPr lang="en-US" altLang="zh-CN" sz="2000" dirty="0" smtClean="0"/>
          </a:p>
          <a:p>
            <a:r>
              <a:rPr lang="en-US" altLang="zh-CN" sz="2000" dirty="0" smtClean="0"/>
              <a:t>	system("PAUSE");			</a:t>
            </a:r>
            <a:r>
              <a:rPr lang="en-US" altLang="zh-CN" sz="2000" dirty="0" smtClean="0">
                <a:solidFill>
                  <a:schemeClr val="tx1"/>
                </a:solidFill>
              </a:rPr>
              <a:t>// </a:t>
            </a:r>
            <a:r>
              <a:rPr lang="zh-CN" altLang="en-US" sz="2000" dirty="0" smtClean="0">
                <a:solidFill>
                  <a:schemeClr val="tx1"/>
                </a:solidFill>
              </a:rPr>
              <a:t>输出系统提示信息</a:t>
            </a:r>
          </a:p>
          <a:p>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r>
              <a:rPr lang="en-US" altLang="zh-CN" sz="2000" dirty="0" smtClean="0"/>
              <a:t>}</a:t>
            </a:r>
          </a:p>
          <a:p>
            <a:endParaRPr lang="zh-CN" altLang="en-US" sz="2000" dirty="0"/>
          </a:p>
        </p:txBody>
      </p:sp>
      <p:sp>
        <p:nvSpPr>
          <p:cNvPr id="3" name="矩形 2"/>
          <p:cNvSpPr/>
          <p:nvPr/>
        </p:nvSpPr>
        <p:spPr bwMode="auto">
          <a:xfrm>
            <a:off x="5220072" y="1124744"/>
            <a:ext cx="3888432" cy="49685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sz="2000" dirty="0" smtClean="0"/>
              <a:t>程序运行时屏幕输出如下：</a:t>
            </a:r>
            <a:endParaRPr lang="en-US" altLang="zh-CN" sz="2000" dirty="0" smtClean="0"/>
          </a:p>
          <a:p>
            <a:pPr lvl="1"/>
            <a:r>
              <a:rPr lang="zh-CN" altLang="en-US" sz="2000" dirty="0" smtClean="0">
                <a:solidFill>
                  <a:schemeClr val="tx1"/>
                </a:solidFill>
              </a:rPr>
              <a:t>执行单例类的构造函数。</a:t>
            </a:r>
          </a:p>
          <a:p>
            <a:pPr lvl="1"/>
            <a:r>
              <a:rPr lang="zh-CN" altLang="en-US" sz="2000" dirty="0" smtClean="0">
                <a:solidFill>
                  <a:schemeClr val="tx1"/>
                </a:solidFill>
              </a:rPr>
              <a:t>分别输出两个对象的值</a:t>
            </a:r>
            <a:r>
              <a:rPr lang="en-US" altLang="zh-CN" sz="2000" dirty="0" smtClean="0">
                <a:solidFill>
                  <a:schemeClr val="tx1"/>
                </a:solidFill>
              </a:rPr>
              <a:t>:</a:t>
            </a:r>
          </a:p>
          <a:p>
            <a:pPr lvl="1"/>
            <a:r>
              <a:rPr lang="en-US" altLang="zh-CN" sz="2000" dirty="0" smtClean="0">
                <a:solidFill>
                  <a:schemeClr val="tx1"/>
                </a:solidFill>
              </a:rPr>
              <a:t>ton1 </a:t>
            </a:r>
            <a:r>
              <a:rPr lang="en-US" altLang="zh-CN" sz="2000" dirty="0" err="1" smtClean="0">
                <a:solidFill>
                  <a:schemeClr val="tx1"/>
                </a:solidFill>
              </a:rPr>
              <a:t>var</a:t>
            </a:r>
            <a:r>
              <a:rPr lang="en-US" altLang="zh-CN" sz="2000" dirty="0" smtClean="0">
                <a:solidFill>
                  <a:schemeClr val="tx1"/>
                </a:solidFill>
              </a:rPr>
              <a:t> = 666</a:t>
            </a:r>
          </a:p>
          <a:p>
            <a:pPr lvl="1"/>
            <a:r>
              <a:rPr lang="en-US" altLang="zh-CN" sz="2000" dirty="0" smtClean="0">
                <a:solidFill>
                  <a:schemeClr val="tx1"/>
                </a:solidFill>
              </a:rPr>
              <a:t>ton2 </a:t>
            </a:r>
            <a:r>
              <a:rPr lang="en-US" altLang="zh-CN" sz="2000" dirty="0" err="1" smtClean="0">
                <a:solidFill>
                  <a:schemeClr val="tx1"/>
                </a:solidFill>
              </a:rPr>
              <a:t>var</a:t>
            </a:r>
            <a:r>
              <a:rPr lang="en-US" altLang="zh-CN" sz="2000" dirty="0" smtClean="0">
                <a:solidFill>
                  <a:schemeClr val="tx1"/>
                </a:solidFill>
              </a:rPr>
              <a:t> = 666</a:t>
            </a:r>
          </a:p>
          <a:p>
            <a:pPr lvl="1"/>
            <a:r>
              <a:rPr lang="zh-CN" altLang="en-US" sz="2000" dirty="0" smtClean="0">
                <a:solidFill>
                  <a:schemeClr val="tx1"/>
                </a:solidFill>
              </a:rPr>
              <a:t>当一个对象的值变化时，再分别输出两个对象的值</a:t>
            </a:r>
            <a:r>
              <a:rPr lang="en-US" altLang="zh-CN" sz="2000" dirty="0" smtClean="0">
                <a:solidFill>
                  <a:schemeClr val="tx1"/>
                </a:solidFill>
              </a:rPr>
              <a:t>:</a:t>
            </a:r>
          </a:p>
          <a:p>
            <a:pPr lvl="1"/>
            <a:r>
              <a:rPr lang="en-US" altLang="zh-CN" sz="2000" dirty="0" smtClean="0">
                <a:solidFill>
                  <a:schemeClr val="tx1"/>
                </a:solidFill>
              </a:rPr>
              <a:t>ton1 </a:t>
            </a:r>
            <a:r>
              <a:rPr lang="en-US" altLang="zh-CN" sz="2000" dirty="0" err="1" smtClean="0">
                <a:solidFill>
                  <a:schemeClr val="tx1"/>
                </a:solidFill>
              </a:rPr>
              <a:t>var</a:t>
            </a:r>
            <a:r>
              <a:rPr lang="en-US" altLang="zh-CN" sz="2000" dirty="0" smtClean="0">
                <a:solidFill>
                  <a:schemeClr val="tx1"/>
                </a:solidFill>
              </a:rPr>
              <a:t> = 999</a:t>
            </a:r>
          </a:p>
          <a:p>
            <a:pPr lvl="1"/>
            <a:r>
              <a:rPr lang="en-US" altLang="zh-CN" sz="2000" dirty="0" smtClean="0">
                <a:solidFill>
                  <a:schemeClr val="tx1"/>
                </a:solidFill>
              </a:rPr>
              <a:t>ton2 </a:t>
            </a:r>
            <a:r>
              <a:rPr lang="en-US" altLang="zh-CN" sz="2000" dirty="0" err="1" smtClean="0">
                <a:solidFill>
                  <a:schemeClr val="tx1"/>
                </a:solidFill>
              </a:rPr>
              <a:t>var</a:t>
            </a:r>
            <a:r>
              <a:rPr lang="en-US" altLang="zh-CN" sz="2000" dirty="0" smtClean="0">
                <a:solidFill>
                  <a:schemeClr val="tx1"/>
                </a:solidFill>
              </a:rPr>
              <a:t> = 999</a:t>
            </a:r>
          </a:p>
          <a:p>
            <a:pPr lvl="1"/>
            <a:r>
              <a:rPr lang="zh-CN" altLang="en-US" sz="2000" dirty="0" smtClean="0">
                <a:solidFill>
                  <a:schemeClr val="tx1"/>
                </a:solidFill>
              </a:rPr>
              <a:t>测试两个对象是否相等</a:t>
            </a:r>
            <a:r>
              <a:rPr lang="en-US" altLang="zh-CN" sz="2000" dirty="0" smtClean="0">
                <a:solidFill>
                  <a:schemeClr val="tx1"/>
                </a:solidFill>
              </a:rPr>
              <a:t>:</a:t>
            </a:r>
          </a:p>
          <a:p>
            <a:pPr lvl="1"/>
            <a:r>
              <a:rPr lang="en-US" altLang="zh-CN" sz="2000" dirty="0" smtClean="0">
                <a:solidFill>
                  <a:schemeClr val="tx1"/>
                </a:solidFill>
              </a:rPr>
              <a:t>ton1 == ton2</a:t>
            </a:r>
          </a:p>
          <a:p>
            <a:pPr lvl="1"/>
            <a:r>
              <a:rPr lang="zh-CN" altLang="en-US" sz="2000" dirty="0" smtClean="0">
                <a:solidFill>
                  <a:schemeClr val="tx1"/>
                </a:solidFill>
              </a:rPr>
              <a:t>执行一个析构函数后测试两个对象的值</a:t>
            </a:r>
            <a:r>
              <a:rPr lang="en-US" altLang="zh-CN" sz="2000" dirty="0" smtClean="0">
                <a:solidFill>
                  <a:schemeClr val="tx1"/>
                </a:solidFill>
              </a:rPr>
              <a:t>:</a:t>
            </a:r>
          </a:p>
          <a:p>
            <a:pPr lvl="1"/>
            <a:r>
              <a:rPr lang="zh-CN" altLang="en-US" sz="2000" dirty="0" smtClean="0">
                <a:solidFill>
                  <a:schemeClr val="tx1"/>
                </a:solidFill>
              </a:rPr>
              <a:t>执行单例类析构函数</a:t>
            </a:r>
          </a:p>
          <a:p>
            <a:pPr lvl="1"/>
            <a:r>
              <a:rPr lang="en-US" altLang="zh-CN" sz="2000" dirty="0" smtClean="0">
                <a:solidFill>
                  <a:schemeClr val="tx1"/>
                </a:solidFill>
              </a:rPr>
              <a:t>ton1 </a:t>
            </a:r>
            <a:r>
              <a:rPr lang="en-US" altLang="zh-CN" sz="2000" dirty="0" err="1" smtClean="0">
                <a:solidFill>
                  <a:schemeClr val="tx1"/>
                </a:solidFill>
              </a:rPr>
              <a:t>var</a:t>
            </a:r>
            <a:r>
              <a:rPr lang="en-US" altLang="zh-CN" sz="2000" dirty="0" smtClean="0">
                <a:solidFill>
                  <a:schemeClr val="tx1"/>
                </a:solidFill>
              </a:rPr>
              <a:t> = -572662307</a:t>
            </a:r>
          </a:p>
          <a:p>
            <a:pPr lvl="1"/>
            <a:r>
              <a:rPr lang="en-US" altLang="zh-CN" sz="2000" dirty="0" smtClean="0">
                <a:solidFill>
                  <a:schemeClr val="tx1"/>
                </a:solidFill>
              </a:rPr>
              <a:t>ton2 </a:t>
            </a:r>
            <a:r>
              <a:rPr lang="en-US" altLang="zh-CN" sz="2000" dirty="0" err="1" smtClean="0">
                <a:solidFill>
                  <a:schemeClr val="tx1"/>
                </a:solidFill>
              </a:rPr>
              <a:t>var</a:t>
            </a:r>
            <a:r>
              <a:rPr lang="en-US" altLang="zh-CN" sz="2000" dirty="0" smtClean="0">
                <a:solidFill>
                  <a:schemeClr val="tx1"/>
                </a:solidFill>
              </a:rPr>
              <a:t> = -572662307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41784"/>
            <a:ext cx="8229600" cy="1143000"/>
          </a:xfrm>
        </p:spPr>
        <p:txBody>
          <a:bodyPr/>
          <a:lstStyle/>
          <a:p>
            <a:r>
              <a:rPr lang="zh-CN" altLang="en-US" dirty="0" smtClean="0"/>
              <a:t>垃圾工人</a:t>
            </a:r>
            <a:endParaRPr lang="zh-CN" altLang="en-US" dirty="0"/>
          </a:p>
        </p:txBody>
      </p:sp>
      <p:sp>
        <p:nvSpPr>
          <p:cNvPr id="3" name="内容占位符 2"/>
          <p:cNvSpPr>
            <a:spLocks noGrp="1"/>
          </p:cNvSpPr>
          <p:nvPr>
            <p:ph idx="1"/>
          </p:nvPr>
        </p:nvSpPr>
        <p:spPr/>
        <p:txBody>
          <a:bodyPr/>
          <a:lstStyle/>
          <a:p>
            <a:r>
              <a:rPr lang="zh-CN" altLang="en-US" dirty="0" smtClean="0"/>
              <a:t>对于例</a:t>
            </a:r>
            <a:r>
              <a:rPr lang="en-US" altLang="zh-CN" dirty="0" smtClean="0"/>
              <a:t>9.8</a:t>
            </a:r>
            <a:r>
              <a:rPr lang="zh-CN" altLang="en-US" dirty="0" smtClean="0"/>
              <a:t>与例</a:t>
            </a:r>
            <a:r>
              <a:rPr lang="en-US" altLang="zh-CN" dirty="0" smtClean="0"/>
              <a:t>9.9</a:t>
            </a:r>
            <a:r>
              <a:rPr lang="zh-CN" altLang="en-US" dirty="0" smtClean="0"/>
              <a:t>，调用</a:t>
            </a:r>
            <a:r>
              <a:rPr lang="en-US" altLang="zh-CN" dirty="0" smtClean="0">
                <a:solidFill>
                  <a:srgbClr val="FF0000"/>
                </a:solidFill>
              </a:rPr>
              <a:t>delete</a:t>
            </a:r>
            <a:r>
              <a:rPr lang="zh-CN" altLang="en-US" dirty="0" smtClean="0"/>
              <a:t>操作释放一个指针所指向空间的方法。这样的附加代码很容易被忘记，也无法保证在</a:t>
            </a:r>
            <a:r>
              <a:rPr lang="en-US" altLang="zh-CN" dirty="0" smtClean="0"/>
              <a:t>delete</a:t>
            </a:r>
            <a:r>
              <a:rPr lang="zh-CN" altLang="en-US" dirty="0" smtClean="0"/>
              <a:t>之后，没有代码再调用</a:t>
            </a:r>
            <a:r>
              <a:rPr lang="en-US" altLang="zh-CN" dirty="0" err="1" smtClean="0"/>
              <a:t>GetInstance</a:t>
            </a:r>
            <a:r>
              <a:rPr lang="en-US" altLang="zh-CN" dirty="0" smtClean="0"/>
              <a:t>()</a:t>
            </a:r>
            <a:r>
              <a:rPr lang="zh-CN" altLang="en-US" dirty="0" smtClean="0"/>
              <a:t>函数。</a:t>
            </a:r>
          </a:p>
          <a:p>
            <a:r>
              <a:rPr lang="zh-CN" altLang="en-US" dirty="0" smtClean="0"/>
              <a:t>一个妥善的方法是让这个类自己知道在合适的时候</a:t>
            </a:r>
            <a:r>
              <a:rPr lang="zh-CN" altLang="en-US" dirty="0" smtClean="0">
                <a:solidFill>
                  <a:srgbClr val="FF0000"/>
                </a:solidFill>
              </a:rPr>
              <a:t>把自己删除</a:t>
            </a:r>
            <a:r>
              <a:rPr lang="zh-CN" altLang="en-US" dirty="0" smtClean="0"/>
              <a:t>。或者说</a:t>
            </a:r>
            <a:r>
              <a:rPr lang="zh-CN" altLang="en-US" dirty="0" smtClean="0">
                <a:solidFill>
                  <a:srgbClr val="FF0000"/>
                </a:solidFill>
              </a:rPr>
              <a:t>把删除自己的操作挂在系统中的某个合适的点</a:t>
            </a:r>
            <a:r>
              <a:rPr lang="zh-CN" altLang="en-US" dirty="0" smtClean="0"/>
              <a:t>上，使其在恰当的时候自动被执行。</a:t>
            </a:r>
          </a:p>
          <a:p>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046"/>
            <a:ext cx="9144000" cy="6760825"/>
          </a:xfrm>
          <a:prstGeom prst="rect">
            <a:avLst/>
          </a:prstGeom>
          <a:noFill/>
        </p:spPr>
        <p:txBody>
          <a:bodyPr wrap="square" rtlCol="0">
            <a:spAutoFit/>
          </a:bodyPr>
          <a:lstStyle/>
          <a:p>
            <a:pPr>
              <a:lnSpc>
                <a:spcPts val="2000"/>
              </a:lnSpc>
            </a:pPr>
            <a:r>
              <a:rPr lang="zh-CN" altLang="en-US" sz="2000" dirty="0" smtClean="0"/>
              <a:t>例</a:t>
            </a:r>
            <a:r>
              <a:rPr lang="en-US" altLang="zh-CN" sz="2000" dirty="0" smtClean="0"/>
              <a:t>9.10 </a:t>
            </a:r>
            <a:r>
              <a:rPr lang="zh-CN" altLang="en-US" sz="2000" dirty="0" smtClean="0"/>
              <a:t>“垃圾工人”示例。</a:t>
            </a:r>
            <a:endParaRPr lang="en-US" altLang="zh-CN" sz="2000" dirty="0" smtClean="0"/>
          </a:p>
          <a:p>
            <a:pPr>
              <a:lnSpc>
                <a:spcPts val="2000"/>
              </a:lnSpc>
            </a:pPr>
            <a:r>
              <a:rPr lang="en-US" altLang="zh-CN" sz="2000" dirty="0" smtClean="0">
                <a:solidFill>
                  <a:srgbClr val="C00000"/>
                </a:solidFill>
              </a:rPr>
              <a:t>// </a:t>
            </a:r>
            <a:r>
              <a:rPr lang="zh-CN" altLang="en-US" sz="2000" dirty="0" smtClean="0">
                <a:solidFill>
                  <a:srgbClr val="C00000"/>
                </a:solidFill>
              </a:rPr>
              <a:t>声明单例类</a:t>
            </a:r>
            <a:r>
              <a:rPr lang="en-US" altLang="zh-CN" sz="2000" dirty="0" smtClean="0">
                <a:solidFill>
                  <a:srgbClr val="C00000"/>
                </a:solidFill>
              </a:rPr>
              <a:t>Singleton</a:t>
            </a:r>
            <a:r>
              <a:rPr lang="en-US" altLang="zh-CN" sz="2000" dirty="0" smtClean="0">
                <a:solidFill>
                  <a:schemeClr val="tx1"/>
                </a:solidFill>
              </a:rPr>
              <a:t>   </a:t>
            </a:r>
          </a:p>
          <a:p>
            <a:pPr>
              <a:lnSpc>
                <a:spcPts val="2000"/>
              </a:lnSpc>
            </a:pPr>
            <a:r>
              <a:rPr lang="en-US" altLang="zh-CN" sz="2000" dirty="0" smtClean="0"/>
              <a:t>class Singleton </a:t>
            </a:r>
          </a:p>
          <a:p>
            <a:pPr>
              <a:lnSpc>
                <a:spcPts val="2000"/>
              </a:lnSpc>
            </a:pPr>
            <a:r>
              <a:rPr lang="en-US" altLang="zh-CN" sz="2000" dirty="0" smtClean="0"/>
              <a:t>{    </a:t>
            </a:r>
          </a:p>
          <a:p>
            <a:pPr>
              <a:lnSpc>
                <a:spcPts val="2000"/>
              </a:lnSpc>
            </a:pPr>
            <a:r>
              <a:rPr lang="en-US" altLang="zh-CN" sz="2000" dirty="0" smtClean="0"/>
              <a:t>private:    </a:t>
            </a:r>
          </a:p>
          <a:p>
            <a:pPr>
              <a:lnSpc>
                <a:spcPts val="2000"/>
              </a:lnSpc>
            </a:pPr>
            <a:r>
              <a:rPr lang="en-US" altLang="zh-CN" sz="2000" dirty="0" smtClean="0">
                <a:solidFill>
                  <a:schemeClr val="tx1"/>
                </a:solidFill>
              </a:rPr>
              <a:t>// </a:t>
            </a:r>
            <a:r>
              <a:rPr lang="zh-CN" altLang="en-US" sz="2000" dirty="0" smtClean="0">
                <a:solidFill>
                  <a:schemeClr val="tx1"/>
                </a:solidFill>
              </a:rPr>
              <a:t>私有成员</a:t>
            </a:r>
          </a:p>
          <a:p>
            <a:pPr>
              <a:lnSpc>
                <a:spcPts val="2000"/>
              </a:lnSpc>
            </a:pPr>
            <a:r>
              <a:rPr lang="zh-CN" altLang="en-US" sz="2000" dirty="0" smtClean="0"/>
              <a:t>	</a:t>
            </a:r>
            <a:r>
              <a:rPr lang="en-US" altLang="zh-CN" sz="2000" dirty="0" smtClean="0"/>
              <a:t>Singleton();				</a:t>
            </a:r>
            <a:r>
              <a:rPr lang="en-US" altLang="zh-CN" sz="2000" dirty="0" smtClean="0">
                <a:solidFill>
                  <a:schemeClr val="tx1"/>
                </a:solidFill>
              </a:rPr>
              <a:t>// </a:t>
            </a:r>
            <a:r>
              <a:rPr lang="zh-CN" altLang="en-US" sz="2000" dirty="0" smtClean="0">
                <a:solidFill>
                  <a:schemeClr val="tx1"/>
                </a:solidFill>
              </a:rPr>
              <a:t>私有构造函数</a:t>
            </a:r>
          </a:p>
          <a:p>
            <a:pPr>
              <a:lnSpc>
                <a:spcPts val="2000"/>
              </a:lnSpc>
            </a:pPr>
            <a:r>
              <a:rPr lang="zh-CN" altLang="en-US" sz="2000" dirty="0" smtClean="0"/>
              <a:t>	</a:t>
            </a:r>
            <a:r>
              <a:rPr lang="en-US" altLang="zh-CN" sz="2000" dirty="0" smtClean="0"/>
              <a:t>static Singleton *</a:t>
            </a:r>
            <a:r>
              <a:rPr lang="en-US" altLang="zh-CN" sz="2000" dirty="0" err="1" smtClean="0"/>
              <a:t>pInstance</a:t>
            </a:r>
            <a:r>
              <a:rPr lang="en-US" altLang="zh-CN" sz="2000" dirty="0" smtClean="0"/>
              <a:t>;		</a:t>
            </a:r>
            <a:r>
              <a:rPr lang="en-US" altLang="zh-CN" sz="2000" dirty="0" smtClean="0">
                <a:solidFill>
                  <a:schemeClr val="tx1"/>
                </a:solidFill>
              </a:rPr>
              <a:t>// </a:t>
            </a:r>
            <a:r>
              <a:rPr lang="zh-CN" altLang="en-US" sz="2000" dirty="0" smtClean="0">
                <a:solidFill>
                  <a:schemeClr val="tx1"/>
                </a:solidFill>
              </a:rPr>
              <a:t>静态实例    </a:t>
            </a:r>
          </a:p>
          <a:p>
            <a:pPr>
              <a:lnSpc>
                <a:spcPts val="2000"/>
              </a:lnSpc>
            </a:pPr>
            <a:r>
              <a:rPr lang="zh-CN" altLang="en-US" sz="2000" dirty="0" smtClean="0"/>
              <a:t>	</a:t>
            </a:r>
            <a:r>
              <a:rPr lang="en-US" altLang="zh-CN" sz="2000" dirty="0" err="1" smtClean="0"/>
              <a:t>int</a:t>
            </a:r>
            <a:r>
              <a:rPr lang="en-US" altLang="zh-CN" sz="2000" dirty="0" smtClean="0"/>
              <a:t> </a:t>
            </a:r>
            <a:r>
              <a:rPr lang="en-US" altLang="zh-CN" sz="2000" dirty="0" err="1" smtClean="0"/>
              <a:t>var</a:t>
            </a:r>
            <a:r>
              <a:rPr lang="en-US" altLang="zh-CN" sz="2000" dirty="0" smtClean="0"/>
              <a:t>;					</a:t>
            </a:r>
            <a:r>
              <a:rPr lang="en-US" altLang="zh-CN" sz="2000" dirty="0" smtClean="0">
                <a:solidFill>
                  <a:schemeClr val="tx1"/>
                </a:solidFill>
              </a:rPr>
              <a:t>// </a:t>
            </a:r>
            <a:r>
              <a:rPr lang="zh-CN" altLang="en-US" sz="2000" dirty="0" smtClean="0">
                <a:solidFill>
                  <a:schemeClr val="tx1"/>
                </a:solidFill>
              </a:rPr>
              <a:t>用于测试的成员变量</a:t>
            </a:r>
          </a:p>
          <a:p>
            <a:pPr>
              <a:lnSpc>
                <a:spcPts val="2000"/>
              </a:lnSpc>
            </a:pPr>
            <a:r>
              <a:rPr lang="en-US" altLang="zh-CN" sz="2000" dirty="0" smtClean="0"/>
              <a:t>public:    </a:t>
            </a:r>
          </a:p>
          <a:p>
            <a:pPr>
              <a:lnSpc>
                <a:spcPts val="2000"/>
              </a:lnSpc>
            </a:pPr>
            <a:r>
              <a:rPr lang="en-US" altLang="zh-CN" sz="2000" dirty="0" smtClean="0">
                <a:solidFill>
                  <a:schemeClr val="tx1"/>
                </a:solidFill>
              </a:rPr>
              <a:t>// </a:t>
            </a:r>
            <a:r>
              <a:rPr lang="zh-CN" altLang="en-US" sz="2000" dirty="0" smtClean="0">
                <a:solidFill>
                  <a:schemeClr val="tx1"/>
                </a:solidFill>
              </a:rPr>
              <a:t>公有成员</a:t>
            </a:r>
          </a:p>
          <a:p>
            <a:pPr>
              <a:lnSpc>
                <a:spcPts val="2000"/>
              </a:lnSpc>
            </a:pPr>
            <a:r>
              <a:rPr lang="zh-CN" altLang="en-US" sz="2000" dirty="0" smtClean="0"/>
              <a:t>	</a:t>
            </a:r>
            <a:r>
              <a:rPr lang="en-US" altLang="zh-CN" sz="2000" dirty="0" smtClean="0"/>
              <a:t>static Singleton *</a:t>
            </a:r>
            <a:r>
              <a:rPr lang="en-US" altLang="zh-CN" sz="2000" dirty="0" err="1" smtClean="0"/>
              <a:t>GetInstance</a:t>
            </a:r>
            <a:r>
              <a:rPr lang="en-US" altLang="zh-CN" sz="2000" dirty="0" smtClean="0"/>
              <a:t>();	</a:t>
            </a:r>
            <a:r>
              <a:rPr lang="en-US" altLang="zh-CN" sz="2000" dirty="0" smtClean="0">
                <a:solidFill>
                  <a:schemeClr val="tx1"/>
                </a:solidFill>
              </a:rPr>
              <a:t>// </a:t>
            </a:r>
            <a:r>
              <a:rPr lang="zh-CN" altLang="en-US" sz="2000" dirty="0" smtClean="0">
                <a:solidFill>
                  <a:schemeClr val="tx1"/>
                </a:solidFill>
              </a:rPr>
              <a:t>静态的实例获取器   </a:t>
            </a:r>
          </a:p>
          <a:p>
            <a:pPr>
              <a:lnSpc>
                <a:spcPts val="2000"/>
              </a:lnSpc>
            </a:pPr>
            <a:r>
              <a:rPr lang="zh-CN" altLang="en-US" sz="2000" dirty="0" smtClean="0"/>
              <a:t>	</a:t>
            </a:r>
            <a:r>
              <a:rPr lang="en-US" altLang="zh-CN" sz="2000" dirty="0" err="1" smtClean="0"/>
              <a:t>int</a:t>
            </a:r>
            <a:r>
              <a:rPr lang="en-US" altLang="zh-CN" sz="2000" dirty="0" smtClean="0"/>
              <a:t> </a:t>
            </a:r>
            <a:r>
              <a:rPr lang="en-US" altLang="zh-CN" sz="2000" dirty="0" err="1" smtClean="0"/>
              <a:t>GetVar</a:t>
            </a:r>
            <a:r>
              <a:rPr lang="en-US" altLang="zh-CN" sz="2000" dirty="0" smtClean="0"/>
              <a:t>() const;			</a:t>
            </a:r>
            <a:r>
              <a:rPr lang="en-US" altLang="zh-CN" sz="2000" dirty="0" smtClean="0">
                <a:solidFill>
                  <a:schemeClr val="tx1"/>
                </a:solidFill>
              </a:rPr>
              <a:t>// </a:t>
            </a:r>
            <a:r>
              <a:rPr lang="en-US" altLang="zh-CN" sz="2000" dirty="0" err="1" smtClean="0">
                <a:solidFill>
                  <a:schemeClr val="tx1"/>
                </a:solidFill>
              </a:rPr>
              <a:t>var</a:t>
            </a:r>
            <a:r>
              <a:rPr lang="zh-CN" altLang="en-US" sz="2000" dirty="0" smtClean="0">
                <a:solidFill>
                  <a:schemeClr val="tx1"/>
                </a:solidFill>
              </a:rPr>
              <a:t>的获取器    </a:t>
            </a:r>
          </a:p>
          <a:p>
            <a:pPr>
              <a:lnSpc>
                <a:spcPts val="2000"/>
              </a:lnSpc>
            </a:pPr>
            <a:r>
              <a:rPr lang="zh-CN" altLang="en-US" sz="2000" dirty="0" smtClean="0"/>
              <a:t>	</a:t>
            </a:r>
            <a:r>
              <a:rPr lang="en-US" altLang="zh-CN" sz="2000" dirty="0" smtClean="0"/>
              <a:t>void </a:t>
            </a:r>
            <a:r>
              <a:rPr lang="en-US" altLang="zh-CN" sz="2000" dirty="0" err="1" smtClean="0"/>
              <a:t>SetVar</a:t>
            </a:r>
            <a:r>
              <a:rPr lang="en-US" altLang="zh-CN" sz="2000" dirty="0" smtClean="0"/>
              <a:t>(</a:t>
            </a:r>
            <a:r>
              <a:rPr lang="en-US" altLang="zh-CN" sz="2000" dirty="0" err="1" smtClean="0"/>
              <a:t>int</a:t>
            </a:r>
            <a:r>
              <a:rPr lang="en-US" altLang="zh-CN" sz="2000" dirty="0" smtClean="0"/>
              <a:t>);			</a:t>
            </a:r>
            <a:r>
              <a:rPr lang="en-US" altLang="zh-CN" sz="2000" dirty="0" smtClean="0">
                <a:solidFill>
                  <a:schemeClr val="tx1"/>
                </a:solidFill>
              </a:rPr>
              <a:t>// </a:t>
            </a:r>
            <a:r>
              <a:rPr lang="en-US" altLang="zh-CN" sz="2000" dirty="0" err="1" smtClean="0">
                <a:solidFill>
                  <a:schemeClr val="tx1"/>
                </a:solidFill>
              </a:rPr>
              <a:t>var</a:t>
            </a:r>
            <a:r>
              <a:rPr lang="zh-CN" altLang="en-US" sz="2000" dirty="0" smtClean="0">
                <a:solidFill>
                  <a:schemeClr val="tx1"/>
                </a:solidFill>
              </a:rPr>
              <a:t>的设置器    </a:t>
            </a:r>
          </a:p>
          <a:p>
            <a:pPr>
              <a:lnSpc>
                <a:spcPts val="2000"/>
              </a:lnSpc>
            </a:pPr>
            <a:r>
              <a:rPr lang="zh-CN" altLang="en-US" sz="2000" dirty="0" smtClean="0"/>
              <a:t>	</a:t>
            </a:r>
            <a:r>
              <a:rPr lang="en-US" altLang="zh-CN" sz="2000" dirty="0" smtClean="0"/>
              <a:t>virtual ~Singleton();			</a:t>
            </a:r>
            <a:r>
              <a:rPr lang="en-US" altLang="zh-CN" sz="2000" dirty="0" smtClean="0">
                <a:solidFill>
                  <a:schemeClr val="tx1"/>
                </a:solidFill>
              </a:rPr>
              <a:t>// </a:t>
            </a:r>
            <a:r>
              <a:rPr lang="zh-CN" altLang="en-US" sz="2000" dirty="0" smtClean="0">
                <a:solidFill>
                  <a:schemeClr val="tx1"/>
                </a:solidFill>
              </a:rPr>
              <a:t>虚的析构函数</a:t>
            </a:r>
          </a:p>
          <a:p>
            <a:pPr>
              <a:lnSpc>
                <a:spcPts val="2000"/>
              </a:lnSpc>
            </a:pPr>
            <a:r>
              <a:rPr lang="en-US" altLang="zh-CN" sz="2000" dirty="0" smtClean="0">
                <a:solidFill>
                  <a:srgbClr val="C00000"/>
                </a:solidFill>
              </a:rPr>
              <a:t>	class </a:t>
            </a:r>
            <a:r>
              <a:rPr lang="en-US" altLang="zh-CN" sz="2000" dirty="0" err="1" smtClean="0">
                <a:solidFill>
                  <a:srgbClr val="C00000"/>
                </a:solidFill>
              </a:rPr>
              <a:t>Garbo</a:t>
            </a:r>
            <a:r>
              <a:rPr lang="en-US" altLang="zh-CN" sz="2000" dirty="0" smtClean="0">
                <a:solidFill>
                  <a:srgbClr val="C00000"/>
                </a:solidFill>
              </a:rPr>
              <a:t>	</a:t>
            </a:r>
            <a:r>
              <a:rPr lang="en-US" altLang="zh-CN" sz="2000" dirty="0" smtClean="0">
                <a:solidFill>
                  <a:schemeClr val="tx1"/>
                </a:solidFill>
              </a:rPr>
              <a:t>// </a:t>
            </a:r>
            <a:r>
              <a:rPr lang="zh-CN" altLang="en-US" sz="2000" dirty="0" smtClean="0">
                <a:solidFill>
                  <a:schemeClr val="tx1"/>
                </a:solidFill>
              </a:rPr>
              <a:t>“垃圾工人”类</a:t>
            </a:r>
            <a:r>
              <a:rPr lang="en-US" altLang="zh-CN" sz="2000" dirty="0" err="1" smtClean="0">
                <a:solidFill>
                  <a:schemeClr val="tx1"/>
                </a:solidFill>
              </a:rPr>
              <a:t>Garbo</a:t>
            </a:r>
            <a:endParaRPr lang="en-US" altLang="zh-CN" sz="2000" dirty="0" smtClean="0">
              <a:solidFill>
                <a:schemeClr val="tx1"/>
              </a:solidFill>
            </a:endParaRPr>
          </a:p>
          <a:p>
            <a:pPr>
              <a:lnSpc>
                <a:spcPts val="2000"/>
              </a:lnSpc>
            </a:pPr>
            <a:r>
              <a:rPr lang="en-US" altLang="zh-CN" sz="2000" dirty="0" smtClean="0">
                <a:solidFill>
                  <a:srgbClr val="C00000"/>
                </a:solidFill>
              </a:rPr>
              <a:t>	{	</a:t>
            </a:r>
          </a:p>
          <a:p>
            <a:pPr>
              <a:lnSpc>
                <a:spcPts val="2000"/>
              </a:lnSpc>
            </a:pPr>
            <a:r>
              <a:rPr lang="en-US" altLang="zh-CN" sz="2000" dirty="0" smtClean="0">
                <a:solidFill>
                  <a:srgbClr val="C00000"/>
                </a:solidFill>
              </a:rPr>
              <a:t>	public: </a:t>
            </a:r>
          </a:p>
          <a:p>
            <a:pPr>
              <a:lnSpc>
                <a:spcPts val="2000"/>
              </a:lnSpc>
            </a:pPr>
            <a:r>
              <a:rPr lang="en-US" altLang="zh-CN" sz="2000" dirty="0" smtClean="0">
                <a:solidFill>
                  <a:srgbClr val="C00000"/>
                </a:solidFill>
              </a:rPr>
              <a:t>		~</a:t>
            </a:r>
            <a:r>
              <a:rPr lang="en-US" altLang="zh-CN" sz="2000" dirty="0" err="1" smtClean="0">
                <a:solidFill>
                  <a:srgbClr val="C00000"/>
                </a:solidFill>
              </a:rPr>
              <a:t>Garbo</a:t>
            </a:r>
            <a:r>
              <a:rPr lang="en-US" altLang="zh-CN" sz="2000" dirty="0" smtClean="0">
                <a:solidFill>
                  <a:srgbClr val="C00000"/>
                </a:solidFill>
              </a:rPr>
              <a:t>() </a:t>
            </a:r>
          </a:p>
          <a:p>
            <a:pPr>
              <a:lnSpc>
                <a:spcPts val="2000"/>
              </a:lnSpc>
            </a:pPr>
            <a:r>
              <a:rPr lang="en-US" altLang="zh-CN" sz="2000" dirty="0" smtClean="0">
                <a:solidFill>
                  <a:srgbClr val="C00000"/>
                </a:solidFill>
              </a:rPr>
              <a:t>		{	</a:t>
            </a:r>
            <a:r>
              <a:rPr lang="en-US" altLang="zh-CN" sz="2000" dirty="0" smtClean="0">
                <a:solidFill>
                  <a:schemeClr val="tx1"/>
                </a:solidFill>
              </a:rPr>
              <a:t>// </a:t>
            </a:r>
            <a:r>
              <a:rPr lang="zh-CN" altLang="en-US" sz="2000" dirty="0" smtClean="0">
                <a:solidFill>
                  <a:schemeClr val="tx1"/>
                </a:solidFill>
              </a:rPr>
              <a:t>唯一工作是在析构函数中</a:t>
            </a:r>
            <a:r>
              <a:rPr lang="zh-CN" altLang="en-US" sz="2000" dirty="0" smtClean="0">
                <a:solidFill>
                  <a:srgbClr val="FF0000"/>
                </a:solidFill>
              </a:rPr>
              <a:t>删除</a:t>
            </a:r>
            <a:r>
              <a:rPr lang="en-US" altLang="zh-CN" sz="2000" dirty="0" smtClean="0">
                <a:solidFill>
                  <a:srgbClr val="FF0000"/>
                </a:solidFill>
              </a:rPr>
              <a:t>Singleton</a:t>
            </a:r>
            <a:r>
              <a:rPr lang="zh-CN" altLang="en-US" sz="2000" dirty="0" smtClean="0">
                <a:solidFill>
                  <a:srgbClr val="FF0000"/>
                </a:solidFill>
              </a:rPr>
              <a:t>实例</a:t>
            </a:r>
          </a:p>
          <a:p>
            <a:pPr>
              <a:lnSpc>
                <a:spcPts val="2000"/>
              </a:lnSpc>
            </a:pPr>
            <a:r>
              <a:rPr lang="zh-CN" altLang="en-US" sz="2000" dirty="0" smtClean="0">
                <a:solidFill>
                  <a:srgbClr val="C00000"/>
                </a:solidFill>
              </a:rPr>
              <a:t>			</a:t>
            </a:r>
            <a:r>
              <a:rPr lang="en-US" altLang="zh-CN" sz="2000" dirty="0" smtClean="0">
                <a:solidFill>
                  <a:srgbClr val="C00000"/>
                </a:solidFill>
              </a:rPr>
              <a:t>if (Singleton::</a:t>
            </a:r>
            <a:r>
              <a:rPr lang="en-US" altLang="zh-CN" sz="2000" dirty="0" err="1" smtClean="0">
                <a:solidFill>
                  <a:srgbClr val="C00000"/>
                </a:solidFill>
              </a:rPr>
              <a:t>GetInstance</a:t>
            </a:r>
            <a:r>
              <a:rPr lang="en-US" altLang="zh-CN" sz="2000" dirty="0" smtClean="0">
                <a:solidFill>
                  <a:srgbClr val="C00000"/>
                </a:solidFill>
              </a:rPr>
              <a:t>() != NULL) </a:t>
            </a:r>
          </a:p>
          <a:p>
            <a:pPr>
              <a:lnSpc>
                <a:spcPts val="2000"/>
              </a:lnSpc>
            </a:pPr>
            <a:r>
              <a:rPr lang="en-US" altLang="zh-CN" sz="2000" dirty="0" smtClean="0">
                <a:solidFill>
                  <a:srgbClr val="C00000"/>
                </a:solidFill>
              </a:rPr>
              <a:t>				delete Singleton::</a:t>
            </a:r>
            <a:r>
              <a:rPr lang="en-US" altLang="zh-CN" sz="2000" dirty="0" err="1" smtClean="0">
                <a:solidFill>
                  <a:srgbClr val="C00000"/>
                </a:solidFill>
              </a:rPr>
              <a:t>GetInstance</a:t>
            </a:r>
            <a:r>
              <a:rPr lang="en-US" altLang="zh-CN" sz="2000" dirty="0" smtClean="0">
                <a:solidFill>
                  <a:srgbClr val="C00000"/>
                </a:solidFill>
              </a:rPr>
              <a:t>();</a:t>
            </a:r>
          </a:p>
          <a:p>
            <a:pPr>
              <a:lnSpc>
                <a:spcPts val="2000"/>
              </a:lnSpc>
            </a:pPr>
            <a:r>
              <a:rPr lang="en-US" altLang="zh-CN" sz="2000" dirty="0" smtClean="0">
                <a:solidFill>
                  <a:srgbClr val="C00000"/>
                </a:solidFill>
              </a:rPr>
              <a:t>		} </a:t>
            </a:r>
          </a:p>
          <a:p>
            <a:pPr>
              <a:lnSpc>
                <a:spcPts val="2000"/>
              </a:lnSpc>
            </a:pPr>
            <a:r>
              <a:rPr lang="en-US" altLang="zh-CN" sz="2000" dirty="0" smtClean="0">
                <a:solidFill>
                  <a:srgbClr val="C00000"/>
                </a:solidFill>
              </a:rPr>
              <a:t>	};</a:t>
            </a:r>
          </a:p>
          <a:p>
            <a:pPr>
              <a:lnSpc>
                <a:spcPts val="2000"/>
              </a:lnSpc>
            </a:pPr>
            <a:r>
              <a:rPr lang="en-US" altLang="zh-CN" sz="2000" dirty="0" smtClean="0">
                <a:solidFill>
                  <a:srgbClr val="C00000"/>
                </a:solidFill>
              </a:rPr>
              <a:t>	static </a:t>
            </a:r>
            <a:r>
              <a:rPr lang="en-US" altLang="zh-CN" sz="2000" dirty="0" err="1" smtClean="0">
                <a:solidFill>
                  <a:srgbClr val="C00000"/>
                </a:solidFill>
              </a:rPr>
              <a:t>Garbo</a:t>
            </a:r>
            <a:r>
              <a:rPr lang="en-US" altLang="zh-CN" sz="2000" dirty="0" smtClean="0">
                <a:solidFill>
                  <a:srgbClr val="C00000"/>
                </a:solidFill>
              </a:rPr>
              <a:t> </a:t>
            </a:r>
            <a:r>
              <a:rPr lang="en-US" altLang="zh-CN" sz="2000" dirty="0" err="1" smtClean="0">
                <a:solidFill>
                  <a:srgbClr val="C00000"/>
                </a:solidFill>
              </a:rPr>
              <a:t>garbo</a:t>
            </a:r>
            <a:r>
              <a:rPr lang="en-US" altLang="zh-CN" sz="2000" dirty="0" smtClean="0">
                <a:solidFill>
                  <a:srgbClr val="C00000"/>
                </a:solidFill>
              </a:rPr>
              <a:t>;</a:t>
            </a:r>
            <a:r>
              <a:rPr lang="en-US" altLang="zh-CN" sz="2000" dirty="0" smtClean="0">
                <a:solidFill>
                  <a:schemeClr val="tx1"/>
                </a:solidFill>
              </a:rPr>
              <a:t>// </a:t>
            </a:r>
            <a:r>
              <a:rPr lang="zh-CN" altLang="en-US" sz="2000" dirty="0" smtClean="0">
                <a:solidFill>
                  <a:schemeClr val="tx1"/>
                </a:solidFill>
              </a:rPr>
              <a:t>一个静态成员，在程序结束时调用</a:t>
            </a:r>
            <a:r>
              <a:rPr lang="zh-CN" altLang="en-US" sz="2000" dirty="0" smtClean="0">
                <a:solidFill>
                  <a:srgbClr val="FF0000"/>
                </a:solidFill>
              </a:rPr>
              <a:t>它的析构函数</a:t>
            </a:r>
          </a:p>
          <a:p>
            <a:pPr>
              <a:lnSpc>
                <a:spcPts val="2000"/>
              </a:lnSpc>
            </a:pPr>
            <a:r>
              <a:rPr lang="en-US" altLang="zh-CN" sz="2000" dirty="0" smtClean="0"/>
              <a:t>}; </a:t>
            </a:r>
          </a:p>
        </p:txBody>
      </p:sp>
      <p:sp>
        <p:nvSpPr>
          <p:cNvPr id="5" name="线形标注 1 4"/>
          <p:cNvSpPr/>
          <p:nvPr/>
        </p:nvSpPr>
        <p:spPr bwMode="auto">
          <a:xfrm>
            <a:off x="4499992" y="476672"/>
            <a:ext cx="4320480" cy="720080"/>
          </a:xfrm>
          <a:prstGeom prst="borderCallout1">
            <a:avLst>
              <a:gd name="adj1" fmla="val 55627"/>
              <a:gd name="adj2" fmla="val -316"/>
              <a:gd name="adj3" fmla="val 498749"/>
              <a:gd name="adj4" fmla="val -43918"/>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dirty="0" smtClean="0">
                <a:solidFill>
                  <a:srgbClr val="FF0000"/>
                </a:solidFill>
                <a:latin typeface="Garamond" pitchFamily="18" charset="0"/>
                <a:ea typeface="宋体" pitchFamily="2" charset="-122"/>
              </a:rPr>
              <a:t>类</a:t>
            </a:r>
            <a:r>
              <a:rPr lang="en-US" altLang="zh-CN" sz="2000" dirty="0" err="1" smtClean="0">
                <a:solidFill>
                  <a:srgbClr val="FF0000"/>
                </a:solidFill>
                <a:latin typeface="Garamond" pitchFamily="18" charset="0"/>
                <a:ea typeface="宋体" pitchFamily="2" charset="-122"/>
              </a:rPr>
              <a:t>Garbo</a:t>
            </a:r>
            <a:r>
              <a:rPr lang="zh-CN" altLang="en-US" sz="2000" dirty="0" smtClean="0">
                <a:latin typeface="Garamond" pitchFamily="18" charset="0"/>
                <a:ea typeface="宋体" pitchFamily="2" charset="-122"/>
              </a:rPr>
              <a:t>被定义为</a:t>
            </a:r>
            <a:r>
              <a:rPr lang="en-US" altLang="zh-CN" sz="2000" dirty="0" smtClean="0">
                <a:latin typeface="Garamond" pitchFamily="18" charset="0"/>
                <a:ea typeface="宋体" pitchFamily="2" charset="-122"/>
              </a:rPr>
              <a:t>Singleton</a:t>
            </a:r>
            <a:r>
              <a:rPr lang="zh-CN" altLang="en-US" sz="2000" dirty="0" smtClean="0">
                <a:latin typeface="Garamond" pitchFamily="18" charset="0"/>
                <a:ea typeface="宋体" pitchFamily="2" charset="-122"/>
              </a:rPr>
              <a:t>类的</a:t>
            </a:r>
            <a:r>
              <a:rPr lang="zh-CN" altLang="en-US" sz="2000" dirty="0" smtClean="0">
                <a:solidFill>
                  <a:srgbClr val="FF0000"/>
                </a:solidFill>
                <a:latin typeface="Garamond" pitchFamily="18" charset="0"/>
                <a:ea typeface="宋体" pitchFamily="2" charset="-122"/>
              </a:rPr>
              <a:t>内嵌类</a:t>
            </a:r>
            <a:r>
              <a:rPr lang="zh-CN" altLang="en-US" sz="2000" dirty="0" smtClean="0">
                <a:latin typeface="Garamond" pitchFamily="18" charset="0"/>
                <a:ea typeface="宋体" pitchFamily="2" charset="-122"/>
              </a:rPr>
              <a:t>，以防该类被在其它地方滥用</a:t>
            </a:r>
            <a:endParaRPr kumimoji="0" lang="zh-CN" altLang="en-US" sz="2000" b="1" i="0" u="none" strike="noStrike" cap="none" normalizeH="0" baseline="0" dirty="0" smtClean="0">
              <a:ln>
                <a:noFill/>
              </a:ln>
              <a:solidFill>
                <a:schemeClr val="accent2"/>
              </a:solidFill>
              <a:effectLst/>
              <a:latin typeface="Arial" charset="0"/>
              <a:ea typeface="楷体_GB2312" pitchFamily="49"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824945"/>
          </a:xfrm>
          <a:prstGeom prst="rect">
            <a:avLst/>
          </a:prstGeom>
          <a:noFill/>
        </p:spPr>
        <p:txBody>
          <a:bodyPr wrap="square" rtlCol="0">
            <a:spAutoFit/>
          </a:bodyPr>
          <a:lstStyle/>
          <a:p>
            <a:pPr>
              <a:lnSpc>
                <a:spcPts val="2100"/>
              </a:lnSpc>
            </a:pPr>
            <a:r>
              <a:rPr lang="en-US" altLang="zh-CN" sz="2000" dirty="0" smtClean="0">
                <a:solidFill>
                  <a:srgbClr val="C00000"/>
                </a:solidFill>
              </a:rPr>
              <a:t>// </a:t>
            </a:r>
            <a:r>
              <a:rPr lang="zh-CN" altLang="en-US" sz="2000" dirty="0" smtClean="0">
                <a:solidFill>
                  <a:srgbClr val="C00000"/>
                </a:solidFill>
              </a:rPr>
              <a:t>单例类</a:t>
            </a:r>
            <a:r>
              <a:rPr lang="en-US" altLang="zh-CN" sz="2000" dirty="0" smtClean="0">
                <a:solidFill>
                  <a:srgbClr val="C00000"/>
                </a:solidFill>
              </a:rPr>
              <a:t>Singleton</a:t>
            </a:r>
            <a:r>
              <a:rPr lang="zh-CN" altLang="en-US" sz="2000" dirty="0" smtClean="0">
                <a:solidFill>
                  <a:srgbClr val="C00000"/>
                </a:solidFill>
              </a:rPr>
              <a:t>成员函数的实现   </a:t>
            </a:r>
          </a:p>
          <a:p>
            <a:pPr>
              <a:lnSpc>
                <a:spcPts val="2100"/>
              </a:lnSpc>
            </a:pPr>
            <a:endParaRPr lang="zh-CN" altLang="en-US" sz="2000" dirty="0" smtClean="0"/>
          </a:p>
          <a:p>
            <a:pPr>
              <a:lnSpc>
                <a:spcPts val="2100"/>
              </a:lnSpc>
            </a:pPr>
            <a:r>
              <a:rPr lang="en-US" altLang="zh-CN" sz="2000" dirty="0" smtClean="0">
                <a:solidFill>
                  <a:schemeClr val="tx1"/>
                </a:solidFill>
              </a:rPr>
              <a:t>// </a:t>
            </a:r>
            <a:r>
              <a:rPr lang="zh-CN" altLang="en-US" sz="2000" dirty="0" smtClean="0">
                <a:solidFill>
                  <a:schemeClr val="tx1"/>
                </a:solidFill>
              </a:rPr>
              <a:t>构造函数    </a:t>
            </a:r>
          </a:p>
          <a:p>
            <a:pPr>
              <a:lnSpc>
                <a:spcPts val="2100"/>
              </a:lnSpc>
            </a:pPr>
            <a:r>
              <a:rPr lang="en-US" altLang="zh-CN" sz="2000" dirty="0" smtClean="0"/>
              <a:t>Singleton::Singleton() </a:t>
            </a:r>
          </a:p>
          <a:p>
            <a:pPr>
              <a:lnSpc>
                <a:spcPts val="2100"/>
              </a:lnSpc>
            </a:pPr>
            <a:r>
              <a:rPr lang="en-US" altLang="zh-CN" sz="2000" dirty="0" smtClean="0"/>
              <a:t>{    </a:t>
            </a:r>
          </a:p>
          <a:p>
            <a:pPr>
              <a:lnSpc>
                <a:spcPts val="2100"/>
              </a:lnSpc>
            </a:pPr>
            <a:r>
              <a:rPr lang="en-US" altLang="zh-CN" sz="2000" dirty="0" smtClean="0"/>
              <a:t>	this-&gt;</a:t>
            </a:r>
            <a:r>
              <a:rPr lang="en-US" altLang="zh-CN" sz="2000" dirty="0" err="1" smtClean="0"/>
              <a:t>var</a:t>
            </a:r>
            <a:r>
              <a:rPr lang="en-US" altLang="zh-CN" sz="2000" dirty="0" smtClean="0"/>
              <a:t> = 666;    </a:t>
            </a:r>
          </a:p>
          <a:p>
            <a:pPr>
              <a:lnSpc>
                <a:spcPts val="2100"/>
              </a:lnSpc>
            </a:pPr>
            <a:r>
              <a:rPr lang="en-US" altLang="zh-CN" sz="2000" dirty="0" smtClean="0"/>
              <a:t>	</a:t>
            </a:r>
            <a:r>
              <a:rPr lang="en-US" altLang="zh-CN" sz="2000" dirty="0" err="1" smtClean="0"/>
              <a:t>cout</a:t>
            </a:r>
            <a:r>
              <a:rPr lang="en-US" altLang="zh-CN" sz="2000" dirty="0" smtClean="0"/>
              <a:t> &lt;&lt; "</a:t>
            </a:r>
            <a:r>
              <a:rPr lang="zh-CN" altLang="en-US" sz="2000" dirty="0" smtClean="0"/>
              <a:t>执行单例类的构造函数。</a:t>
            </a:r>
            <a:r>
              <a:rPr lang="en-US" altLang="zh-CN" sz="2000" dirty="0" smtClean="0"/>
              <a:t>" &lt;&lt; </a:t>
            </a:r>
            <a:r>
              <a:rPr lang="en-US" altLang="zh-CN" sz="2000" dirty="0" err="1" smtClean="0"/>
              <a:t>endl</a:t>
            </a:r>
            <a:r>
              <a:rPr lang="en-US" altLang="zh-CN" sz="2000" dirty="0" smtClean="0"/>
              <a:t>;    </a:t>
            </a:r>
          </a:p>
          <a:p>
            <a:pPr>
              <a:lnSpc>
                <a:spcPts val="2100"/>
              </a:lnSpc>
            </a:pPr>
            <a:r>
              <a:rPr lang="en-US" altLang="zh-CN" sz="2000" dirty="0" smtClean="0"/>
              <a:t>}</a:t>
            </a:r>
          </a:p>
          <a:p>
            <a:pPr>
              <a:lnSpc>
                <a:spcPts val="2100"/>
              </a:lnSpc>
            </a:pPr>
            <a:r>
              <a:rPr lang="en-US" altLang="zh-CN" sz="2000" dirty="0" smtClean="0"/>
              <a:t> </a:t>
            </a:r>
          </a:p>
          <a:p>
            <a:pPr>
              <a:lnSpc>
                <a:spcPts val="2100"/>
              </a:lnSpc>
            </a:pPr>
            <a:r>
              <a:rPr lang="en-US" altLang="zh-CN" sz="2000" dirty="0" smtClean="0">
                <a:solidFill>
                  <a:schemeClr val="tx1"/>
                </a:solidFill>
              </a:rPr>
              <a:t>// </a:t>
            </a:r>
            <a:r>
              <a:rPr lang="zh-CN" altLang="en-US" sz="2000" dirty="0" smtClean="0">
                <a:solidFill>
                  <a:schemeClr val="tx1"/>
                </a:solidFill>
              </a:rPr>
              <a:t>析构函数</a:t>
            </a:r>
          </a:p>
          <a:p>
            <a:pPr>
              <a:lnSpc>
                <a:spcPts val="2100"/>
              </a:lnSpc>
            </a:pPr>
            <a:r>
              <a:rPr lang="en-US" altLang="zh-CN" sz="2000" dirty="0" smtClean="0"/>
              <a:t>Singleton::~Singleton() { </a:t>
            </a:r>
            <a:r>
              <a:rPr lang="en-US" altLang="zh-CN" sz="2000" dirty="0" err="1" smtClean="0">
                <a:solidFill>
                  <a:srgbClr val="FF0000"/>
                </a:solidFill>
              </a:rPr>
              <a:t>printf</a:t>
            </a:r>
            <a:r>
              <a:rPr lang="en-US" altLang="zh-CN" sz="2000" dirty="0" smtClean="0">
                <a:solidFill>
                  <a:srgbClr val="FF0000"/>
                </a:solidFill>
              </a:rPr>
              <a:t>("</a:t>
            </a:r>
            <a:r>
              <a:rPr lang="zh-CN" altLang="en-US" sz="2000" dirty="0" smtClean="0">
                <a:solidFill>
                  <a:srgbClr val="FF0000"/>
                </a:solidFill>
              </a:rPr>
              <a:t>执行单例类析构函数</a:t>
            </a:r>
            <a:r>
              <a:rPr lang="en-US" altLang="zh-CN" sz="2000" dirty="0" smtClean="0">
                <a:solidFill>
                  <a:srgbClr val="FF0000"/>
                </a:solidFill>
              </a:rPr>
              <a:t>\n");</a:t>
            </a:r>
            <a:r>
              <a:rPr lang="en-US" altLang="zh-CN" sz="2000" dirty="0" smtClean="0"/>
              <a:t>}</a:t>
            </a:r>
          </a:p>
          <a:p>
            <a:pPr>
              <a:lnSpc>
                <a:spcPts val="2100"/>
              </a:lnSpc>
            </a:pPr>
            <a:r>
              <a:rPr lang="en-US" altLang="zh-CN" sz="2000" dirty="0" smtClean="0"/>
              <a:t>    </a:t>
            </a:r>
          </a:p>
          <a:p>
            <a:pPr>
              <a:lnSpc>
                <a:spcPts val="2100"/>
              </a:lnSpc>
            </a:pPr>
            <a:r>
              <a:rPr lang="en-US" altLang="zh-CN" sz="2000" dirty="0" smtClean="0">
                <a:solidFill>
                  <a:schemeClr val="tx1"/>
                </a:solidFill>
              </a:rPr>
              <a:t>// </a:t>
            </a:r>
            <a:r>
              <a:rPr lang="zh-CN" altLang="en-US" sz="2000" dirty="0" smtClean="0">
                <a:solidFill>
                  <a:schemeClr val="tx1"/>
                </a:solidFill>
              </a:rPr>
              <a:t>实例获取器</a:t>
            </a:r>
          </a:p>
          <a:p>
            <a:pPr>
              <a:lnSpc>
                <a:spcPts val="2100"/>
              </a:lnSpc>
            </a:pPr>
            <a:r>
              <a:rPr lang="en-US" altLang="zh-CN" sz="2000" dirty="0" smtClean="0"/>
              <a:t>Singleton *Singleton::</a:t>
            </a:r>
            <a:r>
              <a:rPr lang="en-US" altLang="zh-CN" sz="2000" dirty="0" err="1" smtClean="0"/>
              <a:t>GetInstance</a:t>
            </a:r>
            <a:r>
              <a:rPr lang="en-US" altLang="zh-CN" sz="2000" dirty="0" smtClean="0"/>
              <a:t>() { return </a:t>
            </a:r>
            <a:r>
              <a:rPr lang="en-US" altLang="zh-CN" sz="2000" dirty="0" err="1" smtClean="0"/>
              <a:t>pInstance</a:t>
            </a:r>
            <a:r>
              <a:rPr lang="en-US" altLang="zh-CN" sz="2000" dirty="0" smtClean="0"/>
              <a:t>; } </a:t>
            </a:r>
          </a:p>
          <a:p>
            <a:pPr>
              <a:lnSpc>
                <a:spcPts val="2100"/>
              </a:lnSpc>
            </a:pPr>
            <a:endParaRPr lang="en-US" altLang="zh-CN" sz="2000" dirty="0" smtClean="0"/>
          </a:p>
          <a:p>
            <a:pPr>
              <a:lnSpc>
                <a:spcPts val="2100"/>
              </a:lnSpc>
            </a:pPr>
            <a:r>
              <a:rPr lang="en-US" altLang="zh-CN" sz="2000" dirty="0" smtClean="0">
                <a:solidFill>
                  <a:schemeClr val="tx1"/>
                </a:solidFill>
              </a:rPr>
              <a:t>// </a:t>
            </a:r>
            <a:r>
              <a:rPr lang="zh-CN" altLang="en-US" sz="2000" dirty="0" smtClean="0">
                <a:solidFill>
                  <a:schemeClr val="tx1"/>
                </a:solidFill>
              </a:rPr>
              <a:t>测试变量的获取器    </a:t>
            </a:r>
          </a:p>
          <a:p>
            <a:pPr>
              <a:lnSpc>
                <a:spcPts val="2100"/>
              </a:lnSpc>
            </a:pPr>
            <a:r>
              <a:rPr lang="en-US" altLang="zh-CN" sz="2000" dirty="0" err="1" smtClean="0"/>
              <a:t>int</a:t>
            </a:r>
            <a:r>
              <a:rPr lang="en-US" altLang="zh-CN" sz="2000" dirty="0" smtClean="0"/>
              <a:t> Singleton::</a:t>
            </a:r>
            <a:r>
              <a:rPr lang="en-US" altLang="zh-CN" sz="2000" dirty="0" err="1" smtClean="0"/>
              <a:t>GetVar</a:t>
            </a:r>
            <a:r>
              <a:rPr lang="en-US" altLang="zh-CN" sz="2000" dirty="0" smtClean="0"/>
              <a:t>() const {  return this-&gt;</a:t>
            </a:r>
            <a:r>
              <a:rPr lang="en-US" altLang="zh-CN" sz="2000" dirty="0" err="1" smtClean="0"/>
              <a:t>var</a:t>
            </a:r>
            <a:r>
              <a:rPr lang="en-US" altLang="zh-CN" sz="2000" dirty="0" smtClean="0"/>
              <a:t>; }    </a:t>
            </a:r>
          </a:p>
          <a:p>
            <a:pPr>
              <a:lnSpc>
                <a:spcPts val="2100"/>
              </a:lnSpc>
            </a:pPr>
            <a:endParaRPr lang="en-US" altLang="zh-CN" sz="2000" dirty="0" smtClean="0"/>
          </a:p>
          <a:p>
            <a:pPr>
              <a:lnSpc>
                <a:spcPts val="2100"/>
              </a:lnSpc>
            </a:pPr>
            <a:r>
              <a:rPr lang="en-US" altLang="zh-CN" sz="2000" dirty="0" smtClean="0">
                <a:solidFill>
                  <a:schemeClr val="tx1"/>
                </a:solidFill>
              </a:rPr>
              <a:t>// </a:t>
            </a:r>
            <a:r>
              <a:rPr lang="zh-CN" altLang="en-US" sz="2000" dirty="0" smtClean="0">
                <a:solidFill>
                  <a:schemeClr val="tx1"/>
                </a:solidFill>
              </a:rPr>
              <a:t>测试变量的设置器    </a:t>
            </a:r>
          </a:p>
          <a:p>
            <a:pPr>
              <a:lnSpc>
                <a:spcPts val="2100"/>
              </a:lnSpc>
            </a:pPr>
            <a:r>
              <a:rPr lang="en-US" altLang="zh-CN" sz="2000" dirty="0" smtClean="0"/>
              <a:t>void Singleton::</a:t>
            </a:r>
            <a:r>
              <a:rPr lang="en-US" altLang="zh-CN" sz="2000" dirty="0" err="1" smtClean="0"/>
              <a:t>SetVar</a:t>
            </a:r>
            <a:r>
              <a:rPr lang="en-US" altLang="zh-CN" sz="2000" dirty="0" smtClean="0"/>
              <a:t>(</a:t>
            </a:r>
            <a:r>
              <a:rPr lang="en-US" altLang="zh-CN" sz="2000" dirty="0" err="1" smtClean="0"/>
              <a:t>int</a:t>
            </a:r>
            <a:r>
              <a:rPr lang="en-US" altLang="zh-CN" sz="2000" dirty="0" smtClean="0"/>
              <a:t> </a:t>
            </a:r>
            <a:r>
              <a:rPr lang="en-US" altLang="zh-CN" sz="2000" dirty="0" err="1" smtClean="0"/>
              <a:t>var</a:t>
            </a:r>
            <a:r>
              <a:rPr lang="en-US" altLang="zh-CN" sz="2000" dirty="0" smtClean="0"/>
              <a:t>) { this-&gt;</a:t>
            </a:r>
            <a:r>
              <a:rPr lang="en-US" altLang="zh-CN" sz="2000" dirty="0" err="1" smtClean="0"/>
              <a:t>var</a:t>
            </a:r>
            <a:r>
              <a:rPr lang="en-US" altLang="zh-CN" sz="2000" dirty="0" smtClean="0"/>
              <a:t> = </a:t>
            </a:r>
            <a:r>
              <a:rPr lang="en-US" altLang="zh-CN" sz="2000" dirty="0" err="1" smtClean="0"/>
              <a:t>var</a:t>
            </a:r>
            <a:r>
              <a:rPr lang="en-US" altLang="zh-CN" sz="2000" dirty="0" smtClean="0"/>
              <a:t>; } </a:t>
            </a:r>
          </a:p>
          <a:p>
            <a:pPr>
              <a:lnSpc>
                <a:spcPts val="2100"/>
              </a:lnSpc>
            </a:pPr>
            <a:endParaRPr lang="en-US" altLang="zh-CN" sz="2000" dirty="0" smtClean="0"/>
          </a:p>
          <a:p>
            <a:pPr>
              <a:lnSpc>
                <a:spcPts val="2100"/>
              </a:lnSpc>
            </a:pPr>
            <a:r>
              <a:rPr lang="en-US" altLang="zh-CN" sz="2000" dirty="0" smtClean="0">
                <a:solidFill>
                  <a:schemeClr val="tx1"/>
                </a:solidFill>
              </a:rPr>
              <a:t>// </a:t>
            </a:r>
            <a:r>
              <a:rPr lang="zh-CN" altLang="en-US" sz="2000" dirty="0" smtClean="0">
                <a:solidFill>
                  <a:schemeClr val="tx1"/>
                </a:solidFill>
              </a:rPr>
              <a:t>初始化静态成员    </a:t>
            </a:r>
          </a:p>
          <a:p>
            <a:pPr>
              <a:lnSpc>
                <a:spcPts val="2100"/>
              </a:lnSpc>
            </a:pPr>
            <a:r>
              <a:rPr lang="en-US" altLang="zh-CN" sz="2000" dirty="0" smtClean="0"/>
              <a:t>Singleton *Singleton::</a:t>
            </a:r>
            <a:r>
              <a:rPr lang="en-US" altLang="zh-CN" sz="2000" dirty="0" err="1" smtClean="0"/>
              <a:t>pInstance</a:t>
            </a:r>
            <a:r>
              <a:rPr lang="en-US" altLang="zh-CN" sz="2000" dirty="0" smtClean="0"/>
              <a:t> = new Singleton;	// </a:t>
            </a:r>
            <a:r>
              <a:rPr lang="zh-CN" altLang="en-US" sz="2000" dirty="0" smtClean="0"/>
              <a:t>外部初始化实例</a:t>
            </a:r>
            <a:endParaRPr lang="en-US" altLang="zh-CN" sz="2000" dirty="0" smtClean="0"/>
          </a:p>
          <a:p>
            <a:pPr>
              <a:lnSpc>
                <a:spcPts val="2100"/>
              </a:lnSpc>
            </a:pPr>
            <a:r>
              <a:rPr lang="en-US" altLang="zh-CN" sz="2000" dirty="0" smtClean="0">
                <a:solidFill>
                  <a:srgbClr val="FF0000"/>
                </a:solidFill>
              </a:rPr>
              <a:t>Singleton::</a:t>
            </a:r>
            <a:r>
              <a:rPr lang="en-US" altLang="zh-CN" sz="2000" dirty="0" err="1" smtClean="0">
                <a:solidFill>
                  <a:srgbClr val="FF0000"/>
                </a:solidFill>
              </a:rPr>
              <a:t>Garbo</a:t>
            </a:r>
            <a:r>
              <a:rPr lang="en-US" altLang="zh-CN" sz="2000" dirty="0" smtClean="0">
                <a:solidFill>
                  <a:srgbClr val="FF0000"/>
                </a:solidFill>
              </a:rPr>
              <a:t> Singleton::</a:t>
            </a:r>
            <a:r>
              <a:rPr lang="en-US" altLang="zh-CN" sz="2000" dirty="0" err="1" smtClean="0">
                <a:solidFill>
                  <a:srgbClr val="FF0000"/>
                </a:solidFill>
              </a:rPr>
              <a:t>garbo</a:t>
            </a:r>
            <a:r>
              <a:rPr lang="en-US" altLang="zh-CN" sz="2000" dirty="0" smtClean="0">
                <a:solidFill>
                  <a:srgbClr val="FF0000"/>
                </a:solidFill>
              </a:rPr>
              <a:t>;	</a:t>
            </a:r>
            <a:r>
              <a:rPr lang="en-US" altLang="zh-CN" sz="2000" dirty="0" smtClean="0"/>
              <a:t>// </a:t>
            </a:r>
            <a:r>
              <a:rPr lang="zh-CN" altLang="en-US" sz="2000" dirty="0" smtClean="0"/>
              <a:t>在程序结束时调用它的析构函数</a:t>
            </a:r>
          </a:p>
          <a:p>
            <a:pPr>
              <a:lnSpc>
                <a:spcPts val="2100"/>
              </a:lnSpc>
            </a:pPr>
            <a:endParaRPr lang="zh-CN" altLang="en-US" sz="2000" dirty="0" smtClean="0"/>
          </a:p>
        </p:txBody>
      </p:sp>
      <p:sp>
        <p:nvSpPr>
          <p:cNvPr id="7" name="线形标注 1 6"/>
          <p:cNvSpPr/>
          <p:nvPr/>
        </p:nvSpPr>
        <p:spPr bwMode="auto">
          <a:xfrm>
            <a:off x="6948264" y="3284984"/>
            <a:ext cx="2016224" cy="2304256"/>
          </a:xfrm>
          <a:prstGeom prst="borderCallout1">
            <a:avLst>
              <a:gd name="adj1" fmla="val 48733"/>
              <a:gd name="adj2" fmla="val -3107"/>
              <a:gd name="adj3" fmla="val 130688"/>
              <a:gd name="adj4" fmla="val -126492"/>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dirty="0" smtClean="0"/>
              <a:t>程序运行结束时，系统会调用</a:t>
            </a:r>
            <a:r>
              <a:rPr lang="en-US" altLang="zh-CN" sz="2000" dirty="0" smtClean="0"/>
              <a:t>Singleton</a:t>
            </a:r>
            <a:r>
              <a:rPr lang="zh-CN" altLang="en-US" sz="2000" dirty="0" smtClean="0"/>
              <a:t>的静态成员</a:t>
            </a:r>
            <a:r>
              <a:rPr lang="en-US" altLang="zh-CN" sz="2000" dirty="0" err="1" smtClean="0">
                <a:solidFill>
                  <a:srgbClr val="FF0000"/>
                </a:solidFill>
              </a:rPr>
              <a:t>garbo</a:t>
            </a:r>
            <a:r>
              <a:rPr lang="zh-CN" altLang="en-US" sz="2000" dirty="0" smtClean="0">
                <a:solidFill>
                  <a:srgbClr val="FF0000"/>
                </a:solidFill>
              </a:rPr>
              <a:t>的析构函数</a:t>
            </a:r>
            <a:r>
              <a:rPr lang="zh-CN" altLang="en-US" sz="2000" dirty="0" smtClean="0"/>
              <a:t>，该析构函数会删除单例的唯一实例</a:t>
            </a:r>
            <a:endParaRPr kumimoji="0" lang="zh-CN" altLang="en-US" sz="2000" b="1" i="0" u="none" strike="noStrike" cap="none" normalizeH="0" baseline="0" dirty="0" smtClean="0">
              <a:ln>
                <a:noFill/>
              </a:ln>
              <a:solidFill>
                <a:schemeClr val="accent2"/>
              </a:solidFill>
              <a:effectLst/>
              <a:latin typeface="Arial" charset="0"/>
              <a:ea typeface="楷体_GB2312" pitchFamily="49" charset="-122"/>
            </a:endParaRPr>
          </a:p>
        </p:txBody>
      </p:sp>
      <p:sp>
        <p:nvSpPr>
          <p:cNvPr id="5" name="线形标注 1 4"/>
          <p:cNvSpPr/>
          <p:nvPr/>
        </p:nvSpPr>
        <p:spPr bwMode="auto">
          <a:xfrm>
            <a:off x="2843808" y="1988840"/>
            <a:ext cx="5832648" cy="648072"/>
          </a:xfrm>
          <a:prstGeom prst="borderCallout1">
            <a:avLst>
              <a:gd name="adj1" fmla="val 100949"/>
              <a:gd name="adj2" fmla="val 154"/>
              <a:gd name="adj3" fmla="val 121051"/>
              <a:gd name="adj4" fmla="val 14578"/>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dirty="0" smtClean="0"/>
              <a:t>此处用“</a:t>
            </a:r>
            <a:r>
              <a:rPr lang="en-US" altLang="zh-CN" sz="2000" dirty="0" err="1" smtClean="0">
                <a:solidFill>
                  <a:srgbClr val="FF0000"/>
                </a:solidFill>
              </a:rPr>
              <a:t>cout</a:t>
            </a:r>
            <a:r>
              <a:rPr lang="en-US" altLang="zh-CN" sz="2000" dirty="0" smtClean="0">
                <a:solidFill>
                  <a:srgbClr val="FF0000"/>
                </a:solidFill>
              </a:rPr>
              <a:t> &lt;&lt; "</a:t>
            </a:r>
            <a:r>
              <a:rPr lang="zh-CN" altLang="en-US" sz="2000" dirty="0" smtClean="0">
                <a:solidFill>
                  <a:srgbClr val="FF0000"/>
                </a:solidFill>
              </a:rPr>
              <a:t>执行单例类析构函数</a:t>
            </a:r>
            <a:r>
              <a:rPr lang="en-US" altLang="zh-CN" sz="2000" dirty="0" smtClean="0">
                <a:solidFill>
                  <a:srgbClr val="FF0000"/>
                </a:solidFill>
              </a:rPr>
              <a:t>" &lt;&lt; </a:t>
            </a:r>
            <a:r>
              <a:rPr lang="en-US" altLang="zh-CN" sz="2000" dirty="0" err="1" smtClean="0">
                <a:solidFill>
                  <a:srgbClr val="FF0000"/>
                </a:solidFill>
              </a:rPr>
              <a:t>endl</a:t>
            </a:r>
            <a:r>
              <a:rPr lang="en-US" altLang="zh-CN" sz="2000" dirty="0" smtClean="0">
                <a:solidFill>
                  <a:srgbClr val="FF0000"/>
                </a:solidFill>
              </a:rPr>
              <a:t>;</a:t>
            </a:r>
            <a:r>
              <a:rPr lang="en-US" altLang="zh-CN" sz="2000" dirty="0" smtClean="0"/>
              <a:t>”</a:t>
            </a:r>
            <a:r>
              <a:rPr lang="zh-CN" altLang="en-US" sz="2000" dirty="0" smtClean="0"/>
              <a:t>将</a:t>
            </a:r>
            <a:r>
              <a:rPr lang="zh-CN" altLang="en-US" sz="2000" dirty="0" smtClean="0">
                <a:solidFill>
                  <a:srgbClr val="FF0000"/>
                </a:solidFill>
              </a:rPr>
              <a:t>无任何输出</a:t>
            </a:r>
            <a:r>
              <a:rPr lang="zh-CN" altLang="en-US" sz="2000" dirty="0" smtClean="0"/>
              <a:t>，应是</a:t>
            </a:r>
            <a:r>
              <a:rPr lang="en-US" altLang="zh-CN" sz="2000" dirty="0" smtClean="0"/>
              <a:t>VC6</a:t>
            </a:r>
            <a:r>
              <a:rPr lang="zh-CN" altLang="en-US" sz="2000" dirty="0" smtClean="0"/>
              <a:t>之</a:t>
            </a:r>
            <a:r>
              <a:rPr lang="en-US" altLang="zh-CN" sz="2000" dirty="0" smtClean="0"/>
              <a:t>Bug</a:t>
            </a:r>
            <a:r>
              <a:rPr lang="zh-CN" altLang="en-US" sz="2000" dirty="0" smtClean="0"/>
              <a:t>。</a:t>
            </a:r>
            <a:endParaRPr kumimoji="0" lang="zh-CN" altLang="en-US" sz="2000" b="1" i="0" u="none" strike="noStrike" cap="none" normalizeH="0" baseline="0" dirty="0" smtClean="0">
              <a:ln>
                <a:noFill/>
              </a:ln>
              <a:solidFill>
                <a:schemeClr val="accent2"/>
              </a:solidFill>
              <a:effectLst/>
              <a:latin typeface="Arial" charset="0"/>
              <a:ea typeface="楷体_GB2312" pitchFamily="49"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632311"/>
          </a:xfrm>
          <a:prstGeom prst="rect">
            <a:avLst/>
          </a:prstGeom>
          <a:noFill/>
        </p:spPr>
        <p:txBody>
          <a:bodyPr wrap="square" rtlCol="0">
            <a:spAutoFit/>
          </a:bodyPr>
          <a:lstStyle/>
          <a:p>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r>
              <a:rPr lang="en-US" altLang="zh-CN" sz="2000" dirty="0" smtClean="0"/>
              <a:t>{</a:t>
            </a:r>
          </a:p>
          <a:p>
            <a:r>
              <a:rPr lang="en-US" altLang="zh-CN" sz="2000" dirty="0" smtClean="0"/>
              <a:t>	Singleton *ton1 = Singleton::</a:t>
            </a:r>
            <a:r>
              <a:rPr lang="en-US" altLang="zh-CN" sz="2000" dirty="0" err="1" smtClean="0"/>
              <a:t>GetInstance</a:t>
            </a:r>
            <a:r>
              <a:rPr lang="en-US" altLang="zh-CN" sz="2000" dirty="0" smtClean="0"/>
              <a:t>();    </a:t>
            </a:r>
          </a:p>
          <a:p>
            <a:r>
              <a:rPr lang="en-US" altLang="zh-CN" sz="2000" dirty="0" smtClean="0"/>
              <a:t>	Singleton *ton2 = Singleton::</a:t>
            </a:r>
            <a:r>
              <a:rPr lang="en-US" altLang="zh-CN" sz="2000" dirty="0" err="1" smtClean="0"/>
              <a:t>GetInstance</a:t>
            </a:r>
            <a:r>
              <a:rPr lang="en-US" altLang="zh-CN" sz="2000" dirty="0" smtClean="0"/>
              <a:t>();</a:t>
            </a:r>
          </a:p>
          <a:p>
            <a:r>
              <a:rPr lang="en-US" altLang="zh-CN" sz="2000" dirty="0" smtClean="0"/>
              <a:t>	</a:t>
            </a:r>
            <a:r>
              <a:rPr lang="en-US" altLang="zh-CN" sz="2000" dirty="0" err="1" smtClean="0"/>
              <a:t>cout</a:t>
            </a:r>
            <a:r>
              <a:rPr lang="en-US" altLang="zh-CN" sz="2000" dirty="0" smtClean="0"/>
              <a:t> &lt;&lt; "</a:t>
            </a:r>
            <a:r>
              <a:rPr lang="zh-CN" altLang="en-US" sz="2000" dirty="0" smtClean="0"/>
              <a:t>分别输出两个对象的值</a:t>
            </a:r>
            <a:r>
              <a:rPr lang="en-US" altLang="zh-CN" sz="2000" dirty="0" smtClean="0"/>
              <a:t>:"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"ton1 </a:t>
            </a:r>
            <a:r>
              <a:rPr lang="en-US" altLang="zh-CN" sz="2000" dirty="0" err="1" smtClean="0"/>
              <a:t>var</a:t>
            </a:r>
            <a:r>
              <a:rPr lang="en-US" altLang="zh-CN" sz="2000" dirty="0" smtClean="0"/>
              <a:t> = " &lt;&lt; ton1-&gt;</a:t>
            </a:r>
            <a:r>
              <a:rPr lang="en-US" altLang="zh-CN" sz="2000" dirty="0" err="1" smtClean="0"/>
              <a:t>GetVar</a:t>
            </a:r>
            <a:r>
              <a:rPr lang="en-US" altLang="zh-CN" sz="2000" dirty="0" smtClean="0"/>
              <a:t>()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"ton2 </a:t>
            </a:r>
            <a:r>
              <a:rPr lang="en-US" altLang="zh-CN" sz="2000" dirty="0" err="1" smtClean="0"/>
              <a:t>var</a:t>
            </a:r>
            <a:r>
              <a:rPr lang="en-US" altLang="zh-CN" sz="2000" dirty="0" smtClean="0"/>
              <a:t> = " &lt;&lt; ton2-&gt;</a:t>
            </a:r>
            <a:r>
              <a:rPr lang="en-US" altLang="zh-CN" sz="2000" dirty="0" err="1" smtClean="0"/>
              <a:t>GetVar</a:t>
            </a:r>
            <a:r>
              <a:rPr lang="en-US" altLang="zh-CN" sz="2000" dirty="0" smtClean="0"/>
              <a:t>() &lt;&lt; </a:t>
            </a:r>
            <a:r>
              <a:rPr lang="en-US" altLang="zh-CN" sz="2000" dirty="0" err="1" smtClean="0"/>
              <a:t>endl</a:t>
            </a:r>
            <a:r>
              <a:rPr lang="en-US" altLang="zh-CN" sz="2000" dirty="0" smtClean="0"/>
              <a:t>;    </a:t>
            </a:r>
          </a:p>
          <a:p>
            <a:r>
              <a:rPr lang="en-US" altLang="zh-CN" sz="2000" dirty="0" smtClean="0"/>
              <a:t>	</a:t>
            </a:r>
            <a:r>
              <a:rPr lang="en-US" altLang="zh-CN" sz="2000" dirty="0" err="1" smtClean="0"/>
              <a:t>cout</a:t>
            </a:r>
            <a:r>
              <a:rPr lang="en-US" altLang="zh-CN" sz="2000" dirty="0" smtClean="0"/>
              <a:t> &lt;&lt; "</a:t>
            </a:r>
            <a:r>
              <a:rPr lang="zh-CN" altLang="en-US" sz="2000" dirty="0" smtClean="0"/>
              <a:t>当一个对象的值变化时，再分别输出两个对象的值</a:t>
            </a:r>
            <a:r>
              <a:rPr lang="en-US" altLang="zh-CN" sz="2000" dirty="0" smtClean="0"/>
              <a:t>:" &lt;&lt; </a:t>
            </a:r>
            <a:r>
              <a:rPr lang="en-US" altLang="zh-CN" sz="2000" dirty="0" err="1" smtClean="0"/>
              <a:t>endl</a:t>
            </a:r>
            <a:r>
              <a:rPr lang="en-US" altLang="zh-CN" sz="2000" dirty="0" smtClean="0"/>
              <a:t>;</a:t>
            </a:r>
          </a:p>
          <a:p>
            <a:r>
              <a:rPr lang="en-US" altLang="zh-CN" sz="2000" dirty="0" smtClean="0"/>
              <a:t>	ton1-&gt;</a:t>
            </a:r>
            <a:r>
              <a:rPr lang="en-US" altLang="zh-CN" sz="2000" dirty="0" err="1" smtClean="0"/>
              <a:t>SetVar</a:t>
            </a:r>
            <a:r>
              <a:rPr lang="en-US" altLang="zh-CN" sz="2000" dirty="0" smtClean="0"/>
              <a:t>(999);    </a:t>
            </a:r>
          </a:p>
          <a:p>
            <a:r>
              <a:rPr lang="en-US" altLang="zh-CN" sz="2000" dirty="0" smtClean="0"/>
              <a:t>	</a:t>
            </a:r>
            <a:r>
              <a:rPr lang="en-US" altLang="zh-CN" sz="2000" dirty="0" err="1" smtClean="0"/>
              <a:t>cout</a:t>
            </a:r>
            <a:r>
              <a:rPr lang="en-US" altLang="zh-CN" sz="2000" dirty="0" smtClean="0"/>
              <a:t> &lt;&lt; "ton1 </a:t>
            </a:r>
            <a:r>
              <a:rPr lang="en-US" altLang="zh-CN" sz="2000" dirty="0" err="1" smtClean="0"/>
              <a:t>var</a:t>
            </a:r>
            <a:r>
              <a:rPr lang="en-US" altLang="zh-CN" sz="2000" dirty="0" smtClean="0"/>
              <a:t> = " &lt;&lt; ton1-&gt;</a:t>
            </a:r>
            <a:r>
              <a:rPr lang="en-US" altLang="zh-CN" sz="2000" dirty="0" err="1" smtClean="0"/>
              <a:t>GetVar</a:t>
            </a:r>
            <a:r>
              <a:rPr lang="en-US" altLang="zh-CN" sz="2000" dirty="0" smtClean="0"/>
              <a:t>() &lt;&lt; </a:t>
            </a:r>
            <a:r>
              <a:rPr lang="en-US" altLang="zh-CN" sz="2000" dirty="0" err="1" smtClean="0"/>
              <a:t>endl</a:t>
            </a:r>
            <a:r>
              <a:rPr lang="en-US" altLang="zh-CN" sz="2000" dirty="0" smtClean="0"/>
              <a:t>;</a:t>
            </a:r>
          </a:p>
          <a:p>
            <a:r>
              <a:rPr lang="en-US" altLang="zh-CN" sz="2000" dirty="0" smtClean="0"/>
              <a:t>	</a:t>
            </a:r>
            <a:r>
              <a:rPr lang="en-US" altLang="zh-CN" sz="2000" dirty="0" err="1" smtClean="0"/>
              <a:t>cout</a:t>
            </a:r>
            <a:r>
              <a:rPr lang="en-US" altLang="zh-CN" sz="2000" dirty="0" smtClean="0"/>
              <a:t> &lt;&lt; "ton2 </a:t>
            </a:r>
            <a:r>
              <a:rPr lang="en-US" altLang="zh-CN" sz="2000" dirty="0" err="1" smtClean="0"/>
              <a:t>var</a:t>
            </a:r>
            <a:r>
              <a:rPr lang="en-US" altLang="zh-CN" sz="2000" dirty="0" smtClean="0"/>
              <a:t> = " &lt;&lt; ton2-&gt;</a:t>
            </a:r>
            <a:r>
              <a:rPr lang="en-US" altLang="zh-CN" sz="2000" dirty="0" err="1" smtClean="0"/>
              <a:t>GetVar</a:t>
            </a:r>
            <a:r>
              <a:rPr lang="en-US" altLang="zh-CN" sz="2000" dirty="0" smtClean="0"/>
              <a:t>() &lt;&lt; </a:t>
            </a:r>
            <a:r>
              <a:rPr lang="en-US" altLang="zh-CN" sz="2000" dirty="0" err="1" smtClean="0"/>
              <a:t>endl</a:t>
            </a:r>
            <a:r>
              <a:rPr lang="en-US" altLang="zh-CN" sz="2000" dirty="0" smtClean="0"/>
              <a:t>; </a:t>
            </a:r>
          </a:p>
          <a:p>
            <a:r>
              <a:rPr lang="en-US" altLang="zh-CN" sz="2000" dirty="0" smtClean="0"/>
              <a:t>	</a:t>
            </a:r>
            <a:r>
              <a:rPr lang="en-US" altLang="zh-CN" sz="2000" dirty="0" err="1" smtClean="0"/>
              <a:t>cout</a:t>
            </a:r>
            <a:r>
              <a:rPr lang="en-US" altLang="zh-CN" sz="2000" dirty="0" smtClean="0"/>
              <a:t> &lt;&lt; "</a:t>
            </a:r>
            <a:r>
              <a:rPr lang="zh-CN" altLang="en-US" sz="2000" dirty="0" smtClean="0"/>
              <a:t>测试两个对象是否相等</a:t>
            </a:r>
            <a:r>
              <a:rPr lang="en-US" altLang="zh-CN" sz="2000" dirty="0" smtClean="0"/>
              <a:t>:" &lt;&lt; </a:t>
            </a:r>
            <a:r>
              <a:rPr lang="en-US" altLang="zh-CN" sz="2000" dirty="0" err="1" smtClean="0"/>
              <a:t>endl</a:t>
            </a:r>
            <a:r>
              <a:rPr lang="en-US" altLang="zh-CN" sz="2000" dirty="0" smtClean="0"/>
              <a:t>;</a:t>
            </a:r>
          </a:p>
          <a:p>
            <a:r>
              <a:rPr lang="en-US" altLang="zh-CN" sz="2000" dirty="0" smtClean="0"/>
              <a:t>	if(ton1 == ton2) </a:t>
            </a:r>
            <a:r>
              <a:rPr lang="en-US" altLang="zh-CN" sz="2000" dirty="0" err="1" smtClean="0"/>
              <a:t>cout</a:t>
            </a:r>
            <a:r>
              <a:rPr lang="en-US" altLang="zh-CN" sz="2000" dirty="0" smtClean="0"/>
              <a:t> &lt;&lt; "ton1 == ton2" &lt;&lt; </a:t>
            </a:r>
            <a:r>
              <a:rPr lang="en-US" altLang="zh-CN" sz="2000" dirty="0" err="1" smtClean="0"/>
              <a:t>endl</a:t>
            </a:r>
            <a:r>
              <a:rPr lang="en-US" altLang="zh-CN" sz="2000" dirty="0" smtClean="0"/>
              <a:t>;</a:t>
            </a:r>
          </a:p>
          <a:p>
            <a:endParaRPr lang="en-US" altLang="zh-CN" sz="2000" dirty="0" smtClean="0"/>
          </a:p>
          <a:p>
            <a:r>
              <a:rPr lang="en-US" altLang="zh-CN" sz="2000" dirty="0" smtClean="0"/>
              <a:t>	system("PAUSE");			</a:t>
            </a:r>
            <a:r>
              <a:rPr lang="en-US" altLang="zh-CN" sz="2000" dirty="0" smtClean="0">
                <a:solidFill>
                  <a:schemeClr val="tx1"/>
                </a:solidFill>
              </a:rPr>
              <a:t>// </a:t>
            </a:r>
            <a:r>
              <a:rPr lang="zh-CN" altLang="en-US" sz="2000" dirty="0" smtClean="0">
                <a:solidFill>
                  <a:schemeClr val="tx1"/>
                </a:solidFill>
              </a:rPr>
              <a:t>输出系统提示信息</a:t>
            </a:r>
          </a:p>
          <a:p>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r>
              <a:rPr lang="en-US" altLang="zh-CN" sz="2000" dirty="0" smtClean="0"/>
              <a:t>}</a:t>
            </a:r>
          </a:p>
          <a:p>
            <a:endParaRPr lang="zh-CN" altLang="en-US" sz="2000" dirty="0"/>
          </a:p>
        </p:txBody>
      </p:sp>
      <p:sp>
        <p:nvSpPr>
          <p:cNvPr id="3" name="矩形 2"/>
          <p:cNvSpPr/>
          <p:nvPr/>
        </p:nvSpPr>
        <p:spPr bwMode="auto">
          <a:xfrm>
            <a:off x="5400600" y="332656"/>
            <a:ext cx="3491880" cy="43924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sz="2000" dirty="0" smtClean="0"/>
              <a:t>程序运行时屏幕输出如下：</a:t>
            </a:r>
            <a:endParaRPr lang="en-US" altLang="zh-CN" sz="2000" dirty="0" smtClean="0"/>
          </a:p>
          <a:p>
            <a:pPr lvl="1"/>
            <a:r>
              <a:rPr lang="zh-CN" altLang="en-US" sz="2000" dirty="0" smtClean="0">
                <a:solidFill>
                  <a:schemeClr val="tx1"/>
                </a:solidFill>
              </a:rPr>
              <a:t>执行单例类的构造函数。</a:t>
            </a:r>
          </a:p>
          <a:p>
            <a:pPr lvl="1"/>
            <a:r>
              <a:rPr lang="zh-CN" altLang="en-US" sz="2000" dirty="0" smtClean="0">
                <a:solidFill>
                  <a:schemeClr val="tx1"/>
                </a:solidFill>
              </a:rPr>
              <a:t>分别输出两个对象的值</a:t>
            </a:r>
            <a:r>
              <a:rPr lang="en-US" altLang="zh-CN" sz="2000" dirty="0" smtClean="0">
                <a:solidFill>
                  <a:schemeClr val="tx1"/>
                </a:solidFill>
              </a:rPr>
              <a:t>:</a:t>
            </a:r>
          </a:p>
          <a:p>
            <a:pPr lvl="1"/>
            <a:r>
              <a:rPr lang="en-US" altLang="zh-CN" sz="2000" dirty="0" smtClean="0">
                <a:solidFill>
                  <a:schemeClr val="tx1"/>
                </a:solidFill>
              </a:rPr>
              <a:t>ton1 </a:t>
            </a:r>
            <a:r>
              <a:rPr lang="en-US" altLang="zh-CN" sz="2000" dirty="0" err="1" smtClean="0">
                <a:solidFill>
                  <a:schemeClr val="tx1"/>
                </a:solidFill>
              </a:rPr>
              <a:t>var</a:t>
            </a:r>
            <a:r>
              <a:rPr lang="en-US" altLang="zh-CN" sz="2000" dirty="0" smtClean="0">
                <a:solidFill>
                  <a:schemeClr val="tx1"/>
                </a:solidFill>
              </a:rPr>
              <a:t> = 666</a:t>
            </a:r>
          </a:p>
          <a:p>
            <a:pPr lvl="1"/>
            <a:r>
              <a:rPr lang="en-US" altLang="zh-CN" sz="2000" dirty="0" smtClean="0">
                <a:solidFill>
                  <a:schemeClr val="tx1"/>
                </a:solidFill>
              </a:rPr>
              <a:t>ton2 </a:t>
            </a:r>
            <a:r>
              <a:rPr lang="en-US" altLang="zh-CN" sz="2000" dirty="0" err="1" smtClean="0">
                <a:solidFill>
                  <a:schemeClr val="tx1"/>
                </a:solidFill>
              </a:rPr>
              <a:t>var</a:t>
            </a:r>
            <a:r>
              <a:rPr lang="en-US" altLang="zh-CN" sz="2000" dirty="0" smtClean="0">
                <a:solidFill>
                  <a:schemeClr val="tx1"/>
                </a:solidFill>
              </a:rPr>
              <a:t> = 666</a:t>
            </a:r>
          </a:p>
          <a:p>
            <a:pPr lvl="1"/>
            <a:r>
              <a:rPr lang="zh-CN" altLang="en-US" sz="2000" dirty="0" smtClean="0">
                <a:solidFill>
                  <a:schemeClr val="tx1"/>
                </a:solidFill>
              </a:rPr>
              <a:t>当一个对象的值变化时，再分别输出两个对象的值</a:t>
            </a:r>
            <a:r>
              <a:rPr lang="en-US" altLang="zh-CN" sz="2000" dirty="0" smtClean="0">
                <a:solidFill>
                  <a:schemeClr val="tx1"/>
                </a:solidFill>
              </a:rPr>
              <a:t>:</a:t>
            </a:r>
          </a:p>
          <a:p>
            <a:pPr lvl="1"/>
            <a:r>
              <a:rPr lang="en-US" altLang="zh-CN" sz="2000" dirty="0" smtClean="0">
                <a:solidFill>
                  <a:schemeClr val="tx1"/>
                </a:solidFill>
              </a:rPr>
              <a:t>ton1 </a:t>
            </a:r>
            <a:r>
              <a:rPr lang="en-US" altLang="zh-CN" sz="2000" dirty="0" err="1" smtClean="0">
                <a:solidFill>
                  <a:schemeClr val="tx1"/>
                </a:solidFill>
              </a:rPr>
              <a:t>var</a:t>
            </a:r>
            <a:r>
              <a:rPr lang="en-US" altLang="zh-CN" sz="2000" dirty="0" smtClean="0">
                <a:solidFill>
                  <a:schemeClr val="tx1"/>
                </a:solidFill>
              </a:rPr>
              <a:t> = 999</a:t>
            </a:r>
          </a:p>
          <a:p>
            <a:pPr lvl="1"/>
            <a:r>
              <a:rPr lang="en-US" altLang="zh-CN" sz="2000" dirty="0" smtClean="0">
                <a:solidFill>
                  <a:schemeClr val="tx1"/>
                </a:solidFill>
              </a:rPr>
              <a:t>ton2 </a:t>
            </a:r>
            <a:r>
              <a:rPr lang="en-US" altLang="zh-CN" sz="2000" dirty="0" err="1" smtClean="0">
                <a:solidFill>
                  <a:schemeClr val="tx1"/>
                </a:solidFill>
              </a:rPr>
              <a:t>var</a:t>
            </a:r>
            <a:r>
              <a:rPr lang="en-US" altLang="zh-CN" sz="2000" dirty="0" smtClean="0">
                <a:solidFill>
                  <a:schemeClr val="tx1"/>
                </a:solidFill>
              </a:rPr>
              <a:t> = 999</a:t>
            </a:r>
          </a:p>
          <a:p>
            <a:pPr lvl="1"/>
            <a:r>
              <a:rPr lang="zh-CN" altLang="en-US" sz="2000" dirty="0" smtClean="0">
                <a:solidFill>
                  <a:schemeClr val="tx1"/>
                </a:solidFill>
              </a:rPr>
              <a:t>测试两个对象是否相等</a:t>
            </a:r>
            <a:r>
              <a:rPr lang="en-US" altLang="zh-CN" sz="2000" dirty="0" smtClean="0">
                <a:solidFill>
                  <a:schemeClr val="tx1"/>
                </a:solidFill>
              </a:rPr>
              <a:t>:</a:t>
            </a:r>
          </a:p>
          <a:p>
            <a:pPr lvl="1"/>
            <a:r>
              <a:rPr lang="en-US" altLang="zh-CN" sz="2000" dirty="0" smtClean="0">
                <a:solidFill>
                  <a:schemeClr val="tx1"/>
                </a:solidFill>
              </a:rPr>
              <a:t>ton1 == ton2</a:t>
            </a:r>
          </a:p>
          <a:p>
            <a:pPr lvl="1"/>
            <a:r>
              <a:rPr lang="zh-CN" altLang="en-US" sz="2000" dirty="0" smtClean="0">
                <a:solidFill>
                  <a:schemeClr val="tx1"/>
                </a:solidFill>
              </a:rPr>
              <a:t>请按任意键继续</a:t>
            </a:r>
            <a:r>
              <a:rPr lang="en-US" altLang="zh-CN" sz="2000" dirty="0" smtClean="0">
                <a:solidFill>
                  <a:schemeClr val="tx1"/>
                </a:solidFill>
              </a:rPr>
              <a:t>. . .</a:t>
            </a:r>
          </a:p>
          <a:p>
            <a:pPr lvl="1"/>
            <a:r>
              <a:rPr lang="zh-CN" altLang="en-US" sz="2000" dirty="0" smtClean="0">
                <a:solidFill>
                  <a:schemeClr val="tx1"/>
                </a:solidFill>
              </a:rPr>
              <a:t>执行单例类析构函数</a:t>
            </a:r>
            <a:endParaRPr lang="en-US" altLang="zh-CN" sz="20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692696"/>
          </a:xfrm>
        </p:spPr>
        <p:txBody>
          <a:bodyPr/>
          <a:lstStyle/>
          <a:p>
            <a:r>
              <a:rPr lang="zh-CN" altLang="en-US" dirty="0" smtClean="0"/>
              <a:t>拓展思维训练</a:t>
            </a:r>
            <a:endParaRPr lang="zh-CN" altLang="en-US" dirty="0"/>
          </a:p>
        </p:txBody>
      </p:sp>
      <p:sp>
        <p:nvSpPr>
          <p:cNvPr id="3" name="内容占位符 2"/>
          <p:cNvSpPr>
            <a:spLocks noGrp="1"/>
          </p:cNvSpPr>
          <p:nvPr>
            <p:ph idx="1"/>
          </p:nvPr>
        </p:nvSpPr>
        <p:spPr>
          <a:xfrm>
            <a:off x="0" y="764704"/>
            <a:ext cx="9144000" cy="5361459"/>
          </a:xfrm>
        </p:spPr>
        <p:txBody>
          <a:bodyPr/>
          <a:lstStyle/>
          <a:p>
            <a:pPr>
              <a:lnSpc>
                <a:spcPts val="3000"/>
              </a:lnSpc>
            </a:pPr>
            <a:r>
              <a:rPr lang="zh-CN" altLang="en-US" sz="2800" dirty="0" smtClean="0"/>
              <a:t>试着将“单例模式”中的“垃圾工人”推广到一般类的“垃圾回收管理”。比如思路如下：</a:t>
            </a:r>
            <a:endParaRPr lang="en-US" altLang="zh-CN" sz="2800" dirty="0" smtClean="0"/>
          </a:p>
          <a:p>
            <a:pPr marL="914400" lvl="1" indent="-457200">
              <a:lnSpc>
                <a:spcPts val="2600"/>
              </a:lnSpc>
              <a:buFont typeface="+mj-ea"/>
              <a:buAutoNum type="circleNumDbPlain"/>
            </a:pPr>
            <a:r>
              <a:rPr lang="zh-CN" altLang="en-US" sz="2400" dirty="0" smtClean="0"/>
              <a:t>在当前类内嵌“垃圾工人”类</a:t>
            </a:r>
            <a:r>
              <a:rPr lang="en-US" altLang="zh-CN" sz="2400" dirty="0" err="1" smtClean="0"/>
              <a:t>Garbo</a:t>
            </a:r>
            <a:r>
              <a:rPr lang="zh-CN" altLang="en-US" sz="2400" dirty="0" smtClean="0"/>
              <a:t>，其中包含用于存储动态对象地址的链表对象</a:t>
            </a:r>
            <a:r>
              <a:rPr lang="en-US" altLang="zh-CN" sz="2400" dirty="0" err="1" smtClean="0"/>
              <a:t>garList</a:t>
            </a:r>
            <a:r>
              <a:rPr lang="zh-CN" altLang="en-US" sz="2400" dirty="0" smtClean="0"/>
              <a:t>，在</a:t>
            </a:r>
            <a:r>
              <a:rPr lang="en-US" altLang="zh-CN" sz="2400" dirty="0" err="1" smtClean="0"/>
              <a:t>Garbo</a:t>
            </a:r>
            <a:r>
              <a:rPr lang="zh-CN" altLang="en-US" sz="2400" dirty="0" smtClean="0"/>
              <a:t>中设计向</a:t>
            </a:r>
            <a:r>
              <a:rPr lang="en-US" altLang="zh-CN" sz="2400" dirty="0" err="1" smtClean="0"/>
              <a:t>garList</a:t>
            </a:r>
            <a:r>
              <a:rPr lang="zh-CN" altLang="en-US" sz="2400" dirty="0" smtClean="0"/>
              <a:t>插入动态对象地址的接口</a:t>
            </a:r>
            <a:r>
              <a:rPr lang="en-US" altLang="zh-CN" sz="2400" dirty="0" err="1" smtClean="0"/>
              <a:t>InsertAddress</a:t>
            </a:r>
            <a:r>
              <a:rPr lang="en-US" altLang="zh-CN" sz="2400" dirty="0" smtClean="0"/>
              <a:t>()</a:t>
            </a:r>
            <a:r>
              <a:rPr lang="zh-CN" altLang="en-US" sz="2400" dirty="0" smtClean="0"/>
              <a:t>，从</a:t>
            </a:r>
            <a:r>
              <a:rPr lang="en-US" altLang="zh-CN" sz="2400" dirty="0" err="1" smtClean="0"/>
              <a:t>garList</a:t>
            </a:r>
            <a:r>
              <a:rPr lang="zh-CN" altLang="en-US" sz="2400" dirty="0" smtClean="0"/>
              <a:t>中删除动态对象地址的接口</a:t>
            </a:r>
            <a:r>
              <a:rPr lang="en-US" altLang="zh-CN" sz="2400" dirty="0" err="1" smtClean="0"/>
              <a:t>DeleteAddress</a:t>
            </a:r>
            <a:r>
              <a:rPr lang="en-US" altLang="zh-CN" sz="2400" dirty="0" smtClean="0"/>
              <a:t>()</a:t>
            </a:r>
            <a:r>
              <a:rPr lang="zh-CN" altLang="en-US" sz="2400" dirty="0" smtClean="0"/>
              <a:t>，在</a:t>
            </a:r>
            <a:r>
              <a:rPr lang="en-US" altLang="zh-CN" sz="2400" dirty="0" err="1" smtClean="0"/>
              <a:t>Garbo</a:t>
            </a:r>
            <a:r>
              <a:rPr lang="zh-CN" altLang="en-US" sz="2400" dirty="0" smtClean="0"/>
              <a:t>的析构函数中释放</a:t>
            </a:r>
            <a:r>
              <a:rPr lang="en-US" altLang="zh-CN" sz="2400" dirty="0" err="1" smtClean="0"/>
              <a:t>garList</a:t>
            </a:r>
            <a:r>
              <a:rPr lang="zh-CN" altLang="en-US" sz="2400" dirty="0" smtClean="0"/>
              <a:t>中所有所存储的动态对象地址所对应的动态对象。</a:t>
            </a:r>
            <a:endParaRPr lang="en-US" altLang="zh-CN" sz="2400" dirty="0" smtClean="0"/>
          </a:p>
          <a:p>
            <a:pPr marL="914400" lvl="1" indent="-457200">
              <a:lnSpc>
                <a:spcPts val="2600"/>
              </a:lnSpc>
              <a:buFont typeface="+mj-ea"/>
              <a:buAutoNum type="circleNumDbPlain"/>
            </a:pPr>
            <a:r>
              <a:rPr lang="zh-CN" altLang="en-US" sz="2400" dirty="0" smtClean="0"/>
              <a:t>在当前类中定义类</a:t>
            </a:r>
            <a:r>
              <a:rPr lang="en-US" altLang="zh-CN" sz="2400" dirty="0" err="1" smtClean="0"/>
              <a:t>Garbo</a:t>
            </a:r>
            <a:r>
              <a:rPr lang="zh-CN" altLang="en-US" sz="2400" dirty="0" smtClean="0"/>
              <a:t>的静态成员对象</a:t>
            </a:r>
            <a:r>
              <a:rPr lang="en-US" altLang="zh-CN" sz="2400" dirty="0" err="1" smtClean="0"/>
              <a:t>garbo</a:t>
            </a:r>
            <a:r>
              <a:rPr lang="zh-CN" altLang="en-US" sz="2400" dirty="0" smtClean="0"/>
              <a:t>。</a:t>
            </a:r>
            <a:endParaRPr lang="en-US" altLang="zh-CN" sz="2400" dirty="0" smtClean="0"/>
          </a:p>
          <a:p>
            <a:pPr marL="914400" lvl="1" indent="-457200">
              <a:lnSpc>
                <a:spcPts val="2600"/>
              </a:lnSpc>
              <a:buFont typeface="+mj-ea"/>
              <a:buAutoNum type="circleNumDbPlain"/>
            </a:pPr>
            <a:r>
              <a:rPr lang="zh-CN" altLang="en-US" sz="2400" dirty="0" smtClean="0"/>
              <a:t>在类中定义分配动态对象的静态</a:t>
            </a:r>
            <a:r>
              <a:rPr lang="en-US" altLang="zh-CN" sz="2400" dirty="0" smtClean="0"/>
              <a:t>New</a:t>
            </a:r>
            <a:r>
              <a:rPr lang="zh-CN" altLang="en-US" sz="2400" dirty="0" smtClean="0"/>
              <a:t>成员函数，用于代替</a:t>
            </a:r>
            <a:r>
              <a:rPr lang="en-US" altLang="zh-CN" sz="2400" dirty="0" smtClean="0"/>
              <a:t>new</a:t>
            </a:r>
            <a:r>
              <a:rPr lang="zh-CN" altLang="en-US" sz="2400" dirty="0" smtClean="0"/>
              <a:t>运算符分配动态对象。要求将所分配的动态对象的地址插入到</a:t>
            </a:r>
            <a:r>
              <a:rPr lang="en-US" altLang="zh-CN" sz="2400" dirty="0" err="1" smtClean="0"/>
              <a:t>garbo</a:t>
            </a:r>
            <a:r>
              <a:rPr lang="zh-CN" altLang="en-US" sz="2400" dirty="0" smtClean="0"/>
              <a:t>的</a:t>
            </a:r>
            <a:r>
              <a:rPr lang="en-US" altLang="zh-CN" sz="2400" dirty="0" err="1" smtClean="0"/>
              <a:t>garList</a:t>
            </a:r>
            <a:r>
              <a:rPr lang="zh-CN" altLang="en-US" sz="2400" dirty="0" smtClean="0"/>
              <a:t>中。</a:t>
            </a:r>
            <a:r>
              <a:rPr lang="zh-CN" altLang="en-US" sz="2400" dirty="0" smtClean="0">
                <a:solidFill>
                  <a:srgbClr val="C00000"/>
                </a:solidFill>
              </a:rPr>
              <a:t>（也可重载</a:t>
            </a:r>
            <a:r>
              <a:rPr lang="en-US" altLang="zh-CN" sz="2400" dirty="0" smtClean="0">
                <a:solidFill>
                  <a:srgbClr val="C00000"/>
                </a:solidFill>
              </a:rPr>
              <a:t>new</a:t>
            </a:r>
            <a:r>
              <a:rPr lang="zh-CN" altLang="en-US" sz="2400" dirty="0" smtClean="0">
                <a:solidFill>
                  <a:srgbClr val="C00000"/>
                </a:solidFill>
              </a:rPr>
              <a:t>实现相应功能）</a:t>
            </a:r>
            <a:endParaRPr lang="en-US" altLang="zh-CN" sz="2400" dirty="0" smtClean="0">
              <a:solidFill>
                <a:srgbClr val="C00000"/>
              </a:solidFill>
            </a:endParaRPr>
          </a:p>
          <a:p>
            <a:pPr marL="914400" lvl="1" indent="-457200">
              <a:lnSpc>
                <a:spcPts val="2600"/>
              </a:lnSpc>
              <a:buFont typeface="+mj-ea"/>
              <a:buAutoNum type="circleNumDbPlain"/>
            </a:pPr>
            <a:r>
              <a:rPr lang="zh-CN" altLang="en-US" sz="2400" dirty="0" smtClean="0"/>
              <a:t>在类中定义释放动态对象的静态</a:t>
            </a:r>
            <a:r>
              <a:rPr lang="en-US" altLang="zh-CN" sz="2400" dirty="0" smtClean="0"/>
              <a:t>Delete</a:t>
            </a:r>
            <a:r>
              <a:rPr lang="zh-CN" altLang="en-US" sz="2400" dirty="0" smtClean="0"/>
              <a:t>成员函数，用于代替</a:t>
            </a:r>
            <a:r>
              <a:rPr lang="en-US" altLang="zh-CN" sz="2400" dirty="0" smtClean="0"/>
              <a:t>delete</a:t>
            </a:r>
            <a:r>
              <a:rPr lang="zh-CN" altLang="en-US" sz="2400" dirty="0" smtClean="0"/>
              <a:t>运算符释放动态对象。要求将所释放的动态对象的地址从</a:t>
            </a:r>
            <a:r>
              <a:rPr lang="en-US" altLang="zh-CN" sz="2400" dirty="0" err="1" smtClean="0"/>
              <a:t>garbo</a:t>
            </a:r>
            <a:r>
              <a:rPr lang="zh-CN" altLang="en-US" sz="2400" dirty="0" smtClean="0"/>
              <a:t>的</a:t>
            </a:r>
            <a:r>
              <a:rPr lang="en-US" altLang="zh-CN" sz="2400" dirty="0" err="1" smtClean="0"/>
              <a:t>garList</a:t>
            </a:r>
            <a:r>
              <a:rPr lang="zh-CN" altLang="en-US" sz="2400" dirty="0" smtClean="0"/>
              <a:t>中删除。</a:t>
            </a:r>
            <a:r>
              <a:rPr lang="zh-CN" altLang="en-US" sz="2400" dirty="0" smtClean="0">
                <a:solidFill>
                  <a:srgbClr val="C00000"/>
                </a:solidFill>
              </a:rPr>
              <a:t>（也可重载</a:t>
            </a:r>
            <a:r>
              <a:rPr lang="en-US" altLang="zh-CN" sz="2400" dirty="0" smtClean="0">
                <a:solidFill>
                  <a:srgbClr val="C00000"/>
                </a:solidFill>
              </a:rPr>
              <a:t>delete</a:t>
            </a:r>
            <a:r>
              <a:rPr lang="zh-CN" altLang="en-US" sz="2400" dirty="0" smtClean="0">
                <a:solidFill>
                  <a:srgbClr val="C00000"/>
                </a:solidFill>
              </a:rPr>
              <a:t>实现相应功能）</a:t>
            </a:r>
            <a:endParaRPr lang="en-US" altLang="zh-CN" sz="2400" dirty="0" smtClean="0">
              <a:solidFill>
                <a:srgbClr val="C00000"/>
              </a:solidFill>
            </a:endParaRPr>
          </a:p>
          <a:p>
            <a:pPr marL="914400" lvl="1" indent="-457200">
              <a:lnSpc>
                <a:spcPts val="2600"/>
              </a:lnSpc>
              <a:buFont typeface="+mj-ea"/>
              <a:buAutoNum type="circleNumDbPlain"/>
            </a:pPr>
            <a:endParaRPr lang="zh-CN" altLang="en-US" sz="24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607047"/>
            <a:ext cx="7772400" cy="1470025"/>
          </a:xfrm>
        </p:spPr>
        <p:txBody>
          <a:bodyPr/>
          <a:lstStyle/>
          <a:p>
            <a:r>
              <a:rPr lang="en-US" altLang="zh-CN" sz="4800" dirty="0" smtClean="0"/>
              <a:t>9.3 C++</a:t>
            </a:r>
            <a:r>
              <a:rPr lang="zh-CN" altLang="en-US" sz="4800" dirty="0" smtClean="0"/>
              <a:t>名字空间</a:t>
            </a:r>
            <a:endParaRPr lang="zh-CN" altLang="en-US" sz="48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9.3 C++</a:t>
            </a:r>
            <a:r>
              <a:rPr lang="zh-CN" altLang="en-US" sz="4800" dirty="0" smtClean="0"/>
              <a:t>名字空间</a:t>
            </a:r>
            <a:endParaRPr lang="zh-CN" altLang="en-US" sz="4800" dirty="0"/>
          </a:p>
        </p:txBody>
      </p:sp>
      <p:sp>
        <p:nvSpPr>
          <p:cNvPr id="3" name="副标题 2"/>
          <p:cNvSpPr>
            <a:spLocks noGrp="1"/>
          </p:cNvSpPr>
          <p:nvPr>
            <p:ph type="subTitle" idx="1"/>
          </p:nvPr>
        </p:nvSpPr>
        <p:spPr/>
        <p:txBody>
          <a:bodyPr/>
          <a:lstStyle/>
          <a:p>
            <a:r>
              <a:rPr lang="en-US" altLang="zh-CN" sz="4400" dirty="0" smtClean="0"/>
              <a:t>9.3.1 </a:t>
            </a:r>
            <a:r>
              <a:rPr lang="zh-CN" altLang="en-US" sz="4400" dirty="0" smtClean="0"/>
              <a:t>名字冲突与名字空间</a:t>
            </a:r>
            <a:endParaRPr lang="zh-CN" altLang="en-US" sz="4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存储分配</a:t>
            </a:r>
            <a:endParaRPr lang="zh-CN" altLang="en-US" dirty="0"/>
          </a:p>
        </p:txBody>
      </p:sp>
      <p:pic>
        <p:nvPicPr>
          <p:cNvPr id="4" name="Picture 4"/>
          <p:cNvPicPr>
            <a:picLocks noChangeAspect="1" noChangeArrowheads="1"/>
          </p:cNvPicPr>
          <p:nvPr/>
        </p:nvPicPr>
        <p:blipFill>
          <a:blip r:embed="rId2" cstate="print"/>
          <a:srcRect/>
          <a:stretch>
            <a:fillRect/>
          </a:stretch>
        </p:blipFill>
        <p:spPr bwMode="auto">
          <a:xfrm>
            <a:off x="2970262" y="2060848"/>
            <a:ext cx="2609850" cy="3097212"/>
          </a:xfrm>
          <a:prstGeom prst="rect">
            <a:avLst/>
          </a:prstGeom>
          <a:solidFill>
            <a:schemeClr val="bg1"/>
          </a:solid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名字空间的概念</a:t>
            </a:r>
            <a:endParaRPr lang="zh-CN" altLang="en-US" dirty="0"/>
          </a:p>
        </p:txBody>
      </p:sp>
      <p:sp>
        <p:nvSpPr>
          <p:cNvPr id="3" name="内容占位符 2"/>
          <p:cNvSpPr>
            <a:spLocks noGrp="1"/>
          </p:cNvSpPr>
          <p:nvPr>
            <p:ph idx="1"/>
          </p:nvPr>
        </p:nvSpPr>
        <p:spPr/>
        <p:txBody>
          <a:bodyPr/>
          <a:lstStyle/>
          <a:p>
            <a:r>
              <a:rPr lang="zh-CN" altLang="en-US" dirty="0" smtClean="0"/>
              <a:t>命名空间用于解决</a:t>
            </a:r>
            <a:r>
              <a:rPr lang="zh-CN" altLang="en-US" dirty="0" smtClean="0">
                <a:solidFill>
                  <a:schemeClr val="accent2"/>
                </a:solidFill>
              </a:rPr>
              <a:t>名字</a:t>
            </a:r>
            <a:r>
              <a:rPr lang="zh-CN" altLang="en-US" dirty="0" smtClean="0"/>
              <a:t>（用户定义的类型名、变量名和函数名）</a:t>
            </a:r>
            <a:r>
              <a:rPr lang="zh-CN" altLang="en-US" dirty="0" smtClean="0">
                <a:solidFill>
                  <a:schemeClr val="accent2"/>
                </a:solidFill>
              </a:rPr>
              <a:t>冲突</a:t>
            </a:r>
            <a:r>
              <a:rPr lang="zh-CN" altLang="en-US" dirty="0" smtClean="0"/>
              <a:t>。命名空间实际是</a:t>
            </a:r>
            <a:r>
              <a:rPr lang="zh-CN" altLang="en-US" dirty="0" smtClean="0">
                <a:solidFill>
                  <a:schemeClr val="accent2"/>
                </a:solidFill>
              </a:rPr>
              <a:t>将多个类型名、变量和函数组合成一个组的方法</a:t>
            </a:r>
            <a:r>
              <a:rPr lang="en-US" altLang="zh-CN" dirty="0" smtClean="0"/>
              <a:t>——</a:t>
            </a:r>
            <a:r>
              <a:rPr lang="zh-CN" altLang="en-US" dirty="0" smtClean="0"/>
              <a:t>名字空间中。</a:t>
            </a:r>
            <a:endParaRPr lang="en-US" altLang="zh-CN" dirty="0" smtClean="0"/>
          </a:p>
          <a:p>
            <a:r>
              <a:rPr lang="zh-CN" altLang="en-US" dirty="0" smtClean="0"/>
              <a:t>确保每个名字空间中没有名字冲突（二意性）。</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名字空间的创建</a:t>
            </a:r>
            <a:endParaRPr lang="zh-CN" altLang="en-US" dirty="0"/>
          </a:p>
        </p:txBody>
      </p:sp>
      <p:sp>
        <p:nvSpPr>
          <p:cNvPr id="3" name="内容占位符 2"/>
          <p:cNvSpPr>
            <a:spLocks noGrp="1"/>
          </p:cNvSpPr>
          <p:nvPr>
            <p:ph idx="1"/>
          </p:nvPr>
        </p:nvSpPr>
        <p:spPr>
          <a:xfrm>
            <a:off x="323528" y="1412777"/>
            <a:ext cx="8640960" cy="2160240"/>
          </a:xfrm>
        </p:spPr>
        <p:txBody>
          <a:bodyPr/>
          <a:lstStyle/>
          <a:p>
            <a:r>
              <a:rPr lang="zh-CN" altLang="en-US" sz="2400" dirty="0" smtClean="0"/>
              <a:t>对于大型程序来说，通常名字空间的定义存放在一个头文件中。</a:t>
            </a:r>
            <a:endParaRPr lang="en-US" altLang="zh-CN" sz="2400" dirty="0" smtClean="0"/>
          </a:p>
          <a:p>
            <a:r>
              <a:rPr lang="zh-CN" altLang="en-US" sz="2400" dirty="0" smtClean="0"/>
              <a:t>在声明一个名字空间时，花括号内不仅可以包括变量，而且还可以包括：变量</a:t>
            </a:r>
            <a:r>
              <a:rPr lang="en-US" altLang="zh-CN" sz="2400" dirty="0" smtClean="0"/>
              <a:t>(</a:t>
            </a:r>
            <a:r>
              <a:rPr lang="zh-CN" altLang="en-US" sz="2400" dirty="0" smtClean="0"/>
              <a:t>可以带有初始化表达式</a:t>
            </a:r>
            <a:r>
              <a:rPr lang="en-US" altLang="zh-CN" sz="2400" dirty="0" smtClean="0"/>
              <a:t>)</a:t>
            </a:r>
            <a:r>
              <a:rPr lang="zh-CN" altLang="en-US" sz="2400" dirty="0" smtClean="0"/>
              <a:t>、常量、数</a:t>
            </a:r>
            <a:r>
              <a:rPr lang="en-US" altLang="zh-CN" sz="2400" dirty="0" smtClean="0"/>
              <a:t>(</a:t>
            </a:r>
            <a:r>
              <a:rPr lang="zh-CN" altLang="en-US" sz="2400" dirty="0" smtClean="0"/>
              <a:t>可以是定义或声明</a:t>
            </a:r>
            <a:r>
              <a:rPr lang="en-US" altLang="zh-CN" sz="2400" dirty="0" smtClean="0"/>
              <a:t>)</a:t>
            </a:r>
            <a:r>
              <a:rPr lang="zh-CN" altLang="en-US" sz="2400" dirty="0" smtClean="0"/>
              <a:t>、结构体、类定义、模板、名字空间</a:t>
            </a:r>
            <a:r>
              <a:rPr lang="en-US" altLang="zh-CN" sz="2400" dirty="0" smtClean="0"/>
              <a:t>(</a:t>
            </a:r>
            <a:r>
              <a:rPr lang="zh-CN" altLang="en-US" sz="2400" dirty="0" smtClean="0"/>
              <a:t>在一个名字空间中又定义一个名字空间，即嵌套的名字空间</a:t>
            </a:r>
            <a:r>
              <a:rPr lang="en-US" altLang="zh-CN" sz="2400" dirty="0" smtClean="0"/>
              <a:t>)</a:t>
            </a:r>
            <a:r>
              <a:rPr lang="zh-CN" altLang="en-US" sz="2400" dirty="0" smtClean="0"/>
              <a:t>。</a:t>
            </a:r>
            <a:endParaRPr lang="zh-CN" altLang="en-US" sz="2400" dirty="0"/>
          </a:p>
        </p:txBody>
      </p:sp>
      <p:sp>
        <p:nvSpPr>
          <p:cNvPr id="4" name="Text Box 4"/>
          <p:cNvSpPr txBox="1">
            <a:spLocks noChangeArrowheads="1"/>
          </p:cNvSpPr>
          <p:nvPr/>
        </p:nvSpPr>
        <p:spPr bwMode="auto">
          <a:xfrm>
            <a:off x="2122636" y="3931568"/>
            <a:ext cx="5473700" cy="2593776"/>
          </a:xfrm>
          <a:prstGeom prst="rect">
            <a:avLst/>
          </a:prstGeom>
          <a:solidFill>
            <a:srgbClr val="FFFFFF"/>
          </a:solidFill>
          <a:ln w="19050">
            <a:noFill/>
            <a:miter lim="800000"/>
            <a:headEnd/>
            <a:tailEnd/>
          </a:ln>
        </p:spPr>
        <p:txBody>
          <a:bodyPr lIns="18000" tIns="10800" rIns="18000" bIns="10800"/>
          <a:lstStyle/>
          <a:p>
            <a:pPr algn="just"/>
            <a:r>
              <a:rPr lang="en-US" altLang="zh-CN" sz="2400" dirty="0" smtClean="0">
                <a:solidFill>
                  <a:srgbClr val="C00000"/>
                </a:solidFill>
                <a:latin typeface="Lucida Console" pitchFamily="49" charset="0"/>
              </a:rPr>
              <a:t>namespace</a:t>
            </a:r>
            <a:r>
              <a:rPr lang="en-US" altLang="zh-CN" sz="2400" dirty="0" smtClean="0">
                <a:solidFill>
                  <a:schemeClr val="tx1"/>
                </a:solidFill>
                <a:latin typeface="Times New Roman" pitchFamily="18" charset="0"/>
              </a:rPr>
              <a:t>  </a:t>
            </a:r>
            <a:r>
              <a:rPr lang="zh-CN" altLang="en-US" sz="2400" dirty="0" smtClean="0">
                <a:solidFill>
                  <a:schemeClr val="tx1"/>
                </a:solidFill>
                <a:latin typeface="Times New Roman" pitchFamily="18" charset="0"/>
              </a:rPr>
              <a:t>名字空间名</a:t>
            </a:r>
          </a:p>
          <a:p>
            <a:pPr algn="just"/>
            <a:r>
              <a:rPr lang="en-US" altLang="zh-CN" sz="2400" dirty="0" smtClean="0">
                <a:solidFill>
                  <a:schemeClr val="tx1"/>
                </a:solidFill>
                <a:latin typeface="Times New Roman" pitchFamily="18" charset="0"/>
              </a:rPr>
              <a:t>{</a:t>
            </a:r>
          </a:p>
          <a:p>
            <a:pPr algn="just"/>
            <a:r>
              <a:rPr lang="en-US" altLang="zh-CN" sz="2400" dirty="0" smtClean="0">
                <a:solidFill>
                  <a:schemeClr val="tx1"/>
                </a:solidFill>
                <a:latin typeface="Times New Roman" pitchFamily="18" charset="0"/>
              </a:rPr>
              <a:t>	</a:t>
            </a:r>
            <a:r>
              <a:rPr lang="zh-CN" altLang="en-US" sz="2400" dirty="0" smtClean="0">
                <a:solidFill>
                  <a:schemeClr val="tx1"/>
                </a:solidFill>
                <a:latin typeface="Times New Roman" pitchFamily="18" charset="0"/>
              </a:rPr>
              <a:t>名字定义</a:t>
            </a:r>
            <a:r>
              <a:rPr lang="en-US" altLang="zh-CN" sz="2400" dirty="0" smtClean="0">
                <a:solidFill>
                  <a:schemeClr val="tx1"/>
                </a:solidFill>
                <a:latin typeface="Times New Roman" pitchFamily="18" charset="0"/>
              </a:rPr>
              <a:t>1;</a:t>
            </a:r>
          </a:p>
          <a:p>
            <a:pPr algn="just"/>
            <a:r>
              <a:rPr lang="en-US" altLang="zh-CN" sz="2400" dirty="0" smtClean="0">
                <a:solidFill>
                  <a:schemeClr val="tx1"/>
                </a:solidFill>
                <a:latin typeface="Times New Roman" pitchFamily="18" charset="0"/>
              </a:rPr>
              <a:t>	</a:t>
            </a:r>
            <a:r>
              <a:rPr lang="zh-CN" altLang="en-US" sz="2400" dirty="0" smtClean="0">
                <a:solidFill>
                  <a:schemeClr val="tx1"/>
                </a:solidFill>
                <a:latin typeface="Times New Roman" pitchFamily="18" charset="0"/>
              </a:rPr>
              <a:t>名字定义</a:t>
            </a:r>
            <a:r>
              <a:rPr lang="en-US" altLang="zh-CN" sz="2400" dirty="0" smtClean="0">
                <a:solidFill>
                  <a:schemeClr val="tx1"/>
                </a:solidFill>
                <a:latin typeface="Times New Roman" pitchFamily="18" charset="0"/>
              </a:rPr>
              <a:t>2;</a:t>
            </a:r>
          </a:p>
          <a:p>
            <a:pPr algn="just"/>
            <a:r>
              <a:rPr lang="en-US" altLang="zh-CN" sz="2400" dirty="0" smtClean="0">
                <a:solidFill>
                  <a:schemeClr val="tx1"/>
                </a:solidFill>
                <a:latin typeface="Times New Roman" pitchFamily="18" charset="0"/>
              </a:rPr>
              <a:t>	      </a:t>
            </a:r>
            <a:r>
              <a:rPr lang="en-US" altLang="zh-CN" sz="2400" dirty="0" smtClean="0">
                <a:solidFill>
                  <a:schemeClr val="tx1"/>
                </a:solidFill>
                <a:latin typeface="宋体" pitchFamily="2" charset="-122"/>
              </a:rPr>
              <a:t>┇</a:t>
            </a:r>
            <a:endParaRPr lang="en-US" altLang="zh-CN" sz="2400" dirty="0" smtClean="0">
              <a:solidFill>
                <a:schemeClr val="tx1"/>
              </a:solidFill>
              <a:latin typeface="Times New Roman" pitchFamily="18" charset="0"/>
            </a:endParaRPr>
          </a:p>
          <a:p>
            <a:pPr algn="just"/>
            <a:r>
              <a:rPr lang="en-US" altLang="zh-CN" sz="2400" dirty="0" smtClean="0">
                <a:solidFill>
                  <a:schemeClr val="tx1"/>
                </a:solidFill>
                <a:latin typeface="Times New Roman" pitchFamily="18" charset="0"/>
              </a:rPr>
              <a:t>	</a:t>
            </a:r>
            <a:r>
              <a:rPr lang="zh-CN" altLang="en-US" sz="2400" dirty="0" smtClean="0">
                <a:solidFill>
                  <a:schemeClr val="tx1"/>
                </a:solidFill>
                <a:latin typeface="Times New Roman" pitchFamily="18" charset="0"/>
              </a:rPr>
              <a:t>名字定义</a:t>
            </a:r>
            <a:r>
              <a:rPr lang="en-US" altLang="zh-CN" sz="2400" dirty="0" smtClean="0">
                <a:solidFill>
                  <a:schemeClr val="tx1"/>
                </a:solidFill>
                <a:latin typeface="Times New Roman" pitchFamily="18" charset="0"/>
              </a:rPr>
              <a:t>n;</a:t>
            </a:r>
          </a:p>
          <a:p>
            <a:pPr algn="just"/>
            <a:r>
              <a:rPr lang="en-US" altLang="zh-CN" sz="2400" dirty="0" smtClean="0">
                <a:solidFill>
                  <a:schemeClr val="tx1"/>
                </a:solidFill>
                <a:latin typeface="Times New Roman" pitchFamily="18" charset="0"/>
              </a:rPr>
              <a:t>}</a:t>
            </a:r>
            <a:endParaRPr lang="zh-CN" altLang="en-US" sz="2400" dirty="0">
              <a:solidFill>
                <a:schemeClr val="tx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4624"/>
            <a:ext cx="9144000" cy="6555641"/>
          </a:xfrm>
          <a:prstGeom prst="rect">
            <a:avLst/>
          </a:prstGeom>
          <a:noFill/>
        </p:spPr>
        <p:txBody>
          <a:bodyPr wrap="square" rtlCol="0">
            <a:spAutoFit/>
          </a:bodyPr>
          <a:lstStyle/>
          <a:p>
            <a:pPr>
              <a:lnSpc>
                <a:spcPts val="2100"/>
              </a:lnSpc>
            </a:pPr>
            <a:r>
              <a:rPr lang="en-US" altLang="zh-CN" sz="2000" dirty="0" smtClean="0">
                <a:solidFill>
                  <a:srgbClr val="C00000"/>
                </a:solidFill>
              </a:rPr>
              <a:t>// </a:t>
            </a:r>
            <a:r>
              <a:rPr lang="zh-CN" altLang="en-US" sz="2000" dirty="0" smtClean="0">
                <a:solidFill>
                  <a:srgbClr val="C00000"/>
                </a:solidFill>
              </a:rPr>
              <a:t>文件</a:t>
            </a:r>
            <a:r>
              <a:rPr lang="en-US" altLang="zh-CN" sz="2000" dirty="0" smtClean="0">
                <a:solidFill>
                  <a:srgbClr val="C00000"/>
                </a:solidFill>
              </a:rPr>
              <a:t>my_name_9_11.h</a:t>
            </a:r>
            <a:r>
              <a:rPr lang="zh-CN" altLang="en-US" sz="2000" dirty="0" smtClean="0">
                <a:solidFill>
                  <a:srgbClr val="C00000"/>
                </a:solidFill>
              </a:rPr>
              <a:t>开始</a:t>
            </a:r>
          </a:p>
          <a:p>
            <a:pPr>
              <a:lnSpc>
                <a:spcPts val="21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:e9_11\my_name_9_11.h</a:t>
            </a:r>
          </a:p>
          <a:p>
            <a:pPr>
              <a:lnSpc>
                <a:spcPts val="2100"/>
              </a:lnSpc>
            </a:pPr>
            <a:r>
              <a:rPr lang="en-US" altLang="zh-CN" sz="2000" dirty="0" smtClean="0"/>
              <a:t>#</a:t>
            </a:r>
            <a:r>
              <a:rPr lang="en-US" altLang="zh-CN" sz="2000" dirty="0" err="1" smtClean="0"/>
              <a:t>pragma</a:t>
            </a:r>
            <a:r>
              <a:rPr lang="en-US" altLang="zh-CN" sz="2000" dirty="0" smtClean="0"/>
              <a:t> once				</a:t>
            </a:r>
            <a:r>
              <a:rPr lang="en-US" altLang="zh-CN" sz="2000" dirty="0" smtClean="0">
                <a:solidFill>
                  <a:schemeClr val="tx1"/>
                </a:solidFill>
              </a:rPr>
              <a:t>// </a:t>
            </a:r>
            <a:r>
              <a:rPr lang="zh-CN" altLang="en-US" sz="2000" dirty="0" smtClean="0">
                <a:solidFill>
                  <a:schemeClr val="tx1"/>
                </a:solidFill>
              </a:rPr>
              <a:t>保证头文件被编译一次</a:t>
            </a:r>
          </a:p>
          <a:p>
            <a:pPr>
              <a:lnSpc>
                <a:spcPts val="2100"/>
              </a:lnSpc>
            </a:pPr>
            <a:endParaRPr lang="zh-CN" altLang="en-US" sz="2000" dirty="0" smtClean="0"/>
          </a:p>
          <a:p>
            <a:pPr>
              <a:lnSpc>
                <a:spcPts val="2100"/>
              </a:lnSpc>
            </a:pPr>
            <a:r>
              <a:rPr lang="en-US" altLang="zh-CN" sz="2000" dirty="0" smtClean="0">
                <a:solidFill>
                  <a:schemeClr val="tx1"/>
                </a:solidFill>
              </a:rPr>
              <a:t>// </a:t>
            </a:r>
            <a:r>
              <a:rPr lang="zh-CN" altLang="en-US" sz="2000" dirty="0" smtClean="0">
                <a:solidFill>
                  <a:schemeClr val="tx1"/>
                </a:solidFill>
              </a:rPr>
              <a:t>声明名字空间</a:t>
            </a:r>
            <a:r>
              <a:rPr lang="en-US" altLang="zh-CN" sz="2000" dirty="0" smtClean="0">
                <a:solidFill>
                  <a:srgbClr val="FF0000"/>
                </a:solidFill>
              </a:rPr>
              <a:t>MyName1</a:t>
            </a:r>
          </a:p>
          <a:p>
            <a:pPr>
              <a:lnSpc>
                <a:spcPts val="2100"/>
              </a:lnSpc>
            </a:pPr>
            <a:r>
              <a:rPr lang="en-US" altLang="zh-CN" sz="2000" dirty="0" smtClean="0">
                <a:solidFill>
                  <a:srgbClr val="C00000"/>
                </a:solidFill>
              </a:rPr>
              <a:t>namespace</a:t>
            </a:r>
            <a:r>
              <a:rPr lang="en-US" altLang="zh-CN" sz="2000" dirty="0" smtClean="0"/>
              <a:t> </a:t>
            </a:r>
            <a:r>
              <a:rPr lang="en-US" altLang="zh-CN" sz="2000" dirty="0" smtClean="0">
                <a:solidFill>
                  <a:srgbClr val="FF0000"/>
                </a:solidFill>
              </a:rPr>
              <a:t>MyName1</a:t>
            </a:r>
          </a:p>
          <a:p>
            <a:pPr>
              <a:lnSpc>
                <a:spcPts val="2100"/>
              </a:lnSpc>
            </a:pPr>
            <a:r>
              <a:rPr lang="en-US" altLang="zh-CN" sz="2000" dirty="0" smtClean="0">
                <a:solidFill>
                  <a:srgbClr val="00B050"/>
                </a:solidFill>
              </a:rPr>
              <a:t>{</a:t>
            </a:r>
            <a:r>
              <a:rPr lang="en-US" altLang="zh-CN" sz="2000" dirty="0" smtClean="0"/>
              <a:t>			</a:t>
            </a:r>
          </a:p>
          <a:p>
            <a:pPr>
              <a:lnSpc>
                <a:spcPts val="2100"/>
              </a:lnSpc>
            </a:pPr>
            <a:r>
              <a:rPr lang="en-US" altLang="zh-CN" sz="2000" dirty="0" smtClean="0"/>
              <a:t>	const double PI = 3.14159; 	</a:t>
            </a:r>
            <a:r>
              <a:rPr lang="en-US" altLang="zh-CN" sz="2000" dirty="0" smtClean="0">
                <a:solidFill>
                  <a:schemeClr val="tx1"/>
                </a:solidFill>
              </a:rPr>
              <a:t>// </a:t>
            </a:r>
            <a:r>
              <a:rPr lang="zh-CN" altLang="en-US" sz="2000" dirty="0" smtClean="0">
                <a:solidFill>
                  <a:schemeClr val="tx1"/>
                </a:solidFill>
              </a:rPr>
              <a:t>全局常量定义</a:t>
            </a:r>
          </a:p>
          <a:p>
            <a:pPr>
              <a:lnSpc>
                <a:spcPts val="2100"/>
              </a:lnSpc>
            </a:pPr>
            <a:r>
              <a:rPr lang="zh-CN" altLang="en-US" sz="2000" dirty="0" smtClean="0"/>
              <a:t>	</a:t>
            </a:r>
            <a:r>
              <a:rPr lang="en-US" altLang="zh-CN" sz="2000" dirty="0" smtClean="0"/>
              <a:t>double radius = 2.0; 		</a:t>
            </a:r>
            <a:r>
              <a:rPr lang="en-US" altLang="zh-CN" sz="2000" dirty="0" smtClean="0">
                <a:solidFill>
                  <a:schemeClr val="tx1"/>
                </a:solidFill>
              </a:rPr>
              <a:t>// </a:t>
            </a:r>
            <a:r>
              <a:rPr lang="zh-CN" altLang="en-US" sz="2000" dirty="0" smtClean="0">
                <a:solidFill>
                  <a:schemeClr val="tx1"/>
                </a:solidFill>
              </a:rPr>
              <a:t>全局变量定义</a:t>
            </a:r>
          </a:p>
          <a:p>
            <a:pPr>
              <a:lnSpc>
                <a:spcPts val="2100"/>
              </a:lnSpc>
            </a:pPr>
            <a:r>
              <a:rPr lang="zh-CN" altLang="en-US" sz="2000" dirty="0" smtClean="0"/>
              <a:t>	</a:t>
            </a:r>
            <a:r>
              <a:rPr lang="en-US" altLang="zh-CN" sz="2000" dirty="0" smtClean="0"/>
              <a:t>double </a:t>
            </a:r>
            <a:r>
              <a:rPr lang="en-US" altLang="zh-CN" sz="2000" dirty="0" err="1" smtClean="0"/>
              <a:t>GetCircumference</a:t>
            </a:r>
            <a:r>
              <a:rPr lang="en-US" altLang="zh-CN" sz="2000" dirty="0" smtClean="0"/>
              <a:t>() { return 2 * PI * radius; }</a:t>
            </a:r>
            <a:r>
              <a:rPr lang="en-US" altLang="zh-CN" sz="2000" dirty="0" smtClean="0">
                <a:solidFill>
                  <a:schemeClr val="tx1"/>
                </a:solidFill>
              </a:rPr>
              <a:t>// </a:t>
            </a:r>
            <a:r>
              <a:rPr lang="zh-CN" altLang="en-US" sz="2000" dirty="0" smtClean="0">
                <a:solidFill>
                  <a:schemeClr val="tx1"/>
                </a:solidFill>
              </a:rPr>
              <a:t>外部函数定义</a:t>
            </a:r>
          </a:p>
          <a:p>
            <a:pPr>
              <a:lnSpc>
                <a:spcPts val="2100"/>
              </a:lnSpc>
            </a:pPr>
            <a:r>
              <a:rPr lang="zh-CN" altLang="en-US" sz="2000" dirty="0" smtClean="0"/>
              <a:t>	</a:t>
            </a:r>
            <a:r>
              <a:rPr lang="en-US" altLang="zh-CN" sz="2000" dirty="0" smtClean="0"/>
              <a:t>class </a:t>
            </a:r>
            <a:r>
              <a:rPr lang="en-US" altLang="zh-CN" sz="2000" dirty="0" err="1" smtClean="0"/>
              <a:t>MyClass</a:t>
            </a:r>
            <a:r>
              <a:rPr lang="en-US" altLang="zh-CN" sz="2000" dirty="0" smtClean="0"/>
              <a:t>			</a:t>
            </a:r>
            <a:r>
              <a:rPr lang="en-US" altLang="zh-CN" sz="2000" dirty="0" smtClean="0">
                <a:solidFill>
                  <a:schemeClr val="tx1"/>
                </a:solidFill>
              </a:rPr>
              <a:t>// </a:t>
            </a:r>
            <a:r>
              <a:rPr lang="zh-CN" altLang="en-US" sz="2000" dirty="0" smtClean="0">
                <a:solidFill>
                  <a:schemeClr val="tx1"/>
                </a:solidFill>
              </a:rPr>
              <a:t>声明类</a:t>
            </a:r>
            <a:r>
              <a:rPr lang="en-US" altLang="zh-CN" sz="2000" dirty="0" err="1" smtClean="0">
                <a:solidFill>
                  <a:schemeClr val="tx1"/>
                </a:solidFill>
              </a:rPr>
              <a:t>MyClass</a:t>
            </a:r>
            <a:endParaRPr lang="en-US" altLang="zh-CN" sz="2000" dirty="0" smtClean="0">
              <a:solidFill>
                <a:schemeClr val="tx1"/>
              </a:solidFill>
            </a:endParaRPr>
          </a:p>
          <a:p>
            <a:pPr>
              <a:lnSpc>
                <a:spcPts val="2100"/>
              </a:lnSpc>
            </a:pPr>
            <a:r>
              <a:rPr lang="en-US" altLang="zh-CN" sz="2000" dirty="0" smtClean="0"/>
              <a:t>	{</a:t>
            </a:r>
          </a:p>
          <a:p>
            <a:pPr>
              <a:lnSpc>
                <a:spcPts val="2100"/>
              </a:lnSpc>
            </a:pPr>
            <a:r>
              <a:rPr lang="en-US" altLang="zh-CN" sz="2000" dirty="0" smtClean="0"/>
              <a:t>	private:</a:t>
            </a:r>
          </a:p>
          <a:p>
            <a:pPr>
              <a:lnSpc>
                <a:spcPts val="2100"/>
              </a:lnSpc>
            </a:pPr>
            <a:r>
              <a:rPr lang="en-US" altLang="zh-CN" sz="2000" dirty="0" smtClean="0"/>
              <a:t>		</a:t>
            </a:r>
            <a:r>
              <a:rPr lang="en-US" altLang="zh-CN" sz="2000" dirty="0" err="1" smtClean="0"/>
              <a:t>int</a:t>
            </a:r>
            <a:r>
              <a:rPr lang="en-US" altLang="zh-CN" sz="2000" dirty="0" smtClean="0"/>
              <a:t> a;</a:t>
            </a:r>
          </a:p>
          <a:p>
            <a:pPr>
              <a:lnSpc>
                <a:spcPts val="2100"/>
              </a:lnSpc>
            </a:pPr>
            <a:r>
              <a:rPr lang="en-US" altLang="zh-CN" sz="2000" dirty="0" smtClean="0"/>
              <a:t>		</a:t>
            </a:r>
            <a:r>
              <a:rPr lang="en-US" altLang="zh-CN" sz="2000" dirty="0" err="1" smtClean="0"/>
              <a:t>int</a:t>
            </a:r>
            <a:r>
              <a:rPr lang="en-US" altLang="zh-CN" sz="2000" dirty="0" smtClean="0"/>
              <a:t> b;</a:t>
            </a:r>
          </a:p>
          <a:p>
            <a:pPr>
              <a:lnSpc>
                <a:spcPts val="2100"/>
              </a:lnSpc>
            </a:pPr>
            <a:r>
              <a:rPr lang="en-US" altLang="zh-CN" sz="2000" dirty="0" smtClean="0"/>
              <a:t>	public:</a:t>
            </a:r>
          </a:p>
          <a:p>
            <a:pPr>
              <a:lnSpc>
                <a:spcPts val="2100"/>
              </a:lnSpc>
            </a:pPr>
            <a:r>
              <a:rPr lang="en-US" altLang="zh-CN" sz="2000" dirty="0" smtClean="0"/>
              <a:t>		</a:t>
            </a:r>
            <a:r>
              <a:rPr lang="en-US" altLang="zh-CN" sz="2000" dirty="0" err="1" smtClean="0"/>
              <a:t>MyClass</a:t>
            </a:r>
            <a:r>
              <a:rPr lang="en-US" altLang="zh-CN" sz="2000" dirty="0" smtClean="0"/>
              <a:t>(</a:t>
            </a:r>
            <a:r>
              <a:rPr lang="en-US" altLang="zh-CN" sz="2000" dirty="0" err="1" smtClean="0"/>
              <a:t>int</a:t>
            </a:r>
            <a:r>
              <a:rPr lang="en-US" altLang="zh-CN" sz="2000" dirty="0" smtClean="0"/>
              <a:t> m, </a:t>
            </a:r>
            <a:r>
              <a:rPr lang="en-US" altLang="zh-CN" sz="2000" dirty="0" err="1" smtClean="0"/>
              <a:t>int</a:t>
            </a:r>
            <a:r>
              <a:rPr lang="en-US" altLang="zh-CN" sz="2000" dirty="0" smtClean="0"/>
              <a:t> n): a(m), b(n){}</a:t>
            </a:r>
          </a:p>
          <a:p>
            <a:pPr>
              <a:lnSpc>
                <a:spcPts val="2100"/>
              </a:lnSpc>
            </a:pPr>
            <a:r>
              <a:rPr lang="en-US" altLang="zh-CN" sz="2000" dirty="0" smtClean="0"/>
              <a:t>		</a:t>
            </a:r>
            <a:r>
              <a:rPr lang="en-US" altLang="zh-CN" sz="2000" dirty="0" err="1" smtClean="0"/>
              <a:t>int</a:t>
            </a:r>
            <a:r>
              <a:rPr lang="en-US" altLang="zh-CN" sz="2000" dirty="0" smtClean="0"/>
              <a:t> Show() const { return a + b;}</a:t>
            </a:r>
          </a:p>
          <a:p>
            <a:pPr>
              <a:lnSpc>
                <a:spcPts val="2100"/>
              </a:lnSpc>
            </a:pPr>
            <a:r>
              <a:rPr lang="en-US" altLang="zh-CN" sz="2000" dirty="0" smtClean="0"/>
              <a:t>	};</a:t>
            </a:r>
          </a:p>
          <a:p>
            <a:pPr>
              <a:lnSpc>
                <a:spcPts val="2100"/>
              </a:lnSpc>
            </a:pPr>
            <a:r>
              <a:rPr lang="en-US" altLang="zh-CN" sz="2000" dirty="0" smtClean="0"/>
              <a:t>	namespace </a:t>
            </a:r>
            <a:r>
              <a:rPr lang="en-US" altLang="zh-CN" sz="2000" dirty="0" smtClean="0">
                <a:solidFill>
                  <a:srgbClr val="C00000"/>
                </a:solidFill>
              </a:rPr>
              <a:t>MyName2</a:t>
            </a:r>
            <a:r>
              <a:rPr lang="en-US" altLang="zh-CN" sz="2000" dirty="0" smtClean="0"/>
              <a:t> 		// </a:t>
            </a:r>
            <a:r>
              <a:rPr lang="zh-CN" altLang="en-US" sz="2000" dirty="0" smtClean="0"/>
              <a:t>嵌套的名字空间定义</a:t>
            </a:r>
          </a:p>
          <a:p>
            <a:pPr lvl="1">
              <a:lnSpc>
                <a:spcPts val="2100"/>
              </a:lnSpc>
            </a:pPr>
            <a:r>
              <a:rPr lang="en-US" altLang="zh-CN" sz="2000" dirty="0" smtClean="0"/>
              <a:t>	{ </a:t>
            </a:r>
            <a:r>
              <a:rPr lang="en-US" altLang="zh-CN" sz="2000" dirty="0" err="1" smtClean="0"/>
              <a:t>int</a:t>
            </a:r>
            <a:r>
              <a:rPr lang="en-US" altLang="zh-CN" sz="2000" dirty="0" smtClean="0"/>
              <a:t> age; }</a:t>
            </a:r>
          </a:p>
          <a:p>
            <a:pPr>
              <a:lnSpc>
                <a:spcPts val="2100"/>
              </a:lnSpc>
            </a:pPr>
            <a:r>
              <a:rPr lang="en-US" altLang="zh-CN" sz="2000" dirty="0" smtClean="0">
                <a:solidFill>
                  <a:srgbClr val="00B050"/>
                </a:solidFill>
              </a:rPr>
              <a:t>}</a:t>
            </a:r>
          </a:p>
          <a:p>
            <a:pPr>
              <a:lnSpc>
                <a:spcPts val="2100"/>
              </a:lnSpc>
            </a:pPr>
            <a:endParaRPr lang="en-US" altLang="zh-CN" sz="2000" dirty="0" smtClean="0"/>
          </a:p>
          <a:p>
            <a:pPr>
              <a:lnSpc>
                <a:spcPts val="2100"/>
              </a:lnSpc>
            </a:pPr>
            <a:r>
              <a:rPr lang="en-US" altLang="zh-CN" sz="2000" dirty="0" smtClean="0">
                <a:solidFill>
                  <a:srgbClr val="C00000"/>
                </a:solidFill>
              </a:rPr>
              <a:t>// </a:t>
            </a:r>
            <a:r>
              <a:rPr lang="zh-CN" altLang="en-US" sz="2000" dirty="0" smtClean="0">
                <a:solidFill>
                  <a:srgbClr val="C00000"/>
                </a:solidFill>
              </a:rPr>
              <a:t>文件</a:t>
            </a:r>
            <a:r>
              <a:rPr lang="en-US" altLang="zh-CN" sz="2000" dirty="0" smtClean="0">
                <a:solidFill>
                  <a:srgbClr val="C00000"/>
                </a:solidFill>
              </a:rPr>
              <a:t>my_namespace_9_11.h</a:t>
            </a:r>
            <a:r>
              <a:rPr lang="zh-CN" altLang="en-US" sz="2000" dirty="0" smtClean="0">
                <a:solidFill>
                  <a:srgbClr val="C00000"/>
                </a:solidFill>
              </a:rPr>
              <a:t>结束</a:t>
            </a:r>
            <a:endParaRPr lang="zh-CN" altLang="en-US" sz="2000" dirty="0"/>
          </a:p>
        </p:txBody>
      </p:sp>
      <p:sp>
        <p:nvSpPr>
          <p:cNvPr id="3" name="线形标注 1 2"/>
          <p:cNvSpPr/>
          <p:nvPr/>
        </p:nvSpPr>
        <p:spPr bwMode="auto">
          <a:xfrm>
            <a:off x="3203848" y="908720"/>
            <a:ext cx="5832648" cy="1008112"/>
          </a:xfrm>
          <a:prstGeom prst="borderCallout1">
            <a:avLst>
              <a:gd name="adj1" fmla="val 51504"/>
              <a:gd name="adj2" fmla="val 159"/>
              <a:gd name="adj3" fmla="val 55810"/>
              <a:gd name="adj4" fmla="val -6978"/>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2000" dirty="0" smtClean="0">
                <a:solidFill>
                  <a:srgbClr val="C00000"/>
                </a:solidFill>
                <a:ea typeface="宋体" pitchFamily="2" charset="-122"/>
              </a:rPr>
              <a:t>namespace</a:t>
            </a:r>
            <a:r>
              <a:rPr lang="zh-CN" altLang="en-US" sz="2000" dirty="0" smtClean="0">
                <a:ea typeface="宋体" pitchFamily="2" charset="-122"/>
              </a:rPr>
              <a:t>是定义名字空间所必须写的关键字，</a:t>
            </a:r>
            <a:r>
              <a:rPr lang="en-US" altLang="zh-CN" sz="2000" dirty="0" smtClean="0">
                <a:solidFill>
                  <a:srgbClr val="FF0000"/>
                </a:solidFill>
              </a:rPr>
              <a:t> MyName1</a:t>
            </a:r>
            <a:r>
              <a:rPr lang="zh-CN" altLang="en-US" sz="2000" dirty="0" smtClean="0">
                <a:ea typeface="宋体" pitchFamily="2" charset="-122"/>
              </a:rPr>
              <a:t>是名字空间的名字，在</a:t>
            </a:r>
            <a:r>
              <a:rPr lang="zh-CN" altLang="en-US" sz="2000" dirty="0" smtClean="0">
                <a:solidFill>
                  <a:srgbClr val="00B050"/>
                </a:solidFill>
                <a:ea typeface="宋体" pitchFamily="2" charset="-122"/>
              </a:rPr>
              <a:t>花括号</a:t>
            </a:r>
            <a:r>
              <a:rPr lang="zh-CN" altLang="en-US" sz="2000" dirty="0" smtClean="0">
                <a:ea typeface="宋体" pitchFamily="2" charset="-122"/>
              </a:rPr>
              <a:t>内是声明块，在其中声明的成份称为名字空间成员</a:t>
            </a:r>
            <a:endParaRPr kumimoji="0" lang="zh-CN" altLang="en-US" sz="2000" b="1" i="0" u="none" strike="noStrike" cap="none" normalizeH="0" baseline="0" dirty="0" smtClean="0">
              <a:ln>
                <a:noFill/>
              </a:ln>
              <a:solidFill>
                <a:schemeClr val="accent2"/>
              </a:solidFill>
              <a:effectLst/>
              <a:latin typeface="Arial" charset="0"/>
              <a:ea typeface="楷体_GB2312" pitchFamily="49" charset="-122"/>
            </a:endParaRPr>
          </a:p>
        </p:txBody>
      </p:sp>
      <p:sp>
        <p:nvSpPr>
          <p:cNvPr id="4" name="线形标注 1 3"/>
          <p:cNvSpPr/>
          <p:nvPr/>
        </p:nvSpPr>
        <p:spPr bwMode="auto">
          <a:xfrm>
            <a:off x="3995936" y="5445224"/>
            <a:ext cx="4752528" cy="720080"/>
          </a:xfrm>
          <a:prstGeom prst="borderCallout1">
            <a:avLst>
              <a:gd name="adj1" fmla="val 46969"/>
              <a:gd name="adj2" fmla="val 218"/>
              <a:gd name="adj3" fmla="val 1387"/>
              <a:gd name="adj4" fmla="val -2443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2000" dirty="0" smtClean="0">
                <a:solidFill>
                  <a:srgbClr val="C00000"/>
                </a:solidFill>
              </a:rPr>
              <a:t>MyName1</a:t>
            </a:r>
            <a:r>
              <a:rPr lang="zh-CN" altLang="en-US" sz="2000" dirty="0" smtClean="0">
                <a:ea typeface="宋体" pitchFamily="2" charset="-122"/>
              </a:rPr>
              <a:t>和</a:t>
            </a:r>
            <a:r>
              <a:rPr lang="en-US" altLang="zh-CN" sz="2000" dirty="0" smtClean="0">
                <a:solidFill>
                  <a:srgbClr val="C00000"/>
                </a:solidFill>
              </a:rPr>
              <a:t>MyName2</a:t>
            </a:r>
            <a:r>
              <a:rPr lang="zh-CN" altLang="en-US" sz="2000" dirty="0" smtClean="0">
                <a:ea typeface="宋体" pitchFamily="2" charset="-122"/>
              </a:rPr>
              <a:t>是两个名字空间名，它们形成嵌套结构</a:t>
            </a:r>
            <a:endParaRPr kumimoji="0" lang="zh-CN" altLang="en-US" sz="2000" b="1" i="0" u="none" strike="noStrike" cap="none" normalizeH="0" baseline="0" dirty="0" smtClean="0">
              <a:ln>
                <a:noFill/>
              </a:ln>
              <a:solidFill>
                <a:schemeClr val="accent2"/>
              </a:solidFill>
              <a:effectLst/>
              <a:latin typeface="Arial" charset="0"/>
              <a:ea typeface="楷体_GB2312" pitchFamily="49" charset="-122"/>
            </a:endParaRPr>
          </a:p>
        </p:txBody>
      </p:sp>
      <p:sp>
        <p:nvSpPr>
          <p:cNvPr id="5" name="线形标注 1 4"/>
          <p:cNvSpPr/>
          <p:nvPr/>
        </p:nvSpPr>
        <p:spPr bwMode="auto">
          <a:xfrm>
            <a:off x="4788024" y="0"/>
            <a:ext cx="4355976" cy="620688"/>
          </a:xfrm>
          <a:prstGeom prst="borderCallout1">
            <a:avLst>
              <a:gd name="adj1" fmla="val 51488"/>
              <a:gd name="adj2" fmla="val 414"/>
              <a:gd name="adj3" fmla="val 34748"/>
              <a:gd name="adj4" fmla="val -4095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sz="2000" dirty="0" smtClean="0"/>
              <a:t>对于大型程序来说，名字空间定义以头文件的形式保存</a:t>
            </a:r>
            <a:endParaRPr kumimoji="0" lang="zh-CN" altLang="en-US" sz="2000" b="1" i="0" u="none" strike="noStrike" cap="none" normalizeH="0" baseline="0" dirty="0" smtClean="0">
              <a:ln>
                <a:noFill/>
              </a:ln>
              <a:solidFill>
                <a:schemeClr val="accent2"/>
              </a:solidFill>
              <a:effectLst/>
              <a:latin typeface="Arial" charset="0"/>
              <a:ea typeface="楷体_GB2312" pitchFamily="49"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标准名字空间</a:t>
            </a:r>
            <a:r>
              <a:rPr lang="en-US" altLang="zh-CN" dirty="0" smtClean="0"/>
              <a:t>std</a:t>
            </a:r>
            <a:endParaRPr lang="zh-CN" altLang="en-US" dirty="0"/>
          </a:p>
        </p:txBody>
      </p:sp>
      <p:sp>
        <p:nvSpPr>
          <p:cNvPr id="3" name="内容占位符 2"/>
          <p:cNvSpPr>
            <a:spLocks noGrp="1"/>
          </p:cNvSpPr>
          <p:nvPr>
            <p:ph idx="1"/>
          </p:nvPr>
        </p:nvSpPr>
        <p:spPr/>
        <p:txBody>
          <a:bodyPr/>
          <a:lstStyle/>
          <a:p>
            <a:r>
              <a:rPr lang="zh-CN" altLang="en-US" dirty="0" smtClean="0"/>
              <a:t>标准</a:t>
            </a:r>
            <a:r>
              <a:rPr lang="en-US" altLang="zh-CN" dirty="0" smtClean="0"/>
              <a:t>C++</a:t>
            </a:r>
            <a:r>
              <a:rPr lang="zh-CN" altLang="en-US" dirty="0" smtClean="0"/>
              <a:t>库的所有</a:t>
            </a:r>
            <a:r>
              <a:rPr lang="zh-CN" altLang="en-US" dirty="0" smtClean="0">
                <a:solidFill>
                  <a:srgbClr val="C00000"/>
                </a:solidFill>
              </a:rPr>
              <a:t>标识符</a:t>
            </a:r>
            <a:r>
              <a:rPr lang="zh-CN" altLang="en-US" dirty="0" smtClean="0"/>
              <a:t>都是在一个名为</a:t>
            </a:r>
            <a:r>
              <a:rPr lang="en-US" altLang="zh-CN" dirty="0" smtClean="0"/>
              <a:t>std</a:t>
            </a:r>
            <a:r>
              <a:rPr lang="zh-CN" altLang="en-US" dirty="0" smtClean="0"/>
              <a:t>的名字空间中定义的。</a:t>
            </a:r>
            <a:endParaRPr lang="en-US" altLang="zh-CN" dirty="0" smtClean="0"/>
          </a:p>
          <a:p>
            <a:r>
              <a:rPr lang="zh-CN" altLang="en-US" dirty="0" smtClean="0"/>
              <a:t>或者说标准头文件</a:t>
            </a:r>
            <a:r>
              <a:rPr lang="en-US" altLang="zh-CN" dirty="0" smtClean="0"/>
              <a:t>(</a:t>
            </a:r>
            <a:r>
              <a:rPr lang="zh-CN" altLang="en-US" dirty="0" smtClean="0"/>
              <a:t>如</a:t>
            </a:r>
            <a:r>
              <a:rPr lang="en-US" altLang="zh-CN" dirty="0" err="1" smtClean="0"/>
              <a:t>iostream</a:t>
            </a:r>
            <a:r>
              <a:rPr lang="en-US" altLang="zh-CN" dirty="0" smtClean="0"/>
              <a:t>)</a:t>
            </a:r>
            <a:r>
              <a:rPr lang="zh-CN" altLang="en-US" dirty="0" smtClean="0"/>
              <a:t>中函数、类、对象和类模板是在名字空间</a:t>
            </a:r>
            <a:r>
              <a:rPr lang="en-US" altLang="zh-CN" dirty="0" smtClean="0"/>
              <a:t>std</a:t>
            </a:r>
            <a:r>
              <a:rPr lang="zh-CN" altLang="en-US" dirty="0" smtClean="0"/>
              <a:t>中定义的。</a:t>
            </a:r>
            <a:endParaRPr lang="en-US" altLang="zh-CN" dirty="0" smtClean="0"/>
          </a:p>
          <a:p>
            <a:r>
              <a:rPr lang="en-US" altLang="zh-CN" dirty="0" smtClean="0"/>
              <a:t>std</a:t>
            </a:r>
            <a:r>
              <a:rPr lang="zh-CN" altLang="en-US" dirty="0" smtClean="0"/>
              <a:t>是</a:t>
            </a:r>
            <a:r>
              <a:rPr lang="en-US" altLang="zh-CN" dirty="0" smtClean="0"/>
              <a:t>standard(</a:t>
            </a:r>
            <a:r>
              <a:rPr lang="zh-CN" altLang="en-US" dirty="0" smtClean="0"/>
              <a:t>标准</a:t>
            </a:r>
            <a:r>
              <a:rPr lang="en-US" altLang="zh-CN" dirty="0" smtClean="0"/>
              <a:t>)</a:t>
            </a:r>
            <a:r>
              <a:rPr lang="zh-CN" altLang="en-US" dirty="0" smtClean="0"/>
              <a:t>的缩写，表示这是存放标准库的有关内容的名字空间。</a:t>
            </a:r>
          </a:p>
          <a:p>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9.3 C++</a:t>
            </a:r>
            <a:r>
              <a:rPr lang="zh-CN" altLang="en-US" sz="4800" dirty="0" smtClean="0"/>
              <a:t>名字空间</a:t>
            </a:r>
            <a:endParaRPr lang="zh-CN" altLang="en-US" sz="4800" dirty="0"/>
          </a:p>
        </p:txBody>
      </p:sp>
      <p:sp>
        <p:nvSpPr>
          <p:cNvPr id="3" name="副标题 2"/>
          <p:cNvSpPr>
            <a:spLocks noGrp="1"/>
          </p:cNvSpPr>
          <p:nvPr>
            <p:ph type="subTitle" idx="1"/>
          </p:nvPr>
        </p:nvSpPr>
        <p:spPr/>
        <p:txBody>
          <a:bodyPr/>
          <a:lstStyle/>
          <a:p>
            <a:r>
              <a:rPr lang="en-US" altLang="zh-CN" sz="4400" dirty="0" smtClean="0"/>
              <a:t>9.3.2 </a:t>
            </a:r>
            <a:r>
              <a:rPr lang="zh-CN" altLang="en-US" sz="4400" dirty="0" smtClean="0"/>
              <a:t>名字空间成员的使用</a:t>
            </a:r>
            <a:endParaRPr lang="zh-CN" altLang="en-US" sz="44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直接使用名字空间名限定方法</a:t>
            </a:r>
            <a:endParaRPr lang="zh-CN" altLang="en-US" dirty="0"/>
          </a:p>
        </p:txBody>
      </p:sp>
      <p:sp>
        <p:nvSpPr>
          <p:cNvPr id="3" name="内容占位符 2"/>
          <p:cNvSpPr>
            <a:spLocks noGrp="1"/>
          </p:cNvSpPr>
          <p:nvPr>
            <p:ph idx="1"/>
          </p:nvPr>
        </p:nvSpPr>
        <p:spPr/>
        <p:txBody>
          <a:bodyPr/>
          <a:lstStyle/>
          <a:p>
            <a:pPr eaLnBrk="1" hangingPunct="1"/>
            <a:r>
              <a:rPr lang="zh-CN" altLang="en-US" dirty="0" smtClean="0">
                <a:solidFill>
                  <a:srgbClr val="FF0000"/>
                </a:solidFill>
              </a:rPr>
              <a:t>命名空间</a:t>
            </a:r>
            <a:r>
              <a:rPr lang="zh-CN" altLang="en-US" dirty="0" smtClean="0"/>
              <a:t>也称为</a:t>
            </a:r>
            <a:r>
              <a:rPr lang="zh-CN" altLang="en-US" dirty="0" smtClean="0">
                <a:solidFill>
                  <a:srgbClr val="FF0000"/>
                </a:solidFill>
              </a:rPr>
              <a:t>命名空间</a:t>
            </a:r>
            <a:r>
              <a:rPr lang="zh-CN" altLang="en-US" dirty="0" smtClean="0"/>
              <a:t>，用命名空间名和</a:t>
            </a:r>
            <a:r>
              <a:rPr lang="zh-CN" altLang="en-US" dirty="0" smtClean="0">
                <a:solidFill>
                  <a:schemeClr val="accent2"/>
                </a:solidFill>
              </a:rPr>
              <a:t>作用域运算符</a:t>
            </a:r>
            <a:r>
              <a:rPr lang="zh-CN" altLang="en-US" dirty="0" smtClean="0"/>
              <a:t>“</a:t>
            </a:r>
            <a:r>
              <a:rPr lang="en-US" altLang="zh-CN" dirty="0" smtClean="0"/>
              <a:t>::”</a:t>
            </a:r>
            <a:r>
              <a:rPr lang="zh-CN" altLang="en-US" dirty="0" smtClean="0"/>
              <a:t>对命名空间</a:t>
            </a:r>
            <a:r>
              <a:rPr lang="zh-CN" altLang="en-US" dirty="0" smtClean="0">
                <a:solidFill>
                  <a:schemeClr val="accent2"/>
                </a:solidFill>
              </a:rPr>
              <a:t>成员进行限定</a:t>
            </a:r>
            <a:r>
              <a:rPr lang="zh-CN" altLang="en-US" dirty="0" smtClean="0"/>
              <a:t>，以便区别不同的命名空间中的成员，具体使用格式为：</a:t>
            </a:r>
          </a:p>
          <a:p>
            <a:pPr lvl="1" eaLnBrk="1" hangingPunct="1">
              <a:buFontTx/>
              <a:buNone/>
            </a:pPr>
            <a:r>
              <a:rPr lang="zh-CN" altLang="en-US" dirty="0" smtClean="0"/>
              <a:t>	命名空间名</a:t>
            </a:r>
            <a:r>
              <a:rPr lang="en-US" altLang="zh-CN" dirty="0" smtClean="0"/>
              <a:t>::</a:t>
            </a:r>
            <a:r>
              <a:rPr lang="zh-CN" altLang="en-US" dirty="0" smtClean="0"/>
              <a:t>命名空间成员</a:t>
            </a:r>
          </a:p>
          <a:p>
            <a:pPr eaLnBrk="1" hangingPunct="1"/>
            <a:r>
              <a:rPr lang="zh-CN" altLang="en-US" dirty="0" smtClean="0"/>
              <a:t>另外，在一个</a:t>
            </a:r>
            <a:r>
              <a:rPr lang="zh-CN" altLang="en-US" dirty="0" smtClean="0">
                <a:solidFill>
                  <a:schemeClr val="accent2"/>
                </a:solidFill>
              </a:rPr>
              <a:t>变量前直接加上作用域运算符</a:t>
            </a:r>
            <a:r>
              <a:rPr lang="zh-CN" altLang="en-US" dirty="0" smtClean="0"/>
              <a:t>“</a:t>
            </a:r>
            <a:r>
              <a:rPr lang="en-US" altLang="zh-CN" dirty="0" smtClean="0"/>
              <a:t>::”</a:t>
            </a:r>
            <a:r>
              <a:rPr lang="zh-CN" altLang="en-US" dirty="0" smtClean="0"/>
              <a:t>，也就是</a:t>
            </a:r>
          </a:p>
          <a:p>
            <a:pPr lvl="1" eaLnBrk="1" hangingPunct="1">
              <a:buFontTx/>
              <a:buNone/>
            </a:pPr>
            <a:r>
              <a:rPr lang="zh-CN" altLang="en-US" dirty="0" smtClean="0"/>
              <a:t>	</a:t>
            </a:r>
            <a:r>
              <a:rPr lang="en-US" altLang="zh-CN" dirty="0" smtClean="0"/>
              <a:t>::</a:t>
            </a:r>
            <a:r>
              <a:rPr lang="zh-CN" altLang="en-US" dirty="0" smtClean="0"/>
              <a:t>变量名</a:t>
            </a:r>
          </a:p>
          <a:p>
            <a:pPr eaLnBrk="1" hangingPunct="1">
              <a:buFontTx/>
              <a:buNone/>
            </a:pPr>
            <a:r>
              <a:rPr lang="zh-CN" altLang="en-US" dirty="0" smtClean="0"/>
              <a:t>	用于表示</a:t>
            </a:r>
            <a:r>
              <a:rPr lang="zh-CN" altLang="en-US" dirty="0" smtClean="0">
                <a:solidFill>
                  <a:schemeClr val="accent2"/>
                </a:solidFill>
              </a:rPr>
              <a:t>全局变量</a:t>
            </a:r>
            <a:r>
              <a:rPr lang="zh-CN" altLang="en-US" dirty="0" smtClean="0"/>
              <a:t> </a:t>
            </a:r>
          </a:p>
          <a:p>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4624"/>
            <a:ext cx="9144000" cy="6555641"/>
          </a:xfrm>
          <a:prstGeom prst="rect">
            <a:avLst/>
          </a:prstGeom>
          <a:noFill/>
        </p:spPr>
        <p:txBody>
          <a:bodyPr wrap="square" rtlCol="0">
            <a:spAutoFit/>
          </a:bodyPr>
          <a:lstStyle/>
          <a:p>
            <a:pPr>
              <a:lnSpc>
                <a:spcPts val="2100"/>
              </a:lnSpc>
            </a:pPr>
            <a:r>
              <a:rPr lang="zh-CN" altLang="en-US" sz="2000" dirty="0" smtClean="0">
                <a:solidFill>
                  <a:srgbClr val="FF0000"/>
                </a:solidFill>
              </a:rPr>
              <a:t>例</a:t>
            </a:r>
            <a:r>
              <a:rPr lang="en-US" altLang="zh-CN" sz="2000" dirty="0" smtClean="0">
                <a:solidFill>
                  <a:srgbClr val="FF0000"/>
                </a:solidFill>
              </a:rPr>
              <a:t>9.11 </a:t>
            </a:r>
            <a:r>
              <a:rPr lang="zh-CN" altLang="en-US" sz="2000" dirty="0" smtClean="0">
                <a:solidFill>
                  <a:srgbClr val="FF0000"/>
                </a:solidFill>
              </a:rPr>
              <a:t>直接使用名字空间限定方法示例。</a:t>
            </a:r>
          </a:p>
          <a:p>
            <a:pPr>
              <a:lnSpc>
                <a:spcPts val="2100"/>
              </a:lnSpc>
            </a:pPr>
            <a:r>
              <a:rPr lang="en-US" altLang="zh-CN" sz="2000" dirty="0" smtClean="0">
                <a:solidFill>
                  <a:srgbClr val="C00000"/>
                </a:solidFill>
              </a:rPr>
              <a:t>// </a:t>
            </a:r>
            <a:r>
              <a:rPr lang="zh-CN" altLang="en-US" sz="2000" dirty="0" smtClean="0">
                <a:solidFill>
                  <a:srgbClr val="C00000"/>
                </a:solidFill>
              </a:rPr>
              <a:t>文件</a:t>
            </a:r>
            <a:r>
              <a:rPr lang="en-US" altLang="zh-CN" sz="2000" dirty="0" smtClean="0">
                <a:solidFill>
                  <a:srgbClr val="C00000"/>
                </a:solidFill>
              </a:rPr>
              <a:t>my_name_9_11.h</a:t>
            </a:r>
            <a:r>
              <a:rPr lang="zh-CN" altLang="en-US" sz="2000" dirty="0" smtClean="0">
                <a:solidFill>
                  <a:srgbClr val="C00000"/>
                </a:solidFill>
              </a:rPr>
              <a:t>开始</a:t>
            </a:r>
          </a:p>
          <a:p>
            <a:pPr>
              <a:lnSpc>
                <a:spcPts val="21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:e9_11\my_name_9_11.h</a:t>
            </a:r>
          </a:p>
          <a:p>
            <a:pPr>
              <a:lnSpc>
                <a:spcPts val="2100"/>
              </a:lnSpc>
            </a:pPr>
            <a:r>
              <a:rPr lang="en-US" altLang="zh-CN" sz="2000" dirty="0" smtClean="0"/>
              <a:t>#</a:t>
            </a:r>
            <a:r>
              <a:rPr lang="en-US" altLang="zh-CN" sz="2000" dirty="0" err="1" smtClean="0"/>
              <a:t>pragma</a:t>
            </a:r>
            <a:r>
              <a:rPr lang="en-US" altLang="zh-CN" sz="2000" dirty="0" smtClean="0"/>
              <a:t> once				</a:t>
            </a:r>
            <a:r>
              <a:rPr lang="en-US" altLang="zh-CN" sz="2000" dirty="0" smtClean="0">
                <a:solidFill>
                  <a:schemeClr val="tx1"/>
                </a:solidFill>
              </a:rPr>
              <a:t>// </a:t>
            </a:r>
            <a:r>
              <a:rPr lang="zh-CN" altLang="en-US" sz="2000" dirty="0" smtClean="0">
                <a:solidFill>
                  <a:schemeClr val="tx1"/>
                </a:solidFill>
              </a:rPr>
              <a:t>保证头文件被编译一次</a:t>
            </a:r>
          </a:p>
          <a:p>
            <a:pPr>
              <a:lnSpc>
                <a:spcPts val="2100"/>
              </a:lnSpc>
            </a:pPr>
            <a:endParaRPr lang="zh-CN" altLang="en-US" sz="2000" dirty="0" smtClean="0"/>
          </a:p>
          <a:p>
            <a:pPr>
              <a:lnSpc>
                <a:spcPts val="2100"/>
              </a:lnSpc>
            </a:pPr>
            <a:r>
              <a:rPr lang="en-US" altLang="zh-CN" sz="2000" dirty="0" smtClean="0">
                <a:solidFill>
                  <a:schemeClr val="tx1"/>
                </a:solidFill>
              </a:rPr>
              <a:t>// </a:t>
            </a:r>
            <a:r>
              <a:rPr lang="zh-CN" altLang="en-US" sz="2000" dirty="0" smtClean="0">
                <a:solidFill>
                  <a:schemeClr val="tx1"/>
                </a:solidFill>
              </a:rPr>
              <a:t>声明名字空间</a:t>
            </a:r>
            <a:r>
              <a:rPr lang="en-US" altLang="zh-CN" sz="2000" dirty="0" smtClean="0">
                <a:solidFill>
                  <a:srgbClr val="FF0000"/>
                </a:solidFill>
              </a:rPr>
              <a:t>MyName1</a:t>
            </a:r>
          </a:p>
          <a:p>
            <a:pPr>
              <a:lnSpc>
                <a:spcPts val="2100"/>
              </a:lnSpc>
            </a:pPr>
            <a:r>
              <a:rPr lang="en-US" altLang="zh-CN" sz="2000" dirty="0" smtClean="0">
                <a:solidFill>
                  <a:srgbClr val="C00000"/>
                </a:solidFill>
              </a:rPr>
              <a:t>namespace</a:t>
            </a:r>
            <a:r>
              <a:rPr lang="en-US" altLang="zh-CN" sz="2000" dirty="0" smtClean="0"/>
              <a:t> </a:t>
            </a:r>
            <a:r>
              <a:rPr lang="en-US" altLang="zh-CN" sz="2000" dirty="0" smtClean="0">
                <a:solidFill>
                  <a:srgbClr val="FF0000"/>
                </a:solidFill>
              </a:rPr>
              <a:t>MyName1</a:t>
            </a:r>
          </a:p>
          <a:p>
            <a:pPr>
              <a:lnSpc>
                <a:spcPts val="2100"/>
              </a:lnSpc>
            </a:pPr>
            <a:r>
              <a:rPr lang="en-US" altLang="zh-CN" sz="2000" dirty="0" smtClean="0">
                <a:solidFill>
                  <a:srgbClr val="00B050"/>
                </a:solidFill>
              </a:rPr>
              <a:t>{</a:t>
            </a:r>
            <a:r>
              <a:rPr lang="en-US" altLang="zh-CN" sz="2000" dirty="0" smtClean="0"/>
              <a:t>			</a:t>
            </a:r>
          </a:p>
          <a:p>
            <a:pPr>
              <a:lnSpc>
                <a:spcPts val="2100"/>
              </a:lnSpc>
            </a:pPr>
            <a:r>
              <a:rPr lang="en-US" altLang="zh-CN" sz="2000" dirty="0" smtClean="0"/>
              <a:t>	const double PI = 3.14159; 	</a:t>
            </a:r>
            <a:r>
              <a:rPr lang="en-US" altLang="zh-CN" sz="2000" dirty="0" smtClean="0">
                <a:solidFill>
                  <a:schemeClr val="tx1"/>
                </a:solidFill>
              </a:rPr>
              <a:t>// </a:t>
            </a:r>
            <a:r>
              <a:rPr lang="zh-CN" altLang="en-US" sz="2000" dirty="0" smtClean="0">
                <a:solidFill>
                  <a:schemeClr val="tx1"/>
                </a:solidFill>
              </a:rPr>
              <a:t>全局常量定义</a:t>
            </a:r>
          </a:p>
          <a:p>
            <a:pPr>
              <a:lnSpc>
                <a:spcPts val="2100"/>
              </a:lnSpc>
            </a:pPr>
            <a:r>
              <a:rPr lang="zh-CN" altLang="en-US" sz="2000" dirty="0" smtClean="0"/>
              <a:t>	</a:t>
            </a:r>
            <a:r>
              <a:rPr lang="en-US" altLang="zh-CN" sz="2000" dirty="0" smtClean="0"/>
              <a:t>double radius = 2.0; 		</a:t>
            </a:r>
            <a:r>
              <a:rPr lang="en-US" altLang="zh-CN" sz="2000" dirty="0" smtClean="0">
                <a:solidFill>
                  <a:schemeClr val="tx1"/>
                </a:solidFill>
              </a:rPr>
              <a:t>// </a:t>
            </a:r>
            <a:r>
              <a:rPr lang="zh-CN" altLang="en-US" sz="2000" dirty="0" smtClean="0">
                <a:solidFill>
                  <a:schemeClr val="tx1"/>
                </a:solidFill>
              </a:rPr>
              <a:t>全局变量定义</a:t>
            </a:r>
          </a:p>
          <a:p>
            <a:pPr>
              <a:lnSpc>
                <a:spcPts val="2100"/>
              </a:lnSpc>
            </a:pPr>
            <a:r>
              <a:rPr lang="zh-CN" altLang="en-US" sz="2000" dirty="0" smtClean="0"/>
              <a:t>	</a:t>
            </a:r>
            <a:r>
              <a:rPr lang="en-US" altLang="zh-CN" sz="2000" dirty="0" smtClean="0"/>
              <a:t>double </a:t>
            </a:r>
            <a:r>
              <a:rPr lang="en-US" altLang="zh-CN" sz="2000" dirty="0" err="1" smtClean="0"/>
              <a:t>GetCircumference</a:t>
            </a:r>
            <a:r>
              <a:rPr lang="en-US" altLang="zh-CN" sz="2000" dirty="0" smtClean="0"/>
              <a:t>() { return 2 * PI * radius; }</a:t>
            </a:r>
            <a:r>
              <a:rPr lang="en-US" altLang="zh-CN" sz="2000" dirty="0" smtClean="0">
                <a:solidFill>
                  <a:schemeClr val="tx1"/>
                </a:solidFill>
              </a:rPr>
              <a:t>// </a:t>
            </a:r>
            <a:r>
              <a:rPr lang="zh-CN" altLang="en-US" sz="2000" dirty="0" smtClean="0">
                <a:solidFill>
                  <a:schemeClr val="tx1"/>
                </a:solidFill>
              </a:rPr>
              <a:t>外部函数定义</a:t>
            </a:r>
          </a:p>
          <a:p>
            <a:pPr>
              <a:lnSpc>
                <a:spcPts val="2100"/>
              </a:lnSpc>
            </a:pPr>
            <a:r>
              <a:rPr lang="zh-CN" altLang="en-US" sz="2000" dirty="0" smtClean="0"/>
              <a:t>	</a:t>
            </a:r>
            <a:r>
              <a:rPr lang="en-US" altLang="zh-CN" sz="2000" dirty="0" smtClean="0"/>
              <a:t>class </a:t>
            </a:r>
            <a:r>
              <a:rPr lang="en-US" altLang="zh-CN" sz="2000" dirty="0" err="1" smtClean="0"/>
              <a:t>MyClass</a:t>
            </a:r>
            <a:r>
              <a:rPr lang="en-US" altLang="zh-CN" sz="2000" dirty="0" smtClean="0"/>
              <a:t>			</a:t>
            </a:r>
            <a:r>
              <a:rPr lang="en-US" altLang="zh-CN" sz="2000" dirty="0" smtClean="0">
                <a:solidFill>
                  <a:schemeClr val="tx1"/>
                </a:solidFill>
              </a:rPr>
              <a:t>// </a:t>
            </a:r>
            <a:r>
              <a:rPr lang="zh-CN" altLang="en-US" sz="2000" dirty="0" smtClean="0">
                <a:solidFill>
                  <a:schemeClr val="tx1"/>
                </a:solidFill>
              </a:rPr>
              <a:t>声明类</a:t>
            </a:r>
            <a:r>
              <a:rPr lang="en-US" altLang="zh-CN" sz="2000" dirty="0" err="1" smtClean="0">
                <a:solidFill>
                  <a:schemeClr val="tx1"/>
                </a:solidFill>
              </a:rPr>
              <a:t>MyClass</a:t>
            </a:r>
            <a:endParaRPr lang="en-US" altLang="zh-CN" sz="2000" dirty="0" smtClean="0">
              <a:solidFill>
                <a:schemeClr val="tx1"/>
              </a:solidFill>
            </a:endParaRPr>
          </a:p>
          <a:p>
            <a:pPr>
              <a:lnSpc>
                <a:spcPts val="2100"/>
              </a:lnSpc>
            </a:pPr>
            <a:r>
              <a:rPr lang="en-US" altLang="zh-CN" sz="2000" dirty="0" smtClean="0"/>
              <a:t>	{</a:t>
            </a:r>
          </a:p>
          <a:p>
            <a:pPr>
              <a:lnSpc>
                <a:spcPts val="2100"/>
              </a:lnSpc>
            </a:pPr>
            <a:r>
              <a:rPr lang="en-US" altLang="zh-CN" sz="2000" dirty="0" smtClean="0"/>
              <a:t>	private:</a:t>
            </a:r>
          </a:p>
          <a:p>
            <a:pPr>
              <a:lnSpc>
                <a:spcPts val="2100"/>
              </a:lnSpc>
            </a:pPr>
            <a:r>
              <a:rPr lang="en-US" altLang="zh-CN" sz="2000" dirty="0" smtClean="0"/>
              <a:t>		</a:t>
            </a:r>
            <a:r>
              <a:rPr lang="en-US" altLang="zh-CN" sz="2000" dirty="0" err="1" smtClean="0"/>
              <a:t>int</a:t>
            </a:r>
            <a:r>
              <a:rPr lang="en-US" altLang="zh-CN" sz="2000" dirty="0" smtClean="0"/>
              <a:t> a;</a:t>
            </a:r>
          </a:p>
          <a:p>
            <a:pPr>
              <a:lnSpc>
                <a:spcPts val="2100"/>
              </a:lnSpc>
            </a:pPr>
            <a:r>
              <a:rPr lang="en-US" altLang="zh-CN" sz="2000" dirty="0" smtClean="0"/>
              <a:t>		</a:t>
            </a:r>
            <a:r>
              <a:rPr lang="en-US" altLang="zh-CN" sz="2000" dirty="0" err="1" smtClean="0"/>
              <a:t>int</a:t>
            </a:r>
            <a:r>
              <a:rPr lang="en-US" altLang="zh-CN" sz="2000" dirty="0" smtClean="0"/>
              <a:t> b;</a:t>
            </a:r>
          </a:p>
          <a:p>
            <a:pPr>
              <a:lnSpc>
                <a:spcPts val="2100"/>
              </a:lnSpc>
            </a:pPr>
            <a:r>
              <a:rPr lang="en-US" altLang="zh-CN" sz="2000" dirty="0" smtClean="0"/>
              <a:t>	public:</a:t>
            </a:r>
          </a:p>
          <a:p>
            <a:pPr>
              <a:lnSpc>
                <a:spcPts val="2100"/>
              </a:lnSpc>
            </a:pPr>
            <a:r>
              <a:rPr lang="en-US" altLang="zh-CN" sz="2000" dirty="0" smtClean="0"/>
              <a:t>		</a:t>
            </a:r>
            <a:r>
              <a:rPr lang="en-US" altLang="zh-CN" sz="2000" dirty="0" err="1" smtClean="0"/>
              <a:t>MyClass</a:t>
            </a:r>
            <a:r>
              <a:rPr lang="en-US" altLang="zh-CN" sz="2000" dirty="0" smtClean="0"/>
              <a:t>(</a:t>
            </a:r>
            <a:r>
              <a:rPr lang="en-US" altLang="zh-CN" sz="2000" dirty="0" err="1" smtClean="0"/>
              <a:t>int</a:t>
            </a:r>
            <a:r>
              <a:rPr lang="en-US" altLang="zh-CN" sz="2000" dirty="0" smtClean="0"/>
              <a:t> m, </a:t>
            </a:r>
            <a:r>
              <a:rPr lang="en-US" altLang="zh-CN" sz="2000" dirty="0" err="1" smtClean="0"/>
              <a:t>int</a:t>
            </a:r>
            <a:r>
              <a:rPr lang="en-US" altLang="zh-CN" sz="2000" dirty="0" smtClean="0"/>
              <a:t> n): a(m), b(n){}</a:t>
            </a:r>
          </a:p>
          <a:p>
            <a:pPr>
              <a:lnSpc>
                <a:spcPts val="2100"/>
              </a:lnSpc>
            </a:pPr>
            <a:r>
              <a:rPr lang="en-US" altLang="zh-CN" sz="2000" dirty="0" smtClean="0"/>
              <a:t>		</a:t>
            </a:r>
            <a:r>
              <a:rPr lang="en-US" altLang="zh-CN" sz="2000" dirty="0" err="1" smtClean="0"/>
              <a:t>int</a:t>
            </a:r>
            <a:r>
              <a:rPr lang="en-US" altLang="zh-CN" sz="2000" dirty="0" smtClean="0"/>
              <a:t> Show() const { return a + b;}</a:t>
            </a:r>
          </a:p>
          <a:p>
            <a:pPr>
              <a:lnSpc>
                <a:spcPts val="2100"/>
              </a:lnSpc>
            </a:pPr>
            <a:r>
              <a:rPr lang="en-US" altLang="zh-CN" sz="2000" dirty="0" smtClean="0"/>
              <a:t>	};</a:t>
            </a:r>
          </a:p>
          <a:p>
            <a:pPr>
              <a:lnSpc>
                <a:spcPts val="2100"/>
              </a:lnSpc>
            </a:pPr>
            <a:r>
              <a:rPr lang="en-US" altLang="zh-CN" sz="2000" dirty="0" smtClean="0"/>
              <a:t>	namespace </a:t>
            </a:r>
            <a:r>
              <a:rPr lang="en-US" altLang="zh-CN" sz="2000" dirty="0" smtClean="0">
                <a:solidFill>
                  <a:srgbClr val="C00000"/>
                </a:solidFill>
              </a:rPr>
              <a:t>MyName2</a:t>
            </a:r>
            <a:r>
              <a:rPr lang="en-US" altLang="zh-CN" sz="2000" dirty="0" smtClean="0"/>
              <a:t> 		// </a:t>
            </a:r>
            <a:r>
              <a:rPr lang="zh-CN" altLang="en-US" sz="2000" dirty="0" smtClean="0"/>
              <a:t>嵌套的名字空间定义</a:t>
            </a:r>
          </a:p>
          <a:p>
            <a:pPr lvl="1">
              <a:lnSpc>
                <a:spcPts val="2100"/>
              </a:lnSpc>
            </a:pPr>
            <a:r>
              <a:rPr lang="en-US" altLang="zh-CN" sz="2000" dirty="0" smtClean="0"/>
              <a:t>	{ </a:t>
            </a:r>
            <a:r>
              <a:rPr lang="en-US" altLang="zh-CN" sz="2000" dirty="0" err="1" smtClean="0"/>
              <a:t>int</a:t>
            </a:r>
            <a:r>
              <a:rPr lang="en-US" altLang="zh-CN" sz="2000" dirty="0" smtClean="0"/>
              <a:t> age; }</a:t>
            </a:r>
          </a:p>
          <a:p>
            <a:pPr>
              <a:lnSpc>
                <a:spcPts val="2100"/>
              </a:lnSpc>
            </a:pPr>
            <a:r>
              <a:rPr lang="en-US" altLang="zh-CN" sz="2000" dirty="0" smtClean="0">
                <a:solidFill>
                  <a:srgbClr val="00B050"/>
                </a:solidFill>
              </a:rPr>
              <a:t>}</a:t>
            </a:r>
          </a:p>
          <a:p>
            <a:pPr>
              <a:lnSpc>
                <a:spcPts val="2100"/>
              </a:lnSpc>
            </a:pPr>
            <a:r>
              <a:rPr lang="en-US" altLang="zh-CN" sz="2000" dirty="0" smtClean="0">
                <a:solidFill>
                  <a:srgbClr val="C00000"/>
                </a:solidFill>
              </a:rPr>
              <a:t>// </a:t>
            </a:r>
            <a:r>
              <a:rPr lang="zh-CN" altLang="en-US" sz="2000" dirty="0" smtClean="0">
                <a:solidFill>
                  <a:srgbClr val="C00000"/>
                </a:solidFill>
              </a:rPr>
              <a:t>文件</a:t>
            </a:r>
            <a:r>
              <a:rPr lang="en-US" altLang="zh-CN" sz="2000" dirty="0" smtClean="0">
                <a:solidFill>
                  <a:srgbClr val="C00000"/>
                </a:solidFill>
              </a:rPr>
              <a:t>my_namespace_9_11.h</a:t>
            </a:r>
            <a:r>
              <a:rPr lang="zh-CN" altLang="en-US" sz="2000" dirty="0" smtClean="0">
                <a:solidFill>
                  <a:srgbClr val="C00000"/>
                </a:solidFill>
              </a:rPr>
              <a:t>结束</a:t>
            </a:r>
            <a:endParaRPr lang="zh-CN" altLang="en-US" sz="20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96" y="44624"/>
            <a:ext cx="9071992" cy="6581289"/>
          </a:xfrm>
          <a:prstGeom prst="rect">
            <a:avLst/>
          </a:prstGeom>
          <a:noFill/>
        </p:spPr>
        <p:txBody>
          <a:bodyPr wrap="square" rtlCol="0">
            <a:spAutoFit/>
          </a:bodyPr>
          <a:lstStyle/>
          <a:p>
            <a:pPr>
              <a:lnSpc>
                <a:spcPts val="2200"/>
              </a:lnSpc>
            </a:pPr>
            <a:r>
              <a:rPr lang="en-US" altLang="zh-CN" sz="2000" dirty="0" smtClean="0">
                <a:solidFill>
                  <a:srgbClr val="C00000"/>
                </a:solidFill>
              </a:rPr>
              <a:t>// </a:t>
            </a:r>
            <a:r>
              <a:rPr lang="zh-CN" altLang="en-US" sz="2000" dirty="0" smtClean="0">
                <a:solidFill>
                  <a:srgbClr val="C00000"/>
                </a:solidFill>
              </a:rPr>
              <a:t>文件</a:t>
            </a:r>
            <a:r>
              <a:rPr lang="en-US" altLang="zh-CN" sz="2000" dirty="0" smtClean="0">
                <a:solidFill>
                  <a:srgbClr val="C00000"/>
                </a:solidFill>
              </a:rPr>
              <a:t>main_9_11.cpp</a:t>
            </a:r>
            <a:r>
              <a:rPr lang="zh-CN" altLang="en-US" sz="2000" dirty="0" smtClean="0">
                <a:solidFill>
                  <a:srgbClr val="C00000"/>
                </a:solidFill>
              </a:rPr>
              <a:t>开始</a:t>
            </a:r>
          </a:p>
          <a:p>
            <a:pPr>
              <a:lnSpc>
                <a:spcPts val="22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:e9_11\main_9_11.cpp</a:t>
            </a:r>
          </a:p>
          <a:p>
            <a:pPr>
              <a:lnSpc>
                <a:spcPts val="2200"/>
              </a:lnSpc>
            </a:pPr>
            <a:r>
              <a:rPr lang="en-US" altLang="zh-CN" sz="2000" dirty="0" smtClean="0"/>
              <a:t>#include "my_name_9_11.h"		</a:t>
            </a:r>
            <a:r>
              <a:rPr lang="en-US" altLang="zh-CN" sz="2000" dirty="0" smtClean="0">
                <a:solidFill>
                  <a:schemeClr val="tx1"/>
                </a:solidFill>
              </a:rPr>
              <a:t>// </a:t>
            </a:r>
            <a:r>
              <a:rPr lang="zh-CN" altLang="en-US" sz="2000" dirty="0" smtClean="0">
                <a:solidFill>
                  <a:schemeClr val="tx1"/>
                </a:solidFill>
              </a:rPr>
              <a:t>包含名字空间</a:t>
            </a:r>
          </a:p>
          <a:p>
            <a:pPr>
              <a:lnSpc>
                <a:spcPts val="22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2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使用命名空间</a:t>
            </a:r>
            <a:r>
              <a:rPr lang="en-US" altLang="zh-CN" sz="2000" dirty="0" smtClean="0">
                <a:solidFill>
                  <a:schemeClr val="tx1"/>
                </a:solidFill>
              </a:rPr>
              <a:t>std </a:t>
            </a:r>
          </a:p>
          <a:p>
            <a:pPr>
              <a:lnSpc>
                <a:spcPts val="2200"/>
              </a:lnSpc>
            </a:pPr>
            <a:endParaRPr lang="en-US" altLang="zh-CN" sz="2000" dirty="0" smtClean="0">
              <a:solidFill>
                <a:schemeClr val="tx1"/>
              </a:solidFill>
            </a:endParaRPr>
          </a:p>
          <a:p>
            <a:pPr>
              <a:lnSpc>
                <a:spcPts val="2200"/>
              </a:lnSpc>
            </a:pPr>
            <a:r>
              <a:rPr lang="en-US" altLang="zh-CN" sz="2000" dirty="0" err="1" smtClean="0"/>
              <a:t>int</a:t>
            </a:r>
            <a:r>
              <a:rPr lang="en-US" altLang="zh-CN" sz="2000" dirty="0" smtClean="0"/>
              <a:t> x = 18;				</a:t>
            </a:r>
            <a:r>
              <a:rPr lang="en-US" altLang="zh-CN" sz="2000" dirty="0" smtClean="0">
                <a:solidFill>
                  <a:srgbClr val="C00000"/>
                </a:solidFill>
              </a:rPr>
              <a:t>// </a:t>
            </a:r>
            <a:r>
              <a:rPr lang="zh-CN" altLang="en-US" sz="2000" dirty="0" smtClean="0">
                <a:solidFill>
                  <a:srgbClr val="C00000"/>
                </a:solidFill>
              </a:rPr>
              <a:t>全局变量</a:t>
            </a:r>
          </a:p>
          <a:p>
            <a:pPr>
              <a:lnSpc>
                <a:spcPts val="2200"/>
              </a:lnSpc>
            </a:pPr>
            <a:endParaRPr lang="en-US" altLang="zh-CN" sz="2000" dirty="0" smtClean="0"/>
          </a:p>
          <a:p>
            <a:pPr>
              <a:lnSpc>
                <a:spcPts val="2200"/>
              </a:lnSpc>
            </a:pPr>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pPr>
              <a:lnSpc>
                <a:spcPts val="2200"/>
              </a:lnSpc>
            </a:pPr>
            <a:r>
              <a:rPr lang="en-US" altLang="zh-CN" sz="2000" dirty="0" smtClean="0"/>
              <a:t>{</a:t>
            </a:r>
          </a:p>
          <a:p>
            <a:pPr>
              <a:lnSpc>
                <a:spcPts val="2200"/>
              </a:lnSpc>
            </a:pPr>
            <a:r>
              <a:rPr lang="en-US" altLang="zh-CN" sz="2000" dirty="0" smtClean="0"/>
              <a:t>	</a:t>
            </a:r>
            <a:r>
              <a:rPr lang="en-US" altLang="zh-CN" sz="2000" dirty="0" err="1" smtClean="0"/>
              <a:t>cout</a:t>
            </a:r>
            <a:r>
              <a:rPr lang="en-US" altLang="zh-CN" sz="2000" dirty="0" smtClean="0"/>
              <a:t> &lt;&lt; </a:t>
            </a:r>
            <a:r>
              <a:rPr lang="en-US" altLang="zh-CN" sz="2000" dirty="0" smtClean="0">
                <a:solidFill>
                  <a:srgbClr val="FF0000"/>
                </a:solidFill>
              </a:rPr>
              <a:t>MyName1::</a:t>
            </a:r>
            <a:r>
              <a:rPr lang="en-US" altLang="zh-CN" sz="2000" dirty="0" smtClean="0"/>
              <a:t>PI &lt;&lt; </a:t>
            </a:r>
            <a:r>
              <a:rPr lang="en-US" altLang="zh-CN" sz="2000" dirty="0" err="1" smtClean="0"/>
              <a:t>endl</a:t>
            </a:r>
            <a:r>
              <a:rPr lang="en-US" altLang="zh-CN" sz="2000" dirty="0" smtClean="0"/>
              <a:t>;</a:t>
            </a:r>
          </a:p>
          <a:p>
            <a:pPr>
              <a:lnSpc>
                <a:spcPts val="2200"/>
              </a:lnSpc>
            </a:pPr>
            <a:r>
              <a:rPr lang="en-US" altLang="zh-CN" sz="2000" dirty="0" smtClean="0"/>
              <a:t>	</a:t>
            </a:r>
            <a:r>
              <a:rPr lang="en-US" altLang="zh-CN" sz="2000" dirty="0" err="1" smtClean="0"/>
              <a:t>cout</a:t>
            </a:r>
            <a:r>
              <a:rPr lang="en-US" altLang="zh-CN" sz="2000" dirty="0" smtClean="0"/>
              <a:t> &lt;&lt; </a:t>
            </a:r>
            <a:r>
              <a:rPr lang="en-US" altLang="zh-CN" sz="2000" dirty="0" smtClean="0">
                <a:solidFill>
                  <a:srgbClr val="FF0000"/>
                </a:solidFill>
              </a:rPr>
              <a:t>MyName1::</a:t>
            </a:r>
            <a:r>
              <a:rPr lang="en-US" altLang="zh-CN" sz="2000" dirty="0" smtClean="0"/>
              <a:t>radius &lt;&lt; </a:t>
            </a:r>
            <a:r>
              <a:rPr lang="en-US" altLang="zh-CN" sz="2000" dirty="0" err="1" smtClean="0"/>
              <a:t>endl</a:t>
            </a:r>
            <a:r>
              <a:rPr lang="en-US" altLang="zh-CN" sz="2000" dirty="0" smtClean="0"/>
              <a:t>;</a:t>
            </a:r>
          </a:p>
          <a:p>
            <a:pPr>
              <a:lnSpc>
                <a:spcPts val="2200"/>
              </a:lnSpc>
            </a:pPr>
            <a:r>
              <a:rPr lang="en-US" altLang="zh-CN" sz="2000" dirty="0" smtClean="0"/>
              <a:t>	</a:t>
            </a:r>
            <a:r>
              <a:rPr lang="en-US" altLang="zh-CN" sz="2000" dirty="0" err="1" smtClean="0"/>
              <a:t>cout</a:t>
            </a:r>
            <a:r>
              <a:rPr lang="en-US" altLang="zh-CN" sz="2000" dirty="0" smtClean="0"/>
              <a:t> &lt;&lt; MyName1::</a:t>
            </a:r>
            <a:r>
              <a:rPr lang="en-US" altLang="zh-CN" sz="2000" dirty="0" err="1" smtClean="0"/>
              <a:t>GetCircumference</a:t>
            </a:r>
            <a:r>
              <a:rPr lang="en-US" altLang="zh-CN" sz="2000" dirty="0" smtClean="0"/>
              <a:t>() &lt;&lt; </a:t>
            </a:r>
            <a:r>
              <a:rPr lang="en-US" altLang="zh-CN" sz="2000" dirty="0" err="1" smtClean="0"/>
              <a:t>endl</a:t>
            </a:r>
            <a:r>
              <a:rPr lang="en-US" altLang="zh-CN" sz="2000" dirty="0" smtClean="0"/>
              <a:t>;</a:t>
            </a:r>
          </a:p>
          <a:p>
            <a:pPr>
              <a:lnSpc>
                <a:spcPts val="2200"/>
              </a:lnSpc>
            </a:pPr>
            <a:r>
              <a:rPr lang="en-US" altLang="zh-CN" sz="2000" dirty="0" smtClean="0"/>
              <a:t>	</a:t>
            </a:r>
            <a:r>
              <a:rPr lang="en-US" altLang="zh-CN" sz="2000" dirty="0" err="1" smtClean="0"/>
              <a:t>cout</a:t>
            </a:r>
            <a:r>
              <a:rPr lang="en-US" altLang="zh-CN" sz="2000" dirty="0" smtClean="0"/>
              <a:t> &lt;&lt; </a:t>
            </a:r>
            <a:r>
              <a:rPr lang="en-US" altLang="zh-CN" sz="2000" dirty="0" smtClean="0">
                <a:solidFill>
                  <a:srgbClr val="FF0000"/>
                </a:solidFill>
              </a:rPr>
              <a:t>MyName1::MyName2::</a:t>
            </a:r>
            <a:r>
              <a:rPr lang="en-US" altLang="zh-CN" sz="2000" dirty="0" smtClean="0"/>
              <a:t>age &lt;&lt; </a:t>
            </a:r>
            <a:r>
              <a:rPr lang="en-US" altLang="zh-CN" sz="2000" dirty="0" err="1" smtClean="0"/>
              <a:t>endl</a:t>
            </a:r>
            <a:r>
              <a:rPr lang="en-US" altLang="zh-CN" sz="2000" dirty="0" smtClean="0"/>
              <a:t>; </a:t>
            </a:r>
          </a:p>
          <a:p>
            <a:pPr>
              <a:lnSpc>
                <a:spcPts val="2200"/>
              </a:lnSpc>
            </a:pPr>
            <a:r>
              <a:rPr lang="en-US" altLang="zh-CN" sz="2000" dirty="0" smtClean="0"/>
              <a:t>	</a:t>
            </a:r>
            <a:r>
              <a:rPr lang="en-US" altLang="zh-CN" sz="2000" dirty="0" smtClean="0">
                <a:solidFill>
                  <a:srgbClr val="FF0000"/>
                </a:solidFill>
              </a:rPr>
              <a:t>MyName1::</a:t>
            </a:r>
            <a:r>
              <a:rPr lang="en-US" altLang="zh-CN" sz="2000" dirty="0" err="1" smtClean="0"/>
              <a:t>MyClass</a:t>
            </a:r>
            <a:r>
              <a:rPr lang="en-US" altLang="zh-CN" sz="2000" dirty="0" smtClean="0"/>
              <a:t> my(2,3);</a:t>
            </a:r>
          </a:p>
          <a:p>
            <a:pPr>
              <a:lnSpc>
                <a:spcPts val="2200"/>
              </a:lnSpc>
            </a:pPr>
            <a:r>
              <a:rPr lang="en-US" altLang="zh-CN" sz="2000" dirty="0" smtClean="0"/>
              <a:t>	</a:t>
            </a:r>
            <a:r>
              <a:rPr lang="en-US" altLang="zh-CN" sz="2000" dirty="0" err="1" smtClean="0"/>
              <a:t>cout</a:t>
            </a:r>
            <a:r>
              <a:rPr lang="en-US" altLang="zh-CN" sz="2000" dirty="0" smtClean="0"/>
              <a:t> &lt;&lt; </a:t>
            </a:r>
            <a:r>
              <a:rPr lang="en-US" altLang="zh-CN" sz="2000" dirty="0" err="1" smtClean="0"/>
              <a:t>my.Show</a:t>
            </a:r>
            <a:r>
              <a:rPr lang="en-US" altLang="zh-CN" sz="2000" dirty="0" smtClean="0"/>
              <a:t>() &lt;&lt; </a:t>
            </a:r>
            <a:r>
              <a:rPr lang="en-US" altLang="zh-CN" sz="2000" dirty="0" err="1" smtClean="0"/>
              <a:t>endl</a:t>
            </a:r>
            <a:r>
              <a:rPr lang="en-US" altLang="zh-CN" sz="2000" dirty="0" smtClean="0"/>
              <a:t>;</a:t>
            </a:r>
          </a:p>
          <a:p>
            <a:pPr>
              <a:lnSpc>
                <a:spcPts val="2200"/>
              </a:lnSpc>
            </a:pPr>
            <a:r>
              <a:rPr lang="en-US" altLang="zh-CN" sz="2000" dirty="0" smtClean="0"/>
              <a:t>	</a:t>
            </a:r>
            <a:r>
              <a:rPr lang="en-US" altLang="zh-CN" sz="2000" dirty="0" err="1" smtClean="0"/>
              <a:t>cout</a:t>
            </a:r>
            <a:r>
              <a:rPr lang="en-US" altLang="zh-CN" sz="2000" dirty="0" smtClean="0"/>
              <a:t> &lt;&lt; </a:t>
            </a:r>
            <a:r>
              <a:rPr lang="en-US" altLang="zh-CN" sz="2000" dirty="0" smtClean="0">
                <a:solidFill>
                  <a:srgbClr val="C00000"/>
                </a:solidFill>
              </a:rPr>
              <a:t>::x</a:t>
            </a:r>
            <a:r>
              <a:rPr lang="en-US" altLang="zh-CN" sz="2000" dirty="0" smtClean="0"/>
              <a:t> &lt;&lt; </a:t>
            </a:r>
            <a:r>
              <a:rPr lang="en-US" altLang="zh-CN" sz="2000" dirty="0" err="1" smtClean="0"/>
              <a:t>endl</a:t>
            </a:r>
            <a:r>
              <a:rPr lang="en-US" altLang="zh-CN" sz="2000" dirty="0" smtClean="0"/>
              <a:t>;		</a:t>
            </a:r>
            <a:r>
              <a:rPr lang="en-US" altLang="zh-CN" sz="2000" dirty="0" smtClean="0">
                <a:solidFill>
                  <a:schemeClr val="tx1"/>
                </a:solidFill>
              </a:rPr>
              <a:t>// “::x”</a:t>
            </a:r>
            <a:r>
              <a:rPr lang="zh-CN" altLang="en-US" sz="2000" dirty="0" smtClean="0">
                <a:solidFill>
                  <a:schemeClr val="tx1"/>
                </a:solidFill>
              </a:rPr>
              <a:t>表示全局变量</a:t>
            </a:r>
            <a:r>
              <a:rPr lang="en-US" altLang="zh-CN" sz="2000" dirty="0" smtClean="0">
                <a:solidFill>
                  <a:schemeClr val="tx1"/>
                </a:solidFill>
              </a:rPr>
              <a:t>x</a:t>
            </a:r>
          </a:p>
          <a:p>
            <a:pPr>
              <a:lnSpc>
                <a:spcPts val="2200"/>
              </a:lnSpc>
            </a:pPr>
            <a:endParaRPr lang="en-US" altLang="zh-CN" sz="2000" dirty="0" smtClean="0"/>
          </a:p>
          <a:p>
            <a:pPr>
              <a:lnSpc>
                <a:spcPts val="2200"/>
              </a:lnSpc>
            </a:pPr>
            <a:r>
              <a:rPr lang="en-US" altLang="zh-CN" sz="2000" dirty="0" smtClean="0"/>
              <a:t>	system("PAUSE");		</a:t>
            </a:r>
            <a:r>
              <a:rPr lang="en-US" altLang="zh-CN" sz="2000" dirty="0" smtClean="0">
                <a:solidFill>
                  <a:schemeClr val="tx1"/>
                </a:solidFill>
              </a:rPr>
              <a:t>// </a:t>
            </a:r>
            <a:r>
              <a:rPr lang="zh-CN" altLang="en-US" sz="2000" dirty="0" smtClean="0">
                <a:solidFill>
                  <a:schemeClr val="tx1"/>
                </a:solidFill>
              </a:rPr>
              <a:t>输出系统提示信息</a:t>
            </a:r>
          </a:p>
          <a:p>
            <a:pPr>
              <a:lnSpc>
                <a:spcPts val="2200"/>
              </a:lnSpc>
            </a:pPr>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pPr>
              <a:lnSpc>
                <a:spcPts val="2200"/>
              </a:lnSpc>
            </a:pPr>
            <a:r>
              <a:rPr lang="en-US" altLang="zh-CN" sz="2000" dirty="0" smtClean="0"/>
              <a:t>}</a:t>
            </a:r>
          </a:p>
          <a:p>
            <a:pPr>
              <a:lnSpc>
                <a:spcPts val="2200"/>
              </a:lnSpc>
            </a:pPr>
            <a:endParaRPr lang="en-US" altLang="zh-CN" sz="2000" dirty="0" smtClean="0"/>
          </a:p>
          <a:p>
            <a:pPr>
              <a:lnSpc>
                <a:spcPts val="2200"/>
              </a:lnSpc>
            </a:pPr>
            <a:r>
              <a:rPr lang="en-US" altLang="zh-CN" sz="2000" dirty="0" smtClean="0">
                <a:solidFill>
                  <a:srgbClr val="C00000"/>
                </a:solidFill>
              </a:rPr>
              <a:t>// </a:t>
            </a:r>
            <a:r>
              <a:rPr lang="zh-CN" altLang="en-US" sz="2000" dirty="0" smtClean="0">
                <a:solidFill>
                  <a:srgbClr val="C00000"/>
                </a:solidFill>
              </a:rPr>
              <a:t>文件</a:t>
            </a:r>
            <a:r>
              <a:rPr lang="en-US" altLang="zh-CN" sz="2000" dirty="0" smtClean="0">
                <a:solidFill>
                  <a:srgbClr val="C00000"/>
                </a:solidFill>
              </a:rPr>
              <a:t>main_9_11.cpp</a:t>
            </a:r>
            <a:r>
              <a:rPr lang="zh-CN" altLang="en-US" sz="2000" dirty="0" smtClean="0">
                <a:solidFill>
                  <a:srgbClr val="C00000"/>
                </a:solidFill>
              </a:rPr>
              <a:t>结束</a:t>
            </a:r>
            <a:endParaRPr lang="zh-CN" altLang="en-US" sz="2000" dirty="0">
              <a:solidFill>
                <a:srgbClr val="C00000"/>
              </a:solidFill>
            </a:endParaRPr>
          </a:p>
        </p:txBody>
      </p:sp>
      <p:sp>
        <p:nvSpPr>
          <p:cNvPr id="3" name="矩形 2"/>
          <p:cNvSpPr/>
          <p:nvPr/>
        </p:nvSpPr>
        <p:spPr bwMode="auto">
          <a:xfrm>
            <a:off x="5256584" y="4077072"/>
            <a:ext cx="3491880" cy="22322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sz="2000" dirty="0" smtClean="0"/>
              <a:t>程序运行时屏幕输出如下：</a:t>
            </a:r>
            <a:endParaRPr lang="en-US" altLang="zh-CN" sz="2000" dirty="0" smtClean="0"/>
          </a:p>
          <a:p>
            <a:pPr lvl="1"/>
            <a:r>
              <a:rPr lang="en-US" altLang="zh-CN" sz="2000" dirty="0" smtClean="0">
                <a:solidFill>
                  <a:schemeClr val="tx1"/>
                </a:solidFill>
              </a:rPr>
              <a:t>3.14159</a:t>
            </a:r>
          </a:p>
          <a:p>
            <a:pPr lvl="1"/>
            <a:r>
              <a:rPr lang="en-US" altLang="zh-CN" sz="2000" dirty="0" smtClean="0">
                <a:solidFill>
                  <a:schemeClr val="tx1"/>
                </a:solidFill>
              </a:rPr>
              <a:t>2</a:t>
            </a:r>
          </a:p>
          <a:p>
            <a:pPr lvl="1"/>
            <a:r>
              <a:rPr lang="en-US" altLang="zh-CN" sz="2000" dirty="0" smtClean="0">
                <a:solidFill>
                  <a:schemeClr val="tx1"/>
                </a:solidFill>
              </a:rPr>
              <a:t>12.5664</a:t>
            </a:r>
          </a:p>
          <a:p>
            <a:pPr lvl="1"/>
            <a:r>
              <a:rPr lang="en-US" altLang="zh-CN" sz="2000" dirty="0" smtClean="0">
                <a:solidFill>
                  <a:schemeClr val="tx1"/>
                </a:solidFill>
              </a:rPr>
              <a:t>0</a:t>
            </a:r>
          </a:p>
          <a:p>
            <a:pPr lvl="1"/>
            <a:r>
              <a:rPr lang="en-US" altLang="zh-CN" sz="2000" dirty="0" smtClean="0">
                <a:solidFill>
                  <a:schemeClr val="tx1"/>
                </a:solidFill>
              </a:rPr>
              <a:t>5</a:t>
            </a:r>
          </a:p>
          <a:p>
            <a:pPr lvl="1"/>
            <a:r>
              <a:rPr lang="en-US" altLang="zh-CN" sz="2000" dirty="0" smtClean="0">
                <a:solidFill>
                  <a:schemeClr val="tx1"/>
                </a:solidFill>
              </a:rPr>
              <a:t>18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关键字</a:t>
            </a:r>
            <a:r>
              <a:rPr lang="en-US" altLang="zh-CN" dirty="0" smtClean="0"/>
              <a:t>using</a:t>
            </a:r>
            <a:r>
              <a:rPr lang="zh-CN" altLang="en-US" dirty="0" smtClean="0"/>
              <a:t>简化命名空间某个成员名的使用</a:t>
            </a:r>
            <a:endParaRPr lang="zh-CN" altLang="en-US" dirty="0"/>
          </a:p>
        </p:txBody>
      </p:sp>
      <p:sp>
        <p:nvSpPr>
          <p:cNvPr id="3" name="内容占位符 2"/>
          <p:cNvSpPr>
            <a:spLocks noGrp="1"/>
          </p:cNvSpPr>
          <p:nvPr>
            <p:ph idx="1"/>
          </p:nvPr>
        </p:nvSpPr>
        <p:spPr/>
        <p:txBody>
          <a:bodyPr/>
          <a:lstStyle/>
          <a:p>
            <a:pPr eaLnBrk="1" hangingPunct="1"/>
            <a:r>
              <a:rPr lang="zh-CN" altLang="en-US" sz="2800" dirty="0" smtClean="0"/>
              <a:t>使用关键字</a:t>
            </a:r>
            <a:r>
              <a:rPr lang="en-US" altLang="zh-CN" sz="2800" dirty="0" smtClean="0">
                <a:solidFill>
                  <a:schemeClr val="accent2"/>
                </a:solidFill>
              </a:rPr>
              <a:t>using</a:t>
            </a:r>
            <a:r>
              <a:rPr lang="zh-CN" altLang="en-US" sz="2800" dirty="0" smtClean="0"/>
              <a:t>简化命名空间</a:t>
            </a:r>
            <a:r>
              <a:rPr lang="zh-CN" altLang="en-US" sz="2800" dirty="0" smtClean="0">
                <a:solidFill>
                  <a:schemeClr val="accent2"/>
                </a:solidFill>
              </a:rPr>
              <a:t>某个成员名的使用</a:t>
            </a:r>
            <a:r>
              <a:rPr lang="zh-CN" altLang="en-US" sz="2800" dirty="0" smtClean="0"/>
              <a:t>，具体声明方式如下：</a:t>
            </a:r>
          </a:p>
          <a:p>
            <a:pPr lvl="1" eaLnBrk="1" hangingPunct="1">
              <a:buFontTx/>
              <a:buNone/>
            </a:pPr>
            <a:r>
              <a:rPr lang="zh-CN" altLang="en-US" sz="2400" dirty="0" smtClean="0"/>
              <a:t>	</a:t>
            </a:r>
            <a:r>
              <a:rPr lang="en-US" altLang="zh-CN" sz="2400" dirty="0" smtClean="0"/>
              <a:t>using </a:t>
            </a:r>
            <a:r>
              <a:rPr lang="zh-CN" altLang="en-US" sz="2400" dirty="0" smtClean="0"/>
              <a:t>命名空间名</a:t>
            </a:r>
            <a:r>
              <a:rPr lang="en-US" altLang="zh-CN" sz="2400" dirty="0" smtClean="0"/>
              <a:t>::</a:t>
            </a:r>
            <a:r>
              <a:rPr lang="zh-CN" altLang="en-US" sz="2400" dirty="0" smtClean="0"/>
              <a:t>命名空间成员名</a:t>
            </a:r>
            <a:r>
              <a:rPr lang="en-US" altLang="zh-CN" sz="2400" dirty="0" smtClean="0"/>
              <a:t>;</a:t>
            </a:r>
          </a:p>
          <a:p>
            <a:pPr eaLnBrk="1" hangingPunct="1"/>
            <a:r>
              <a:rPr lang="zh-CN" altLang="en-US" sz="2800" dirty="0" smtClean="0"/>
              <a:t>例如</a:t>
            </a:r>
          </a:p>
          <a:p>
            <a:pPr lvl="1" eaLnBrk="1" hangingPunct="1">
              <a:buFontTx/>
              <a:buNone/>
            </a:pPr>
            <a:r>
              <a:rPr lang="zh-CN" altLang="en-US" sz="2400" dirty="0" smtClean="0"/>
              <a:t>	</a:t>
            </a:r>
            <a:r>
              <a:rPr lang="en-US" altLang="zh-CN" sz="2400" dirty="0" smtClean="0"/>
              <a:t>using MyName1::radius;</a:t>
            </a:r>
          </a:p>
          <a:p>
            <a:pPr eaLnBrk="1" hangingPunct="1">
              <a:buFontTx/>
              <a:buNone/>
            </a:pPr>
            <a:r>
              <a:rPr lang="en-US" altLang="zh-CN" sz="2800" dirty="0" smtClean="0"/>
              <a:t>	</a:t>
            </a:r>
            <a:r>
              <a:rPr lang="zh-CN" altLang="en-US" sz="2800" dirty="0" smtClean="0"/>
              <a:t>表示</a:t>
            </a:r>
            <a:r>
              <a:rPr lang="en-US" altLang="zh-CN" sz="2800" dirty="0" smtClean="0">
                <a:solidFill>
                  <a:schemeClr val="accent2"/>
                </a:solidFill>
              </a:rPr>
              <a:t>using</a:t>
            </a:r>
            <a:r>
              <a:rPr lang="zh-CN" altLang="en-US" sz="2800" dirty="0" smtClean="0">
                <a:solidFill>
                  <a:schemeClr val="accent2"/>
                </a:solidFill>
              </a:rPr>
              <a:t>语句</a:t>
            </a:r>
            <a:r>
              <a:rPr lang="zh-CN" altLang="en-US" sz="2800" dirty="0" smtClean="0"/>
              <a:t>所在作用域中使用</a:t>
            </a:r>
            <a:r>
              <a:rPr lang="en-US" altLang="zh-CN" sz="2800" dirty="0" smtClean="0">
                <a:solidFill>
                  <a:schemeClr val="accent2"/>
                </a:solidFill>
              </a:rPr>
              <a:t>MyName1</a:t>
            </a:r>
            <a:r>
              <a:rPr lang="zh-CN" altLang="en-US" sz="2800" dirty="0" smtClean="0"/>
              <a:t>中的成员</a:t>
            </a:r>
            <a:r>
              <a:rPr lang="en-US" altLang="zh-CN" sz="2800" dirty="0" smtClean="0"/>
              <a:t>radius</a:t>
            </a:r>
            <a:r>
              <a:rPr lang="zh-CN" altLang="en-US" sz="2800" dirty="0" smtClean="0"/>
              <a:t>时，可以不用</a:t>
            </a:r>
            <a:r>
              <a:rPr lang="zh-CN" altLang="en-US" sz="2800" dirty="0" smtClean="0">
                <a:solidFill>
                  <a:schemeClr val="accent2"/>
                </a:solidFill>
              </a:rPr>
              <a:t>命名空间名与作用域运算符加以限制</a:t>
            </a:r>
            <a:r>
              <a:rPr lang="zh-CN" altLang="en-US" sz="2800" dirty="0" smtClean="0"/>
              <a:t>，也就是</a:t>
            </a:r>
            <a:r>
              <a:rPr lang="zh-CN" altLang="en-US" sz="2800" dirty="0" smtClean="0">
                <a:solidFill>
                  <a:schemeClr val="accent2"/>
                </a:solidFill>
              </a:rPr>
              <a:t>不</a:t>
            </a:r>
            <a:r>
              <a:rPr lang="zh-CN" altLang="en-US" sz="2800" dirty="0" smtClean="0"/>
              <a:t>必</a:t>
            </a:r>
            <a:r>
              <a:rPr lang="zh-CN" altLang="en-US" sz="2800" dirty="0" smtClean="0">
                <a:solidFill>
                  <a:schemeClr val="accent2"/>
                </a:solidFill>
              </a:rPr>
              <a:t>加</a:t>
            </a:r>
            <a:r>
              <a:rPr lang="zh-CN" altLang="en-US" sz="2800" dirty="0" smtClean="0"/>
              <a:t>“</a:t>
            </a:r>
            <a:r>
              <a:rPr lang="en-US" altLang="zh-CN" sz="2800" dirty="0" smtClean="0">
                <a:solidFill>
                  <a:schemeClr val="accent2"/>
                </a:solidFill>
              </a:rPr>
              <a:t>MyName1::</a:t>
            </a:r>
            <a:r>
              <a:rPr lang="en-US" altLang="zh-CN" sz="2800" dirty="0" smtClean="0"/>
              <a:t>”</a:t>
            </a:r>
            <a:r>
              <a:rPr lang="zh-CN" altLang="en-US" sz="2800" dirty="0" smtClean="0"/>
              <a:t>。 </a:t>
            </a:r>
          </a:p>
          <a:p>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468313" y="404813"/>
            <a:ext cx="8280400" cy="4664075"/>
          </a:xfrm>
          <a:prstGeom prst="rect">
            <a:avLst/>
          </a:prstGeom>
          <a:noFill/>
          <a:ln w="9525">
            <a:noFill/>
            <a:miter lim="800000"/>
            <a:headEnd/>
            <a:tailEnd/>
          </a:ln>
        </p:spPr>
        <p:txBody>
          <a:bodyPr>
            <a:spAutoFit/>
          </a:bodyPr>
          <a:lstStyle/>
          <a:p>
            <a:r>
              <a:rPr lang="zh-CN" altLang="en-US" sz="2000" dirty="0" smtClean="0">
                <a:solidFill>
                  <a:schemeClr val="accent2"/>
                </a:solidFill>
              </a:rPr>
              <a:t>例</a:t>
            </a:r>
            <a:r>
              <a:rPr lang="en-US" altLang="zh-CN" sz="2000" dirty="0" smtClean="0">
                <a:solidFill>
                  <a:schemeClr val="accent2"/>
                </a:solidFill>
              </a:rPr>
              <a:t>9.12 </a:t>
            </a:r>
            <a:r>
              <a:rPr lang="zh-CN" altLang="en-US" sz="2000" dirty="0">
                <a:solidFill>
                  <a:schemeClr val="accent2"/>
                </a:solidFill>
              </a:rPr>
              <a:t>用</a:t>
            </a:r>
            <a:r>
              <a:rPr lang="en-US" altLang="zh-CN" sz="2000" dirty="0">
                <a:solidFill>
                  <a:schemeClr val="accent2"/>
                </a:solidFill>
              </a:rPr>
              <a:t>using</a:t>
            </a:r>
            <a:r>
              <a:rPr lang="zh-CN" altLang="en-US" sz="2000" dirty="0">
                <a:solidFill>
                  <a:schemeClr val="accent2"/>
                </a:solidFill>
              </a:rPr>
              <a:t>声明命名空间成员使用示例。</a:t>
            </a:r>
          </a:p>
          <a:p>
            <a:r>
              <a:rPr lang="en-US" altLang="zh-CN" sz="2000" dirty="0">
                <a:solidFill>
                  <a:schemeClr val="tx1"/>
                </a:solidFill>
              </a:rPr>
              <a:t>namespace </a:t>
            </a:r>
            <a:r>
              <a:rPr lang="en-US" altLang="zh-CN" sz="2000" dirty="0" err="1">
                <a:solidFill>
                  <a:schemeClr val="tx1"/>
                </a:solidFill>
              </a:rPr>
              <a:t>MyName</a:t>
            </a:r>
            <a:r>
              <a:rPr lang="en-US" altLang="zh-CN" sz="2000" dirty="0">
                <a:solidFill>
                  <a:schemeClr val="tx1"/>
                </a:solidFill>
              </a:rPr>
              <a:t>		// </a:t>
            </a:r>
            <a:r>
              <a:rPr lang="zh-CN" altLang="en-US" sz="2000" dirty="0">
                <a:solidFill>
                  <a:schemeClr val="tx1"/>
                </a:solidFill>
              </a:rPr>
              <a:t>命名空间</a:t>
            </a:r>
            <a:r>
              <a:rPr lang="en-US" altLang="zh-CN" sz="2000" dirty="0" err="1">
                <a:solidFill>
                  <a:schemeClr val="tx1"/>
                </a:solidFill>
              </a:rPr>
              <a:t>MyName</a:t>
            </a:r>
            <a:endParaRPr lang="en-US" altLang="zh-CN" sz="2000" dirty="0">
              <a:solidFill>
                <a:schemeClr val="tx1"/>
              </a:solidFill>
            </a:endParaRPr>
          </a:p>
          <a:p>
            <a:r>
              <a:rPr lang="en-US" altLang="zh-CN" sz="2000" dirty="0">
                <a:solidFill>
                  <a:schemeClr val="tx1"/>
                </a:solidFill>
              </a:rPr>
              <a:t>{ </a:t>
            </a:r>
          </a:p>
          <a:p>
            <a:r>
              <a:rPr lang="en-US" altLang="zh-CN" sz="2000" dirty="0">
                <a:solidFill>
                  <a:schemeClr val="tx1"/>
                </a:solidFill>
              </a:rPr>
              <a:t>	</a:t>
            </a:r>
            <a:r>
              <a:rPr lang="en-US" altLang="zh-CN" sz="2000" dirty="0" err="1">
                <a:solidFill>
                  <a:schemeClr val="tx1"/>
                </a:solidFill>
              </a:rPr>
              <a:t>int</a:t>
            </a:r>
            <a:r>
              <a:rPr lang="en-US" altLang="zh-CN" sz="2000" dirty="0">
                <a:solidFill>
                  <a:schemeClr val="tx1"/>
                </a:solidFill>
              </a:rPr>
              <a:t> x = 10;		// </a:t>
            </a:r>
            <a:r>
              <a:rPr lang="zh-CN" altLang="en-US" sz="2000" dirty="0">
                <a:solidFill>
                  <a:schemeClr val="tx1"/>
                </a:solidFill>
              </a:rPr>
              <a:t>命名空间</a:t>
            </a:r>
            <a:r>
              <a:rPr lang="en-US" altLang="zh-CN" sz="2000" dirty="0" err="1">
                <a:solidFill>
                  <a:schemeClr val="tx1"/>
                </a:solidFill>
              </a:rPr>
              <a:t>MyName</a:t>
            </a:r>
            <a:r>
              <a:rPr lang="zh-CN" altLang="en-US" sz="2000" dirty="0">
                <a:solidFill>
                  <a:schemeClr val="tx1"/>
                </a:solidFill>
              </a:rPr>
              <a:t>中的变量</a:t>
            </a:r>
            <a:r>
              <a:rPr lang="en-US" altLang="zh-CN" sz="2000" dirty="0">
                <a:solidFill>
                  <a:schemeClr val="tx1"/>
                </a:solidFill>
              </a:rPr>
              <a:t>x</a:t>
            </a:r>
          </a:p>
          <a:p>
            <a:r>
              <a:rPr lang="en-US" altLang="zh-CN" sz="2000" dirty="0">
                <a:solidFill>
                  <a:schemeClr val="tx1"/>
                </a:solidFill>
              </a:rPr>
              <a:t>}</a:t>
            </a:r>
          </a:p>
          <a:p>
            <a:r>
              <a:rPr lang="en-US" altLang="zh-CN" sz="2000" dirty="0" err="1">
                <a:solidFill>
                  <a:schemeClr val="tx1"/>
                </a:solidFill>
              </a:rPr>
              <a:t>int</a:t>
            </a:r>
            <a:r>
              <a:rPr lang="en-US" altLang="zh-CN" sz="2000" dirty="0">
                <a:solidFill>
                  <a:schemeClr val="tx1"/>
                </a:solidFill>
              </a:rPr>
              <a:t> x = 20;			// </a:t>
            </a:r>
            <a:r>
              <a:rPr lang="zh-CN" altLang="en-US" sz="2000" dirty="0">
                <a:solidFill>
                  <a:schemeClr val="tx1"/>
                </a:solidFill>
              </a:rPr>
              <a:t>全局变量</a:t>
            </a:r>
            <a:r>
              <a:rPr lang="en-US" altLang="zh-CN" sz="2000" dirty="0">
                <a:solidFill>
                  <a:schemeClr val="tx1"/>
                </a:solidFill>
              </a:rPr>
              <a:t>x</a:t>
            </a:r>
          </a:p>
          <a:p>
            <a:r>
              <a:rPr lang="en-US" altLang="zh-CN" sz="2000" dirty="0" err="1">
                <a:solidFill>
                  <a:schemeClr val="tx1"/>
                </a:solidFill>
              </a:rPr>
              <a:t>int</a:t>
            </a:r>
            <a:r>
              <a:rPr lang="en-US" altLang="zh-CN" sz="2000" dirty="0">
                <a:solidFill>
                  <a:schemeClr val="tx1"/>
                </a:solidFill>
              </a:rPr>
              <a:t> main(void)			// </a:t>
            </a:r>
            <a:r>
              <a:rPr lang="zh-CN" altLang="en-US" sz="2000" dirty="0">
                <a:solidFill>
                  <a:schemeClr val="tx1"/>
                </a:solidFill>
              </a:rPr>
              <a:t>主函数</a:t>
            </a:r>
            <a:r>
              <a:rPr lang="en-US" altLang="zh-CN" sz="2000" dirty="0">
                <a:solidFill>
                  <a:schemeClr val="tx1"/>
                </a:solidFill>
              </a:rPr>
              <a:t>main(void)</a:t>
            </a:r>
          </a:p>
          <a:p>
            <a:r>
              <a:rPr lang="en-US" altLang="zh-CN" sz="2000" dirty="0">
                <a:solidFill>
                  <a:schemeClr val="tx1"/>
                </a:solidFill>
              </a:rPr>
              <a:t>{</a:t>
            </a:r>
          </a:p>
          <a:p>
            <a:r>
              <a:rPr lang="en-US" altLang="zh-CN" sz="2000" dirty="0">
                <a:solidFill>
                  <a:schemeClr val="tx1"/>
                </a:solidFill>
              </a:rPr>
              <a:t>	using </a:t>
            </a:r>
            <a:r>
              <a:rPr lang="en-US" altLang="zh-CN" sz="2000" dirty="0" err="1">
                <a:solidFill>
                  <a:schemeClr val="tx1"/>
                </a:solidFill>
              </a:rPr>
              <a:t>MyName</a:t>
            </a:r>
            <a:r>
              <a:rPr lang="en-US" altLang="zh-CN" sz="2000" dirty="0">
                <a:solidFill>
                  <a:schemeClr val="tx1"/>
                </a:solidFill>
              </a:rPr>
              <a:t>::x;	// </a:t>
            </a:r>
            <a:r>
              <a:rPr lang="zh-CN" altLang="en-US" sz="2000" dirty="0">
                <a:solidFill>
                  <a:schemeClr val="tx1"/>
                </a:solidFill>
              </a:rPr>
              <a:t>用</a:t>
            </a:r>
            <a:r>
              <a:rPr lang="en-US" altLang="zh-CN" sz="2000" dirty="0">
                <a:solidFill>
                  <a:schemeClr val="tx1"/>
                </a:solidFill>
              </a:rPr>
              <a:t>using</a:t>
            </a:r>
            <a:r>
              <a:rPr lang="zh-CN" altLang="en-US" sz="2000" dirty="0">
                <a:solidFill>
                  <a:schemeClr val="tx1"/>
                </a:solidFill>
              </a:rPr>
              <a:t>声明</a:t>
            </a:r>
            <a:r>
              <a:rPr lang="en-US" altLang="zh-CN" sz="2000" dirty="0">
                <a:solidFill>
                  <a:schemeClr val="tx1"/>
                </a:solidFill>
              </a:rPr>
              <a:t>x</a:t>
            </a:r>
          </a:p>
          <a:p>
            <a:r>
              <a:rPr lang="en-US" altLang="zh-CN" sz="2000" dirty="0">
                <a:solidFill>
                  <a:schemeClr val="tx1"/>
                </a:solidFill>
              </a:rPr>
              <a:t>	</a:t>
            </a:r>
            <a:r>
              <a:rPr lang="en-US" altLang="zh-CN" sz="2000" dirty="0" err="1">
                <a:solidFill>
                  <a:schemeClr val="tx1"/>
                </a:solidFill>
              </a:rPr>
              <a:t>cout</a:t>
            </a:r>
            <a:r>
              <a:rPr lang="en-US" altLang="zh-CN" sz="2000" dirty="0">
                <a:solidFill>
                  <a:schemeClr val="tx1"/>
                </a:solidFill>
              </a:rPr>
              <a:t> &lt;&lt; "</a:t>
            </a:r>
            <a:r>
              <a:rPr lang="zh-CN" altLang="en-US" sz="2000" dirty="0">
                <a:solidFill>
                  <a:schemeClr val="tx1"/>
                </a:solidFill>
              </a:rPr>
              <a:t>命名空间</a:t>
            </a:r>
            <a:r>
              <a:rPr lang="en-US" altLang="zh-CN" sz="2000" dirty="0" err="1">
                <a:solidFill>
                  <a:schemeClr val="tx1"/>
                </a:solidFill>
              </a:rPr>
              <a:t>MyName</a:t>
            </a:r>
            <a:r>
              <a:rPr lang="zh-CN" altLang="en-US" sz="2000" dirty="0">
                <a:solidFill>
                  <a:schemeClr val="tx1"/>
                </a:solidFill>
              </a:rPr>
              <a:t>中的变量</a:t>
            </a:r>
            <a:r>
              <a:rPr lang="en-US" altLang="zh-CN" sz="2000" dirty="0">
                <a:solidFill>
                  <a:schemeClr val="tx1"/>
                </a:solidFill>
              </a:rPr>
              <a:t>x:" &lt;&lt; x &lt;&lt; </a:t>
            </a:r>
            <a:r>
              <a:rPr lang="en-US" altLang="zh-CN" sz="2000" dirty="0" err="1">
                <a:solidFill>
                  <a:schemeClr val="tx1"/>
                </a:solidFill>
              </a:rPr>
              <a:t>endl</a:t>
            </a:r>
            <a:r>
              <a:rPr lang="en-US" altLang="zh-CN" sz="2000" dirty="0">
                <a:solidFill>
                  <a:schemeClr val="tx1"/>
                </a:solidFill>
              </a:rPr>
              <a:t>;	</a:t>
            </a:r>
          </a:p>
          <a:p>
            <a:r>
              <a:rPr lang="en-US" altLang="zh-CN" sz="2000" dirty="0">
                <a:solidFill>
                  <a:schemeClr val="tx1"/>
                </a:solidFill>
              </a:rPr>
              <a:t>		// </a:t>
            </a:r>
            <a:r>
              <a:rPr lang="zh-CN" altLang="en-US" sz="2000" dirty="0">
                <a:solidFill>
                  <a:schemeClr val="tx1"/>
                </a:solidFill>
              </a:rPr>
              <a:t>此处</a:t>
            </a:r>
            <a:r>
              <a:rPr lang="en-US" altLang="zh-CN" sz="2000" dirty="0">
                <a:solidFill>
                  <a:schemeClr val="tx1"/>
                </a:solidFill>
              </a:rPr>
              <a:t>x</a:t>
            </a:r>
            <a:r>
              <a:rPr lang="zh-CN" altLang="en-US" sz="2000" dirty="0">
                <a:solidFill>
                  <a:schemeClr val="tx1"/>
                </a:solidFill>
              </a:rPr>
              <a:t>与</a:t>
            </a:r>
            <a:r>
              <a:rPr lang="en-US" altLang="zh-CN" sz="2000" dirty="0" err="1">
                <a:solidFill>
                  <a:schemeClr val="tx1"/>
                </a:solidFill>
              </a:rPr>
              <a:t>MyName</a:t>
            </a:r>
            <a:r>
              <a:rPr lang="en-US" altLang="zh-CN" sz="2000" dirty="0">
                <a:solidFill>
                  <a:schemeClr val="tx1"/>
                </a:solidFill>
              </a:rPr>
              <a:t>::x</a:t>
            </a:r>
            <a:r>
              <a:rPr lang="zh-CN" altLang="en-US" sz="2000" dirty="0">
                <a:solidFill>
                  <a:schemeClr val="tx1"/>
                </a:solidFill>
              </a:rPr>
              <a:t>等价</a:t>
            </a:r>
          </a:p>
          <a:p>
            <a:r>
              <a:rPr lang="zh-CN" altLang="en-US" sz="2000" dirty="0">
                <a:solidFill>
                  <a:schemeClr val="tx1"/>
                </a:solidFill>
              </a:rPr>
              <a:t>	</a:t>
            </a:r>
            <a:r>
              <a:rPr lang="en-US" altLang="zh-CN" sz="2000" dirty="0" err="1">
                <a:solidFill>
                  <a:schemeClr val="tx1"/>
                </a:solidFill>
              </a:rPr>
              <a:t>cout</a:t>
            </a:r>
            <a:r>
              <a:rPr lang="en-US" altLang="zh-CN" sz="2000" dirty="0">
                <a:solidFill>
                  <a:schemeClr val="tx1"/>
                </a:solidFill>
              </a:rPr>
              <a:t> &lt;&lt; "</a:t>
            </a:r>
            <a:r>
              <a:rPr lang="zh-CN" altLang="en-US" sz="2000" dirty="0">
                <a:solidFill>
                  <a:schemeClr val="tx1"/>
                </a:solidFill>
              </a:rPr>
              <a:t>全部变量</a:t>
            </a:r>
            <a:r>
              <a:rPr lang="en-US" altLang="zh-CN" sz="2000" dirty="0">
                <a:solidFill>
                  <a:schemeClr val="tx1"/>
                </a:solidFill>
              </a:rPr>
              <a:t>x:" &lt;&lt; ::x &lt;&lt; </a:t>
            </a:r>
            <a:r>
              <a:rPr lang="en-US" altLang="zh-CN" sz="2000" dirty="0" err="1">
                <a:solidFill>
                  <a:schemeClr val="tx1"/>
                </a:solidFill>
              </a:rPr>
              <a:t>endl</a:t>
            </a:r>
            <a:r>
              <a:rPr lang="en-US" altLang="zh-CN" sz="2000" dirty="0">
                <a:solidFill>
                  <a:schemeClr val="tx1"/>
                </a:solidFill>
              </a:rPr>
              <a:t>;</a:t>
            </a:r>
          </a:p>
          <a:p>
            <a:r>
              <a:rPr lang="en-US" altLang="zh-CN" sz="2000" dirty="0">
                <a:solidFill>
                  <a:schemeClr val="tx1"/>
                </a:solidFill>
              </a:rPr>
              <a:t>	system("PAUSE");	// </a:t>
            </a:r>
            <a:r>
              <a:rPr lang="zh-CN" altLang="en-US" sz="2000" dirty="0">
                <a:solidFill>
                  <a:schemeClr val="tx1"/>
                </a:solidFill>
              </a:rPr>
              <a:t>输出系统提示并返回操作系统</a:t>
            </a:r>
          </a:p>
          <a:p>
            <a:r>
              <a:rPr lang="zh-CN" altLang="en-US" sz="2000" dirty="0">
                <a:solidFill>
                  <a:schemeClr val="tx1"/>
                </a:solidFill>
              </a:rPr>
              <a:t>	</a:t>
            </a:r>
            <a:r>
              <a:rPr lang="en-US" altLang="zh-CN" sz="2000" dirty="0">
                <a:solidFill>
                  <a:schemeClr val="tx1"/>
                </a:solidFill>
              </a:rPr>
              <a:t>return 0;        		// </a:t>
            </a:r>
            <a:r>
              <a:rPr lang="zh-CN" altLang="en-US" sz="2000" dirty="0">
                <a:solidFill>
                  <a:schemeClr val="tx1"/>
                </a:solidFill>
              </a:rPr>
              <a:t>返回值</a:t>
            </a:r>
            <a:r>
              <a:rPr lang="en-US" altLang="zh-CN" sz="2000" dirty="0">
                <a:solidFill>
                  <a:schemeClr val="tx1"/>
                </a:solidFill>
              </a:rPr>
              <a:t>0, </a:t>
            </a:r>
            <a:r>
              <a:rPr lang="zh-CN" altLang="en-US" sz="2000" dirty="0">
                <a:solidFill>
                  <a:schemeClr val="tx1"/>
                </a:solidFill>
              </a:rPr>
              <a:t>返回操作系统</a:t>
            </a:r>
          </a:p>
          <a:p>
            <a:r>
              <a:rPr lang="en-US" altLang="zh-CN" sz="2000" dirty="0">
                <a:solidFill>
                  <a:schemeClr val="tx1"/>
                </a:solidFill>
              </a:rPr>
              <a:t>}</a:t>
            </a:r>
          </a:p>
        </p:txBody>
      </p:sp>
      <p:sp>
        <p:nvSpPr>
          <p:cNvPr id="43011" name="AutoShape 5"/>
          <p:cNvSpPr>
            <a:spLocks noChangeArrowheads="1"/>
          </p:cNvSpPr>
          <p:nvPr/>
        </p:nvSpPr>
        <p:spPr bwMode="auto">
          <a:xfrm>
            <a:off x="971550" y="5013325"/>
            <a:ext cx="7129463" cy="1511300"/>
          </a:xfrm>
          <a:prstGeom prst="roundRect">
            <a:avLst>
              <a:gd name="adj" fmla="val 16667"/>
            </a:avLst>
          </a:prstGeom>
          <a:solidFill>
            <a:schemeClr val="bg1"/>
          </a:solidFill>
          <a:ln w="9525">
            <a:solidFill>
              <a:schemeClr val="tx1"/>
            </a:solidFill>
            <a:round/>
            <a:headEnd/>
            <a:tailEnd/>
          </a:ln>
        </p:spPr>
        <p:txBody>
          <a:bodyPr wrap="none" anchor="ctr"/>
          <a:lstStyle/>
          <a:p>
            <a:r>
              <a:rPr lang="zh-CN" altLang="en-US" sz="2000">
                <a:solidFill>
                  <a:schemeClr val="tx1"/>
                </a:solidFill>
              </a:rPr>
              <a:t>程序运行时屏幕输出如下：</a:t>
            </a:r>
          </a:p>
          <a:p>
            <a:pPr lvl="1"/>
            <a:r>
              <a:rPr lang="zh-CN" altLang="en-US" sz="2000">
                <a:solidFill>
                  <a:schemeClr val="accent2"/>
                </a:solidFill>
              </a:rPr>
              <a:t>命名空间</a:t>
            </a:r>
            <a:r>
              <a:rPr lang="en-US" altLang="zh-CN" sz="2000">
                <a:solidFill>
                  <a:schemeClr val="accent2"/>
                </a:solidFill>
              </a:rPr>
              <a:t>MyName</a:t>
            </a:r>
            <a:r>
              <a:rPr lang="zh-CN" altLang="en-US" sz="2000">
                <a:solidFill>
                  <a:schemeClr val="accent2"/>
                </a:solidFill>
              </a:rPr>
              <a:t>中的变量</a:t>
            </a:r>
            <a:r>
              <a:rPr lang="en-US" altLang="zh-CN" sz="2000">
                <a:solidFill>
                  <a:schemeClr val="accent2"/>
                </a:solidFill>
              </a:rPr>
              <a:t>x:10</a:t>
            </a:r>
          </a:p>
          <a:p>
            <a:pPr lvl="1"/>
            <a:r>
              <a:rPr lang="zh-CN" altLang="en-US" sz="2000">
                <a:solidFill>
                  <a:schemeClr val="accent2"/>
                </a:solidFill>
              </a:rPr>
              <a:t>全部变量</a:t>
            </a:r>
            <a:r>
              <a:rPr lang="en-US" altLang="zh-CN" sz="2000">
                <a:solidFill>
                  <a:schemeClr val="accent2"/>
                </a:solidFill>
              </a:rPr>
              <a:t>x:20</a:t>
            </a:r>
          </a:p>
          <a:p>
            <a:pPr lvl="1"/>
            <a:r>
              <a:rPr lang="zh-CN" altLang="en-US" sz="2000">
                <a:solidFill>
                  <a:schemeClr val="accent2"/>
                </a:solidFill>
              </a:rPr>
              <a:t>请按任意键继续</a:t>
            </a:r>
            <a:r>
              <a:rPr lang="en-US" altLang="zh-CN" sz="2000">
                <a:solidFill>
                  <a:schemeClr val="accent2"/>
                </a:solidFill>
              </a:rPr>
              <a:t>. .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009531"/>
          </a:xfrm>
        </p:spPr>
        <p:txBody>
          <a:bodyPr/>
          <a:lstStyle/>
          <a:p>
            <a:pPr>
              <a:lnSpc>
                <a:spcPts val="3100"/>
              </a:lnSpc>
              <a:spcBef>
                <a:spcPts val="300"/>
              </a:spcBef>
              <a:spcAft>
                <a:spcPts val="300"/>
              </a:spcAft>
            </a:pPr>
            <a:r>
              <a:rPr lang="zh-CN" altLang="en-US" sz="2800" dirty="0" smtClean="0">
                <a:ea typeface="宋体" pitchFamily="2" charset="-122"/>
              </a:rPr>
              <a:t>栈区（</a:t>
            </a:r>
            <a:r>
              <a:rPr lang="en-US" altLang="zh-CN" sz="2800" dirty="0" smtClean="0">
                <a:ea typeface="宋体" pitchFamily="2" charset="-122"/>
              </a:rPr>
              <a:t>stack area</a:t>
            </a:r>
            <a:r>
              <a:rPr lang="zh-CN" altLang="en-US" sz="2800" dirty="0" smtClean="0">
                <a:ea typeface="宋体" pitchFamily="2" charset="-122"/>
              </a:rPr>
              <a:t>）与临时（自动）生命期。栈是一种先进后出或后进先出式的存储管理方式。</a:t>
            </a:r>
            <a:endParaRPr lang="en-US" altLang="zh-CN" sz="2800" dirty="0" smtClean="0">
              <a:ea typeface="宋体" pitchFamily="2" charset="-122"/>
            </a:endParaRPr>
          </a:p>
          <a:p>
            <a:pPr>
              <a:lnSpc>
                <a:spcPts val="3100"/>
              </a:lnSpc>
              <a:spcBef>
                <a:spcPts val="300"/>
              </a:spcBef>
              <a:spcAft>
                <a:spcPts val="300"/>
              </a:spcAft>
            </a:pPr>
            <a:r>
              <a:rPr lang="zh-CN" altLang="en-US" sz="2800" dirty="0" smtClean="0">
                <a:ea typeface="宋体" pitchFamily="2" charset="-122"/>
              </a:rPr>
              <a:t>动态存储区与可控（动态）生命期。堆区（</a:t>
            </a:r>
            <a:r>
              <a:rPr lang="en-US" altLang="zh-CN" sz="2800" dirty="0" smtClean="0">
                <a:ea typeface="宋体" pitchFamily="2" charset="-122"/>
              </a:rPr>
              <a:t>heap area</a:t>
            </a:r>
            <a:r>
              <a:rPr lang="zh-CN" altLang="en-US" sz="2800" dirty="0" smtClean="0">
                <a:ea typeface="宋体" pitchFamily="2" charset="-122"/>
              </a:rPr>
              <a:t>）存放由程序员分配并释放的变量，即它们可以由程序员需要时用一个操作符创建，不再需要时用一个回收操作符回收。</a:t>
            </a:r>
            <a:endParaRPr lang="en-US" altLang="zh-CN" sz="2800" dirty="0" smtClean="0">
              <a:ea typeface="宋体" pitchFamily="2" charset="-122"/>
            </a:endParaRPr>
          </a:p>
          <a:p>
            <a:pPr>
              <a:lnSpc>
                <a:spcPts val="3100"/>
              </a:lnSpc>
              <a:spcBef>
                <a:spcPts val="300"/>
              </a:spcBef>
              <a:spcAft>
                <a:spcPts val="300"/>
              </a:spcAft>
            </a:pPr>
            <a:r>
              <a:rPr lang="zh-CN" altLang="en-US" sz="2800" dirty="0" smtClean="0">
                <a:ea typeface="宋体" pitchFamily="2" charset="-122"/>
              </a:rPr>
              <a:t>静态区与永久（静态）生命期。静态区也称永久区，存放永久生命期的变量，称为静态变量。静态变量在编译时即被创建并初始化，如果不显式初始化，则在编译时会默认初始化为零。</a:t>
            </a:r>
          </a:p>
          <a:p>
            <a:pPr>
              <a:lnSpc>
                <a:spcPts val="3100"/>
              </a:lnSpc>
              <a:spcBef>
                <a:spcPts val="300"/>
              </a:spcBef>
              <a:spcAft>
                <a:spcPts val="300"/>
              </a:spcAft>
            </a:pPr>
            <a:r>
              <a:rPr lang="zh-CN" altLang="en-US" sz="2800" dirty="0" smtClean="0">
                <a:ea typeface="宋体" pitchFamily="2" charset="-122"/>
              </a:rPr>
              <a:t>文字常量区。常量存储区是一块比较特殊的存储区，里面存放的是常量，不允许修改，字符串常量就放在这里，程序结束后由系统释放。</a:t>
            </a:r>
          </a:p>
          <a:p>
            <a:pPr>
              <a:lnSpc>
                <a:spcPts val="3100"/>
              </a:lnSpc>
              <a:spcBef>
                <a:spcPts val="300"/>
              </a:spcBef>
              <a:spcAft>
                <a:spcPts val="300"/>
              </a:spcAft>
            </a:pPr>
            <a:r>
              <a:rPr lang="zh-CN" altLang="en-US" sz="2800" dirty="0" smtClean="0">
                <a:ea typeface="宋体" pitchFamily="2" charset="-122"/>
              </a:rPr>
              <a:t>程序代码区。程序代码区存储</a:t>
            </a:r>
            <a:r>
              <a:rPr lang="en-US" altLang="zh-CN" sz="2800" dirty="0" smtClean="0">
                <a:ea typeface="宋体" pitchFamily="2" charset="-122"/>
              </a:rPr>
              <a:t>CPU</a:t>
            </a:r>
            <a:r>
              <a:rPr lang="zh-CN" altLang="en-US" sz="2800" dirty="0" smtClean="0">
                <a:ea typeface="宋体" pitchFamily="2" charset="-122"/>
              </a:rPr>
              <a:t>执行的指令部分，也就是主要的程序代码编译出来的目标代码。</a:t>
            </a:r>
            <a:endParaRPr lang="en-US" altLang="zh-CN" sz="2800" dirty="0" smtClean="0">
              <a:ea typeface="宋体" pitchFamily="2" charset="-122"/>
            </a:endParaRPr>
          </a:p>
          <a:p>
            <a:pPr>
              <a:lnSpc>
                <a:spcPts val="3100"/>
              </a:lnSpc>
              <a:spcBef>
                <a:spcPts val="300"/>
              </a:spcBef>
              <a:spcAft>
                <a:spcPts val="300"/>
              </a:spcAft>
            </a:pPr>
            <a:endParaRPr lang="zh-CN" altLang="en-US" sz="2800" dirty="0"/>
          </a:p>
        </p:txBody>
      </p:sp>
      <p:pic>
        <p:nvPicPr>
          <p:cNvPr id="4" name="Picture 4"/>
          <p:cNvPicPr>
            <a:picLocks noChangeAspect="1" noChangeArrowheads="1"/>
          </p:cNvPicPr>
          <p:nvPr/>
        </p:nvPicPr>
        <p:blipFill>
          <a:blip r:embed="rId2" cstate="print"/>
          <a:srcRect/>
          <a:stretch>
            <a:fillRect/>
          </a:stretch>
        </p:blipFill>
        <p:spPr bwMode="auto">
          <a:xfrm>
            <a:off x="6426646" y="116632"/>
            <a:ext cx="2609850" cy="3097212"/>
          </a:xfrm>
          <a:prstGeom prst="rect">
            <a:avLst/>
          </a:prstGeom>
          <a:solidFill>
            <a:schemeClr val="bg1"/>
          </a:solid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p:txBody>
          <a:bodyPr/>
          <a:lstStyle/>
          <a:p>
            <a:pPr eaLnBrk="1" hangingPunct="1"/>
            <a:r>
              <a:rPr lang="zh-CN" altLang="en-US" dirty="0" smtClean="0"/>
              <a:t>使用</a:t>
            </a:r>
            <a:r>
              <a:rPr lang="en-US" altLang="zh-CN" dirty="0" smtClean="0">
                <a:solidFill>
                  <a:schemeClr val="accent2"/>
                </a:solidFill>
              </a:rPr>
              <a:t>using namespace</a:t>
            </a:r>
            <a:r>
              <a:rPr lang="zh-CN" altLang="en-US" dirty="0" smtClean="0"/>
              <a:t>对命名空间名加以声明，使用格式如下：</a:t>
            </a:r>
          </a:p>
          <a:p>
            <a:pPr lvl="1" eaLnBrk="1" hangingPunct="1">
              <a:buFontTx/>
              <a:buNone/>
            </a:pPr>
            <a:r>
              <a:rPr lang="zh-CN" altLang="en-US" dirty="0" smtClean="0"/>
              <a:t>	</a:t>
            </a:r>
            <a:r>
              <a:rPr lang="en-US" altLang="zh-CN" dirty="0" smtClean="0"/>
              <a:t>using namespace </a:t>
            </a:r>
            <a:r>
              <a:rPr lang="zh-CN" altLang="en-US" dirty="0" smtClean="0"/>
              <a:t>命名空间名</a:t>
            </a:r>
            <a:r>
              <a:rPr lang="en-US" altLang="zh-CN" dirty="0" smtClean="0"/>
              <a:t>;</a:t>
            </a:r>
          </a:p>
          <a:p>
            <a:pPr eaLnBrk="1" hangingPunct="1"/>
            <a:r>
              <a:rPr lang="zh-CN" altLang="en-US" dirty="0" smtClean="0"/>
              <a:t>在上面声明语句的作用域内，当用到命名空间中的</a:t>
            </a:r>
            <a:r>
              <a:rPr lang="zh-CN" altLang="en-US" dirty="0" smtClean="0">
                <a:solidFill>
                  <a:schemeClr val="accent2"/>
                </a:solidFill>
              </a:rPr>
              <a:t>成员</a:t>
            </a:r>
            <a:r>
              <a:rPr lang="zh-CN" altLang="en-US" dirty="0" smtClean="0"/>
              <a:t>时，可以</a:t>
            </a:r>
            <a:r>
              <a:rPr lang="zh-CN" altLang="en-US" dirty="0" smtClean="0">
                <a:solidFill>
                  <a:schemeClr val="accent2"/>
                </a:solidFill>
              </a:rPr>
              <a:t>不用命名空间名与作用域运算符加以限制</a:t>
            </a:r>
            <a:r>
              <a:rPr lang="zh-CN" altLang="en-US" dirty="0" smtClean="0"/>
              <a:t>，这样方便使用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4"/>
          <p:cNvSpPr txBox="1">
            <a:spLocks noChangeArrowheads="1"/>
          </p:cNvSpPr>
          <p:nvPr/>
        </p:nvSpPr>
        <p:spPr bwMode="auto">
          <a:xfrm>
            <a:off x="250825" y="260350"/>
            <a:ext cx="8569325" cy="4359275"/>
          </a:xfrm>
          <a:prstGeom prst="rect">
            <a:avLst/>
          </a:prstGeom>
          <a:noFill/>
          <a:ln w="9525">
            <a:noFill/>
            <a:miter lim="800000"/>
            <a:headEnd/>
            <a:tailEnd/>
          </a:ln>
        </p:spPr>
        <p:txBody>
          <a:bodyPr>
            <a:spAutoFit/>
          </a:bodyPr>
          <a:lstStyle/>
          <a:p>
            <a:r>
              <a:rPr lang="zh-CN" altLang="en-US" sz="2000" dirty="0" smtClean="0">
                <a:solidFill>
                  <a:schemeClr val="accent2"/>
                </a:solidFill>
              </a:rPr>
              <a:t>例</a:t>
            </a:r>
            <a:r>
              <a:rPr lang="en-US" altLang="zh-CN" sz="2000" dirty="0" smtClean="0">
                <a:solidFill>
                  <a:schemeClr val="accent2"/>
                </a:solidFill>
              </a:rPr>
              <a:t>9.13 </a:t>
            </a:r>
            <a:r>
              <a:rPr lang="zh-CN" altLang="en-US" sz="2000" dirty="0">
                <a:solidFill>
                  <a:schemeClr val="accent2"/>
                </a:solidFill>
              </a:rPr>
              <a:t>用</a:t>
            </a:r>
            <a:r>
              <a:rPr lang="en-US" altLang="zh-CN" sz="2000" dirty="0">
                <a:solidFill>
                  <a:schemeClr val="accent2"/>
                </a:solidFill>
              </a:rPr>
              <a:t>using namespace</a:t>
            </a:r>
            <a:r>
              <a:rPr lang="zh-CN" altLang="en-US" sz="2000" dirty="0">
                <a:solidFill>
                  <a:schemeClr val="accent2"/>
                </a:solidFill>
              </a:rPr>
              <a:t>声明命名空间使用示例。</a:t>
            </a:r>
          </a:p>
          <a:p>
            <a:r>
              <a:rPr lang="en-US" altLang="zh-CN" sz="2000" dirty="0">
                <a:solidFill>
                  <a:schemeClr val="tx1"/>
                </a:solidFill>
              </a:rPr>
              <a:t>namespace </a:t>
            </a:r>
            <a:r>
              <a:rPr lang="en-US" altLang="zh-CN" sz="2000" dirty="0" err="1">
                <a:solidFill>
                  <a:schemeClr val="tx1"/>
                </a:solidFill>
              </a:rPr>
              <a:t>MyName</a:t>
            </a:r>
            <a:r>
              <a:rPr lang="en-US" altLang="zh-CN" sz="2000" dirty="0">
                <a:solidFill>
                  <a:schemeClr val="tx1"/>
                </a:solidFill>
              </a:rPr>
              <a:t>			// </a:t>
            </a:r>
            <a:r>
              <a:rPr lang="zh-CN" altLang="en-US" sz="2000" dirty="0">
                <a:solidFill>
                  <a:schemeClr val="tx1"/>
                </a:solidFill>
              </a:rPr>
              <a:t>命名空间</a:t>
            </a:r>
            <a:r>
              <a:rPr lang="en-US" altLang="zh-CN" sz="2000" dirty="0" err="1">
                <a:solidFill>
                  <a:schemeClr val="tx1"/>
                </a:solidFill>
              </a:rPr>
              <a:t>MyName</a:t>
            </a:r>
            <a:endParaRPr lang="en-US" altLang="zh-CN" sz="2000" dirty="0">
              <a:solidFill>
                <a:schemeClr val="tx1"/>
              </a:solidFill>
            </a:endParaRPr>
          </a:p>
          <a:p>
            <a:r>
              <a:rPr lang="en-US" altLang="zh-CN" sz="2000" dirty="0">
                <a:solidFill>
                  <a:schemeClr val="tx1"/>
                </a:solidFill>
              </a:rPr>
              <a:t>{ </a:t>
            </a:r>
          </a:p>
          <a:p>
            <a:r>
              <a:rPr lang="en-US" altLang="zh-CN" sz="2000" dirty="0">
                <a:solidFill>
                  <a:schemeClr val="tx1"/>
                </a:solidFill>
              </a:rPr>
              <a:t>	</a:t>
            </a:r>
            <a:r>
              <a:rPr lang="en-US" altLang="zh-CN" sz="2000" dirty="0" err="1">
                <a:solidFill>
                  <a:schemeClr val="tx1"/>
                </a:solidFill>
              </a:rPr>
              <a:t>int</a:t>
            </a:r>
            <a:r>
              <a:rPr lang="en-US" altLang="zh-CN" sz="2000" dirty="0">
                <a:solidFill>
                  <a:schemeClr val="tx1"/>
                </a:solidFill>
              </a:rPr>
              <a:t> x = 10;			// </a:t>
            </a:r>
            <a:r>
              <a:rPr lang="zh-CN" altLang="en-US" sz="2000" dirty="0">
                <a:solidFill>
                  <a:schemeClr val="tx1"/>
                </a:solidFill>
              </a:rPr>
              <a:t>命名空间</a:t>
            </a:r>
            <a:r>
              <a:rPr lang="en-US" altLang="zh-CN" sz="2000" dirty="0" err="1">
                <a:solidFill>
                  <a:schemeClr val="tx1"/>
                </a:solidFill>
              </a:rPr>
              <a:t>MyName</a:t>
            </a:r>
            <a:r>
              <a:rPr lang="zh-CN" altLang="en-US" sz="2000" dirty="0">
                <a:solidFill>
                  <a:schemeClr val="tx1"/>
                </a:solidFill>
              </a:rPr>
              <a:t>中的变量</a:t>
            </a:r>
            <a:r>
              <a:rPr lang="en-US" altLang="zh-CN" sz="2000" dirty="0">
                <a:solidFill>
                  <a:schemeClr val="tx1"/>
                </a:solidFill>
              </a:rPr>
              <a:t>x</a:t>
            </a:r>
          </a:p>
          <a:p>
            <a:r>
              <a:rPr lang="en-US" altLang="zh-CN" sz="2000" dirty="0">
                <a:solidFill>
                  <a:schemeClr val="tx1"/>
                </a:solidFill>
              </a:rPr>
              <a:t>}</a:t>
            </a:r>
          </a:p>
          <a:p>
            <a:r>
              <a:rPr lang="en-US" altLang="zh-CN" sz="2000" dirty="0" err="1">
                <a:solidFill>
                  <a:schemeClr val="tx1"/>
                </a:solidFill>
              </a:rPr>
              <a:t>int</a:t>
            </a:r>
            <a:r>
              <a:rPr lang="en-US" altLang="zh-CN" sz="2000" dirty="0">
                <a:solidFill>
                  <a:schemeClr val="tx1"/>
                </a:solidFill>
              </a:rPr>
              <a:t> main(void)				// </a:t>
            </a:r>
            <a:r>
              <a:rPr lang="zh-CN" altLang="en-US" sz="2000" dirty="0">
                <a:solidFill>
                  <a:schemeClr val="tx1"/>
                </a:solidFill>
              </a:rPr>
              <a:t>主函数</a:t>
            </a:r>
            <a:r>
              <a:rPr lang="en-US" altLang="zh-CN" sz="2000" dirty="0">
                <a:solidFill>
                  <a:schemeClr val="tx1"/>
                </a:solidFill>
              </a:rPr>
              <a:t>main(void)</a:t>
            </a:r>
          </a:p>
          <a:p>
            <a:r>
              <a:rPr lang="en-US" altLang="zh-CN" sz="2000" dirty="0">
                <a:solidFill>
                  <a:schemeClr val="tx1"/>
                </a:solidFill>
              </a:rPr>
              <a:t>{</a:t>
            </a:r>
          </a:p>
          <a:p>
            <a:r>
              <a:rPr lang="en-US" altLang="zh-CN" sz="2000" dirty="0">
                <a:solidFill>
                  <a:schemeClr val="accent2"/>
                </a:solidFill>
              </a:rPr>
              <a:t>	using namespace </a:t>
            </a:r>
            <a:r>
              <a:rPr lang="en-US" altLang="zh-CN" sz="2000" dirty="0" err="1">
                <a:solidFill>
                  <a:schemeClr val="accent2"/>
                </a:solidFill>
              </a:rPr>
              <a:t>MyName</a:t>
            </a:r>
            <a:r>
              <a:rPr lang="en-US" altLang="zh-CN" sz="2000" dirty="0">
                <a:solidFill>
                  <a:schemeClr val="accent2"/>
                </a:solidFill>
              </a:rPr>
              <a:t>;	</a:t>
            </a:r>
          </a:p>
          <a:p>
            <a:r>
              <a:rPr lang="en-US" altLang="zh-CN" sz="2000" dirty="0">
                <a:solidFill>
                  <a:schemeClr val="accent2"/>
                </a:solidFill>
              </a:rPr>
              <a:t>		// </a:t>
            </a:r>
            <a:r>
              <a:rPr lang="zh-CN" altLang="en-US" sz="2000" dirty="0">
                <a:solidFill>
                  <a:schemeClr val="accent2"/>
                </a:solidFill>
              </a:rPr>
              <a:t>用</a:t>
            </a:r>
            <a:r>
              <a:rPr lang="en-US" altLang="zh-CN" sz="2000" dirty="0">
                <a:solidFill>
                  <a:schemeClr val="accent2"/>
                </a:solidFill>
              </a:rPr>
              <a:t>using namespace</a:t>
            </a:r>
            <a:r>
              <a:rPr lang="zh-CN" altLang="en-US" sz="2000" dirty="0">
                <a:solidFill>
                  <a:schemeClr val="accent2"/>
                </a:solidFill>
              </a:rPr>
              <a:t>声明</a:t>
            </a:r>
            <a:r>
              <a:rPr lang="en-US" altLang="zh-CN" sz="2000" dirty="0" err="1">
                <a:solidFill>
                  <a:schemeClr val="accent2"/>
                </a:solidFill>
              </a:rPr>
              <a:t>MyName</a:t>
            </a:r>
            <a:endParaRPr lang="en-US" altLang="zh-CN" sz="2000" dirty="0">
              <a:solidFill>
                <a:schemeClr val="accent2"/>
              </a:solidFill>
            </a:endParaRPr>
          </a:p>
          <a:p>
            <a:r>
              <a:rPr lang="en-US" altLang="zh-CN" sz="2000" dirty="0">
                <a:solidFill>
                  <a:schemeClr val="tx1"/>
                </a:solidFill>
              </a:rPr>
              <a:t>	</a:t>
            </a:r>
            <a:r>
              <a:rPr lang="en-US" altLang="zh-CN" sz="2000" dirty="0" err="1">
                <a:solidFill>
                  <a:schemeClr val="tx1"/>
                </a:solidFill>
              </a:rPr>
              <a:t>cout</a:t>
            </a:r>
            <a:r>
              <a:rPr lang="en-US" altLang="zh-CN" sz="2000" dirty="0">
                <a:solidFill>
                  <a:schemeClr val="tx1"/>
                </a:solidFill>
              </a:rPr>
              <a:t> &lt;&lt; "</a:t>
            </a:r>
            <a:r>
              <a:rPr lang="zh-CN" altLang="en-US" sz="2000" dirty="0">
                <a:solidFill>
                  <a:schemeClr val="tx1"/>
                </a:solidFill>
              </a:rPr>
              <a:t>命名空间</a:t>
            </a:r>
            <a:r>
              <a:rPr lang="en-US" altLang="zh-CN" sz="2000" dirty="0" err="1">
                <a:solidFill>
                  <a:schemeClr val="tx1"/>
                </a:solidFill>
              </a:rPr>
              <a:t>MyName</a:t>
            </a:r>
            <a:r>
              <a:rPr lang="zh-CN" altLang="en-US" sz="2000" dirty="0">
                <a:solidFill>
                  <a:schemeClr val="tx1"/>
                </a:solidFill>
              </a:rPr>
              <a:t>中的变量</a:t>
            </a:r>
            <a:r>
              <a:rPr lang="en-US" altLang="zh-CN" sz="2000" dirty="0">
                <a:solidFill>
                  <a:schemeClr val="tx1"/>
                </a:solidFill>
              </a:rPr>
              <a:t>x:" &lt;&lt; x &lt;&lt; </a:t>
            </a:r>
            <a:r>
              <a:rPr lang="en-US" altLang="zh-CN" sz="2000" dirty="0" err="1">
                <a:solidFill>
                  <a:schemeClr val="tx1"/>
                </a:solidFill>
              </a:rPr>
              <a:t>endl</a:t>
            </a:r>
            <a:r>
              <a:rPr lang="en-US" altLang="zh-CN" sz="2000" dirty="0">
                <a:solidFill>
                  <a:schemeClr val="tx1"/>
                </a:solidFill>
              </a:rPr>
              <a:t>;	</a:t>
            </a:r>
          </a:p>
          <a:p>
            <a:r>
              <a:rPr lang="en-US" altLang="zh-CN" sz="2000" dirty="0">
                <a:solidFill>
                  <a:schemeClr val="tx1"/>
                </a:solidFill>
              </a:rPr>
              <a:t>		// </a:t>
            </a:r>
            <a:r>
              <a:rPr lang="zh-CN" altLang="en-US" sz="2000" dirty="0">
                <a:solidFill>
                  <a:schemeClr val="tx1"/>
                </a:solidFill>
              </a:rPr>
              <a:t>此处</a:t>
            </a:r>
            <a:r>
              <a:rPr lang="en-US" altLang="zh-CN" sz="2000" dirty="0">
                <a:solidFill>
                  <a:schemeClr val="tx1"/>
                </a:solidFill>
              </a:rPr>
              <a:t>x</a:t>
            </a:r>
            <a:r>
              <a:rPr lang="zh-CN" altLang="en-US" sz="2000" dirty="0">
                <a:solidFill>
                  <a:schemeClr val="tx1"/>
                </a:solidFill>
              </a:rPr>
              <a:t>与</a:t>
            </a:r>
            <a:r>
              <a:rPr lang="en-US" altLang="zh-CN" sz="2000" dirty="0" err="1">
                <a:solidFill>
                  <a:schemeClr val="tx1"/>
                </a:solidFill>
              </a:rPr>
              <a:t>MyName</a:t>
            </a:r>
            <a:r>
              <a:rPr lang="en-US" altLang="zh-CN" sz="2000" dirty="0">
                <a:solidFill>
                  <a:schemeClr val="tx1"/>
                </a:solidFill>
              </a:rPr>
              <a:t>::x</a:t>
            </a:r>
            <a:r>
              <a:rPr lang="zh-CN" altLang="en-US" sz="2000" dirty="0">
                <a:solidFill>
                  <a:schemeClr val="tx1"/>
                </a:solidFill>
              </a:rPr>
              <a:t>等价</a:t>
            </a:r>
          </a:p>
          <a:p>
            <a:r>
              <a:rPr lang="zh-CN" altLang="en-US" sz="2000" dirty="0">
                <a:solidFill>
                  <a:schemeClr val="tx1"/>
                </a:solidFill>
              </a:rPr>
              <a:t>	</a:t>
            </a:r>
            <a:r>
              <a:rPr lang="en-US" altLang="zh-CN" sz="2000" dirty="0">
                <a:solidFill>
                  <a:schemeClr val="tx1"/>
                </a:solidFill>
              </a:rPr>
              <a:t>system("PAUSE");		// </a:t>
            </a:r>
            <a:r>
              <a:rPr lang="zh-CN" altLang="en-US" sz="2000" dirty="0">
                <a:solidFill>
                  <a:schemeClr val="tx1"/>
                </a:solidFill>
              </a:rPr>
              <a:t>输出系统提示并返回操作系统</a:t>
            </a:r>
          </a:p>
          <a:p>
            <a:r>
              <a:rPr lang="zh-CN" altLang="en-US" sz="2000" dirty="0">
                <a:solidFill>
                  <a:schemeClr val="tx1"/>
                </a:solidFill>
              </a:rPr>
              <a:t>	</a:t>
            </a:r>
            <a:r>
              <a:rPr lang="en-US" altLang="zh-CN" sz="2000" dirty="0">
                <a:solidFill>
                  <a:schemeClr val="tx1"/>
                </a:solidFill>
              </a:rPr>
              <a:t>return 0;        			// </a:t>
            </a:r>
            <a:r>
              <a:rPr lang="zh-CN" altLang="en-US" sz="2000" dirty="0">
                <a:solidFill>
                  <a:schemeClr val="tx1"/>
                </a:solidFill>
              </a:rPr>
              <a:t>返回值</a:t>
            </a:r>
            <a:r>
              <a:rPr lang="en-US" altLang="zh-CN" sz="2000" dirty="0">
                <a:solidFill>
                  <a:schemeClr val="tx1"/>
                </a:solidFill>
              </a:rPr>
              <a:t>0, </a:t>
            </a:r>
            <a:r>
              <a:rPr lang="zh-CN" altLang="en-US" sz="2000" dirty="0">
                <a:solidFill>
                  <a:schemeClr val="tx1"/>
                </a:solidFill>
              </a:rPr>
              <a:t>返回操作系统</a:t>
            </a:r>
          </a:p>
          <a:p>
            <a:r>
              <a:rPr lang="en-US" altLang="zh-CN" sz="2000" dirty="0">
                <a:solidFill>
                  <a:schemeClr val="tx1"/>
                </a:solidFill>
              </a:rPr>
              <a:t>}</a:t>
            </a:r>
          </a:p>
        </p:txBody>
      </p:sp>
      <p:sp>
        <p:nvSpPr>
          <p:cNvPr id="45059" name="AutoShape 5"/>
          <p:cNvSpPr>
            <a:spLocks noChangeArrowheads="1"/>
          </p:cNvSpPr>
          <p:nvPr/>
        </p:nvSpPr>
        <p:spPr bwMode="auto">
          <a:xfrm>
            <a:off x="1187450" y="4581525"/>
            <a:ext cx="6624638" cy="1871663"/>
          </a:xfrm>
          <a:prstGeom prst="roundRect">
            <a:avLst>
              <a:gd name="adj" fmla="val 16667"/>
            </a:avLst>
          </a:prstGeom>
          <a:solidFill>
            <a:schemeClr val="bg1"/>
          </a:solidFill>
          <a:ln w="9525">
            <a:solidFill>
              <a:schemeClr val="tx1"/>
            </a:solidFill>
            <a:round/>
            <a:headEnd/>
            <a:tailEnd/>
          </a:ln>
        </p:spPr>
        <p:txBody>
          <a:bodyPr wrap="none" anchor="ctr"/>
          <a:lstStyle/>
          <a:p>
            <a:r>
              <a:rPr lang="zh-CN" altLang="en-US" sz="2000" dirty="0">
                <a:solidFill>
                  <a:schemeClr val="tx1"/>
                </a:solidFill>
              </a:rPr>
              <a:t>程序运行时屏幕输出如下：</a:t>
            </a:r>
          </a:p>
          <a:p>
            <a:pPr lvl="1"/>
            <a:r>
              <a:rPr lang="zh-CN" altLang="en-US" sz="2000" dirty="0">
                <a:solidFill>
                  <a:schemeClr val="accent2"/>
                </a:solidFill>
              </a:rPr>
              <a:t>命名空间</a:t>
            </a:r>
            <a:r>
              <a:rPr lang="en-US" altLang="zh-CN" sz="2000" dirty="0" err="1">
                <a:solidFill>
                  <a:schemeClr val="accent2"/>
                </a:solidFill>
              </a:rPr>
              <a:t>MyName</a:t>
            </a:r>
            <a:r>
              <a:rPr lang="zh-CN" altLang="en-US" sz="2000" dirty="0">
                <a:solidFill>
                  <a:schemeClr val="accent2"/>
                </a:solidFill>
              </a:rPr>
              <a:t>中的变量</a:t>
            </a:r>
            <a:r>
              <a:rPr lang="en-US" altLang="zh-CN" sz="2000" dirty="0">
                <a:solidFill>
                  <a:schemeClr val="accent2"/>
                </a:solidFill>
              </a:rPr>
              <a:t>x:10</a:t>
            </a:r>
          </a:p>
          <a:p>
            <a:pPr lvl="1"/>
            <a:r>
              <a:rPr lang="zh-CN" altLang="en-US" sz="2000" dirty="0">
                <a:solidFill>
                  <a:schemeClr val="accent2"/>
                </a:solidFill>
              </a:rPr>
              <a:t>请按任意键继续</a:t>
            </a:r>
            <a:r>
              <a:rPr lang="en-US" altLang="zh-CN" sz="2000" dirty="0">
                <a:solidFill>
                  <a:schemeClr val="accent2"/>
                </a:solidFill>
              </a:rPr>
              <a:t>. . .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lstStyle/>
          <a:p>
            <a:r>
              <a:rPr lang="zh-CN" altLang="en-US" dirty="0" smtClean="0"/>
              <a:t>无名名字空间</a:t>
            </a:r>
            <a:endParaRPr lang="zh-CN" altLang="en-US" dirty="0"/>
          </a:p>
        </p:txBody>
      </p:sp>
      <p:sp>
        <p:nvSpPr>
          <p:cNvPr id="3" name="内容占位符 2"/>
          <p:cNvSpPr>
            <a:spLocks noGrp="1"/>
          </p:cNvSpPr>
          <p:nvPr>
            <p:ph idx="1"/>
          </p:nvPr>
        </p:nvSpPr>
        <p:spPr>
          <a:xfrm>
            <a:off x="0" y="991269"/>
            <a:ext cx="9144000" cy="4525963"/>
          </a:xfrm>
        </p:spPr>
        <p:txBody>
          <a:bodyPr/>
          <a:lstStyle/>
          <a:p>
            <a:pPr eaLnBrk="1" hangingPunct="1">
              <a:lnSpc>
                <a:spcPts val="3300"/>
              </a:lnSpc>
              <a:spcBef>
                <a:spcPts val="300"/>
              </a:spcBef>
              <a:spcAft>
                <a:spcPts val="300"/>
              </a:spcAft>
            </a:pPr>
            <a:r>
              <a:rPr lang="zh-CN" altLang="en-US" sz="2800" dirty="0" smtClean="0"/>
              <a:t>前面介绍的都是</a:t>
            </a:r>
            <a:r>
              <a:rPr lang="zh-CN" altLang="en-US" sz="2800" dirty="0" smtClean="0">
                <a:solidFill>
                  <a:schemeClr val="accent2"/>
                </a:solidFill>
              </a:rPr>
              <a:t>有名字的命名空间</a:t>
            </a:r>
            <a:r>
              <a:rPr lang="zh-CN" altLang="en-US" sz="2800" dirty="0" smtClean="0"/>
              <a:t>，在</a:t>
            </a:r>
            <a:r>
              <a:rPr lang="en-US" altLang="zh-CN" sz="2800" dirty="0" smtClean="0"/>
              <a:t>C++</a:t>
            </a:r>
            <a:r>
              <a:rPr lang="zh-CN" altLang="en-US" sz="2800" dirty="0" smtClean="0"/>
              <a:t>中还允许使用</a:t>
            </a:r>
            <a:r>
              <a:rPr lang="zh-CN" altLang="en-US" sz="2800" dirty="0" smtClean="0">
                <a:solidFill>
                  <a:schemeClr val="accent2"/>
                </a:solidFill>
              </a:rPr>
              <a:t>没有名字的命名空间</a:t>
            </a:r>
            <a:r>
              <a:rPr lang="zh-CN" altLang="en-US" sz="2800" dirty="0" smtClean="0"/>
              <a:t>，也就是</a:t>
            </a:r>
            <a:r>
              <a:rPr lang="zh-CN" altLang="en-US" sz="2800" dirty="0" smtClean="0">
                <a:solidFill>
                  <a:schemeClr val="accent2"/>
                </a:solidFill>
              </a:rPr>
              <a:t>无名命名空间</a:t>
            </a:r>
            <a:r>
              <a:rPr lang="zh-CN" altLang="en-US" sz="2800" dirty="0" smtClean="0"/>
              <a:t>，具体定义格式如下</a:t>
            </a:r>
          </a:p>
          <a:p>
            <a:pPr lvl="1" eaLnBrk="1" hangingPunct="1">
              <a:lnSpc>
                <a:spcPts val="3300"/>
              </a:lnSpc>
              <a:spcBef>
                <a:spcPts val="300"/>
              </a:spcBef>
              <a:spcAft>
                <a:spcPts val="300"/>
              </a:spcAft>
              <a:buFontTx/>
              <a:buNone/>
            </a:pPr>
            <a:r>
              <a:rPr lang="en-US" altLang="zh-CN" sz="2400" dirty="0" smtClean="0"/>
              <a:t>namespace </a:t>
            </a:r>
          </a:p>
          <a:p>
            <a:pPr lvl="1" eaLnBrk="1" hangingPunct="1">
              <a:lnSpc>
                <a:spcPts val="3300"/>
              </a:lnSpc>
              <a:spcBef>
                <a:spcPts val="300"/>
              </a:spcBef>
              <a:spcAft>
                <a:spcPts val="300"/>
              </a:spcAft>
              <a:buFontTx/>
              <a:buNone/>
            </a:pPr>
            <a:r>
              <a:rPr lang="en-US" altLang="zh-CN" sz="2400" dirty="0" smtClean="0"/>
              <a:t>{</a:t>
            </a:r>
          </a:p>
          <a:p>
            <a:pPr lvl="1" eaLnBrk="1" hangingPunct="1">
              <a:lnSpc>
                <a:spcPts val="3300"/>
              </a:lnSpc>
              <a:spcBef>
                <a:spcPts val="300"/>
              </a:spcBef>
              <a:spcAft>
                <a:spcPts val="300"/>
              </a:spcAft>
              <a:buFontTx/>
              <a:buNone/>
            </a:pPr>
            <a:r>
              <a:rPr lang="en-US" altLang="zh-CN" sz="2400" dirty="0" smtClean="0"/>
              <a:t>		// </a:t>
            </a:r>
            <a:r>
              <a:rPr lang="zh-CN" altLang="en-US" sz="2400" dirty="0" smtClean="0"/>
              <a:t>各种成员</a:t>
            </a:r>
            <a:r>
              <a:rPr lang="en-US" altLang="zh-CN" sz="2400" dirty="0" smtClean="0"/>
              <a:t>(</a:t>
            </a:r>
            <a:r>
              <a:rPr lang="zh-CN" altLang="en-US" sz="2400" dirty="0" smtClean="0"/>
              <a:t>包括类型名、变量名和函数名</a:t>
            </a:r>
            <a:r>
              <a:rPr lang="en-US" altLang="zh-CN" sz="2400" dirty="0" smtClean="0"/>
              <a:t>)</a:t>
            </a:r>
            <a:r>
              <a:rPr lang="zh-CN" altLang="en-US" sz="2400" dirty="0" smtClean="0"/>
              <a:t>的声明或者定义</a:t>
            </a:r>
          </a:p>
          <a:p>
            <a:pPr lvl="1" eaLnBrk="1" hangingPunct="1">
              <a:lnSpc>
                <a:spcPts val="3300"/>
              </a:lnSpc>
              <a:spcBef>
                <a:spcPts val="300"/>
              </a:spcBef>
              <a:spcAft>
                <a:spcPts val="300"/>
              </a:spcAft>
              <a:buFontTx/>
              <a:buNone/>
            </a:pPr>
            <a:r>
              <a:rPr lang="en-US" altLang="zh-CN" sz="2400" dirty="0" smtClean="0"/>
              <a:t>}</a:t>
            </a:r>
          </a:p>
          <a:p>
            <a:pPr eaLnBrk="1" hangingPunct="1">
              <a:lnSpc>
                <a:spcPts val="3300"/>
              </a:lnSpc>
              <a:spcBef>
                <a:spcPts val="300"/>
              </a:spcBef>
              <a:spcAft>
                <a:spcPts val="300"/>
              </a:spcAft>
            </a:pPr>
            <a:r>
              <a:rPr lang="zh-CN" altLang="en-US" sz="2800" dirty="0" smtClean="0"/>
              <a:t>使用</a:t>
            </a:r>
            <a:r>
              <a:rPr lang="zh-CN" altLang="en-US" sz="2800" dirty="0" smtClean="0">
                <a:solidFill>
                  <a:schemeClr val="accent2"/>
                </a:solidFill>
              </a:rPr>
              <a:t>无名命名空间</a:t>
            </a:r>
            <a:r>
              <a:rPr lang="zh-CN" altLang="en-US" sz="2800" dirty="0" smtClean="0"/>
              <a:t>的</a:t>
            </a:r>
            <a:r>
              <a:rPr lang="zh-CN" altLang="en-US" sz="2800" dirty="0" smtClean="0">
                <a:solidFill>
                  <a:schemeClr val="accent2"/>
                </a:solidFill>
              </a:rPr>
              <a:t>成员</a:t>
            </a:r>
            <a:r>
              <a:rPr lang="zh-CN" altLang="en-US" sz="2800" dirty="0" smtClean="0"/>
              <a:t>时，</a:t>
            </a:r>
            <a:r>
              <a:rPr lang="zh-CN" altLang="en-US" sz="2800" dirty="0" smtClean="0">
                <a:solidFill>
                  <a:schemeClr val="accent2"/>
                </a:solidFill>
              </a:rPr>
              <a:t>不加命名空间名与作用域运算符</a:t>
            </a:r>
            <a:r>
              <a:rPr lang="zh-CN" altLang="en-US" sz="2800" dirty="0" smtClean="0"/>
              <a:t>，也就是</a:t>
            </a:r>
            <a:r>
              <a:rPr lang="zh-CN" altLang="en-US" sz="2800" dirty="0" smtClean="0">
                <a:solidFill>
                  <a:schemeClr val="accent2"/>
                </a:solidFill>
              </a:rPr>
              <a:t>直接</a:t>
            </a:r>
            <a:r>
              <a:rPr lang="zh-CN" altLang="en-US" sz="2800" dirty="0" smtClean="0"/>
              <a:t>使用</a:t>
            </a:r>
            <a:r>
              <a:rPr lang="zh-CN" altLang="en-US" sz="2800" dirty="0" smtClean="0">
                <a:solidFill>
                  <a:schemeClr val="accent2"/>
                </a:solidFill>
              </a:rPr>
              <a:t>无名命名空间的成员</a:t>
            </a:r>
            <a:r>
              <a:rPr lang="zh-CN" altLang="en-US" sz="2800" dirty="0" smtClean="0"/>
              <a:t>即可 </a:t>
            </a:r>
            <a:endParaRPr lang="en-US" altLang="zh-CN" sz="2800" dirty="0" smtClean="0"/>
          </a:p>
          <a:p>
            <a:pPr eaLnBrk="1" hangingPunct="1">
              <a:lnSpc>
                <a:spcPts val="3300"/>
              </a:lnSpc>
              <a:spcBef>
                <a:spcPts val="300"/>
              </a:spcBef>
              <a:spcAft>
                <a:spcPts val="300"/>
              </a:spcAft>
            </a:pPr>
            <a:r>
              <a:rPr lang="zh-CN" altLang="en-US" sz="2800" dirty="0" smtClean="0"/>
              <a:t>由于该名字空间没有名字，在其他编译单元（文件）中无法引用，只能在本</a:t>
            </a:r>
            <a:r>
              <a:rPr lang="zh-CN" altLang="en-US" sz="2800" dirty="0" smtClean="0">
                <a:solidFill>
                  <a:srgbClr val="FF0000"/>
                </a:solidFill>
              </a:rPr>
              <a:t>编译单元（文件）</a:t>
            </a:r>
            <a:r>
              <a:rPr lang="zh-CN" altLang="en-US" sz="2800" dirty="0" smtClean="0"/>
              <a:t>的作用域内有效</a:t>
            </a:r>
          </a:p>
          <a:p>
            <a:pPr>
              <a:lnSpc>
                <a:spcPts val="3300"/>
              </a:lnSpc>
              <a:spcBef>
                <a:spcPts val="300"/>
              </a:spcBef>
              <a:spcAft>
                <a:spcPts val="300"/>
              </a:spcAft>
            </a:pPr>
            <a:endParaRPr lang="zh-CN" altLang="en-US" sz="28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4"/>
          <p:cNvSpPr txBox="1">
            <a:spLocks noChangeArrowheads="1"/>
          </p:cNvSpPr>
          <p:nvPr/>
        </p:nvSpPr>
        <p:spPr bwMode="auto">
          <a:xfrm>
            <a:off x="250825" y="260350"/>
            <a:ext cx="8713788" cy="4968875"/>
          </a:xfrm>
          <a:prstGeom prst="rect">
            <a:avLst/>
          </a:prstGeom>
          <a:noFill/>
          <a:ln w="9525">
            <a:noFill/>
            <a:miter lim="800000"/>
            <a:headEnd/>
            <a:tailEnd/>
          </a:ln>
        </p:spPr>
        <p:txBody>
          <a:bodyPr>
            <a:spAutoFit/>
          </a:bodyPr>
          <a:lstStyle/>
          <a:p>
            <a:r>
              <a:rPr lang="zh-CN" altLang="en-US" sz="2000" dirty="0" smtClean="0">
                <a:solidFill>
                  <a:schemeClr val="accent2"/>
                </a:solidFill>
              </a:rPr>
              <a:t>例</a:t>
            </a:r>
            <a:r>
              <a:rPr lang="en-US" altLang="zh-CN" sz="2000" dirty="0" smtClean="0">
                <a:solidFill>
                  <a:schemeClr val="accent2"/>
                </a:solidFill>
              </a:rPr>
              <a:t>9.14 </a:t>
            </a:r>
            <a:r>
              <a:rPr lang="zh-CN" altLang="en-US" sz="2000" dirty="0">
                <a:solidFill>
                  <a:schemeClr val="accent2"/>
                </a:solidFill>
              </a:rPr>
              <a:t>无名命名空间使用示例。</a:t>
            </a:r>
          </a:p>
          <a:p>
            <a:r>
              <a:rPr lang="en-US" altLang="zh-CN" sz="2000" dirty="0">
                <a:solidFill>
                  <a:schemeClr val="tx1"/>
                </a:solidFill>
              </a:rPr>
              <a:t>namespace </a:t>
            </a:r>
            <a:r>
              <a:rPr lang="en-US" altLang="zh-CN" sz="2000" dirty="0" err="1">
                <a:solidFill>
                  <a:schemeClr val="tx1"/>
                </a:solidFill>
              </a:rPr>
              <a:t>MyName</a:t>
            </a:r>
            <a:r>
              <a:rPr lang="en-US" altLang="zh-CN" sz="2000" dirty="0">
                <a:solidFill>
                  <a:schemeClr val="tx1"/>
                </a:solidFill>
              </a:rPr>
              <a:t>		// </a:t>
            </a:r>
            <a:r>
              <a:rPr lang="zh-CN" altLang="en-US" sz="2000" dirty="0">
                <a:solidFill>
                  <a:schemeClr val="tx1"/>
                </a:solidFill>
              </a:rPr>
              <a:t>命名空间</a:t>
            </a:r>
            <a:r>
              <a:rPr lang="en-US" altLang="zh-CN" sz="2000" dirty="0" err="1">
                <a:solidFill>
                  <a:schemeClr val="tx1"/>
                </a:solidFill>
              </a:rPr>
              <a:t>MyName</a:t>
            </a:r>
            <a:endParaRPr lang="en-US" altLang="zh-CN" sz="2000" dirty="0">
              <a:solidFill>
                <a:schemeClr val="tx1"/>
              </a:solidFill>
            </a:endParaRPr>
          </a:p>
          <a:p>
            <a:r>
              <a:rPr lang="en-US" altLang="zh-CN" sz="2000" dirty="0">
                <a:solidFill>
                  <a:schemeClr val="tx1"/>
                </a:solidFill>
              </a:rPr>
              <a:t>{ </a:t>
            </a:r>
          </a:p>
          <a:p>
            <a:r>
              <a:rPr lang="en-US" altLang="zh-CN" sz="2000" dirty="0">
                <a:solidFill>
                  <a:schemeClr val="tx1"/>
                </a:solidFill>
              </a:rPr>
              <a:t>	</a:t>
            </a:r>
            <a:r>
              <a:rPr lang="en-US" altLang="zh-CN" sz="2000" dirty="0" err="1">
                <a:solidFill>
                  <a:schemeClr val="tx1"/>
                </a:solidFill>
              </a:rPr>
              <a:t>int</a:t>
            </a:r>
            <a:r>
              <a:rPr lang="en-US" altLang="zh-CN" sz="2000" dirty="0">
                <a:solidFill>
                  <a:schemeClr val="tx1"/>
                </a:solidFill>
              </a:rPr>
              <a:t> x = 10;		// </a:t>
            </a:r>
            <a:r>
              <a:rPr lang="zh-CN" altLang="en-US" sz="2000" dirty="0">
                <a:solidFill>
                  <a:schemeClr val="tx1"/>
                </a:solidFill>
              </a:rPr>
              <a:t>命名空间</a:t>
            </a:r>
            <a:r>
              <a:rPr lang="en-US" altLang="zh-CN" sz="2000" dirty="0" err="1">
                <a:solidFill>
                  <a:schemeClr val="tx1"/>
                </a:solidFill>
              </a:rPr>
              <a:t>MyName</a:t>
            </a:r>
            <a:r>
              <a:rPr lang="zh-CN" altLang="en-US" sz="2000" dirty="0">
                <a:solidFill>
                  <a:schemeClr val="tx1"/>
                </a:solidFill>
              </a:rPr>
              <a:t>中的变量</a:t>
            </a:r>
            <a:r>
              <a:rPr lang="en-US" altLang="zh-CN" sz="2000" dirty="0">
                <a:solidFill>
                  <a:schemeClr val="tx1"/>
                </a:solidFill>
              </a:rPr>
              <a:t>x</a:t>
            </a:r>
          </a:p>
          <a:p>
            <a:r>
              <a:rPr lang="en-US" altLang="zh-CN" sz="2000" dirty="0">
                <a:solidFill>
                  <a:schemeClr val="tx1"/>
                </a:solidFill>
              </a:rPr>
              <a:t>}</a:t>
            </a:r>
          </a:p>
          <a:p>
            <a:r>
              <a:rPr lang="en-US" altLang="zh-CN" sz="2000" dirty="0">
                <a:solidFill>
                  <a:schemeClr val="tx1"/>
                </a:solidFill>
              </a:rPr>
              <a:t>namespace			// </a:t>
            </a:r>
            <a:r>
              <a:rPr lang="zh-CN" altLang="en-US" sz="2000" dirty="0">
                <a:solidFill>
                  <a:schemeClr val="tx1"/>
                </a:solidFill>
              </a:rPr>
              <a:t>无名命名空间</a:t>
            </a:r>
          </a:p>
          <a:p>
            <a:r>
              <a:rPr lang="en-US" altLang="zh-CN" sz="2000" dirty="0">
                <a:solidFill>
                  <a:schemeClr val="tx1"/>
                </a:solidFill>
              </a:rPr>
              <a:t>{ </a:t>
            </a:r>
          </a:p>
          <a:p>
            <a:r>
              <a:rPr lang="en-US" altLang="zh-CN" sz="2000" dirty="0">
                <a:solidFill>
                  <a:schemeClr val="tx1"/>
                </a:solidFill>
              </a:rPr>
              <a:t>	</a:t>
            </a:r>
            <a:r>
              <a:rPr lang="en-US" altLang="zh-CN" sz="2000" dirty="0" err="1">
                <a:solidFill>
                  <a:schemeClr val="tx1"/>
                </a:solidFill>
              </a:rPr>
              <a:t>int</a:t>
            </a:r>
            <a:r>
              <a:rPr lang="en-US" altLang="zh-CN" sz="2000" dirty="0">
                <a:solidFill>
                  <a:schemeClr val="tx1"/>
                </a:solidFill>
              </a:rPr>
              <a:t> x = 20;		// </a:t>
            </a:r>
            <a:r>
              <a:rPr lang="zh-CN" altLang="en-US" sz="2000" dirty="0">
                <a:solidFill>
                  <a:schemeClr val="tx1"/>
                </a:solidFill>
              </a:rPr>
              <a:t>无名命名空间中的变量</a:t>
            </a:r>
            <a:r>
              <a:rPr lang="en-US" altLang="zh-CN" sz="2000" dirty="0">
                <a:solidFill>
                  <a:schemeClr val="tx1"/>
                </a:solidFill>
              </a:rPr>
              <a:t>x</a:t>
            </a:r>
          </a:p>
          <a:p>
            <a:r>
              <a:rPr lang="en-US" altLang="zh-CN" sz="2000" dirty="0">
                <a:solidFill>
                  <a:schemeClr val="tx1"/>
                </a:solidFill>
              </a:rPr>
              <a:t>}</a:t>
            </a:r>
          </a:p>
          <a:p>
            <a:r>
              <a:rPr lang="en-US" altLang="zh-CN" sz="2000" dirty="0" err="1">
                <a:solidFill>
                  <a:schemeClr val="tx1"/>
                </a:solidFill>
              </a:rPr>
              <a:t>int</a:t>
            </a:r>
            <a:r>
              <a:rPr lang="en-US" altLang="zh-CN" sz="2000" dirty="0">
                <a:solidFill>
                  <a:schemeClr val="tx1"/>
                </a:solidFill>
              </a:rPr>
              <a:t> main(void)			// </a:t>
            </a:r>
            <a:r>
              <a:rPr lang="zh-CN" altLang="en-US" sz="2000" dirty="0">
                <a:solidFill>
                  <a:schemeClr val="tx1"/>
                </a:solidFill>
              </a:rPr>
              <a:t>主函数</a:t>
            </a:r>
            <a:r>
              <a:rPr lang="en-US" altLang="zh-CN" sz="2000" dirty="0">
                <a:solidFill>
                  <a:schemeClr val="tx1"/>
                </a:solidFill>
              </a:rPr>
              <a:t>main(void)</a:t>
            </a:r>
          </a:p>
          <a:p>
            <a:r>
              <a:rPr lang="en-US" altLang="zh-CN" sz="2000" dirty="0">
                <a:solidFill>
                  <a:schemeClr val="tx1"/>
                </a:solidFill>
              </a:rPr>
              <a:t>{</a:t>
            </a:r>
          </a:p>
          <a:p>
            <a:r>
              <a:rPr lang="en-US" altLang="zh-CN" sz="2000" dirty="0">
                <a:solidFill>
                  <a:schemeClr val="tx1"/>
                </a:solidFill>
              </a:rPr>
              <a:t>	</a:t>
            </a:r>
            <a:r>
              <a:rPr lang="en-US" altLang="zh-CN" sz="2000" dirty="0" err="1">
                <a:solidFill>
                  <a:schemeClr val="tx1"/>
                </a:solidFill>
              </a:rPr>
              <a:t>cout</a:t>
            </a:r>
            <a:r>
              <a:rPr lang="en-US" altLang="zh-CN" sz="2000" dirty="0">
                <a:solidFill>
                  <a:schemeClr val="tx1"/>
                </a:solidFill>
              </a:rPr>
              <a:t> &lt;&lt; "</a:t>
            </a:r>
            <a:r>
              <a:rPr lang="zh-CN" altLang="en-US" sz="2000" dirty="0">
                <a:solidFill>
                  <a:schemeClr val="tx1"/>
                </a:solidFill>
              </a:rPr>
              <a:t>命名空间</a:t>
            </a:r>
            <a:r>
              <a:rPr lang="en-US" altLang="zh-CN" sz="2000" dirty="0" err="1">
                <a:solidFill>
                  <a:schemeClr val="tx1"/>
                </a:solidFill>
              </a:rPr>
              <a:t>MyName</a:t>
            </a:r>
            <a:r>
              <a:rPr lang="zh-CN" altLang="en-US" sz="2000" dirty="0">
                <a:solidFill>
                  <a:schemeClr val="tx1"/>
                </a:solidFill>
              </a:rPr>
              <a:t>中的变量</a:t>
            </a:r>
            <a:r>
              <a:rPr lang="en-US" altLang="zh-CN" sz="2000" dirty="0">
                <a:solidFill>
                  <a:schemeClr val="tx1"/>
                </a:solidFill>
              </a:rPr>
              <a:t>x:" &lt;&lt; </a:t>
            </a:r>
            <a:r>
              <a:rPr lang="en-US" altLang="zh-CN" sz="2000" dirty="0" err="1">
                <a:solidFill>
                  <a:schemeClr val="tx1"/>
                </a:solidFill>
              </a:rPr>
              <a:t>MyName</a:t>
            </a:r>
            <a:r>
              <a:rPr lang="en-US" altLang="zh-CN" sz="2000" dirty="0">
                <a:solidFill>
                  <a:schemeClr val="tx1"/>
                </a:solidFill>
              </a:rPr>
              <a:t>::x &lt;&lt; </a:t>
            </a:r>
            <a:r>
              <a:rPr lang="en-US" altLang="zh-CN" sz="2000" dirty="0" err="1">
                <a:solidFill>
                  <a:schemeClr val="tx1"/>
                </a:solidFill>
              </a:rPr>
              <a:t>endl</a:t>
            </a:r>
            <a:r>
              <a:rPr lang="en-US" altLang="zh-CN" sz="2000" dirty="0">
                <a:solidFill>
                  <a:schemeClr val="tx1"/>
                </a:solidFill>
              </a:rPr>
              <a:t>;</a:t>
            </a:r>
          </a:p>
          <a:p>
            <a:r>
              <a:rPr lang="en-US" altLang="zh-CN" sz="2000" dirty="0">
                <a:solidFill>
                  <a:schemeClr val="tx1"/>
                </a:solidFill>
              </a:rPr>
              <a:t>	</a:t>
            </a:r>
            <a:r>
              <a:rPr lang="en-US" altLang="zh-CN" sz="2000" dirty="0" err="1">
                <a:solidFill>
                  <a:schemeClr val="tx1"/>
                </a:solidFill>
              </a:rPr>
              <a:t>cout</a:t>
            </a:r>
            <a:r>
              <a:rPr lang="en-US" altLang="zh-CN" sz="2000" dirty="0">
                <a:solidFill>
                  <a:schemeClr val="tx1"/>
                </a:solidFill>
              </a:rPr>
              <a:t> &lt;&lt; "</a:t>
            </a:r>
            <a:r>
              <a:rPr lang="zh-CN" altLang="en-US" sz="2000" dirty="0">
                <a:solidFill>
                  <a:schemeClr val="tx1"/>
                </a:solidFill>
              </a:rPr>
              <a:t>无名命名空间中的变量</a:t>
            </a:r>
            <a:r>
              <a:rPr lang="en-US" altLang="zh-CN" sz="2000" dirty="0">
                <a:solidFill>
                  <a:schemeClr val="tx1"/>
                </a:solidFill>
              </a:rPr>
              <a:t>x:" &lt;&lt; x &lt;&lt; </a:t>
            </a:r>
            <a:r>
              <a:rPr lang="en-US" altLang="zh-CN" sz="2000" dirty="0" err="1">
                <a:solidFill>
                  <a:schemeClr val="tx1"/>
                </a:solidFill>
              </a:rPr>
              <a:t>endl</a:t>
            </a:r>
            <a:r>
              <a:rPr lang="en-US" altLang="zh-CN" sz="2000" dirty="0">
                <a:solidFill>
                  <a:schemeClr val="tx1"/>
                </a:solidFill>
              </a:rPr>
              <a:t>;</a:t>
            </a:r>
          </a:p>
          <a:p>
            <a:r>
              <a:rPr lang="en-US" altLang="zh-CN" sz="2000" dirty="0">
                <a:solidFill>
                  <a:schemeClr val="tx1"/>
                </a:solidFill>
              </a:rPr>
              <a:t>	system("PAUSE");	// </a:t>
            </a:r>
            <a:r>
              <a:rPr lang="zh-CN" altLang="en-US" sz="2000" dirty="0">
                <a:solidFill>
                  <a:schemeClr val="tx1"/>
                </a:solidFill>
              </a:rPr>
              <a:t>输出系统提示并返回操作系统</a:t>
            </a:r>
          </a:p>
          <a:p>
            <a:r>
              <a:rPr lang="zh-CN" altLang="en-US" sz="2000" dirty="0">
                <a:solidFill>
                  <a:schemeClr val="tx1"/>
                </a:solidFill>
              </a:rPr>
              <a:t>	</a:t>
            </a:r>
            <a:r>
              <a:rPr lang="en-US" altLang="zh-CN" sz="2000" dirty="0">
                <a:solidFill>
                  <a:schemeClr val="tx1"/>
                </a:solidFill>
              </a:rPr>
              <a:t>return 0;        		// </a:t>
            </a:r>
            <a:r>
              <a:rPr lang="zh-CN" altLang="en-US" sz="2000" dirty="0">
                <a:solidFill>
                  <a:schemeClr val="tx1"/>
                </a:solidFill>
              </a:rPr>
              <a:t>返回值</a:t>
            </a:r>
            <a:r>
              <a:rPr lang="en-US" altLang="zh-CN" sz="2000" dirty="0">
                <a:solidFill>
                  <a:schemeClr val="tx1"/>
                </a:solidFill>
              </a:rPr>
              <a:t>0, </a:t>
            </a:r>
            <a:r>
              <a:rPr lang="zh-CN" altLang="en-US" sz="2000" dirty="0">
                <a:solidFill>
                  <a:schemeClr val="tx1"/>
                </a:solidFill>
              </a:rPr>
              <a:t>返回操作系统</a:t>
            </a:r>
          </a:p>
          <a:p>
            <a:r>
              <a:rPr lang="en-US" altLang="zh-CN" sz="2000" dirty="0">
                <a:solidFill>
                  <a:schemeClr val="tx1"/>
                </a:solidFill>
              </a:rPr>
              <a:t>}</a:t>
            </a:r>
          </a:p>
        </p:txBody>
      </p:sp>
      <p:sp>
        <p:nvSpPr>
          <p:cNvPr id="47107" name="AutoShape 5"/>
          <p:cNvSpPr>
            <a:spLocks noChangeArrowheads="1"/>
          </p:cNvSpPr>
          <p:nvPr/>
        </p:nvSpPr>
        <p:spPr bwMode="auto">
          <a:xfrm>
            <a:off x="1116013" y="5157788"/>
            <a:ext cx="6840537" cy="1366837"/>
          </a:xfrm>
          <a:prstGeom prst="roundRect">
            <a:avLst>
              <a:gd name="adj" fmla="val 16667"/>
            </a:avLst>
          </a:prstGeom>
          <a:solidFill>
            <a:schemeClr val="bg1"/>
          </a:solidFill>
          <a:ln w="9525">
            <a:solidFill>
              <a:schemeClr val="tx1"/>
            </a:solidFill>
            <a:round/>
            <a:headEnd/>
            <a:tailEnd/>
          </a:ln>
        </p:spPr>
        <p:txBody>
          <a:bodyPr wrap="none" anchor="ctr"/>
          <a:lstStyle/>
          <a:p>
            <a:r>
              <a:rPr lang="zh-CN" altLang="en-US" sz="2000">
                <a:solidFill>
                  <a:schemeClr val="tx1"/>
                </a:solidFill>
              </a:rPr>
              <a:t>程序运行时屏幕输出如下：</a:t>
            </a:r>
          </a:p>
          <a:p>
            <a:pPr lvl="1"/>
            <a:r>
              <a:rPr lang="zh-CN" altLang="en-US" sz="2000">
                <a:solidFill>
                  <a:schemeClr val="accent2"/>
                </a:solidFill>
              </a:rPr>
              <a:t>命名空间</a:t>
            </a:r>
            <a:r>
              <a:rPr lang="en-US" altLang="zh-CN" sz="2000">
                <a:solidFill>
                  <a:schemeClr val="accent2"/>
                </a:solidFill>
              </a:rPr>
              <a:t>MyName</a:t>
            </a:r>
            <a:r>
              <a:rPr lang="zh-CN" altLang="en-US" sz="2000">
                <a:solidFill>
                  <a:schemeClr val="accent2"/>
                </a:solidFill>
              </a:rPr>
              <a:t>中的变量</a:t>
            </a:r>
            <a:r>
              <a:rPr lang="en-US" altLang="zh-CN" sz="2000">
                <a:solidFill>
                  <a:schemeClr val="accent2"/>
                </a:solidFill>
              </a:rPr>
              <a:t>x:10</a:t>
            </a:r>
          </a:p>
          <a:p>
            <a:pPr lvl="1"/>
            <a:r>
              <a:rPr lang="zh-CN" altLang="en-US" sz="2000">
                <a:solidFill>
                  <a:schemeClr val="accent2"/>
                </a:solidFill>
              </a:rPr>
              <a:t>无名命名空间中的变量</a:t>
            </a:r>
            <a:r>
              <a:rPr lang="en-US" altLang="zh-CN" sz="2000">
                <a:solidFill>
                  <a:schemeClr val="accent2"/>
                </a:solidFill>
              </a:rPr>
              <a:t>x:20</a:t>
            </a:r>
          </a:p>
          <a:p>
            <a:pPr lvl="1"/>
            <a:r>
              <a:rPr lang="zh-CN" altLang="en-US" sz="2000">
                <a:solidFill>
                  <a:schemeClr val="accent2"/>
                </a:solidFill>
              </a:rPr>
              <a:t>请按任意键继续</a:t>
            </a:r>
            <a:r>
              <a:rPr lang="en-US" altLang="zh-CN" sz="2000">
                <a:solidFill>
                  <a:schemeClr val="accent2"/>
                </a:solidFill>
              </a:rPr>
              <a:t>. . .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全局名字空间</a:t>
            </a:r>
            <a:endParaRPr lang="zh-CN" altLang="en-US" dirty="0"/>
          </a:p>
        </p:txBody>
      </p:sp>
      <p:sp>
        <p:nvSpPr>
          <p:cNvPr id="3" name="内容占位符 2"/>
          <p:cNvSpPr>
            <a:spLocks noGrp="1"/>
          </p:cNvSpPr>
          <p:nvPr>
            <p:ph idx="1"/>
          </p:nvPr>
        </p:nvSpPr>
        <p:spPr>
          <a:xfrm>
            <a:off x="251520" y="1600201"/>
            <a:ext cx="8892480" cy="3196952"/>
          </a:xfrm>
        </p:spPr>
        <p:txBody>
          <a:bodyPr/>
          <a:lstStyle/>
          <a:p>
            <a:r>
              <a:rPr lang="zh-CN" altLang="en-US" dirty="0" smtClean="0"/>
              <a:t>全局名字空间是一个默认的名字空间，即当一个名字不被明确地声明或限定在特定的名字空间时，就默认其为全局名字空间中的名字。</a:t>
            </a:r>
          </a:p>
          <a:p>
            <a:r>
              <a:rPr lang="zh-CN" altLang="en-US" dirty="0" smtClean="0"/>
              <a:t>无名名字空间成员和全局名字空间成员都可以在没有任何限定的条件下直接使用，但两者还有下表所列出的一些明显不同。</a:t>
            </a:r>
            <a:endParaRPr lang="zh-CN" altLang="en-US" dirty="0"/>
          </a:p>
        </p:txBody>
      </p:sp>
      <p:graphicFrame>
        <p:nvGraphicFramePr>
          <p:cNvPr id="4" name="Group 23"/>
          <p:cNvGraphicFramePr>
            <a:graphicFrameLocks/>
          </p:cNvGraphicFramePr>
          <p:nvPr/>
        </p:nvGraphicFramePr>
        <p:xfrm>
          <a:off x="529208" y="4941168"/>
          <a:ext cx="8219256" cy="1493694"/>
        </p:xfrm>
        <a:graphic>
          <a:graphicData uri="http://schemas.openxmlformats.org/drawingml/2006/table">
            <a:tbl>
              <a:tblPr/>
              <a:tblGrid>
                <a:gridCol w="1800199"/>
                <a:gridCol w="3816424"/>
                <a:gridCol w="2602633"/>
              </a:tblGrid>
              <a:tr h="334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dirty="0" smtClean="0">
                        <a:ln>
                          <a:noFill/>
                        </a:ln>
                        <a:solidFill>
                          <a:schemeClr val="tx1"/>
                        </a:solidFill>
                        <a:effectLst>
                          <a:outerShdw blurRad="38100" dist="38100" dir="2700000" algn="tl">
                            <a:srgbClr val="C0C0C0"/>
                          </a:outerShdw>
                        </a:effectLst>
                        <a:latin typeface="Garamond" pitchFamily="18" charset="0"/>
                        <a:ea typeface="宋体" pitchFamily="2" charset="-122"/>
                      </a:endParaRPr>
                    </a:p>
                  </a:txBody>
                  <a:tcPr marT="45749" marB="457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143500" algn="l"/>
                        </a:tabLst>
                      </a:pPr>
                      <a:r>
                        <a:rPr kumimoji="0" lang="zh-CN" altLang="en-US" sz="2000" b="1" i="0" u="none" strike="noStrike" cap="none" normalizeH="0" baseline="0" smtClean="0">
                          <a:ln>
                            <a:noFill/>
                          </a:ln>
                          <a:solidFill>
                            <a:schemeClr val="tx1"/>
                          </a:solidFill>
                          <a:effectLst/>
                          <a:latin typeface="ˎ̥" charset="0"/>
                          <a:ea typeface="ˎ̥" charset="0"/>
                          <a:cs typeface="宋体" pitchFamily="2" charset="-122"/>
                        </a:rPr>
                        <a:t>定义形式</a:t>
                      </a:r>
                      <a:endParaRPr kumimoji="0" lang="zh-CN" altLang="en-US" sz="2000" b="1" i="0" u="none" strike="noStrike" cap="none" normalizeH="0" baseline="0" smtClean="0">
                        <a:ln>
                          <a:noFill/>
                        </a:ln>
                        <a:solidFill>
                          <a:schemeClr val="tx1"/>
                        </a:solidFill>
                        <a:effectLst/>
                        <a:latin typeface="Arial" pitchFamily="34" charset="0"/>
                        <a:ea typeface="ˎ̥" charset="0"/>
                        <a:cs typeface="宋体" pitchFamily="2" charset="-122"/>
                      </a:endParaRPr>
                    </a:p>
                  </a:txBody>
                  <a:tcPr marT="45749" marB="457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143500" algn="l"/>
                        </a:tabLst>
                      </a:pPr>
                      <a:r>
                        <a:rPr kumimoji="0" lang="zh-CN" altLang="en-US" sz="2000" b="1" i="0" u="none" strike="noStrike" cap="none" normalizeH="0" baseline="0" smtClean="0">
                          <a:ln>
                            <a:noFill/>
                          </a:ln>
                          <a:solidFill>
                            <a:schemeClr val="tx1"/>
                          </a:solidFill>
                          <a:effectLst/>
                          <a:latin typeface="ˎ̥" charset="0"/>
                          <a:ea typeface="ˎ̥" charset="0"/>
                          <a:cs typeface="宋体" pitchFamily="2" charset="-122"/>
                        </a:rPr>
                        <a:t>作用域</a:t>
                      </a:r>
                      <a:endParaRPr kumimoji="0" lang="zh-CN" altLang="en-US" sz="2000" b="1" i="0" u="none" strike="noStrike" cap="none" normalizeH="0" baseline="0" smtClean="0">
                        <a:ln>
                          <a:noFill/>
                        </a:ln>
                        <a:solidFill>
                          <a:schemeClr val="tx1"/>
                        </a:solidFill>
                        <a:effectLst/>
                        <a:latin typeface="Arial" pitchFamily="34" charset="0"/>
                        <a:ea typeface="ˎ̥" charset="0"/>
                        <a:cs typeface="宋体" pitchFamily="2" charset="-122"/>
                      </a:endParaRPr>
                    </a:p>
                  </a:txBody>
                  <a:tcPr marT="45749" marB="4574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143500" algn="l"/>
                        </a:tabLst>
                      </a:pPr>
                      <a:r>
                        <a:rPr kumimoji="0" lang="zh-CN" altLang="en-US" sz="2000" b="1" i="0" u="none" strike="noStrike" cap="none" normalizeH="0" baseline="0" dirty="0" smtClean="0">
                          <a:ln>
                            <a:noFill/>
                          </a:ln>
                          <a:solidFill>
                            <a:schemeClr val="tx1"/>
                          </a:solidFill>
                          <a:effectLst/>
                          <a:latin typeface="ˎ̥" charset="0"/>
                          <a:ea typeface="ˎ̥" charset="0"/>
                          <a:cs typeface="宋体" pitchFamily="2" charset="-122"/>
                        </a:rPr>
                        <a:t>全局名字空间</a:t>
                      </a:r>
                      <a:endParaRPr kumimoji="0" lang="zh-CN" altLang="en-US" sz="2000" b="1" i="0" u="none" strike="noStrike" cap="none" normalizeH="0" baseline="0" dirty="0" smtClean="0">
                        <a:ln>
                          <a:noFill/>
                        </a:ln>
                        <a:solidFill>
                          <a:schemeClr val="tx1"/>
                        </a:solidFill>
                        <a:effectLst/>
                        <a:latin typeface="Arial" pitchFamily="34" charset="0"/>
                        <a:ea typeface="ˎ̥" charset="0"/>
                        <a:cs typeface="宋体" pitchFamily="2" charset="-122"/>
                      </a:endParaRPr>
                    </a:p>
                  </a:txBody>
                  <a:tcPr marT="45749" marB="4574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143500" algn="l"/>
                        </a:tabLst>
                        <a:defRPr/>
                      </a:pPr>
                      <a:r>
                        <a:rPr kumimoji="0" lang="zh-CN" altLang="en-US" sz="2000" b="1" i="0" u="none" strike="noStrike" cap="none" normalizeH="0" baseline="0" dirty="0" smtClean="0">
                          <a:ln>
                            <a:noFill/>
                          </a:ln>
                          <a:solidFill>
                            <a:schemeClr val="tx1"/>
                          </a:solidFill>
                          <a:effectLst/>
                          <a:latin typeface="ˎ̥" charset="0"/>
                          <a:ea typeface="ˎ̥" charset="0"/>
                          <a:cs typeface="宋体" pitchFamily="2" charset="-122"/>
                        </a:rPr>
                        <a:t>全局名字空间是默认的名字空间</a:t>
                      </a:r>
                      <a:endParaRPr kumimoji="0" lang="zh-CN" altLang="en-US" sz="2000" b="1" i="0" u="none" strike="noStrike" cap="none" normalizeH="0" baseline="0" dirty="0" smtClean="0">
                        <a:ln>
                          <a:noFill/>
                        </a:ln>
                        <a:solidFill>
                          <a:schemeClr val="tx1"/>
                        </a:solidFill>
                        <a:effectLst/>
                        <a:latin typeface="Arial" pitchFamily="34" charset="0"/>
                        <a:ea typeface="ˎ̥" charset="0"/>
                        <a:cs typeface="宋体" pitchFamily="2" charset="-122"/>
                      </a:endParaRPr>
                    </a:p>
                  </a:txBody>
                  <a:tcPr marT="45749" marB="4574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143500" algn="l"/>
                        </a:tabLst>
                      </a:pPr>
                      <a:r>
                        <a:rPr kumimoji="0" lang="zh-CN" altLang="en-US" sz="2000" b="1" i="0" u="none" strike="noStrike" cap="none" normalizeH="0" baseline="0" dirty="0" smtClean="0">
                          <a:ln>
                            <a:noFill/>
                          </a:ln>
                          <a:solidFill>
                            <a:schemeClr val="tx1"/>
                          </a:solidFill>
                          <a:effectLst/>
                          <a:latin typeface="ˎ̥" charset="0"/>
                          <a:ea typeface="ˎ̥" charset="0"/>
                          <a:cs typeface="宋体" pitchFamily="2" charset="-122"/>
                        </a:rPr>
                        <a:t>程序所有文件</a:t>
                      </a:r>
                      <a:endParaRPr kumimoji="0" lang="zh-CN" altLang="en-US" sz="2000" b="1" i="0" u="none" strike="noStrike" cap="none" normalizeH="0" baseline="0" dirty="0" smtClean="0">
                        <a:ln>
                          <a:noFill/>
                        </a:ln>
                        <a:solidFill>
                          <a:schemeClr val="tx1"/>
                        </a:solidFill>
                        <a:effectLst/>
                        <a:latin typeface="Arial" pitchFamily="34" charset="0"/>
                        <a:ea typeface="ˎ̥" charset="0"/>
                        <a:cs typeface="宋体" pitchFamily="2" charset="-122"/>
                      </a:endParaRPr>
                    </a:p>
                  </a:txBody>
                  <a:tcPr marT="45749" marB="4574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34963">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143500" algn="l"/>
                        </a:tabLst>
                      </a:pPr>
                      <a:r>
                        <a:rPr kumimoji="0" lang="zh-CN" altLang="en-US" sz="2000" b="1" i="0" u="none" strike="noStrike" cap="none" normalizeH="0" baseline="0" dirty="0" smtClean="0">
                          <a:ln>
                            <a:noFill/>
                          </a:ln>
                          <a:solidFill>
                            <a:schemeClr val="tx1"/>
                          </a:solidFill>
                          <a:effectLst/>
                          <a:latin typeface="ˎ̥" charset="0"/>
                          <a:ea typeface="ˎ̥" charset="0"/>
                          <a:cs typeface="宋体" pitchFamily="2" charset="-122"/>
                        </a:rPr>
                        <a:t>无名名字空间</a:t>
                      </a:r>
                      <a:endParaRPr kumimoji="0" lang="zh-CN" altLang="en-US" sz="2000" b="1" i="0" u="none" strike="noStrike" cap="none" normalizeH="0" baseline="0" dirty="0" smtClean="0">
                        <a:ln>
                          <a:noFill/>
                        </a:ln>
                        <a:solidFill>
                          <a:schemeClr val="tx1"/>
                        </a:solidFill>
                        <a:effectLst/>
                        <a:latin typeface="Arial" pitchFamily="34" charset="0"/>
                        <a:ea typeface="ˎ̥" charset="0"/>
                        <a:cs typeface="宋体" pitchFamily="2" charset="-122"/>
                      </a:endParaRPr>
                    </a:p>
                  </a:txBody>
                  <a:tcPr marT="45749" marB="4574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143500" algn="l"/>
                        </a:tabLst>
                      </a:pPr>
                      <a:r>
                        <a:rPr kumimoji="0" lang="zh-CN" altLang="en-US" sz="2000" b="1" i="0" u="none" strike="noStrike" cap="none" normalizeH="0" baseline="0" dirty="0" smtClean="0">
                          <a:ln>
                            <a:noFill/>
                          </a:ln>
                          <a:solidFill>
                            <a:schemeClr val="tx1"/>
                          </a:solidFill>
                          <a:effectLst/>
                          <a:latin typeface="ˎ̥" charset="0"/>
                          <a:ea typeface="ˎ̥" charset="0"/>
                          <a:cs typeface="宋体" pitchFamily="2" charset="-122"/>
                        </a:rPr>
                        <a:t>无名字空间显式定义，但没有名字空间名</a:t>
                      </a:r>
                      <a:endParaRPr kumimoji="0" lang="zh-CN" altLang="en-US" sz="2000" b="1" i="0" u="none" strike="noStrike" cap="none" normalizeH="0" baseline="0" dirty="0" smtClean="0">
                        <a:ln>
                          <a:noFill/>
                        </a:ln>
                        <a:solidFill>
                          <a:schemeClr val="tx1"/>
                        </a:solidFill>
                        <a:effectLst/>
                        <a:latin typeface="Arial" pitchFamily="34" charset="0"/>
                        <a:ea typeface="ˎ̥" charset="0"/>
                        <a:cs typeface="宋体" pitchFamily="2" charset="-122"/>
                      </a:endParaRPr>
                    </a:p>
                  </a:txBody>
                  <a:tcPr marT="45749" marB="4574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143500" algn="l"/>
                        </a:tabLst>
                      </a:pPr>
                      <a:r>
                        <a:rPr kumimoji="0" lang="zh-CN" altLang="en-US" sz="2000" b="1" i="0" u="none" strike="noStrike" cap="none" normalizeH="0" baseline="0" dirty="0" smtClean="0">
                          <a:ln>
                            <a:noFill/>
                          </a:ln>
                          <a:solidFill>
                            <a:schemeClr val="tx1"/>
                          </a:solidFill>
                          <a:effectLst/>
                          <a:latin typeface="ˎ̥" charset="0"/>
                          <a:ea typeface="ˎ̥" charset="0"/>
                          <a:cs typeface="宋体" pitchFamily="2" charset="-122"/>
                        </a:rPr>
                        <a:t>仅用在当前编译单元</a:t>
                      </a:r>
                      <a:r>
                        <a:rPr kumimoji="0" lang="en-US" altLang="zh-CN" sz="2000" b="1" i="0" u="none" strike="noStrike" cap="none" normalizeH="0" baseline="0" dirty="0" smtClean="0">
                          <a:ln>
                            <a:noFill/>
                          </a:ln>
                          <a:solidFill>
                            <a:schemeClr val="tx1"/>
                          </a:solidFill>
                          <a:effectLst/>
                          <a:latin typeface="ˎ̥" charset="0"/>
                          <a:ea typeface="ˎ̥" charset="0"/>
                          <a:cs typeface="宋体" pitchFamily="2" charset="-122"/>
                        </a:rPr>
                        <a:t>(</a:t>
                      </a:r>
                      <a:r>
                        <a:rPr kumimoji="0" lang="zh-CN" altLang="en-US" sz="2000" b="1" i="0" u="none" strike="noStrike" cap="none" normalizeH="0" baseline="0" dirty="0" smtClean="0">
                          <a:ln>
                            <a:noFill/>
                          </a:ln>
                          <a:solidFill>
                            <a:schemeClr val="tx1"/>
                          </a:solidFill>
                          <a:effectLst/>
                          <a:latin typeface="ˎ̥" charset="0"/>
                          <a:ea typeface="ˎ̥" charset="0"/>
                          <a:cs typeface="宋体" pitchFamily="2" charset="-122"/>
                        </a:rPr>
                        <a:t>即</a:t>
                      </a:r>
                      <a:r>
                        <a:rPr kumimoji="0" lang="zh-CN" altLang="en-US" sz="2000" b="1" i="0" u="none" strike="noStrike" cap="none" normalizeH="0" baseline="0" dirty="0" smtClean="0">
                          <a:ln>
                            <a:noFill/>
                          </a:ln>
                          <a:solidFill>
                            <a:srgbClr val="C00000"/>
                          </a:solidFill>
                          <a:effectLst/>
                          <a:latin typeface="ˎ̥" charset="0"/>
                          <a:ea typeface="ˎ̥" charset="0"/>
                          <a:cs typeface="宋体" pitchFamily="2" charset="-122"/>
                        </a:rPr>
                        <a:t>当前文件</a:t>
                      </a:r>
                      <a:r>
                        <a:rPr kumimoji="0" lang="en-US" altLang="zh-CN" sz="2000" b="1" i="0" u="none" strike="noStrike" cap="none" normalizeH="0" baseline="0" dirty="0" smtClean="0">
                          <a:ln>
                            <a:noFill/>
                          </a:ln>
                          <a:solidFill>
                            <a:schemeClr val="tx1"/>
                          </a:solidFill>
                          <a:effectLst/>
                          <a:latin typeface="ˎ̥" charset="0"/>
                          <a:ea typeface="ˎ̥" charset="0"/>
                          <a:cs typeface="宋体" pitchFamily="2" charset="-122"/>
                        </a:rPr>
                        <a:t>)</a:t>
                      </a:r>
                      <a:endParaRPr kumimoji="0" lang="zh-CN" altLang="en-US" sz="2000" b="1" i="0" u="none" strike="noStrike" cap="none" normalizeH="0" baseline="0" dirty="0" smtClean="0">
                        <a:ln>
                          <a:noFill/>
                        </a:ln>
                        <a:solidFill>
                          <a:schemeClr val="tx1"/>
                        </a:solidFill>
                        <a:effectLst/>
                        <a:latin typeface="Arial" pitchFamily="34" charset="0"/>
                        <a:ea typeface="ˎ̥" charset="0"/>
                        <a:cs typeface="宋体" pitchFamily="2" charset="-122"/>
                      </a:endParaRPr>
                    </a:p>
                  </a:txBody>
                  <a:tcPr marT="45749" marB="4574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607047"/>
            <a:ext cx="7772400" cy="1470025"/>
          </a:xfrm>
        </p:spPr>
        <p:txBody>
          <a:bodyPr/>
          <a:lstStyle/>
          <a:p>
            <a:r>
              <a:rPr lang="en-US" altLang="zh-CN" sz="4800" dirty="0" smtClean="0"/>
              <a:t>9.4 const</a:t>
            </a:r>
            <a:r>
              <a:rPr lang="zh-CN" altLang="en-US" sz="4800" dirty="0" smtClean="0"/>
              <a:t>指针与</a:t>
            </a:r>
            <a:r>
              <a:rPr lang="en-US" altLang="zh-CN" sz="4800" dirty="0" smtClean="0"/>
              <a:t>const</a:t>
            </a:r>
            <a:r>
              <a:rPr lang="zh-CN" altLang="en-US" sz="4800" dirty="0" smtClean="0"/>
              <a:t>引用</a:t>
            </a:r>
            <a:endParaRPr lang="zh-CN" altLang="en-US" sz="48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const</a:t>
            </a:r>
            <a:endParaRPr lang="zh-CN" altLang="en-US" dirty="0"/>
          </a:p>
        </p:txBody>
      </p:sp>
      <p:sp>
        <p:nvSpPr>
          <p:cNvPr id="3" name="内容占位符 2"/>
          <p:cNvSpPr>
            <a:spLocks noGrp="1"/>
          </p:cNvSpPr>
          <p:nvPr>
            <p:ph idx="1"/>
          </p:nvPr>
        </p:nvSpPr>
        <p:spPr/>
        <p:txBody>
          <a:bodyPr/>
          <a:lstStyle/>
          <a:p>
            <a:r>
              <a:rPr lang="en-US" altLang="zh-CN" dirty="0" smtClean="0">
                <a:solidFill>
                  <a:srgbClr val="C00000"/>
                </a:solidFill>
              </a:rPr>
              <a:t>const</a:t>
            </a:r>
            <a:r>
              <a:rPr lang="zh-CN" altLang="en-US" dirty="0" smtClean="0"/>
              <a:t>是</a:t>
            </a:r>
            <a:r>
              <a:rPr lang="en-US" altLang="zh-CN" dirty="0" smtClean="0"/>
              <a:t>C++</a:t>
            </a:r>
            <a:r>
              <a:rPr lang="zh-CN" altLang="en-US" dirty="0" smtClean="0"/>
              <a:t>语言的一个关键字，它可以修饰变量，也可以修饰函数参数、函数返回值，使它们“</a:t>
            </a:r>
            <a:r>
              <a:rPr lang="zh-CN" altLang="en-US" dirty="0" smtClean="0">
                <a:solidFill>
                  <a:srgbClr val="C00000"/>
                </a:solidFill>
              </a:rPr>
              <a:t>固化</a:t>
            </a:r>
            <a:r>
              <a:rPr lang="zh-CN" altLang="en-US" dirty="0" smtClean="0"/>
              <a:t>”</a:t>
            </a:r>
            <a:r>
              <a:rPr lang="zh-CN" altLang="en-US" dirty="0" smtClean="0">
                <a:solidFill>
                  <a:srgbClr val="C00000"/>
                </a:solidFill>
              </a:rPr>
              <a:t>不可修改</a:t>
            </a:r>
            <a:r>
              <a:rPr lang="zh-CN" altLang="en-US" dirty="0" smtClean="0"/>
              <a:t>，有利于提高程序的安全性。</a:t>
            </a:r>
            <a:endParaRPr lang="en-US" altLang="zh-CN" dirty="0" smtClean="0"/>
          </a:p>
          <a:p>
            <a:r>
              <a:rPr lang="zh-CN" altLang="en-US" dirty="0" smtClean="0"/>
              <a:t>它能提供类型等错误检查（宏名是没有类型的），有利于提高程序的</a:t>
            </a:r>
            <a:r>
              <a:rPr lang="zh-CN" altLang="en-US" dirty="0" smtClean="0">
                <a:solidFill>
                  <a:srgbClr val="C00000"/>
                </a:solidFill>
              </a:rPr>
              <a:t>可靠性</a:t>
            </a:r>
            <a:r>
              <a:rPr lang="zh-CN" altLang="en-US" dirty="0" smtClean="0"/>
              <a:t>。</a:t>
            </a:r>
          </a:p>
          <a:p>
            <a:endParaRPr lang="zh-CN" alt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9.4 const</a:t>
            </a:r>
            <a:r>
              <a:rPr lang="zh-CN" altLang="en-US" sz="4800" dirty="0" smtClean="0"/>
              <a:t>指针与</a:t>
            </a:r>
            <a:r>
              <a:rPr lang="en-US" altLang="zh-CN" sz="4800" dirty="0" smtClean="0"/>
              <a:t>const</a:t>
            </a:r>
            <a:r>
              <a:rPr lang="zh-CN" altLang="en-US" sz="4800" dirty="0" smtClean="0"/>
              <a:t>引用</a:t>
            </a:r>
            <a:endParaRPr lang="zh-CN" altLang="en-US" sz="4800" dirty="0"/>
          </a:p>
        </p:txBody>
      </p:sp>
      <p:sp>
        <p:nvSpPr>
          <p:cNvPr id="3" name="副标题 2"/>
          <p:cNvSpPr>
            <a:spLocks noGrp="1"/>
          </p:cNvSpPr>
          <p:nvPr>
            <p:ph type="subTitle" idx="1"/>
          </p:nvPr>
        </p:nvSpPr>
        <p:spPr/>
        <p:txBody>
          <a:bodyPr/>
          <a:lstStyle/>
          <a:p>
            <a:r>
              <a:rPr lang="en-US" altLang="zh-CN" sz="4400" dirty="0" smtClean="0"/>
              <a:t>9.4.1 </a:t>
            </a:r>
            <a:r>
              <a:rPr lang="zh-CN" altLang="en-US" sz="4400" dirty="0" smtClean="0"/>
              <a:t>用</a:t>
            </a:r>
            <a:r>
              <a:rPr lang="en-US" altLang="zh-CN" sz="4400" dirty="0" smtClean="0"/>
              <a:t>const</a:t>
            </a:r>
            <a:r>
              <a:rPr lang="zh-CN" altLang="en-US" sz="4400" dirty="0" smtClean="0"/>
              <a:t>修饰指针</a:t>
            </a:r>
            <a:endParaRPr lang="zh-CN" altLang="en-US" sz="44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const</a:t>
            </a:r>
            <a:r>
              <a:rPr lang="zh-CN" altLang="en-US" dirty="0" smtClean="0"/>
              <a:t>修饰指针概述</a:t>
            </a:r>
            <a:endParaRPr lang="zh-CN" altLang="en-US" dirty="0"/>
          </a:p>
        </p:txBody>
      </p:sp>
      <p:sp>
        <p:nvSpPr>
          <p:cNvPr id="3" name="内容占位符 2"/>
          <p:cNvSpPr>
            <a:spLocks noGrp="1"/>
          </p:cNvSpPr>
          <p:nvPr>
            <p:ph idx="1"/>
          </p:nvPr>
        </p:nvSpPr>
        <p:spPr/>
        <p:txBody>
          <a:bodyPr/>
          <a:lstStyle/>
          <a:p>
            <a:r>
              <a:rPr lang="zh-CN" altLang="en-US" dirty="0" smtClean="0"/>
              <a:t>定义指针的一般格式为：</a:t>
            </a:r>
            <a:endParaRPr lang="en-US" altLang="zh-CN" dirty="0" smtClean="0"/>
          </a:p>
          <a:p>
            <a:pPr lvl="1">
              <a:buNone/>
            </a:pPr>
            <a:r>
              <a:rPr lang="zh-CN" altLang="en-US" dirty="0" smtClean="0"/>
              <a:t>数据类型  * 指针名</a:t>
            </a:r>
            <a:r>
              <a:rPr lang="en-US" altLang="zh-CN" dirty="0" smtClean="0"/>
              <a:t>;</a:t>
            </a:r>
          </a:p>
          <a:p>
            <a:r>
              <a:rPr lang="zh-CN" altLang="en-US" dirty="0" smtClean="0"/>
              <a:t>指针包括：</a:t>
            </a:r>
            <a:r>
              <a:rPr lang="zh-CN" altLang="en-US" dirty="0" smtClean="0">
                <a:solidFill>
                  <a:srgbClr val="FF0000"/>
                </a:solidFill>
              </a:rPr>
              <a:t>指针本身</a:t>
            </a:r>
            <a:r>
              <a:rPr lang="zh-CN" altLang="en-US" dirty="0" smtClean="0"/>
              <a:t>以及指针所</a:t>
            </a:r>
            <a:r>
              <a:rPr lang="zh-CN" altLang="en-US" dirty="0" smtClean="0">
                <a:solidFill>
                  <a:srgbClr val="FF0000"/>
                </a:solidFill>
              </a:rPr>
              <a:t>指向的对象</a:t>
            </a:r>
            <a:r>
              <a:rPr lang="zh-CN" altLang="en-US" dirty="0" smtClean="0"/>
              <a:t>。在指针定义中插入一个</a:t>
            </a:r>
            <a:r>
              <a:rPr lang="en-US" altLang="zh-CN" dirty="0" smtClean="0"/>
              <a:t>const</a:t>
            </a:r>
            <a:r>
              <a:rPr lang="zh-CN" altLang="en-US" dirty="0" smtClean="0"/>
              <a:t>关键字，无非是形成两种保护： </a:t>
            </a:r>
          </a:p>
          <a:p>
            <a:pPr marL="971550" lvl="1" indent="-514350">
              <a:buFont typeface="+mj-ea"/>
              <a:buAutoNum type="circleNumDbPlain"/>
            </a:pPr>
            <a:r>
              <a:rPr lang="zh-CN" altLang="en-US" dirty="0" smtClean="0"/>
              <a:t>保护</a:t>
            </a:r>
            <a:r>
              <a:rPr lang="zh-CN" altLang="en-US" dirty="0" smtClean="0">
                <a:solidFill>
                  <a:srgbClr val="FF0000"/>
                </a:solidFill>
              </a:rPr>
              <a:t>指针本身</a:t>
            </a:r>
            <a:r>
              <a:rPr lang="zh-CN" altLang="en-US" dirty="0" smtClean="0"/>
              <a:t>，即指针的值是常量。</a:t>
            </a:r>
          </a:p>
          <a:p>
            <a:pPr marL="971550" lvl="1" indent="-514350">
              <a:buFont typeface="+mj-ea"/>
              <a:buAutoNum type="circleNumDbPlain"/>
            </a:pPr>
            <a:r>
              <a:rPr lang="zh-CN" altLang="en-US" dirty="0" smtClean="0"/>
              <a:t>保护指针指向的</a:t>
            </a:r>
            <a:r>
              <a:rPr lang="zh-CN" altLang="en-US" dirty="0" smtClean="0">
                <a:solidFill>
                  <a:srgbClr val="FF0000"/>
                </a:solidFill>
              </a:rPr>
              <a:t>对象</a:t>
            </a:r>
            <a:r>
              <a:rPr lang="zh-CN" altLang="en-US" dirty="0" smtClean="0"/>
              <a:t>，即指针</a:t>
            </a:r>
            <a:r>
              <a:rPr lang="zh-CN" altLang="en-US" dirty="0" smtClean="0">
                <a:solidFill>
                  <a:srgbClr val="FF0000"/>
                </a:solidFill>
              </a:rPr>
              <a:t>指向的对象</a:t>
            </a:r>
            <a:r>
              <a:rPr lang="zh-CN" altLang="en-US" dirty="0" smtClean="0"/>
              <a:t>是常量。</a:t>
            </a:r>
          </a:p>
          <a:p>
            <a:endParaRPr lang="zh-CN" alt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lstStyle/>
          <a:p>
            <a:r>
              <a:rPr lang="en-US" altLang="zh-CN" dirty="0" smtClean="0"/>
              <a:t>const</a:t>
            </a:r>
            <a:r>
              <a:rPr lang="zh-CN" altLang="en-US" dirty="0" smtClean="0"/>
              <a:t>修饰指针的格式及作用</a:t>
            </a:r>
            <a:endParaRPr lang="zh-CN" altLang="en-US" dirty="0"/>
          </a:p>
        </p:txBody>
      </p:sp>
      <p:sp>
        <p:nvSpPr>
          <p:cNvPr id="3" name="内容占位符 2"/>
          <p:cNvSpPr>
            <a:spLocks noGrp="1"/>
          </p:cNvSpPr>
          <p:nvPr>
            <p:ph idx="1"/>
          </p:nvPr>
        </p:nvSpPr>
        <p:spPr>
          <a:xfrm>
            <a:off x="539552" y="1196752"/>
            <a:ext cx="8229600" cy="4525963"/>
          </a:xfrm>
        </p:spPr>
        <p:txBody>
          <a:bodyPr/>
          <a:lstStyle/>
          <a:p>
            <a:pPr>
              <a:lnSpc>
                <a:spcPts val="3500"/>
              </a:lnSpc>
              <a:spcBef>
                <a:spcPts val="500"/>
              </a:spcBef>
              <a:spcAft>
                <a:spcPts val="500"/>
              </a:spcAft>
            </a:pPr>
            <a:r>
              <a:rPr lang="zh-CN" altLang="en-US" dirty="0" smtClean="0"/>
              <a:t>若</a:t>
            </a:r>
            <a:r>
              <a:rPr lang="en-US" altLang="zh-CN" dirty="0" smtClean="0"/>
              <a:t>const</a:t>
            </a:r>
            <a:r>
              <a:rPr lang="zh-CN" altLang="en-US" dirty="0" smtClean="0"/>
              <a:t>在*之前，保护指针指向的对象，表示不可通过该指针修改其所指向的变量，称为</a:t>
            </a:r>
            <a:r>
              <a:rPr lang="zh-CN" altLang="en-US" dirty="0" smtClean="0">
                <a:solidFill>
                  <a:srgbClr val="FF0000"/>
                </a:solidFill>
              </a:rPr>
              <a:t>指向常量的指针</a:t>
            </a:r>
            <a:r>
              <a:rPr lang="zh-CN" altLang="en-US" dirty="0" smtClean="0"/>
              <a:t>，简称为</a:t>
            </a:r>
            <a:r>
              <a:rPr lang="zh-CN" altLang="en-US" dirty="0" smtClean="0">
                <a:solidFill>
                  <a:srgbClr val="FF0000"/>
                </a:solidFill>
              </a:rPr>
              <a:t>常量指针</a:t>
            </a:r>
            <a:r>
              <a:rPr lang="zh-CN" altLang="en-US" dirty="0" smtClean="0"/>
              <a:t>。</a:t>
            </a:r>
            <a:endParaRPr lang="en-US" altLang="zh-CN" dirty="0" smtClean="0"/>
          </a:p>
          <a:p>
            <a:pPr lvl="1">
              <a:lnSpc>
                <a:spcPts val="3500"/>
              </a:lnSpc>
              <a:spcBef>
                <a:spcPts val="500"/>
              </a:spcBef>
              <a:spcAft>
                <a:spcPts val="500"/>
              </a:spcAft>
              <a:buNone/>
            </a:pPr>
            <a:r>
              <a:rPr lang="en-US" altLang="zh-CN" dirty="0" smtClean="0"/>
              <a:t>const </a:t>
            </a:r>
            <a:r>
              <a:rPr lang="zh-CN" altLang="en-US" dirty="0" smtClean="0"/>
              <a:t>数据类型  *指针名</a:t>
            </a:r>
            <a:r>
              <a:rPr lang="en-US" altLang="zh-CN" dirty="0" smtClean="0"/>
              <a:t>;</a:t>
            </a:r>
          </a:p>
          <a:p>
            <a:pPr>
              <a:lnSpc>
                <a:spcPts val="3500"/>
              </a:lnSpc>
              <a:spcBef>
                <a:spcPts val="500"/>
              </a:spcBef>
              <a:spcAft>
                <a:spcPts val="500"/>
              </a:spcAft>
            </a:pPr>
            <a:r>
              <a:rPr lang="zh-CN" altLang="en-US" dirty="0" smtClean="0"/>
              <a:t>若</a:t>
            </a:r>
            <a:r>
              <a:rPr lang="en-US" altLang="zh-CN" dirty="0" smtClean="0"/>
              <a:t>const</a:t>
            </a:r>
            <a:r>
              <a:rPr lang="zh-CN" altLang="en-US" dirty="0" smtClean="0"/>
              <a:t>在*之后，保护指针本身，指针本身是常量，称为</a:t>
            </a:r>
            <a:r>
              <a:rPr lang="zh-CN" altLang="en-US" dirty="0" smtClean="0">
                <a:solidFill>
                  <a:srgbClr val="FF0000"/>
                </a:solidFill>
              </a:rPr>
              <a:t>指针常量</a:t>
            </a:r>
            <a:r>
              <a:rPr lang="zh-CN" altLang="en-US" dirty="0" smtClean="0"/>
              <a:t>。</a:t>
            </a:r>
            <a:endParaRPr lang="en-US" altLang="zh-CN" dirty="0" smtClean="0"/>
          </a:p>
          <a:p>
            <a:pPr lvl="1">
              <a:lnSpc>
                <a:spcPts val="3500"/>
              </a:lnSpc>
              <a:spcBef>
                <a:spcPts val="500"/>
              </a:spcBef>
              <a:spcAft>
                <a:spcPts val="500"/>
              </a:spcAft>
              <a:buNone/>
            </a:pPr>
            <a:r>
              <a:rPr lang="zh-CN" altLang="en-US" dirty="0" smtClean="0"/>
              <a:t>数据类型  * </a:t>
            </a:r>
            <a:r>
              <a:rPr lang="en-US" altLang="zh-CN" dirty="0" smtClean="0"/>
              <a:t>const </a:t>
            </a:r>
            <a:r>
              <a:rPr lang="zh-CN" altLang="en-US" dirty="0" smtClean="0"/>
              <a:t>指针名 </a:t>
            </a:r>
            <a:r>
              <a:rPr lang="en-US" altLang="zh-CN" dirty="0" smtClean="0"/>
              <a:t>= </a:t>
            </a:r>
            <a:r>
              <a:rPr lang="zh-CN" altLang="en-US" dirty="0" smtClean="0"/>
              <a:t>指针初始值</a:t>
            </a:r>
            <a:r>
              <a:rPr lang="en-US" altLang="zh-CN" dirty="0" smtClean="0"/>
              <a:t>;</a:t>
            </a:r>
          </a:p>
          <a:p>
            <a:pPr>
              <a:lnSpc>
                <a:spcPts val="3500"/>
              </a:lnSpc>
              <a:spcBef>
                <a:spcPts val="500"/>
              </a:spcBef>
              <a:spcAft>
                <a:spcPts val="500"/>
              </a:spcAft>
            </a:pPr>
            <a:r>
              <a:rPr lang="zh-CN" altLang="en-US" dirty="0" smtClean="0"/>
              <a:t>当然，还可以是二者都保护的组合。不过，二者都保护需要两个</a:t>
            </a:r>
            <a:r>
              <a:rPr lang="en-US" altLang="zh-CN" dirty="0" smtClean="0"/>
              <a:t>const</a:t>
            </a:r>
            <a:r>
              <a:rPr lang="zh-CN" altLang="en-US" dirty="0" smtClean="0"/>
              <a:t>。</a:t>
            </a:r>
            <a:endParaRPr lang="en-US" altLang="zh-CN" dirty="0" smtClean="0"/>
          </a:p>
          <a:p>
            <a:pPr lvl="1">
              <a:lnSpc>
                <a:spcPts val="3500"/>
              </a:lnSpc>
              <a:spcBef>
                <a:spcPts val="500"/>
              </a:spcBef>
              <a:spcAft>
                <a:spcPts val="500"/>
              </a:spcAft>
              <a:buNone/>
            </a:pPr>
            <a:r>
              <a:rPr lang="en-US" altLang="zh-CN" dirty="0" smtClean="0"/>
              <a:t>const </a:t>
            </a:r>
            <a:r>
              <a:rPr lang="zh-CN" altLang="en-US" dirty="0" smtClean="0"/>
              <a:t>数据类型  * </a:t>
            </a:r>
            <a:r>
              <a:rPr lang="en-US" altLang="zh-CN" dirty="0" smtClean="0"/>
              <a:t>const </a:t>
            </a:r>
            <a:r>
              <a:rPr lang="zh-CN" altLang="en-US" dirty="0" smtClean="0"/>
              <a:t>指针名 </a:t>
            </a:r>
            <a:r>
              <a:rPr lang="en-US" altLang="zh-CN" dirty="0" smtClean="0"/>
              <a:t>= </a:t>
            </a:r>
            <a:r>
              <a:rPr lang="zh-CN" altLang="en-US" dirty="0" smtClean="0"/>
              <a:t>指针初始值</a:t>
            </a:r>
            <a:r>
              <a:rPr lang="en-US" altLang="zh-CN" dirty="0" smtClean="0"/>
              <a:t>;</a:t>
            </a:r>
          </a:p>
          <a:p>
            <a:pPr>
              <a:lnSpc>
                <a:spcPts val="3500"/>
              </a:lnSpc>
              <a:spcBef>
                <a:spcPts val="500"/>
              </a:spcBef>
              <a:spcAft>
                <a:spcPts val="500"/>
              </a:spcAft>
            </a:pPr>
            <a:endParaRPr lang="zh-CN" altLang="en-US" dirty="0" smtClean="0"/>
          </a:p>
          <a:p>
            <a:pPr>
              <a:lnSpc>
                <a:spcPts val="3500"/>
              </a:lnSpc>
              <a:spcBef>
                <a:spcPts val="500"/>
              </a:spcBef>
              <a:spcAft>
                <a:spcPts val="500"/>
              </a:spcAft>
            </a:pP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9.1 C++</a:t>
            </a:r>
            <a:r>
              <a:rPr lang="zh-CN" altLang="en-US" sz="4800" dirty="0" smtClean="0"/>
              <a:t>实体的基本访问属性</a:t>
            </a:r>
            <a:endParaRPr lang="zh-CN" altLang="en-US" sz="4800" dirty="0"/>
          </a:p>
        </p:txBody>
      </p:sp>
      <p:sp>
        <p:nvSpPr>
          <p:cNvPr id="3" name="副标题 2"/>
          <p:cNvSpPr>
            <a:spLocks noGrp="1"/>
          </p:cNvSpPr>
          <p:nvPr>
            <p:ph type="subTitle" idx="1"/>
          </p:nvPr>
        </p:nvSpPr>
        <p:spPr/>
        <p:txBody>
          <a:bodyPr/>
          <a:lstStyle/>
          <a:p>
            <a:r>
              <a:rPr lang="en-US" altLang="zh-CN" sz="4400" dirty="0" smtClean="0"/>
              <a:t>9.1.2 </a:t>
            </a:r>
            <a:r>
              <a:rPr lang="zh-CN" altLang="en-US" sz="4400" dirty="0" smtClean="0"/>
              <a:t>标识符的作用域</a:t>
            </a:r>
            <a:endParaRPr lang="zh-CN" altLang="en-US" sz="44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8640960" cy="6286336"/>
          </a:xfrm>
          <a:prstGeom prst="rect">
            <a:avLst/>
          </a:prstGeom>
          <a:noFill/>
        </p:spPr>
        <p:txBody>
          <a:bodyPr wrap="square" rtlCol="0">
            <a:spAutoFit/>
          </a:bodyPr>
          <a:lstStyle/>
          <a:p>
            <a:pPr>
              <a:lnSpc>
                <a:spcPts val="2100"/>
              </a:lnSpc>
            </a:pPr>
            <a:r>
              <a:rPr lang="zh-CN" altLang="en-US" sz="2000" dirty="0" smtClean="0">
                <a:solidFill>
                  <a:srgbClr val="C00000"/>
                </a:solidFill>
              </a:rPr>
              <a:t>例</a:t>
            </a:r>
            <a:r>
              <a:rPr lang="en-US" altLang="zh-CN" sz="2000" dirty="0" smtClean="0">
                <a:solidFill>
                  <a:srgbClr val="C00000"/>
                </a:solidFill>
              </a:rPr>
              <a:t>9.15 </a:t>
            </a:r>
            <a:r>
              <a:rPr lang="zh-CN" altLang="en-US" sz="2000" dirty="0" smtClean="0">
                <a:solidFill>
                  <a:srgbClr val="C00000"/>
                </a:solidFill>
              </a:rPr>
              <a:t> </a:t>
            </a:r>
            <a:r>
              <a:rPr lang="en-US" altLang="zh-CN" sz="2000" dirty="0" smtClean="0">
                <a:solidFill>
                  <a:srgbClr val="C00000"/>
                </a:solidFill>
              </a:rPr>
              <a:t>const</a:t>
            </a:r>
            <a:r>
              <a:rPr lang="zh-CN" altLang="en-US" sz="2000" dirty="0" smtClean="0">
                <a:solidFill>
                  <a:srgbClr val="C00000"/>
                </a:solidFill>
              </a:rPr>
              <a:t>修饰指针示例。</a:t>
            </a:r>
            <a:endParaRPr lang="en-US" altLang="zh-CN" sz="2000" dirty="0" smtClean="0">
              <a:solidFill>
                <a:srgbClr val="C00000"/>
              </a:solidFill>
            </a:endParaRPr>
          </a:p>
          <a:p>
            <a:pPr>
              <a:lnSpc>
                <a:spcPts val="21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:e9_15\main_9_15.cpp</a:t>
            </a:r>
          </a:p>
          <a:p>
            <a:pPr>
              <a:lnSpc>
                <a:spcPts val="21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1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便用命名空间</a:t>
            </a:r>
            <a:r>
              <a:rPr lang="en-US" altLang="zh-CN" sz="2000" dirty="0" smtClean="0">
                <a:solidFill>
                  <a:schemeClr val="tx1"/>
                </a:solidFill>
              </a:rPr>
              <a:t>std </a:t>
            </a:r>
          </a:p>
          <a:p>
            <a:pPr>
              <a:lnSpc>
                <a:spcPts val="2100"/>
              </a:lnSpc>
            </a:pPr>
            <a:endParaRPr lang="en-US" altLang="zh-CN" sz="2000" dirty="0" smtClean="0"/>
          </a:p>
          <a:p>
            <a:pPr>
              <a:lnSpc>
                <a:spcPts val="2100"/>
              </a:lnSpc>
            </a:pPr>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pPr>
              <a:lnSpc>
                <a:spcPts val="2100"/>
              </a:lnSpc>
            </a:pPr>
            <a:r>
              <a:rPr lang="en-US" altLang="zh-CN" sz="2000" dirty="0" smtClean="0"/>
              <a:t>{</a:t>
            </a:r>
          </a:p>
          <a:p>
            <a:pPr>
              <a:lnSpc>
                <a:spcPts val="2100"/>
              </a:lnSpc>
            </a:pPr>
            <a:r>
              <a:rPr lang="en-US" altLang="zh-CN"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 = 5;</a:t>
            </a:r>
          </a:p>
          <a:p>
            <a:pPr>
              <a:lnSpc>
                <a:spcPts val="2100"/>
              </a:lnSpc>
            </a:pPr>
            <a:r>
              <a:rPr lang="en-US" altLang="zh-CN" sz="2000" dirty="0" smtClean="0"/>
              <a:t>	</a:t>
            </a:r>
            <a:r>
              <a:rPr lang="en-US" altLang="zh-CN" sz="2000" dirty="0" err="1" smtClean="0"/>
              <a:t>int</a:t>
            </a:r>
            <a:r>
              <a:rPr lang="en-US" altLang="zh-CN" sz="2000" dirty="0" smtClean="0"/>
              <a:t> const *pi1 = &amp;</a:t>
            </a:r>
            <a:r>
              <a:rPr lang="en-US" altLang="zh-CN" sz="2000" dirty="0" err="1" smtClean="0"/>
              <a:t>i</a:t>
            </a:r>
            <a:r>
              <a:rPr lang="en-US" altLang="zh-CN" sz="2000" dirty="0" smtClean="0"/>
              <a:t>;		</a:t>
            </a:r>
            <a:r>
              <a:rPr lang="en-US" altLang="zh-CN" sz="2000" dirty="0" smtClean="0">
                <a:solidFill>
                  <a:schemeClr val="tx1"/>
                </a:solidFill>
              </a:rPr>
              <a:t>// </a:t>
            </a:r>
            <a:r>
              <a:rPr lang="zh-CN" altLang="en-US" sz="2000" dirty="0" smtClean="0">
                <a:solidFill>
                  <a:schemeClr val="tx1"/>
                </a:solidFill>
              </a:rPr>
              <a:t>保护*</a:t>
            </a:r>
            <a:r>
              <a:rPr lang="en-US" altLang="zh-CN" sz="2000" dirty="0" smtClean="0">
                <a:solidFill>
                  <a:schemeClr val="tx1"/>
                </a:solidFill>
              </a:rPr>
              <a:t>pi1,</a:t>
            </a:r>
            <a:r>
              <a:rPr lang="zh-CN" altLang="en-US" sz="2000" dirty="0" smtClean="0">
                <a:solidFill>
                  <a:schemeClr val="tx1"/>
                </a:solidFill>
              </a:rPr>
              <a:t>即</a:t>
            </a:r>
            <a:r>
              <a:rPr lang="en-US" altLang="zh-CN" sz="2000" dirty="0" err="1" smtClean="0">
                <a:solidFill>
                  <a:schemeClr val="tx1"/>
                </a:solidFill>
              </a:rPr>
              <a:t>i</a:t>
            </a:r>
            <a:r>
              <a:rPr lang="zh-CN" altLang="en-US" sz="2000" dirty="0" smtClean="0">
                <a:solidFill>
                  <a:schemeClr val="tx1"/>
                </a:solidFill>
              </a:rPr>
              <a:t>的值不可用</a:t>
            </a:r>
            <a:r>
              <a:rPr lang="en-US" altLang="zh-CN" sz="2000" dirty="0" smtClean="0">
                <a:solidFill>
                  <a:schemeClr val="tx1"/>
                </a:solidFill>
              </a:rPr>
              <a:t>pi1</a:t>
            </a:r>
            <a:r>
              <a:rPr lang="zh-CN" altLang="en-US" sz="2000" dirty="0" smtClean="0">
                <a:solidFill>
                  <a:schemeClr val="tx1"/>
                </a:solidFill>
              </a:rPr>
              <a:t>修改</a:t>
            </a:r>
          </a:p>
          <a:p>
            <a:pPr>
              <a:lnSpc>
                <a:spcPts val="2100"/>
              </a:lnSpc>
            </a:pPr>
            <a:r>
              <a:rPr lang="zh-CN" altLang="en-US" sz="2000" dirty="0" smtClean="0"/>
              <a:t>	</a:t>
            </a:r>
            <a:r>
              <a:rPr lang="en-US" altLang="zh-CN" sz="2000" dirty="0" smtClean="0"/>
              <a:t>const </a:t>
            </a:r>
            <a:r>
              <a:rPr lang="en-US" altLang="zh-CN" sz="2000" dirty="0" err="1" smtClean="0"/>
              <a:t>int</a:t>
            </a:r>
            <a:r>
              <a:rPr lang="en-US" altLang="zh-CN" sz="2000" dirty="0" smtClean="0"/>
              <a:t> *pi2 = &amp;</a:t>
            </a:r>
            <a:r>
              <a:rPr lang="en-US" altLang="zh-CN" sz="2000" dirty="0" err="1" smtClean="0"/>
              <a:t>i</a:t>
            </a:r>
            <a:r>
              <a:rPr lang="en-US" altLang="zh-CN" sz="2000" dirty="0" smtClean="0"/>
              <a:t>; 		</a:t>
            </a:r>
            <a:r>
              <a:rPr lang="en-US" altLang="zh-CN" sz="2000" dirty="0" smtClean="0">
                <a:solidFill>
                  <a:schemeClr val="tx1"/>
                </a:solidFill>
              </a:rPr>
              <a:t>// </a:t>
            </a:r>
            <a:r>
              <a:rPr lang="zh-CN" altLang="en-US" sz="2000" dirty="0" smtClean="0">
                <a:solidFill>
                  <a:schemeClr val="tx1"/>
                </a:solidFill>
              </a:rPr>
              <a:t>保护*</a:t>
            </a:r>
            <a:r>
              <a:rPr lang="en-US" altLang="zh-CN" sz="2000" dirty="0" smtClean="0">
                <a:solidFill>
                  <a:schemeClr val="tx1"/>
                </a:solidFill>
              </a:rPr>
              <a:t>pi2,</a:t>
            </a:r>
            <a:r>
              <a:rPr lang="zh-CN" altLang="en-US" sz="2000" dirty="0" smtClean="0">
                <a:solidFill>
                  <a:schemeClr val="tx1"/>
                </a:solidFill>
              </a:rPr>
              <a:t>既</a:t>
            </a:r>
            <a:r>
              <a:rPr lang="en-US" altLang="zh-CN" sz="2000" dirty="0" err="1" smtClean="0">
                <a:solidFill>
                  <a:schemeClr val="tx1"/>
                </a:solidFill>
              </a:rPr>
              <a:t>i</a:t>
            </a:r>
            <a:r>
              <a:rPr lang="zh-CN" altLang="en-US" sz="2000" dirty="0" smtClean="0">
                <a:solidFill>
                  <a:schemeClr val="tx1"/>
                </a:solidFill>
              </a:rPr>
              <a:t>的值不可用</a:t>
            </a:r>
            <a:r>
              <a:rPr lang="en-US" altLang="zh-CN" sz="2000" dirty="0" smtClean="0">
                <a:solidFill>
                  <a:schemeClr val="tx1"/>
                </a:solidFill>
              </a:rPr>
              <a:t>pi2</a:t>
            </a:r>
            <a:r>
              <a:rPr lang="zh-CN" altLang="en-US" sz="2000" dirty="0" smtClean="0">
                <a:solidFill>
                  <a:schemeClr val="tx1"/>
                </a:solidFill>
              </a:rPr>
              <a:t>修改</a:t>
            </a:r>
          </a:p>
          <a:p>
            <a:pPr>
              <a:lnSpc>
                <a:spcPts val="2100"/>
              </a:lnSpc>
            </a:pPr>
            <a:r>
              <a:rPr lang="zh-CN" altLang="en-US" sz="2000" dirty="0" smtClean="0"/>
              <a:t>	</a:t>
            </a:r>
            <a:r>
              <a:rPr lang="en-US" altLang="zh-CN" sz="2000" dirty="0" err="1" smtClean="0"/>
              <a:t>int</a:t>
            </a:r>
            <a:r>
              <a:rPr lang="en-US" altLang="zh-CN" sz="2000" dirty="0" smtClean="0"/>
              <a:t> * const pi3 = &amp;</a:t>
            </a:r>
            <a:r>
              <a:rPr lang="en-US" altLang="zh-CN" sz="2000" dirty="0" err="1" smtClean="0"/>
              <a:t>i</a:t>
            </a:r>
            <a:r>
              <a:rPr lang="en-US" altLang="zh-CN" sz="2000" dirty="0" smtClean="0"/>
              <a:t>;		</a:t>
            </a:r>
            <a:r>
              <a:rPr lang="en-US" altLang="zh-CN" sz="2000" dirty="0" smtClean="0">
                <a:solidFill>
                  <a:schemeClr val="tx1"/>
                </a:solidFill>
              </a:rPr>
              <a:t>// </a:t>
            </a:r>
            <a:r>
              <a:rPr lang="zh-CN" altLang="en-US" sz="2000" dirty="0" smtClean="0">
                <a:solidFill>
                  <a:schemeClr val="tx1"/>
                </a:solidFill>
              </a:rPr>
              <a:t>保护指针</a:t>
            </a:r>
            <a:r>
              <a:rPr lang="en-US" altLang="zh-CN" sz="2000" dirty="0" smtClean="0">
                <a:solidFill>
                  <a:schemeClr val="tx1"/>
                </a:solidFill>
              </a:rPr>
              <a:t>pi3</a:t>
            </a:r>
            <a:r>
              <a:rPr lang="zh-CN" altLang="en-US" sz="2000" dirty="0" smtClean="0">
                <a:solidFill>
                  <a:schemeClr val="tx1"/>
                </a:solidFill>
              </a:rPr>
              <a:t>的值不可被修改</a:t>
            </a:r>
          </a:p>
          <a:p>
            <a:pPr>
              <a:lnSpc>
                <a:spcPts val="2100"/>
              </a:lnSpc>
            </a:pPr>
            <a:r>
              <a:rPr lang="zh-CN" altLang="en-US" sz="2000" dirty="0" smtClean="0"/>
              <a:t>	</a:t>
            </a:r>
            <a:r>
              <a:rPr lang="en-US" altLang="zh-CN" sz="2000" dirty="0" smtClean="0"/>
              <a:t>const </a:t>
            </a:r>
            <a:r>
              <a:rPr lang="en-US" altLang="zh-CN" sz="2000" dirty="0" err="1" smtClean="0"/>
              <a:t>int</a:t>
            </a:r>
            <a:r>
              <a:rPr lang="en-US" altLang="zh-CN" sz="2000" dirty="0" smtClean="0"/>
              <a:t> * const pi4 = &amp;</a:t>
            </a:r>
            <a:r>
              <a:rPr lang="en-US" altLang="zh-CN" sz="2000" dirty="0" err="1" smtClean="0"/>
              <a:t>i</a:t>
            </a:r>
            <a:r>
              <a:rPr lang="en-US" altLang="zh-CN" sz="2000" dirty="0" smtClean="0"/>
              <a:t>;	</a:t>
            </a:r>
            <a:r>
              <a:rPr lang="en-US" altLang="zh-CN" sz="2000" dirty="0" smtClean="0">
                <a:solidFill>
                  <a:schemeClr val="tx1"/>
                </a:solidFill>
              </a:rPr>
              <a:t>// </a:t>
            </a:r>
            <a:r>
              <a:rPr lang="zh-CN" altLang="en-US" sz="2000" dirty="0" smtClean="0">
                <a:solidFill>
                  <a:schemeClr val="tx1"/>
                </a:solidFill>
              </a:rPr>
              <a:t>正确，保护*</a:t>
            </a:r>
            <a:r>
              <a:rPr lang="en-US" altLang="zh-CN" sz="2000" dirty="0" smtClean="0">
                <a:solidFill>
                  <a:schemeClr val="tx1"/>
                </a:solidFill>
              </a:rPr>
              <a:t>pi4</a:t>
            </a:r>
            <a:r>
              <a:rPr lang="zh-CN" altLang="en-US" sz="2000" dirty="0" smtClean="0">
                <a:solidFill>
                  <a:schemeClr val="tx1"/>
                </a:solidFill>
              </a:rPr>
              <a:t>，也保护</a:t>
            </a:r>
            <a:r>
              <a:rPr lang="en-US" altLang="zh-CN" sz="2000" dirty="0" smtClean="0">
                <a:solidFill>
                  <a:schemeClr val="tx1"/>
                </a:solidFill>
              </a:rPr>
              <a:t>pi4</a:t>
            </a:r>
          </a:p>
          <a:p>
            <a:pPr>
              <a:lnSpc>
                <a:spcPts val="2100"/>
              </a:lnSpc>
            </a:pPr>
            <a:r>
              <a:rPr lang="en-US" altLang="zh-CN" sz="2000" dirty="0" smtClean="0"/>
              <a:t>	</a:t>
            </a:r>
            <a:r>
              <a:rPr lang="en-US" altLang="zh-CN" sz="2000" dirty="0" err="1" smtClean="0"/>
              <a:t>int</a:t>
            </a:r>
            <a:r>
              <a:rPr lang="en-US" altLang="zh-CN" sz="2000" dirty="0" smtClean="0"/>
              <a:t> const * const pi5 = &amp;</a:t>
            </a:r>
            <a:r>
              <a:rPr lang="en-US" altLang="zh-CN" sz="2000" dirty="0" err="1" smtClean="0"/>
              <a:t>i</a:t>
            </a:r>
            <a:r>
              <a:rPr lang="en-US" altLang="zh-CN" sz="2000" dirty="0" smtClean="0"/>
              <a:t>; 	</a:t>
            </a:r>
            <a:r>
              <a:rPr lang="en-US" altLang="zh-CN" sz="2000" dirty="0" smtClean="0">
                <a:solidFill>
                  <a:schemeClr val="tx1"/>
                </a:solidFill>
              </a:rPr>
              <a:t>// </a:t>
            </a:r>
            <a:r>
              <a:rPr lang="zh-CN" altLang="en-US" sz="2000" dirty="0" smtClean="0">
                <a:solidFill>
                  <a:schemeClr val="tx1"/>
                </a:solidFill>
              </a:rPr>
              <a:t>正确，保护*</a:t>
            </a:r>
            <a:r>
              <a:rPr lang="en-US" altLang="zh-CN" sz="2000" dirty="0" smtClean="0">
                <a:solidFill>
                  <a:schemeClr val="tx1"/>
                </a:solidFill>
              </a:rPr>
              <a:t>pi5</a:t>
            </a:r>
            <a:r>
              <a:rPr lang="zh-CN" altLang="en-US" sz="2000" dirty="0" smtClean="0">
                <a:solidFill>
                  <a:schemeClr val="tx1"/>
                </a:solidFill>
              </a:rPr>
              <a:t>，也保护</a:t>
            </a:r>
            <a:r>
              <a:rPr lang="en-US" altLang="zh-CN" sz="2000" dirty="0" smtClean="0">
                <a:solidFill>
                  <a:schemeClr val="tx1"/>
                </a:solidFill>
              </a:rPr>
              <a:t>pi5</a:t>
            </a:r>
          </a:p>
          <a:p>
            <a:pPr>
              <a:lnSpc>
                <a:spcPts val="2100"/>
              </a:lnSpc>
            </a:pPr>
            <a:endParaRPr lang="en-US" altLang="zh-CN" sz="2000" dirty="0" smtClean="0"/>
          </a:p>
          <a:p>
            <a:pPr>
              <a:lnSpc>
                <a:spcPts val="2100"/>
              </a:lnSpc>
            </a:pPr>
            <a:r>
              <a:rPr lang="en-US" altLang="zh-CN" sz="2000" dirty="0" smtClean="0"/>
              <a:t>	</a:t>
            </a:r>
            <a:r>
              <a:rPr lang="en-US" altLang="zh-CN" sz="2000" dirty="0" err="1" smtClean="0"/>
              <a:t>cout</a:t>
            </a:r>
            <a:r>
              <a:rPr lang="en-US" altLang="zh-CN" sz="2000" dirty="0" smtClean="0"/>
              <a:t> &lt;&lt; "*pi1 = " &lt;&lt; *pi1 &lt;&lt;</a:t>
            </a:r>
            <a:r>
              <a:rPr lang="en-US" altLang="zh-CN" sz="2000" dirty="0" err="1" smtClean="0"/>
              <a:t>endl</a:t>
            </a:r>
            <a:r>
              <a:rPr lang="en-US" altLang="zh-CN" sz="2000" dirty="0" smtClean="0"/>
              <a:t>;</a:t>
            </a:r>
          </a:p>
          <a:p>
            <a:pPr>
              <a:lnSpc>
                <a:spcPts val="2100"/>
              </a:lnSpc>
            </a:pPr>
            <a:r>
              <a:rPr lang="en-US" altLang="zh-CN" sz="2000" dirty="0" smtClean="0"/>
              <a:t>	</a:t>
            </a:r>
            <a:r>
              <a:rPr lang="en-US" altLang="zh-CN" sz="2000" dirty="0" err="1" smtClean="0"/>
              <a:t>cout</a:t>
            </a:r>
            <a:r>
              <a:rPr lang="en-US" altLang="zh-CN" sz="2000" dirty="0" smtClean="0"/>
              <a:t> &lt;&lt; "*pi2 = " &lt;&lt; *pi2 &lt;&lt;</a:t>
            </a:r>
            <a:r>
              <a:rPr lang="en-US" altLang="zh-CN" sz="2000" dirty="0" err="1" smtClean="0"/>
              <a:t>endl</a:t>
            </a:r>
            <a:r>
              <a:rPr lang="en-US" altLang="zh-CN" sz="2000" dirty="0" smtClean="0"/>
              <a:t>;</a:t>
            </a:r>
          </a:p>
          <a:p>
            <a:pPr>
              <a:lnSpc>
                <a:spcPts val="2100"/>
              </a:lnSpc>
            </a:pPr>
            <a:r>
              <a:rPr lang="en-US" altLang="zh-CN" sz="2000" dirty="0" smtClean="0"/>
              <a:t>	</a:t>
            </a:r>
            <a:r>
              <a:rPr lang="en-US" altLang="zh-CN" sz="2000" dirty="0" err="1" smtClean="0"/>
              <a:t>cout</a:t>
            </a:r>
            <a:r>
              <a:rPr lang="en-US" altLang="zh-CN" sz="2000" dirty="0" smtClean="0"/>
              <a:t> &lt;&lt; "*pi3 = " &lt;&lt; *pi2 &lt;&lt;</a:t>
            </a:r>
            <a:r>
              <a:rPr lang="en-US" altLang="zh-CN" sz="2000" dirty="0" err="1" smtClean="0"/>
              <a:t>endl</a:t>
            </a:r>
            <a:r>
              <a:rPr lang="en-US" altLang="zh-CN" sz="2000" dirty="0" smtClean="0"/>
              <a:t>;</a:t>
            </a:r>
          </a:p>
          <a:p>
            <a:pPr>
              <a:lnSpc>
                <a:spcPts val="2100"/>
              </a:lnSpc>
            </a:pPr>
            <a:r>
              <a:rPr lang="en-US" altLang="zh-CN" sz="2000" dirty="0" smtClean="0"/>
              <a:t>	</a:t>
            </a:r>
            <a:r>
              <a:rPr lang="en-US" altLang="zh-CN" sz="2000" dirty="0" err="1" smtClean="0"/>
              <a:t>cout</a:t>
            </a:r>
            <a:r>
              <a:rPr lang="en-US" altLang="zh-CN" sz="2000" dirty="0" smtClean="0"/>
              <a:t> &lt;&lt; "*pi4 = " &lt;&lt; *pi2 &lt;&lt;</a:t>
            </a:r>
            <a:r>
              <a:rPr lang="en-US" altLang="zh-CN" sz="2000" dirty="0" err="1" smtClean="0"/>
              <a:t>endl</a:t>
            </a:r>
            <a:r>
              <a:rPr lang="en-US" altLang="zh-CN" sz="2000" dirty="0" smtClean="0"/>
              <a:t>;</a:t>
            </a:r>
          </a:p>
          <a:p>
            <a:pPr>
              <a:lnSpc>
                <a:spcPts val="2100"/>
              </a:lnSpc>
            </a:pPr>
            <a:r>
              <a:rPr lang="en-US" altLang="zh-CN" sz="2000" dirty="0" smtClean="0"/>
              <a:t>	</a:t>
            </a:r>
            <a:r>
              <a:rPr lang="en-US" altLang="zh-CN" sz="2000" dirty="0" err="1" smtClean="0"/>
              <a:t>cout</a:t>
            </a:r>
            <a:r>
              <a:rPr lang="en-US" altLang="zh-CN" sz="2000" dirty="0" smtClean="0"/>
              <a:t> &lt;&lt; "*pi4 = " &lt;&lt; *pi2 &lt;&lt;</a:t>
            </a:r>
            <a:r>
              <a:rPr lang="en-US" altLang="zh-CN" sz="2000" dirty="0" err="1" smtClean="0"/>
              <a:t>endl</a:t>
            </a:r>
            <a:r>
              <a:rPr lang="en-US" altLang="zh-CN" sz="2000" dirty="0" smtClean="0"/>
              <a:t>;</a:t>
            </a:r>
          </a:p>
          <a:p>
            <a:pPr>
              <a:lnSpc>
                <a:spcPts val="2100"/>
              </a:lnSpc>
            </a:pPr>
            <a:endParaRPr lang="en-US" altLang="zh-CN" sz="2000" dirty="0" smtClean="0"/>
          </a:p>
          <a:p>
            <a:pPr>
              <a:lnSpc>
                <a:spcPts val="2100"/>
              </a:lnSpc>
            </a:pPr>
            <a:r>
              <a:rPr lang="en-US" altLang="zh-CN" sz="2000" dirty="0" smtClean="0"/>
              <a:t>	system("PAUSE");		</a:t>
            </a:r>
            <a:r>
              <a:rPr lang="en-US" altLang="zh-CN" sz="2000" dirty="0" smtClean="0">
                <a:solidFill>
                  <a:schemeClr val="tx1"/>
                </a:solidFill>
              </a:rPr>
              <a:t>// </a:t>
            </a:r>
            <a:r>
              <a:rPr lang="zh-CN" altLang="en-US" sz="2000" dirty="0" smtClean="0">
                <a:solidFill>
                  <a:schemeClr val="tx1"/>
                </a:solidFill>
              </a:rPr>
              <a:t>输出系统提示并返回操作系统</a:t>
            </a:r>
          </a:p>
          <a:p>
            <a:pPr>
              <a:lnSpc>
                <a:spcPts val="2100"/>
              </a:lnSpc>
            </a:pPr>
            <a:r>
              <a:rPr lang="en-US" altLang="zh-CN" sz="2000" dirty="0" smtClean="0"/>
              <a:t>	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pPr>
              <a:lnSpc>
                <a:spcPts val="2100"/>
              </a:lnSpc>
            </a:pPr>
            <a:r>
              <a:rPr lang="en-US" altLang="zh-CN" sz="2000" dirty="0" smtClean="0"/>
              <a:t>}</a:t>
            </a:r>
            <a:endParaRPr lang="zh-CN" altLang="en-US" sz="2000" dirty="0"/>
          </a:p>
        </p:txBody>
      </p:sp>
      <p:sp>
        <p:nvSpPr>
          <p:cNvPr id="3" name="矩形 2"/>
          <p:cNvSpPr/>
          <p:nvPr/>
        </p:nvSpPr>
        <p:spPr bwMode="auto">
          <a:xfrm>
            <a:off x="5184576" y="4077072"/>
            <a:ext cx="3491880" cy="1800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sz="2000" dirty="0" smtClean="0"/>
              <a:t>程序运行时屏幕输出如下：</a:t>
            </a:r>
            <a:endParaRPr lang="en-US" altLang="zh-CN" sz="2000" dirty="0" smtClean="0"/>
          </a:p>
          <a:p>
            <a:pPr lvl="1"/>
            <a:r>
              <a:rPr lang="en-US" altLang="zh-CN" sz="2000" dirty="0" smtClean="0">
                <a:solidFill>
                  <a:schemeClr val="tx1"/>
                </a:solidFill>
              </a:rPr>
              <a:t>*pi1 = 5</a:t>
            </a:r>
          </a:p>
          <a:p>
            <a:pPr lvl="1"/>
            <a:r>
              <a:rPr lang="en-US" altLang="zh-CN" sz="2000" dirty="0" smtClean="0">
                <a:solidFill>
                  <a:schemeClr val="tx1"/>
                </a:solidFill>
              </a:rPr>
              <a:t>*pi2 = 5</a:t>
            </a:r>
          </a:p>
          <a:p>
            <a:pPr lvl="1"/>
            <a:r>
              <a:rPr lang="en-US" altLang="zh-CN" sz="2000" dirty="0" smtClean="0">
                <a:solidFill>
                  <a:schemeClr val="tx1"/>
                </a:solidFill>
              </a:rPr>
              <a:t>*pi3 = 5</a:t>
            </a:r>
          </a:p>
          <a:p>
            <a:pPr lvl="1"/>
            <a:r>
              <a:rPr lang="en-US" altLang="zh-CN" sz="2000" dirty="0" smtClean="0">
                <a:solidFill>
                  <a:schemeClr val="tx1"/>
                </a:solidFill>
              </a:rPr>
              <a:t>*pi4 = 5</a:t>
            </a:r>
          </a:p>
          <a:p>
            <a:pPr lvl="1"/>
            <a:r>
              <a:rPr lang="en-US" altLang="zh-CN" sz="2000" dirty="0" smtClean="0">
                <a:solidFill>
                  <a:schemeClr val="tx1"/>
                </a:solidFill>
              </a:rPr>
              <a:t>*pi4 =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9.4 const</a:t>
            </a:r>
            <a:r>
              <a:rPr lang="zh-CN" altLang="en-US" sz="4800" dirty="0" smtClean="0"/>
              <a:t>指针与</a:t>
            </a:r>
            <a:r>
              <a:rPr lang="en-US" altLang="zh-CN" sz="4800" dirty="0" smtClean="0"/>
              <a:t>const</a:t>
            </a:r>
            <a:r>
              <a:rPr lang="zh-CN" altLang="en-US" sz="4800" dirty="0" smtClean="0"/>
              <a:t>引用</a:t>
            </a:r>
            <a:endParaRPr lang="zh-CN" altLang="en-US" sz="4800" dirty="0"/>
          </a:p>
        </p:txBody>
      </p:sp>
      <p:sp>
        <p:nvSpPr>
          <p:cNvPr id="3" name="副标题 2"/>
          <p:cNvSpPr>
            <a:spLocks noGrp="1"/>
          </p:cNvSpPr>
          <p:nvPr>
            <p:ph type="subTitle" idx="1"/>
          </p:nvPr>
        </p:nvSpPr>
        <p:spPr/>
        <p:txBody>
          <a:bodyPr/>
          <a:lstStyle/>
          <a:p>
            <a:r>
              <a:rPr lang="en-US" altLang="zh-CN" sz="4400" dirty="0" smtClean="0"/>
              <a:t>9.4.2  const</a:t>
            </a:r>
            <a:r>
              <a:rPr lang="zh-CN" altLang="en-US" sz="4400" dirty="0" smtClean="0"/>
              <a:t>修饰引用</a:t>
            </a:r>
            <a:endParaRPr lang="zh-CN" altLang="en-US" sz="44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556792"/>
            <a:ext cx="9144000" cy="4569371"/>
          </a:xfrm>
        </p:spPr>
        <p:txBody>
          <a:bodyPr/>
          <a:lstStyle/>
          <a:p>
            <a:pPr marL="514350" indent="-514350">
              <a:buFont typeface="+mj-ea"/>
              <a:buAutoNum type="circleNumDbPlain"/>
            </a:pPr>
            <a:r>
              <a:rPr lang="en-US" altLang="zh-CN" sz="2800" dirty="0" smtClean="0"/>
              <a:t>const</a:t>
            </a:r>
            <a:r>
              <a:rPr lang="zh-CN" altLang="en-US" sz="2800" dirty="0" smtClean="0"/>
              <a:t>引用不能通过该引用间接地改变被引用的对象</a:t>
            </a:r>
            <a:r>
              <a:rPr lang="en-US" altLang="zh-CN" sz="2800" dirty="0" smtClean="0"/>
              <a:t>, </a:t>
            </a:r>
            <a:r>
              <a:rPr lang="zh-CN" altLang="en-US" sz="2800" dirty="0" smtClean="0"/>
              <a:t>但引用的变量 </a:t>
            </a:r>
            <a:r>
              <a:rPr lang="en-US" altLang="zh-CN" sz="2800" dirty="0" smtClean="0"/>
              <a:t>(</a:t>
            </a:r>
            <a:r>
              <a:rPr lang="zh-CN" altLang="en-US" sz="2800" dirty="0" smtClean="0"/>
              <a:t>或对象</a:t>
            </a:r>
            <a:r>
              <a:rPr lang="en-US" altLang="zh-CN" sz="2800" dirty="0" smtClean="0"/>
              <a:t>)</a:t>
            </a:r>
            <a:r>
              <a:rPr lang="zh-CN" altLang="en-US" sz="2800" dirty="0" smtClean="0"/>
              <a:t>可以直接改变</a:t>
            </a:r>
          </a:p>
          <a:p>
            <a:pPr lvl="1">
              <a:buNone/>
            </a:pPr>
            <a:r>
              <a:rPr lang="en-US" altLang="zh-CN" sz="2400" dirty="0" smtClean="0"/>
              <a:t>double pi = 3.14159;	</a:t>
            </a:r>
            <a:r>
              <a:rPr lang="en-US" altLang="zh-CN" sz="2400" dirty="0" smtClean="0">
                <a:solidFill>
                  <a:srgbClr val="C00000"/>
                </a:solidFill>
              </a:rPr>
              <a:t>// pi</a:t>
            </a:r>
            <a:r>
              <a:rPr lang="zh-CN" altLang="en-US" sz="2400" dirty="0" smtClean="0">
                <a:solidFill>
                  <a:srgbClr val="C00000"/>
                </a:solidFill>
              </a:rPr>
              <a:t>是变量，</a:t>
            </a:r>
            <a:r>
              <a:rPr lang="en-US" altLang="zh-CN" sz="2400" dirty="0" smtClean="0">
                <a:solidFill>
                  <a:srgbClr val="C00000"/>
                </a:solidFill>
              </a:rPr>
              <a:t>pi</a:t>
            </a:r>
            <a:r>
              <a:rPr lang="zh-CN" altLang="en-US" sz="2400" dirty="0" smtClean="0">
                <a:solidFill>
                  <a:srgbClr val="C00000"/>
                </a:solidFill>
              </a:rPr>
              <a:t>可被修改</a:t>
            </a:r>
          </a:p>
          <a:p>
            <a:pPr lvl="1">
              <a:buNone/>
            </a:pPr>
            <a:r>
              <a:rPr lang="en-US" altLang="zh-CN" sz="2400" dirty="0" smtClean="0"/>
              <a:t>const double &amp;</a:t>
            </a:r>
            <a:r>
              <a:rPr lang="en-US" altLang="zh-CN" sz="2400" dirty="0" err="1" smtClean="0"/>
              <a:t>rpi</a:t>
            </a:r>
            <a:r>
              <a:rPr lang="en-US" altLang="zh-CN" sz="2400" dirty="0" smtClean="0"/>
              <a:t> = pi;	</a:t>
            </a:r>
            <a:r>
              <a:rPr lang="en-US" altLang="zh-CN" sz="2400" dirty="0" smtClean="0">
                <a:solidFill>
                  <a:srgbClr val="C00000"/>
                </a:solidFill>
              </a:rPr>
              <a:t>// </a:t>
            </a:r>
            <a:r>
              <a:rPr lang="en-US" altLang="zh-CN" sz="2400" dirty="0" err="1" smtClean="0">
                <a:solidFill>
                  <a:srgbClr val="C00000"/>
                </a:solidFill>
              </a:rPr>
              <a:t>rpi</a:t>
            </a:r>
            <a:r>
              <a:rPr lang="zh-CN" altLang="en-US" sz="2400" dirty="0" smtClean="0">
                <a:solidFill>
                  <a:srgbClr val="C00000"/>
                </a:solidFill>
              </a:rPr>
              <a:t>是</a:t>
            </a:r>
            <a:r>
              <a:rPr lang="en-US" altLang="zh-CN" sz="2400" dirty="0" smtClean="0">
                <a:solidFill>
                  <a:srgbClr val="C00000"/>
                </a:solidFill>
              </a:rPr>
              <a:t>const</a:t>
            </a:r>
            <a:r>
              <a:rPr lang="zh-CN" altLang="en-US" sz="2400" dirty="0" smtClean="0">
                <a:solidFill>
                  <a:srgbClr val="C00000"/>
                </a:solidFill>
              </a:rPr>
              <a:t>引用，不能通过</a:t>
            </a:r>
            <a:r>
              <a:rPr lang="en-US" altLang="zh-CN" sz="2400" dirty="0" err="1" smtClean="0">
                <a:solidFill>
                  <a:srgbClr val="C00000"/>
                </a:solidFill>
              </a:rPr>
              <a:t>rpi</a:t>
            </a:r>
            <a:r>
              <a:rPr lang="zh-CN" altLang="en-US" sz="2400" dirty="0" smtClean="0">
                <a:solidFill>
                  <a:srgbClr val="C00000"/>
                </a:solidFill>
              </a:rPr>
              <a:t>修改</a:t>
            </a:r>
            <a:r>
              <a:rPr lang="en-US" altLang="zh-CN" sz="2400" dirty="0" smtClean="0">
                <a:solidFill>
                  <a:srgbClr val="C00000"/>
                </a:solidFill>
              </a:rPr>
              <a:t>pi</a:t>
            </a:r>
          </a:p>
          <a:p>
            <a:pPr lvl="1">
              <a:buNone/>
            </a:pPr>
            <a:r>
              <a:rPr lang="en-US" altLang="zh-CN" sz="2400" dirty="0" smtClean="0"/>
              <a:t>//	</a:t>
            </a:r>
            <a:r>
              <a:rPr lang="en-US" altLang="zh-CN" sz="2400" dirty="0" err="1" smtClean="0"/>
              <a:t>rpi</a:t>
            </a:r>
            <a:r>
              <a:rPr lang="en-US" altLang="zh-CN" sz="2400" dirty="0" smtClean="0"/>
              <a:t> = 4.14159;		</a:t>
            </a:r>
            <a:r>
              <a:rPr lang="en-US" altLang="zh-CN" sz="2400" dirty="0" smtClean="0">
                <a:solidFill>
                  <a:srgbClr val="C00000"/>
                </a:solidFill>
              </a:rPr>
              <a:t>// </a:t>
            </a:r>
            <a:r>
              <a:rPr lang="zh-CN" altLang="en-US" sz="2400" dirty="0" smtClean="0">
                <a:solidFill>
                  <a:srgbClr val="C00000"/>
                </a:solidFill>
              </a:rPr>
              <a:t>错误</a:t>
            </a:r>
          </a:p>
          <a:p>
            <a:pPr lvl="1">
              <a:buNone/>
            </a:pPr>
            <a:r>
              <a:rPr lang="en-US" altLang="zh-CN" sz="2400" dirty="0" smtClean="0"/>
              <a:t>pi =  4.14159;		</a:t>
            </a:r>
            <a:r>
              <a:rPr lang="en-US" altLang="zh-CN" sz="2400" dirty="0" smtClean="0">
                <a:solidFill>
                  <a:srgbClr val="C00000"/>
                </a:solidFill>
              </a:rPr>
              <a:t>// ok</a:t>
            </a:r>
          </a:p>
          <a:p>
            <a:pPr marL="514350" indent="-514350">
              <a:buFont typeface="+mj-ea"/>
              <a:buAutoNum type="circleNumDbPlain"/>
            </a:pPr>
            <a:r>
              <a:rPr lang="zh-CN" altLang="en-US" sz="2800" dirty="0" smtClean="0"/>
              <a:t>不能重新定义一个新的非</a:t>
            </a:r>
            <a:r>
              <a:rPr lang="en-US" altLang="zh-CN" sz="2800" dirty="0" smtClean="0"/>
              <a:t>const</a:t>
            </a:r>
            <a:r>
              <a:rPr lang="zh-CN" altLang="en-US" sz="2800" dirty="0" smtClean="0"/>
              <a:t>引用绑定到已经定义有</a:t>
            </a:r>
            <a:r>
              <a:rPr lang="en-US" altLang="zh-CN" sz="2800" dirty="0" smtClean="0"/>
              <a:t>const</a:t>
            </a:r>
            <a:r>
              <a:rPr lang="zh-CN" altLang="en-US" sz="2800" dirty="0" smtClean="0"/>
              <a:t>引用的变量</a:t>
            </a:r>
          </a:p>
          <a:p>
            <a:pPr lvl="1">
              <a:buNone/>
            </a:pPr>
            <a:r>
              <a:rPr lang="en-US" altLang="zh-CN" sz="2400" dirty="0" smtClean="0"/>
              <a:t>// double &amp;rpi1 = </a:t>
            </a:r>
            <a:r>
              <a:rPr lang="en-US" altLang="zh-CN" sz="2400" dirty="0" err="1" smtClean="0"/>
              <a:t>rpi</a:t>
            </a:r>
            <a:r>
              <a:rPr lang="en-US" altLang="zh-CN" sz="2400" dirty="0" smtClean="0"/>
              <a:t>;	</a:t>
            </a:r>
            <a:r>
              <a:rPr lang="en-US" altLang="zh-CN" sz="2400" dirty="0" smtClean="0">
                <a:solidFill>
                  <a:srgbClr val="C00000"/>
                </a:solidFill>
              </a:rPr>
              <a:t>// </a:t>
            </a:r>
            <a:r>
              <a:rPr lang="zh-CN" altLang="en-US" sz="2400" dirty="0" smtClean="0">
                <a:solidFill>
                  <a:srgbClr val="C00000"/>
                </a:solidFill>
              </a:rPr>
              <a:t>错误</a:t>
            </a:r>
            <a:endParaRPr lang="zh-CN" altLang="en-US" sz="2800" dirty="0"/>
          </a:p>
        </p:txBody>
      </p:sp>
      <p:sp>
        <p:nvSpPr>
          <p:cNvPr id="4" name="标题 1"/>
          <p:cNvSpPr>
            <a:spLocks noGrp="1"/>
          </p:cNvSpPr>
          <p:nvPr>
            <p:ph type="title"/>
          </p:nvPr>
        </p:nvSpPr>
        <p:spPr>
          <a:xfrm>
            <a:off x="457200" y="274638"/>
            <a:ext cx="8229600" cy="1143000"/>
          </a:xfrm>
        </p:spPr>
        <p:txBody>
          <a:bodyPr/>
          <a:lstStyle/>
          <a:p>
            <a:r>
              <a:rPr lang="en-US" altLang="zh-CN" dirty="0" smtClean="0"/>
              <a:t>const</a:t>
            </a:r>
            <a:r>
              <a:rPr lang="zh-CN" altLang="en-US" dirty="0" smtClean="0"/>
              <a:t>引用特点</a:t>
            </a:r>
            <a:endParaRPr lang="zh-CN" alt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126163"/>
          </a:xfrm>
        </p:spPr>
        <p:txBody>
          <a:bodyPr/>
          <a:lstStyle/>
          <a:p>
            <a:pPr marL="514350" indent="-514350">
              <a:lnSpc>
                <a:spcPts val="2800"/>
              </a:lnSpc>
              <a:spcBef>
                <a:spcPts val="200"/>
              </a:spcBef>
              <a:spcAft>
                <a:spcPts val="200"/>
              </a:spcAft>
              <a:buFont typeface="+mj-ea"/>
              <a:buAutoNum type="circleNumDbPlain" startAt="3"/>
            </a:pPr>
            <a:r>
              <a:rPr lang="en-US" altLang="zh-CN" sz="2800" dirty="0" smtClean="0"/>
              <a:t>const</a:t>
            </a:r>
            <a:r>
              <a:rPr lang="zh-CN" altLang="en-US" sz="2800" dirty="0" smtClean="0"/>
              <a:t>引用可以用不可寻址的值</a:t>
            </a:r>
            <a:r>
              <a:rPr lang="en-US" altLang="zh-CN" sz="2800" dirty="0" smtClean="0"/>
              <a:t>(</a:t>
            </a:r>
            <a:r>
              <a:rPr lang="zh-CN" altLang="en-US" sz="2800" dirty="0" smtClean="0"/>
              <a:t>即常数值</a:t>
            </a:r>
            <a:r>
              <a:rPr lang="en-US" altLang="zh-CN" sz="2800" dirty="0" smtClean="0"/>
              <a:t>)</a:t>
            </a:r>
            <a:r>
              <a:rPr lang="zh-CN" altLang="en-US" sz="2800" dirty="0" smtClean="0"/>
              <a:t>初始化</a:t>
            </a:r>
          </a:p>
          <a:p>
            <a:pPr lvl="1">
              <a:lnSpc>
                <a:spcPts val="2800"/>
              </a:lnSpc>
              <a:spcBef>
                <a:spcPts val="0"/>
              </a:spcBef>
              <a:spcAft>
                <a:spcPts val="200"/>
              </a:spcAft>
              <a:buNone/>
            </a:pPr>
            <a:r>
              <a:rPr lang="en-US" altLang="zh-CN" sz="2400" dirty="0" smtClean="0"/>
              <a:t>const double &amp;rpi1 = 3.14159;</a:t>
            </a:r>
            <a:r>
              <a:rPr lang="en-US" altLang="zh-CN" sz="2400" dirty="0" smtClean="0">
                <a:solidFill>
                  <a:srgbClr val="C00000"/>
                </a:solidFill>
              </a:rPr>
              <a:t>// </a:t>
            </a:r>
            <a:r>
              <a:rPr lang="zh-CN" altLang="en-US" sz="2400" dirty="0" smtClean="0">
                <a:solidFill>
                  <a:srgbClr val="C00000"/>
                </a:solidFill>
              </a:rPr>
              <a:t>用不可寻址的值</a:t>
            </a:r>
            <a:r>
              <a:rPr lang="en-US" altLang="zh-CN" sz="2400" dirty="0" smtClean="0">
                <a:solidFill>
                  <a:srgbClr val="C00000"/>
                </a:solidFill>
              </a:rPr>
              <a:t>(</a:t>
            </a:r>
            <a:r>
              <a:rPr lang="zh-CN" altLang="en-US" sz="2400" dirty="0" smtClean="0">
                <a:solidFill>
                  <a:srgbClr val="C00000"/>
                </a:solidFill>
              </a:rPr>
              <a:t>常数值</a:t>
            </a:r>
            <a:r>
              <a:rPr lang="en-US" altLang="zh-CN" sz="2400" dirty="0" smtClean="0">
                <a:solidFill>
                  <a:srgbClr val="C00000"/>
                </a:solidFill>
              </a:rPr>
              <a:t>)</a:t>
            </a:r>
            <a:r>
              <a:rPr lang="zh-CN" altLang="en-US" sz="2400" dirty="0" smtClean="0">
                <a:solidFill>
                  <a:srgbClr val="C00000"/>
                </a:solidFill>
              </a:rPr>
              <a:t>初始化</a:t>
            </a:r>
          </a:p>
          <a:p>
            <a:pPr marL="514350" indent="-514350">
              <a:lnSpc>
                <a:spcPts val="2800"/>
              </a:lnSpc>
              <a:spcBef>
                <a:spcPts val="200"/>
              </a:spcBef>
              <a:spcAft>
                <a:spcPts val="200"/>
              </a:spcAft>
              <a:buFont typeface="+mj-ea"/>
              <a:buAutoNum type="circleNumDbPlain" startAt="4"/>
            </a:pPr>
            <a:r>
              <a:rPr lang="zh-CN" altLang="en-US" sz="2800" dirty="0" smtClean="0"/>
              <a:t>对于引用不可寻址的值，编译器为了实现引用，必须生成一个临时对象，上面</a:t>
            </a:r>
            <a:r>
              <a:rPr lang="zh-CN" altLang="zh-CN" sz="2800" dirty="0" smtClean="0"/>
              <a:t>③</a:t>
            </a:r>
            <a:r>
              <a:rPr lang="zh-CN" altLang="en-US" sz="2800" dirty="0" smtClean="0"/>
              <a:t>可解读为</a:t>
            </a:r>
          </a:p>
          <a:p>
            <a:pPr lvl="1">
              <a:lnSpc>
                <a:spcPts val="2800"/>
              </a:lnSpc>
              <a:spcBef>
                <a:spcPts val="0"/>
              </a:spcBef>
              <a:spcAft>
                <a:spcPts val="0"/>
              </a:spcAft>
              <a:buNone/>
            </a:pPr>
            <a:r>
              <a:rPr lang="en-US" altLang="zh-CN" sz="2400" dirty="0" smtClean="0"/>
              <a:t>double temp = 3.14159;		</a:t>
            </a:r>
            <a:r>
              <a:rPr lang="en-US" altLang="zh-CN" sz="2400" dirty="0" smtClean="0">
                <a:solidFill>
                  <a:srgbClr val="C00000"/>
                </a:solidFill>
              </a:rPr>
              <a:t>// </a:t>
            </a:r>
            <a:r>
              <a:rPr lang="zh-CN" altLang="en-US" sz="2400" dirty="0" smtClean="0">
                <a:solidFill>
                  <a:srgbClr val="C00000"/>
                </a:solidFill>
              </a:rPr>
              <a:t>生成临时对象</a:t>
            </a:r>
            <a:r>
              <a:rPr lang="en-US" altLang="zh-CN" sz="2400" dirty="0" smtClean="0">
                <a:solidFill>
                  <a:srgbClr val="C00000"/>
                </a:solidFill>
              </a:rPr>
              <a:t>temp</a:t>
            </a:r>
          </a:p>
          <a:p>
            <a:pPr lvl="1">
              <a:lnSpc>
                <a:spcPts val="2800"/>
              </a:lnSpc>
              <a:spcBef>
                <a:spcPts val="0"/>
              </a:spcBef>
              <a:spcAft>
                <a:spcPts val="0"/>
              </a:spcAft>
              <a:buNone/>
            </a:pPr>
            <a:r>
              <a:rPr lang="en-US" altLang="zh-CN" sz="2400" dirty="0" smtClean="0"/>
              <a:t>const double &amp;rpi1 = temp;	</a:t>
            </a:r>
            <a:r>
              <a:rPr lang="en-US" altLang="zh-CN" sz="2400" dirty="0" smtClean="0">
                <a:solidFill>
                  <a:srgbClr val="C00000"/>
                </a:solidFill>
              </a:rPr>
              <a:t>// </a:t>
            </a:r>
            <a:r>
              <a:rPr lang="zh-CN" altLang="en-US" sz="2400" dirty="0" smtClean="0">
                <a:solidFill>
                  <a:srgbClr val="C00000"/>
                </a:solidFill>
              </a:rPr>
              <a:t>用</a:t>
            </a:r>
            <a:r>
              <a:rPr lang="en-US" altLang="zh-CN" sz="2400" dirty="0" smtClean="0">
                <a:solidFill>
                  <a:srgbClr val="C00000"/>
                </a:solidFill>
              </a:rPr>
              <a:t>temp</a:t>
            </a:r>
            <a:r>
              <a:rPr lang="zh-CN" altLang="en-US" sz="2400" dirty="0" smtClean="0">
                <a:solidFill>
                  <a:srgbClr val="C00000"/>
                </a:solidFill>
              </a:rPr>
              <a:t>初始化</a:t>
            </a:r>
            <a:r>
              <a:rPr lang="en-US" altLang="zh-CN" sz="2400" dirty="0" err="1" smtClean="0">
                <a:solidFill>
                  <a:srgbClr val="C00000"/>
                </a:solidFill>
              </a:rPr>
              <a:t>rpi</a:t>
            </a:r>
            <a:endParaRPr lang="en-US" altLang="zh-CN" sz="2400" dirty="0" smtClean="0">
              <a:solidFill>
                <a:srgbClr val="C00000"/>
              </a:solidFill>
            </a:endParaRPr>
          </a:p>
          <a:p>
            <a:pPr marL="514350" indent="-514350">
              <a:lnSpc>
                <a:spcPts val="2800"/>
              </a:lnSpc>
              <a:spcBef>
                <a:spcPts val="200"/>
              </a:spcBef>
              <a:spcAft>
                <a:spcPts val="200"/>
              </a:spcAft>
              <a:buFont typeface="+mj-ea"/>
              <a:buAutoNum type="circleNumDbPlain" startAt="5"/>
            </a:pPr>
            <a:r>
              <a:rPr lang="zh-CN" altLang="en-US" sz="2800" dirty="0" smtClean="0"/>
              <a:t>可以用不同类型的对象初始化，只要能从一种类型转换到另一种类型即可</a:t>
            </a:r>
          </a:p>
          <a:p>
            <a:pPr lvl="1">
              <a:lnSpc>
                <a:spcPts val="2800"/>
              </a:lnSpc>
              <a:spcBef>
                <a:spcPts val="200"/>
              </a:spcBef>
              <a:spcAft>
                <a:spcPts val="200"/>
              </a:spcAft>
              <a:buNone/>
            </a:pPr>
            <a:r>
              <a:rPr lang="en-US" altLang="zh-CN" sz="2400" dirty="0" smtClean="0"/>
              <a:t>const </a:t>
            </a:r>
            <a:r>
              <a:rPr lang="en-US" altLang="zh-CN" sz="2400" dirty="0" err="1" smtClean="0"/>
              <a:t>int</a:t>
            </a:r>
            <a:r>
              <a:rPr lang="en-US" altLang="zh-CN" sz="2400" dirty="0" smtClean="0"/>
              <a:t> &amp;</a:t>
            </a:r>
            <a:r>
              <a:rPr lang="en-US" altLang="zh-CN" sz="2400" dirty="0" err="1" smtClean="0"/>
              <a:t>irpi</a:t>
            </a:r>
            <a:r>
              <a:rPr lang="en-US" altLang="zh-CN" sz="2400" dirty="0" smtClean="0"/>
              <a:t> = pi;		</a:t>
            </a:r>
            <a:r>
              <a:rPr lang="en-US" altLang="zh-CN" sz="2400" dirty="0" smtClean="0">
                <a:solidFill>
                  <a:srgbClr val="C00000"/>
                </a:solidFill>
              </a:rPr>
              <a:t>// </a:t>
            </a:r>
            <a:r>
              <a:rPr lang="zh-CN" altLang="en-US" sz="2400" dirty="0" smtClean="0">
                <a:solidFill>
                  <a:srgbClr val="C00000"/>
                </a:solidFill>
              </a:rPr>
              <a:t>用不同类型对象初始化</a:t>
            </a:r>
          </a:p>
          <a:p>
            <a:pPr marL="514350" indent="-514350">
              <a:lnSpc>
                <a:spcPts val="2800"/>
              </a:lnSpc>
              <a:spcBef>
                <a:spcPts val="200"/>
              </a:spcBef>
              <a:spcAft>
                <a:spcPts val="200"/>
              </a:spcAft>
              <a:buFont typeface="+mj-ea"/>
              <a:buAutoNum type="circleNumDbPlain" startAt="6"/>
            </a:pPr>
            <a:r>
              <a:rPr lang="zh-CN" altLang="en-US" sz="2800" dirty="0" smtClean="0"/>
              <a:t>对于引用不同的类型，编译器为了实现引用，必须生成一个临时对象，上面</a:t>
            </a:r>
            <a:r>
              <a:rPr lang="zh-CN" altLang="zh-CN" sz="2800" dirty="0" smtClean="0"/>
              <a:t>⑤</a:t>
            </a:r>
            <a:r>
              <a:rPr lang="en-US" altLang="zh-CN" sz="2800" dirty="0" smtClean="0"/>
              <a:t> </a:t>
            </a:r>
            <a:r>
              <a:rPr lang="zh-CN" altLang="en-US" sz="2800" dirty="0" smtClean="0"/>
              <a:t>可解读为</a:t>
            </a:r>
          </a:p>
          <a:p>
            <a:pPr lvl="1">
              <a:lnSpc>
                <a:spcPts val="2800"/>
              </a:lnSpc>
              <a:spcBef>
                <a:spcPts val="0"/>
              </a:spcBef>
              <a:spcAft>
                <a:spcPts val="0"/>
              </a:spcAft>
              <a:buNone/>
            </a:pPr>
            <a:r>
              <a:rPr lang="en-US" altLang="zh-CN" sz="2400" dirty="0" smtClean="0"/>
              <a:t>double pi = 3.14159;  </a:t>
            </a:r>
          </a:p>
          <a:p>
            <a:pPr lvl="1">
              <a:lnSpc>
                <a:spcPts val="2800"/>
              </a:lnSpc>
              <a:spcBef>
                <a:spcPts val="0"/>
              </a:spcBef>
              <a:spcAft>
                <a:spcPts val="0"/>
              </a:spcAft>
              <a:buNone/>
            </a:pPr>
            <a:r>
              <a:rPr lang="en-US" altLang="zh-CN" sz="2400" dirty="0" err="1" smtClean="0"/>
              <a:t>int</a:t>
            </a:r>
            <a:r>
              <a:rPr lang="en-US" altLang="zh-CN" sz="2400" dirty="0" smtClean="0"/>
              <a:t> </a:t>
            </a:r>
            <a:r>
              <a:rPr lang="en-US" altLang="zh-CN" sz="2400" dirty="0" err="1" smtClean="0"/>
              <a:t>tmp</a:t>
            </a:r>
            <a:r>
              <a:rPr lang="en-US" altLang="zh-CN" sz="2400" dirty="0" smtClean="0"/>
              <a:t> = pi; 			</a:t>
            </a:r>
            <a:r>
              <a:rPr lang="en-US" altLang="zh-CN" sz="2400" dirty="0" smtClean="0">
                <a:solidFill>
                  <a:srgbClr val="C00000"/>
                </a:solidFill>
              </a:rPr>
              <a:t>// </a:t>
            </a:r>
            <a:r>
              <a:rPr lang="zh-CN" altLang="en-US" sz="2400" dirty="0" smtClean="0">
                <a:solidFill>
                  <a:srgbClr val="C00000"/>
                </a:solidFill>
              </a:rPr>
              <a:t>实现</a:t>
            </a:r>
            <a:r>
              <a:rPr lang="en-US" altLang="zh-CN" sz="2400" dirty="0" smtClean="0">
                <a:solidFill>
                  <a:srgbClr val="C00000"/>
                </a:solidFill>
              </a:rPr>
              <a:t>double -&gt; </a:t>
            </a:r>
            <a:r>
              <a:rPr lang="en-US" altLang="zh-CN" sz="2400" dirty="0" err="1" smtClean="0">
                <a:solidFill>
                  <a:srgbClr val="C00000"/>
                </a:solidFill>
              </a:rPr>
              <a:t>int</a:t>
            </a:r>
            <a:endParaRPr lang="en-US" altLang="zh-CN" sz="2400" dirty="0" smtClean="0">
              <a:solidFill>
                <a:srgbClr val="C00000"/>
              </a:solidFill>
            </a:endParaRPr>
          </a:p>
          <a:p>
            <a:pPr lvl="1">
              <a:lnSpc>
                <a:spcPts val="2800"/>
              </a:lnSpc>
              <a:spcBef>
                <a:spcPts val="0"/>
              </a:spcBef>
              <a:spcAft>
                <a:spcPts val="0"/>
              </a:spcAft>
              <a:buNone/>
            </a:pPr>
            <a:r>
              <a:rPr lang="en-US" altLang="zh-CN" sz="2400" dirty="0" smtClean="0"/>
              <a:t>const </a:t>
            </a:r>
            <a:r>
              <a:rPr lang="en-US" altLang="zh-CN" sz="2400" dirty="0" err="1" smtClean="0"/>
              <a:t>int</a:t>
            </a:r>
            <a:r>
              <a:rPr lang="en-US" altLang="zh-CN" sz="2400" dirty="0" smtClean="0"/>
              <a:t> &amp;</a:t>
            </a:r>
            <a:r>
              <a:rPr lang="en-US" altLang="zh-CN" sz="2400" dirty="0" err="1" smtClean="0"/>
              <a:t>irpi</a:t>
            </a:r>
            <a:r>
              <a:rPr lang="en-US" altLang="zh-CN" sz="2400" dirty="0" smtClean="0"/>
              <a:t> = </a:t>
            </a:r>
            <a:r>
              <a:rPr lang="en-US" altLang="zh-CN" sz="2400" dirty="0" err="1" smtClean="0"/>
              <a:t>tmp</a:t>
            </a:r>
            <a:r>
              <a:rPr lang="en-US" altLang="zh-CN" sz="2400" dirty="0" smtClean="0"/>
              <a:t>;		</a:t>
            </a:r>
            <a:r>
              <a:rPr lang="en-US" altLang="zh-CN" sz="2400" dirty="0" smtClean="0">
                <a:solidFill>
                  <a:srgbClr val="C00000"/>
                </a:solidFill>
              </a:rPr>
              <a:t>// </a:t>
            </a:r>
            <a:r>
              <a:rPr lang="zh-CN" altLang="en-US" sz="2400" dirty="0" smtClean="0">
                <a:solidFill>
                  <a:srgbClr val="C00000"/>
                </a:solidFill>
              </a:rPr>
              <a:t>用</a:t>
            </a:r>
            <a:r>
              <a:rPr lang="en-US" altLang="zh-CN" sz="2400" dirty="0" err="1" smtClean="0">
                <a:solidFill>
                  <a:srgbClr val="C00000"/>
                </a:solidFill>
              </a:rPr>
              <a:t>tmp</a:t>
            </a:r>
            <a:r>
              <a:rPr lang="zh-CN" altLang="en-US" sz="2400" dirty="0" smtClean="0">
                <a:solidFill>
                  <a:srgbClr val="C00000"/>
                </a:solidFill>
              </a:rPr>
              <a:t>初即化</a:t>
            </a:r>
            <a:r>
              <a:rPr lang="en-US" altLang="zh-CN" sz="2400" dirty="0" err="1" smtClean="0">
                <a:solidFill>
                  <a:srgbClr val="C00000"/>
                </a:solidFill>
              </a:rPr>
              <a:t>irpi</a:t>
            </a:r>
            <a:endParaRPr lang="en-US" altLang="zh-CN" sz="2400" dirty="0" smtClean="0">
              <a:solidFill>
                <a:srgbClr val="C00000"/>
              </a:solidFill>
            </a:endParaRPr>
          </a:p>
          <a:p>
            <a:pPr marL="514350" indent="-514350">
              <a:lnSpc>
                <a:spcPts val="2800"/>
              </a:lnSpc>
              <a:spcBef>
                <a:spcPts val="200"/>
              </a:spcBef>
              <a:spcAft>
                <a:spcPts val="200"/>
              </a:spcAft>
              <a:buFont typeface="+mj-ea"/>
              <a:buAutoNum type="circleNumDbPlain" startAt="7"/>
            </a:pPr>
            <a:r>
              <a:rPr lang="zh-CN" altLang="en-US" sz="2800" dirty="0" smtClean="0"/>
              <a:t>前面</a:t>
            </a:r>
            <a:r>
              <a:rPr lang="zh-CN" altLang="zh-CN" sz="2800" dirty="0" smtClean="0"/>
              <a:t>③</a:t>
            </a:r>
            <a:r>
              <a:rPr lang="zh-CN" altLang="en-US" sz="2800" dirty="0" smtClean="0"/>
              <a:t>与</a:t>
            </a:r>
            <a:r>
              <a:rPr lang="zh-CN" altLang="zh-CN" sz="2800" dirty="0" smtClean="0"/>
              <a:t>⑤</a:t>
            </a:r>
            <a:r>
              <a:rPr lang="zh-CN" altLang="en-US" sz="2800" dirty="0" smtClean="0"/>
              <a:t>只适合</a:t>
            </a:r>
            <a:r>
              <a:rPr lang="en-US" altLang="zh-CN" sz="2800" dirty="0" smtClean="0"/>
              <a:t>const</a:t>
            </a:r>
            <a:r>
              <a:rPr lang="zh-CN" altLang="en-US" sz="2800" dirty="0" smtClean="0"/>
              <a:t>引用，非</a:t>
            </a:r>
            <a:r>
              <a:rPr lang="en-US" altLang="zh-CN" sz="2800" dirty="0" smtClean="0"/>
              <a:t>const</a:t>
            </a:r>
            <a:r>
              <a:rPr lang="zh-CN" altLang="en-US" sz="2800" dirty="0" smtClean="0"/>
              <a:t>引用不可使用</a:t>
            </a:r>
          </a:p>
          <a:p>
            <a:pPr lvl="1">
              <a:lnSpc>
                <a:spcPts val="2800"/>
              </a:lnSpc>
              <a:spcBef>
                <a:spcPts val="0"/>
              </a:spcBef>
              <a:spcAft>
                <a:spcPts val="0"/>
              </a:spcAft>
              <a:buNone/>
            </a:pPr>
            <a:r>
              <a:rPr lang="en-US" altLang="zh-CN" sz="2400" dirty="0" smtClean="0"/>
              <a:t>double &amp;rpi2 = 3.14159;	</a:t>
            </a:r>
            <a:r>
              <a:rPr lang="en-US" altLang="zh-CN" sz="2400" dirty="0" smtClean="0">
                <a:solidFill>
                  <a:srgbClr val="C00000"/>
                </a:solidFill>
              </a:rPr>
              <a:t>// </a:t>
            </a:r>
            <a:r>
              <a:rPr lang="zh-CN" altLang="en-US" sz="2400" dirty="0" smtClean="0">
                <a:solidFill>
                  <a:srgbClr val="C00000"/>
                </a:solidFill>
              </a:rPr>
              <a:t>错误，用常数值初始化非</a:t>
            </a:r>
            <a:r>
              <a:rPr lang="en-US" altLang="zh-CN" sz="2400" dirty="0" smtClean="0">
                <a:solidFill>
                  <a:srgbClr val="C00000"/>
                </a:solidFill>
              </a:rPr>
              <a:t>const</a:t>
            </a:r>
            <a:r>
              <a:rPr lang="zh-CN" altLang="en-US" sz="2400" dirty="0" smtClean="0">
                <a:solidFill>
                  <a:srgbClr val="C00000"/>
                </a:solidFill>
              </a:rPr>
              <a:t>引用</a:t>
            </a:r>
          </a:p>
          <a:p>
            <a:pPr lvl="1">
              <a:lnSpc>
                <a:spcPts val="2800"/>
              </a:lnSpc>
              <a:spcBef>
                <a:spcPts val="0"/>
              </a:spcBef>
              <a:spcAft>
                <a:spcPts val="0"/>
              </a:spcAft>
              <a:buNone/>
            </a:pPr>
            <a:r>
              <a:rPr lang="en-US" altLang="zh-CN" sz="2400" dirty="0" err="1" smtClean="0"/>
              <a:t>int</a:t>
            </a:r>
            <a:r>
              <a:rPr lang="en-US" altLang="zh-CN" sz="2400" dirty="0" smtClean="0"/>
              <a:t> &amp;</a:t>
            </a:r>
            <a:r>
              <a:rPr lang="en-US" altLang="zh-CN" sz="2400" dirty="0" err="1" smtClean="0"/>
              <a:t>irpi</a:t>
            </a:r>
            <a:r>
              <a:rPr lang="en-US" altLang="zh-CN" sz="2400" dirty="0" smtClean="0"/>
              <a:t> = pi;	</a:t>
            </a:r>
            <a:r>
              <a:rPr lang="en-US" altLang="zh-CN" sz="2400" dirty="0" smtClean="0">
                <a:solidFill>
                  <a:srgbClr val="C00000"/>
                </a:solidFill>
              </a:rPr>
              <a:t>// </a:t>
            </a:r>
            <a:r>
              <a:rPr lang="zh-CN" altLang="en-US" sz="2400" dirty="0" smtClean="0">
                <a:solidFill>
                  <a:srgbClr val="C00000"/>
                </a:solidFill>
              </a:rPr>
              <a:t>错误，用不同类型对象初始化非</a:t>
            </a:r>
            <a:r>
              <a:rPr lang="en-US" altLang="zh-CN" sz="2400" dirty="0" smtClean="0">
                <a:solidFill>
                  <a:srgbClr val="C00000"/>
                </a:solidFill>
              </a:rPr>
              <a:t>const</a:t>
            </a:r>
            <a:r>
              <a:rPr lang="zh-CN" altLang="en-US" sz="2400" dirty="0" smtClean="0">
                <a:solidFill>
                  <a:srgbClr val="C00000"/>
                </a:solidFill>
              </a:rPr>
              <a:t>引用</a:t>
            </a:r>
          </a:p>
          <a:p>
            <a:pPr>
              <a:lnSpc>
                <a:spcPts val="2800"/>
              </a:lnSpc>
              <a:spcBef>
                <a:spcPts val="200"/>
              </a:spcBef>
              <a:spcAft>
                <a:spcPts val="200"/>
              </a:spcAft>
            </a:pPr>
            <a:endParaRPr lang="zh-CN" altLang="en-US" sz="28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116632"/>
            <a:ext cx="8784976" cy="6760825"/>
          </a:xfrm>
          <a:prstGeom prst="rect">
            <a:avLst/>
          </a:prstGeom>
          <a:noFill/>
        </p:spPr>
        <p:txBody>
          <a:bodyPr wrap="square" rtlCol="0">
            <a:spAutoFit/>
          </a:bodyPr>
          <a:lstStyle/>
          <a:p>
            <a:pPr>
              <a:lnSpc>
                <a:spcPts val="2000"/>
              </a:lnSpc>
            </a:pPr>
            <a:r>
              <a:rPr lang="zh-CN" altLang="en-US" sz="2000" dirty="0" smtClean="0">
                <a:solidFill>
                  <a:srgbClr val="C00000"/>
                </a:solidFill>
              </a:rPr>
              <a:t>例</a:t>
            </a:r>
            <a:r>
              <a:rPr lang="en-US" altLang="zh-CN" sz="2000" dirty="0" smtClean="0">
                <a:solidFill>
                  <a:srgbClr val="C00000"/>
                </a:solidFill>
              </a:rPr>
              <a:t>9.16 const</a:t>
            </a:r>
            <a:r>
              <a:rPr lang="zh-CN" altLang="en-US" sz="2000" dirty="0" smtClean="0">
                <a:solidFill>
                  <a:srgbClr val="C00000"/>
                </a:solidFill>
              </a:rPr>
              <a:t>引用示例。</a:t>
            </a:r>
            <a:endParaRPr lang="en-US" altLang="zh-CN" sz="2000" dirty="0" smtClean="0">
              <a:solidFill>
                <a:srgbClr val="C00000"/>
              </a:solidFill>
            </a:endParaRPr>
          </a:p>
          <a:p>
            <a:pPr>
              <a:lnSpc>
                <a:spcPts val="20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:e9_16\main_9_16.cpp</a:t>
            </a:r>
          </a:p>
          <a:p>
            <a:pPr>
              <a:lnSpc>
                <a:spcPts val="20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0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便用命名空间</a:t>
            </a:r>
            <a:r>
              <a:rPr lang="en-US" altLang="zh-CN" sz="2000" dirty="0" smtClean="0">
                <a:solidFill>
                  <a:schemeClr val="tx1"/>
                </a:solidFill>
              </a:rPr>
              <a:t>std </a:t>
            </a:r>
          </a:p>
          <a:p>
            <a:pPr>
              <a:lnSpc>
                <a:spcPts val="2000"/>
              </a:lnSpc>
            </a:pPr>
            <a:endParaRPr lang="en-US" altLang="zh-CN" sz="2000" dirty="0" smtClean="0"/>
          </a:p>
          <a:p>
            <a:pPr>
              <a:lnSpc>
                <a:spcPts val="2000"/>
              </a:lnSpc>
            </a:pPr>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pPr>
              <a:lnSpc>
                <a:spcPts val="2000"/>
              </a:lnSpc>
            </a:pPr>
            <a:r>
              <a:rPr lang="en-US" altLang="zh-CN" sz="2000" dirty="0" smtClean="0"/>
              <a:t>{</a:t>
            </a:r>
          </a:p>
          <a:p>
            <a:pPr>
              <a:lnSpc>
                <a:spcPts val="2000"/>
              </a:lnSpc>
            </a:pPr>
            <a:r>
              <a:rPr lang="en-US" altLang="zh-CN" sz="2000" dirty="0" smtClean="0">
                <a:solidFill>
                  <a:schemeClr val="tx1"/>
                </a:solidFill>
              </a:rPr>
              <a:t>	// (1)const</a:t>
            </a:r>
            <a:r>
              <a:rPr lang="zh-CN" altLang="en-US" sz="2000" dirty="0" smtClean="0">
                <a:solidFill>
                  <a:schemeClr val="tx1"/>
                </a:solidFill>
              </a:rPr>
              <a:t>引用不能通过该引用间接地改变被引用的对象</a:t>
            </a:r>
            <a:r>
              <a:rPr lang="en-US" altLang="zh-CN" sz="2000" dirty="0" smtClean="0">
                <a:solidFill>
                  <a:schemeClr val="tx1"/>
                </a:solidFill>
              </a:rPr>
              <a:t>, </a:t>
            </a:r>
            <a:r>
              <a:rPr lang="zh-CN" altLang="en-US" sz="2000" dirty="0" smtClean="0">
                <a:solidFill>
                  <a:schemeClr val="tx1"/>
                </a:solidFill>
              </a:rPr>
              <a:t>但引用的</a:t>
            </a:r>
            <a:endParaRPr lang="en-US" altLang="zh-CN" sz="2000" dirty="0" smtClean="0">
              <a:solidFill>
                <a:schemeClr val="tx1"/>
              </a:solidFill>
            </a:endParaRPr>
          </a:p>
          <a:p>
            <a:pPr>
              <a:lnSpc>
                <a:spcPts val="2000"/>
              </a:lnSpc>
            </a:pPr>
            <a:r>
              <a:rPr lang="en-US" altLang="zh-CN" sz="2000" dirty="0" smtClean="0">
                <a:solidFill>
                  <a:schemeClr val="tx1"/>
                </a:solidFill>
              </a:rPr>
              <a:t>	//</a:t>
            </a:r>
            <a:r>
              <a:rPr lang="zh-CN" altLang="en-US" sz="2000" dirty="0" smtClean="0">
                <a:solidFill>
                  <a:schemeClr val="tx1"/>
                </a:solidFill>
              </a:rPr>
              <a:t>变量 </a:t>
            </a:r>
            <a:r>
              <a:rPr lang="en-US" altLang="zh-CN" sz="2000" dirty="0" smtClean="0">
                <a:solidFill>
                  <a:schemeClr val="tx1"/>
                </a:solidFill>
              </a:rPr>
              <a:t>(</a:t>
            </a:r>
            <a:r>
              <a:rPr lang="zh-CN" altLang="en-US" sz="2000" dirty="0" smtClean="0">
                <a:solidFill>
                  <a:schemeClr val="tx1"/>
                </a:solidFill>
              </a:rPr>
              <a:t>或对象</a:t>
            </a:r>
            <a:r>
              <a:rPr lang="en-US" altLang="zh-CN" sz="2000" dirty="0" smtClean="0">
                <a:solidFill>
                  <a:schemeClr val="tx1"/>
                </a:solidFill>
              </a:rPr>
              <a:t>)</a:t>
            </a:r>
            <a:r>
              <a:rPr lang="zh-CN" altLang="en-US" sz="2000" dirty="0" smtClean="0">
                <a:solidFill>
                  <a:schemeClr val="tx1"/>
                </a:solidFill>
              </a:rPr>
              <a:t>可以直接改变</a:t>
            </a:r>
          </a:p>
          <a:p>
            <a:pPr>
              <a:lnSpc>
                <a:spcPts val="2000"/>
              </a:lnSpc>
            </a:pPr>
            <a:r>
              <a:rPr lang="zh-CN" altLang="en-US" sz="2000" dirty="0" smtClean="0"/>
              <a:t>	</a:t>
            </a:r>
            <a:r>
              <a:rPr lang="en-US" altLang="zh-CN" sz="2000" dirty="0" smtClean="0"/>
              <a:t>double pi = 3.14159;	</a:t>
            </a:r>
            <a:r>
              <a:rPr lang="en-US" altLang="zh-CN" sz="2000" dirty="0" smtClean="0">
                <a:solidFill>
                  <a:schemeClr val="tx1"/>
                </a:solidFill>
              </a:rPr>
              <a:t>// pi</a:t>
            </a:r>
            <a:r>
              <a:rPr lang="zh-CN" altLang="en-US" sz="2000" dirty="0" smtClean="0">
                <a:solidFill>
                  <a:schemeClr val="tx1"/>
                </a:solidFill>
              </a:rPr>
              <a:t>是变量，</a:t>
            </a:r>
            <a:r>
              <a:rPr lang="en-US" altLang="zh-CN" sz="2000" dirty="0" smtClean="0">
                <a:solidFill>
                  <a:schemeClr val="tx1"/>
                </a:solidFill>
              </a:rPr>
              <a:t>pi</a:t>
            </a:r>
            <a:r>
              <a:rPr lang="zh-CN" altLang="en-US" sz="2000" dirty="0" smtClean="0">
                <a:solidFill>
                  <a:schemeClr val="tx1"/>
                </a:solidFill>
              </a:rPr>
              <a:t>可被修改</a:t>
            </a:r>
          </a:p>
          <a:p>
            <a:pPr>
              <a:lnSpc>
                <a:spcPts val="2000"/>
              </a:lnSpc>
            </a:pPr>
            <a:r>
              <a:rPr lang="zh-CN" altLang="en-US" sz="2000" dirty="0" smtClean="0"/>
              <a:t>	</a:t>
            </a:r>
            <a:r>
              <a:rPr lang="en-US" altLang="zh-CN" sz="2000" dirty="0" smtClean="0"/>
              <a:t>const double &amp;</a:t>
            </a:r>
            <a:r>
              <a:rPr lang="en-US" altLang="zh-CN" sz="2000" dirty="0" err="1" smtClean="0"/>
              <a:t>rpi</a:t>
            </a:r>
            <a:r>
              <a:rPr lang="en-US" altLang="zh-CN" sz="2000" dirty="0" smtClean="0"/>
              <a:t> = pi;</a:t>
            </a:r>
            <a:r>
              <a:rPr lang="en-US" altLang="zh-CN" sz="2000" dirty="0" smtClean="0">
                <a:solidFill>
                  <a:schemeClr val="tx1"/>
                </a:solidFill>
              </a:rPr>
              <a:t>// </a:t>
            </a:r>
            <a:r>
              <a:rPr lang="en-US" altLang="zh-CN" sz="2000" dirty="0" err="1" smtClean="0">
                <a:solidFill>
                  <a:schemeClr val="tx1"/>
                </a:solidFill>
              </a:rPr>
              <a:t>rpi</a:t>
            </a:r>
            <a:r>
              <a:rPr lang="zh-CN" altLang="en-US" sz="2000" dirty="0" smtClean="0">
                <a:solidFill>
                  <a:schemeClr val="tx1"/>
                </a:solidFill>
              </a:rPr>
              <a:t>是</a:t>
            </a:r>
            <a:r>
              <a:rPr lang="en-US" altLang="zh-CN" sz="2000" dirty="0" smtClean="0">
                <a:solidFill>
                  <a:schemeClr val="tx1"/>
                </a:solidFill>
              </a:rPr>
              <a:t>const</a:t>
            </a:r>
            <a:r>
              <a:rPr lang="zh-CN" altLang="en-US" sz="2000" dirty="0" smtClean="0">
                <a:solidFill>
                  <a:schemeClr val="tx1"/>
                </a:solidFill>
              </a:rPr>
              <a:t>引用，不能通过</a:t>
            </a:r>
            <a:r>
              <a:rPr lang="en-US" altLang="zh-CN" sz="2000" dirty="0" err="1" smtClean="0">
                <a:solidFill>
                  <a:schemeClr val="tx1"/>
                </a:solidFill>
              </a:rPr>
              <a:t>rpi</a:t>
            </a:r>
            <a:r>
              <a:rPr lang="zh-CN" altLang="en-US" sz="2000" dirty="0" smtClean="0">
                <a:solidFill>
                  <a:schemeClr val="tx1"/>
                </a:solidFill>
              </a:rPr>
              <a:t>修改</a:t>
            </a:r>
            <a:r>
              <a:rPr lang="en-US" altLang="zh-CN" sz="2000" dirty="0" smtClean="0">
                <a:solidFill>
                  <a:schemeClr val="tx1"/>
                </a:solidFill>
              </a:rPr>
              <a:t>pi</a:t>
            </a:r>
          </a:p>
          <a:p>
            <a:pPr>
              <a:lnSpc>
                <a:spcPts val="2000"/>
              </a:lnSpc>
            </a:pPr>
            <a:r>
              <a:rPr lang="en-US" altLang="zh-CN" sz="2000" dirty="0" smtClean="0"/>
              <a:t>//	</a:t>
            </a:r>
            <a:r>
              <a:rPr lang="en-US" altLang="zh-CN" sz="2000" dirty="0" err="1" smtClean="0"/>
              <a:t>rpi</a:t>
            </a:r>
            <a:r>
              <a:rPr lang="en-US" altLang="zh-CN" sz="2000" dirty="0" smtClean="0"/>
              <a:t> = 4.14159;		</a:t>
            </a:r>
            <a:r>
              <a:rPr lang="en-US" altLang="zh-CN" sz="2000" dirty="0" smtClean="0">
                <a:solidFill>
                  <a:schemeClr val="tx1"/>
                </a:solidFill>
              </a:rPr>
              <a:t>// </a:t>
            </a:r>
            <a:r>
              <a:rPr lang="zh-CN" altLang="en-US" sz="2000" dirty="0" smtClean="0">
                <a:solidFill>
                  <a:schemeClr val="tx1"/>
                </a:solidFill>
              </a:rPr>
              <a:t>错误</a:t>
            </a:r>
          </a:p>
          <a:p>
            <a:pPr>
              <a:lnSpc>
                <a:spcPts val="2000"/>
              </a:lnSpc>
            </a:pPr>
            <a:r>
              <a:rPr lang="zh-CN" altLang="en-US" sz="2000" dirty="0" smtClean="0"/>
              <a:t>	</a:t>
            </a:r>
            <a:r>
              <a:rPr lang="en-US" altLang="zh-CN" sz="2000" dirty="0" smtClean="0"/>
              <a:t>pi =  4.14159;		</a:t>
            </a:r>
            <a:r>
              <a:rPr lang="en-US" altLang="zh-CN" sz="2000" dirty="0" smtClean="0">
                <a:solidFill>
                  <a:schemeClr val="tx1"/>
                </a:solidFill>
              </a:rPr>
              <a:t>// ok</a:t>
            </a:r>
          </a:p>
          <a:p>
            <a:pPr>
              <a:lnSpc>
                <a:spcPts val="2000"/>
              </a:lnSpc>
            </a:pPr>
            <a:r>
              <a:rPr lang="en-US" altLang="zh-CN" sz="2000" dirty="0" smtClean="0"/>
              <a:t>	</a:t>
            </a:r>
          </a:p>
          <a:p>
            <a:pPr>
              <a:lnSpc>
                <a:spcPts val="2000"/>
              </a:lnSpc>
            </a:pPr>
            <a:r>
              <a:rPr lang="en-US" altLang="zh-CN" sz="2000" dirty="0" smtClean="0">
                <a:solidFill>
                  <a:schemeClr val="tx1"/>
                </a:solidFill>
              </a:rPr>
              <a:t>	// (2)</a:t>
            </a:r>
            <a:r>
              <a:rPr lang="zh-CN" altLang="en-US" sz="2000" dirty="0" smtClean="0">
                <a:solidFill>
                  <a:schemeClr val="tx1"/>
                </a:solidFill>
              </a:rPr>
              <a:t>不能重新定义一个新的非</a:t>
            </a:r>
            <a:r>
              <a:rPr lang="en-US" altLang="zh-CN" sz="2000" dirty="0" smtClean="0">
                <a:solidFill>
                  <a:schemeClr val="tx1"/>
                </a:solidFill>
              </a:rPr>
              <a:t>const</a:t>
            </a:r>
            <a:r>
              <a:rPr lang="zh-CN" altLang="en-US" sz="2000" dirty="0" smtClean="0">
                <a:solidFill>
                  <a:schemeClr val="tx1"/>
                </a:solidFill>
              </a:rPr>
              <a:t>引用绑定到已经定义有</a:t>
            </a:r>
            <a:r>
              <a:rPr lang="en-US" altLang="zh-CN" sz="2000" dirty="0" smtClean="0">
                <a:solidFill>
                  <a:schemeClr val="tx1"/>
                </a:solidFill>
              </a:rPr>
              <a:t>const</a:t>
            </a:r>
            <a:r>
              <a:rPr lang="zh-CN" altLang="en-US" sz="2000" dirty="0" smtClean="0">
                <a:solidFill>
                  <a:schemeClr val="tx1"/>
                </a:solidFill>
              </a:rPr>
              <a:t>引</a:t>
            </a:r>
            <a:endParaRPr lang="en-US" altLang="zh-CN" sz="2000" dirty="0" smtClean="0">
              <a:solidFill>
                <a:schemeClr val="tx1"/>
              </a:solidFill>
            </a:endParaRPr>
          </a:p>
          <a:p>
            <a:pPr>
              <a:lnSpc>
                <a:spcPts val="2000"/>
              </a:lnSpc>
            </a:pPr>
            <a:r>
              <a:rPr lang="en-US" altLang="zh-CN" sz="2000" dirty="0" smtClean="0">
                <a:solidFill>
                  <a:schemeClr val="tx1"/>
                </a:solidFill>
              </a:rPr>
              <a:t>	//</a:t>
            </a:r>
            <a:r>
              <a:rPr lang="zh-CN" altLang="en-US" sz="2000" dirty="0" smtClean="0">
                <a:solidFill>
                  <a:schemeClr val="tx1"/>
                </a:solidFill>
              </a:rPr>
              <a:t>用的变量</a:t>
            </a:r>
          </a:p>
          <a:p>
            <a:pPr>
              <a:lnSpc>
                <a:spcPts val="2000"/>
              </a:lnSpc>
            </a:pPr>
            <a:r>
              <a:rPr lang="en-US" altLang="zh-CN" sz="2000" dirty="0" smtClean="0"/>
              <a:t>//	double &amp;rpi1 = </a:t>
            </a:r>
            <a:r>
              <a:rPr lang="en-US" altLang="zh-CN" sz="2000" dirty="0" err="1" smtClean="0"/>
              <a:t>rpi</a:t>
            </a:r>
            <a:r>
              <a:rPr lang="en-US" altLang="zh-CN" sz="2000" dirty="0" smtClean="0"/>
              <a:t>;	</a:t>
            </a:r>
            <a:r>
              <a:rPr lang="en-US" altLang="zh-CN" sz="2000" dirty="0" smtClean="0">
                <a:solidFill>
                  <a:schemeClr val="tx1"/>
                </a:solidFill>
              </a:rPr>
              <a:t>// </a:t>
            </a:r>
            <a:r>
              <a:rPr lang="zh-CN" altLang="en-US" sz="2000" dirty="0" smtClean="0">
                <a:solidFill>
                  <a:schemeClr val="tx1"/>
                </a:solidFill>
              </a:rPr>
              <a:t>错误</a:t>
            </a:r>
          </a:p>
          <a:p>
            <a:pPr>
              <a:lnSpc>
                <a:spcPts val="2000"/>
              </a:lnSpc>
            </a:pPr>
            <a:endParaRPr lang="zh-CN" altLang="en-US" sz="2000" dirty="0" smtClean="0"/>
          </a:p>
          <a:p>
            <a:pPr>
              <a:lnSpc>
                <a:spcPts val="2000"/>
              </a:lnSpc>
            </a:pPr>
            <a:r>
              <a:rPr lang="zh-CN" altLang="en-US" sz="2000" dirty="0" smtClean="0">
                <a:solidFill>
                  <a:schemeClr val="tx1"/>
                </a:solidFill>
              </a:rPr>
              <a:t>	</a:t>
            </a:r>
            <a:r>
              <a:rPr lang="en-US" altLang="zh-CN" sz="2000" dirty="0" smtClean="0">
                <a:solidFill>
                  <a:schemeClr val="tx1"/>
                </a:solidFill>
              </a:rPr>
              <a:t>// (3)const</a:t>
            </a:r>
            <a:r>
              <a:rPr lang="zh-CN" altLang="en-US" sz="2000" dirty="0" smtClean="0">
                <a:solidFill>
                  <a:schemeClr val="tx1"/>
                </a:solidFill>
              </a:rPr>
              <a:t>引用可以用不可寻址的值</a:t>
            </a:r>
            <a:r>
              <a:rPr lang="en-US" altLang="zh-CN" sz="2000" dirty="0" smtClean="0">
                <a:solidFill>
                  <a:schemeClr val="tx1"/>
                </a:solidFill>
              </a:rPr>
              <a:t>(</a:t>
            </a:r>
            <a:r>
              <a:rPr lang="zh-CN" altLang="en-US" sz="2000" dirty="0" smtClean="0">
                <a:solidFill>
                  <a:schemeClr val="tx1"/>
                </a:solidFill>
              </a:rPr>
              <a:t>即常数值</a:t>
            </a:r>
            <a:r>
              <a:rPr lang="en-US" altLang="zh-CN" sz="2000" dirty="0" smtClean="0">
                <a:solidFill>
                  <a:schemeClr val="tx1"/>
                </a:solidFill>
              </a:rPr>
              <a:t>)</a:t>
            </a:r>
            <a:r>
              <a:rPr lang="zh-CN" altLang="en-US" sz="2000" dirty="0" smtClean="0">
                <a:solidFill>
                  <a:schemeClr val="tx1"/>
                </a:solidFill>
              </a:rPr>
              <a:t>初始化</a:t>
            </a:r>
          </a:p>
          <a:p>
            <a:pPr>
              <a:lnSpc>
                <a:spcPts val="2000"/>
              </a:lnSpc>
            </a:pPr>
            <a:r>
              <a:rPr lang="zh-CN" altLang="en-US" sz="2000" dirty="0" smtClean="0"/>
              <a:t>	</a:t>
            </a:r>
            <a:r>
              <a:rPr lang="en-US" altLang="zh-CN" sz="2000" dirty="0" smtClean="0"/>
              <a:t>const double &amp;rpi1 = 3.14159;		</a:t>
            </a:r>
            <a:r>
              <a:rPr lang="en-US" altLang="zh-CN" sz="2000" dirty="0" smtClean="0">
                <a:solidFill>
                  <a:schemeClr val="tx1"/>
                </a:solidFill>
              </a:rPr>
              <a:t>// </a:t>
            </a:r>
            <a:r>
              <a:rPr lang="zh-CN" altLang="en-US" sz="2000" dirty="0" smtClean="0">
                <a:solidFill>
                  <a:schemeClr val="tx1"/>
                </a:solidFill>
              </a:rPr>
              <a:t>用不可寻址的值初始化</a:t>
            </a:r>
          </a:p>
          <a:p>
            <a:pPr>
              <a:lnSpc>
                <a:spcPts val="2000"/>
              </a:lnSpc>
            </a:pPr>
            <a:r>
              <a:rPr lang="zh-CN" altLang="en-US" sz="2000" dirty="0" smtClean="0">
                <a:solidFill>
                  <a:schemeClr val="tx1"/>
                </a:solidFill>
              </a:rPr>
              <a:t>	</a:t>
            </a:r>
            <a:r>
              <a:rPr lang="en-US" altLang="zh-CN" sz="2000" dirty="0" smtClean="0">
                <a:solidFill>
                  <a:schemeClr val="tx1"/>
                </a:solidFill>
              </a:rPr>
              <a:t>// </a:t>
            </a:r>
            <a:r>
              <a:rPr lang="zh-CN" altLang="en-US" sz="2000" dirty="0" smtClean="0">
                <a:solidFill>
                  <a:schemeClr val="tx1"/>
                </a:solidFill>
              </a:rPr>
              <a:t>对于引用不可寻址的值，编译器为了实现引用，必须生成一个临时</a:t>
            </a:r>
            <a:endParaRPr lang="en-US" altLang="zh-CN" sz="2000" dirty="0" smtClean="0">
              <a:solidFill>
                <a:schemeClr val="tx1"/>
              </a:solidFill>
            </a:endParaRPr>
          </a:p>
          <a:p>
            <a:pPr>
              <a:lnSpc>
                <a:spcPts val="2000"/>
              </a:lnSpc>
            </a:pPr>
            <a:r>
              <a:rPr lang="zh-CN" altLang="en-US" sz="2000" dirty="0" smtClean="0">
                <a:solidFill>
                  <a:schemeClr val="tx1"/>
                </a:solidFill>
              </a:rPr>
              <a:t>	</a:t>
            </a:r>
            <a:r>
              <a:rPr lang="en-US" altLang="zh-CN" sz="2000" dirty="0" smtClean="0">
                <a:solidFill>
                  <a:schemeClr val="tx1"/>
                </a:solidFill>
              </a:rPr>
              <a:t>//</a:t>
            </a:r>
            <a:r>
              <a:rPr lang="zh-CN" altLang="en-US" sz="2000" dirty="0" smtClean="0">
                <a:solidFill>
                  <a:schemeClr val="tx1"/>
                </a:solidFill>
              </a:rPr>
              <a:t>对象，上面</a:t>
            </a:r>
            <a:r>
              <a:rPr lang="en-US" altLang="zh-CN" sz="2000" dirty="0" smtClean="0">
                <a:solidFill>
                  <a:schemeClr val="tx1"/>
                </a:solidFill>
              </a:rPr>
              <a:t>(3)</a:t>
            </a:r>
            <a:r>
              <a:rPr lang="zh-CN" altLang="en-US" sz="2000" dirty="0" smtClean="0">
                <a:solidFill>
                  <a:schemeClr val="tx1"/>
                </a:solidFill>
              </a:rPr>
              <a:t>可解读为</a:t>
            </a:r>
          </a:p>
          <a:p>
            <a:pPr>
              <a:lnSpc>
                <a:spcPts val="2000"/>
              </a:lnSpc>
            </a:pPr>
            <a:r>
              <a:rPr lang="zh-CN" altLang="en-US" sz="2000" dirty="0" smtClean="0">
                <a:solidFill>
                  <a:schemeClr val="tx1"/>
                </a:solidFill>
              </a:rPr>
              <a:t>	</a:t>
            </a:r>
            <a:r>
              <a:rPr lang="en-US" altLang="zh-CN" sz="2000" dirty="0" smtClean="0">
                <a:solidFill>
                  <a:schemeClr val="tx1"/>
                </a:solidFill>
              </a:rPr>
              <a:t>/*</a:t>
            </a:r>
          </a:p>
          <a:p>
            <a:pPr>
              <a:lnSpc>
                <a:spcPts val="2000"/>
              </a:lnSpc>
            </a:pPr>
            <a:r>
              <a:rPr lang="en-US" altLang="zh-CN" sz="2000" dirty="0" smtClean="0"/>
              <a:t>		double temp = 3.14159;	</a:t>
            </a:r>
            <a:r>
              <a:rPr lang="en-US" altLang="zh-CN" sz="2000" dirty="0" smtClean="0">
                <a:solidFill>
                  <a:schemeClr val="tx1"/>
                </a:solidFill>
              </a:rPr>
              <a:t>// </a:t>
            </a:r>
            <a:r>
              <a:rPr lang="zh-CN" altLang="en-US" sz="2000" dirty="0" smtClean="0">
                <a:solidFill>
                  <a:schemeClr val="tx1"/>
                </a:solidFill>
              </a:rPr>
              <a:t>生成临时对象</a:t>
            </a:r>
            <a:r>
              <a:rPr lang="en-US" altLang="zh-CN" sz="2000" dirty="0" smtClean="0">
                <a:solidFill>
                  <a:schemeClr val="tx1"/>
                </a:solidFill>
              </a:rPr>
              <a:t>temp</a:t>
            </a:r>
          </a:p>
          <a:p>
            <a:pPr>
              <a:lnSpc>
                <a:spcPts val="2000"/>
              </a:lnSpc>
            </a:pPr>
            <a:r>
              <a:rPr lang="en-US" altLang="zh-CN" sz="2000" dirty="0" smtClean="0"/>
              <a:t>		const double&amp; rpi1 = temp;	</a:t>
            </a:r>
            <a:r>
              <a:rPr lang="en-US" altLang="zh-CN" sz="2000" dirty="0" smtClean="0">
                <a:solidFill>
                  <a:schemeClr val="tx1"/>
                </a:solidFill>
              </a:rPr>
              <a:t>// </a:t>
            </a:r>
            <a:r>
              <a:rPr lang="zh-CN" altLang="en-US" sz="2000" dirty="0" smtClean="0">
                <a:solidFill>
                  <a:schemeClr val="tx1"/>
                </a:solidFill>
              </a:rPr>
              <a:t>用</a:t>
            </a:r>
            <a:r>
              <a:rPr lang="en-US" altLang="zh-CN" sz="2000" dirty="0" smtClean="0">
                <a:solidFill>
                  <a:schemeClr val="tx1"/>
                </a:solidFill>
              </a:rPr>
              <a:t>temp</a:t>
            </a:r>
            <a:r>
              <a:rPr lang="zh-CN" altLang="en-US" sz="2000" dirty="0" smtClean="0">
                <a:solidFill>
                  <a:schemeClr val="tx1"/>
                </a:solidFill>
              </a:rPr>
              <a:t>初始化</a:t>
            </a:r>
            <a:r>
              <a:rPr lang="en-US" altLang="zh-CN" sz="2000" dirty="0" err="1" smtClean="0">
                <a:solidFill>
                  <a:schemeClr val="tx1"/>
                </a:solidFill>
              </a:rPr>
              <a:t>rpi</a:t>
            </a:r>
            <a:endParaRPr lang="en-US" altLang="zh-CN" sz="2000" dirty="0" smtClean="0">
              <a:solidFill>
                <a:schemeClr val="tx1"/>
              </a:solidFill>
            </a:endParaRPr>
          </a:p>
          <a:p>
            <a:pPr>
              <a:lnSpc>
                <a:spcPts val="2000"/>
              </a:lnSpc>
            </a:pPr>
            <a:r>
              <a:rPr lang="en-US" altLang="zh-CN" sz="2000" dirty="0" smtClean="0"/>
              <a:t>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404664"/>
            <a:ext cx="9144000" cy="5632311"/>
          </a:xfrm>
          <a:prstGeom prst="rect">
            <a:avLst/>
          </a:prstGeom>
          <a:noFill/>
        </p:spPr>
        <p:txBody>
          <a:bodyPr wrap="square" rtlCol="0">
            <a:spAutoFit/>
          </a:bodyPr>
          <a:lstStyle/>
          <a:p>
            <a:r>
              <a:rPr lang="en-US" altLang="zh-CN" sz="2000" dirty="0" smtClean="0">
                <a:solidFill>
                  <a:schemeClr val="tx1"/>
                </a:solidFill>
              </a:rPr>
              <a:t>	// (4)</a:t>
            </a:r>
            <a:r>
              <a:rPr lang="zh-CN" altLang="en-US" sz="2000" dirty="0" smtClean="0">
                <a:solidFill>
                  <a:schemeClr val="tx1"/>
                </a:solidFill>
              </a:rPr>
              <a:t>可以用不同类型的对象初始化，只要能从一种类型转换到另一</a:t>
            </a:r>
            <a:endParaRPr lang="en-US" altLang="zh-CN" sz="2000" dirty="0" smtClean="0">
              <a:solidFill>
                <a:schemeClr val="tx1"/>
              </a:solidFill>
            </a:endParaRPr>
          </a:p>
          <a:p>
            <a:r>
              <a:rPr lang="en-US" altLang="zh-CN" sz="2000" dirty="0" smtClean="0">
                <a:solidFill>
                  <a:schemeClr val="tx1"/>
                </a:solidFill>
              </a:rPr>
              <a:t>	// </a:t>
            </a:r>
            <a:r>
              <a:rPr lang="zh-CN" altLang="en-US" sz="2000" dirty="0" smtClean="0">
                <a:solidFill>
                  <a:schemeClr val="tx1"/>
                </a:solidFill>
              </a:rPr>
              <a:t>种类型即可</a:t>
            </a:r>
          </a:p>
          <a:p>
            <a:r>
              <a:rPr lang="zh-CN" altLang="en-US" sz="2000" dirty="0" smtClean="0"/>
              <a:t>	</a:t>
            </a:r>
            <a:r>
              <a:rPr lang="en-US" altLang="zh-CN" sz="2000" dirty="0" smtClean="0"/>
              <a:t>const </a:t>
            </a:r>
            <a:r>
              <a:rPr lang="en-US" altLang="zh-CN" sz="2000" dirty="0" err="1" smtClean="0"/>
              <a:t>int</a:t>
            </a:r>
            <a:r>
              <a:rPr lang="en-US" altLang="zh-CN" sz="2000" dirty="0" smtClean="0"/>
              <a:t> &amp;</a:t>
            </a:r>
            <a:r>
              <a:rPr lang="en-US" altLang="zh-CN" sz="2000" dirty="0" err="1" smtClean="0"/>
              <a:t>irpi</a:t>
            </a:r>
            <a:r>
              <a:rPr lang="en-US" altLang="zh-CN" sz="2000" dirty="0" smtClean="0"/>
              <a:t> = pi;		</a:t>
            </a:r>
            <a:r>
              <a:rPr lang="en-US" altLang="zh-CN" sz="2000" dirty="0" smtClean="0">
                <a:solidFill>
                  <a:schemeClr val="tx1"/>
                </a:solidFill>
              </a:rPr>
              <a:t>// </a:t>
            </a:r>
            <a:r>
              <a:rPr lang="zh-CN" altLang="en-US" sz="2000" dirty="0" smtClean="0">
                <a:solidFill>
                  <a:schemeClr val="tx1"/>
                </a:solidFill>
              </a:rPr>
              <a:t>用不同类型对象初始化</a:t>
            </a:r>
          </a:p>
          <a:p>
            <a:r>
              <a:rPr lang="zh-CN" altLang="en-US" sz="2000" dirty="0" smtClean="0">
                <a:solidFill>
                  <a:schemeClr val="tx1"/>
                </a:solidFill>
              </a:rPr>
              <a:t>	</a:t>
            </a:r>
            <a:r>
              <a:rPr lang="en-US" altLang="zh-CN" sz="2000" dirty="0" smtClean="0">
                <a:solidFill>
                  <a:schemeClr val="tx1"/>
                </a:solidFill>
              </a:rPr>
              <a:t>// </a:t>
            </a:r>
            <a:r>
              <a:rPr lang="zh-CN" altLang="en-US" sz="2000" dirty="0" smtClean="0">
                <a:solidFill>
                  <a:schemeClr val="tx1"/>
                </a:solidFill>
              </a:rPr>
              <a:t>对于引用不同的类型，编译器为了实现引用，必须生成一个临时</a:t>
            </a:r>
            <a:endParaRPr lang="en-US" altLang="zh-CN" sz="2000" dirty="0" smtClean="0">
              <a:solidFill>
                <a:schemeClr val="tx1"/>
              </a:solidFill>
            </a:endParaRPr>
          </a:p>
          <a:p>
            <a:r>
              <a:rPr lang="zh-CN" altLang="en-US" sz="2000" dirty="0" smtClean="0">
                <a:solidFill>
                  <a:schemeClr val="tx1"/>
                </a:solidFill>
              </a:rPr>
              <a:t>	</a:t>
            </a:r>
            <a:r>
              <a:rPr lang="en-US" altLang="zh-CN" sz="2000" dirty="0" smtClean="0">
                <a:solidFill>
                  <a:schemeClr val="tx1"/>
                </a:solidFill>
              </a:rPr>
              <a:t>//</a:t>
            </a:r>
            <a:r>
              <a:rPr lang="zh-CN" altLang="en-US" sz="2000" dirty="0" smtClean="0">
                <a:solidFill>
                  <a:schemeClr val="tx1"/>
                </a:solidFill>
              </a:rPr>
              <a:t>对象，上面</a:t>
            </a:r>
            <a:r>
              <a:rPr lang="en-US" altLang="zh-CN" sz="2000" dirty="0" smtClean="0">
                <a:solidFill>
                  <a:schemeClr val="tx1"/>
                </a:solidFill>
              </a:rPr>
              <a:t>(4)</a:t>
            </a:r>
            <a:r>
              <a:rPr lang="zh-CN" altLang="en-US" sz="2000" dirty="0" smtClean="0">
                <a:solidFill>
                  <a:schemeClr val="tx1"/>
                </a:solidFill>
              </a:rPr>
              <a:t>可解读为</a:t>
            </a:r>
          </a:p>
          <a:p>
            <a:r>
              <a:rPr lang="zh-CN" altLang="en-US" sz="2000" dirty="0" smtClean="0">
                <a:solidFill>
                  <a:schemeClr val="tx1"/>
                </a:solidFill>
              </a:rPr>
              <a:t>	</a:t>
            </a:r>
            <a:r>
              <a:rPr lang="en-US" altLang="zh-CN" sz="2000" dirty="0" smtClean="0">
                <a:solidFill>
                  <a:schemeClr val="tx1"/>
                </a:solidFill>
              </a:rPr>
              <a:t>/*</a:t>
            </a:r>
          </a:p>
          <a:p>
            <a:r>
              <a:rPr lang="en-US" altLang="zh-CN" sz="2000" dirty="0" smtClean="0"/>
              <a:t>		</a:t>
            </a:r>
            <a:r>
              <a:rPr lang="en-US" altLang="zh-CN" sz="2000" dirty="0" err="1" smtClean="0"/>
              <a:t>int</a:t>
            </a:r>
            <a:r>
              <a:rPr lang="en-US" altLang="zh-CN" sz="2000" dirty="0" smtClean="0"/>
              <a:t> </a:t>
            </a:r>
            <a:r>
              <a:rPr lang="en-US" altLang="zh-CN" sz="2000" dirty="0" err="1" smtClean="0"/>
              <a:t>tmp</a:t>
            </a:r>
            <a:r>
              <a:rPr lang="en-US" altLang="zh-CN" sz="2000" dirty="0" smtClean="0"/>
              <a:t> = pi; 		</a:t>
            </a:r>
            <a:r>
              <a:rPr lang="en-US" altLang="zh-CN" sz="2000" dirty="0" smtClean="0">
                <a:solidFill>
                  <a:schemeClr val="tx1"/>
                </a:solidFill>
              </a:rPr>
              <a:t>// </a:t>
            </a:r>
            <a:r>
              <a:rPr lang="zh-CN" altLang="en-US" sz="2000" dirty="0" smtClean="0">
                <a:solidFill>
                  <a:schemeClr val="tx1"/>
                </a:solidFill>
              </a:rPr>
              <a:t>实现</a:t>
            </a:r>
            <a:r>
              <a:rPr lang="en-US" altLang="zh-CN" sz="2000" dirty="0" smtClean="0">
                <a:solidFill>
                  <a:schemeClr val="tx1"/>
                </a:solidFill>
              </a:rPr>
              <a:t>double -&gt; </a:t>
            </a:r>
            <a:r>
              <a:rPr lang="en-US" altLang="zh-CN" sz="2000" dirty="0" err="1" smtClean="0">
                <a:solidFill>
                  <a:schemeClr val="tx1"/>
                </a:solidFill>
              </a:rPr>
              <a:t>int</a:t>
            </a:r>
            <a:endParaRPr lang="en-US" altLang="zh-CN" sz="2000" dirty="0" smtClean="0">
              <a:solidFill>
                <a:schemeClr val="tx1"/>
              </a:solidFill>
            </a:endParaRPr>
          </a:p>
          <a:p>
            <a:r>
              <a:rPr lang="en-US" altLang="zh-CN" sz="2000" dirty="0" smtClean="0"/>
              <a:t>		const </a:t>
            </a:r>
            <a:r>
              <a:rPr lang="en-US" altLang="zh-CN" sz="2000" dirty="0" err="1" smtClean="0"/>
              <a:t>int</a:t>
            </a:r>
            <a:r>
              <a:rPr lang="en-US" altLang="zh-CN" sz="2000" dirty="0" smtClean="0"/>
              <a:t> &amp;</a:t>
            </a:r>
            <a:r>
              <a:rPr lang="en-US" altLang="zh-CN" sz="2000" dirty="0" err="1" smtClean="0"/>
              <a:t>irpi</a:t>
            </a:r>
            <a:r>
              <a:rPr lang="en-US" altLang="zh-CN" sz="2000" dirty="0" smtClean="0"/>
              <a:t> = </a:t>
            </a:r>
            <a:r>
              <a:rPr lang="en-US" altLang="zh-CN" sz="2000" dirty="0" err="1" smtClean="0"/>
              <a:t>tmp</a:t>
            </a:r>
            <a:r>
              <a:rPr lang="en-US" altLang="zh-CN" sz="2000" dirty="0" smtClean="0"/>
              <a:t>;	</a:t>
            </a:r>
            <a:r>
              <a:rPr lang="en-US" altLang="zh-CN" sz="2000" dirty="0" smtClean="0">
                <a:solidFill>
                  <a:schemeClr val="tx1"/>
                </a:solidFill>
              </a:rPr>
              <a:t>// </a:t>
            </a:r>
            <a:r>
              <a:rPr lang="zh-CN" altLang="en-US" sz="2000" dirty="0" smtClean="0">
                <a:solidFill>
                  <a:schemeClr val="tx1"/>
                </a:solidFill>
              </a:rPr>
              <a:t>用</a:t>
            </a:r>
            <a:r>
              <a:rPr lang="en-US" altLang="zh-CN" sz="2000" dirty="0" err="1" smtClean="0">
                <a:solidFill>
                  <a:schemeClr val="tx1"/>
                </a:solidFill>
              </a:rPr>
              <a:t>tmp</a:t>
            </a:r>
            <a:r>
              <a:rPr lang="zh-CN" altLang="en-US" sz="2000" dirty="0" smtClean="0">
                <a:solidFill>
                  <a:schemeClr val="tx1"/>
                </a:solidFill>
              </a:rPr>
              <a:t>初始化</a:t>
            </a:r>
            <a:r>
              <a:rPr lang="en-US" altLang="zh-CN" sz="2000" dirty="0" err="1" smtClean="0">
                <a:solidFill>
                  <a:schemeClr val="tx1"/>
                </a:solidFill>
              </a:rPr>
              <a:t>irpi</a:t>
            </a:r>
            <a:endParaRPr lang="en-US" altLang="zh-CN" sz="2000" dirty="0" smtClean="0">
              <a:solidFill>
                <a:schemeClr val="tx1"/>
              </a:solidFill>
            </a:endParaRPr>
          </a:p>
          <a:p>
            <a:r>
              <a:rPr lang="en-US" altLang="zh-CN" sz="2000" dirty="0" smtClean="0"/>
              <a:t>	*/</a:t>
            </a:r>
          </a:p>
          <a:p>
            <a:endParaRPr lang="en-US" altLang="zh-CN" sz="2000" dirty="0" smtClean="0"/>
          </a:p>
          <a:p>
            <a:r>
              <a:rPr lang="en-US" altLang="zh-CN" sz="2000" dirty="0" smtClean="0">
                <a:solidFill>
                  <a:schemeClr val="tx1"/>
                </a:solidFill>
              </a:rPr>
              <a:t>	// (5) </a:t>
            </a:r>
            <a:r>
              <a:rPr lang="zh-CN" altLang="en-US" sz="2000" dirty="0" smtClean="0">
                <a:solidFill>
                  <a:schemeClr val="tx1"/>
                </a:solidFill>
              </a:rPr>
              <a:t>前面</a:t>
            </a:r>
            <a:r>
              <a:rPr lang="en-US" altLang="zh-CN" sz="2000" dirty="0" smtClean="0">
                <a:solidFill>
                  <a:schemeClr val="tx1"/>
                </a:solidFill>
              </a:rPr>
              <a:t>(2)</a:t>
            </a:r>
            <a:r>
              <a:rPr lang="zh-CN" altLang="en-US" sz="2000" dirty="0" smtClean="0">
                <a:solidFill>
                  <a:schemeClr val="tx1"/>
                </a:solidFill>
              </a:rPr>
              <a:t>与</a:t>
            </a:r>
            <a:r>
              <a:rPr lang="en-US" altLang="zh-CN" sz="2000" dirty="0" smtClean="0">
                <a:solidFill>
                  <a:schemeClr val="tx1"/>
                </a:solidFill>
              </a:rPr>
              <a:t>(3)</a:t>
            </a:r>
            <a:r>
              <a:rPr lang="zh-CN" altLang="en-US" sz="2000" dirty="0" smtClean="0">
                <a:solidFill>
                  <a:schemeClr val="tx1"/>
                </a:solidFill>
              </a:rPr>
              <a:t>只适合</a:t>
            </a:r>
            <a:r>
              <a:rPr lang="en-US" altLang="zh-CN" sz="2000" dirty="0" smtClean="0">
                <a:solidFill>
                  <a:schemeClr val="tx1"/>
                </a:solidFill>
              </a:rPr>
              <a:t>const</a:t>
            </a:r>
            <a:r>
              <a:rPr lang="zh-CN" altLang="en-US" sz="2000" dirty="0" smtClean="0">
                <a:solidFill>
                  <a:schemeClr val="tx1"/>
                </a:solidFill>
              </a:rPr>
              <a:t>引用，非</a:t>
            </a:r>
            <a:r>
              <a:rPr lang="en-US" altLang="zh-CN" sz="2000" dirty="0" smtClean="0">
                <a:solidFill>
                  <a:schemeClr val="tx1"/>
                </a:solidFill>
              </a:rPr>
              <a:t>const</a:t>
            </a:r>
            <a:r>
              <a:rPr lang="zh-CN" altLang="en-US" sz="2000" dirty="0" smtClean="0">
                <a:solidFill>
                  <a:schemeClr val="tx1"/>
                </a:solidFill>
              </a:rPr>
              <a:t>引用不可使用</a:t>
            </a:r>
          </a:p>
          <a:p>
            <a:r>
              <a:rPr lang="en-US" altLang="zh-CN" sz="2000" dirty="0" smtClean="0"/>
              <a:t>//	double &amp;rpi2 = 3.14159;	</a:t>
            </a:r>
            <a:r>
              <a:rPr lang="en-US" altLang="zh-CN" sz="2000" dirty="0" smtClean="0">
                <a:solidFill>
                  <a:schemeClr val="tx1"/>
                </a:solidFill>
              </a:rPr>
              <a:t>// </a:t>
            </a:r>
            <a:r>
              <a:rPr lang="zh-CN" altLang="en-US" sz="2000" dirty="0" smtClean="0">
                <a:solidFill>
                  <a:schemeClr val="tx1"/>
                </a:solidFill>
              </a:rPr>
              <a:t>错误，用常数值初始化非</a:t>
            </a:r>
            <a:r>
              <a:rPr lang="en-US" altLang="zh-CN" sz="2000" dirty="0" smtClean="0">
                <a:solidFill>
                  <a:schemeClr val="tx1"/>
                </a:solidFill>
              </a:rPr>
              <a:t>const</a:t>
            </a:r>
            <a:r>
              <a:rPr lang="zh-CN" altLang="en-US" sz="2000" dirty="0" smtClean="0">
                <a:solidFill>
                  <a:schemeClr val="tx1"/>
                </a:solidFill>
              </a:rPr>
              <a:t>引用</a:t>
            </a:r>
          </a:p>
          <a:p>
            <a:r>
              <a:rPr lang="en-US" altLang="zh-CN" sz="2000" dirty="0" smtClean="0"/>
              <a:t>//	</a:t>
            </a:r>
            <a:r>
              <a:rPr lang="en-US" altLang="zh-CN" sz="2000" dirty="0" err="1" smtClean="0"/>
              <a:t>int</a:t>
            </a:r>
            <a:r>
              <a:rPr lang="en-US" altLang="zh-CN" sz="2000" dirty="0" smtClean="0"/>
              <a:t> &amp;</a:t>
            </a:r>
            <a:r>
              <a:rPr lang="en-US" altLang="zh-CN" sz="2000" dirty="0" err="1" smtClean="0"/>
              <a:t>irpi</a:t>
            </a:r>
            <a:r>
              <a:rPr lang="en-US" altLang="zh-CN" sz="2000" dirty="0" smtClean="0"/>
              <a:t> = pi;		</a:t>
            </a:r>
            <a:r>
              <a:rPr lang="en-US" altLang="zh-CN" sz="2000" dirty="0" smtClean="0">
                <a:solidFill>
                  <a:schemeClr val="tx1"/>
                </a:solidFill>
              </a:rPr>
              <a:t>// </a:t>
            </a:r>
            <a:r>
              <a:rPr lang="zh-CN" altLang="en-US" sz="2000" dirty="0" smtClean="0">
                <a:solidFill>
                  <a:schemeClr val="tx1"/>
                </a:solidFill>
              </a:rPr>
              <a:t>错误，用不同类型对象初始化非</a:t>
            </a:r>
            <a:r>
              <a:rPr lang="en-US" altLang="zh-CN" sz="2000" dirty="0" smtClean="0">
                <a:solidFill>
                  <a:schemeClr val="tx1"/>
                </a:solidFill>
              </a:rPr>
              <a:t>const</a:t>
            </a:r>
            <a:r>
              <a:rPr lang="zh-CN" altLang="en-US" sz="2000" dirty="0" smtClean="0">
                <a:solidFill>
                  <a:schemeClr val="tx1"/>
                </a:solidFill>
              </a:rPr>
              <a:t>引用</a:t>
            </a:r>
          </a:p>
          <a:p>
            <a:endParaRPr lang="zh-CN" altLang="en-US" sz="2000" dirty="0" smtClean="0"/>
          </a:p>
          <a:p>
            <a:r>
              <a:rPr lang="en-US" altLang="zh-CN" sz="2000" dirty="0" smtClean="0"/>
              <a:t>	system("PAUSE");		</a:t>
            </a:r>
            <a:r>
              <a:rPr lang="en-US" altLang="zh-CN" sz="2000" dirty="0" smtClean="0">
                <a:solidFill>
                  <a:schemeClr val="tx1"/>
                </a:solidFill>
              </a:rPr>
              <a:t>// </a:t>
            </a:r>
            <a:r>
              <a:rPr lang="zh-CN" altLang="en-US" sz="2000" dirty="0" smtClean="0">
                <a:solidFill>
                  <a:schemeClr val="tx1"/>
                </a:solidFill>
              </a:rPr>
              <a:t>输出系统提示并返回操作系统</a:t>
            </a:r>
          </a:p>
          <a:p>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r>
              <a:rPr lang="en-US" altLang="zh-CN" sz="2000" dirty="0" smtClean="0"/>
              <a:t>}</a:t>
            </a:r>
          </a:p>
          <a:p>
            <a:endParaRPr lang="zh-CN" altLang="en-US" sz="20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800" dirty="0" smtClean="0"/>
              <a:t>9.4 const</a:t>
            </a:r>
            <a:r>
              <a:rPr lang="zh-CN" altLang="en-US" sz="4800" dirty="0" smtClean="0"/>
              <a:t>指针与</a:t>
            </a:r>
            <a:r>
              <a:rPr lang="en-US" altLang="zh-CN" sz="4800" dirty="0" smtClean="0"/>
              <a:t>const</a:t>
            </a:r>
            <a:r>
              <a:rPr lang="zh-CN" altLang="en-US" sz="4800" dirty="0" smtClean="0"/>
              <a:t>引用</a:t>
            </a:r>
            <a:endParaRPr lang="zh-CN" altLang="en-US" sz="4800" dirty="0"/>
          </a:p>
        </p:txBody>
      </p:sp>
      <p:sp>
        <p:nvSpPr>
          <p:cNvPr id="3" name="副标题 2"/>
          <p:cNvSpPr>
            <a:spLocks noGrp="1"/>
          </p:cNvSpPr>
          <p:nvPr>
            <p:ph type="subTitle" idx="1"/>
          </p:nvPr>
        </p:nvSpPr>
        <p:spPr/>
        <p:txBody>
          <a:bodyPr/>
          <a:lstStyle/>
          <a:p>
            <a:r>
              <a:rPr lang="en-US" altLang="zh-CN" sz="4400" dirty="0" smtClean="0"/>
              <a:t>9.4.3 </a:t>
            </a:r>
            <a:r>
              <a:rPr lang="zh-CN" altLang="en-US" sz="4400" dirty="0" smtClean="0"/>
              <a:t>顶层</a:t>
            </a:r>
            <a:r>
              <a:rPr lang="en-US" altLang="zh-CN" sz="4400" dirty="0" smtClean="0"/>
              <a:t>const</a:t>
            </a:r>
            <a:r>
              <a:rPr lang="zh-CN" altLang="en-US" sz="4400" dirty="0" smtClean="0"/>
              <a:t>与底层</a:t>
            </a:r>
            <a:r>
              <a:rPr lang="en-US" altLang="zh-CN" sz="4400" dirty="0" smtClean="0"/>
              <a:t>const</a:t>
            </a:r>
            <a:endParaRPr lang="zh-CN" altLang="en-US" sz="44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8614"/>
            <a:ext cx="8229600" cy="562074"/>
          </a:xfrm>
        </p:spPr>
        <p:txBody>
          <a:bodyPr/>
          <a:lstStyle/>
          <a:p>
            <a:r>
              <a:rPr lang="zh-CN" altLang="en-US" dirty="0" smtClean="0"/>
              <a:t>顶层</a:t>
            </a:r>
            <a:r>
              <a:rPr lang="en-US" altLang="zh-CN" dirty="0" smtClean="0"/>
              <a:t>const</a:t>
            </a:r>
            <a:r>
              <a:rPr lang="zh-CN" altLang="en-US" dirty="0" smtClean="0"/>
              <a:t>与底层</a:t>
            </a:r>
            <a:r>
              <a:rPr lang="en-US" altLang="zh-CN" dirty="0" smtClean="0"/>
              <a:t>const</a:t>
            </a:r>
            <a:r>
              <a:rPr lang="zh-CN" altLang="en-US" dirty="0" smtClean="0"/>
              <a:t>的概念</a:t>
            </a:r>
            <a:endParaRPr lang="zh-CN" altLang="en-US" dirty="0"/>
          </a:p>
        </p:txBody>
      </p:sp>
      <p:sp>
        <p:nvSpPr>
          <p:cNvPr id="3" name="内容占位符 2"/>
          <p:cNvSpPr>
            <a:spLocks noGrp="1"/>
          </p:cNvSpPr>
          <p:nvPr>
            <p:ph idx="1"/>
          </p:nvPr>
        </p:nvSpPr>
        <p:spPr>
          <a:xfrm>
            <a:off x="457200" y="692697"/>
            <a:ext cx="8229600" cy="2016224"/>
          </a:xfrm>
        </p:spPr>
        <p:txBody>
          <a:bodyPr/>
          <a:lstStyle/>
          <a:p>
            <a:pPr>
              <a:lnSpc>
                <a:spcPts val="3100"/>
              </a:lnSpc>
            </a:pPr>
            <a:r>
              <a:rPr lang="zh-CN" altLang="en-US" sz="2800" dirty="0" smtClean="0"/>
              <a:t>指针本身也是实体，它又可以指向另一个实体。从关于</a:t>
            </a:r>
            <a:r>
              <a:rPr lang="en-US" altLang="zh-CN" sz="2800" dirty="0" smtClean="0"/>
              <a:t>const</a:t>
            </a:r>
            <a:r>
              <a:rPr lang="zh-CN" altLang="en-US" sz="2800" dirty="0" smtClean="0"/>
              <a:t>定义的直接性上看，就可以把 </a:t>
            </a:r>
            <a:r>
              <a:rPr lang="en-US" altLang="zh-CN" sz="2800" dirty="0" smtClean="0">
                <a:solidFill>
                  <a:srgbClr val="C00000"/>
                </a:solidFill>
              </a:rPr>
              <a:t>const</a:t>
            </a:r>
            <a:r>
              <a:rPr lang="zh-CN" altLang="en-US" sz="2800" dirty="0" smtClean="0"/>
              <a:t>分为两个层次：把</a:t>
            </a:r>
            <a:r>
              <a:rPr lang="zh-CN" altLang="en-US" sz="2800" dirty="0" smtClean="0">
                <a:solidFill>
                  <a:srgbClr val="C00000"/>
                </a:solidFill>
              </a:rPr>
              <a:t>直接面对的</a:t>
            </a:r>
            <a:r>
              <a:rPr lang="en-US" altLang="zh-CN" sz="2800" dirty="0" smtClean="0">
                <a:solidFill>
                  <a:srgbClr val="C00000"/>
                </a:solidFill>
              </a:rPr>
              <a:t>const</a:t>
            </a:r>
            <a:r>
              <a:rPr lang="zh-CN" altLang="en-US" sz="2800" dirty="0" smtClean="0"/>
              <a:t>称为</a:t>
            </a:r>
            <a:r>
              <a:rPr lang="zh-CN" altLang="en-US" sz="2800" dirty="0" smtClean="0">
                <a:solidFill>
                  <a:srgbClr val="C00000"/>
                </a:solidFill>
              </a:rPr>
              <a:t>顶层</a:t>
            </a:r>
            <a:r>
              <a:rPr lang="en-US" altLang="zh-CN" sz="2800" dirty="0" smtClean="0">
                <a:solidFill>
                  <a:srgbClr val="C00000"/>
                </a:solidFill>
              </a:rPr>
              <a:t>const</a:t>
            </a:r>
            <a:r>
              <a:rPr lang="zh-CN" altLang="en-US" sz="2800" dirty="0" smtClean="0"/>
              <a:t>（</a:t>
            </a:r>
            <a:r>
              <a:rPr lang="en-US" altLang="zh-CN" sz="2800" dirty="0" smtClean="0"/>
              <a:t>top-level const</a:t>
            </a:r>
            <a:r>
              <a:rPr lang="zh-CN" altLang="en-US" sz="2800" dirty="0" smtClean="0"/>
              <a:t>），把由指针或引用</a:t>
            </a:r>
            <a:r>
              <a:rPr lang="zh-CN" altLang="en-US" sz="2800" dirty="0" smtClean="0">
                <a:solidFill>
                  <a:srgbClr val="C00000"/>
                </a:solidFill>
              </a:rPr>
              <a:t>间接引出的</a:t>
            </a:r>
            <a:r>
              <a:rPr lang="en-US" altLang="zh-CN" sz="2800" dirty="0" smtClean="0">
                <a:solidFill>
                  <a:srgbClr val="C00000"/>
                </a:solidFill>
              </a:rPr>
              <a:t>const</a:t>
            </a:r>
            <a:r>
              <a:rPr lang="zh-CN" altLang="en-US" sz="2800" dirty="0" smtClean="0"/>
              <a:t>称为</a:t>
            </a:r>
            <a:r>
              <a:rPr lang="zh-CN" altLang="en-US" sz="2800" dirty="0" smtClean="0">
                <a:solidFill>
                  <a:srgbClr val="C00000"/>
                </a:solidFill>
              </a:rPr>
              <a:t>底层</a:t>
            </a:r>
            <a:r>
              <a:rPr lang="en-US" altLang="zh-CN" sz="2800" dirty="0" smtClean="0">
                <a:solidFill>
                  <a:srgbClr val="C00000"/>
                </a:solidFill>
              </a:rPr>
              <a:t>const</a:t>
            </a:r>
            <a:r>
              <a:rPr lang="zh-CN" altLang="en-US" sz="2800" dirty="0" smtClean="0"/>
              <a:t>（</a:t>
            </a:r>
            <a:r>
              <a:rPr lang="en-US" altLang="zh-CN" sz="2800" dirty="0" smtClean="0"/>
              <a:t>low-level const</a:t>
            </a:r>
            <a:r>
              <a:rPr lang="zh-CN" altLang="en-US" sz="2800" dirty="0" smtClean="0"/>
              <a:t>）</a:t>
            </a:r>
            <a:endParaRPr lang="zh-CN" altLang="en-US" sz="2800" dirty="0"/>
          </a:p>
        </p:txBody>
      </p:sp>
      <p:sp>
        <p:nvSpPr>
          <p:cNvPr id="4" name="TextBox 3"/>
          <p:cNvSpPr txBox="1"/>
          <p:nvPr/>
        </p:nvSpPr>
        <p:spPr>
          <a:xfrm>
            <a:off x="0" y="2708920"/>
            <a:ext cx="9144000" cy="4093428"/>
          </a:xfrm>
          <a:prstGeom prst="rect">
            <a:avLst/>
          </a:prstGeom>
          <a:noFill/>
        </p:spPr>
        <p:txBody>
          <a:bodyPr wrap="square" rtlCol="0">
            <a:spAutoFit/>
          </a:bodyPr>
          <a:lstStyle/>
          <a:p>
            <a:r>
              <a:rPr lang="zh-CN" altLang="en-US" sz="2000" dirty="0" smtClean="0">
                <a:solidFill>
                  <a:srgbClr val="C00000"/>
                </a:solidFill>
              </a:rPr>
              <a:t>例</a:t>
            </a:r>
            <a:r>
              <a:rPr lang="en-US" altLang="zh-CN" sz="2000" dirty="0" smtClean="0">
                <a:solidFill>
                  <a:srgbClr val="C00000"/>
                </a:solidFill>
              </a:rPr>
              <a:t>9.17 </a:t>
            </a:r>
            <a:r>
              <a:rPr lang="zh-CN" altLang="en-US" sz="2000" dirty="0" smtClean="0">
                <a:solidFill>
                  <a:srgbClr val="C00000"/>
                </a:solidFill>
              </a:rPr>
              <a:t>顶层</a:t>
            </a:r>
            <a:r>
              <a:rPr lang="en-US" altLang="zh-CN" sz="2000" dirty="0" smtClean="0">
                <a:solidFill>
                  <a:srgbClr val="C00000"/>
                </a:solidFill>
              </a:rPr>
              <a:t>const</a:t>
            </a:r>
            <a:r>
              <a:rPr lang="zh-CN" altLang="en-US" sz="2000" dirty="0" smtClean="0">
                <a:solidFill>
                  <a:srgbClr val="C00000"/>
                </a:solidFill>
              </a:rPr>
              <a:t>与底层</a:t>
            </a:r>
            <a:r>
              <a:rPr lang="en-US" altLang="zh-CN" sz="2000" dirty="0" smtClean="0">
                <a:solidFill>
                  <a:srgbClr val="C00000"/>
                </a:solidFill>
              </a:rPr>
              <a:t>const</a:t>
            </a:r>
            <a:r>
              <a:rPr lang="zh-CN" altLang="en-US" sz="2000" dirty="0" smtClean="0">
                <a:solidFill>
                  <a:srgbClr val="C00000"/>
                </a:solidFill>
              </a:rPr>
              <a:t>的概念示例。</a:t>
            </a:r>
          </a:p>
          <a:p>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r>
              <a:rPr lang="en-US" altLang="zh-CN" sz="2000" dirty="0" smtClean="0"/>
              <a:t>{</a:t>
            </a:r>
          </a:p>
          <a:p>
            <a:r>
              <a:rPr lang="en-US" altLang="zh-CN"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 = 33;		</a:t>
            </a:r>
            <a:r>
              <a:rPr lang="en-US" altLang="zh-CN" sz="2000" dirty="0" smtClean="0">
                <a:solidFill>
                  <a:schemeClr val="tx1"/>
                </a:solidFill>
              </a:rPr>
              <a:t>// </a:t>
            </a:r>
            <a:r>
              <a:rPr lang="zh-CN" altLang="en-US" sz="2000" dirty="0" smtClean="0">
                <a:solidFill>
                  <a:schemeClr val="tx1"/>
                </a:solidFill>
              </a:rPr>
              <a:t>整型变量</a:t>
            </a:r>
          </a:p>
          <a:p>
            <a:r>
              <a:rPr lang="zh-CN" altLang="en-US" sz="2000" dirty="0" smtClean="0"/>
              <a:t>	</a:t>
            </a:r>
            <a:r>
              <a:rPr lang="en-US" altLang="zh-CN" sz="2000" dirty="0" err="1" smtClean="0"/>
              <a:t>int</a:t>
            </a:r>
            <a:r>
              <a:rPr lang="en-US" altLang="zh-CN" sz="2000" dirty="0" smtClean="0"/>
              <a:t> * const p1 = &amp;</a:t>
            </a:r>
            <a:r>
              <a:rPr lang="en-US" altLang="zh-CN" sz="2000" dirty="0" err="1" smtClean="0"/>
              <a:t>i</a:t>
            </a:r>
            <a:r>
              <a:rPr lang="en-US" altLang="zh-CN" sz="2000" dirty="0" smtClean="0"/>
              <a:t>;	</a:t>
            </a:r>
            <a:r>
              <a:rPr lang="en-US" altLang="zh-CN" sz="2000" dirty="0" smtClean="0">
                <a:solidFill>
                  <a:schemeClr val="tx1"/>
                </a:solidFill>
              </a:rPr>
              <a:t>// </a:t>
            </a:r>
            <a:r>
              <a:rPr lang="zh-CN" altLang="en-US" sz="2000" dirty="0" smtClean="0">
                <a:solidFill>
                  <a:schemeClr val="tx1"/>
                </a:solidFill>
              </a:rPr>
              <a:t>不能改变</a:t>
            </a:r>
            <a:r>
              <a:rPr lang="en-US" altLang="zh-CN" sz="2000" dirty="0" smtClean="0">
                <a:solidFill>
                  <a:schemeClr val="tx1"/>
                </a:solidFill>
              </a:rPr>
              <a:t>p1</a:t>
            </a:r>
            <a:r>
              <a:rPr lang="zh-CN" altLang="en-US" sz="2000" dirty="0" smtClean="0">
                <a:solidFill>
                  <a:schemeClr val="tx1"/>
                </a:solidFill>
              </a:rPr>
              <a:t>的值，这是一个顶层</a:t>
            </a:r>
            <a:r>
              <a:rPr lang="en-US" altLang="zh-CN" sz="2000" dirty="0" smtClean="0">
                <a:solidFill>
                  <a:schemeClr val="tx1"/>
                </a:solidFill>
              </a:rPr>
              <a:t>const</a:t>
            </a:r>
          </a:p>
          <a:p>
            <a:r>
              <a:rPr lang="en-US" altLang="zh-CN" sz="2000" dirty="0" smtClean="0"/>
              <a:t>	const </a:t>
            </a:r>
            <a:r>
              <a:rPr lang="en-US" altLang="zh-CN" sz="2000" dirty="0" err="1" smtClean="0"/>
              <a:t>int</a:t>
            </a:r>
            <a:r>
              <a:rPr lang="en-US" altLang="zh-CN" sz="2000" dirty="0" smtClean="0"/>
              <a:t> </a:t>
            </a:r>
            <a:r>
              <a:rPr lang="en-US" altLang="zh-CN" sz="2000" dirty="0" err="1" smtClean="0"/>
              <a:t>ci</a:t>
            </a:r>
            <a:r>
              <a:rPr lang="en-US" altLang="zh-CN" sz="2000" dirty="0" smtClean="0"/>
              <a:t> = 55;	</a:t>
            </a:r>
            <a:r>
              <a:rPr lang="en-US" altLang="zh-CN" sz="2000" dirty="0" smtClean="0">
                <a:solidFill>
                  <a:schemeClr val="tx1"/>
                </a:solidFill>
              </a:rPr>
              <a:t>//</a:t>
            </a:r>
            <a:r>
              <a:rPr lang="zh-CN" altLang="en-US" sz="2000" dirty="0" smtClean="0">
                <a:solidFill>
                  <a:schemeClr val="tx1"/>
                </a:solidFill>
              </a:rPr>
              <a:t>不能改变</a:t>
            </a:r>
            <a:r>
              <a:rPr lang="en-US" altLang="zh-CN" sz="2000" dirty="0" err="1" smtClean="0">
                <a:solidFill>
                  <a:schemeClr val="tx1"/>
                </a:solidFill>
              </a:rPr>
              <a:t>ci</a:t>
            </a:r>
            <a:r>
              <a:rPr lang="zh-CN" altLang="en-US" sz="2000" dirty="0" smtClean="0">
                <a:solidFill>
                  <a:schemeClr val="tx1"/>
                </a:solidFill>
              </a:rPr>
              <a:t>的值，这是一个顶层</a:t>
            </a:r>
            <a:r>
              <a:rPr lang="en-US" altLang="zh-CN" sz="2000" dirty="0" smtClean="0">
                <a:solidFill>
                  <a:schemeClr val="tx1"/>
                </a:solidFill>
              </a:rPr>
              <a:t>const</a:t>
            </a:r>
          </a:p>
          <a:p>
            <a:r>
              <a:rPr lang="zh-CN" altLang="en-US" sz="2000" dirty="0" smtClean="0"/>
              <a:t>	</a:t>
            </a:r>
            <a:r>
              <a:rPr lang="en-US" altLang="zh-CN" sz="2000" dirty="0" smtClean="0"/>
              <a:t>const </a:t>
            </a:r>
            <a:r>
              <a:rPr lang="en-US" altLang="zh-CN" sz="2000" dirty="0" err="1" smtClean="0"/>
              <a:t>int</a:t>
            </a:r>
            <a:r>
              <a:rPr lang="en-US" altLang="zh-CN" sz="2000" dirty="0" smtClean="0"/>
              <a:t> *p2 = &amp;</a:t>
            </a:r>
            <a:r>
              <a:rPr lang="en-US" altLang="zh-CN" sz="2000" dirty="0" err="1" smtClean="0"/>
              <a:t>ci</a:t>
            </a:r>
            <a:r>
              <a:rPr lang="en-US" altLang="zh-CN" sz="2000" dirty="0" smtClean="0"/>
              <a:t>;</a:t>
            </a:r>
            <a:r>
              <a:rPr lang="en-US" altLang="zh-CN" sz="2000" dirty="0" smtClean="0">
                <a:solidFill>
                  <a:schemeClr val="tx1"/>
                </a:solidFill>
              </a:rPr>
              <a:t>// </a:t>
            </a:r>
            <a:r>
              <a:rPr lang="zh-CN" altLang="en-US" sz="2000" dirty="0" smtClean="0">
                <a:solidFill>
                  <a:schemeClr val="tx1"/>
                </a:solidFill>
              </a:rPr>
              <a:t>不能改变</a:t>
            </a:r>
            <a:r>
              <a:rPr lang="en-US" altLang="zh-CN" sz="2000" dirty="0" smtClean="0">
                <a:solidFill>
                  <a:schemeClr val="tx1"/>
                </a:solidFill>
              </a:rPr>
              <a:t>p2</a:t>
            </a:r>
            <a:r>
              <a:rPr lang="zh-CN" altLang="en-US" sz="2000" dirty="0" smtClean="0">
                <a:solidFill>
                  <a:schemeClr val="tx1"/>
                </a:solidFill>
              </a:rPr>
              <a:t>间接引用的实体</a:t>
            </a:r>
            <a:r>
              <a:rPr lang="en-US" altLang="zh-CN" sz="2000" dirty="0" err="1" smtClean="0">
                <a:solidFill>
                  <a:schemeClr val="tx1"/>
                </a:solidFill>
              </a:rPr>
              <a:t>ci</a:t>
            </a:r>
            <a:r>
              <a:rPr lang="zh-CN" altLang="en-US" sz="2000" dirty="0" smtClean="0">
                <a:solidFill>
                  <a:schemeClr val="tx1"/>
                </a:solidFill>
              </a:rPr>
              <a:t>，这是底层</a:t>
            </a:r>
            <a:r>
              <a:rPr lang="en-US" altLang="zh-CN" sz="2000" dirty="0" smtClean="0">
                <a:solidFill>
                  <a:schemeClr val="tx1"/>
                </a:solidFill>
              </a:rPr>
              <a:t>const</a:t>
            </a:r>
          </a:p>
          <a:p>
            <a:r>
              <a:rPr lang="en-US" altLang="zh-CN" sz="2000" dirty="0" smtClean="0"/>
              <a:t>	const </a:t>
            </a:r>
            <a:r>
              <a:rPr lang="en-US" altLang="zh-CN" sz="2000" dirty="0" err="1" smtClean="0"/>
              <a:t>int</a:t>
            </a:r>
            <a:r>
              <a:rPr lang="en-US" altLang="zh-CN" sz="2000" dirty="0" smtClean="0"/>
              <a:t> * const p3 = p2;</a:t>
            </a:r>
            <a:r>
              <a:rPr lang="en-US" altLang="zh-CN" sz="2000" dirty="0" smtClean="0">
                <a:solidFill>
                  <a:schemeClr val="tx1"/>
                </a:solidFill>
              </a:rPr>
              <a:t>// </a:t>
            </a:r>
            <a:r>
              <a:rPr lang="zh-CN" altLang="en-US" sz="2000" dirty="0" smtClean="0">
                <a:solidFill>
                  <a:schemeClr val="tx1"/>
                </a:solidFill>
              </a:rPr>
              <a:t>靠右的是顶层</a:t>
            </a:r>
            <a:r>
              <a:rPr lang="en-US" altLang="zh-CN" sz="2000" dirty="0" smtClean="0">
                <a:solidFill>
                  <a:schemeClr val="tx1"/>
                </a:solidFill>
              </a:rPr>
              <a:t>const</a:t>
            </a:r>
            <a:r>
              <a:rPr lang="zh-CN" altLang="en-US" sz="2000" dirty="0" smtClean="0">
                <a:solidFill>
                  <a:schemeClr val="tx1"/>
                </a:solidFill>
              </a:rPr>
              <a:t>，靠左的是底层</a:t>
            </a:r>
            <a:r>
              <a:rPr lang="en-US" altLang="zh-CN" sz="2000" dirty="0" smtClean="0">
                <a:solidFill>
                  <a:schemeClr val="tx1"/>
                </a:solidFill>
              </a:rPr>
              <a:t>const</a:t>
            </a:r>
          </a:p>
          <a:p>
            <a:r>
              <a:rPr lang="en-US" altLang="zh-CN" sz="2000" dirty="0" smtClean="0"/>
              <a:t>	const </a:t>
            </a:r>
            <a:r>
              <a:rPr lang="en-US" altLang="zh-CN" sz="2000" dirty="0" err="1" smtClean="0"/>
              <a:t>int</a:t>
            </a:r>
            <a:r>
              <a:rPr lang="en-US" altLang="zh-CN" sz="2000" dirty="0" smtClean="0"/>
              <a:t> &amp;r = </a:t>
            </a:r>
            <a:r>
              <a:rPr lang="en-US" altLang="zh-CN" sz="2000" dirty="0" err="1" smtClean="0"/>
              <a:t>ci</a:t>
            </a:r>
            <a:r>
              <a:rPr lang="en-US" altLang="zh-CN" sz="2000" dirty="0" smtClean="0"/>
              <a:t>;	</a:t>
            </a:r>
            <a:r>
              <a:rPr lang="en-US" altLang="zh-CN" sz="2000" dirty="0" smtClean="0">
                <a:solidFill>
                  <a:schemeClr val="tx1"/>
                </a:solidFill>
              </a:rPr>
              <a:t>// </a:t>
            </a:r>
            <a:r>
              <a:rPr lang="zh-CN" altLang="en-US" sz="2000" dirty="0" smtClean="0">
                <a:solidFill>
                  <a:schemeClr val="tx1"/>
                </a:solidFill>
              </a:rPr>
              <a:t>用于声明引用的</a:t>
            </a:r>
            <a:r>
              <a:rPr lang="en-US" altLang="zh-CN" sz="2000" dirty="0" smtClean="0">
                <a:solidFill>
                  <a:schemeClr val="tx1"/>
                </a:solidFill>
              </a:rPr>
              <a:t>const</a:t>
            </a:r>
            <a:r>
              <a:rPr lang="zh-CN" altLang="en-US" sz="2000" dirty="0" smtClean="0">
                <a:solidFill>
                  <a:schemeClr val="tx1"/>
                </a:solidFill>
              </a:rPr>
              <a:t>都是</a:t>
            </a:r>
            <a:r>
              <a:rPr lang="zh-CN" altLang="en-US" sz="2000" dirty="0" smtClean="0">
                <a:solidFill>
                  <a:srgbClr val="C00000"/>
                </a:solidFill>
              </a:rPr>
              <a:t>底层</a:t>
            </a:r>
            <a:r>
              <a:rPr lang="en-US" altLang="zh-CN" sz="2000" dirty="0" smtClean="0">
                <a:solidFill>
                  <a:srgbClr val="C00000"/>
                </a:solidFill>
              </a:rPr>
              <a:t>const</a:t>
            </a:r>
          </a:p>
          <a:p>
            <a:endParaRPr lang="en-US" altLang="zh-CN" sz="2000" dirty="0" smtClean="0"/>
          </a:p>
          <a:p>
            <a:r>
              <a:rPr lang="en-US" altLang="zh-CN" sz="2000" dirty="0" smtClean="0"/>
              <a:t>	system("PAUSE");	</a:t>
            </a:r>
            <a:r>
              <a:rPr lang="en-US" altLang="zh-CN" sz="2000" dirty="0" smtClean="0">
                <a:solidFill>
                  <a:schemeClr val="tx1"/>
                </a:solidFill>
              </a:rPr>
              <a:t>// </a:t>
            </a:r>
            <a:r>
              <a:rPr lang="zh-CN" altLang="en-US" sz="2000" dirty="0" smtClean="0">
                <a:solidFill>
                  <a:schemeClr val="tx1"/>
                </a:solidFill>
              </a:rPr>
              <a:t>调用库函数</a:t>
            </a:r>
            <a:r>
              <a:rPr lang="en-US" altLang="zh-CN" sz="2000" dirty="0" smtClean="0">
                <a:solidFill>
                  <a:schemeClr val="tx1"/>
                </a:solidFill>
              </a:rPr>
              <a:t>system()</a:t>
            </a:r>
            <a:r>
              <a:rPr lang="zh-CN" altLang="en-US" sz="2000" dirty="0" smtClean="0">
                <a:solidFill>
                  <a:schemeClr val="tx1"/>
                </a:solidFill>
              </a:rPr>
              <a:t>，输出系统提示信息</a:t>
            </a:r>
          </a:p>
          <a:p>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r>
              <a:rPr lang="en-US" altLang="zh-CN" sz="2000" dirty="0" smtClean="0"/>
              <a:t>}</a:t>
            </a:r>
            <a:endParaRPr lang="zh-CN" altLang="en-US" sz="20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顶层 </a:t>
            </a:r>
            <a:r>
              <a:rPr lang="en-US" altLang="zh-CN" dirty="0" smtClean="0"/>
              <a:t>const </a:t>
            </a:r>
            <a:r>
              <a:rPr lang="zh-CN" altLang="en-US" dirty="0" smtClean="0"/>
              <a:t>与底层 </a:t>
            </a:r>
            <a:r>
              <a:rPr lang="en-US" altLang="zh-CN" dirty="0" smtClean="0"/>
              <a:t>const </a:t>
            </a:r>
            <a:r>
              <a:rPr lang="zh-CN" altLang="en-US" dirty="0" smtClean="0"/>
              <a:t>在执行赋值操作的被赋值对象时的不同</a:t>
            </a:r>
            <a:endParaRPr lang="zh-CN" altLang="en-US" dirty="0"/>
          </a:p>
        </p:txBody>
      </p:sp>
      <p:sp>
        <p:nvSpPr>
          <p:cNvPr id="3" name="内容占位符 2"/>
          <p:cNvSpPr>
            <a:spLocks noGrp="1"/>
          </p:cNvSpPr>
          <p:nvPr>
            <p:ph idx="1"/>
          </p:nvPr>
        </p:nvSpPr>
        <p:spPr/>
        <p:txBody>
          <a:bodyPr/>
          <a:lstStyle/>
          <a:p>
            <a:r>
              <a:rPr lang="zh-CN" altLang="en-US" dirty="0" smtClean="0"/>
              <a:t>对于顶层 </a:t>
            </a:r>
            <a:r>
              <a:rPr lang="en-US" altLang="zh-CN" dirty="0" smtClean="0"/>
              <a:t>const </a:t>
            </a:r>
            <a:r>
              <a:rPr lang="zh-CN" altLang="en-US" dirty="0" smtClean="0"/>
              <a:t>与底层 </a:t>
            </a:r>
            <a:r>
              <a:rPr lang="en-US" altLang="zh-CN" dirty="0" smtClean="0"/>
              <a:t>const </a:t>
            </a:r>
            <a:r>
              <a:rPr lang="zh-CN" altLang="en-US" dirty="0" smtClean="0"/>
              <a:t>，在执行对象赋值操作</a:t>
            </a:r>
            <a:r>
              <a:rPr lang="zh-CN" altLang="en-US" dirty="0" smtClean="0">
                <a:solidFill>
                  <a:srgbClr val="C00000"/>
                </a:solidFill>
              </a:rPr>
              <a:t>的被复制对象</a:t>
            </a:r>
            <a:r>
              <a:rPr lang="zh-CN" altLang="en-US" dirty="0" smtClean="0"/>
              <a:t>时有着明显的不同</a:t>
            </a:r>
            <a:endParaRPr lang="en-US" altLang="zh-CN" dirty="0" smtClean="0"/>
          </a:p>
          <a:p>
            <a:pPr marL="971550" lvl="1" indent="-514350">
              <a:buFont typeface="+mj-ea"/>
              <a:buAutoNum type="circleNumDbPlain"/>
            </a:pPr>
            <a:r>
              <a:rPr lang="zh-CN" altLang="en-US" dirty="0" smtClean="0"/>
              <a:t>顶层 </a:t>
            </a:r>
            <a:r>
              <a:rPr lang="en-US" altLang="zh-CN" dirty="0" smtClean="0"/>
              <a:t>const</a:t>
            </a:r>
            <a:r>
              <a:rPr lang="zh-CN" altLang="en-US" dirty="0" smtClean="0"/>
              <a:t>对象</a:t>
            </a:r>
            <a:r>
              <a:rPr lang="zh-CN" altLang="en-US" dirty="0" smtClean="0">
                <a:solidFill>
                  <a:srgbClr val="C00000"/>
                </a:solidFill>
              </a:rPr>
              <a:t>作为赋值操作的被复制对象</a:t>
            </a:r>
            <a:r>
              <a:rPr lang="zh-CN" altLang="en-US" dirty="0" smtClean="0"/>
              <a:t>时不受什么影响</a:t>
            </a:r>
          </a:p>
          <a:p>
            <a:pPr marL="971550" lvl="1" indent="-514350">
              <a:buFont typeface="+mj-ea"/>
              <a:buAutoNum type="circleNumDbPlain"/>
            </a:pPr>
            <a:r>
              <a:rPr lang="zh-CN" altLang="en-US" dirty="0" smtClean="0"/>
              <a:t>底层 </a:t>
            </a:r>
            <a:r>
              <a:rPr lang="en-US" altLang="zh-CN" dirty="0" smtClean="0"/>
              <a:t>const</a:t>
            </a:r>
            <a:r>
              <a:rPr lang="zh-CN" altLang="en-US" dirty="0" smtClean="0"/>
              <a:t>对象</a:t>
            </a:r>
            <a:r>
              <a:rPr lang="zh-CN" altLang="en-US" dirty="0" smtClean="0">
                <a:solidFill>
                  <a:srgbClr val="C00000"/>
                </a:solidFill>
              </a:rPr>
              <a:t>作为赋值操作的被复制对象</a:t>
            </a:r>
            <a:r>
              <a:rPr lang="zh-CN" altLang="en-US" dirty="0" smtClean="0"/>
              <a:t>时的限制不能忽略</a:t>
            </a:r>
            <a:endParaRPr lang="zh-CN" alt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顶层</a:t>
            </a:r>
            <a:r>
              <a:rPr lang="en-US" altLang="zh-CN" dirty="0" smtClean="0"/>
              <a:t>const</a:t>
            </a:r>
            <a:r>
              <a:rPr lang="zh-CN" altLang="en-US" dirty="0" smtClean="0"/>
              <a:t>对象</a:t>
            </a:r>
            <a:r>
              <a:rPr lang="zh-CN" altLang="en-US" dirty="0" smtClean="0">
                <a:solidFill>
                  <a:srgbClr val="C00000"/>
                </a:solidFill>
              </a:rPr>
              <a:t>作为赋值操作的被复制对象</a:t>
            </a:r>
            <a:r>
              <a:rPr lang="zh-CN" altLang="en-US" dirty="0" smtClean="0"/>
              <a:t>时不受什么影响</a:t>
            </a:r>
            <a:endParaRPr lang="zh-CN" altLang="en-US" dirty="0"/>
          </a:p>
        </p:txBody>
      </p:sp>
      <p:sp>
        <p:nvSpPr>
          <p:cNvPr id="3" name="内容占位符 2"/>
          <p:cNvSpPr>
            <a:spLocks noGrp="1"/>
          </p:cNvSpPr>
          <p:nvPr>
            <p:ph idx="1"/>
          </p:nvPr>
        </p:nvSpPr>
        <p:spPr/>
        <p:txBody>
          <a:bodyPr/>
          <a:lstStyle/>
          <a:p>
            <a:r>
              <a:rPr lang="zh-CN" altLang="en-US" dirty="0" smtClean="0"/>
              <a:t>执行赋值操作并不会改变被复制对象的值。所以</a:t>
            </a:r>
            <a:r>
              <a:rPr lang="zh-CN" altLang="en-US" dirty="0" smtClean="0">
                <a:solidFill>
                  <a:srgbClr val="C00000"/>
                </a:solidFill>
              </a:rPr>
              <a:t>顶层 </a:t>
            </a:r>
            <a:r>
              <a:rPr lang="en-US" altLang="zh-CN" dirty="0" smtClean="0">
                <a:solidFill>
                  <a:srgbClr val="C00000"/>
                </a:solidFill>
              </a:rPr>
              <a:t>const</a:t>
            </a:r>
            <a:r>
              <a:rPr lang="zh-CN" altLang="en-US" dirty="0" smtClean="0">
                <a:solidFill>
                  <a:srgbClr val="C00000"/>
                </a:solidFill>
              </a:rPr>
              <a:t>对象</a:t>
            </a:r>
            <a:r>
              <a:rPr lang="zh-CN" altLang="en-US" dirty="0" smtClean="0"/>
              <a:t>作为赋值操作的被复制对象时不受什么影响。</a:t>
            </a:r>
            <a:endParaRPr lang="en-US" altLang="zh-CN" dirty="0" smtClean="0"/>
          </a:p>
          <a:p>
            <a:endParaRPr lang="zh-CN" altLang="en-US" dirty="0"/>
          </a:p>
        </p:txBody>
      </p:sp>
      <p:sp>
        <p:nvSpPr>
          <p:cNvPr id="4" name="TextBox 3"/>
          <p:cNvSpPr txBox="1"/>
          <p:nvPr/>
        </p:nvSpPr>
        <p:spPr>
          <a:xfrm>
            <a:off x="216024" y="3140968"/>
            <a:ext cx="8820472" cy="3170099"/>
          </a:xfrm>
          <a:prstGeom prst="rect">
            <a:avLst/>
          </a:prstGeom>
          <a:noFill/>
        </p:spPr>
        <p:txBody>
          <a:bodyPr wrap="square" rtlCol="0">
            <a:spAutoFit/>
          </a:bodyPr>
          <a:lstStyle/>
          <a:p>
            <a:r>
              <a:rPr lang="zh-CN" altLang="en-US" sz="2000" dirty="0" smtClean="0">
                <a:solidFill>
                  <a:srgbClr val="C00000"/>
                </a:solidFill>
              </a:rPr>
              <a:t>例</a:t>
            </a:r>
            <a:r>
              <a:rPr lang="en-US" altLang="zh-CN" sz="2000" dirty="0" smtClean="0">
                <a:solidFill>
                  <a:srgbClr val="C00000"/>
                </a:solidFill>
              </a:rPr>
              <a:t>9.17 </a:t>
            </a:r>
            <a:r>
              <a:rPr lang="zh-CN" altLang="en-US" sz="2000" dirty="0" smtClean="0">
                <a:solidFill>
                  <a:srgbClr val="C00000"/>
                </a:solidFill>
              </a:rPr>
              <a:t>顶层</a:t>
            </a:r>
            <a:r>
              <a:rPr lang="en-US" altLang="zh-CN" sz="2000" dirty="0" smtClean="0">
                <a:solidFill>
                  <a:srgbClr val="C00000"/>
                </a:solidFill>
              </a:rPr>
              <a:t>const</a:t>
            </a:r>
            <a:r>
              <a:rPr lang="zh-CN" altLang="en-US" sz="2000" dirty="0" smtClean="0">
                <a:solidFill>
                  <a:srgbClr val="C00000"/>
                </a:solidFill>
              </a:rPr>
              <a:t>对象作为赋值操作的被复制对象时不受什么影响的示例。</a:t>
            </a:r>
          </a:p>
          <a:p>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r>
              <a:rPr lang="en-US" altLang="zh-CN" sz="2000" dirty="0" smtClean="0"/>
              <a:t>{</a:t>
            </a:r>
          </a:p>
          <a:p>
            <a:r>
              <a:rPr lang="en-US" altLang="zh-CN"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			</a:t>
            </a:r>
            <a:r>
              <a:rPr lang="en-US" altLang="zh-CN" sz="2000" dirty="0" smtClean="0">
                <a:solidFill>
                  <a:schemeClr val="tx1"/>
                </a:solidFill>
              </a:rPr>
              <a:t>// </a:t>
            </a:r>
            <a:r>
              <a:rPr lang="zh-CN" altLang="en-US" sz="2000" dirty="0" smtClean="0">
                <a:solidFill>
                  <a:schemeClr val="tx1"/>
                </a:solidFill>
              </a:rPr>
              <a:t>整型变量</a:t>
            </a:r>
          </a:p>
          <a:p>
            <a:r>
              <a:rPr lang="zh-CN" altLang="en-US" sz="2000" dirty="0" smtClean="0"/>
              <a:t>	</a:t>
            </a:r>
            <a:r>
              <a:rPr lang="en-US" altLang="zh-CN" sz="2000" dirty="0" smtClean="0"/>
              <a:t>const </a:t>
            </a:r>
            <a:r>
              <a:rPr lang="en-US" altLang="zh-CN" sz="2000" dirty="0" err="1" smtClean="0"/>
              <a:t>int</a:t>
            </a:r>
            <a:r>
              <a:rPr lang="en-US" altLang="zh-CN" sz="2000" dirty="0" smtClean="0"/>
              <a:t> </a:t>
            </a:r>
            <a:r>
              <a:rPr lang="en-US" altLang="zh-CN" sz="2000" dirty="0" err="1" smtClean="0"/>
              <a:t>ci</a:t>
            </a:r>
            <a:r>
              <a:rPr lang="en-US" altLang="zh-CN" sz="2000" dirty="0" smtClean="0"/>
              <a:t> = 55;	</a:t>
            </a:r>
            <a:r>
              <a:rPr lang="en-US" altLang="zh-CN" sz="2000" dirty="0" smtClean="0">
                <a:solidFill>
                  <a:schemeClr val="tx1"/>
                </a:solidFill>
              </a:rPr>
              <a:t>// </a:t>
            </a:r>
            <a:r>
              <a:rPr lang="zh-CN" altLang="en-US" sz="2000" dirty="0" smtClean="0">
                <a:solidFill>
                  <a:schemeClr val="tx1"/>
                </a:solidFill>
              </a:rPr>
              <a:t>不能改变</a:t>
            </a:r>
            <a:r>
              <a:rPr lang="en-US" altLang="zh-CN" sz="2000" dirty="0" err="1" smtClean="0">
                <a:solidFill>
                  <a:schemeClr val="tx1"/>
                </a:solidFill>
              </a:rPr>
              <a:t>ci</a:t>
            </a:r>
            <a:r>
              <a:rPr lang="zh-CN" altLang="en-US" sz="2000" dirty="0" smtClean="0">
                <a:solidFill>
                  <a:schemeClr val="tx1"/>
                </a:solidFill>
              </a:rPr>
              <a:t>的值，这是一个顶层</a:t>
            </a:r>
            <a:r>
              <a:rPr lang="en-US" altLang="zh-CN" sz="2000" dirty="0" smtClean="0">
                <a:solidFill>
                  <a:schemeClr val="tx1"/>
                </a:solidFill>
              </a:rPr>
              <a:t>const</a:t>
            </a:r>
          </a:p>
          <a:p>
            <a:r>
              <a:rPr lang="en-US" altLang="zh-CN" sz="2000" dirty="0" smtClean="0"/>
              <a:t>	</a:t>
            </a:r>
            <a:r>
              <a:rPr lang="en-US" altLang="zh-CN" sz="2000" dirty="0" err="1" smtClean="0"/>
              <a:t>i</a:t>
            </a:r>
            <a:r>
              <a:rPr lang="en-US" altLang="zh-CN" sz="2000" dirty="0" smtClean="0"/>
              <a:t> = </a:t>
            </a:r>
            <a:r>
              <a:rPr lang="en-US" altLang="zh-CN" sz="2000" dirty="0" err="1" smtClean="0"/>
              <a:t>ci</a:t>
            </a:r>
            <a:r>
              <a:rPr lang="en-US" altLang="zh-CN" sz="2000" dirty="0" smtClean="0"/>
              <a:t>;			</a:t>
            </a:r>
            <a:r>
              <a:rPr lang="en-US" altLang="zh-CN" sz="2000" dirty="0" smtClean="0">
                <a:solidFill>
                  <a:schemeClr val="tx1"/>
                </a:solidFill>
              </a:rPr>
              <a:t>// </a:t>
            </a:r>
            <a:r>
              <a:rPr lang="zh-CN" altLang="en-US" sz="2000" dirty="0" smtClean="0">
                <a:solidFill>
                  <a:schemeClr val="tx1"/>
                </a:solidFill>
              </a:rPr>
              <a:t>正确：</a:t>
            </a:r>
            <a:r>
              <a:rPr lang="zh-CN" altLang="en-US" sz="2000" dirty="0" smtClean="0">
                <a:solidFill>
                  <a:srgbClr val="C00000"/>
                </a:solidFill>
              </a:rPr>
              <a:t>复制</a:t>
            </a:r>
            <a:r>
              <a:rPr lang="en-US" altLang="zh-CN" sz="2000" dirty="0" err="1" smtClean="0">
                <a:solidFill>
                  <a:srgbClr val="C00000"/>
                </a:solidFill>
              </a:rPr>
              <a:t>ci</a:t>
            </a:r>
            <a:r>
              <a:rPr lang="zh-CN" altLang="en-US" sz="2000" dirty="0" smtClean="0">
                <a:solidFill>
                  <a:schemeClr val="tx1"/>
                </a:solidFill>
              </a:rPr>
              <a:t>的值，</a:t>
            </a:r>
            <a:r>
              <a:rPr lang="en-US" altLang="zh-CN" sz="2000" dirty="0" err="1" smtClean="0">
                <a:solidFill>
                  <a:srgbClr val="C00000"/>
                </a:solidFill>
              </a:rPr>
              <a:t>ci</a:t>
            </a:r>
            <a:r>
              <a:rPr lang="zh-CN" altLang="en-US" sz="2000" dirty="0" smtClean="0">
                <a:solidFill>
                  <a:srgbClr val="C00000"/>
                </a:solidFill>
              </a:rPr>
              <a:t>是顶层</a:t>
            </a:r>
          </a:p>
          <a:p>
            <a:endParaRPr lang="en-US" altLang="zh-CN" sz="2000" dirty="0" smtClean="0"/>
          </a:p>
          <a:p>
            <a:r>
              <a:rPr lang="zh-CN" altLang="en-US" sz="2000" dirty="0" smtClean="0"/>
              <a:t>	</a:t>
            </a:r>
            <a:r>
              <a:rPr lang="en-US" altLang="zh-CN" sz="2000" dirty="0" smtClean="0"/>
              <a:t>system("PAUSE");	</a:t>
            </a:r>
            <a:r>
              <a:rPr lang="en-US" altLang="zh-CN" sz="2000" dirty="0" smtClean="0">
                <a:solidFill>
                  <a:schemeClr val="tx1"/>
                </a:solidFill>
              </a:rPr>
              <a:t>// </a:t>
            </a:r>
            <a:r>
              <a:rPr lang="zh-CN" altLang="en-US" sz="2000" dirty="0" smtClean="0">
                <a:solidFill>
                  <a:schemeClr val="tx1"/>
                </a:solidFill>
              </a:rPr>
              <a:t>调用库函数</a:t>
            </a:r>
            <a:r>
              <a:rPr lang="en-US" altLang="zh-CN" sz="2000" dirty="0" smtClean="0">
                <a:solidFill>
                  <a:schemeClr val="tx1"/>
                </a:solidFill>
              </a:rPr>
              <a:t>system()</a:t>
            </a:r>
            <a:r>
              <a:rPr lang="zh-CN" altLang="en-US" sz="2000" dirty="0" smtClean="0">
                <a:solidFill>
                  <a:schemeClr val="tx1"/>
                </a:solidFill>
              </a:rPr>
              <a:t>，输出系统提示信息</a:t>
            </a:r>
          </a:p>
          <a:p>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r>
              <a:rPr lang="en-US" altLang="zh-CN" sz="2000" dirty="0" smtClean="0"/>
              <a:t>}</a:t>
            </a:r>
            <a:endParaRPr lang="zh-CN" alt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标识符的作用域</a:t>
            </a:r>
            <a:endParaRPr lang="zh-CN" altLang="en-US" dirty="0"/>
          </a:p>
        </p:txBody>
      </p:sp>
      <p:sp>
        <p:nvSpPr>
          <p:cNvPr id="3" name="内容占位符 2"/>
          <p:cNvSpPr>
            <a:spLocks noGrp="1"/>
          </p:cNvSpPr>
          <p:nvPr>
            <p:ph idx="1"/>
          </p:nvPr>
        </p:nvSpPr>
        <p:spPr/>
        <p:txBody>
          <a:bodyPr/>
          <a:lstStyle/>
          <a:p>
            <a:r>
              <a:rPr lang="zh-CN" altLang="en-US" dirty="0" smtClean="0"/>
              <a:t>标识符的作用域按照代码范围的大小从小到大，可以把标识符的作用域分为</a:t>
            </a:r>
            <a:endParaRPr lang="en-US" altLang="zh-CN" dirty="0" smtClean="0"/>
          </a:p>
          <a:p>
            <a:pPr marL="971550" lvl="1" indent="-514350">
              <a:buFont typeface="+mj-ea"/>
              <a:buAutoNum type="circleNumDbPlain"/>
            </a:pPr>
            <a:r>
              <a:rPr lang="zh-CN" altLang="en-US" dirty="0" smtClean="0"/>
              <a:t>语句域</a:t>
            </a:r>
            <a:endParaRPr lang="en-US" altLang="zh-CN" dirty="0" smtClean="0"/>
          </a:p>
          <a:p>
            <a:pPr marL="971550" lvl="1" indent="-514350">
              <a:buFont typeface="+mj-ea"/>
              <a:buAutoNum type="circleNumDbPlain"/>
            </a:pPr>
            <a:r>
              <a:rPr lang="zh-CN" altLang="en-US" dirty="0" smtClean="0"/>
              <a:t>类域</a:t>
            </a:r>
            <a:endParaRPr lang="en-US" altLang="zh-CN" dirty="0" smtClean="0"/>
          </a:p>
          <a:p>
            <a:pPr marL="971550" lvl="1" indent="-514350">
              <a:buFont typeface="+mj-ea"/>
              <a:buAutoNum type="circleNumDbPlain"/>
            </a:pPr>
            <a:r>
              <a:rPr lang="zh-CN" altLang="en-US" dirty="0" smtClean="0"/>
              <a:t>文件域</a:t>
            </a:r>
            <a:endParaRPr lang="zh-CN"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底层</a:t>
            </a:r>
            <a:r>
              <a:rPr lang="en-US" altLang="zh-CN" dirty="0" smtClean="0"/>
              <a:t>const</a:t>
            </a:r>
            <a:r>
              <a:rPr lang="zh-CN" altLang="en-US" dirty="0" smtClean="0"/>
              <a:t>对象作为</a:t>
            </a:r>
            <a:r>
              <a:rPr lang="zh-CN" altLang="en-US" dirty="0" smtClean="0">
                <a:solidFill>
                  <a:srgbClr val="C00000"/>
                </a:solidFill>
              </a:rPr>
              <a:t>赋值操作的被复制对象</a:t>
            </a:r>
            <a:r>
              <a:rPr lang="zh-CN" altLang="en-US" dirty="0" smtClean="0"/>
              <a:t>时的限制</a:t>
            </a:r>
            <a:endParaRPr lang="zh-CN" altLang="en-US" dirty="0"/>
          </a:p>
        </p:txBody>
      </p:sp>
      <p:sp>
        <p:nvSpPr>
          <p:cNvPr id="3" name="内容占位符 2"/>
          <p:cNvSpPr>
            <a:spLocks noGrp="1"/>
          </p:cNvSpPr>
          <p:nvPr>
            <p:ph idx="1"/>
          </p:nvPr>
        </p:nvSpPr>
        <p:spPr>
          <a:xfrm>
            <a:off x="0" y="1600200"/>
            <a:ext cx="9144000" cy="4525963"/>
          </a:xfrm>
        </p:spPr>
        <p:txBody>
          <a:bodyPr/>
          <a:lstStyle/>
          <a:p>
            <a:pPr>
              <a:lnSpc>
                <a:spcPts val="3600"/>
              </a:lnSpc>
            </a:pPr>
            <a:r>
              <a:rPr lang="zh-CN" altLang="en-US" dirty="0" smtClean="0"/>
              <a:t>对于指向常量的指针或引用（即底层 </a:t>
            </a:r>
            <a:r>
              <a:rPr lang="en-US" altLang="zh-CN" dirty="0" smtClean="0"/>
              <a:t>const</a:t>
            </a:r>
            <a:r>
              <a:rPr lang="zh-CN" altLang="en-US" dirty="0" smtClean="0"/>
              <a:t>对象），都有以下规则：</a:t>
            </a:r>
          </a:p>
          <a:p>
            <a:pPr marL="971550" lvl="1" indent="-514350">
              <a:lnSpc>
                <a:spcPts val="2800"/>
              </a:lnSpc>
              <a:spcBef>
                <a:spcPts val="0"/>
              </a:spcBef>
              <a:spcAft>
                <a:spcPts val="0"/>
              </a:spcAft>
              <a:buFont typeface="+mj-ea"/>
              <a:buAutoNum type="circleNumDbPlain"/>
            </a:pPr>
            <a:r>
              <a:rPr lang="zh-CN" altLang="en-US" sz="2400" dirty="0" smtClean="0"/>
              <a:t>可以将一个</a:t>
            </a:r>
            <a:r>
              <a:rPr lang="zh-CN" altLang="en-US" sz="2400" dirty="0" smtClean="0">
                <a:solidFill>
                  <a:srgbClr val="C00000"/>
                </a:solidFill>
              </a:rPr>
              <a:t>非</a:t>
            </a:r>
            <a:r>
              <a:rPr lang="en-US" altLang="zh-CN" sz="2400" dirty="0" smtClean="0">
                <a:solidFill>
                  <a:srgbClr val="C00000"/>
                </a:solidFill>
              </a:rPr>
              <a:t>const</a:t>
            </a:r>
            <a:r>
              <a:rPr lang="zh-CN" altLang="en-US" sz="2400" dirty="0" smtClean="0">
                <a:solidFill>
                  <a:srgbClr val="C00000"/>
                </a:solidFill>
              </a:rPr>
              <a:t>对象</a:t>
            </a:r>
            <a:r>
              <a:rPr lang="zh-CN" altLang="en-US" sz="2400" dirty="0" smtClean="0"/>
              <a:t>的地址赋给一个指向</a:t>
            </a:r>
            <a:r>
              <a:rPr lang="en-US" altLang="zh-CN" sz="2400" dirty="0" smtClean="0">
                <a:solidFill>
                  <a:srgbClr val="C00000"/>
                </a:solidFill>
              </a:rPr>
              <a:t>const</a:t>
            </a:r>
            <a:r>
              <a:rPr lang="zh-CN" altLang="en-US" sz="2400" dirty="0" smtClean="0">
                <a:solidFill>
                  <a:srgbClr val="C00000"/>
                </a:solidFill>
              </a:rPr>
              <a:t>对象</a:t>
            </a:r>
            <a:r>
              <a:rPr lang="zh-CN" altLang="en-US" sz="2400" dirty="0" smtClean="0"/>
              <a:t>的指针。</a:t>
            </a:r>
            <a:endParaRPr lang="en-US" altLang="zh-CN" sz="2400" dirty="0" smtClean="0"/>
          </a:p>
          <a:p>
            <a:pPr marL="971550" lvl="1" indent="-514350">
              <a:lnSpc>
                <a:spcPts val="2800"/>
              </a:lnSpc>
              <a:spcBef>
                <a:spcPts val="0"/>
              </a:spcBef>
              <a:spcAft>
                <a:spcPts val="0"/>
              </a:spcAft>
              <a:buNone/>
            </a:pPr>
            <a:r>
              <a:rPr lang="en-US" altLang="zh-CN" sz="2400" dirty="0" smtClean="0"/>
              <a:t>	</a:t>
            </a:r>
            <a:r>
              <a:rPr lang="en-US" altLang="zh-CN" sz="2400" dirty="0" err="1" smtClean="0"/>
              <a:t>int</a:t>
            </a:r>
            <a:r>
              <a:rPr lang="en-US" altLang="zh-CN" sz="2400" dirty="0" smtClean="0"/>
              <a:t> c = 23;	</a:t>
            </a:r>
            <a:r>
              <a:rPr lang="en-US" altLang="zh-CN" sz="2400" dirty="0" smtClean="0">
                <a:solidFill>
                  <a:schemeClr val="tx1"/>
                </a:solidFill>
              </a:rPr>
              <a:t>// </a:t>
            </a:r>
            <a:r>
              <a:rPr lang="zh-CN" altLang="en-US" sz="2400" dirty="0" smtClean="0">
                <a:solidFill>
                  <a:srgbClr val="C00000"/>
                </a:solidFill>
              </a:rPr>
              <a:t>非</a:t>
            </a:r>
            <a:r>
              <a:rPr lang="en-US" altLang="zh-CN" sz="2400" dirty="0" smtClean="0">
                <a:solidFill>
                  <a:srgbClr val="C00000"/>
                </a:solidFill>
              </a:rPr>
              <a:t>const</a:t>
            </a:r>
            <a:r>
              <a:rPr lang="zh-CN" altLang="en-US" sz="2400" dirty="0" smtClean="0">
                <a:solidFill>
                  <a:schemeClr val="tx1"/>
                </a:solidFill>
              </a:rPr>
              <a:t>对象</a:t>
            </a:r>
            <a:r>
              <a:rPr lang="en-US" altLang="zh-CN" sz="2400" dirty="0" smtClean="0">
                <a:solidFill>
                  <a:schemeClr val="tx1"/>
                </a:solidFill>
              </a:rPr>
              <a:t>c</a:t>
            </a:r>
          </a:p>
          <a:p>
            <a:pPr marL="971550" lvl="1" indent="-514350">
              <a:lnSpc>
                <a:spcPts val="2800"/>
              </a:lnSpc>
              <a:spcBef>
                <a:spcPts val="0"/>
              </a:spcBef>
              <a:spcAft>
                <a:spcPts val="0"/>
              </a:spcAft>
              <a:buNone/>
            </a:pPr>
            <a:r>
              <a:rPr lang="en-US" altLang="zh-CN" sz="2400" dirty="0" smtClean="0"/>
              <a:t>	const </a:t>
            </a:r>
            <a:r>
              <a:rPr lang="en-US" altLang="zh-CN" sz="2400" dirty="0" err="1" smtClean="0"/>
              <a:t>int</a:t>
            </a:r>
            <a:r>
              <a:rPr lang="en-US" altLang="zh-CN" sz="2400" dirty="0" smtClean="0"/>
              <a:t> *p;	</a:t>
            </a:r>
            <a:r>
              <a:rPr lang="en-US" altLang="zh-CN" sz="2400" dirty="0" smtClean="0">
                <a:solidFill>
                  <a:schemeClr val="tx1"/>
                </a:solidFill>
              </a:rPr>
              <a:t>// </a:t>
            </a:r>
            <a:r>
              <a:rPr lang="zh-CN" altLang="en-US" sz="2400" dirty="0" smtClean="0">
                <a:solidFill>
                  <a:schemeClr val="tx1"/>
                </a:solidFill>
              </a:rPr>
              <a:t>指向</a:t>
            </a:r>
            <a:r>
              <a:rPr lang="en-US" altLang="zh-CN" sz="2400" dirty="0" smtClean="0">
                <a:solidFill>
                  <a:srgbClr val="C00000"/>
                </a:solidFill>
              </a:rPr>
              <a:t>const</a:t>
            </a:r>
            <a:r>
              <a:rPr lang="zh-CN" altLang="en-US" sz="2400" dirty="0" smtClean="0">
                <a:solidFill>
                  <a:srgbClr val="C00000"/>
                </a:solidFill>
              </a:rPr>
              <a:t>对象的指针</a:t>
            </a:r>
            <a:r>
              <a:rPr lang="en-US" altLang="zh-CN" sz="2400" dirty="0" smtClean="0">
                <a:solidFill>
                  <a:srgbClr val="C00000"/>
                </a:solidFill>
              </a:rPr>
              <a:t>p</a:t>
            </a:r>
            <a:endParaRPr lang="en-US" altLang="zh-CN" sz="2400" dirty="0" smtClean="0">
              <a:solidFill>
                <a:schemeClr val="tx1"/>
              </a:solidFill>
            </a:endParaRPr>
          </a:p>
          <a:p>
            <a:pPr marL="971550" lvl="1" indent="-514350">
              <a:lnSpc>
                <a:spcPts val="2800"/>
              </a:lnSpc>
              <a:spcBef>
                <a:spcPts val="0"/>
              </a:spcBef>
              <a:spcAft>
                <a:spcPts val="0"/>
              </a:spcAft>
              <a:buNone/>
            </a:pPr>
            <a:r>
              <a:rPr lang="en-US" altLang="zh-CN" sz="2400" dirty="0" smtClean="0"/>
              <a:t>	p = &amp;c;	</a:t>
            </a:r>
            <a:r>
              <a:rPr lang="en-US" altLang="zh-CN" sz="2400" dirty="0" smtClean="0">
                <a:solidFill>
                  <a:schemeClr val="tx1"/>
                </a:solidFill>
              </a:rPr>
              <a:t>// p</a:t>
            </a:r>
            <a:r>
              <a:rPr lang="zh-CN" altLang="en-US" sz="2400" dirty="0" smtClean="0">
                <a:solidFill>
                  <a:schemeClr val="tx1"/>
                </a:solidFill>
              </a:rPr>
              <a:t>可指针</a:t>
            </a:r>
            <a:r>
              <a:rPr lang="en-US" altLang="zh-CN" sz="2400" dirty="0" smtClean="0">
                <a:solidFill>
                  <a:schemeClr val="tx1"/>
                </a:solidFill>
              </a:rPr>
              <a:t>c</a:t>
            </a:r>
            <a:endParaRPr lang="zh-CN" altLang="en-US" sz="2400" dirty="0" smtClean="0">
              <a:solidFill>
                <a:schemeClr val="tx1"/>
              </a:solidFill>
            </a:endParaRPr>
          </a:p>
          <a:p>
            <a:pPr marL="971550" lvl="1" indent="-514350">
              <a:lnSpc>
                <a:spcPts val="2800"/>
              </a:lnSpc>
              <a:spcBef>
                <a:spcPts val="0"/>
              </a:spcBef>
              <a:spcAft>
                <a:spcPts val="0"/>
              </a:spcAft>
              <a:buFont typeface="+mj-ea"/>
              <a:buAutoNum type="circleNumDbPlain" startAt="2"/>
            </a:pPr>
            <a:r>
              <a:rPr lang="zh-CN" altLang="en-US" sz="2400" dirty="0" smtClean="0"/>
              <a:t>可以将一个</a:t>
            </a:r>
            <a:r>
              <a:rPr lang="zh-CN" altLang="en-US" sz="2400" dirty="0" smtClean="0">
                <a:solidFill>
                  <a:srgbClr val="C00000"/>
                </a:solidFill>
              </a:rPr>
              <a:t>非</a:t>
            </a:r>
            <a:r>
              <a:rPr lang="en-US" altLang="zh-CN" sz="2400" dirty="0" smtClean="0">
                <a:solidFill>
                  <a:srgbClr val="C00000"/>
                </a:solidFill>
              </a:rPr>
              <a:t>const</a:t>
            </a:r>
            <a:r>
              <a:rPr lang="zh-CN" altLang="en-US" sz="2400" dirty="0" smtClean="0">
                <a:solidFill>
                  <a:srgbClr val="C00000"/>
                </a:solidFill>
              </a:rPr>
              <a:t>对象</a:t>
            </a:r>
            <a:r>
              <a:rPr lang="zh-CN" altLang="en-US" sz="2400" dirty="0" smtClean="0"/>
              <a:t>的地址赋给一个指向</a:t>
            </a:r>
            <a:r>
              <a:rPr lang="zh-CN" altLang="en-US" sz="2400" dirty="0" smtClean="0">
                <a:solidFill>
                  <a:srgbClr val="C00000"/>
                </a:solidFill>
              </a:rPr>
              <a:t>非</a:t>
            </a:r>
            <a:r>
              <a:rPr lang="en-US" altLang="zh-CN" sz="2400" dirty="0" smtClean="0">
                <a:solidFill>
                  <a:srgbClr val="C00000"/>
                </a:solidFill>
              </a:rPr>
              <a:t>const</a:t>
            </a:r>
            <a:r>
              <a:rPr lang="zh-CN" altLang="en-US" sz="2400" dirty="0" smtClean="0">
                <a:solidFill>
                  <a:srgbClr val="C00000"/>
                </a:solidFill>
              </a:rPr>
              <a:t>对象</a:t>
            </a:r>
            <a:r>
              <a:rPr lang="zh-CN" altLang="en-US" sz="2400" dirty="0" smtClean="0"/>
              <a:t>的指针。</a:t>
            </a:r>
            <a:endParaRPr lang="en-US" altLang="zh-CN" sz="2400" dirty="0" smtClean="0"/>
          </a:p>
          <a:p>
            <a:pPr marL="971550" lvl="1" indent="-514350">
              <a:lnSpc>
                <a:spcPts val="2800"/>
              </a:lnSpc>
              <a:spcBef>
                <a:spcPts val="0"/>
              </a:spcBef>
              <a:spcAft>
                <a:spcPts val="0"/>
              </a:spcAft>
              <a:buNone/>
            </a:pPr>
            <a:r>
              <a:rPr lang="en-US" altLang="zh-CN" sz="2400" dirty="0" smtClean="0"/>
              <a:t>	</a:t>
            </a:r>
            <a:r>
              <a:rPr lang="en-US" altLang="zh-CN" sz="2400" dirty="0" err="1" smtClean="0"/>
              <a:t>int</a:t>
            </a:r>
            <a:r>
              <a:rPr lang="en-US" altLang="zh-CN" sz="2400" dirty="0" smtClean="0"/>
              <a:t> c = 23;	</a:t>
            </a:r>
            <a:r>
              <a:rPr lang="en-US" altLang="zh-CN" sz="2400" dirty="0" smtClean="0">
                <a:solidFill>
                  <a:schemeClr val="tx1"/>
                </a:solidFill>
              </a:rPr>
              <a:t>// </a:t>
            </a:r>
            <a:r>
              <a:rPr lang="zh-CN" altLang="en-US" sz="2400" dirty="0" smtClean="0">
                <a:solidFill>
                  <a:srgbClr val="C00000"/>
                </a:solidFill>
              </a:rPr>
              <a:t>非</a:t>
            </a:r>
            <a:r>
              <a:rPr lang="en-US" altLang="zh-CN" sz="2400" dirty="0" smtClean="0">
                <a:solidFill>
                  <a:srgbClr val="C00000"/>
                </a:solidFill>
              </a:rPr>
              <a:t>const</a:t>
            </a:r>
            <a:r>
              <a:rPr lang="zh-CN" altLang="en-US" sz="2400" dirty="0" smtClean="0">
                <a:solidFill>
                  <a:srgbClr val="C00000"/>
                </a:solidFill>
              </a:rPr>
              <a:t>对象</a:t>
            </a:r>
            <a:r>
              <a:rPr lang="en-US" altLang="zh-CN" sz="2400" dirty="0" smtClean="0">
                <a:solidFill>
                  <a:schemeClr val="tx1"/>
                </a:solidFill>
              </a:rPr>
              <a:t>c</a:t>
            </a:r>
          </a:p>
          <a:p>
            <a:pPr marL="971550" lvl="1" indent="-514350">
              <a:lnSpc>
                <a:spcPts val="2800"/>
              </a:lnSpc>
              <a:spcBef>
                <a:spcPts val="0"/>
              </a:spcBef>
              <a:spcAft>
                <a:spcPts val="0"/>
              </a:spcAft>
              <a:buNone/>
            </a:pPr>
            <a:r>
              <a:rPr lang="en-US" altLang="zh-CN" sz="2400" dirty="0" smtClean="0"/>
              <a:t>	</a:t>
            </a:r>
            <a:r>
              <a:rPr lang="en-US" altLang="zh-CN" sz="2400" dirty="0" err="1" smtClean="0"/>
              <a:t>int</a:t>
            </a:r>
            <a:r>
              <a:rPr lang="en-US" altLang="zh-CN" sz="2400" dirty="0" smtClean="0"/>
              <a:t> *p;		</a:t>
            </a:r>
            <a:r>
              <a:rPr lang="en-US" altLang="zh-CN" sz="2400" dirty="0" smtClean="0">
                <a:solidFill>
                  <a:schemeClr val="tx1"/>
                </a:solidFill>
              </a:rPr>
              <a:t>// </a:t>
            </a:r>
            <a:r>
              <a:rPr lang="zh-CN" altLang="en-US" sz="2400" dirty="0" smtClean="0">
                <a:solidFill>
                  <a:schemeClr val="tx1"/>
                </a:solidFill>
              </a:rPr>
              <a:t>指向</a:t>
            </a:r>
            <a:r>
              <a:rPr lang="zh-CN" altLang="en-US" sz="2400" dirty="0" smtClean="0">
                <a:solidFill>
                  <a:srgbClr val="C00000"/>
                </a:solidFill>
              </a:rPr>
              <a:t>非</a:t>
            </a:r>
            <a:r>
              <a:rPr lang="en-US" altLang="zh-CN" sz="2400" dirty="0" smtClean="0">
                <a:solidFill>
                  <a:srgbClr val="C00000"/>
                </a:solidFill>
              </a:rPr>
              <a:t>const</a:t>
            </a:r>
            <a:r>
              <a:rPr lang="zh-CN" altLang="en-US" sz="2400" dirty="0" smtClean="0">
                <a:solidFill>
                  <a:srgbClr val="C00000"/>
                </a:solidFill>
              </a:rPr>
              <a:t>对象的指针</a:t>
            </a:r>
            <a:r>
              <a:rPr lang="en-US" altLang="zh-CN" sz="2400" dirty="0" smtClean="0">
                <a:solidFill>
                  <a:srgbClr val="C00000"/>
                </a:solidFill>
              </a:rPr>
              <a:t>p</a:t>
            </a:r>
            <a:endParaRPr lang="en-US" altLang="zh-CN" sz="2400" dirty="0" smtClean="0">
              <a:solidFill>
                <a:srgbClr val="C00000"/>
              </a:solidFill>
            </a:endParaRPr>
          </a:p>
          <a:p>
            <a:pPr marL="971550" lvl="1" indent="-514350">
              <a:lnSpc>
                <a:spcPts val="2800"/>
              </a:lnSpc>
              <a:spcBef>
                <a:spcPts val="0"/>
              </a:spcBef>
              <a:spcAft>
                <a:spcPts val="0"/>
              </a:spcAft>
              <a:buNone/>
            </a:pPr>
            <a:r>
              <a:rPr lang="en-US" altLang="zh-CN" sz="2400" dirty="0" smtClean="0"/>
              <a:t>	p = &amp;c;	</a:t>
            </a:r>
            <a:r>
              <a:rPr lang="en-US" altLang="zh-CN" sz="2400" dirty="0" smtClean="0">
                <a:solidFill>
                  <a:schemeClr val="tx1"/>
                </a:solidFill>
              </a:rPr>
              <a:t>// p</a:t>
            </a:r>
            <a:r>
              <a:rPr lang="zh-CN" altLang="en-US" sz="2400" dirty="0" smtClean="0">
                <a:solidFill>
                  <a:schemeClr val="tx1"/>
                </a:solidFill>
              </a:rPr>
              <a:t>可指针</a:t>
            </a:r>
            <a:r>
              <a:rPr lang="en-US" altLang="zh-CN" sz="2400" dirty="0" smtClean="0">
                <a:solidFill>
                  <a:schemeClr val="tx1"/>
                </a:solidFill>
              </a:rPr>
              <a:t>c</a:t>
            </a:r>
            <a:endParaRPr lang="zh-CN" altLang="en-US" sz="2400" dirty="0" smtClean="0">
              <a:solidFill>
                <a:schemeClr val="tx1"/>
              </a:solidFil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20688"/>
            <a:ext cx="9144000" cy="5505475"/>
          </a:xfrm>
        </p:spPr>
        <p:txBody>
          <a:bodyPr/>
          <a:lstStyle/>
          <a:p>
            <a:pPr marL="971550" lvl="1" indent="-514350">
              <a:spcBef>
                <a:spcPts val="800"/>
              </a:spcBef>
              <a:spcAft>
                <a:spcPts val="800"/>
              </a:spcAft>
              <a:buFont typeface="+mj-ea"/>
              <a:buAutoNum type="circleNumDbPlain" startAt="3"/>
            </a:pPr>
            <a:r>
              <a:rPr lang="zh-CN" altLang="en-US" sz="2400" dirty="0" smtClean="0"/>
              <a:t>可以将一个</a:t>
            </a:r>
            <a:r>
              <a:rPr lang="en-US" altLang="zh-CN" sz="2400" dirty="0" smtClean="0">
                <a:solidFill>
                  <a:srgbClr val="C00000"/>
                </a:solidFill>
              </a:rPr>
              <a:t>const</a:t>
            </a:r>
            <a:r>
              <a:rPr lang="zh-CN" altLang="en-US" sz="2400" dirty="0" smtClean="0">
                <a:solidFill>
                  <a:srgbClr val="C00000"/>
                </a:solidFill>
              </a:rPr>
              <a:t>对象</a:t>
            </a:r>
            <a:r>
              <a:rPr lang="zh-CN" altLang="en-US" sz="2400" dirty="0" smtClean="0"/>
              <a:t>的地址赋给一个指向</a:t>
            </a:r>
            <a:r>
              <a:rPr lang="en-US" altLang="zh-CN" sz="2400" dirty="0" smtClean="0">
                <a:solidFill>
                  <a:srgbClr val="C00000"/>
                </a:solidFill>
              </a:rPr>
              <a:t>const</a:t>
            </a:r>
            <a:r>
              <a:rPr lang="zh-CN" altLang="en-US" sz="2400" dirty="0" smtClean="0">
                <a:solidFill>
                  <a:srgbClr val="C00000"/>
                </a:solidFill>
              </a:rPr>
              <a:t>对象</a:t>
            </a:r>
            <a:r>
              <a:rPr lang="zh-CN" altLang="en-US" sz="2400" dirty="0" smtClean="0"/>
              <a:t>的指针。</a:t>
            </a:r>
            <a:endParaRPr lang="en-US" altLang="zh-CN" sz="2400" dirty="0" smtClean="0"/>
          </a:p>
          <a:p>
            <a:pPr marL="971550" lvl="1" indent="-514350">
              <a:spcBef>
                <a:spcPts val="800"/>
              </a:spcBef>
              <a:spcAft>
                <a:spcPts val="800"/>
              </a:spcAft>
              <a:buNone/>
            </a:pPr>
            <a:r>
              <a:rPr lang="en-US" altLang="zh-CN" sz="2400" dirty="0" smtClean="0"/>
              <a:t>	const </a:t>
            </a:r>
            <a:r>
              <a:rPr lang="en-US" altLang="zh-CN" sz="2400" dirty="0" err="1" smtClean="0"/>
              <a:t>int</a:t>
            </a:r>
            <a:r>
              <a:rPr lang="en-US" altLang="zh-CN" sz="2400" dirty="0" smtClean="0"/>
              <a:t> c = 23;	</a:t>
            </a:r>
            <a:r>
              <a:rPr lang="en-US" altLang="zh-CN" sz="2400" dirty="0" smtClean="0">
                <a:solidFill>
                  <a:schemeClr val="tx1"/>
                </a:solidFill>
              </a:rPr>
              <a:t>// </a:t>
            </a:r>
            <a:r>
              <a:rPr lang="en-US" altLang="zh-CN" sz="2400" dirty="0" smtClean="0">
                <a:solidFill>
                  <a:srgbClr val="C00000"/>
                </a:solidFill>
              </a:rPr>
              <a:t>const</a:t>
            </a:r>
            <a:r>
              <a:rPr lang="zh-CN" altLang="en-US" sz="2400" dirty="0" smtClean="0">
                <a:solidFill>
                  <a:srgbClr val="C00000"/>
                </a:solidFill>
              </a:rPr>
              <a:t>对象</a:t>
            </a:r>
            <a:r>
              <a:rPr lang="en-US" altLang="zh-CN" sz="2400" dirty="0" smtClean="0">
                <a:solidFill>
                  <a:schemeClr val="tx1"/>
                </a:solidFill>
              </a:rPr>
              <a:t>c</a:t>
            </a:r>
          </a:p>
          <a:p>
            <a:pPr marL="971550" lvl="1" indent="-514350">
              <a:spcBef>
                <a:spcPts val="800"/>
              </a:spcBef>
              <a:spcAft>
                <a:spcPts val="800"/>
              </a:spcAft>
              <a:buNone/>
            </a:pPr>
            <a:r>
              <a:rPr lang="en-US" altLang="zh-CN" sz="2400" dirty="0" smtClean="0"/>
              <a:t>	const </a:t>
            </a:r>
            <a:r>
              <a:rPr lang="en-US" altLang="zh-CN" sz="2400" dirty="0" err="1" smtClean="0"/>
              <a:t>int</a:t>
            </a:r>
            <a:r>
              <a:rPr lang="en-US" altLang="zh-CN" sz="2400" dirty="0" smtClean="0"/>
              <a:t> *p;		</a:t>
            </a:r>
            <a:r>
              <a:rPr lang="en-US" altLang="zh-CN" sz="2400" dirty="0" smtClean="0">
                <a:solidFill>
                  <a:schemeClr val="tx1"/>
                </a:solidFill>
              </a:rPr>
              <a:t>// </a:t>
            </a:r>
            <a:r>
              <a:rPr lang="zh-CN" altLang="en-US" sz="2400" dirty="0" smtClean="0">
                <a:solidFill>
                  <a:schemeClr val="tx1"/>
                </a:solidFill>
              </a:rPr>
              <a:t>指向</a:t>
            </a:r>
            <a:r>
              <a:rPr lang="en-US" altLang="zh-CN" sz="2400" dirty="0" smtClean="0">
                <a:solidFill>
                  <a:srgbClr val="C00000"/>
                </a:solidFill>
              </a:rPr>
              <a:t>const</a:t>
            </a:r>
            <a:r>
              <a:rPr lang="zh-CN" altLang="en-US" sz="2400" dirty="0" smtClean="0">
                <a:solidFill>
                  <a:srgbClr val="C00000"/>
                </a:solidFill>
              </a:rPr>
              <a:t>对象的指针</a:t>
            </a:r>
            <a:r>
              <a:rPr lang="en-US" altLang="zh-CN" sz="2400" dirty="0" smtClean="0">
                <a:solidFill>
                  <a:srgbClr val="C00000"/>
                </a:solidFill>
              </a:rPr>
              <a:t>p</a:t>
            </a:r>
            <a:endParaRPr lang="en-US" altLang="zh-CN" sz="2400" dirty="0" smtClean="0">
              <a:solidFill>
                <a:schemeClr val="tx1"/>
              </a:solidFill>
            </a:endParaRPr>
          </a:p>
          <a:p>
            <a:pPr marL="971550" lvl="1" indent="-514350">
              <a:spcBef>
                <a:spcPts val="800"/>
              </a:spcBef>
              <a:spcAft>
                <a:spcPts val="800"/>
              </a:spcAft>
              <a:buNone/>
            </a:pPr>
            <a:r>
              <a:rPr lang="en-US" altLang="zh-CN" sz="2400" dirty="0" smtClean="0"/>
              <a:t>	p = &amp;c;		</a:t>
            </a:r>
            <a:r>
              <a:rPr lang="en-US" altLang="zh-CN" sz="2400" dirty="0" smtClean="0">
                <a:solidFill>
                  <a:schemeClr val="tx1"/>
                </a:solidFill>
              </a:rPr>
              <a:t>// p</a:t>
            </a:r>
            <a:r>
              <a:rPr lang="zh-CN" altLang="en-US" sz="2400" dirty="0" smtClean="0">
                <a:solidFill>
                  <a:schemeClr val="tx1"/>
                </a:solidFill>
              </a:rPr>
              <a:t>可指针</a:t>
            </a:r>
            <a:r>
              <a:rPr lang="en-US" altLang="zh-CN" sz="2400" dirty="0" smtClean="0">
                <a:solidFill>
                  <a:schemeClr val="tx1"/>
                </a:solidFill>
              </a:rPr>
              <a:t>c</a:t>
            </a:r>
            <a:endParaRPr lang="zh-CN" altLang="en-US" sz="2400" dirty="0" smtClean="0">
              <a:solidFill>
                <a:schemeClr val="tx1"/>
              </a:solidFill>
            </a:endParaRPr>
          </a:p>
          <a:p>
            <a:pPr marL="971550" lvl="1" indent="-514350">
              <a:spcBef>
                <a:spcPts val="800"/>
              </a:spcBef>
              <a:spcAft>
                <a:spcPts val="800"/>
              </a:spcAft>
              <a:buFont typeface="+mj-ea"/>
              <a:buAutoNum type="circleNumDbPlain" startAt="4"/>
            </a:pPr>
            <a:r>
              <a:rPr lang="zh-CN" altLang="en-US" sz="2400" dirty="0" smtClean="0">
                <a:solidFill>
                  <a:srgbClr val="FF0000"/>
                </a:solidFill>
              </a:rPr>
              <a:t>不</a:t>
            </a:r>
            <a:r>
              <a:rPr lang="zh-CN" altLang="en-US" sz="2400" dirty="0" smtClean="0"/>
              <a:t>可以将一个</a:t>
            </a:r>
            <a:r>
              <a:rPr lang="en-US" altLang="zh-CN" sz="2400" dirty="0" smtClean="0">
                <a:solidFill>
                  <a:srgbClr val="FF0000"/>
                </a:solidFill>
              </a:rPr>
              <a:t>const</a:t>
            </a:r>
            <a:r>
              <a:rPr lang="zh-CN" altLang="en-US" sz="2400" dirty="0" smtClean="0">
                <a:solidFill>
                  <a:srgbClr val="FF0000"/>
                </a:solidFill>
              </a:rPr>
              <a:t>对象</a:t>
            </a:r>
            <a:r>
              <a:rPr lang="zh-CN" altLang="en-US" sz="2400" dirty="0" smtClean="0"/>
              <a:t>的地址赋给一个指向</a:t>
            </a:r>
            <a:r>
              <a:rPr lang="zh-CN" altLang="en-US" sz="2400" dirty="0" smtClean="0">
                <a:solidFill>
                  <a:srgbClr val="FF0000"/>
                </a:solidFill>
              </a:rPr>
              <a:t>非</a:t>
            </a:r>
            <a:r>
              <a:rPr lang="en-US" altLang="zh-CN" sz="2400" dirty="0" smtClean="0">
                <a:solidFill>
                  <a:srgbClr val="FF0000"/>
                </a:solidFill>
              </a:rPr>
              <a:t>const</a:t>
            </a:r>
            <a:r>
              <a:rPr lang="zh-CN" altLang="en-US" sz="2400" dirty="0" smtClean="0">
                <a:solidFill>
                  <a:srgbClr val="FF0000"/>
                </a:solidFill>
              </a:rPr>
              <a:t>对象</a:t>
            </a:r>
            <a:r>
              <a:rPr lang="zh-CN" altLang="en-US" sz="2400" dirty="0" smtClean="0"/>
              <a:t>的指针。</a:t>
            </a:r>
            <a:endParaRPr lang="en-US" altLang="zh-CN" sz="2400" dirty="0" smtClean="0"/>
          </a:p>
          <a:p>
            <a:pPr marL="971550" lvl="1" indent="-514350">
              <a:spcBef>
                <a:spcPts val="800"/>
              </a:spcBef>
              <a:spcAft>
                <a:spcPts val="800"/>
              </a:spcAft>
              <a:buNone/>
            </a:pPr>
            <a:r>
              <a:rPr lang="en-US" altLang="zh-CN" sz="2400" dirty="0" smtClean="0"/>
              <a:t>	const </a:t>
            </a:r>
            <a:r>
              <a:rPr lang="en-US" altLang="zh-CN" sz="2400" dirty="0" err="1" smtClean="0"/>
              <a:t>int</a:t>
            </a:r>
            <a:r>
              <a:rPr lang="en-US" altLang="zh-CN" sz="2400" dirty="0" smtClean="0"/>
              <a:t> c = 23;	</a:t>
            </a:r>
            <a:r>
              <a:rPr lang="en-US" altLang="zh-CN" sz="2400" dirty="0" smtClean="0">
                <a:solidFill>
                  <a:schemeClr val="tx1"/>
                </a:solidFill>
              </a:rPr>
              <a:t>// const</a:t>
            </a:r>
            <a:r>
              <a:rPr lang="zh-CN" altLang="en-US" sz="2400" dirty="0" smtClean="0">
                <a:solidFill>
                  <a:schemeClr val="tx1"/>
                </a:solidFill>
              </a:rPr>
              <a:t>对象</a:t>
            </a:r>
            <a:r>
              <a:rPr lang="en-US" altLang="zh-CN" sz="2400" dirty="0" smtClean="0">
                <a:solidFill>
                  <a:schemeClr val="tx1"/>
                </a:solidFill>
              </a:rPr>
              <a:t>c</a:t>
            </a:r>
          </a:p>
          <a:p>
            <a:pPr marL="971550" lvl="1" indent="-514350">
              <a:spcBef>
                <a:spcPts val="800"/>
              </a:spcBef>
              <a:spcAft>
                <a:spcPts val="800"/>
              </a:spcAft>
              <a:buNone/>
            </a:pPr>
            <a:r>
              <a:rPr lang="en-US" altLang="zh-CN" sz="2400" dirty="0" smtClean="0"/>
              <a:t>	</a:t>
            </a:r>
            <a:r>
              <a:rPr lang="en-US" altLang="zh-CN" sz="2400" dirty="0" err="1" smtClean="0"/>
              <a:t>int</a:t>
            </a:r>
            <a:r>
              <a:rPr lang="en-US" altLang="zh-CN" sz="2400" dirty="0" smtClean="0"/>
              <a:t> *p;			</a:t>
            </a:r>
            <a:r>
              <a:rPr lang="en-US" altLang="zh-CN" sz="2400" dirty="0" smtClean="0">
                <a:solidFill>
                  <a:schemeClr val="tx1"/>
                </a:solidFill>
              </a:rPr>
              <a:t>// </a:t>
            </a:r>
            <a:r>
              <a:rPr lang="zh-CN" altLang="en-US" sz="2400" dirty="0" smtClean="0">
                <a:solidFill>
                  <a:schemeClr val="tx1"/>
                </a:solidFill>
              </a:rPr>
              <a:t>指向</a:t>
            </a:r>
            <a:r>
              <a:rPr lang="zh-CN" altLang="en-US" sz="2400" dirty="0" smtClean="0">
                <a:solidFill>
                  <a:srgbClr val="C00000"/>
                </a:solidFill>
              </a:rPr>
              <a:t>非</a:t>
            </a:r>
            <a:r>
              <a:rPr lang="en-US" altLang="zh-CN" sz="2400" dirty="0" smtClean="0">
                <a:solidFill>
                  <a:srgbClr val="C00000"/>
                </a:solidFill>
              </a:rPr>
              <a:t>const</a:t>
            </a:r>
            <a:r>
              <a:rPr lang="zh-CN" altLang="en-US" sz="2400" dirty="0" smtClean="0">
                <a:solidFill>
                  <a:srgbClr val="C00000"/>
                </a:solidFill>
              </a:rPr>
              <a:t>对象的指针</a:t>
            </a:r>
            <a:r>
              <a:rPr lang="en-US" altLang="zh-CN" sz="2400" dirty="0" smtClean="0">
                <a:solidFill>
                  <a:srgbClr val="C00000"/>
                </a:solidFill>
              </a:rPr>
              <a:t>p</a:t>
            </a:r>
            <a:endParaRPr lang="en-US" altLang="zh-CN" sz="2400" dirty="0" smtClean="0">
              <a:solidFill>
                <a:schemeClr val="tx1"/>
              </a:solidFill>
            </a:endParaRPr>
          </a:p>
          <a:p>
            <a:pPr marL="971550" lvl="1" indent="-514350">
              <a:spcBef>
                <a:spcPts val="800"/>
              </a:spcBef>
              <a:spcAft>
                <a:spcPts val="800"/>
              </a:spcAft>
              <a:buNone/>
            </a:pPr>
            <a:r>
              <a:rPr lang="en-US" altLang="zh-CN" sz="2400" dirty="0" smtClean="0"/>
              <a:t>	// p = &amp;c;		</a:t>
            </a:r>
            <a:r>
              <a:rPr lang="en-US" altLang="zh-CN" sz="2400" dirty="0" smtClean="0">
                <a:solidFill>
                  <a:schemeClr val="tx1"/>
                </a:solidFill>
              </a:rPr>
              <a:t>// </a:t>
            </a:r>
            <a:r>
              <a:rPr lang="zh-CN" altLang="en-US" sz="2400" dirty="0" smtClean="0">
                <a:solidFill>
                  <a:schemeClr val="tx1"/>
                </a:solidFill>
              </a:rPr>
              <a:t>错，</a:t>
            </a:r>
            <a:r>
              <a:rPr lang="en-US" altLang="zh-CN" sz="2400" dirty="0" smtClean="0">
                <a:solidFill>
                  <a:schemeClr val="tx1"/>
                </a:solidFill>
              </a:rPr>
              <a:t>p</a:t>
            </a:r>
            <a:r>
              <a:rPr lang="zh-CN" altLang="en-US" sz="2400" dirty="0" smtClean="0">
                <a:solidFill>
                  <a:srgbClr val="C00000"/>
                </a:solidFill>
              </a:rPr>
              <a:t>不</a:t>
            </a:r>
            <a:r>
              <a:rPr lang="zh-CN" altLang="en-US" sz="2400" dirty="0" smtClean="0">
                <a:solidFill>
                  <a:schemeClr val="tx1"/>
                </a:solidFill>
              </a:rPr>
              <a:t>可指针</a:t>
            </a:r>
            <a:r>
              <a:rPr lang="en-US" altLang="zh-CN" sz="2400" dirty="0" smtClean="0">
                <a:solidFill>
                  <a:schemeClr val="tx1"/>
                </a:solidFill>
              </a:rPr>
              <a:t>c</a:t>
            </a:r>
            <a:endParaRPr lang="zh-CN" altLang="en-US" sz="2400" dirty="0" smtClean="0">
              <a:solidFill>
                <a:schemeClr val="tx1"/>
              </a:solidFill>
            </a:endParaRPr>
          </a:p>
          <a:p>
            <a:pPr marL="971550" lvl="1" indent="-514350">
              <a:spcBef>
                <a:spcPts val="800"/>
              </a:spcBef>
              <a:spcAft>
                <a:spcPts val="800"/>
              </a:spcAft>
              <a:buFont typeface="+mj-ea"/>
              <a:buAutoNum type="circleNumDbPlain"/>
            </a:pPr>
            <a:endParaRPr lang="zh-CN" altLang="en-US" sz="24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7384"/>
            <a:ext cx="9144000" cy="7363554"/>
          </a:xfrm>
          <a:prstGeom prst="rect">
            <a:avLst/>
          </a:prstGeom>
          <a:noFill/>
        </p:spPr>
        <p:txBody>
          <a:bodyPr wrap="square" rtlCol="0">
            <a:spAutoFit/>
          </a:bodyPr>
          <a:lstStyle/>
          <a:p>
            <a:pPr>
              <a:lnSpc>
                <a:spcPts val="2100"/>
              </a:lnSpc>
            </a:pPr>
            <a:r>
              <a:rPr lang="zh-CN" altLang="en-US" sz="2000" dirty="0" smtClean="0">
                <a:solidFill>
                  <a:srgbClr val="C00000"/>
                </a:solidFill>
              </a:rPr>
              <a:t>例</a:t>
            </a:r>
            <a:r>
              <a:rPr lang="en-US" altLang="zh-CN" sz="2000" dirty="0" smtClean="0">
                <a:solidFill>
                  <a:srgbClr val="C00000"/>
                </a:solidFill>
              </a:rPr>
              <a:t>9.19 </a:t>
            </a:r>
            <a:r>
              <a:rPr lang="zh-CN" altLang="en-US" sz="2000" dirty="0" smtClean="0">
                <a:solidFill>
                  <a:srgbClr val="C00000"/>
                </a:solidFill>
              </a:rPr>
              <a:t>底层</a:t>
            </a:r>
            <a:r>
              <a:rPr lang="en-US" altLang="zh-CN" sz="2000" dirty="0" smtClean="0">
                <a:solidFill>
                  <a:srgbClr val="C00000"/>
                </a:solidFill>
              </a:rPr>
              <a:t>const</a:t>
            </a:r>
            <a:r>
              <a:rPr lang="zh-CN" altLang="en-US" sz="2000" dirty="0" smtClean="0">
                <a:solidFill>
                  <a:srgbClr val="C00000"/>
                </a:solidFill>
              </a:rPr>
              <a:t>示例。</a:t>
            </a:r>
          </a:p>
          <a:p>
            <a:pPr>
              <a:lnSpc>
                <a:spcPts val="21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:e9_19\main_9_19.cpp</a:t>
            </a:r>
          </a:p>
          <a:p>
            <a:pPr>
              <a:lnSpc>
                <a:spcPts val="21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1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便用命名空间</a:t>
            </a:r>
            <a:r>
              <a:rPr lang="en-US" altLang="zh-CN" sz="2000" dirty="0" smtClean="0">
                <a:solidFill>
                  <a:schemeClr val="tx1"/>
                </a:solidFill>
              </a:rPr>
              <a:t>std </a:t>
            </a:r>
          </a:p>
          <a:p>
            <a:pPr>
              <a:lnSpc>
                <a:spcPts val="2100"/>
              </a:lnSpc>
            </a:pPr>
            <a:endParaRPr lang="en-US" altLang="zh-CN" sz="2000" dirty="0" smtClean="0"/>
          </a:p>
          <a:p>
            <a:pPr>
              <a:lnSpc>
                <a:spcPts val="2100"/>
              </a:lnSpc>
            </a:pPr>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pPr>
              <a:lnSpc>
                <a:spcPts val="2100"/>
              </a:lnSpc>
            </a:pPr>
            <a:r>
              <a:rPr lang="en-US" altLang="zh-CN" sz="2000" dirty="0" smtClean="0"/>
              <a:t>{</a:t>
            </a:r>
          </a:p>
          <a:p>
            <a:pPr>
              <a:lnSpc>
                <a:spcPts val="2100"/>
              </a:lnSpc>
            </a:pPr>
            <a:r>
              <a:rPr lang="en-US" altLang="zh-CN" sz="2000" dirty="0" smtClean="0"/>
              <a:t>	</a:t>
            </a:r>
            <a:r>
              <a:rPr lang="en-US" altLang="zh-CN" sz="2000" dirty="0" err="1" smtClean="0"/>
              <a:t>int</a:t>
            </a:r>
            <a:r>
              <a:rPr lang="en-US" altLang="zh-CN" sz="2000" dirty="0" smtClean="0"/>
              <a:t> </a:t>
            </a:r>
            <a:r>
              <a:rPr lang="en-US" altLang="zh-CN" sz="2000" dirty="0" err="1" smtClean="0"/>
              <a:t>ci</a:t>
            </a:r>
            <a:r>
              <a:rPr lang="en-US" altLang="zh-CN" sz="2000" dirty="0" smtClean="0"/>
              <a:t> = 55;		</a:t>
            </a:r>
            <a:r>
              <a:rPr lang="en-US" altLang="zh-CN" sz="2000" dirty="0" smtClean="0">
                <a:solidFill>
                  <a:schemeClr val="tx1"/>
                </a:solidFill>
              </a:rPr>
              <a:t>// </a:t>
            </a:r>
            <a:r>
              <a:rPr lang="zh-CN" altLang="en-US" sz="2000" dirty="0" smtClean="0">
                <a:solidFill>
                  <a:schemeClr val="tx1"/>
                </a:solidFill>
              </a:rPr>
              <a:t>整型变量</a:t>
            </a:r>
          </a:p>
          <a:p>
            <a:pPr>
              <a:lnSpc>
                <a:spcPts val="2100"/>
              </a:lnSpc>
            </a:pPr>
            <a:r>
              <a:rPr lang="zh-CN" altLang="en-US" sz="2000" dirty="0" smtClean="0"/>
              <a:t>	</a:t>
            </a:r>
            <a:r>
              <a:rPr lang="en-US" altLang="zh-CN" sz="2000" dirty="0" err="1" smtClean="0"/>
              <a:t>int</a:t>
            </a:r>
            <a:r>
              <a:rPr lang="en-US" altLang="zh-CN" sz="2000" dirty="0" smtClean="0"/>
              <a:t> *p1 = &amp;</a:t>
            </a:r>
            <a:r>
              <a:rPr lang="en-US" altLang="zh-CN" sz="2000" dirty="0" err="1" smtClean="0"/>
              <a:t>ci</a:t>
            </a:r>
            <a:r>
              <a:rPr lang="en-US" altLang="zh-CN" sz="2000" dirty="0" smtClean="0"/>
              <a:t>;		</a:t>
            </a:r>
            <a:r>
              <a:rPr lang="en-US" altLang="zh-CN" sz="2000" dirty="0" smtClean="0">
                <a:solidFill>
                  <a:schemeClr val="tx1"/>
                </a:solidFill>
              </a:rPr>
              <a:t>// p1</a:t>
            </a:r>
            <a:r>
              <a:rPr lang="zh-CN" altLang="en-US" sz="2000" dirty="0" smtClean="0">
                <a:solidFill>
                  <a:schemeClr val="tx1"/>
                </a:solidFill>
              </a:rPr>
              <a:t>这是一个非底层</a:t>
            </a:r>
            <a:r>
              <a:rPr lang="en-US" altLang="zh-CN" sz="2000" dirty="0" smtClean="0">
                <a:solidFill>
                  <a:schemeClr val="tx1"/>
                </a:solidFill>
              </a:rPr>
              <a:t>const,*p1</a:t>
            </a:r>
            <a:r>
              <a:rPr lang="zh-CN" altLang="en-US" sz="2000" dirty="0" smtClean="0">
                <a:solidFill>
                  <a:schemeClr val="tx1"/>
                </a:solidFill>
              </a:rPr>
              <a:t>为</a:t>
            </a:r>
            <a:r>
              <a:rPr lang="zh-CN" altLang="en-US" sz="2000" dirty="0" smtClean="0">
                <a:solidFill>
                  <a:srgbClr val="C00000"/>
                </a:solidFill>
              </a:rPr>
              <a:t>非</a:t>
            </a:r>
            <a:r>
              <a:rPr lang="en-US" altLang="zh-CN" sz="2000" dirty="0" smtClean="0">
                <a:solidFill>
                  <a:srgbClr val="C00000"/>
                </a:solidFill>
              </a:rPr>
              <a:t>const</a:t>
            </a:r>
            <a:r>
              <a:rPr lang="zh-CN" altLang="en-US" sz="2000" dirty="0" smtClean="0">
                <a:solidFill>
                  <a:srgbClr val="C00000"/>
                </a:solidFill>
              </a:rPr>
              <a:t>对象</a:t>
            </a:r>
            <a:endParaRPr lang="en-US" altLang="zh-CN" sz="2000" dirty="0" smtClean="0">
              <a:solidFill>
                <a:srgbClr val="C00000"/>
              </a:solidFill>
            </a:endParaRPr>
          </a:p>
          <a:p>
            <a:pPr>
              <a:lnSpc>
                <a:spcPts val="2100"/>
              </a:lnSpc>
            </a:pPr>
            <a:endParaRPr lang="en-US" altLang="zh-CN" sz="2000" dirty="0" smtClean="0"/>
          </a:p>
          <a:p>
            <a:pPr>
              <a:lnSpc>
                <a:spcPts val="2100"/>
              </a:lnSpc>
            </a:pPr>
            <a:r>
              <a:rPr lang="en-US" altLang="zh-CN" sz="2000" dirty="0" smtClean="0">
                <a:solidFill>
                  <a:srgbClr val="FF0000"/>
                </a:solidFill>
              </a:rPr>
              <a:t>	// </a:t>
            </a:r>
            <a:r>
              <a:rPr lang="zh-CN" altLang="en-US" sz="2000" dirty="0" smtClean="0">
                <a:solidFill>
                  <a:srgbClr val="FF0000"/>
                </a:solidFill>
              </a:rPr>
              <a:t>可以将一个非</a:t>
            </a:r>
            <a:r>
              <a:rPr lang="en-US" altLang="zh-CN" sz="2000" dirty="0" smtClean="0">
                <a:solidFill>
                  <a:srgbClr val="FF0000"/>
                </a:solidFill>
              </a:rPr>
              <a:t>const</a:t>
            </a:r>
            <a:r>
              <a:rPr lang="zh-CN" altLang="en-US" sz="2000" dirty="0" smtClean="0">
                <a:solidFill>
                  <a:srgbClr val="FF0000"/>
                </a:solidFill>
              </a:rPr>
              <a:t>对象的地址赋给一个指向</a:t>
            </a:r>
            <a:r>
              <a:rPr lang="en-US" altLang="zh-CN" sz="2000" dirty="0" smtClean="0">
                <a:solidFill>
                  <a:srgbClr val="FF0000"/>
                </a:solidFill>
              </a:rPr>
              <a:t>const</a:t>
            </a:r>
            <a:r>
              <a:rPr lang="zh-CN" altLang="en-US" sz="2000" dirty="0" smtClean="0">
                <a:solidFill>
                  <a:srgbClr val="FF0000"/>
                </a:solidFill>
              </a:rPr>
              <a:t>对象的指针。</a:t>
            </a:r>
          </a:p>
          <a:p>
            <a:pPr>
              <a:lnSpc>
                <a:spcPts val="2100"/>
              </a:lnSpc>
            </a:pPr>
            <a:r>
              <a:rPr lang="en-US" altLang="zh-CN" sz="2000" dirty="0" smtClean="0"/>
              <a:t>	const </a:t>
            </a:r>
            <a:r>
              <a:rPr lang="en-US" altLang="zh-CN" sz="2000" dirty="0" err="1" smtClean="0"/>
              <a:t>int</a:t>
            </a:r>
            <a:r>
              <a:rPr lang="en-US" altLang="zh-CN" sz="2000" dirty="0" smtClean="0"/>
              <a:t> *p2 = p1;	</a:t>
            </a:r>
            <a:r>
              <a:rPr lang="en-US" altLang="zh-CN" sz="2000" dirty="0" smtClean="0">
                <a:solidFill>
                  <a:schemeClr val="tx1"/>
                </a:solidFill>
              </a:rPr>
              <a:t>// </a:t>
            </a:r>
            <a:r>
              <a:rPr lang="zh-CN" altLang="en-US" sz="2000" dirty="0" smtClean="0">
                <a:solidFill>
                  <a:schemeClr val="tx1"/>
                </a:solidFill>
              </a:rPr>
              <a:t>正确，</a:t>
            </a:r>
            <a:r>
              <a:rPr lang="en-US" altLang="zh-CN" sz="2000" dirty="0" smtClean="0">
                <a:solidFill>
                  <a:schemeClr val="tx1"/>
                </a:solidFill>
              </a:rPr>
              <a:t>p2</a:t>
            </a:r>
            <a:r>
              <a:rPr lang="zh-CN" altLang="en-US" sz="2000" dirty="0" smtClean="0">
                <a:solidFill>
                  <a:schemeClr val="tx1"/>
                </a:solidFill>
              </a:rPr>
              <a:t>是底层</a:t>
            </a:r>
            <a:r>
              <a:rPr lang="en-US" altLang="zh-CN" sz="2000" dirty="0" smtClean="0">
                <a:solidFill>
                  <a:schemeClr val="tx1"/>
                </a:solidFill>
              </a:rPr>
              <a:t>const</a:t>
            </a:r>
            <a:r>
              <a:rPr lang="zh-CN" altLang="en-US" sz="2000" dirty="0" smtClean="0">
                <a:solidFill>
                  <a:schemeClr val="tx1"/>
                </a:solidFill>
              </a:rPr>
              <a:t>，</a:t>
            </a:r>
            <a:r>
              <a:rPr lang="en-US" altLang="zh-CN" sz="2000" dirty="0" smtClean="0">
                <a:solidFill>
                  <a:schemeClr val="tx1"/>
                </a:solidFill>
              </a:rPr>
              <a:t>p1</a:t>
            </a:r>
            <a:r>
              <a:rPr lang="zh-CN" altLang="en-US" sz="2000" dirty="0" smtClean="0">
                <a:solidFill>
                  <a:schemeClr val="tx1"/>
                </a:solidFill>
              </a:rPr>
              <a:t>是非底层</a:t>
            </a:r>
            <a:r>
              <a:rPr lang="en-US" altLang="zh-CN" sz="2000" dirty="0" smtClean="0">
                <a:solidFill>
                  <a:schemeClr val="tx1"/>
                </a:solidFill>
              </a:rPr>
              <a:t>const</a:t>
            </a:r>
          </a:p>
          <a:p>
            <a:pPr>
              <a:lnSpc>
                <a:spcPts val="2100"/>
              </a:lnSpc>
            </a:pPr>
            <a:endParaRPr lang="en-US" altLang="zh-CN" sz="2000" dirty="0" smtClean="0"/>
          </a:p>
          <a:p>
            <a:pPr>
              <a:lnSpc>
                <a:spcPts val="2100"/>
              </a:lnSpc>
            </a:pPr>
            <a:r>
              <a:rPr lang="en-US" altLang="zh-CN" sz="2000" dirty="0" smtClean="0">
                <a:solidFill>
                  <a:srgbClr val="FF0000"/>
                </a:solidFill>
              </a:rPr>
              <a:t>	// </a:t>
            </a:r>
            <a:r>
              <a:rPr lang="zh-CN" altLang="en-US" sz="2000" dirty="0" smtClean="0">
                <a:solidFill>
                  <a:srgbClr val="FF0000"/>
                </a:solidFill>
              </a:rPr>
              <a:t>可以将一个非</a:t>
            </a:r>
            <a:r>
              <a:rPr lang="en-US" altLang="zh-CN" sz="2000" dirty="0" smtClean="0">
                <a:solidFill>
                  <a:srgbClr val="FF0000"/>
                </a:solidFill>
              </a:rPr>
              <a:t>const</a:t>
            </a:r>
            <a:r>
              <a:rPr lang="zh-CN" altLang="en-US" sz="2000" dirty="0" smtClean="0">
                <a:solidFill>
                  <a:srgbClr val="FF0000"/>
                </a:solidFill>
              </a:rPr>
              <a:t>对象的地址赋给一个指向非</a:t>
            </a:r>
            <a:r>
              <a:rPr lang="en-US" altLang="zh-CN" sz="2000" dirty="0" smtClean="0">
                <a:solidFill>
                  <a:srgbClr val="FF0000"/>
                </a:solidFill>
              </a:rPr>
              <a:t>const</a:t>
            </a:r>
            <a:r>
              <a:rPr lang="zh-CN" altLang="en-US" sz="2000" dirty="0" smtClean="0">
                <a:solidFill>
                  <a:srgbClr val="FF0000"/>
                </a:solidFill>
              </a:rPr>
              <a:t>对象的指针。</a:t>
            </a:r>
          </a:p>
          <a:p>
            <a:pPr>
              <a:lnSpc>
                <a:spcPts val="2100"/>
              </a:lnSpc>
            </a:pPr>
            <a:r>
              <a:rPr lang="en-US" altLang="zh-CN" sz="2000" dirty="0" smtClean="0"/>
              <a:t>	</a:t>
            </a:r>
            <a:r>
              <a:rPr lang="en-US" altLang="zh-CN" sz="2000" dirty="0" err="1" smtClean="0"/>
              <a:t>int</a:t>
            </a:r>
            <a:r>
              <a:rPr lang="en-US" altLang="zh-CN" sz="2000" dirty="0" smtClean="0"/>
              <a:t> *p3 = p1;		</a:t>
            </a:r>
            <a:r>
              <a:rPr lang="en-US" altLang="zh-CN" sz="2000" dirty="0" smtClean="0">
                <a:solidFill>
                  <a:schemeClr val="tx1"/>
                </a:solidFill>
              </a:rPr>
              <a:t>// </a:t>
            </a:r>
            <a:r>
              <a:rPr lang="zh-CN" altLang="en-US" sz="2000" dirty="0" smtClean="0">
                <a:solidFill>
                  <a:schemeClr val="tx1"/>
                </a:solidFill>
              </a:rPr>
              <a:t>正确，</a:t>
            </a:r>
            <a:r>
              <a:rPr lang="en-US" altLang="zh-CN" sz="2000" dirty="0" smtClean="0">
                <a:solidFill>
                  <a:schemeClr val="tx1"/>
                </a:solidFill>
              </a:rPr>
              <a:t>p1</a:t>
            </a:r>
            <a:r>
              <a:rPr lang="zh-CN" altLang="en-US" sz="2000" dirty="0" smtClean="0">
                <a:solidFill>
                  <a:schemeClr val="tx1"/>
                </a:solidFill>
              </a:rPr>
              <a:t>与</a:t>
            </a:r>
            <a:r>
              <a:rPr lang="en-US" altLang="zh-CN" sz="2000" dirty="0" smtClean="0">
                <a:solidFill>
                  <a:schemeClr val="tx1"/>
                </a:solidFill>
              </a:rPr>
              <a:t>p3</a:t>
            </a:r>
            <a:r>
              <a:rPr lang="zh-CN" altLang="en-US" sz="2000" dirty="0" smtClean="0">
                <a:solidFill>
                  <a:schemeClr val="tx1"/>
                </a:solidFill>
              </a:rPr>
              <a:t>都是非底层</a:t>
            </a:r>
            <a:r>
              <a:rPr lang="en-US" altLang="zh-CN" sz="2000" dirty="0" smtClean="0">
                <a:solidFill>
                  <a:schemeClr val="tx1"/>
                </a:solidFill>
              </a:rPr>
              <a:t>const</a:t>
            </a:r>
          </a:p>
          <a:p>
            <a:pPr>
              <a:lnSpc>
                <a:spcPts val="2100"/>
              </a:lnSpc>
            </a:pPr>
            <a:endParaRPr lang="en-US" altLang="zh-CN" sz="2000" dirty="0" smtClean="0"/>
          </a:p>
          <a:p>
            <a:pPr>
              <a:lnSpc>
                <a:spcPts val="2100"/>
              </a:lnSpc>
            </a:pPr>
            <a:r>
              <a:rPr lang="en-US" altLang="zh-CN" sz="2000" dirty="0" smtClean="0">
                <a:solidFill>
                  <a:srgbClr val="FF0000"/>
                </a:solidFill>
              </a:rPr>
              <a:t>	// </a:t>
            </a:r>
            <a:r>
              <a:rPr lang="zh-CN" altLang="en-US" sz="2000" dirty="0" smtClean="0">
                <a:solidFill>
                  <a:srgbClr val="FF0000"/>
                </a:solidFill>
              </a:rPr>
              <a:t>可以将一个</a:t>
            </a:r>
            <a:r>
              <a:rPr lang="en-US" altLang="zh-CN" sz="2000" dirty="0" smtClean="0">
                <a:solidFill>
                  <a:srgbClr val="FF0000"/>
                </a:solidFill>
              </a:rPr>
              <a:t>const</a:t>
            </a:r>
            <a:r>
              <a:rPr lang="zh-CN" altLang="en-US" sz="2000" dirty="0" smtClean="0">
                <a:solidFill>
                  <a:srgbClr val="FF0000"/>
                </a:solidFill>
              </a:rPr>
              <a:t>对象的地址赋给一个指向</a:t>
            </a:r>
            <a:r>
              <a:rPr lang="en-US" altLang="zh-CN" sz="2000" dirty="0" smtClean="0">
                <a:solidFill>
                  <a:srgbClr val="FF0000"/>
                </a:solidFill>
              </a:rPr>
              <a:t>const</a:t>
            </a:r>
            <a:r>
              <a:rPr lang="zh-CN" altLang="en-US" sz="2000" dirty="0" smtClean="0">
                <a:solidFill>
                  <a:srgbClr val="FF0000"/>
                </a:solidFill>
              </a:rPr>
              <a:t>对象的指针。</a:t>
            </a:r>
            <a:endParaRPr lang="en-US" altLang="zh-CN" sz="2000" dirty="0" smtClean="0">
              <a:solidFill>
                <a:srgbClr val="FF0000"/>
              </a:solidFill>
            </a:endParaRPr>
          </a:p>
          <a:p>
            <a:pPr>
              <a:lnSpc>
                <a:spcPts val="2100"/>
              </a:lnSpc>
            </a:pPr>
            <a:r>
              <a:rPr lang="en-US" altLang="zh-CN" sz="2000" dirty="0" smtClean="0"/>
              <a:t>	const </a:t>
            </a:r>
            <a:r>
              <a:rPr lang="en-US" altLang="zh-CN" sz="2000" dirty="0" err="1" smtClean="0"/>
              <a:t>int</a:t>
            </a:r>
            <a:r>
              <a:rPr lang="en-US" altLang="zh-CN" sz="2000" dirty="0" smtClean="0"/>
              <a:t> *p4 = p2;	</a:t>
            </a:r>
            <a:r>
              <a:rPr lang="en-US" altLang="zh-CN" sz="2000" dirty="0" smtClean="0">
                <a:solidFill>
                  <a:schemeClr val="tx1"/>
                </a:solidFill>
              </a:rPr>
              <a:t>// </a:t>
            </a:r>
            <a:r>
              <a:rPr lang="zh-CN" altLang="en-US" sz="2000" dirty="0" smtClean="0">
                <a:solidFill>
                  <a:schemeClr val="tx1"/>
                </a:solidFill>
              </a:rPr>
              <a:t>正确，</a:t>
            </a:r>
            <a:r>
              <a:rPr lang="en-US" altLang="zh-CN" sz="2000" dirty="0" smtClean="0">
                <a:solidFill>
                  <a:schemeClr val="tx1"/>
                </a:solidFill>
              </a:rPr>
              <a:t>p2</a:t>
            </a:r>
            <a:r>
              <a:rPr lang="zh-CN" altLang="en-US" sz="2000" dirty="0" smtClean="0">
                <a:solidFill>
                  <a:schemeClr val="tx1"/>
                </a:solidFill>
              </a:rPr>
              <a:t>与</a:t>
            </a:r>
            <a:r>
              <a:rPr lang="en-US" altLang="zh-CN" sz="2000" dirty="0" smtClean="0">
                <a:solidFill>
                  <a:schemeClr val="tx1"/>
                </a:solidFill>
              </a:rPr>
              <a:t>p4</a:t>
            </a:r>
            <a:r>
              <a:rPr lang="zh-CN" altLang="en-US" sz="2000" dirty="0" smtClean="0">
                <a:solidFill>
                  <a:schemeClr val="tx1"/>
                </a:solidFill>
              </a:rPr>
              <a:t>都是底层</a:t>
            </a:r>
            <a:r>
              <a:rPr lang="en-US" altLang="zh-CN" sz="2000" dirty="0" smtClean="0">
                <a:solidFill>
                  <a:schemeClr val="tx1"/>
                </a:solidFill>
              </a:rPr>
              <a:t>const</a:t>
            </a:r>
          </a:p>
          <a:p>
            <a:pPr>
              <a:lnSpc>
                <a:spcPts val="2100"/>
              </a:lnSpc>
            </a:pPr>
            <a:endParaRPr lang="en-US" altLang="zh-CN" sz="2000" dirty="0" smtClean="0"/>
          </a:p>
          <a:p>
            <a:pPr>
              <a:lnSpc>
                <a:spcPts val="2100"/>
              </a:lnSpc>
            </a:pPr>
            <a:r>
              <a:rPr lang="en-US" altLang="zh-CN" sz="2000" dirty="0" smtClean="0">
                <a:solidFill>
                  <a:srgbClr val="FF0000"/>
                </a:solidFill>
              </a:rPr>
              <a:t>	// </a:t>
            </a:r>
            <a:r>
              <a:rPr lang="zh-CN" altLang="en-US" sz="2000" dirty="0" smtClean="0">
                <a:solidFill>
                  <a:srgbClr val="FF0000"/>
                </a:solidFill>
              </a:rPr>
              <a:t>不可以将一个</a:t>
            </a:r>
            <a:r>
              <a:rPr lang="en-US" altLang="zh-CN" sz="2000" dirty="0" smtClean="0">
                <a:solidFill>
                  <a:srgbClr val="FF0000"/>
                </a:solidFill>
              </a:rPr>
              <a:t>const</a:t>
            </a:r>
            <a:r>
              <a:rPr lang="zh-CN" altLang="en-US" sz="2000" dirty="0" smtClean="0">
                <a:solidFill>
                  <a:srgbClr val="FF0000"/>
                </a:solidFill>
              </a:rPr>
              <a:t>对象的地址赋给一个指向非</a:t>
            </a:r>
            <a:r>
              <a:rPr lang="en-US" altLang="zh-CN" sz="2000" dirty="0" smtClean="0">
                <a:solidFill>
                  <a:srgbClr val="FF0000"/>
                </a:solidFill>
              </a:rPr>
              <a:t>const</a:t>
            </a:r>
            <a:r>
              <a:rPr lang="zh-CN" altLang="en-US" sz="2000" dirty="0" smtClean="0">
                <a:solidFill>
                  <a:srgbClr val="FF0000"/>
                </a:solidFill>
              </a:rPr>
              <a:t>对象的指针。</a:t>
            </a:r>
            <a:endParaRPr lang="en-US" altLang="zh-CN" sz="2000" dirty="0" smtClean="0">
              <a:solidFill>
                <a:srgbClr val="FF0000"/>
              </a:solidFill>
            </a:endParaRPr>
          </a:p>
          <a:p>
            <a:pPr>
              <a:lnSpc>
                <a:spcPts val="2100"/>
              </a:lnSpc>
            </a:pPr>
            <a:r>
              <a:rPr lang="en-US" altLang="zh-CN" sz="2000" dirty="0" smtClean="0"/>
              <a:t>	// </a:t>
            </a:r>
            <a:r>
              <a:rPr lang="en-US" altLang="zh-CN" sz="2000" dirty="0" err="1" smtClean="0"/>
              <a:t>int</a:t>
            </a:r>
            <a:r>
              <a:rPr lang="en-US" altLang="zh-CN" sz="2000" dirty="0" smtClean="0"/>
              <a:t> *p5 = </a:t>
            </a:r>
            <a:r>
              <a:rPr lang="en-US" altLang="zh-CN" sz="2000" dirty="0" smtClean="0"/>
              <a:t>p2;</a:t>
            </a:r>
            <a:r>
              <a:rPr lang="en-US" altLang="zh-CN" sz="2000" dirty="0" smtClean="0"/>
              <a:t>		</a:t>
            </a:r>
            <a:r>
              <a:rPr lang="en-US" altLang="zh-CN" sz="2000" dirty="0" smtClean="0">
                <a:solidFill>
                  <a:schemeClr val="tx1"/>
                </a:solidFill>
              </a:rPr>
              <a:t>// </a:t>
            </a:r>
            <a:r>
              <a:rPr lang="zh-CN" altLang="en-US" sz="2000" dirty="0" smtClean="0">
                <a:solidFill>
                  <a:schemeClr val="tx1"/>
                </a:solidFill>
              </a:rPr>
              <a:t>错误，</a:t>
            </a:r>
            <a:r>
              <a:rPr lang="en-US" altLang="zh-CN" sz="2000" dirty="0" smtClean="0">
                <a:solidFill>
                  <a:schemeClr val="tx1"/>
                </a:solidFill>
              </a:rPr>
              <a:t>p2</a:t>
            </a:r>
            <a:r>
              <a:rPr lang="zh-CN" altLang="en-US" sz="2000" dirty="0" smtClean="0">
                <a:solidFill>
                  <a:schemeClr val="tx1"/>
                </a:solidFill>
              </a:rPr>
              <a:t>是底层</a:t>
            </a:r>
            <a:r>
              <a:rPr lang="en-US" altLang="zh-CN" sz="2000" dirty="0" smtClean="0">
                <a:solidFill>
                  <a:schemeClr val="tx1"/>
                </a:solidFill>
              </a:rPr>
              <a:t>const</a:t>
            </a:r>
            <a:r>
              <a:rPr lang="zh-CN" altLang="en-US" sz="2000" dirty="0" smtClean="0">
                <a:solidFill>
                  <a:schemeClr val="tx1"/>
                </a:solidFill>
              </a:rPr>
              <a:t>，</a:t>
            </a:r>
            <a:r>
              <a:rPr lang="en-US" altLang="zh-CN" sz="2000" dirty="0" smtClean="0">
                <a:solidFill>
                  <a:schemeClr val="tx1"/>
                </a:solidFill>
              </a:rPr>
              <a:t>p5</a:t>
            </a:r>
            <a:r>
              <a:rPr lang="zh-CN" altLang="en-US" sz="2000" dirty="0" smtClean="0">
                <a:solidFill>
                  <a:schemeClr val="tx1"/>
                </a:solidFill>
              </a:rPr>
              <a:t>是非底层</a:t>
            </a:r>
            <a:r>
              <a:rPr lang="en-US" altLang="zh-CN" sz="2000" dirty="0" smtClean="0">
                <a:solidFill>
                  <a:schemeClr val="tx1"/>
                </a:solidFill>
              </a:rPr>
              <a:t>const</a:t>
            </a:r>
            <a:endParaRPr lang="zh-CN" altLang="en-US" sz="2000" dirty="0" smtClean="0">
              <a:solidFill>
                <a:schemeClr val="tx1"/>
              </a:solidFill>
            </a:endParaRPr>
          </a:p>
          <a:p>
            <a:pPr>
              <a:lnSpc>
                <a:spcPts val="2100"/>
              </a:lnSpc>
            </a:pPr>
            <a:endParaRPr lang="zh-CN" altLang="en-US" sz="2000" dirty="0" smtClean="0"/>
          </a:p>
          <a:p>
            <a:pPr>
              <a:lnSpc>
                <a:spcPts val="2100"/>
              </a:lnSpc>
            </a:pPr>
            <a:r>
              <a:rPr lang="zh-CN" altLang="en-US" sz="2000" dirty="0" smtClean="0"/>
              <a:t>	</a:t>
            </a:r>
            <a:r>
              <a:rPr lang="en-US" altLang="zh-CN" sz="2000" dirty="0" smtClean="0"/>
              <a:t>system("PAUSE");	</a:t>
            </a:r>
            <a:r>
              <a:rPr lang="en-US" altLang="zh-CN" sz="2000" dirty="0" smtClean="0">
                <a:solidFill>
                  <a:schemeClr val="tx1"/>
                </a:solidFill>
              </a:rPr>
              <a:t>// </a:t>
            </a:r>
            <a:r>
              <a:rPr lang="zh-CN" altLang="en-US" sz="2000" dirty="0" smtClean="0">
                <a:solidFill>
                  <a:schemeClr val="tx1"/>
                </a:solidFill>
              </a:rPr>
              <a:t>调用库函数</a:t>
            </a:r>
            <a:r>
              <a:rPr lang="en-US" altLang="zh-CN" sz="2000" dirty="0" smtClean="0">
                <a:solidFill>
                  <a:schemeClr val="tx1"/>
                </a:solidFill>
              </a:rPr>
              <a:t>system()</a:t>
            </a:r>
            <a:r>
              <a:rPr lang="zh-CN" altLang="en-US" sz="2000" dirty="0" smtClean="0">
                <a:solidFill>
                  <a:schemeClr val="tx1"/>
                </a:solidFill>
              </a:rPr>
              <a:t>，输出系统提示信息</a:t>
            </a:r>
          </a:p>
          <a:p>
            <a:pPr>
              <a:lnSpc>
                <a:spcPts val="2100"/>
              </a:lnSpc>
            </a:pPr>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pPr>
              <a:lnSpc>
                <a:spcPts val="2100"/>
              </a:lnSpc>
            </a:pPr>
            <a:r>
              <a:rPr lang="en-US" altLang="zh-CN" sz="2000" dirty="0" smtClean="0"/>
              <a:t>}</a:t>
            </a:r>
            <a:endParaRPr lang="en-US" altLang="zh-CN" sz="2000" dirty="0" smtClean="0"/>
          </a:p>
          <a:p>
            <a:pPr>
              <a:lnSpc>
                <a:spcPts val="2100"/>
              </a:lnSpc>
            </a:pPr>
            <a:endParaRPr lang="zh-CN" altLang="en-US" sz="20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auto</a:t>
            </a:r>
            <a:r>
              <a:rPr lang="zh-CN" altLang="en-US" dirty="0" smtClean="0"/>
              <a:t>默认忽略顶层</a:t>
            </a:r>
            <a:r>
              <a:rPr lang="en-US" altLang="zh-CN" dirty="0" smtClean="0"/>
              <a:t>const</a:t>
            </a:r>
            <a:r>
              <a:rPr lang="zh-CN" altLang="en-US" dirty="0" smtClean="0"/>
              <a:t>，保留底层</a:t>
            </a:r>
            <a:r>
              <a:rPr lang="en-US" altLang="zh-CN" dirty="0" smtClean="0"/>
              <a:t>const</a:t>
            </a:r>
            <a:r>
              <a:rPr lang="zh-CN" altLang="en-US" dirty="0" smtClean="0"/>
              <a:t>属性</a:t>
            </a:r>
            <a:endParaRPr lang="zh-CN" altLang="en-US" dirty="0"/>
          </a:p>
        </p:txBody>
      </p:sp>
      <p:sp>
        <p:nvSpPr>
          <p:cNvPr id="3" name="内容占位符 2"/>
          <p:cNvSpPr>
            <a:spLocks noGrp="1"/>
          </p:cNvSpPr>
          <p:nvPr>
            <p:ph idx="1"/>
          </p:nvPr>
        </p:nvSpPr>
        <p:spPr>
          <a:xfrm>
            <a:off x="179512" y="1600201"/>
            <a:ext cx="8712968" cy="1180727"/>
          </a:xfrm>
        </p:spPr>
        <p:txBody>
          <a:bodyPr/>
          <a:lstStyle/>
          <a:p>
            <a:r>
              <a:rPr lang="en-US" altLang="zh-CN" sz="2400" dirty="0" smtClean="0"/>
              <a:t>C++11</a:t>
            </a:r>
            <a:r>
              <a:rPr lang="zh-CN" altLang="en-US" sz="2400" dirty="0" smtClean="0"/>
              <a:t>已经删除了</a:t>
            </a:r>
            <a:r>
              <a:rPr lang="en-US" altLang="zh-CN" sz="2400" dirty="0" smtClean="0"/>
              <a:t>C++98</a:t>
            </a:r>
            <a:r>
              <a:rPr lang="zh-CN" altLang="en-US" sz="2400" dirty="0" smtClean="0"/>
              <a:t>标准中中</a:t>
            </a:r>
            <a:r>
              <a:rPr lang="en-US" altLang="zh-CN" sz="2400" dirty="0" smtClean="0"/>
              <a:t>auto</a:t>
            </a:r>
            <a:r>
              <a:rPr lang="zh-CN" altLang="en-US" sz="2400" dirty="0" smtClean="0"/>
              <a:t>用于声明变量为自动变量这一用法，取而代之的是</a:t>
            </a:r>
            <a:r>
              <a:rPr lang="en-US" altLang="zh-CN" sz="2400" dirty="0" smtClean="0"/>
              <a:t>C++11</a:t>
            </a:r>
            <a:r>
              <a:rPr lang="zh-CN" altLang="en-US" sz="2400" dirty="0" smtClean="0"/>
              <a:t>全新的</a:t>
            </a:r>
            <a:r>
              <a:rPr lang="en-US" altLang="zh-CN" sz="2400" dirty="0" smtClean="0">
                <a:solidFill>
                  <a:srgbClr val="C00000"/>
                </a:solidFill>
              </a:rPr>
              <a:t>auto</a:t>
            </a:r>
            <a:r>
              <a:rPr lang="zh-CN" altLang="en-US" sz="2400" dirty="0" smtClean="0"/>
              <a:t>：</a:t>
            </a:r>
            <a:r>
              <a:rPr lang="zh-CN" altLang="en-US" sz="2400" dirty="0" smtClean="0">
                <a:solidFill>
                  <a:srgbClr val="C00000"/>
                </a:solidFill>
              </a:rPr>
              <a:t>变量的自动类型推断</a:t>
            </a:r>
            <a:r>
              <a:rPr lang="zh-CN" altLang="en-US" sz="2400" dirty="0" smtClean="0"/>
              <a:t>。</a:t>
            </a:r>
            <a:endParaRPr lang="zh-CN" altLang="en-US" sz="2400" dirty="0"/>
          </a:p>
        </p:txBody>
      </p:sp>
      <p:sp>
        <p:nvSpPr>
          <p:cNvPr id="4" name="TextBox 3"/>
          <p:cNvSpPr txBox="1"/>
          <p:nvPr/>
        </p:nvSpPr>
        <p:spPr>
          <a:xfrm>
            <a:off x="395536" y="2780928"/>
            <a:ext cx="8424936" cy="3593291"/>
          </a:xfrm>
          <a:prstGeom prst="rect">
            <a:avLst/>
          </a:prstGeom>
          <a:noFill/>
        </p:spPr>
        <p:txBody>
          <a:bodyPr wrap="square" rtlCol="0">
            <a:spAutoFit/>
          </a:bodyPr>
          <a:lstStyle/>
          <a:p>
            <a:pPr>
              <a:lnSpc>
                <a:spcPts val="2100"/>
              </a:lnSpc>
            </a:pPr>
            <a:r>
              <a:rPr lang="zh-CN" altLang="en-US" sz="2000" dirty="0" smtClean="0">
                <a:solidFill>
                  <a:srgbClr val="C00000"/>
                </a:solidFill>
              </a:rPr>
              <a:t>例</a:t>
            </a:r>
            <a:r>
              <a:rPr lang="en-US" altLang="zh-CN" sz="2000" dirty="0" smtClean="0">
                <a:solidFill>
                  <a:srgbClr val="C00000"/>
                </a:solidFill>
              </a:rPr>
              <a:t>9.20 C++11</a:t>
            </a:r>
            <a:r>
              <a:rPr lang="zh-CN" altLang="en-US" sz="2000" dirty="0" smtClean="0">
                <a:solidFill>
                  <a:srgbClr val="C00000"/>
                </a:solidFill>
              </a:rPr>
              <a:t>的</a:t>
            </a:r>
            <a:r>
              <a:rPr lang="en-US" altLang="zh-CN" sz="2000" dirty="0" smtClean="0">
                <a:solidFill>
                  <a:srgbClr val="C00000"/>
                </a:solidFill>
              </a:rPr>
              <a:t>auto</a:t>
            </a:r>
            <a:r>
              <a:rPr lang="zh-CN" altLang="en-US" sz="2000" dirty="0" smtClean="0">
                <a:solidFill>
                  <a:srgbClr val="C00000"/>
                </a:solidFill>
              </a:rPr>
              <a:t>的示例。</a:t>
            </a:r>
          </a:p>
          <a:p>
            <a:pPr>
              <a:lnSpc>
                <a:spcPts val="21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1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便用命名空间</a:t>
            </a:r>
            <a:r>
              <a:rPr lang="en-US" altLang="zh-CN" sz="2000" dirty="0" smtClean="0">
                <a:solidFill>
                  <a:schemeClr val="tx1"/>
                </a:solidFill>
              </a:rPr>
              <a:t>std </a:t>
            </a:r>
          </a:p>
          <a:p>
            <a:pPr>
              <a:lnSpc>
                <a:spcPts val="2100"/>
              </a:lnSpc>
            </a:pPr>
            <a:endParaRPr lang="en-US" altLang="zh-CN" sz="2000" dirty="0" smtClean="0"/>
          </a:p>
          <a:p>
            <a:pPr>
              <a:lnSpc>
                <a:spcPts val="2100"/>
              </a:lnSpc>
            </a:pPr>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pPr>
              <a:lnSpc>
                <a:spcPts val="2100"/>
              </a:lnSpc>
            </a:pPr>
            <a:r>
              <a:rPr lang="en-US" altLang="zh-CN" sz="2000" dirty="0" smtClean="0"/>
              <a:t>{</a:t>
            </a:r>
          </a:p>
          <a:p>
            <a:pPr>
              <a:lnSpc>
                <a:spcPts val="2100"/>
              </a:lnSpc>
            </a:pPr>
            <a:r>
              <a:rPr lang="en-US" altLang="zh-CN" sz="2000" dirty="0" smtClean="0"/>
              <a:t>	</a:t>
            </a:r>
            <a:r>
              <a:rPr lang="en-US" altLang="zh-CN" sz="2000" dirty="0" err="1" smtClean="0"/>
              <a:t>int</a:t>
            </a:r>
            <a:r>
              <a:rPr lang="en-US" altLang="zh-CN" sz="2000" dirty="0" smtClean="0"/>
              <a:t> a = 10;</a:t>
            </a:r>
          </a:p>
          <a:p>
            <a:pPr>
              <a:lnSpc>
                <a:spcPts val="2100"/>
              </a:lnSpc>
            </a:pPr>
            <a:r>
              <a:rPr lang="en-US" altLang="zh-CN" sz="2000" dirty="0" smtClean="0"/>
              <a:t>	auto </a:t>
            </a:r>
            <a:r>
              <a:rPr lang="en-US" altLang="zh-CN" sz="2000" dirty="0" err="1" smtClean="0"/>
              <a:t>au_a</a:t>
            </a:r>
            <a:r>
              <a:rPr lang="en-US" altLang="zh-CN" sz="2000" dirty="0" smtClean="0"/>
              <a:t> = a;		</a:t>
            </a:r>
            <a:r>
              <a:rPr lang="en-US" altLang="zh-CN" sz="2000" dirty="0" smtClean="0">
                <a:solidFill>
                  <a:schemeClr val="tx1"/>
                </a:solidFill>
              </a:rPr>
              <a:t>// </a:t>
            </a:r>
            <a:r>
              <a:rPr lang="zh-CN" altLang="en-US" sz="2000" dirty="0" smtClean="0">
                <a:solidFill>
                  <a:srgbClr val="C00000"/>
                </a:solidFill>
              </a:rPr>
              <a:t>自动类型推断</a:t>
            </a:r>
            <a:r>
              <a:rPr lang="zh-CN" altLang="en-US" sz="2000" dirty="0" smtClean="0">
                <a:solidFill>
                  <a:schemeClr val="tx1"/>
                </a:solidFill>
              </a:rPr>
              <a:t>，</a:t>
            </a:r>
            <a:r>
              <a:rPr lang="en-US" altLang="zh-CN" sz="2000" dirty="0" err="1" smtClean="0">
                <a:solidFill>
                  <a:srgbClr val="C00000"/>
                </a:solidFill>
              </a:rPr>
              <a:t>au_a</a:t>
            </a:r>
            <a:r>
              <a:rPr lang="zh-CN" altLang="en-US" sz="2000" dirty="0" smtClean="0">
                <a:solidFill>
                  <a:schemeClr val="tx1"/>
                </a:solidFill>
              </a:rPr>
              <a:t>为</a:t>
            </a:r>
            <a:r>
              <a:rPr lang="en-US" altLang="zh-CN" sz="2000" dirty="0" err="1" smtClean="0">
                <a:solidFill>
                  <a:srgbClr val="C00000"/>
                </a:solidFill>
              </a:rPr>
              <a:t>int</a:t>
            </a:r>
            <a:r>
              <a:rPr lang="zh-CN" altLang="en-US" sz="2000" dirty="0" smtClean="0">
                <a:solidFill>
                  <a:schemeClr val="tx1"/>
                </a:solidFill>
              </a:rPr>
              <a:t>类型</a:t>
            </a:r>
          </a:p>
          <a:p>
            <a:pPr>
              <a:lnSpc>
                <a:spcPts val="2100"/>
              </a:lnSpc>
            </a:pPr>
            <a:r>
              <a:rPr lang="zh-CN" altLang="en-US" sz="2000" dirty="0" smtClean="0"/>
              <a:t>	</a:t>
            </a:r>
            <a:r>
              <a:rPr lang="en-US" altLang="zh-CN" sz="2000" dirty="0" err="1" smtClean="0"/>
              <a:t>cout</a:t>
            </a:r>
            <a:r>
              <a:rPr lang="en-US" altLang="zh-CN" sz="2000" dirty="0" smtClean="0"/>
              <a:t> &lt;&lt; </a:t>
            </a:r>
            <a:r>
              <a:rPr lang="en-US" altLang="zh-CN" sz="2000" dirty="0" err="1" smtClean="0"/>
              <a:t>typeid</a:t>
            </a:r>
            <a:r>
              <a:rPr lang="en-US" altLang="zh-CN" sz="2000" dirty="0" smtClean="0"/>
              <a:t>(</a:t>
            </a:r>
            <a:r>
              <a:rPr lang="en-US" altLang="zh-CN" sz="2000" dirty="0" err="1" smtClean="0"/>
              <a:t>au_a</a:t>
            </a:r>
            <a:r>
              <a:rPr lang="en-US" altLang="zh-CN" sz="2000" dirty="0" smtClean="0"/>
              <a:t>).name() &lt;&lt; </a:t>
            </a:r>
            <a:r>
              <a:rPr lang="en-US" altLang="zh-CN" sz="2000" dirty="0" err="1" smtClean="0"/>
              <a:t>endl</a:t>
            </a:r>
            <a:r>
              <a:rPr lang="en-US" altLang="zh-CN" sz="2000" dirty="0" smtClean="0"/>
              <a:t>;</a:t>
            </a:r>
          </a:p>
          <a:p>
            <a:pPr>
              <a:lnSpc>
                <a:spcPts val="2100"/>
              </a:lnSpc>
            </a:pPr>
            <a:endParaRPr lang="en-US" altLang="zh-CN" sz="2000" dirty="0" smtClean="0"/>
          </a:p>
          <a:p>
            <a:pPr>
              <a:lnSpc>
                <a:spcPts val="2100"/>
              </a:lnSpc>
            </a:pPr>
            <a:r>
              <a:rPr lang="en-US" altLang="zh-CN" sz="2000" dirty="0" smtClean="0"/>
              <a:t>	system("PAUSE");	</a:t>
            </a:r>
            <a:r>
              <a:rPr lang="en-US" altLang="zh-CN" sz="2000" dirty="0" smtClean="0">
                <a:solidFill>
                  <a:schemeClr val="tx1"/>
                </a:solidFill>
              </a:rPr>
              <a:t>// </a:t>
            </a:r>
            <a:r>
              <a:rPr lang="zh-CN" altLang="en-US" sz="2000" dirty="0" smtClean="0">
                <a:solidFill>
                  <a:schemeClr val="tx1"/>
                </a:solidFill>
              </a:rPr>
              <a:t>输出系统提示信息</a:t>
            </a:r>
          </a:p>
          <a:p>
            <a:pPr>
              <a:lnSpc>
                <a:spcPts val="2100"/>
              </a:lnSpc>
            </a:pPr>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pPr>
              <a:lnSpc>
                <a:spcPts val="2100"/>
              </a:lnSpc>
            </a:pPr>
            <a:r>
              <a:rPr lang="en-US" altLang="zh-CN" sz="2000" dirty="0" smtClean="0"/>
              <a:t>}</a:t>
            </a:r>
            <a:endParaRPr lang="zh-CN" altLang="en-US" sz="2000" dirty="0"/>
          </a:p>
        </p:txBody>
      </p:sp>
      <p:sp>
        <p:nvSpPr>
          <p:cNvPr id="5" name="矩形 4"/>
          <p:cNvSpPr/>
          <p:nvPr/>
        </p:nvSpPr>
        <p:spPr bwMode="auto">
          <a:xfrm>
            <a:off x="4067944" y="5445224"/>
            <a:ext cx="3240360" cy="64807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sz="2000" dirty="0" smtClean="0"/>
              <a:t>程序运行时屏幕输出如下：</a:t>
            </a:r>
            <a:endParaRPr lang="en-US" altLang="zh-CN" sz="2000" dirty="0" smtClean="0"/>
          </a:p>
          <a:p>
            <a:pPr lvl="1"/>
            <a:r>
              <a:rPr lang="en-US" altLang="zh-CN" sz="2000" dirty="0" err="1" smtClean="0">
                <a:solidFill>
                  <a:schemeClr val="tx1"/>
                </a:solidFill>
              </a:rPr>
              <a:t>int</a:t>
            </a:r>
            <a:endParaRPr lang="en-US" altLang="zh-CN" sz="20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4624"/>
            <a:ext cx="9144000" cy="936104"/>
          </a:xfrm>
        </p:spPr>
        <p:txBody>
          <a:bodyPr/>
          <a:lstStyle/>
          <a:p>
            <a:r>
              <a:rPr lang="en-US" altLang="zh-CN" sz="2400" dirty="0" smtClean="0"/>
              <a:t>auto</a:t>
            </a:r>
            <a:r>
              <a:rPr lang="zh-CN" altLang="en-US" sz="2400" dirty="0" smtClean="0"/>
              <a:t>在进行</a:t>
            </a:r>
            <a:r>
              <a:rPr lang="zh-CN" altLang="en-US" sz="2400" dirty="0" smtClean="0">
                <a:solidFill>
                  <a:srgbClr val="C00000"/>
                </a:solidFill>
              </a:rPr>
              <a:t>自动类型推断</a:t>
            </a:r>
            <a:r>
              <a:rPr lang="zh-CN" altLang="en-US" sz="2400" dirty="0" smtClean="0"/>
              <a:t>时，会</a:t>
            </a:r>
            <a:r>
              <a:rPr lang="zh-CN" altLang="en-US" sz="2400" dirty="0" smtClean="0">
                <a:solidFill>
                  <a:srgbClr val="C00000"/>
                </a:solidFill>
              </a:rPr>
              <a:t>忽略顶层</a:t>
            </a:r>
            <a:r>
              <a:rPr lang="en-US" altLang="zh-CN" sz="2400" dirty="0" smtClean="0">
                <a:solidFill>
                  <a:srgbClr val="C00000"/>
                </a:solidFill>
              </a:rPr>
              <a:t>const</a:t>
            </a:r>
            <a:r>
              <a:rPr lang="zh-CN" altLang="en-US" sz="2400" dirty="0" smtClean="0"/>
              <a:t>的</a:t>
            </a:r>
            <a:r>
              <a:rPr lang="en-US" altLang="zh-CN" sz="2400" dirty="0" smtClean="0">
                <a:solidFill>
                  <a:srgbClr val="C00000"/>
                </a:solidFill>
              </a:rPr>
              <a:t>const</a:t>
            </a:r>
            <a:r>
              <a:rPr lang="zh-CN" altLang="en-US" sz="2400" dirty="0" smtClean="0"/>
              <a:t>属性，</a:t>
            </a:r>
            <a:r>
              <a:rPr lang="zh-CN" altLang="en-US" sz="2400" dirty="0" smtClean="0">
                <a:solidFill>
                  <a:srgbClr val="C00000"/>
                </a:solidFill>
              </a:rPr>
              <a:t>保留底层</a:t>
            </a:r>
            <a:r>
              <a:rPr lang="en-US" altLang="zh-CN" sz="2400" dirty="0" smtClean="0">
                <a:solidFill>
                  <a:srgbClr val="C00000"/>
                </a:solidFill>
              </a:rPr>
              <a:t>const</a:t>
            </a:r>
            <a:r>
              <a:rPr lang="zh-CN" altLang="en-US" sz="2400" dirty="0" smtClean="0"/>
              <a:t>的</a:t>
            </a:r>
            <a:r>
              <a:rPr lang="en-US" altLang="zh-CN" sz="2400" dirty="0" smtClean="0">
                <a:solidFill>
                  <a:srgbClr val="C00000"/>
                </a:solidFill>
              </a:rPr>
              <a:t>const</a:t>
            </a:r>
            <a:r>
              <a:rPr lang="zh-CN" altLang="en-US" sz="2400" dirty="0" smtClean="0"/>
              <a:t>属性。</a:t>
            </a:r>
            <a:endParaRPr lang="zh-CN" altLang="en-US" sz="2400" dirty="0"/>
          </a:p>
        </p:txBody>
      </p:sp>
      <p:sp>
        <p:nvSpPr>
          <p:cNvPr id="4" name="TextBox 3"/>
          <p:cNvSpPr txBox="1"/>
          <p:nvPr/>
        </p:nvSpPr>
        <p:spPr>
          <a:xfrm>
            <a:off x="35496" y="886063"/>
            <a:ext cx="9108504" cy="5734903"/>
          </a:xfrm>
          <a:prstGeom prst="rect">
            <a:avLst/>
          </a:prstGeom>
          <a:noFill/>
        </p:spPr>
        <p:txBody>
          <a:bodyPr wrap="square" rtlCol="0">
            <a:spAutoFit/>
          </a:bodyPr>
          <a:lstStyle/>
          <a:p>
            <a:pPr>
              <a:lnSpc>
                <a:spcPts val="2000"/>
              </a:lnSpc>
            </a:pPr>
            <a:r>
              <a:rPr lang="zh-CN" altLang="en-US" sz="2000" dirty="0" smtClean="0">
                <a:solidFill>
                  <a:srgbClr val="C00000"/>
                </a:solidFill>
              </a:rPr>
              <a:t>例</a:t>
            </a:r>
            <a:r>
              <a:rPr lang="en-US" altLang="zh-CN" sz="2000" dirty="0" smtClean="0">
                <a:solidFill>
                  <a:srgbClr val="C00000"/>
                </a:solidFill>
              </a:rPr>
              <a:t>9.21 auto</a:t>
            </a:r>
            <a:r>
              <a:rPr lang="zh-CN" altLang="en-US" sz="2000" dirty="0" smtClean="0">
                <a:solidFill>
                  <a:srgbClr val="C00000"/>
                </a:solidFill>
              </a:rPr>
              <a:t>在进行自动类型推断时，会忽略顶层</a:t>
            </a:r>
            <a:r>
              <a:rPr lang="en-US" altLang="zh-CN" sz="2000" dirty="0" smtClean="0">
                <a:solidFill>
                  <a:srgbClr val="C00000"/>
                </a:solidFill>
              </a:rPr>
              <a:t>const</a:t>
            </a:r>
            <a:r>
              <a:rPr lang="zh-CN" altLang="en-US" sz="2000" dirty="0" smtClean="0">
                <a:solidFill>
                  <a:srgbClr val="C00000"/>
                </a:solidFill>
              </a:rPr>
              <a:t>的</a:t>
            </a:r>
            <a:r>
              <a:rPr lang="en-US" altLang="zh-CN" sz="2000" dirty="0" smtClean="0">
                <a:solidFill>
                  <a:srgbClr val="C00000"/>
                </a:solidFill>
              </a:rPr>
              <a:t>const</a:t>
            </a:r>
            <a:r>
              <a:rPr lang="zh-CN" altLang="en-US" sz="2000" dirty="0" smtClean="0">
                <a:solidFill>
                  <a:srgbClr val="C00000"/>
                </a:solidFill>
              </a:rPr>
              <a:t>属性，保留底层</a:t>
            </a:r>
            <a:r>
              <a:rPr lang="en-US" altLang="zh-CN" sz="2000" dirty="0" smtClean="0">
                <a:solidFill>
                  <a:srgbClr val="C00000"/>
                </a:solidFill>
              </a:rPr>
              <a:t>const</a:t>
            </a:r>
            <a:r>
              <a:rPr lang="zh-CN" altLang="en-US" sz="2000" dirty="0" smtClean="0">
                <a:solidFill>
                  <a:srgbClr val="C00000"/>
                </a:solidFill>
              </a:rPr>
              <a:t>的</a:t>
            </a:r>
            <a:r>
              <a:rPr lang="en-US" altLang="zh-CN" sz="2000" dirty="0" smtClean="0">
                <a:solidFill>
                  <a:srgbClr val="C00000"/>
                </a:solidFill>
              </a:rPr>
              <a:t>const</a:t>
            </a:r>
            <a:r>
              <a:rPr lang="zh-CN" altLang="en-US" sz="2000" dirty="0" smtClean="0">
                <a:solidFill>
                  <a:srgbClr val="C00000"/>
                </a:solidFill>
              </a:rPr>
              <a:t>属性示例。</a:t>
            </a:r>
          </a:p>
          <a:p>
            <a:pPr>
              <a:lnSpc>
                <a:spcPts val="2000"/>
              </a:lnSpc>
            </a:pPr>
            <a:r>
              <a:rPr lang="en-US" altLang="zh-CN" sz="2000" dirty="0" smtClean="0">
                <a:solidFill>
                  <a:schemeClr val="tx1"/>
                </a:solidFill>
              </a:rPr>
              <a:t>// </a:t>
            </a:r>
            <a:r>
              <a:rPr lang="zh-CN" altLang="en-US" sz="2000" dirty="0" smtClean="0">
                <a:solidFill>
                  <a:schemeClr val="tx1"/>
                </a:solidFill>
              </a:rPr>
              <a:t>文件路径名</a:t>
            </a:r>
            <a:r>
              <a:rPr lang="en-US" altLang="zh-CN" sz="2000" dirty="0" smtClean="0">
                <a:solidFill>
                  <a:schemeClr val="tx1"/>
                </a:solidFill>
              </a:rPr>
              <a:t>:e9_21_VC2017\main_9_21_</a:t>
            </a:r>
            <a:r>
              <a:rPr lang="en-US" altLang="zh-CN" sz="2000" dirty="0" smtClean="0">
                <a:solidFill>
                  <a:srgbClr val="C00000"/>
                </a:solidFill>
              </a:rPr>
              <a:t>VC2017</a:t>
            </a:r>
            <a:r>
              <a:rPr lang="en-US" altLang="zh-CN" sz="2000" dirty="0" smtClean="0">
                <a:solidFill>
                  <a:schemeClr val="tx1"/>
                </a:solidFill>
              </a:rPr>
              <a:t>.cpp</a:t>
            </a:r>
          </a:p>
          <a:p>
            <a:pPr>
              <a:lnSpc>
                <a:spcPts val="2000"/>
              </a:lnSpc>
            </a:pPr>
            <a:r>
              <a:rPr lang="en-US" altLang="zh-CN" sz="2000" dirty="0" smtClean="0"/>
              <a:t>#include &lt;</a:t>
            </a:r>
            <a:r>
              <a:rPr lang="en-US" altLang="zh-CN" sz="2000" dirty="0" err="1" smtClean="0"/>
              <a:t>iostream</a:t>
            </a:r>
            <a:r>
              <a:rPr lang="en-US" altLang="zh-CN" sz="2000" dirty="0" smtClean="0"/>
              <a:t>&gt;            	</a:t>
            </a:r>
            <a:r>
              <a:rPr lang="en-US" altLang="zh-CN" sz="2000" dirty="0" smtClean="0">
                <a:solidFill>
                  <a:schemeClr val="tx1"/>
                </a:solidFill>
              </a:rPr>
              <a:t>// </a:t>
            </a:r>
            <a:r>
              <a:rPr lang="zh-CN" altLang="en-US" sz="2000" dirty="0" smtClean="0">
                <a:solidFill>
                  <a:schemeClr val="tx1"/>
                </a:solidFill>
              </a:rPr>
              <a:t>编译预处理命令</a:t>
            </a:r>
          </a:p>
          <a:p>
            <a:pPr>
              <a:lnSpc>
                <a:spcPts val="2000"/>
              </a:lnSpc>
            </a:pPr>
            <a:r>
              <a:rPr lang="en-US" altLang="zh-CN" sz="2000" dirty="0" smtClean="0"/>
              <a:t>using namespace std;		</a:t>
            </a:r>
            <a:r>
              <a:rPr lang="en-US" altLang="zh-CN" sz="2000" dirty="0" smtClean="0">
                <a:solidFill>
                  <a:schemeClr val="tx1"/>
                </a:solidFill>
              </a:rPr>
              <a:t>// </a:t>
            </a:r>
            <a:r>
              <a:rPr lang="zh-CN" altLang="en-US" sz="2000" dirty="0" smtClean="0">
                <a:solidFill>
                  <a:schemeClr val="tx1"/>
                </a:solidFill>
              </a:rPr>
              <a:t>便用命名空间</a:t>
            </a:r>
            <a:r>
              <a:rPr lang="en-US" altLang="zh-CN" sz="2000" dirty="0" smtClean="0">
                <a:solidFill>
                  <a:schemeClr val="tx1"/>
                </a:solidFill>
              </a:rPr>
              <a:t>std </a:t>
            </a:r>
          </a:p>
          <a:p>
            <a:pPr>
              <a:lnSpc>
                <a:spcPts val="2000"/>
              </a:lnSpc>
            </a:pPr>
            <a:endParaRPr lang="en-US" altLang="zh-CN" sz="2000" dirty="0" smtClean="0">
              <a:solidFill>
                <a:schemeClr val="tx1"/>
              </a:solidFill>
            </a:endParaRPr>
          </a:p>
          <a:p>
            <a:pPr>
              <a:lnSpc>
                <a:spcPts val="2000"/>
              </a:lnSpc>
            </a:pPr>
            <a:r>
              <a:rPr lang="en-US" altLang="zh-CN" sz="2000" dirty="0" err="1" smtClean="0"/>
              <a:t>int</a:t>
            </a:r>
            <a:r>
              <a:rPr lang="en-US" altLang="zh-CN" sz="2000" dirty="0" smtClean="0"/>
              <a:t> main()			</a:t>
            </a:r>
            <a:r>
              <a:rPr lang="en-US" altLang="zh-CN" sz="2000" dirty="0" smtClean="0">
                <a:solidFill>
                  <a:schemeClr val="tx1"/>
                </a:solidFill>
              </a:rPr>
              <a:t>// </a:t>
            </a:r>
            <a:r>
              <a:rPr lang="zh-CN" altLang="en-US" sz="2000" dirty="0" smtClean="0">
                <a:solidFill>
                  <a:schemeClr val="tx1"/>
                </a:solidFill>
              </a:rPr>
              <a:t>主函数</a:t>
            </a:r>
            <a:r>
              <a:rPr lang="en-US" altLang="zh-CN" sz="2000" dirty="0" smtClean="0">
                <a:solidFill>
                  <a:schemeClr val="tx1"/>
                </a:solidFill>
              </a:rPr>
              <a:t>main()</a:t>
            </a:r>
          </a:p>
          <a:p>
            <a:pPr>
              <a:lnSpc>
                <a:spcPts val="2000"/>
              </a:lnSpc>
            </a:pPr>
            <a:r>
              <a:rPr lang="en-US" altLang="zh-CN" sz="2000" dirty="0" smtClean="0"/>
              <a:t>{</a:t>
            </a:r>
          </a:p>
          <a:p>
            <a:pPr>
              <a:lnSpc>
                <a:spcPts val="2000"/>
              </a:lnSpc>
            </a:pPr>
            <a:r>
              <a:rPr lang="en-US" altLang="zh-CN"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 = 33;		</a:t>
            </a:r>
            <a:r>
              <a:rPr lang="en-US" altLang="zh-CN" sz="2000" dirty="0" smtClean="0">
                <a:solidFill>
                  <a:schemeClr val="tx1"/>
                </a:solidFill>
              </a:rPr>
              <a:t>// </a:t>
            </a:r>
            <a:r>
              <a:rPr lang="zh-CN" altLang="en-US" sz="2000" dirty="0" smtClean="0">
                <a:solidFill>
                  <a:schemeClr val="tx1"/>
                </a:solidFill>
              </a:rPr>
              <a:t>整型变量</a:t>
            </a:r>
          </a:p>
          <a:p>
            <a:pPr>
              <a:lnSpc>
                <a:spcPts val="2000"/>
              </a:lnSpc>
            </a:pPr>
            <a:r>
              <a:rPr lang="zh-CN" altLang="en-US" sz="2000" dirty="0" smtClean="0"/>
              <a:t>	</a:t>
            </a:r>
            <a:r>
              <a:rPr lang="en-US" altLang="zh-CN" sz="2000" dirty="0" err="1" smtClean="0"/>
              <a:t>int</a:t>
            </a:r>
            <a:r>
              <a:rPr lang="en-US" altLang="zh-CN" sz="2000" dirty="0" smtClean="0"/>
              <a:t> * const p1 = &amp;</a:t>
            </a:r>
            <a:r>
              <a:rPr lang="en-US" altLang="zh-CN" sz="2000" dirty="0" err="1" smtClean="0"/>
              <a:t>i</a:t>
            </a:r>
            <a:r>
              <a:rPr lang="en-US" altLang="zh-CN" sz="2000" dirty="0" smtClean="0"/>
              <a:t>;	</a:t>
            </a:r>
            <a:r>
              <a:rPr lang="en-US" altLang="zh-CN" sz="2000" dirty="0" smtClean="0">
                <a:solidFill>
                  <a:schemeClr val="tx1"/>
                </a:solidFill>
              </a:rPr>
              <a:t>// </a:t>
            </a:r>
            <a:r>
              <a:rPr lang="zh-CN" altLang="en-US" sz="2000" dirty="0" smtClean="0">
                <a:solidFill>
                  <a:schemeClr val="tx1"/>
                </a:solidFill>
              </a:rPr>
              <a:t>不能改变</a:t>
            </a:r>
            <a:r>
              <a:rPr lang="en-US" altLang="zh-CN" sz="2000" dirty="0" smtClean="0">
                <a:solidFill>
                  <a:srgbClr val="C00000"/>
                </a:solidFill>
              </a:rPr>
              <a:t>p1</a:t>
            </a:r>
            <a:r>
              <a:rPr lang="zh-CN" altLang="en-US" sz="2000" dirty="0" smtClean="0">
                <a:solidFill>
                  <a:schemeClr val="tx1"/>
                </a:solidFill>
              </a:rPr>
              <a:t>的值，这是一个</a:t>
            </a:r>
            <a:r>
              <a:rPr lang="zh-CN" altLang="en-US" sz="2000" dirty="0" smtClean="0">
                <a:solidFill>
                  <a:srgbClr val="C00000"/>
                </a:solidFill>
              </a:rPr>
              <a:t>顶层</a:t>
            </a:r>
            <a:r>
              <a:rPr lang="en-US" altLang="zh-CN" sz="2000" dirty="0" smtClean="0">
                <a:solidFill>
                  <a:srgbClr val="C00000"/>
                </a:solidFill>
              </a:rPr>
              <a:t>const</a:t>
            </a:r>
          </a:p>
          <a:p>
            <a:pPr>
              <a:lnSpc>
                <a:spcPts val="2000"/>
              </a:lnSpc>
            </a:pPr>
            <a:r>
              <a:rPr lang="en-US" altLang="zh-CN" sz="2000" dirty="0" smtClean="0"/>
              <a:t>	</a:t>
            </a:r>
            <a:r>
              <a:rPr lang="en-US" altLang="zh-CN" sz="2000" dirty="0" err="1" smtClean="0"/>
              <a:t>int</a:t>
            </a:r>
            <a:r>
              <a:rPr lang="en-US" altLang="zh-CN" sz="2000" dirty="0" smtClean="0"/>
              <a:t> const </a:t>
            </a:r>
            <a:r>
              <a:rPr lang="en-US" altLang="zh-CN" sz="2000" dirty="0" err="1" smtClean="0"/>
              <a:t>ci</a:t>
            </a:r>
            <a:r>
              <a:rPr lang="en-US" altLang="zh-CN" sz="2000" dirty="0" smtClean="0"/>
              <a:t> = 55;	</a:t>
            </a:r>
            <a:r>
              <a:rPr lang="en-US" altLang="zh-CN" sz="2000" dirty="0" smtClean="0">
                <a:solidFill>
                  <a:schemeClr val="tx1"/>
                </a:solidFill>
              </a:rPr>
              <a:t>//</a:t>
            </a:r>
            <a:r>
              <a:rPr lang="zh-CN" altLang="en-US" sz="2000" dirty="0" smtClean="0">
                <a:solidFill>
                  <a:schemeClr val="tx1"/>
                </a:solidFill>
              </a:rPr>
              <a:t>不能改变</a:t>
            </a:r>
            <a:r>
              <a:rPr lang="en-US" altLang="zh-CN" sz="2000" dirty="0" err="1" smtClean="0">
                <a:solidFill>
                  <a:schemeClr val="tx1"/>
                </a:solidFill>
              </a:rPr>
              <a:t>ci</a:t>
            </a:r>
            <a:r>
              <a:rPr lang="zh-CN" altLang="en-US" sz="2000" dirty="0" smtClean="0">
                <a:solidFill>
                  <a:schemeClr val="tx1"/>
                </a:solidFill>
              </a:rPr>
              <a:t>的值，这是一个</a:t>
            </a:r>
            <a:r>
              <a:rPr lang="zh-CN" altLang="en-US" sz="2000" dirty="0" smtClean="0">
                <a:solidFill>
                  <a:srgbClr val="C00000"/>
                </a:solidFill>
              </a:rPr>
              <a:t>顶层</a:t>
            </a:r>
            <a:r>
              <a:rPr lang="en-US" altLang="zh-CN" sz="2000" dirty="0" smtClean="0">
                <a:solidFill>
                  <a:srgbClr val="C00000"/>
                </a:solidFill>
              </a:rPr>
              <a:t>const</a:t>
            </a:r>
          </a:p>
          <a:p>
            <a:pPr>
              <a:lnSpc>
                <a:spcPts val="2000"/>
              </a:lnSpc>
            </a:pPr>
            <a:r>
              <a:rPr lang="en-US" altLang="zh-CN" sz="2000" dirty="0" smtClean="0"/>
              <a:t>	</a:t>
            </a:r>
            <a:r>
              <a:rPr lang="en-US" altLang="zh-CN" sz="2000" dirty="0" err="1" smtClean="0"/>
              <a:t>int</a:t>
            </a:r>
            <a:r>
              <a:rPr lang="en-US" altLang="zh-CN" sz="2000" dirty="0" smtClean="0"/>
              <a:t> const *p2 = &amp;</a:t>
            </a:r>
            <a:r>
              <a:rPr lang="en-US" altLang="zh-CN" sz="2000" dirty="0" err="1" smtClean="0"/>
              <a:t>ci</a:t>
            </a:r>
            <a:r>
              <a:rPr lang="en-US" altLang="zh-CN" sz="2000" dirty="0" smtClean="0"/>
              <a:t>;</a:t>
            </a:r>
            <a:r>
              <a:rPr lang="en-US" altLang="zh-CN" sz="2000" dirty="0" smtClean="0">
                <a:solidFill>
                  <a:schemeClr val="tx1"/>
                </a:solidFill>
              </a:rPr>
              <a:t>// </a:t>
            </a:r>
            <a:r>
              <a:rPr lang="zh-CN" altLang="en-US" sz="2000" dirty="0" smtClean="0">
                <a:solidFill>
                  <a:schemeClr val="tx1"/>
                </a:solidFill>
              </a:rPr>
              <a:t>不能改变</a:t>
            </a:r>
            <a:r>
              <a:rPr lang="en-US" altLang="zh-CN" sz="2000" dirty="0" smtClean="0">
                <a:solidFill>
                  <a:srgbClr val="C00000"/>
                </a:solidFill>
              </a:rPr>
              <a:t>p2</a:t>
            </a:r>
            <a:r>
              <a:rPr lang="zh-CN" altLang="en-US" sz="2000" dirty="0" smtClean="0">
                <a:solidFill>
                  <a:schemeClr val="tx1"/>
                </a:solidFill>
              </a:rPr>
              <a:t>间接引用的实体</a:t>
            </a:r>
            <a:r>
              <a:rPr lang="en-US" altLang="zh-CN" sz="2000" dirty="0" err="1" smtClean="0">
                <a:solidFill>
                  <a:schemeClr val="tx1"/>
                </a:solidFill>
              </a:rPr>
              <a:t>ci</a:t>
            </a:r>
            <a:r>
              <a:rPr lang="zh-CN" altLang="en-US" sz="2000" dirty="0" smtClean="0">
                <a:solidFill>
                  <a:schemeClr val="tx1"/>
                </a:solidFill>
              </a:rPr>
              <a:t>，这是</a:t>
            </a:r>
            <a:r>
              <a:rPr lang="zh-CN" altLang="en-US" sz="2000" dirty="0" smtClean="0">
                <a:solidFill>
                  <a:srgbClr val="C00000"/>
                </a:solidFill>
              </a:rPr>
              <a:t>底层</a:t>
            </a:r>
            <a:r>
              <a:rPr lang="en-US" altLang="zh-CN" sz="2000" dirty="0" smtClean="0">
                <a:solidFill>
                  <a:srgbClr val="C00000"/>
                </a:solidFill>
              </a:rPr>
              <a:t>const</a:t>
            </a:r>
          </a:p>
          <a:p>
            <a:pPr>
              <a:lnSpc>
                <a:spcPts val="2000"/>
              </a:lnSpc>
            </a:pPr>
            <a:endParaRPr lang="en-US" altLang="zh-CN" sz="2000" dirty="0" smtClean="0">
              <a:solidFill>
                <a:srgbClr val="C00000"/>
              </a:solidFill>
            </a:endParaRPr>
          </a:p>
          <a:p>
            <a:pPr>
              <a:lnSpc>
                <a:spcPts val="2000"/>
              </a:lnSpc>
            </a:pPr>
            <a:r>
              <a:rPr lang="en-US" altLang="zh-CN" sz="2000" dirty="0" smtClean="0"/>
              <a:t>	auto au_p1 = p1;</a:t>
            </a:r>
            <a:r>
              <a:rPr lang="en-US" altLang="zh-CN" sz="2000" dirty="0" smtClean="0">
                <a:solidFill>
                  <a:srgbClr val="C00000"/>
                </a:solidFill>
              </a:rPr>
              <a:t>//</a:t>
            </a:r>
            <a:r>
              <a:rPr lang="zh-CN" altLang="en-US" sz="2000" dirty="0" smtClean="0">
                <a:solidFill>
                  <a:srgbClr val="C00000"/>
                </a:solidFill>
              </a:rPr>
              <a:t>自动推断</a:t>
            </a:r>
            <a:r>
              <a:rPr lang="en-US" altLang="zh-CN" sz="2000" dirty="0" smtClean="0">
                <a:solidFill>
                  <a:srgbClr val="C00000"/>
                </a:solidFill>
              </a:rPr>
              <a:t>au_p1</a:t>
            </a:r>
            <a:r>
              <a:rPr lang="zh-CN" altLang="en-US" sz="2000" dirty="0" smtClean="0">
                <a:solidFill>
                  <a:srgbClr val="C00000"/>
                </a:solidFill>
              </a:rPr>
              <a:t>为</a:t>
            </a:r>
            <a:r>
              <a:rPr lang="en-US" altLang="zh-CN" sz="2000" dirty="0" err="1" smtClean="0">
                <a:solidFill>
                  <a:srgbClr val="C00000"/>
                </a:solidFill>
              </a:rPr>
              <a:t>int</a:t>
            </a:r>
            <a:r>
              <a:rPr lang="en-US" altLang="zh-CN" sz="2000" dirty="0" smtClean="0">
                <a:solidFill>
                  <a:srgbClr val="C00000"/>
                </a:solidFill>
              </a:rPr>
              <a:t> </a:t>
            </a:r>
            <a:r>
              <a:rPr lang="zh-CN" altLang="en-US" sz="2000" dirty="0" smtClean="0">
                <a:solidFill>
                  <a:srgbClr val="C00000"/>
                </a:solidFill>
              </a:rPr>
              <a:t>*类型，</a:t>
            </a:r>
            <a:r>
              <a:rPr lang="zh-CN" altLang="en-US" sz="2000" dirty="0" smtClean="0"/>
              <a:t>忽略顶层</a:t>
            </a:r>
            <a:r>
              <a:rPr lang="en-US" altLang="zh-CN" sz="2000" dirty="0" smtClean="0"/>
              <a:t>const</a:t>
            </a:r>
            <a:r>
              <a:rPr lang="zh-CN" altLang="en-US" sz="2000" dirty="0" smtClean="0"/>
              <a:t>的属性</a:t>
            </a:r>
          </a:p>
          <a:p>
            <a:pPr>
              <a:lnSpc>
                <a:spcPts val="2000"/>
              </a:lnSpc>
            </a:pPr>
            <a:r>
              <a:rPr lang="zh-CN" altLang="en-US" sz="2000" dirty="0" smtClean="0"/>
              <a:t>	</a:t>
            </a:r>
            <a:r>
              <a:rPr lang="en-US" altLang="zh-CN" sz="2000" dirty="0" err="1" smtClean="0"/>
              <a:t>cout</a:t>
            </a:r>
            <a:r>
              <a:rPr lang="en-US" altLang="zh-CN" sz="2000" dirty="0" smtClean="0"/>
              <a:t> &lt;&lt; "au_p1</a:t>
            </a:r>
            <a:r>
              <a:rPr lang="zh-CN" altLang="en-US" sz="2000" dirty="0" smtClean="0"/>
              <a:t>的类型</a:t>
            </a:r>
            <a:r>
              <a:rPr lang="en-US" altLang="zh-CN" sz="2000" dirty="0" smtClean="0"/>
              <a:t>:" &lt;&lt; </a:t>
            </a:r>
            <a:r>
              <a:rPr lang="en-US" altLang="zh-CN" sz="2000" dirty="0" err="1" smtClean="0"/>
              <a:t>typeid</a:t>
            </a:r>
            <a:r>
              <a:rPr lang="en-US" altLang="zh-CN" sz="2000" dirty="0" smtClean="0"/>
              <a:t>(au_p1).name() &lt;&lt; </a:t>
            </a:r>
            <a:r>
              <a:rPr lang="en-US" altLang="zh-CN" sz="2000" dirty="0" err="1" smtClean="0"/>
              <a:t>endl</a:t>
            </a:r>
            <a:r>
              <a:rPr lang="en-US" altLang="zh-CN" sz="2000" dirty="0" smtClean="0"/>
              <a:t>;</a:t>
            </a:r>
          </a:p>
          <a:p>
            <a:pPr>
              <a:lnSpc>
                <a:spcPts val="2000"/>
              </a:lnSpc>
            </a:pPr>
            <a:endParaRPr lang="en-US" altLang="zh-CN" sz="2000" dirty="0" smtClean="0"/>
          </a:p>
          <a:p>
            <a:pPr>
              <a:lnSpc>
                <a:spcPts val="2000"/>
              </a:lnSpc>
            </a:pPr>
            <a:r>
              <a:rPr lang="en-US" altLang="zh-CN" sz="2000" dirty="0" smtClean="0"/>
              <a:t>	auto au_p2 = p2;</a:t>
            </a:r>
            <a:r>
              <a:rPr lang="en-US" altLang="zh-CN" sz="2000" dirty="0" smtClean="0">
                <a:solidFill>
                  <a:srgbClr val="C00000"/>
                </a:solidFill>
              </a:rPr>
              <a:t>//</a:t>
            </a:r>
            <a:r>
              <a:rPr lang="zh-CN" altLang="en-US" sz="2000" dirty="0" smtClean="0">
                <a:solidFill>
                  <a:srgbClr val="C00000"/>
                </a:solidFill>
              </a:rPr>
              <a:t>动推断</a:t>
            </a:r>
            <a:r>
              <a:rPr lang="en-US" altLang="zh-CN" sz="2000" dirty="0" smtClean="0">
                <a:solidFill>
                  <a:srgbClr val="C00000"/>
                </a:solidFill>
              </a:rPr>
              <a:t>au_p2</a:t>
            </a:r>
            <a:r>
              <a:rPr lang="zh-CN" altLang="en-US" sz="2000" dirty="0" smtClean="0">
                <a:solidFill>
                  <a:srgbClr val="C00000"/>
                </a:solidFill>
              </a:rPr>
              <a:t>为</a:t>
            </a:r>
            <a:r>
              <a:rPr lang="en-US" altLang="zh-CN" sz="2000" dirty="0" err="1" smtClean="0">
                <a:solidFill>
                  <a:srgbClr val="C00000"/>
                </a:solidFill>
              </a:rPr>
              <a:t>int</a:t>
            </a:r>
            <a:r>
              <a:rPr lang="en-US" altLang="zh-CN" sz="2000" dirty="0" smtClean="0">
                <a:solidFill>
                  <a:srgbClr val="C00000"/>
                </a:solidFill>
              </a:rPr>
              <a:t> const *</a:t>
            </a:r>
            <a:r>
              <a:rPr lang="zh-CN" altLang="en-US" sz="2000" dirty="0" smtClean="0">
                <a:solidFill>
                  <a:srgbClr val="C00000"/>
                </a:solidFill>
              </a:rPr>
              <a:t>类型</a:t>
            </a:r>
            <a:r>
              <a:rPr lang="en-US" altLang="zh-CN" sz="2000" dirty="0" smtClean="0">
                <a:solidFill>
                  <a:srgbClr val="C00000"/>
                </a:solidFill>
              </a:rPr>
              <a:t>,</a:t>
            </a:r>
            <a:r>
              <a:rPr lang="zh-CN" altLang="en-US" sz="2000" dirty="0" smtClean="0"/>
              <a:t>保留底层</a:t>
            </a:r>
            <a:r>
              <a:rPr lang="en-US" altLang="zh-CN" sz="2000" dirty="0" smtClean="0"/>
              <a:t>const</a:t>
            </a:r>
            <a:r>
              <a:rPr lang="zh-CN" altLang="en-US" sz="2000" dirty="0" smtClean="0"/>
              <a:t>属性</a:t>
            </a:r>
          </a:p>
          <a:p>
            <a:pPr>
              <a:lnSpc>
                <a:spcPts val="2000"/>
              </a:lnSpc>
            </a:pPr>
            <a:r>
              <a:rPr lang="zh-CN" altLang="en-US" sz="2000" dirty="0" smtClean="0"/>
              <a:t>	</a:t>
            </a:r>
            <a:r>
              <a:rPr lang="en-US" altLang="zh-CN" sz="2000" dirty="0" err="1" smtClean="0"/>
              <a:t>cout</a:t>
            </a:r>
            <a:r>
              <a:rPr lang="en-US" altLang="zh-CN" sz="2000" dirty="0" smtClean="0"/>
              <a:t> &lt;&lt; "au_p2</a:t>
            </a:r>
            <a:r>
              <a:rPr lang="zh-CN" altLang="en-US" sz="2000" dirty="0" smtClean="0"/>
              <a:t>的类型</a:t>
            </a:r>
            <a:r>
              <a:rPr lang="en-US" altLang="zh-CN" sz="2000" dirty="0" smtClean="0"/>
              <a:t>:" &lt;&lt; </a:t>
            </a:r>
            <a:r>
              <a:rPr lang="en-US" altLang="zh-CN" sz="2000" dirty="0" err="1" smtClean="0"/>
              <a:t>typeid</a:t>
            </a:r>
            <a:r>
              <a:rPr lang="en-US" altLang="zh-CN" sz="2000" dirty="0" smtClean="0"/>
              <a:t>(au_p2).name() &lt;&lt; </a:t>
            </a:r>
            <a:r>
              <a:rPr lang="en-US" altLang="zh-CN" sz="2000" dirty="0" err="1" smtClean="0"/>
              <a:t>endl</a:t>
            </a:r>
            <a:r>
              <a:rPr lang="en-US" altLang="zh-CN" sz="2000" dirty="0" smtClean="0"/>
              <a:t>;</a:t>
            </a:r>
          </a:p>
          <a:p>
            <a:pPr>
              <a:lnSpc>
                <a:spcPts val="2000"/>
              </a:lnSpc>
            </a:pPr>
            <a:endParaRPr lang="en-US" altLang="zh-CN" sz="2000" dirty="0" smtClean="0"/>
          </a:p>
          <a:p>
            <a:pPr>
              <a:lnSpc>
                <a:spcPts val="2000"/>
              </a:lnSpc>
            </a:pPr>
            <a:r>
              <a:rPr lang="en-US" altLang="zh-CN" sz="2000" dirty="0" smtClean="0"/>
              <a:t>	system("PAUSE");	</a:t>
            </a:r>
            <a:r>
              <a:rPr lang="en-US" altLang="zh-CN" sz="2000" dirty="0" smtClean="0">
                <a:solidFill>
                  <a:schemeClr val="tx1"/>
                </a:solidFill>
              </a:rPr>
              <a:t>// </a:t>
            </a:r>
            <a:r>
              <a:rPr lang="zh-CN" altLang="en-US" sz="2000" dirty="0" smtClean="0">
                <a:solidFill>
                  <a:schemeClr val="tx1"/>
                </a:solidFill>
              </a:rPr>
              <a:t>调用库函数</a:t>
            </a:r>
            <a:r>
              <a:rPr lang="en-US" altLang="zh-CN" sz="2000" dirty="0" smtClean="0">
                <a:solidFill>
                  <a:schemeClr val="tx1"/>
                </a:solidFill>
              </a:rPr>
              <a:t>system()</a:t>
            </a:r>
            <a:r>
              <a:rPr lang="zh-CN" altLang="en-US" sz="2000" dirty="0" smtClean="0">
                <a:solidFill>
                  <a:schemeClr val="tx1"/>
                </a:solidFill>
              </a:rPr>
              <a:t>，输出系统提示信息</a:t>
            </a:r>
          </a:p>
          <a:p>
            <a:pPr>
              <a:lnSpc>
                <a:spcPts val="2000"/>
              </a:lnSpc>
            </a:pPr>
            <a:r>
              <a:rPr lang="zh-CN" altLang="en-US" sz="2000" dirty="0" smtClean="0"/>
              <a:t>	</a:t>
            </a:r>
            <a:r>
              <a:rPr lang="en-US" altLang="zh-CN" sz="2000" dirty="0" smtClean="0"/>
              <a:t>return 0;        		</a:t>
            </a:r>
            <a:r>
              <a:rPr lang="en-US" altLang="zh-CN" sz="2000" dirty="0" smtClean="0">
                <a:solidFill>
                  <a:schemeClr val="tx1"/>
                </a:solidFill>
              </a:rPr>
              <a:t>// </a:t>
            </a:r>
            <a:r>
              <a:rPr lang="zh-CN" altLang="en-US" sz="2000" dirty="0" smtClean="0">
                <a:solidFill>
                  <a:schemeClr val="tx1"/>
                </a:solidFill>
              </a:rPr>
              <a:t>返回值</a:t>
            </a:r>
            <a:r>
              <a:rPr lang="en-US" altLang="zh-CN" sz="2000" dirty="0" smtClean="0">
                <a:solidFill>
                  <a:schemeClr val="tx1"/>
                </a:solidFill>
              </a:rPr>
              <a:t>0, </a:t>
            </a:r>
            <a:r>
              <a:rPr lang="zh-CN" altLang="en-US" sz="2000" dirty="0" smtClean="0">
                <a:solidFill>
                  <a:schemeClr val="tx1"/>
                </a:solidFill>
              </a:rPr>
              <a:t>返回操作系统</a:t>
            </a:r>
          </a:p>
          <a:p>
            <a:pPr>
              <a:lnSpc>
                <a:spcPts val="2000"/>
              </a:lnSpc>
            </a:pPr>
            <a:r>
              <a:rPr lang="en-US" altLang="zh-CN" sz="2000" dirty="0" smtClean="0"/>
              <a:t>}</a:t>
            </a:r>
            <a:endParaRPr lang="zh-CN" altLang="en-US" sz="2000" dirty="0"/>
          </a:p>
        </p:txBody>
      </p:sp>
      <p:sp>
        <p:nvSpPr>
          <p:cNvPr id="5" name="矩形 4"/>
          <p:cNvSpPr/>
          <p:nvPr/>
        </p:nvSpPr>
        <p:spPr bwMode="auto">
          <a:xfrm>
            <a:off x="3779912" y="5517232"/>
            <a:ext cx="4320480" cy="100811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sz="2000" dirty="0" smtClean="0"/>
              <a:t>程序运行时屏幕输出如下：</a:t>
            </a:r>
            <a:endParaRPr lang="en-US" altLang="zh-CN" sz="2000" dirty="0" smtClean="0"/>
          </a:p>
          <a:p>
            <a:pPr lvl="1"/>
            <a:r>
              <a:rPr lang="en-US" altLang="zh-CN" sz="2000" dirty="0" smtClean="0">
                <a:solidFill>
                  <a:schemeClr val="tx1"/>
                </a:solidFill>
              </a:rPr>
              <a:t>au_p1</a:t>
            </a:r>
            <a:r>
              <a:rPr lang="zh-CN" altLang="en-US" sz="2000" dirty="0" smtClean="0">
                <a:solidFill>
                  <a:schemeClr val="tx1"/>
                </a:solidFill>
              </a:rPr>
              <a:t>的类型</a:t>
            </a:r>
            <a:r>
              <a:rPr lang="en-US" altLang="zh-CN" sz="2000" dirty="0" smtClean="0">
                <a:solidFill>
                  <a:schemeClr val="tx1"/>
                </a:solidFill>
              </a:rPr>
              <a:t>:</a:t>
            </a:r>
            <a:r>
              <a:rPr lang="en-US" altLang="zh-CN" sz="2000" dirty="0" err="1" smtClean="0">
                <a:solidFill>
                  <a:schemeClr val="tx1"/>
                </a:solidFill>
              </a:rPr>
              <a:t>int</a:t>
            </a:r>
            <a:r>
              <a:rPr lang="en-US" altLang="zh-CN" sz="2000" dirty="0" smtClean="0">
                <a:solidFill>
                  <a:schemeClr val="tx1"/>
                </a:solidFill>
              </a:rPr>
              <a:t> *</a:t>
            </a:r>
          </a:p>
          <a:p>
            <a:pPr lvl="1"/>
            <a:r>
              <a:rPr lang="en-US" altLang="zh-CN" sz="2000" dirty="0" smtClean="0">
                <a:solidFill>
                  <a:schemeClr val="tx1"/>
                </a:solidFill>
              </a:rPr>
              <a:t>au_p2</a:t>
            </a:r>
            <a:r>
              <a:rPr lang="zh-CN" altLang="en-US" sz="2000" dirty="0" smtClean="0">
                <a:solidFill>
                  <a:schemeClr val="tx1"/>
                </a:solidFill>
              </a:rPr>
              <a:t>的类型</a:t>
            </a:r>
            <a:r>
              <a:rPr lang="en-US" altLang="zh-CN" sz="2000" dirty="0" smtClean="0">
                <a:solidFill>
                  <a:schemeClr val="tx1"/>
                </a:solidFill>
              </a:rPr>
              <a:t>:</a:t>
            </a:r>
            <a:r>
              <a:rPr lang="en-US" altLang="zh-CN" sz="2000" dirty="0" err="1" smtClean="0">
                <a:solidFill>
                  <a:schemeClr val="tx1"/>
                </a:solidFill>
              </a:rPr>
              <a:t>int</a:t>
            </a:r>
            <a:r>
              <a:rPr lang="en-US" altLang="zh-CN" sz="2000" dirty="0" smtClean="0">
                <a:solidFill>
                  <a:schemeClr val="tx1"/>
                </a:solidFill>
              </a:rPr>
              <a:t> const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607047"/>
            <a:ext cx="7772400" cy="1470025"/>
          </a:xfrm>
        </p:spPr>
        <p:txBody>
          <a:bodyPr/>
          <a:lstStyle/>
          <a:p>
            <a:r>
              <a:rPr lang="en-US" altLang="zh-CN" sz="4800" dirty="0" smtClean="0"/>
              <a:t>9.5  C++11</a:t>
            </a:r>
            <a:r>
              <a:rPr lang="zh-CN" altLang="en-US" sz="4800" dirty="0" smtClean="0"/>
              <a:t>的左值引用与右值引用</a:t>
            </a:r>
            <a:endParaRPr lang="zh-CN" altLang="en-US" sz="48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内容占位符 2"/>
          <p:cNvSpPr>
            <a:spLocks noGrp="1"/>
          </p:cNvSpPr>
          <p:nvPr>
            <p:ph idx="1"/>
          </p:nvPr>
        </p:nvSpPr>
        <p:spPr/>
        <p:txBody>
          <a:bodyPr/>
          <a:lstStyle/>
          <a:p>
            <a:r>
              <a:rPr lang="zh-CN" altLang="en-US" dirty="0" smtClean="0">
                <a:solidFill>
                  <a:srgbClr val="C00000"/>
                </a:solidFill>
              </a:rPr>
              <a:t>左值</a:t>
            </a:r>
            <a:r>
              <a:rPr lang="en-US" altLang="zh-CN" dirty="0" smtClean="0">
                <a:solidFill>
                  <a:srgbClr val="FF0000"/>
                </a:solidFill>
              </a:rPr>
              <a:t>(&amp;)</a:t>
            </a:r>
            <a:r>
              <a:rPr lang="zh-CN" altLang="en-US" dirty="0" smtClean="0"/>
              <a:t>是产生</a:t>
            </a:r>
            <a:r>
              <a:rPr lang="zh-CN" altLang="en-US" dirty="0" smtClean="0">
                <a:solidFill>
                  <a:srgbClr val="C00000"/>
                </a:solidFill>
              </a:rPr>
              <a:t>永久对象</a:t>
            </a:r>
            <a:r>
              <a:rPr lang="zh-CN" altLang="en-US" dirty="0" smtClean="0"/>
              <a:t>的表达式，</a:t>
            </a:r>
            <a:r>
              <a:rPr lang="zh-CN" altLang="en-US" dirty="0" smtClean="0">
                <a:solidFill>
                  <a:srgbClr val="C00000"/>
                </a:solidFill>
              </a:rPr>
              <a:t>右值</a:t>
            </a:r>
            <a:r>
              <a:rPr lang="en-US" altLang="zh-CN" dirty="0" smtClean="0">
                <a:solidFill>
                  <a:srgbClr val="FF0000"/>
                </a:solidFill>
              </a:rPr>
              <a:t>(&amp;&amp;)</a:t>
            </a:r>
            <a:r>
              <a:rPr lang="zh-CN" altLang="en-US" dirty="0" smtClean="0"/>
              <a:t>是产生</a:t>
            </a:r>
            <a:r>
              <a:rPr lang="zh-CN" altLang="en-US" dirty="0" smtClean="0">
                <a:solidFill>
                  <a:srgbClr val="C00000"/>
                </a:solidFill>
              </a:rPr>
              <a:t>临时对象</a:t>
            </a:r>
            <a:r>
              <a:rPr lang="zh-CN" altLang="en-US" dirty="0" smtClean="0"/>
              <a:t>或</a:t>
            </a:r>
            <a:r>
              <a:rPr lang="zh-CN" altLang="en-US" dirty="0" smtClean="0">
                <a:solidFill>
                  <a:srgbClr val="C00000"/>
                </a:solidFill>
              </a:rPr>
              <a:t>纯常量</a:t>
            </a:r>
            <a:r>
              <a:rPr lang="zh-CN" altLang="en-US" dirty="0" smtClean="0"/>
              <a:t>的表达式。</a:t>
            </a:r>
            <a:endParaRPr lang="en-US" altLang="zh-CN" dirty="0" smtClean="0"/>
          </a:p>
          <a:p>
            <a:r>
              <a:rPr lang="zh-CN" altLang="en-US" dirty="0" smtClean="0"/>
              <a:t>基于</a:t>
            </a:r>
            <a:r>
              <a:rPr lang="zh-CN" altLang="en-US" dirty="0" smtClean="0">
                <a:solidFill>
                  <a:srgbClr val="C00000"/>
                </a:solidFill>
              </a:rPr>
              <a:t>右值</a:t>
            </a:r>
            <a:r>
              <a:rPr lang="en-US" altLang="zh-CN" dirty="0" smtClean="0">
                <a:solidFill>
                  <a:srgbClr val="FF0000"/>
                </a:solidFill>
              </a:rPr>
              <a:t>(&amp;&amp;)</a:t>
            </a:r>
            <a:r>
              <a:rPr lang="zh-CN" altLang="en-US" dirty="0" smtClean="0">
                <a:solidFill>
                  <a:srgbClr val="C00000"/>
                </a:solidFill>
              </a:rPr>
              <a:t>的引用</a:t>
            </a:r>
            <a:r>
              <a:rPr lang="zh-CN" altLang="en-US" dirty="0" smtClean="0"/>
              <a:t>称为</a:t>
            </a:r>
            <a:r>
              <a:rPr lang="zh-CN" altLang="en-US" dirty="0" smtClean="0">
                <a:solidFill>
                  <a:srgbClr val="C00000"/>
                </a:solidFill>
              </a:rPr>
              <a:t>右值引用</a:t>
            </a:r>
            <a:r>
              <a:rPr lang="zh-CN" altLang="en-US" dirty="0" smtClean="0"/>
              <a:t>（</a:t>
            </a:r>
            <a:r>
              <a:rPr lang="en-US" altLang="zh-CN" dirty="0" err="1" smtClean="0"/>
              <a:t>rvalue</a:t>
            </a:r>
            <a:r>
              <a:rPr lang="en-US" altLang="zh-CN" dirty="0" smtClean="0"/>
              <a:t> reference</a:t>
            </a:r>
            <a:r>
              <a:rPr lang="zh-CN" altLang="en-US" dirty="0" smtClean="0"/>
              <a:t>），基于</a:t>
            </a:r>
            <a:r>
              <a:rPr lang="zh-CN" altLang="en-US" dirty="0" smtClean="0">
                <a:solidFill>
                  <a:srgbClr val="C00000"/>
                </a:solidFill>
              </a:rPr>
              <a:t>永久对象</a:t>
            </a:r>
            <a:r>
              <a:rPr lang="zh-CN" altLang="en-US" dirty="0" smtClean="0"/>
              <a:t>的引用</a:t>
            </a:r>
            <a:r>
              <a:rPr lang="en-US" altLang="zh-CN" dirty="0" smtClean="0">
                <a:solidFill>
                  <a:srgbClr val="FF0000"/>
                </a:solidFill>
              </a:rPr>
              <a:t>(&amp;)</a:t>
            </a:r>
            <a:r>
              <a:rPr lang="zh-CN" altLang="en-US" dirty="0" smtClean="0"/>
              <a:t>称为</a:t>
            </a:r>
            <a:r>
              <a:rPr lang="zh-CN" altLang="en-US" dirty="0" smtClean="0">
                <a:solidFill>
                  <a:srgbClr val="C00000"/>
                </a:solidFill>
              </a:rPr>
              <a:t>左值引用</a:t>
            </a:r>
            <a:r>
              <a:rPr lang="zh-CN" altLang="en-US" dirty="0" smtClean="0"/>
              <a:t>（</a:t>
            </a:r>
            <a:r>
              <a:rPr lang="en-US" altLang="zh-CN" dirty="0" err="1" smtClean="0"/>
              <a:t>lvalue</a:t>
            </a:r>
            <a:r>
              <a:rPr lang="en-US" altLang="zh-CN" dirty="0" smtClean="0"/>
              <a:t> reference</a:t>
            </a:r>
            <a:r>
              <a:rPr lang="zh-CN" altLang="en-US" dirty="0" smtClean="0"/>
              <a:t>）</a:t>
            </a:r>
            <a:endParaRPr lang="en-US" altLang="zh-CN" dirty="0" smtClean="0"/>
          </a:p>
          <a:p>
            <a:r>
              <a:rPr lang="en-US" altLang="zh-CN" dirty="0" smtClean="0"/>
              <a:t>C++11</a:t>
            </a:r>
            <a:r>
              <a:rPr lang="zh-CN" altLang="en-US" dirty="0" smtClean="0"/>
              <a:t>的左值</a:t>
            </a:r>
            <a:r>
              <a:rPr lang="en-US" altLang="zh-CN" dirty="0" smtClean="0">
                <a:solidFill>
                  <a:srgbClr val="FF0000"/>
                </a:solidFill>
              </a:rPr>
              <a:t>(&amp;)</a:t>
            </a:r>
            <a:r>
              <a:rPr lang="zh-CN" altLang="en-US" dirty="0" smtClean="0"/>
              <a:t>引用与右值</a:t>
            </a:r>
            <a:r>
              <a:rPr lang="en-US" altLang="zh-CN" dirty="0" smtClean="0">
                <a:solidFill>
                  <a:srgbClr val="FF0000"/>
                </a:solidFill>
              </a:rPr>
              <a:t>(&amp;&amp;)</a:t>
            </a:r>
            <a:r>
              <a:rPr lang="zh-CN" altLang="en-US" dirty="0" smtClean="0"/>
              <a:t>引用未被所有</a:t>
            </a:r>
            <a:r>
              <a:rPr lang="en-US" altLang="zh-CN" dirty="0" smtClean="0"/>
              <a:t>C++</a:t>
            </a:r>
            <a:r>
              <a:rPr lang="zh-CN" altLang="en-US" dirty="0" smtClean="0"/>
              <a:t>编译器支持。</a:t>
            </a:r>
            <a:endParaRPr lang="zh-CN" alt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607047"/>
            <a:ext cx="7772400" cy="1470025"/>
          </a:xfrm>
        </p:spPr>
        <p:txBody>
          <a:bodyPr/>
          <a:lstStyle/>
          <a:p>
            <a:r>
              <a:rPr lang="en-US" altLang="zh-CN" sz="4800" dirty="0" smtClean="0"/>
              <a:t>9.6 </a:t>
            </a:r>
            <a:r>
              <a:rPr lang="zh-CN" altLang="en-US" sz="4800" dirty="0" smtClean="0"/>
              <a:t>智能指针</a:t>
            </a:r>
            <a:endParaRPr lang="zh-CN" altLang="en-US" sz="48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内容占位符 2"/>
          <p:cNvSpPr>
            <a:spLocks noGrp="1"/>
          </p:cNvSpPr>
          <p:nvPr>
            <p:ph idx="1"/>
          </p:nvPr>
        </p:nvSpPr>
        <p:spPr/>
        <p:txBody>
          <a:bodyPr/>
          <a:lstStyle/>
          <a:p>
            <a:r>
              <a:rPr lang="zh-CN" altLang="en-US" dirty="0" smtClean="0"/>
              <a:t>智能指针并非传统意义的指针，而是封装了一些</a:t>
            </a:r>
            <a:r>
              <a:rPr lang="zh-CN" altLang="en-US" dirty="0" smtClean="0">
                <a:solidFill>
                  <a:srgbClr val="C00000"/>
                </a:solidFill>
              </a:rPr>
              <a:t>指针管理功能的类</a:t>
            </a:r>
            <a:r>
              <a:rPr lang="zh-CN" altLang="en-US" dirty="0" smtClean="0"/>
              <a:t>，所以称为</a:t>
            </a:r>
            <a:r>
              <a:rPr lang="zh-CN" altLang="en-US" dirty="0" smtClean="0">
                <a:solidFill>
                  <a:srgbClr val="C00000"/>
                </a:solidFill>
              </a:rPr>
              <a:t>智能指针</a:t>
            </a:r>
            <a:r>
              <a:rPr lang="zh-CN" altLang="en-US" dirty="0" smtClean="0"/>
              <a:t>，是因为它们可以模拟指针动作，重载</a:t>
            </a:r>
            <a:r>
              <a:rPr lang="zh-CN" altLang="en-US" dirty="0" smtClean="0">
                <a:solidFill>
                  <a:srgbClr val="C00000"/>
                </a:solidFill>
              </a:rPr>
              <a:t> </a:t>
            </a:r>
            <a:r>
              <a:rPr lang="en-US" altLang="zh-CN" dirty="0" smtClean="0">
                <a:solidFill>
                  <a:srgbClr val="C00000"/>
                </a:solidFill>
              </a:rPr>
              <a:t>-&gt;</a:t>
            </a:r>
            <a:r>
              <a:rPr lang="en-US" altLang="zh-CN" dirty="0" smtClean="0"/>
              <a:t> </a:t>
            </a:r>
            <a:r>
              <a:rPr lang="zh-CN" altLang="en-US" dirty="0" smtClean="0"/>
              <a:t>和 </a:t>
            </a:r>
            <a:r>
              <a:rPr lang="zh-CN" altLang="en-US" dirty="0" smtClean="0">
                <a:solidFill>
                  <a:srgbClr val="C00000"/>
                </a:solidFill>
              </a:rPr>
              <a:t>* </a:t>
            </a:r>
            <a:r>
              <a:rPr lang="zh-CN" altLang="en-US" dirty="0" smtClean="0"/>
              <a:t>操作符等，使其外观与行为与内建的指针很相似。</a:t>
            </a:r>
            <a:endParaRPr lang="zh-CN" alt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lstStyle/>
          <a:p>
            <a:r>
              <a:rPr lang="zh-CN" altLang="en-US" dirty="0" smtClean="0"/>
              <a:t>拓展思维训练</a:t>
            </a:r>
            <a:endParaRPr lang="zh-CN" altLang="en-US" dirty="0"/>
          </a:p>
        </p:txBody>
      </p:sp>
      <p:sp>
        <p:nvSpPr>
          <p:cNvPr id="3" name="内容占位符 2"/>
          <p:cNvSpPr>
            <a:spLocks noGrp="1"/>
          </p:cNvSpPr>
          <p:nvPr>
            <p:ph idx="1"/>
          </p:nvPr>
        </p:nvSpPr>
        <p:spPr>
          <a:xfrm>
            <a:off x="205680" y="1351309"/>
            <a:ext cx="8686800" cy="4525963"/>
          </a:xfrm>
        </p:spPr>
        <p:txBody>
          <a:bodyPr/>
          <a:lstStyle/>
          <a:p>
            <a:r>
              <a:rPr lang="zh-CN" altLang="en-US" sz="2800" dirty="0" smtClean="0"/>
              <a:t>用“智能指针”的思想可实现一种自动回收动态对象空间的“垃圾回收管理”机制，比如</a:t>
            </a:r>
            <a:endParaRPr lang="en-US" altLang="zh-CN" sz="2800" dirty="0" smtClean="0"/>
          </a:p>
          <a:p>
            <a:pPr marL="914400" lvl="1" indent="-457200" algn="just">
              <a:buFont typeface="+mj-ea"/>
              <a:buAutoNum type="circleNumDbPlain"/>
            </a:pPr>
            <a:r>
              <a:rPr lang="zh-CN" altLang="en-US" sz="2400" dirty="0" smtClean="0"/>
              <a:t>重载</a:t>
            </a:r>
            <a:r>
              <a:rPr lang="en-US" altLang="zh-CN" sz="2400" dirty="0" smtClean="0"/>
              <a:t>new</a:t>
            </a:r>
            <a:r>
              <a:rPr lang="zh-CN" altLang="en-US" sz="2400" dirty="0" smtClean="0"/>
              <a:t>运算符，将生成的动态对象的</a:t>
            </a:r>
            <a:r>
              <a:rPr lang="zh-CN" altLang="en-US" sz="2400" dirty="0" smtClean="0">
                <a:solidFill>
                  <a:srgbClr val="C00000"/>
                </a:solidFill>
              </a:rPr>
              <a:t>地址插入</a:t>
            </a:r>
            <a:r>
              <a:rPr lang="zh-CN" altLang="en-US" sz="2400" dirty="0" smtClean="0"/>
              <a:t>在作为静态成员的</a:t>
            </a:r>
            <a:r>
              <a:rPr lang="en-US" altLang="zh-CN" sz="2400" dirty="0" smtClean="0">
                <a:solidFill>
                  <a:srgbClr val="C00000"/>
                </a:solidFill>
              </a:rPr>
              <a:t>DIY</a:t>
            </a:r>
            <a:r>
              <a:rPr lang="zh-CN" altLang="en-US" sz="2400" dirty="0" smtClean="0"/>
              <a:t>的链表对象</a:t>
            </a:r>
            <a:r>
              <a:rPr lang="en-US" altLang="zh-CN" sz="2400" dirty="0" err="1" smtClean="0">
                <a:solidFill>
                  <a:srgbClr val="C00000"/>
                </a:solidFill>
              </a:rPr>
              <a:t>garList</a:t>
            </a:r>
            <a:r>
              <a:rPr lang="zh-CN" altLang="en-US" sz="2400" dirty="0" smtClean="0"/>
              <a:t>中。</a:t>
            </a:r>
            <a:endParaRPr lang="en-US" altLang="zh-CN" sz="2400" dirty="0" smtClean="0"/>
          </a:p>
          <a:p>
            <a:pPr marL="914400" lvl="1" indent="-457200">
              <a:buFont typeface="+mj-ea"/>
              <a:buAutoNum type="circleNumDbPlain"/>
            </a:pPr>
            <a:r>
              <a:rPr lang="zh-CN" altLang="en-US" sz="2400" dirty="0" smtClean="0"/>
              <a:t>重载</a:t>
            </a:r>
            <a:r>
              <a:rPr lang="en-US" altLang="zh-CN" sz="2400" dirty="0" smtClean="0"/>
              <a:t>delete</a:t>
            </a:r>
            <a:r>
              <a:rPr lang="zh-CN" altLang="en-US" sz="2400" dirty="0" smtClean="0"/>
              <a:t>运算符，在释放动态对象时，将动态对象的</a:t>
            </a:r>
            <a:r>
              <a:rPr lang="zh-CN" altLang="en-US" sz="2400" dirty="0" smtClean="0">
                <a:solidFill>
                  <a:srgbClr val="C00000"/>
                </a:solidFill>
              </a:rPr>
              <a:t>地址</a:t>
            </a:r>
            <a:r>
              <a:rPr lang="zh-CN" altLang="en-US" sz="2400" dirty="0" smtClean="0"/>
              <a:t>从作为静态成员的</a:t>
            </a:r>
            <a:r>
              <a:rPr lang="en-US" altLang="zh-CN" sz="2400" dirty="0" smtClean="0">
                <a:solidFill>
                  <a:srgbClr val="C00000"/>
                </a:solidFill>
              </a:rPr>
              <a:t>DIY</a:t>
            </a:r>
            <a:r>
              <a:rPr lang="zh-CN" altLang="en-US" sz="2400" dirty="0" smtClean="0"/>
              <a:t>的链表对象</a:t>
            </a:r>
            <a:r>
              <a:rPr lang="en-US" altLang="zh-CN" sz="2400" dirty="0" err="1" smtClean="0">
                <a:solidFill>
                  <a:srgbClr val="C00000"/>
                </a:solidFill>
              </a:rPr>
              <a:t>garList</a:t>
            </a:r>
            <a:r>
              <a:rPr lang="zh-CN" altLang="en-US" sz="2400" dirty="0" smtClean="0"/>
              <a:t>中</a:t>
            </a:r>
            <a:r>
              <a:rPr lang="zh-CN" altLang="en-US" sz="2400" dirty="0" smtClean="0">
                <a:solidFill>
                  <a:srgbClr val="C00000"/>
                </a:solidFill>
              </a:rPr>
              <a:t>删除</a:t>
            </a:r>
            <a:r>
              <a:rPr lang="zh-CN" altLang="en-US" sz="2400" dirty="0" smtClean="0"/>
              <a:t>。</a:t>
            </a:r>
            <a:endParaRPr lang="en-US" altLang="zh-CN" sz="2400" dirty="0" smtClean="0"/>
          </a:p>
          <a:p>
            <a:pPr marL="914400" lvl="1" indent="-457200">
              <a:buFont typeface="+mj-ea"/>
              <a:buAutoNum type="circleNumDbPlain"/>
            </a:pPr>
            <a:r>
              <a:rPr lang="zh-CN" altLang="en-US" sz="2400" dirty="0" smtClean="0"/>
              <a:t>在</a:t>
            </a:r>
            <a:r>
              <a:rPr lang="en-US" altLang="zh-CN" sz="2400" dirty="0" smtClean="0"/>
              <a:t>DIY</a:t>
            </a:r>
            <a:r>
              <a:rPr lang="zh-CN" altLang="en-US" sz="2400" dirty="0" smtClean="0"/>
              <a:t>的链表对象</a:t>
            </a:r>
            <a:r>
              <a:rPr lang="en-US" altLang="zh-CN" sz="2400" dirty="0" err="1" smtClean="0">
                <a:solidFill>
                  <a:srgbClr val="C00000"/>
                </a:solidFill>
              </a:rPr>
              <a:t>garList</a:t>
            </a:r>
            <a:r>
              <a:rPr lang="zh-CN" altLang="en-US" sz="2400" dirty="0" smtClean="0"/>
              <a:t>的析购函数中能根据</a:t>
            </a:r>
            <a:r>
              <a:rPr lang="en-US" altLang="zh-CN" sz="2400" dirty="0" err="1" smtClean="0">
                <a:solidFill>
                  <a:srgbClr val="C00000"/>
                </a:solidFill>
              </a:rPr>
              <a:t>garList</a:t>
            </a:r>
            <a:r>
              <a:rPr lang="zh-CN" altLang="en-US" sz="2400" dirty="0" smtClean="0"/>
              <a:t>中所存储的动态对象的</a:t>
            </a:r>
            <a:r>
              <a:rPr lang="zh-CN" altLang="en-US" sz="2400" dirty="0" smtClean="0">
                <a:solidFill>
                  <a:srgbClr val="C00000"/>
                </a:solidFill>
              </a:rPr>
              <a:t>地址自动释放</a:t>
            </a:r>
            <a:r>
              <a:rPr lang="zh-CN" altLang="en-US" sz="2400" dirty="0" smtClean="0"/>
              <a:t>其所指向的</a:t>
            </a:r>
            <a:r>
              <a:rPr lang="zh-CN" altLang="en-US" sz="2400" dirty="0" smtClean="0">
                <a:solidFill>
                  <a:srgbClr val="C00000"/>
                </a:solidFill>
              </a:rPr>
              <a:t>动态对象</a:t>
            </a:r>
            <a:r>
              <a:rPr lang="zh-CN" altLang="en-US" sz="2400" dirty="0" smtClean="0"/>
              <a:t>。</a:t>
            </a:r>
            <a:endParaRPr lang="en-US" altLang="zh-CN" sz="2400" dirty="0" smtClean="0"/>
          </a:p>
          <a:p>
            <a:r>
              <a:rPr lang="zh-CN" altLang="en-US" sz="2800" dirty="0" smtClean="0"/>
              <a:t>说明：也可采用</a:t>
            </a:r>
            <a:r>
              <a:rPr lang="en-US" altLang="zh-CN" sz="2800" dirty="0" smtClean="0"/>
              <a:t>9.2</a:t>
            </a:r>
            <a:r>
              <a:rPr lang="zh-CN" altLang="en-US" sz="2800" dirty="0" smtClean="0"/>
              <a:t>节“单例模式”中的“垃圾工人”的思路来代替</a:t>
            </a:r>
            <a:r>
              <a:rPr lang="en-US" altLang="zh-CN" sz="2800" dirty="0" err="1" smtClean="0">
                <a:solidFill>
                  <a:srgbClr val="C00000"/>
                </a:solidFill>
              </a:rPr>
              <a:t>garList</a:t>
            </a:r>
            <a:r>
              <a:rPr lang="zh-CN" altLang="en-US" sz="2800" dirty="0" smtClean="0"/>
              <a:t>进行“垃圾回收管理”。</a:t>
            </a:r>
            <a:endParaRPr lang="en-US" altLang="zh-CN" sz="2800" dirty="0" smtClean="0"/>
          </a:p>
          <a:p>
            <a:endParaRPr lang="zh-CN" alt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语句域</a:t>
            </a:r>
            <a:endParaRPr lang="zh-CN" altLang="en-US" dirty="0"/>
          </a:p>
        </p:txBody>
      </p:sp>
      <p:sp>
        <p:nvSpPr>
          <p:cNvPr id="3" name="内容占位符 2"/>
          <p:cNvSpPr>
            <a:spLocks noGrp="1"/>
          </p:cNvSpPr>
          <p:nvPr>
            <p:ph idx="1"/>
          </p:nvPr>
        </p:nvSpPr>
        <p:spPr/>
        <p:txBody>
          <a:bodyPr/>
          <a:lstStyle/>
          <a:p>
            <a:r>
              <a:rPr lang="zh-CN" altLang="en-US" dirty="0" smtClean="0"/>
              <a:t>语句域是指标识符仅在一个语句中有效，是最小的作用域。语句域有如下两种。</a:t>
            </a:r>
          </a:p>
          <a:p>
            <a:pPr marL="971550" lvl="1" indent="-514350">
              <a:buFont typeface="+mj-ea"/>
              <a:buAutoNum type="circleNumDbPlain"/>
            </a:pPr>
            <a:r>
              <a:rPr lang="zh-CN" altLang="en-US" dirty="0" smtClean="0"/>
              <a:t>函数原型声明语句。在函数原型声明中使用的参数名，只在这个语句中有效。</a:t>
            </a:r>
          </a:p>
          <a:p>
            <a:pPr marL="971550" lvl="1" indent="-514350">
              <a:buFont typeface="+mj-ea"/>
              <a:buAutoNum type="circleNumDbPlain"/>
            </a:pPr>
            <a:r>
              <a:rPr lang="en-US" altLang="zh-CN" dirty="0" smtClean="0"/>
              <a:t>“{}</a:t>
            </a:r>
            <a:r>
              <a:rPr lang="zh-CN" altLang="en-US" dirty="0" smtClean="0"/>
              <a:t>块</a:t>
            </a:r>
            <a:r>
              <a:rPr lang="en-US" altLang="zh-CN" dirty="0" smtClean="0"/>
              <a:t>”</a:t>
            </a:r>
            <a:r>
              <a:rPr lang="zh-CN" altLang="en-US" dirty="0" smtClean="0"/>
              <a:t>中定义的标识符仅在该</a:t>
            </a:r>
            <a:r>
              <a:rPr lang="en-US" altLang="zh-CN" dirty="0" smtClean="0"/>
              <a:t>“{}</a:t>
            </a:r>
            <a:r>
              <a:rPr lang="zh-CN" altLang="en-US" dirty="0" smtClean="0"/>
              <a:t>块</a:t>
            </a:r>
            <a:r>
              <a:rPr lang="en-US" altLang="zh-CN" dirty="0" smtClean="0"/>
              <a:t>”</a:t>
            </a:r>
            <a:r>
              <a:rPr lang="zh-CN" altLang="en-US" dirty="0" smtClean="0"/>
              <a:t>中有效，包括函数的形参、函数体内定义的变量或对象都可看成在</a:t>
            </a:r>
            <a:r>
              <a:rPr lang="en-US" altLang="zh-CN" dirty="0" smtClean="0"/>
              <a:t>“{}</a:t>
            </a:r>
            <a:r>
              <a:rPr lang="zh-CN" altLang="en-US" dirty="0" smtClean="0"/>
              <a:t>块</a:t>
            </a:r>
            <a:r>
              <a:rPr lang="en-US" altLang="zh-CN" dirty="0" smtClean="0"/>
              <a:t>”</a:t>
            </a:r>
            <a:r>
              <a:rPr lang="zh-CN" altLang="en-US" dirty="0" smtClean="0"/>
              <a:t>中有效。</a:t>
            </a:r>
          </a:p>
          <a:p>
            <a:endParaRPr lang="zh-CN" alt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116632"/>
            <a:ext cx="8229600" cy="1296144"/>
          </a:xfrm>
        </p:spPr>
        <p:txBody>
          <a:bodyPr/>
          <a:lstStyle/>
          <a:p>
            <a:r>
              <a:rPr lang="zh-CN" altLang="en-US" dirty="0" smtClean="0"/>
              <a:t>习题</a:t>
            </a:r>
            <a:r>
              <a:rPr lang="en-US" altLang="zh-CN" dirty="0" smtClean="0"/>
              <a:t>9</a:t>
            </a:r>
            <a:endParaRPr lang="en-US" altLang="zh-CN" dirty="0"/>
          </a:p>
        </p:txBody>
      </p:sp>
      <p:sp>
        <p:nvSpPr>
          <p:cNvPr id="53251" name="Rectangle 3"/>
          <p:cNvSpPr>
            <a:spLocks noGrp="1" noChangeArrowheads="1"/>
          </p:cNvSpPr>
          <p:nvPr>
            <p:ph type="body" idx="1"/>
          </p:nvPr>
        </p:nvSpPr>
        <p:spPr>
          <a:xfrm>
            <a:off x="179512" y="1340768"/>
            <a:ext cx="8712968" cy="4525963"/>
          </a:xfrm>
        </p:spPr>
        <p:txBody>
          <a:bodyPr/>
          <a:lstStyle/>
          <a:p>
            <a:r>
              <a:rPr lang="en-US" altLang="zh-CN" sz="2800" dirty="0" smtClean="0"/>
              <a:t>1</a:t>
            </a:r>
            <a:r>
              <a:rPr lang="zh-CN" altLang="en-US" sz="2800" dirty="0" smtClean="0"/>
              <a:t>．设计一个卖瓜销售类</a:t>
            </a:r>
            <a:r>
              <a:rPr lang="en-US" altLang="zh-CN" sz="2800" dirty="0" err="1" smtClean="0"/>
              <a:t>MelonMarcket</a:t>
            </a:r>
            <a:r>
              <a:rPr lang="zh-CN" altLang="en-US" sz="2800" dirty="0" smtClean="0"/>
              <a:t>，非静态数据成员包括重量、单价，静态数据成员总计卖瓜个数、总计卖瓜重量以及总计卖瓜金额。要求具备退货以及显示总计卖瓜个数、总计卖瓜重量及总计卖瓜金额的功能。要求通过</a:t>
            </a:r>
            <a:r>
              <a:rPr lang="en-US" altLang="zh-CN" sz="2800" dirty="0" smtClean="0"/>
              <a:t>main()</a:t>
            </a:r>
            <a:r>
              <a:rPr lang="zh-CN" altLang="en-US" sz="2800" dirty="0" smtClean="0"/>
              <a:t>函数测试类</a:t>
            </a:r>
            <a:r>
              <a:rPr lang="en-US" altLang="zh-CN" sz="2800" dirty="0" err="1" smtClean="0"/>
              <a:t>MelonMarcket</a:t>
            </a:r>
            <a:r>
              <a:rPr lang="zh-CN" altLang="en-US" sz="2800" dirty="0" smtClean="0"/>
              <a:t>的相关功能。</a:t>
            </a:r>
            <a:endParaRPr lang="en-US" altLang="zh-CN" sz="2800" dirty="0" smtClean="0"/>
          </a:p>
          <a:p>
            <a:r>
              <a:rPr lang="zh-CN" altLang="en-US" sz="2800" dirty="0" smtClean="0">
                <a:solidFill>
                  <a:srgbClr val="FF0000"/>
                </a:solidFill>
              </a:rPr>
              <a:t>（此题选做）</a:t>
            </a:r>
            <a:r>
              <a:rPr lang="en-US" altLang="zh-CN" sz="2800" dirty="0" smtClean="0"/>
              <a:t>*2</a:t>
            </a:r>
            <a:r>
              <a:rPr lang="zh-CN" altLang="en-US" sz="2800" dirty="0" smtClean="0"/>
              <a:t>．编写一段程序，测试在自已的系统上运行一个函数返回局部变量的引用时出现的情况，并进一步解释这种现象出现的原因。</a:t>
            </a:r>
            <a:endParaRPr lang="zh-CN" altLang="en-US" sz="2800" dirty="0" smtClean="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1">
      <a:majorFont>
        <a:latin typeface="Times New Roman"/>
        <a:ea typeface="楷体"/>
        <a:cs typeface=""/>
      </a:majorFont>
      <a:minorFont>
        <a:latin typeface="Times New Roman"/>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800" b="1" i="0" u="none" strike="noStrike" cap="none" normalizeH="0" baseline="0" smtClean="0">
            <a:ln>
              <a:noFill/>
            </a:ln>
            <a:solidFill>
              <a:schemeClr val="accent2"/>
            </a:solidFill>
            <a:effectLst/>
            <a:latin typeface="Arial"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800" b="1" i="0" u="none" strike="noStrike" cap="none" normalizeH="0" baseline="0" smtClean="0">
            <a:ln>
              <a:noFill/>
            </a:ln>
            <a:solidFill>
              <a:schemeClr val="accent2"/>
            </a:solidFill>
            <a:effectLst/>
            <a:latin typeface="Arial"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23937</TotalTime>
  <Words>286</Words>
  <Application>Microsoft Office PowerPoint</Application>
  <PresentationFormat>全屏显示(4:3)</PresentationFormat>
  <Paragraphs>1027</Paragraphs>
  <Slides>90</Slides>
  <Notes>0</Notes>
  <HiddenSlides>0</HiddenSlides>
  <MMClips>0</MMClips>
  <ScaleCrop>false</ScaleCrop>
  <HeadingPairs>
    <vt:vector size="4" baseType="variant">
      <vt:variant>
        <vt:lpstr>主题</vt:lpstr>
      </vt:variant>
      <vt:variant>
        <vt:i4>1</vt:i4>
      </vt:variant>
      <vt:variant>
        <vt:lpstr>幻灯片标题</vt:lpstr>
      </vt:variant>
      <vt:variant>
        <vt:i4>90</vt:i4>
      </vt:variant>
    </vt:vector>
  </HeadingPairs>
  <TitlesOfParts>
    <vt:vector size="91" baseType="lpstr">
      <vt:lpstr>默认设计模板</vt:lpstr>
      <vt:lpstr>新概念C++程序设计大学教程(第3版)</vt:lpstr>
      <vt:lpstr>9.1 C++实体的基本访问属性</vt:lpstr>
      <vt:lpstr>9.1 C++实体的基本访问属性</vt:lpstr>
      <vt:lpstr>变量的生存期</vt:lpstr>
      <vt:lpstr>C++存储分配</vt:lpstr>
      <vt:lpstr>幻灯片 6</vt:lpstr>
      <vt:lpstr>9.1 C++实体的基本访问属性</vt:lpstr>
      <vt:lpstr>标识符的作用域</vt:lpstr>
      <vt:lpstr>语句域</vt:lpstr>
      <vt:lpstr>幻灯片 10</vt:lpstr>
      <vt:lpstr>文件域</vt:lpstr>
      <vt:lpstr>幻灯片 12</vt:lpstr>
      <vt:lpstr>类域</vt:lpstr>
      <vt:lpstr>9.1 C++实体的基本访问属性</vt:lpstr>
      <vt:lpstr>标识符的链接性</vt:lpstr>
      <vt:lpstr>9.2 C++变量的存储属性</vt:lpstr>
      <vt:lpstr>概述</vt:lpstr>
      <vt:lpstr>9.2 C++变量的存储属性</vt:lpstr>
      <vt:lpstr>外部变量的定义</vt:lpstr>
      <vt:lpstr>用extern引用性声明将外部变量的作用域向前扩展——连接到当前位置</vt:lpstr>
      <vt:lpstr>幻灯片 21</vt:lpstr>
      <vt:lpstr>用extern引用性声明将外部变量连接到当前文件中</vt:lpstr>
      <vt:lpstr>幻灯片 23</vt:lpstr>
      <vt:lpstr>9.2 C++变量的存储属性</vt:lpstr>
      <vt:lpstr>C++的static关键词</vt:lpstr>
      <vt:lpstr>用static将外部变量连接性限制为文件内部</vt:lpstr>
      <vt:lpstr>幻灯片 27</vt:lpstr>
      <vt:lpstr>函数的静态对象</vt:lpstr>
      <vt:lpstr>幻灯片 29</vt:lpstr>
      <vt:lpstr>静态成员</vt:lpstr>
      <vt:lpstr>静态成员的特点</vt:lpstr>
      <vt:lpstr>幻灯片 32</vt:lpstr>
      <vt:lpstr>幻灯片 33</vt:lpstr>
      <vt:lpstr>幻灯片 34</vt:lpstr>
      <vt:lpstr>9.2 C++变量的存储属性</vt:lpstr>
      <vt:lpstr>单例模式</vt:lpstr>
      <vt:lpstr>饿汉策略</vt:lpstr>
      <vt:lpstr>幻灯片 38</vt:lpstr>
      <vt:lpstr>幻灯片 39</vt:lpstr>
      <vt:lpstr>懒汉策略</vt:lpstr>
      <vt:lpstr>幻灯片 41</vt:lpstr>
      <vt:lpstr>幻灯片 42</vt:lpstr>
      <vt:lpstr>垃圾工人</vt:lpstr>
      <vt:lpstr>幻灯片 44</vt:lpstr>
      <vt:lpstr>幻灯片 45</vt:lpstr>
      <vt:lpstr>幻灯片 46</vt:lpstr>
      <vt:lpstr>拓展思维训练</vt:lpstr>
      <vt:lpstr>9.3 C++名字空间</vt:lpstr>
      <vt:lpstr>9.3 C++名字空间</vt:lpstr>
      <vt:lpstr>名字空间的概念</vt:lpstr>
      <vt:lpstr>名字空间的创建</vt:lpstr>
      <vt:lpstr>幻灯片 52</vt:lpstr>
      <vt:lpstr>标准名字空间std</vt:lpstr>
      <vt:lpstr>9.3 C++名字空间</vt:lpstr>
      <vt:lpstr>直接使用名字空间名限定方法</vt:lpstr>
      <vt:lpstr>幻灯片 56</vt:lpstr>
      <vt:lpstr>幻灯片 57</vt:lpstr>
      <vt:lpstr>关键字using简化命名空间某个成员名的使用</vt:lpstr>
      <vt:lpstr>幻灯片 59</vt:lpstr>
      <vt:lpstr>幻灯片 60</vt:lpstr>
      <vt:lpstr>幻灯片 61</vt:lpstr>
      <vt:lpstr>无名名字空间</vt:lpstr>
      <vt:lpstr>幻灯片 63</vt:lpstr>
      <vt:lpstr>全局名字空间</vt:lpstr>
      <vt:lpstr>9.4 const指针与const引用</vt:lpstr>
      <vt:lpstr>const</vt:lpstr>
      <vt:lpstr>9.4 const指针与const引用</vt:lpstr>
      <vt:lpstr>const修饰指针概述</vt:lpstr>
      <vt:lpstr>const修饰指针的格式及作用</vt:lpstr>
      <vt:lpstr>幻灯片 70</vt:lpstr>
      <vt:lpstr>9.4 const指针与const引用</vt:lpstr>
      <vt:lpstr>const引用特点</vt:lpstr>
      <vt:lpstr>幻灯片 73</vt:lpstr>
      <vt:lpstr>幻灯片 74</vt:lpstr>
      <vt:lpstr>幻灯片 75</vt:lpstr>
      <vt:lpstr>9.4 const指针与const引用</vt:lpstr>
      <vt:lpstr>顶层const与底层const的概念</vt:lpstr>
      <vt:lpstr>顶层 const 与底层 const 在执行赋值操作的被赋值对象时的不同</vt:lpstr>
      <vt:lpstr>顶层const对象作为赋值操作的被复制对象时不受什么影响</vt:lpstr>
      <vt:lpstr>底层const对象作为赋值操作的被复制对象时的限制</vt:lpstr>
      <vt:lpstr>幻灯片 81</vt:lpstr>
      <vt:lpstr>幻灯片 82</vt:lpstr>
      <vt:lpstr>auto默认忽略顶层const，保留底层const属性</vt:lpstr>
      <vt:lpstr>幻灯片 84</vt:lpstr>
      <vt:lpstr>9.5  C++11的左值引用与右值引用</vt:lpstr>
      <vt:lpstr>概述</vt:lpstr>
      <vt:lpstr>9.6 智能指针</vt:lpstr>
      <vt:lpstr>概述</vt:lpstr>
      <vt:lpstr>拓展思维训练</vt:lpstr>
      <vt:lpstr>习题9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yhy</dc:creator>
  <cp:lastModifiedBy>hy you</cp:lastModifiedBy>
  <cp:revision>1120</cp:revision>
  <dcterms:created xsi:type="dcterms:W3CDTF">2010-01-13T14:53:29Z</dcterms:created>
  <dcterms:modified xsi:type="dcterms:W3CDTF">2020-06-03T10:13:19Z</dcterms:modified>
</cp:coreProperties>
</file>