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7" r:id="rId3"/>
    <p:sldId id="471" r:id="rId4"/>
    <p:sldId id="472" r:id="rId5"/>
    <p:sldId id="473" r:id="rId6"/>
    <p:sldId id="474" r:id="rId7"/>
    <p:sldId id="469" r:id="rId8"/>
    <p:sldId id="470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85" r:id="rId25"/>
    <p:sldId id="487" r:id="rId26"/>
    <p:sldId id="496" r:id="rId27"/>
    <p:sldId id="497" r:id="rId28"/>
    <p:sldId id="498" r:id="rId29"/>
    <p:sldId id="499" r:id="rId30"/>
    <p:sldId id="500" r:id="rId31"/>
    <p:sldId id="486" r:id="rId32"/>
    <p:sldId id="484" r:id="rId33"/>
    <p:sldId id="50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A5A9-D268-4BFA-A33C-4C6318E29A1A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D73B-6133-4BE3-B148-378382D9E3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1C498-1A54-42D1-8F6D-E1447474C6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79EC-D2B9-414B-8079-3C253207C4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E537E-01A6-49ED-AEC8-B347D308F4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C3B8-D062-4ABF-B045-0C205574E5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BD748-FADA-4233-9AB2-75DDB3CA5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29AA0-09D2-4D08-BAFA-6E09E0E6E2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43B39-73B5-4771-9B5B-DC927F3716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7FBD5-4236-46D5-B73C-3D779F144C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A2AEB-1DBE-49A0-92CC-C095D84E82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B36C6-4A39-42A4-A496-702CF40323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47E4A-4CF9-40F5-AC30-93D0F72624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3C91617A-A968-4362-9052-B59B75090C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96e9dba6e7a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7" y="1052736"/>
            <a:ext cx="7776865" cy="1470025"/>
          </a:xfrm>
        </p:spPr>
        <p:txBody>
          <a:bodyPr/>
          <a:lstStyle/>
          <a:p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新概念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C++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程序设计大学教程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(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第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3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版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)</a:t>
            </a:r>
            <a:endParaRPr lang="zh-CN" altLang="en-US" sz="66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068960"/>
            <a:ext cx="8640960" cy="175260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篇 </a:t>
            </a:r>
            <a:r>
              <a:rPr lang="en-US" altLang="zh-CN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深入编程</a:t>
            </a:r>
            <a:endParaRPr lang="zh-CN" altLang="en-US" sz="60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1560" y="5157192"/>
            <a:ext cx="7772400" cy="1152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单元  </a:t>
            </a:r>
            <a:r>
              <a:rPr lang="en-US" altLang="zh-CN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C++</a:t>
            </a:r>
            <a:r>
              <a:rPr lang="zh-CN" altLang="en-US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函数探幽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主函数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Point p(8, 18);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定义对象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Point::Increment(p)</a:t>
            </a:r>
            <a:r>
              <a:rPr lang="zh-CN" altLang="en-US" sz="2000" dirty="0" smtClean="0"/>
              <a:t>之前</a:t>
            </a:r>
            <a:r>
              <a:rPr lang="en-US" altLang="zh-CN" sz="2000" dirty="0" smtClean="0"/>
              <a:t>:";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p.Show</a:t>
            </a:r>
            <a:r>
              <a:rPr lang="en-US" altLang="zh-CN" sz="2000" dirty="0" smtClean="0"/>
              <a:t>();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显示相关信息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Point::Increment(p);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p</a:t>
            </a:r>
            <a:r>
              <a:rPr lang="zh-CN" altLang="en-US" sz="2000" dirty="0" smtClean="0">
                <a:solidFill>
                  <a:schemeClr val="tx1"/>
                </a:solidFill>
              </a:rPr>
              <a:t>自增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Point::Increment(p)</a:t>
            </a:r>
            <a:r>
              <a:rPr lang="zh-CN" altLang="en-US" sz="2000" dirty="0" smtClean="0"/>
              <a:t>之后</a:t>
            </a:r>
            <a:r>
              <a:rPr lang="en-US" altLang="zh-CN" sz="2000" dirty="0" smtClean="0"/>
              <a:t>:";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p.Show</a:t>
            </a:r>
            <a:r>
              <a:rPr lang="en-US" altLang="zh-CN" sz="2000" dirty="0" smtClean="0"/>
              <a:t>();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显示相关信息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system("PAUSE");          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输出系统提示并返回操作系统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     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返回值</a:t>
            </a:r>
            <a:r>
              <a:rPr lang="en-US" altLang="zh-CN" sz="2000" dirty="0" smtClean="0">
                <a:solidFill>
                  <a:schemeClr val="tx1"/>
                </a:solidFill>
              </a:rPr>
              <a:t>0,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 smtClean="0"/>
              <a:t>}</a:t>
            </a: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827584" y="4365104"/>
            <a:ext cx="7416824" cy="144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程序运行时屏幕输出如下：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Point::Increment(p)</a:t>
            </a:r>
            <a:r>
              <a:rPr lang="zh-CN" altLang="en-US" sz="2000" dirty="0" smtClean="0">
                <a:solidFill>
                  <a:schemeClr val="tx1"/>
                </a:solidFill>
              </a:rPr>
              <a:t>之前</a:t>
            </a:r>
            <a:r>
              <a:rPr lang="en-US" altLang="zh-CN" sz="2000" dirty="0" smtClean="0">
                <a:solidFill>
                  <a:schemeClr val="tx1"/>
                </a:solidFill>
              </a:rPr>
              <a:t>:(8,18)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Point::Increment(p)</a:t>
            </a:r>
            <a:r>
              <a:rPr lang="zh-CN" altLang="en-US" sz="2000" dirty="0" smtClean="0">
                <a:solidFill>
                  <a:schemeClr val="tx1"/>
                </a:solidFill>
              </a:rPr>
              <a:t>之后</a:t>
            </a:r>
            <a:r>
              <a:rPr lang="en-US" altLang="zh-CN" sz="2000" dirty="0" smtClean="0">
                <a:solidFill>
                  <a:schemeClr val="tx1"/>
                </a:solidFill>
              </a:rPr>
              <a:t>:(9,19)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10.3 </a:t>
            </a:r>
            <a:r>
              <a:rPr lang="zh-CN" altLang="en-US" sz="4800" dirty="0" smtClean="0"/>
              <a:t>名字传递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引用参数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10.3.2 </a:t>
            </a:r>
            <a:r>
              <a:rPr lang="zh-CN" altLang="en-US" sz="4400" dirty="0" smtClean="0"/>
              <a:t>移动语义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移动语义的基本思路是在进行大数据复制的时候，使用移动构造函数将动态申请的内存空间的所有权直接转让出去，不用进行大量的数据移动，既节省空间又提高效率。</a:t>
            </a:r>
            <a:endParaRPr lang="en-US" altLang="zh-CN" dirty="0" smtClean="0"/>
          </a:p>
          <a:p>
            <a:r>
              <a:rPr lang="zh-CN" altLang="en-US" dirty="0" smtClean="0"/>
              <a:t>移动语义要用到左右值引用，属于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的内容。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10.4 </a:t>
            </a:r>
            <a:r>
              <a:rPr lang="zh-CN" altLang="en-US" sz="4800" dirty="0" smtClean="0"/>
              <a:t>函数调用时的参数匹配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10.4 </a:t>
            </a:r>
            <a:r>
              <a:rPr lang="zh-CN" altLang="en-US" sz="4800" dirty="0" smtClean="0"/>
              <a:t>函数调用时的参数匹配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10.4.1 </a:t>
            </a:r>
            <a:r>
              <a:rPr lang="zh-CN" altLang="en-US" sz="4400" dirty="0" smtClean="0"/>
              <a:t>函数调用时的参数匹配规则 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函数调用时的参数一般匹配规则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39341"/>
            <a:ext cx="8892480" cy="4525963"/>
          </a:xfrm>
        </p:spPr>
        <p:txBody>
          <a:bodyPr/>
          <a:lstStyle/>
          <a:p>
            <a:r>
              <a:rPr lang="zh-CN" altLang="en-US" dirty="0" smtClean="0"/>
              <a:t>调用函数时，函数名称必须与具有该功能的自定义函数名称完全一致。</a:t>
            </a:r>
          </a:p>
          <a:p>
            <a:r>
              <a:rPr lang="zh-CN" altLang="en-US" dirty="0" smtClean="0"/>
              <a:t>实参的个数必须与所调用函数的形参个数相等。</a:t>
            </a:r>
          </a:p>
          <a:p>
            <a:r>
              <a:rPr lang="zh-CN" altLang="en-US" dirty="0" smtClean="0"/>
              <a:t>实参在类型上按顺序与形参赋值兼容，个数与形参必须一致。如果类型不匹配，编译程序将按赋值兼容的规则进行转换。如果实参和形参的类型不赋值兼容，通常并不给出出错信息，且程序仍然继续执行，只是得不到正确的结果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10.4 </a:t>
            </a:r>
            <a:r>
              <a:rPr lang="zh-CN" altLang="en-US" sz="4800" dirty="0" smtClean="0"/>
              <a:t>函数调用时的参数匹配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10.4.2 </a:t>
            </a:r>
            <a:r>
              <a:rPr lang="zh-CN" altLang="en-US" sz="4400" dirty="0" smtClean="0"/>
              <a:t>关于函数参数的计算顺序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dirty="0" smtClean="0">
                <a:solidFill>
                  <a:srgbClr val="C00000"/>
                </a:solidFill>
              </a:rPr>
              <a:t>10.2 </a:t>
            </a:r>
            <a:r>
              <a:rPr lang="zh-CN" altLang="en-US" sz="2000" dirty="0" smtClean="0">
                <a:solidFill>
                  <a:srgbClr val="C00000"/>
                </a:solidFill>
              </a:rPr>
              <a:t>测试关于函数参数的计算顺序的示例。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文件路径名</a:t>
            </a:r>
            <a:r>
              <a:rPr lang="en-US" altLang="zh-CN" sz="2000" dirty="0" smtClean="0">
                <a:solidFill>
                  <a:schemeClr val="tx1"/>
                </a:solidFill>
              </a:rPr>
              <a:t>:e10_2\main_10_2.cpp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r>
              <a:rPr lang="en-US" altLang="zh-CN" sz="2000" dirty="0" smtClean="0"/>
              <a:t>using namespace std;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 smtClean="0">
                <a:solidFill>
                  <a:schemeClr val="tx1"/>
                </a:solidFill>
              </a:rPr>
              <a:t>std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b,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a &lt;&lt; "," &lt;&lt; b &lt;&lt; "," &lt;&lt; c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a,b,c</a:t>
            </a:r>
            <a:r>
              <a:rPr lang="zh-CN" altLang="en-US" sz="2000" dirty="0" smtClean="0">
                <a:solidFill>
                  <a:schemeClr val="tx1"/>
                </a:solidFill>
              </a:rPr>
              <a:t>之值</a:t>
            </a:r>
          </a:p>
          <a:p>
            <a:r>
              <a:rPr lang="en-US" altLang="zh-CN" sz="2000" dirty="0" smtClean="0"/>
              <a:t>}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	// </a:t>
            </a:r>
            <a:r>
              <a:rPr lang="zh-CN" altLang="en-US" sz="2000" dirty="0" smtClean="0"/>
              <a:t>主函数</a:t>
            </a:r>
            <a:r>
              <a:rPr lang="en-US" altLang="zh-CN" sz="2000" dirty="0" smtClean="0"/>
              <a:t>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10;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输出结果</a:t>
            </a:r>
            <a:r>
              <a:rPr lang="en-US" altLang="zh-CN" sz="2000" dirty="0" smtClean="0">
                <a:solidFill>
                  <a:schemeClr val="tx1"/>
                </a:solidFill>
              </a:rPr>
              <a:t>:13,12,11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	system("PAUSE");          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输出系统提示并返回操作系统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     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返回值</a:t>
            </a:r>
            <a:r>
              <a:rPr lang="en-US" altLang="zh-CN" sz="2000" dirty="0" smtClean="0">
                <a:solidFill>
                  <a:schemeClr val="tx1"/>
                </a:solidFill>
              </a:rPr>
              <a:t>0,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 smtClean="0"/>
              <a:t>}</a:t>
            </a: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827584" y="5517232"/>
            <a:ext cx="7416824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程序运行时屏幕输出如下：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13,12,11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6660232" y="2852936"/>
            <a:ext cx="2232248" cy="864096"/>
          </a:xfrm>
          <a:prstGeom prst="wedgeRoundRectCallout">
            <a:avLst>
              <a:gd name="adj1" fmla="val -48710"/>
              <a:gd name="adj2" fmla="val 9336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说明：</a:t>
            </a:r>
            <a:r>
              <a:rPr lang="zh-CN" altLang="en-US" sz="2000" dirty="0" smtClean="0"/>
              <a:t>运算的顺序是</a:t>
            </a:r>
            <a:r>
              <a:rPr lang="zh-CN" altLang="en-US" sz="2000" dirty="0" smtClean="0">
                <a:solidFill>
                  <a:srgbClr val="C00000"/>
                </a:solidFill>
              </a:rPr>
              <a:t>从右到左</a:t>
            </a:r>
            <a:r>
              <a:rPr lang="zh-CN" altLang="en-US" sz="2000" dirty="0" smtClean="0"/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10.4 </a:t>
            </a:r>
            <a:r>
              <a:rPr lang="zh-CN" altLang="en-US" sz="4800" dirty="0" smtClean="0"/>
              <a:t>函数调用时的参数匹配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10.4.3 </a:t>
            </a:r>
            <a:r>
              <a:rPr lang="zh-CN" altLang="en-US" sz="4400" dirty="0" smtClean="0"/>
              <a:t>形参带有默认值的函数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引入有默认参数的函数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600" smtClean="0"/>
              <a:t>在</a:t>
            </a:r>
            <a:r>
              <a:rPr lang="en-US" altLang="zh-CN" sz="2600" smtClean="0"/>
              <a:t>C</a:t>
            </a:r>
            <a:r>
              <a:rPr lang="zh-CN" altLang="en-US" sz="2600" smtClean="0"/>
              <a:t>语言中，在函数调用时形参从实参获得参数值，所以实参的个数应与形参相同。有时多次调用同一函数时使用</a:t>
            </a:r>
            <a:r>
              <a:rPr lang="zh-CN" altLang="en-US" sz="2600" smtClean="0">
                <a:solidFill>
                  <a:schemeClr val="accent2"/>
                </a:solidFill>
              </a:rPr>
              <a:t>相同的实参值</a:t>
            </a:r>
            <a:r>
              <a:rPr lang="zh-CN" altLang="en-US" sz="2600" smtClean="0"/>
              <a:t>，</a:t>
            </a:r>
            <a:r>
              <a:rPr lang="en-US" altLang="zh-CN" sz="2600" smtClean="0"/>
              <a:t>C++</a:t>
            </a:r>
            <a:r>
              <a:rPr lang="zh-CN" altLang="en-US" sz="2600" smtClean="0"/>
              <a:t>允许给形参提供</a:t>
            </a:r>
            <a:r>
              <a:rPr lang="zh-CN" altLang="en-US" sz="2600" smtClean="0">
                <a:solidFill>
                  <a:schemeClr val="accent2"/>
                </a:solidFill>
              </a:rPr>
              <a:t>默认值</a:t>
            </a:r>
            <a:r>
              <a:rPr lang="zh-CN" altLang="en-US" sz="2600" smtClean="0"/>
              <a:t>，这样形参就不一定要从实参取值了。如有一函数声明：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float Area(float r = 1.6);	// </a:t>
            </a:r>
            <a:r>
              <a:rPr lang="zh-CN" altLang="en-US" sz="2600" smtClean="0"/>
              <a:t>有默认值的函数声明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600" smtClean="0"/>
              <a:t>	上面的函数声明指定参数</a:t>
            </a:r>
            <a:r>
              <a:rPr lang="en-US" altLang="zh-CN" sz="2600" smtClean="0"/>
              <a:t>r</a:t>
            </a:r>
            <a:r>
              <a:rPr lang="zh-CN" altLang="en-US" sz="2600" smtClean="0"/>
              <a:t>的默认值为</a:t>
            </a:r>
            <a:r>
              <a:rPr lang="en-US" altLang="zh-CN" sz="2600" smtClean="0"/>
              <a:t>1.6</a:t>
            </a:r>
            <a:r>
              <a:rPr lang="zh-CN" altLang="en-US" sz="2600" smtClean="0"/>
              <a:t>，如果在调用此函数时无实参，则参数</a:t>
            </a:r>
            <a:r>
              <a:rPr lang="en-US" altLang="zh-CN" sz="2600" smtClean="0"/>
              <a:t>r</a:t>
            </a:r>
            <a:r>
              <a:rPr lang="zh-CN" altLang="en-US" sz="2600" smtClean="0"/>
              <a:t>的值为</a:t>
            </a:r>
            <a:r>
              <a:rPr lang="en-US" altLang="zh-CN" sz="2600" smtClean="0"/>
              <a:t>1.6</a:t>
            </a:r>
            <a:r>
              <a:rPr lang="zh-CN" altLang="en-US" sz="2600" smtClean="0"/>
              <a:t>，例如： 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z="2200" smtClean="0"/>
              <a:t>	</a:t>
            </a:r>
            <a:r>
              <a:rPr lang="en-US" altLang="zh-CN" sz="2400" smtClean="0"/>
              <a:t>s = Area();				// </a:t>
            </a:r>
            <a:r>
              <a:rPr lang="zh-CN" altLang="en-US" sz="2400" smtClean="0"/>
              <a:t>等价于</a:t>
            </a:r>
            <a:r>
              <a:rPr lang="en-US" altLang="zh-CN" sz="2400" smtClean="0"/>
              <a:t>Area(1.6)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10.1 </a:t>
            </a:r>
            <a:r>
              <a:rPr lang="zh-CN" altLang="en-US" sz="4800" dirty="0" smtClean="0"/>
              <a:t>函数实参到形参的值传递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变量</a:t>
            </a:r>
            <a:r>
              <a:rPr lang="en-US" altLang="zh-CN" sz="4800" dirty="0" smtClean="0"/>
              <a:t>/</a:t>
            </a:r>
            <a:r>
              <a:rPr lang="zh-CN" altLang="en-US" sz="4800" dirty="0" smtClean="0"/>
              <a:t>对象参数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2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默认参数的函数的规定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3736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500" smtClean="0"/>
              <a:t>默认参数应在函数名第一次出现时指定。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00" smtClean="0"/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500" smtClean="0"/>
              <a:t>默认参数必须是函数参数表中最右边</a:t>
            </a:r>
            <a:r>
              <a:rPr lang="en-US" altLang="zh-CN" sz="2500" smtClean="0"/>
              <a:t>(</a:t>
            </a:r>
            <a:r>
              <a:rPr lang="zh-CN" altLang="en-US" sz="2500" smtClean="0"/>
              <a:t>尾部</a:t>
            </a:r>
            <a:r>
              <a:rPr lang="en-US" altLang="zh-CN" sz="2500" smtClean="0"/>
              <a:t>)</a:t>
            </a:r>
            <a:r>
              <a:rPr lang="zh-CN" altLang="en-US" sz="2500" smtClean="0"/>
              <a:t>的参数。例如：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float Volume(float l = 10.0, float w = 8.0, float h);// </a:t>
            </a:r>
            <a:r>
              <a:rPr lang="zh-CN" altLang="en-US" sz="2400" smtClean="0"/>
              <a:t>错误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float Volume(float l = 10.0, float w = 8.0, float h = 6.0);// </a:t>
            </a:r>
            <a:r>
              <a:rPr lang="zh-CN" altLang="en-US" sz="2400" smtClean="0"/>
              <a:t>正确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100" smtClean="0"/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500" smtClean="0"/>
              <a:t>	对于上面正确的函数声明，可采用如下形式的函数调用：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v = Volume(10.1, 8.2, 6.8);	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	// </a:t>
            </a:r>
            <a:r>
              <a:rPr lang="zh-CN" altLang="en-US" smtClean="0">
                <a:solidFill>
                  <a:schemeClr val="accent2"/>
                </a:solidFill>
              </a:rPr>
              <a:t>形参值全从实参得到</a:t>
            </a:r>
            <a:r>
              <a:rPr lang="en-US" altLang="zh-CN" smtClean="0">
                <a:solidFill>
                  <a:schemeClr val="accent2"/>
                </a:solidFill>
              </a:rPr>
              <a:t>,l=10.1,w=8.2,h=6.8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v = Volume(10.1, 8.2);	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	// </a:t>
            </a:r>
            <a:r>
              <a:rPr lang="zh-CN" altLang="en-US" smtClean="0">
                <a:solidFill>
                  <a:schemeClr val="accent2"/>
                </a:solidFill>
              </a:rPr>
              <a:t>最后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zh-CN" altLang="en-US" smtClean="0">
                <a:solidFill>
                  <a:schemeClr val="accent2"/>
                </a:solidFill>
              </a:rPr>
              <a:t>个形参的值取默认值</a:t>
            </a:r>
            <a:r>
              <a:rPr lang="en-US" altLang="zh-CN" smtClean="0">
                <a:solidFill>
                  <a:schemeClr val="accent2"/>
                </a:solidFill>
              </a:rPr>
              <a:t>,l=10.1,w=8.2,h=6.0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v = Volume(10.1);	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	// </a:t>
            </a:r>
            <a:r>
              <a:rPr lang="zh-CN" altLang="en-US" smtClean="0">
                <a:solidFill>
                  <a:schemeClr val="accent2"/>
                </a:solidFill>
              </a:rPr>
              <a:t>最后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zh-CN" altLang="en-US" smtClean="0">
                <a:solidFill>
                  <a:schemeClr val="accent2"/>
                </a:solidFill>
              </a:rPr>
              <a:t>个形参的值取默认值</a:t>
            </a:r>
            <a:r>
              <a:rPr lang="en-US" altLang="zh-CN" smtClean="0">
                <a:solidFill>
                  <a:schemeClr val="accent2"/>
                </a:solidFill>
              </a:rPr>
              <a:t>,l=10.1,w=8.0,h=6.0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v = Volume();		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	// </a:t>
            </a:r>
            <a:r>
              <a:rPr lang="zh-CN" altLang="en-US" smtClean="0">
                <a:solidFill>
                  <a:schemeClr val="accent2"/>
                </a:solidFill>
              </a:rPr>
              <a:t>形参的值全取默认值</a:t>
            </a:r>
            <a:r>
              <a:rPr lang="en-US" altLang="zh-CN" smtClean="0">
                <a:solidFill>
                  <a:schemeClr val="accent2"/>
                </a:solidFill>
              </a:rPr>
              <a:t>,l=10.0,w=8.0,h=6.0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 smtClean="0"/>
              <a:t>10.3 </a:t>
            </a:r>
            <a:r>
              <a:rPr lang="zh-CN" altLang="en-US" sz="2400" dirty="0"/>
              <a:t>函数默认参数示例。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void Show(char str1[], char str2[] </a:t>
            </a:r>
            <a:r>
              <a:rPr lang="en-US" altLang="zh-CN" sz="2400" dirty="0"/>
              <a:t>= "",</a:t>
            </a:r>
            <a:r>
              <a:rPr lang="en-US" altLang="zh-CN" sz="2400" dirty="0">
                <a:solidFill>
                  <a:schemeClr val="tx1"/>
                </a:solidFill>
              </a:rPr>
              <a:t> char str3[] </a:t>
            </a:r>
            <a:r>
              <a:rPr lang="en-US" altLang="zh-CN" sz="2400" dirty="0"/>
              <a:t>= ""</a:t>
            </a:r>
            <a:r>
              <a:rPr lang="en-US" altLang="zh-CN" sz="2400" dirty="0">
                <a:solidFill>
                  <a:schemeClr val="tx1"/>
                </a:solidFill>
              </a:rPr>
              <a:t>);	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// </a:t>
            </a: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zh-CN" altLang="en-US" sz="2400" dirty="0"/>
              <a:t>声明函数时给出默认值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			// </a:t>
            </a:r>
            <a:r>
              <a:rPr lang="zh-CN" altLang="en-US" sz="2400" dirty="0">
                <a:solidFill>
                  <a:schemeClr val="tx1"/>
                </a:solidFill>
              </a:rPr>
              <a:t>主函数</a:t>
            </a:r>
            <a:r>
              <a:rPr lang="en-US" altLang="zh-CN" sz="2400" dirty="0">
                <a:solidFill>
                  <a:schemeClr val="tx1"/>
                </a:solidFill>
              </a:rPr>
              <a:t>main()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Show("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!");	// str1</a:t>
            </a:r>
            <a:r>
              <a:rPr lang="zh-CN" altLang="en-US" sz="2400" dirty="0">
                <a:solidFill>
                  <a:schemeClr val="tx1"/>
                </a:solidFill>
              </a:rPr>
              <a:t>值取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!",str2</a:t>
            </a:r>
            <a:r>
              <a:rPr lang="zh-CN" altLang="en-US" sz="2400" dirty="0">
                <a:solidFill>
                  <a:schemeClr val="tx1"/>
                </a:solidFill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</a:rPr>
              <a:t>str3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zh-CN" altLang="en-US" sz="2400" dirty="0"/>
              <a:t>默认值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Show("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,", "</a:t>
            </a:r>
            <a:r>
              <a:rPr lang="zh-CN" altLang="en-US" sz="2400" dirty="0">
                <a:solidFill>
                  <a:schemeClr val="tx1"/>
                </a:solidFill>
              </a:rPr>
              <a:t>欢迎学习</a:t>
            </a:r>
            <a:r>
              <a:rPr lang="en-US" altLang="zh-CN" sz="2400" dirty="0">
                <a:solidFill>
                  <a:schemeClr val="tx1"/>
                </a:solidFill>
              </a:rPr>
              <a:t>C++!");		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	// str1</a:t>
            </a:r>
            <a:r>
              <a:rPr lang="zh-CN" altLang="en-US" sz="2400" dirty="0">
                <a:solidFill>
                  <a:schemeClr val="tx1"/>
                </a:solidFill>
              </a:rPr>
              <a:t>值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,",str2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  <a:r>
              <a:rPr lang="zh-CN" altLang="en-US" sz="2400" dirty="0">
                <a:solidFill>
                  <a:schemeClr val="tx1"/>
                </a:solidFill>
              </a:rPr>
              <a:t>欢迎学习</a:t>
            </a:r>
            <a:r>
              <a:rPr lang="en-US" altLang="zh-CN" sz="2400" dirty="0">
                <a:solidFill>
                  <a:schemeClr val="tx1"/>
                </a:solidFill>
              </a:rPr>
              <a:t>C++!",str3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zh-CN" altLang="en-US" sz="2400" dirty="0"/>
              <a:t>默认值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Show("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", ",", "</a:t>
            </a:r>
            <a:r>
              <a:rPr lang="zh-CN" altLang="en-US" sz="2400" dirty="0">
                <a:solidFill>
                  <a:schemeClr val="tx1"/>
                </a:solidFill>
              </a:rPr>
              <a:t>欢迎学习</a:t>
            </a:r>
            <a:r>
              <a:rPr lang="en-US" altLang="zh-CN" sz="2400" dirty="0">
                <a:solidFill>
                  <a:schemeClr val="tx1"/>
                </a:solidFill>
              </a:rPr>
              <a:t>C++!");	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	// str1</a:t>
            </a:r>
            <a:r>
              <a:rPr lang="zh-CN" altLang="en-US" sz="2400" dirty="0">
                <a:solidFill>
                  <a:schemeClr val="tx1"/>
                </a:solidFill>
              </a:rPr>
              <a:t>值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  <a:r>
              <a:rPr lang="zh-CN" altLang="en-US" sz="2400" dirty="0">
                <a:solidFill>
                  <a:schemeClr val="tx1"/>
                </a:solidFill>
              </a:rPr>
              <a:t>你好</a:t>
            </a:r>
            <a:r>
              <a:rPr lang="en-US" altLang="zh-CN" sz="2400" dirty="0">
                <a:solidFill>
                  <a:schemeClr val="tx1"/>
                </a:solidFill>
              </a:rPr>
              <a:t>,",str2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",",str3</a:t>
            </a:r>
            <a:r>
              <a:rPr lang="zh-CN" altLang="en-US" sz="2400" dirty="0">
                <a:solidFill>
                  <a:schemeClr val="tx1"/>
                </a:solidFill>
              </a:rPr>
              <a:t>取值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  <a:r>
              <a:rPr lang="zh-CN" altLang="en-US" sz="2400" dirty="0">
                <a:solidFill>
                  <a:schemeClr val="tx1"/>
                </a:solidFill>
              </a:rPr>
              <a:t>欢迎学习</a:t>
            </a:r>
            <a:r>
              <a:rPr lang="en-US" altLang="zh-CN" sz="2400" dirty="0">
                <a:solidFill>
                  <a:schemeClr val="tx1"/>
                </a:solidFill>
              </a:rPr>
              <a:t>C++!"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system("PAUSE");	// </a:t>
            </a:r>
            <a:r>
              <a:rPr lang="zh-CN" altLang="en-US" sz="2400" dirty="0">
                <a:solidFill>
                  <a:schemeClr val="tx1"/>
                </a:solidFill>
              </a:rPr>
              <a:t>输出系统提示信息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return 0;               	// </a:t>
            </a:r>
            <a:r>
              <a:rPr lang="zh-CN" altLang="en-US" sz="2400" dirty="0">
                <a:solidFill>
                  <a:schemeClr val="tx1"/>
                </a:solidFill>
              </a:rPr>
              <a:t>返回值</a:t>
            </a:r>
            <a:r>
              <a:rPr lang="en-US" altLang="zh-CN" sz="2400" dirty="0">
                <a:solidFill>
                  <a:schemeClr val="tx1"/>
                </a:solidFill>
              </a:rPr>
              <a:t>0, </a:t>
            </a:r>
            <a:r>
              <a:rPr lang="zh-CN" altLang="en-US" sz="2400" dirty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void Show(char str1[], char str2[], char str3[])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str1 &lt;&lt; str2 &lt;&lt; str3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	// </a:t>
            </a:r>
            <a:r>
              <a:rPr lang="zh-CN" altLang="en-US" sz="2400" dirty="0">
                <a:solidFill>
                  <a:schemeClr val="tx1"/>
                </a:solidFill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</a:rPr>
              <a:t>str1,str2,str3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827584" y="5229200"/>
            <a:ext cx="7416824" cy="1224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程序运行时屏幕输出如下：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你好</a:t>
            </a:r>
            <a:r>
              <a:rPr lang="en-US" altLang="zh-CN" sz="2000" dirty="0" smtClean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你好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欢迎学习</a:t>
            </a:r>
            <a:r>
              <a:rPr lang="en-US" altLang="zh-CN" sz="2000" dirty="0" smtClean="0">
                <a:solidFill>
                  <a:schemeClr val="tx1"/>
                </a:solidFill>
              </a:rPr>
              <a:t>C++!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你好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欢迎学习</a:t>
            </a:r>
            <a:r>
              <a:rPr lang="en-US" altLang="zh-CN" sz="2000" dirty="0" smtClean="0">
                <a:solidFill>
                  <a:schemeClr val="tx1"/>
                </a:solidFill>
              </a:rPr>
              <a:t>C++!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10.4 </a:t>
            </a:r>
            <a:r>
              <a:rPr lang="zh-CN" altLang="en-US" sz="4800" dirty="0" smtClean="0"/>
              <a:t>函数调用时的参数匹配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10.4.4 </a:t>
            </a:r>
            <a:r>
              <a:rPr lang="zh-CN" altLang="en-US" sz="4400" dirty="0" smtClean="0"/>
              <a:t>参数数目可变的函数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参数数目可变的函数属于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语言所讲范围，此处从略。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10.5 </a:t>
            </a:r>
            <a:r>
              <a:rPr lang="zh-CN" altLang="en-US" sz="4800" dirty="0" smtClean="0"/>
              <a:t>函数返回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10.5 </a:t>
            </a:r>
            <a:r>
              <a:rPr lang="zh-CN" altLang="en-US" sz="4800" dirty="0" smtClean="0"/>
              <a:t>函数返回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10.5.1 C++</a:t>
            </a:r>
            <a:r>
              <a:rPr lang="zh-CN" altLang="en-US" sz="4400" dirty="0" smtClean="0"/>
              <a:t>函数返回的特点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函数返回的特点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函数返回是函数与调用者之间的另一接口。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函数的返回具有如下特点。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C++</a:t>
            </a:r>
            <a:r>
              <a:rPr lang="zh-CN" altLang="en-US" dirty="0" smtClean="0"/>
              <a:t>函数最多只能返回一个值。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C++</a:t>
            </a:r>
            <a:r>
              <a:rPr lang="zh-CN" altLang="en-US" dirty="0" smtClean="0"/>
              <a:t>函数必须在声明和定义的函数名前用数据类型指定函数返回的类型。没有返回值时，用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指定。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10.5 </a:t>
            </a:r>
            <a:r>
              <a:rPr lang="zh-CN" altLang="en-US" sz="4800" dirty="0" smtClean="0"/>
              <a:t>函数返回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10.5.2 </a:t>
            </a:r>
            <a:r>
              <a:rPr lang="zh-CN" altLang="en-US" sz="4400" dirty="0" smtClean="0"/>
              <a:t>返回引用的函数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返回引用的函数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函数不能返回函数体中定义的局部变量的引用。</a:t>
            </a:r>
            <a:endParaRPr lang="en-US" altLang="zh-CN" dirty="0" smtClean="0"/>
          </a:p>
          <a:p>
            <a:r>
              <a:rPr lang="zh-CN" altLang="en-US" dirty="0" smtClean="0"/>
              <a:t>返回引用，函数调用表达式可以作为左值。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8712968" cy="65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dirty="0" smtClean="0">
                <a:solidFill>
                  <a:srgbClr val="C00000"/>
                </a:solidFill>
              </a:rPr>
              <a:t>10.4  </a:t>
            </a:r>
            <a:r>
              <a:rPr lang="zh-CN" altLang="en-US" sz="2000" dirty="0" smtClean="0">
                <a:solidFill>
                  <a:srgbClr val="C00000"/>
                </a:solidFill>
              </a:rPr>
              <a:t>“函数不能返回函数体中定义的局部变量的引用”的示例。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文件路径名</a:t>
            </a:r>
            <a:r>
              <a:rPr lang="en-US" altLang="zh-CN" sz="2000" dirty="0" smtClean="0">
                <a:solidFill>
                  <a:schemeClr val="tx1"/>
                </a:solidFill>
              </a:rPr>
              <a:t>:e10_4\main_10_4.cpp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using namespace std;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 smtClean="0">
                <a:solidFill>
                  <a:schemeClr val="tx1"/>
                </a:solidFill>
              </a:rPr>
              <a:t>std </a:t>
            </a:r>
          </a:p>
          <a:p>
            <a:pPr>
              <a:lnSpc>
                <a:spcPts val="2000"/>
              </a:lnSpc>
            </a:pPr>
            <a:endParaRPr lang="en-US" altLang="zh-CN" sz="2000" dirty="0" smtClean="0"/>
          </a:p>
          <a:p>
            <a:pPr>
              <a:lnSpc>
                <a:spcPts val="2000"/>
              </a:lnSpc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&amp;MyFun1()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18;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定义局部变量 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返回局部变量的引用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}</a:t>
            </a:r>
          </a:p>
          <a:p>
            <a:pPr>
              <a:lnSpc>
                <a:spcPts val="2000"/>
              </a:lnSpc>
            </a:pPr>
            <a:endParaRPr lang="en-US" altLang="zh-CN" sz="2000" dirty="0" smtClean="0"/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void MyFun2()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定义局部变量 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}</a:t>
            </a:r>
          </a:p>
          <a:p>
            <a:pPr>
              <a:lnSpc>
                <a:spcPts val="2000"/>
              </a:lnSpc>
            </a:pPr>
            <a:endParaRPr lang="en-US" altLang="zh-CN" sz="2000" dirty="0" smtClean="0"/>
          </a:p>
          <a:p>
            <a:pPr>
              <a:lnSpc>
                <a:spcPts val="2000"/>
              </a:lnSpc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主函数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&amp;a = MyFun1();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a</a:t>
            </a:r>
            <a:r>
              <a:rPr lang="zh-CN" altLang="en-US" sz="2000" dirty="0" smtClean="0">
                <a:solidFill>
                  <a:schemeClr val="tx1"/>
                </a:solidFill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</a:rPr>
              <a:t>MyFun1()</a:t>
            </a:r>
            <a:r>
              <a:rPr lang="zh-CN" altLang="en-US" sz="2000" dirty="0" smtClean="0">
                <a:solidFill>
                  <a:schemeClr val="tx1"/>
                </a:solidFill>
              </a:rPr>
              <a:t>的局部变量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</a:rPr>
              <a:t>之引用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MyFun2();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调用</a:t>
            </a:r>
            <a:r>
              <a:rPr lang="en-US" altLang="zh-CN" sz="2000" dirty="0" smtClean="0">
                <a:solidFill>
                  <a:schemeClr val="tx1"/>
                </a:solidFill>
              </a:rPr>
              <a:t>MyFun2();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a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的值</a:t>
            </a:r>
          </a:p>
          <a:p>
            <a:pPr>
              <a:lnSpc>
                <a:spcPts val="2000"/>
              </a:lnSpc>
            </a:pPr>
            <a:endParaRPr lang="zh-CN" altLang="en-US" sz="2000" dirty="0" smtClean="0"/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system("PAUSE");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输出系统提示信息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返回值</a:t>
            </a:r>
            <a:r>
              <a:rPr lang="en-US" altLang="zh-CN" sz="2000" dirty="0" smtClean="0">
                <a:solidFill>
                  <a:schemeClr val="tx1"/>
                </a:solidFill>
              </a:rPr>
              <a:t>0,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返回操作系统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899592" y="5589240"/>
            <a:ext cx="7416824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程序运行时屏幕输出参考如下：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-858993460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函数实参到形参的值传递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是一种单向传递，如下图所示，与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语言中函数实参到形参的值传递相全相同，本节从略。</a:t>
            </a: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699792" y="3357505"/>
            <a:ext cx="3672408" cy="2231735"/>
            <a:chOff x="4320" y="10260"/>
            <a:chExt cx="3672" cy="2166"/>
          </a:xfrm>
          <a:solidFill>
            <a:schemeClr val="bg1"/>
          </a:solidFill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320" y="10260"/>
              <a:ext cx="1080" cy="216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399" y="10679"/>
              <a:ext cx="947" cy="3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实参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zh-CN" altLang="zh-CN" sz="200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99" y="11099"/>
              <a:ext cx="947" cy="3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实参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lang="zh-CN" altLang="zh-CN" sz="2000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392" y="11518"/>
              <a:ext cx="900" cy="3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┇</a:t>
              </a:r>
              <a:endParaRPr lang="zh-CN" altLang="zh-CN" sz="2000" dirty="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99" y="11985"/>
              <a:ext cx="947" cy="37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实参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n</a:t>
              </a:r>
              <a:endParaRPr lang="zh-CN" altLang="zh-CN" sz="20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840" y="10260"/>
              <a:ext cx="1152" cy="216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912" y="11096"/>
              <a:ext cx="1008" cy="35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形参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lang="zh-CN" altLang="zh-CN" sz="200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912" y="10679"/>
              <a:ext cx="1008" cy="3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形参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zh-CN" altLang="zh-CN" sz="20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912" y="12008"/>
              <a:ext cx="1008" cy="3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形参</a:t>
              </a:r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n</a:t>
              </a:r>
              <a:endParaRPr lang="zh-CN" altLang="zh-CN" sz="2000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056" y="11547"/>
              <a:ext cx="7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宋体" pitchFamily="2" charset="-122"/>
                </a:rPr>
                <a:t>┇</a:t>
              </a:r>
              <a:endParaRPr lang="zh-CN" altLang="zh-CN" sz="2000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580" y="10819"/>
              <a:ext cx="1080" cy="0"/>
            </a:xfrm>
            <a:prstGeom prst="line">
              <a:avLst/>
            </a:prstGeom>
            <a:grpFill/>
            <a:ln w="3175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580" y="11238"/>
              <a:ext cx="1080" cy="0"/>
            </a:xfrm>
            <a:prstGeom prst="line">
              <a:avLst/>
            </a:prstGeom>
            <a:grpFill/>
            <a:ln w="3175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580" y="12217"/>
              <a:ext cx="1080" cy="0"/>
            </a:xfrm>
            <a:prstGeom prst="line">
              <a:avLst/>
            </a:prstGeom>
            <a:grpFill/>
            <a:ln w="3175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740" y="11448"/>
              <a:ext cx="710" cy="6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宋体" pitchFamily="2" charset="-122"/>
                </a:rPr>
                <a:t>值程传过</a:t>
              </a:r>
              <a:endParaRPr lang="zh-CN" altLang="en-US" sz="2000" dirty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8" y="10332"/>
              <a:ext cx="90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调用者</a:t>
              </a:r>
              <a:endParaRPr lang="zh-CN" altLang="en-US" sz="2000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912" y="10332"/>
              <a:ext cx="1080" cy="2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宋体" pitchFamily="2" charset="-122"/>
                </a:rPr>
                <a:t>被调函数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87129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dirty="0" smtClean="0">
                <a:solidFill>
                  <a:srgbClr val="C00000"/>
                </a:solidFill>
              </a:rPr>
              <a:t>10.5  “</a:t>
            </a:r>
            <a:r>
              <a:rPr lang="zh-CN" altLang="en-US" sz="2000" dirty="0" smtClean="0">
                <a:solidFill>
                  <a:srgbClr val="C00000"/>
                </a:solidFill>
              </a:rPr>
              <a:t>返回引用，函数调用表达式可以作为左值</a:t>
            </a:r>
            <a:r>
              <a:rPr lang="en-US" altLang="zh-CN" sz="2000" dirty="0" smtClean="0">
                <a:solidFill>
                  <a:srgbClr val="C00000"/>
                </a:solidFill>
              </a:rPr>
              <a:t>”</a:t>
            </a:r>
            <a:r>
              <a:rPr lang="zh-CN" altLang="en-US" sz="2000" dirty="0" smtClean="0">
                <a:solidFill>
                  <a:srgbClr val="C00000"/>
                </a:solidFill>
              </a:rPr>
              <a:t>的示例。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文件路径名</a:t>
            </a:r>
            <a:r>
              <a:rPr lang="en-US" altLang="zh-CN" sz="2000" dirty="0" smtClean="0">
                <a:solidFill>
                  <a:schemeClr val="tx1"/>
                </a:solidFill>
              </a:rPr>
              <a:t>:e10_5\main_10_5.cpp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r>
              <a:rPr lang="en-US" altLang="zh-CN" sz="2000" dirty="0" smtClean="0"/>
              <a:t>using namespace std;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 smtClean="0">
                <a:solidFill>
                  <a:schemeClr val="tx1"/>
                </a:solidFill>
              </a:rPr>
              <a:t>std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</a:t>
            </a:r>
            <a:r>
              <a:rPr lang="en-US" altLang="zh-CN" sz="2000" dirty="0" err="1" smtClean="0"/>
              <a:t>GetInt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使用实参的引用作为参数</a:t>
            </a:r>
          </a:p>
          <a:p>
            <a:r>
              <a:rPr lang="en-US" altLang="zh-CN" sz="2000" dirty="0" smtClean="0"/>
              <a:t>{		</a:t>
            </a:r>
          </a:p>
          <a:p>
            <a:r>
              <a:rPr lang="en-US" altLang="zh-CN" sz="2000" dirty="0" smtClean="0"/>
              <a:t>	return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返回实参的引用</a:t>
            </a:r>
          </a:p>
          <a:p>
            <a:r>
              <a:rPr lang="en-US" altLang="zh-CN" sz="2000" dirty="0" smtClean="0"/>
              <a:t>}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主函数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a;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定义局部变量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GetInt</a:t>
            </a:r>
            <a:r>
              <a:rPr lang="en-US" altLang="zh-CN" sz="2000" dirty="0" smtClean="0"/>
              <a:t>(a) = 10;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GetInt</a:t>
            </a:r>
            <a:r>
              <a:rPr lang="en-US" altLang="zh-CN" sz="2000" dirty="0" smtClean="0">
                <a:solidFill>
                  <a:schemeClr val="tx1"/>
                </a:solidFill>
              </a:rPr>
              <a:t>(a)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的引用，“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GetInt</a:t>
            </a:r>
            <a:r>
              <a:rPr lang="en-US" altLang="zh-CN" sz="2000" dirty="0" smtClean="0">
                <a:solidFill>
                  <a:srgbClr val="C00000"/>
                </a:solidFill>
              </a:rPr>
              <a:t>(a) = 10</a:t>
            </a:r>
            <a:r>
              <a:rPr lang="en-US" altLang="zh-CN" sz="20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zh-CN" sz="2000" dirty="0" smtClean="0"/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等价于“</a:t>
            </a:r>
            <a:r>
              <a:rPr lang="en-US" altLang="zh-CN" sz="2000" dirty="0" smtClean="0">
                <a:solidFill>
                  <a:srgbClr val="C00000"/>
                </a:solidFill>
              </a:rPr>
              <a:t>a = 10</a:t>
            </a:r>
            <a:r>
              <a:rPr lang="en-US" altLang="zh-CN" sz="20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a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的值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system("PAUSE");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输出系统提示信息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返回值</a:t>
            </a:r>
            <a:r>
              <a:rPr lang="en-US" altLang="zh-CN" sz="2000" dirty="0" smtClean="0">
                <a:solidFill>
                  <a:schemeClr val="tx1"/>
                </a:solidFill>
              </a:rPr>
              <a:t>0,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899592" y="5949280"/>
            <a:ext cx="7416824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程序运行时屏幕输出如下：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10.6 Lambda</a:t>
            </a:r>
            <a:r>
              <a:rPr lang="zh-CN" altLang="en-US" sz="4800" dirty="0" smtClean="0"/>
              <a:t>表达式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表达式就是匿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</a:rPr>
              <a:t>nì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r>
              <a:rPr lang="zh-CN" altLang="en-US" dirty="0" smtClean="0"/>
              <a:t>名函数（</a:t>
            </a:r>
            <a:r>
              <a:rPr lang="en-US" altLang="zh-CN" dirty="0" err="1" smtClean="0"/>
              <a:t>annoymous</a:t>
            </a:r>
            <a:r>
              <a:rPr lang="en-US" altLang="zh-CN" dirty="0" smtClean="0"/>
              <a:t> function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允许我们使用一个函数，但不需要给这个函数起名字。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表达式最通俗的介绍见：</a:t>
            </a:r>
            <a:r>
              <a:rPr lang="en-US" altLang="zh-CN" dirty="0" smtClean="0">
                <a:hlinkClick r:id="rId2"/>
              </a:rPr>
              <a:t>https://www.jianshu.com/p/96e9dba6e7a9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表达式是</a:t>
            </a:r>
            <a:r>
              <a:rPr lang="en-US" altLang="zh-CN" dirty="0" smtClean="0"/>
              <a:t>C++ 11</a:t>
            </a:r>
            <a:r>
              <a:rPr lang="zh-CN" altLang="en-US" dirty="0" smtClean="0"/>
              <a:t>新特性。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525963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．参考课件中的例</a:t>
            </a:r>
            <a:r>
              <a:rPr lang="en-US" altLang="zh-CN" sz="2800" dirty="0" smtClean="0"/>
              <a:t>10.2 </a:t>
            </a:r>
            <a:r>
              <a:rPr lang="zh-CN" altLang="en-US" sz="2800" dirty="0" smtClean="0"/>
              <a:t>编写一个程序用于测试你所使用的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编译器中函数形参的计算顺序。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（此题选做）</a:t>
            </a:r>
            <a:r>
              <a:rPr lang="en-US" altLang="zh-CN" sz="2800" dirty="0" smtClean="0"/>
              <a:t>*2</a:t>
            </a:r>
            <a:r>
              <a:rPr lang="zh-CN" altLang="en-US" sz="2800" dirty="0" smtClean="0"/>
              <a:t>．参考课件中的例</a:t>
            </a:r>
            <a:r>
              <a:rPr lang="en-US" altLang="zh-CN" sz="2800" dirty="0" smtClean="0"/>
              <a:t>10.4 </a:t>
            </a:r>
            <a:r>
              <a:rPr lang="zh-CN" altLang="en-US" sz="2800" dirty="0" smtClean="0"/>
              <a:t>编写一个程序用于说明“函数不能返回函数体中定义的局部变量的引用”。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10.2  </a:t>
            </a:r>
            <a:r>
              <a:rPr lang="zh-CN" altLang="en-US" sz="4800" dirty="0" smtClean="0"/>
              <a:t>地址传递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地址</a:t>
            </a:r>
            <a:r>
              <a:rPr lang="en-US" altLang="zh-CN" sz="4800" dirty="0" smtClean="0"/>
              <a:t>/</a:t>
            </a:r>
            <a:r>
              <a:rPr lang="zh-CN" altLang="en-US" sz="4800" dirty="0" smtClean="0"/>
              <a:t>指针参数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地址参数包括指针参数、数组名参数等。与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语言的地址参数完全相同，本节从略。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10.3 </a:t>
            </a:r>
            <a:r>
              <a:rPr lang="zh-CN" altLang="en-US" sz="4800" dirty="0" smtClean="0"/>
              <a:t>名字传递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引用参数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10.3 </a:t>
            </a:r>
            <a:r>
              <a:rPr lang="zh-CN" altLang="en-US" sz="4800" dirty="0" smtClean="0"/>
              <a:t>名字传递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引用参数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10.3.1 </a:t>
            </a:r>
            <a:r>
              <a:rPr lang="zh-CN" altLang="en-US" sz="4400" dirty="0" smtClean="0"/>
              <a:t>引用作函数参数的基本特点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引用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reference</a:t>
            </a:r>
            <a:r>
              <a:rPr lang="zh-CN" altLang="en-US" sz="2800" dirty="0" smtClean="0"/>
              <a:t>）是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为数据提供的一种</a:t>
            </a:r>
            <a:r>
              <a:rPr lang="zh-CN" altLang="en-US" sz="2800" dirty="0" smtClean="0">
                <a:solidFill>
                  <a:srgbClr val="FF0000"/>
                </a:solidFill>
              </a:rPr>
              <a:t>别名机制</a:t>
            </a:r>
            <a:r>
              <a:rPr lang="zh-CN" altLang="en-US" sz="2800" dirty="0" smtClean="0"/>
              <a:t>。</a:t>
            </a:r>
            <a:r>
              <a:rPr lang="zh-CN" altLang="en-US" sz="2800" dirty="0" smtClean="0">
                <a:solidFill>
                  <a:srgbClr val="FF0000"/>
                </a:solidFill>
              </a:rPr>
              <a:t>引用作为参数</a:t>
            </a:r>
            <a:r>
              <a:rPr lang="zh-CN" altLang="en-US" sz="2800" dirty="0" smtClean="0"/>
              <a:t>的调用称为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引用传递调用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83768" y="3140968"/>
            <a:ext cx="3672408" cy="2231735"/>
            <a:chOff x="539552" y="3357505"/>
            <a:chExt cx="3672408" cy="2231735"/>
          </a:xfrm>
        </p:grpSpPr>
        <p:grpSp>
          <p:nvGrpSpPr>
            <p:cNvPr id="20" name="Group 2"/>
            <p:cNvGrpSpPr>
              <a:grpSpLocks/>
            </p:cNvGrpSpPr>
            <p:nvPr/>
          </p:nvGrpSpPr>
          <p:grpSpPr bwMode="auto">
            <a:xfrm>
              <a:off x="539552" y="3357505"/>
              <a:ext cx="3672408" cy="2231735"/>
              <a:chOff x="4320" y="10260"/>
              <a:chExt cx="3672" cy="2166"/>
            </a:xfrm>
            <a:solidFill>
              <a:schemeClr val="bg1"/>
            </a:solidFill>
          </p:grpSpPr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4320" y="10260"/>
                <a:ext cx="1080" cy="2166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000"/>
              </a:p>
            </p:txBody>
          </p:sp>
          <p:sp>
            <p:nvSpPr>
              <p:cNvPr id="22" name="Text Box 4"/>
              <p:cNvSpPr txBox="1">
                <a:spLocks noChangeArrowheads="1"/>
              </p:cNvSpPr>
              <p:nvPr/>
            </p:nvSpPr>
            <p:spPr bwMode="auto">
              <a:xfrm>
                <a:off x="4399" y="10679"/>
                <a:ext cx="947" cy="34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实参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zh-CN" altLang="zh-CN" sz="2000" dirty="0"/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4399" y="11099"/>
                <a:ext cx="947" cy="34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实参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2</a:t>
                </a:r>
                <a:endParaRPr lang="zh-CN" altLang="zh-CN" sz="2000" dirty="0"/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4392" y="11518"/>
                <a:ext cx="900" cy="34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┇</a:t>
                </a:r>
                <a:endParaRPr lang="zh-CN" altLang="zh-CN" sz="2000" dirty="0"/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4399" y="11985"/>
                <a:ext cx="947" cy="37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实参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endParaRPr lang="zh-CN" altLang="zh-CN" sz="2000" dirty="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6840" y="10260"/>
                <a:ext cx="1152" cy="2166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000"/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6912" y="11096"/>
                <a:ext cx="1008" cy="35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形参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2</a:t>
                </a:r>
                <a:endParaRPr lang="zh-CN" altLang="zh-CN" sz="2000" dirty="0"/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6912" y="10679"/>
                <a:ext cx="1008" cy="34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形参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zh-CN" altLang="zh-CN" sz="2000" dirty="0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6912" y="12008"/>
                <a:ext cx="1008" cy="34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形参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n</a:t>
                </a:r>
                <a:endParaRPr lang="zh-CN" altLang="zh-CN" sz="2000" dirty="0"/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7056" y="11547"/>
                <a:ext cx="720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宋体" pitchFamily="2" charset="-122"/>
                  </a:rPr>
                  <a:t>┇</a:t>
                </a:r>
                <a:endParaRPr lang="zh-CN" altLang="zh-CN" sz="2000" dirty="0"/>
              </a:p>
            </p:txBody>
          </p:sp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5740" y="11448"/>
                <a:ext cx="710" cy="6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eaVert" lIns="0" tIns="0" rIns="0" bIns="0"/>
              <a:lstStyle/>
              <a:p>
                <a:pPr algn="ctr"/>
                <a:r>
                  <a:rPr lang="zh-CN" altLang="en-US" sz="2000" dirty="0" smtClean="0">
                    <a:solidFill>
                      <a:srgbClr val="000000"/>
                    </a:solidFill>
                    <a:latin typeface="宋体" pitchFamily="2" charset="-122"/>
                  </a:rPr>
                  <a:t>用递引传</a:t>
                </a:r>
                <a:endParaRPr lang="zh-CN" altLang="en-US" sz="2000" dirty="0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428" y="10332"/>
                <a:ext cx="900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调用者</a:t>
                </a:r>
                <a:endParaRPr lang="zh-CN" altLang="en-US" sz="2000" dirty="0"/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6912" y="10332"/>
                <a:ext cx="1080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宋体" pitchFamily="2" charset="-122"/>
                  </a:rPr>
                  <a:t>被调函数</a:t>
                </a:r>
                <a:endParaRPr lang="zh-CN" altLang="en-US" sz="2000" dirty="0"/>
              </a:p>
            </p:txBody>
          </p:sp>
        </p:grp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1792342" y="4005064"/>
              <a:ext cx="1123474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1763688" y="4365104"/>
              <a:ext cx="1123474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1792342" y="5373216"/>
              <a:ext cx="1123474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dirty="0" smtClean="0">
                <a:solidFill>
                  <a:schemeClr val="tx1"/>
                </a:solidFill>
              </a:rPr>
              <a:t>10.1 </a:t>
            </a:r>
            <a:r>
              <a:rPr lang="zh-CN" altLang="en-US" sz="2000" dirty="0" smtClean="0">
                <a:solidFill>
                  <a:schemeClr val="tx1"/>
                </a:solidFill>
              </a:rPr>
              <a:t>函数引用参数示例。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文件路径名</a:t>
            </a:r>
            <a:r>
              <a:rPr lang="en-US" altLang="zh-CN" sz="2000" dirty="0" smtClean="0">
                <a:solidFill>
                  <a:schemeClr val="tx1"/>
                </a:solidFill>
              </a:rPr>
              <a:t>:e10_1\main_10_1.cpp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               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r>
              <a:rPr lang="en-US" altLang="zh-CN" sz="2000" dirty="0" smtClean="0"/>
              <a:t>using namespace std;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 smtClean="0">
                <a:solidFill>
                  <a:schemeClr val="tx1"/>
                </a:solidFill>
              </a:rPr>
              <a:t>std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声明类</a:t>
            </a:r>
            <a:r>
              <a:rPr lang="en-US" altLang="zh-CN" sz="2000" dirty="0" smtClean="0"/>
              <a:t>Point</a:t>
            </a:r>
          </a:p>
          <a:p>
            <a:r>
              <a:rPr lang="en-US" altLang="zh-CN" sz="2000" dirty="0" smtClean="0"/>
              <a:t>class Point 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private:</a:t>
            </a:r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数据成员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x, y;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public:</a:t>
            </a:r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公有成员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	Point(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= 0,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b = 0):x(a), y(b) {}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构造函数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static void Increment(Point &amp;p) { </a:t>
            </a:r>
            <a:r>
              <a:rPr lang="en-US" altLang="zh-CN" sz="2000" dirty="0" err="1" smtClean="0"/>
              <a:t>p.x</a:t>
            </a:r>
            <a:r>
              <a:rPr lang="en-US" altLang="zh-CN" sz="2000" dirty="0" smtClean="0"/>
              <a:t>++; </a:t>
            </a:r>
            <a:r>
              <a:rPr lang="en-US" altLang="zh-CN" sz="2000" dirty="0" err="1" smtClean="0"/>
              <a:t>p.y</a:t>
            </a:r>
            <a:r>
              <a:rPr lang="en-US" altLang="zh-CN" sz="2000" dirty="0" smtClean="0"/>
              <a:t>++; }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自增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 smtClean="0"/>
              <a:t>	void Show() const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显示相关信息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"(" &lt;&lt; x &lt;&lt; "," &lt;&lt; y &lt;&lt; ")"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}</a:t>
            </a:r>
          </a:p>
          <a:p>
            <a:r>
              <a:rPr lang="en-US" altLang="zh-CN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26058</TotalTime>
  <Words>113</Words>
  <Application>Microsoft Office PowerPoint</Application>
  <PresentationFormat>全屏显示(4:3)</PresentationFormat>
  <Paragraphs>221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新概念C++程序设计大学教程(第3版)</vt:lpstr>
      <vt:lpstr>10.1 函数实参到形参的值传递:变量/对象参数</vt:lpstr>
      <vt:lpstr>幻灯片 3</vt:lpstr>
      <vt:lpstr>10.2  地址传递:地址/指针参数</vt:lpstr>
      <vt:lpstr>幻灯片 5</vt:lpstr>
      <vt:lpstr>10.3 名字传递:引用参数</vt:lpstr>
      <vt:lpstr>10.3 名字传递:引用参数</vt:lpstr>
      <vt:lpstr>概述</vt:lpstr>
      <vt:lpstr>幻灯片 9</vt:lpstr>
      <vt:lpstr>幻灯片 10</vt:lpstr>
      <vt:lpstr>10.3 名字传递:引用参数</vt:lpstr>
      <vt:lpstr>概述</vt:lpstr>
      <vt:lpstr>10.4 函数调用时的参数匹配</vt:lpstr>
      <vt:lpstr>10.4 函数调用时的参数匹配</vt:lpstr>
      <vt:lpstr>函数调用时的参数一般匹配规则</vt:lpstr>
      <vt:lpstr>10.4 函数调用时的参数匹配</vt:lpstr>
      <vt:lpstr>幻灯片 17</vt:lpstr>
      <vt:lpstr>10.4 函数调用时的参数匹配</vt:lpstr>
      <vt:lpstr>引入有默认参数的函数</vt:lpstr>
      <vt:lpstr>默认参数的函数的规定</vt:lpstr>
      <vt:lpstr>幻灯片 21</vt:lpstr>
      <vt:lpstr>10.4 函数调用时的参数匹配</vt:lpstr>
      <vt:lpstr>概述</vt:lpstr>
      <vt:lpstr>10.5 函数返回</vt:lpstr>
      <vt:lpstr>10.5 函数返回</vt:lpstr>
      <vt:lpstr>C++函数返回的特点</vt:lpstr>
      <vt:lpstr>10.5 函数返回</vt:lpstr>
      <vt:lpstr>返回引用的函数</vt:lpstr>
      <vt:lpstr>幻灯片 29</vt:lpstr>
      <vt:lpstr>幻灯片 30</vt:lpstr>
      <vt:lpstr>10.6 Lambda表达式</vt:lpstr>
      <vt:lpstr>概述</vt:lpstr>
      <vt:lpstr>习题10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yhy</dc:creator>
  <cp:lastModifiedBy>hy you</cp:lastModifiedBy>
  <cp:revision>1198</cp:revision>
  <dcterms:created xsi:type="dcterms:W3CDTF">2010-01-13T14:53:29Z</dcterms:created>
  <dcterms:modified xsi:type="dcterms:W3CDTF">2020-06-11T05:57:08Z</dcterms:modified>
</cp:coreProperties>
</file>