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307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2" r:id="rId16"/>
    <p:sldId id="481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7" r:id="rId40"/>
    <p:sldId id="508" r:id="rId41"/>
    <p:sldId id="536" r:id="rId42"/>
    <p:sldId id="509" r:id="rId43"/>
    <p:sldId id="510" r:id="rId44"/>
    <p:sldId id="511" r:id="rId45"/>
    <p:sldId id="512" r:id="rId46"/>
    <p:sldId id="513" r:id="rId47"/>
    <p:sldId id="514" r:id="rId48"/>
    <p:sldId id="537" r:id="rId49"/>
    <p:sldId id="515" r:id="rId50"/>
    <p:sldId id="516" r:id="rId51"/>
    <p:sldId id="517" r:id="rId52"/>
    <p:sldId id="518" r:id="rId53"/>
    <p:sldId id="519" r:id="rId54"/>
    <p:sldId id="520" r:id="rId55"/>
    <p:sldId id="521" r:id="rId56"/>
    <p:sldId id="522" r:id="rId57"/>
    <p:sldId id="523" r:id="rId58"/>
    <p:sldId id="538" r:id="rId59"/>
    <p:sldId id="524" r:id="rId60"/>
    <p:sldId id="525" r:id="rId61"/>
    <p:sldId id="526" r:id="rId62"/>
    <p:sldId id="527" r:id="rId63"/>
    <p:sldId id="528" r:id="rId64"/>
    <p:sldId id="529" r:id="rId65"/>
    <p:sldId id="530" r:id="rId66"/>
    <p:sldId id="531" r:id="rId67"/>
    <p:sldId id="532" r:id="rId68"/>
    <p:sldId id="533" r:id="rId69"/>
    <p:sldId id="534" r:id="rId70"/>
    <p:sldId id="539" r:id="rId71"/>
    <p:sldId id="540" r:id="rId72"/>
    <p:sldId id="541" r:id="rId73"/>
    <p:sldId id="542" r:id="rId74"/>
    <p:sldId id="543" r:id="rId75"/>
    <p:sldId id="535" r:id="rId7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4800" b="1" kern="1200">
        <a:solidFill>
          <a:schemeClr val="accent2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0A5A9-D268-4BFA-A33C-4C6318E29A1A}" type="datetimeFigureOut">
              <a:rPr lang="zh-CN" altLang="en-US" smtClean="0"/>
              <a:pPr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5D73B-6133-4BE3-B148-378382D9E3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1C498-1A54-42D1-8F6D-E1447474C6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779EC-D2B9-414B-8079-3C253207C42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E537E-01A6-49ED-AEC8-B347D308F49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C3B8-D062-4ABF-B045-0C205574E5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BD748-FADA-4233-9AB2-75DDB3CA5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29AA0-09D2-4D08-BAFA-6E09E0E6E2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43B39-73B5-4771-9B5B-DC927F3716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7FBD5-4236-46D5-B73C-3D779F144C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A2AEB-1DBE-49A0-92CC-C095D84E82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B36C6-4A39-42A4-A496-702CF40323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47E4A-4CF9-40F5-AC30-93D0F72624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3C91617A-A968-4362-9052-B59B75090C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2000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20000"/>
        </a:spcAft>
        <a:buChar char="–"/>
        <a:defRPr sz="2800" b="1">
          <a:solidFill>
            <a:schemeClr val="accent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2000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2000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2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7" y="1052736"/>
            <a:ext cx="7776865" cy="1470025"/>
          </a:xfrm>
        </p:spPr>
        <p:txBody>
          <a:bodyPr/>
          <a:lstStyle/>
          <a:p>
            <a:r>
              <a:rPr lang="zh-CN" alt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新概念</a:t>
            </a:r>
            <a:r>
              <a:rPr lang="en-US" altLang="zh-CN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C++</a:t>
            </a:r>
            <a:r>
              <a:rPr lang="zh-CN" alt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程序设计大学教程</a:t>
            </a:r>
            <a:r>
              <a:rPr lang="en-US" altLang="zh-CN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(</a:t>
            </a:r>
            <a:r>
              <a:rPr lang="zh-CN" alt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第</a:t>
            </a:r>
            <a:r>
              <a:rPr lang="en-US" altLang="zh-CN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3</a:t>
            </a:r>
            <a:r>
              <a:rPr lang="zh-CN" alt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版</a:t>
            </a:r>
            <a:r>
              <a:rPr lang="en-US" altLang="zh-CN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)</a:t>
            </a:r>
            <a:endParaRPr lang="zh-CN" altLang="en-US" sz="66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3068960"/>
            <a:ext cx="8640960" cy="1752600"/>
          </a:xfrm>
        </p:spPr>
        <p:txBody>
          <a:bodyPr/>
          <a:lstStyle/>
          <a:p>
            <a:r>
              <a:rPr lang="zh-CN" altLang="en-US" sz="6000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6000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6000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篇 </a:t>
            </a:r>
            <a:r>
              <a:rPr lang="en-US" altLang="zh-CN" sz="6000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C++</a:t>
            </a:r>
            <a:r>
              <a:rPr lang="zh-CN" altLang="en-US" sz="6000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深入编程</a:t>
            </a:r>
            <a:endParaRPr lang="zh-CN" altLang="en-US" sz="6000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611560" y="5157192"/>
            <a:ext cx="7772400" cy="11521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zh-CN" altLang="en-US" sz="5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5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11</a:t>
            </a:r>
            <a:r>
              <a:rPr lang="zh-CN" altLang="en-US" sz="54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单元  流类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Garamond" pitchFamily="18" charset="0"/>
                <a:ea typeface="宋体" pitchFamily="2" charset="-122"/>
              </a:rPr>
              <a:t>C++</a:t>
            </a:r>
            <a:r>
              <a:rPr lang="zh-CN" altLang="en-US" dirty="0" smtClean="0">
                <a:latin typeface="Garamond" pitchFamily="18" charset="0"/>
                <a:ea typeface="宋体" pitchFamily="2" charset="-122"/>
              </a:rPr>
              <a:t>定义基本流类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zh-CN" altLang="en-US" dirty="0" smtClean="0"/>
              <a:t>输入流类</a:t>
            </a:r>
            <a:r>
              <a:rPr lang="en-US" altLang="zh-CN" dirty="0" err="1" smtClean="0"/>
              <a:t>istream</a:t>
            </a:r>
            <a:r>
              <a:rPr lang="zh-CN" altLang="en-US" dirty="0" smtClean="0"/>
              <a:t>：提供各种输入方式和提取操作。</a:t>
            </a:r>
          </a:p>
          <a:p>
            <a:pPr marL="514350" indent="-514350"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zh-CN" altLang="en-US" dirty="0" smtClean="0"/>
              <a:t>输出流类</a:t>
            </a:r>
            <a:r>
              <a:rPr lang="en-US" altLang="zh-CN" dirty="0" err="1" smtClean="0"/>
              <a:t>ostream</a:t>
            </a:r>
            <a:r>
              <a:rPr lang="zh-CN" altLang="en-US" dirty="0" smtClean="0"/>
              <a:t>：提供各种输出方式和插入操作。</a:t>
            </a:r>
          </a:p>
          <a:p>
            <a:pPr marL="514350" indent="-514350"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zh-CN" altLang="en-US" dirty="0" smtClean="0"/>
              <a:t>文件流基类</a:t>
            </a:r>
            <a:r>
              <a:rPr lang="en-US" altLang="zh-CN" dirty="0" err="1" smtClean="0"/>
              <a:t>fstreambase</a:t>
            </a:r>
            <a:r>
              <a:rPr lang="zh-CN" altLang="en-US" dirty="0" smtClean="0"/>
              <a:t>：控制文件流的输入输出。</a:t>
            </a:r>
          </a:p>
          <a:p>
            <a:pPr marL="514350" indent="-514350"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en-US" altLang="zh-CN" dirty="0" smtClean="0"/>
              <a:t>C</a:t>
            </a:r>
            <a:r>
              <a:rPr lang="zh-CN" altLang="en-US" dirty="0" smtClean="0"/>
              <a:t>字符串流基类</a:t>
            </a:r>
            <a:r>
              <a:rPr lang="en-US" altLang="zh-CN" dirty="0" err="1" smtClean="0"/>
              <a:t>strstreambase</a:t>
            </a:r>
            <a:r>
              <a:rPr lang="zh-CN" altLang="en-US" dirty="0" smtClean="0"/>
              <a:t>：控制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字符串流的输入输出。</a:t>
            </a:r>
          </a:p>
          <a:p>
            <a:pPr marL="514350" indent="-514350"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en-US" altLang="zh-CN" dirty="0" smtClean="0"/>
              <a:t>C++</a:t>
            </a:r>
            <a:r>
              <a:rPr lang="zh-CN" altLang="en-US" dirty="0" smtClean="0"/>
              <a:t>字符串流基类</a:t>
            </a:r>
            <a:r>
              <a:rPr lang="en-US" altLang="zh-CN" dirty="0" err="1" smtClean="0"/>
              <a:t>stringstreambase</a:t>
            </a:r>
            <a:r>
              <a:rPr lang="zh-CN" altLang="en-US" dirty="0" smtClean="0"/>
              <a:t>：控制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字符串流的输入输出。</a:t>
            </a:r>
          </a:p>
          <a:p>
            <a:pPr marL="514350" indent="-514350"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127" y="1484313"/>
            <a:ext cx="8965369" cy="4465637"/>
            <a:chOff x="2232" y="12168"/>
            <a:chExt cx="7428" cy="174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232" y="12168"/>
              <a:ext cx="7428" cy="1743"/>
              <a:chOff x="2232" y="2220"/>
              <a:chExt cx="7059" cy="1872"/>
            </a:xfrm>
          </p:grpSpPr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4186" y="2220"/>
                <a:ext cx="1260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000" dirty="0" err="1">
                    <a:solidFill>
                      <a:schemeClr val="tx1"/>
                    </a:solidFill>
                    <a:latin typeface="宋体" pitchFamily="2" charset="-122"/>
                  </a:rPr>
                  <a:t>ios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4240" y="3780"/>
                <a:ext cx="1422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latin typeface="宋体" pitchFamily="2" charset="-122"/>
                  </a:rPr>
                  <a:t>iostream</a:t>
                </a:r>
                <a:endParaRPr lang="en-US" altLang="zh-CN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H="1" flipV="1">
                <a:off x="4436" y="3468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 sz="2000" b="0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5479" y="2385"/>
                <a:ext cx="2508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prstDash val="dash"/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zh-CN" altLang="en-US" sz="2000" b="0"/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8062" y="2220"/>
                <a:ext cx="1058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000" dirty="0" err="1">
                    <a:solidFill>
                      <a:schemeClr val="tx1"/>
                    </a:solidFill>
                    <a:latin typeface="宋体" pitchFamily="2" charset="-122"/>
                  </a:rPr>
                  <a:t>streambuf</a:t>
                </a:r>
                <a:endParaRPr lang="en-US" altLang="zh-CN" sz="20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3576" y="3156"/>
                <a:ext cx="1196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000" dirty="0" err="1">
                    <a:solidFill>
                      <a:schemeClr val="tx1"/>
                    </a:solidFill>
                    <a:latin typeface="宋体" pitchFamily="2" charset="-122"/>
                  </a:rPr>
                  <a:t>istream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4890" y="3156"/>
                <a:ext cx="1196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000" dirty="0" err="1">
                    <a:solidFill>
                      <a:schemeClr val="tx1"/>
                    </a:solidFill>
                    <a:latin typeface="宋体" pitchFamily="2" charset="-122"/>
                  </a:rPr>
                  <a:t>ostream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2232" y="3156"/>
                <a:ext cx="127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000" dirty="0" err="1">
                    <a:solidFill>
                      <a:schemeClr val="tx1"/>
                    </a:solidFill>
                    <a:latin typeface="宋体" pitchFamily="2" charset="-122"/>
                  </a:rPr>
                  <a:t>fstreambase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6172" y="3156"/>
                <a:ext cx="1361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000" dirty="0" err="1">
                    <a:solidFill>
                      <a:schemeClr val="tx1"/>
                    </a:solidFill>
                    <a:latin typeface="宋体" pitchFamily="2" charset="-122"/>
                  </a:rPr>
                  <a:t>strstreambase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2842" y="2844"/>
                <a:ext cx="538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0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2840" y="2844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0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4184" y="2844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0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5500" y="2844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6844" y="2844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0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 flipH="1" flipV="1">
                <a:off x="4850" y="2532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zh-CN" altLang="en-US" sz="2000" b="0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 flipH="1" flipV="1">
                <a:off x="5483" y="3468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 sz="2000" b="0"/>
              </a:p>
            </p:txBody>
          </p:sp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7590" y="3156"/>
                <a:ext cx="1701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000" dirty="0" err="1">
                    <a:solidFill>
                      <a:schemeClr val="tx1"/>
                    </a:solidFill>
                    <a:latin typeface="宋体" pitchFamily="2" charset="-122"/>
                  </a:rPr>
                  <a:t>stringstreambase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8242" y="2844"/>
                <a:ext cx="0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 b="0"/>
              </a:p>
            </p:txBody>
          </p:sp>
        </p:grpSp>
        <p:sp>
          <p:nvSpPr>
            <p:cNvPr id="4" name="AutoShape 24"/>
            <p:cNvSpPr>
              <a:spLocks noChangeArrowheads="1"/>
            </p:cNvSpPr>
            <p:nvPr/>
          </p:nvSpPr>
          <p:spPr bwMode="auto">
            <a:xfrm>
              <a:off x="4914" y="12459"/>
              <a:ext cx="143" cy="150"/>
            </a:xfrm>
            <a:prstGeom prst="flowChartExtra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0"/>
            </a:p>
          </p:txBody>
        </p:sp>
        <p:sp>
          <p:nvSpPr>
            <p:cNvPr id="5" name="AutoShape 25"/>
            <p:cNvSpPr>
              <a:spLocks noChangeArrowheads="1"/>
            </p:cNvSpPr>
            <p:nvPr/>
          </p:nvSpPr>
          <p:spPr bwMode="auto">
            <a:xfrm>
              <a:off x="4482" y="13346"/>
              <a:ext cx="143" cy="150"/>
            </a:xfrm>
            <a:prstGeom prst="flowChartExtra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0"/>
            </a:p>
          </p:txBody>
        </p:sp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5579" y="13332"/>
              <a:ext cx="143" cy="150"/>
            </a:xfrm>
            <a:prstGeom prst="flowChartExtra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iostream</a:t>
            </a:r>
            <a:r>
              <a:rPr lang="zh-CN" altLang="en-US" dirty="0" smtClean="0"/>
              <a:t>类派生体系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0" y="2420888"/>
          <a:ext cx="9144000" cy="2407595"/>
        </p:xfrm>
        <a:graphic>
          <a:graphicData uri="http://schemas.openxmlformats.org/drawingml/2006/table">
            <a:tbl>
              <a:tblPr/>
              <a:tblGrid>
                <a:gridCol w="467544"/>
                <a:gridCol w="2088232"/>
                <a:gridCol w="1728192"/>
                <a:gridCol w="1728192"/>
                <a:gridCol w="1656184"/>
                <a:gridCol w="1475656"/>
              </a:tblGrid>
              <a:tr h="5179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基类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直接派生类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间接派生类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头文件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6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基类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ios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istream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ostream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iostream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iostream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689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派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生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类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fstreambase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ifstream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ofstream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fstream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fstream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strstreambase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istrstream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ostrstream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strstream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strstream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stringstreambase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istringstream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ostringstream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stringstream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sstrstream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streambuf</a:t>
            </a:r>
            <a:r>
              <a:rPr lang="zh-CN" altLang="en-US" dirty="0" smtClean="0"/>
              <a:t>类派生体系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16013" y="2761540"/>
            <a:ext cx="6408737" cy="2107325"/>
            <a:chOff x="2610" y="11950"/>
            <a:chExt cx="4055" cy="1173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4592" y="12252"/>
              <a:ext cx="143" cy="150"/>
            </a:xfrm>
            <a:prstGeom prst="flowChartExtra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000" b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966" y="11950"/>
              <a:ext cx="1423" cy="2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宋体" pitchFamily="2" charset="-122"/>
                </a:rPr>
                <a:t>streambuf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407" y="12833"/>
              <a:ext cx="1258" cy="2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宋体" pitchFamily="2" charset="-122"/>
                </a:rPr>
                <a:t>stdiobuf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610" y="12833"/>
              <a:ext cx="1258" cy="2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宋体" pitchFamily="2" charset="-122"/>
                </a:rPr>
                <a:t>filebuf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033" y="12833"/>
              <a:ext cx="1259" cy="2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宋体" pitchFamily="2" charset="-122"/>
                </a:rPr>
                <a:t>strstreambuf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252" y="12542"/>
              <a:ext cx="280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 b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250" y="12542"/>
              <a:ext cx="0" cy="2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 b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664" y="12542"/>
              <a:ext cx="0" cy="2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 b="0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6049" y="12542"/>
              <a:ext cx="0" cy="2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 b="0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4665" y="12402"/>
              <a:ext cx="0" cy="1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zh-CN" altLang="en-US" sz="20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类库有关的头文件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iostream</a:t>
            </a:r>
            <a:r>
              <a:rPr lang="zh-CN" altLang="en-US" dirty="0" smtClean="0"/>
              <a:t>：包含了对</a:t>
            </a:r>
            <a:r>
              <a:rPr lang="en-US" altLang="zh-CN" dirty="0" smtClean="0"/>
              <a:t>(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)</a:t>
            </a:r>
            <a:r>
              <a:rPr lang="zh-CN" altLang="en-US" dirty="0" smtClean="0"/>
              <a:t>输入输出流进行操作所需的基本信息。</a:t>
            </a:r>
          </a:p>
          <a:p>
            <a:r>
              <a:rPr lang="en-US" altLang="zh-CN" dirty="0" err="1" smtClean="0"/>
              <a:t>fstream</a:t>
            </a:r>
            <a:r>
              <a:rPr lang="zh-CN" altLang="en-US" dirty="0" smtClean="0"/>
              <a:t>：用于用户管理的文件的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操作。</a:t>
            </a:r>
          </a:p>
          <a:p>
            <a:r>
              <a:rPr lang="en-US" altLang="zh-CN" dirty="0" err="1" smtClean="0"/>
              <a:t>stdiostream</a:t>
            </a:r>
            <a:r>
              <a:rPr lang="zh-CN" altLang="en-US" dirty="0" smtClean="0"/>
              <a:t>：用于混合使用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机制时，例如想将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程序转变为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程序。</a:t>
            </a:r>
          </a:p>
          <a:p>
            <a:r>
              <a:rPr lang="en-US" altLang="zh-CN" dirty="0" err="1" smtClean="0"/>
              <a:t>iomanip</a:t>
            </a:r>
            <a:r>
              <a:rPr lang="zh-CN" altLang="en-US" dirty="0" smtClean="0"/>
              <a:t>：在使用格式化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时应包含此头文件。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fi-FI" altLang="zh-CN" sz="4800" dirty="0" smtClean="0"/>
              <a:t>11.1.3 ios</a:t>
            </a:r>
            <a:r>
              <a:rPr lang="zh-CN" altLang="en-US" sz="4800" dirty="0" smtClean="0"/>
              <a:t>类的一般声明形式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 smtClean="0"/>
              <a:t>class </a:t>
            </a:r>
            <a:r>
              <a:rPr lang="en-US" altLang="zh-CN" sz="2000" dirty="0" smtClean="0">
                <a:solidFill>
                  <a:srgbClr val="C00000"/>
                </a:solidFill>
              </a:rPr>
              <a:t>_CRTIMP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ios</a:t>
            </a:r>
            <a:r>
              <a:rPr lang="en-US" altLang="zh-CN" sz="2000" dirty="0" smtClean="0"/>
              <a:t> </a:t>
            </a:r>
          </a:p>
          <a:p>
            <a:pPr>
              <a:lnSpc>
                <a:spcPts val="2200"/>
              </a:lnSpc>
            </a:pPr>
            <a:r>
              <a:rPr lang="en-US" altLang="zh-CN" sz="2000" dirty="0" smtClean="0"/>
              <a:t>{</a:t>
            </a:r>
          </a:p>
          <a:p>
            <a:pPr>
              <a:lnSpc>
                <a:spcPts val="2200"/>
              </a:lnSpc>
            </a:pPr>
            <a:r>
              <a:rPr lang="en-US" altLang="zh-CN" sz="2000" dirty="0" smtClean="0"/>
              <a:t>public:</a:t>
            </a:r>
          </a:p>
          <a:p>
            <a:pPr>
              <a:lnSpc>
                <a:spcPts val="22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	……</a:t>
            </a:r>
          </a:p>
          <a:p>
            <a:pPr>
              <a:lnSpc>
                <a:spcPts val="22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	//  </a:t>
            </a:r>
            <a:r>
              <a:rPr lang="zh-CN" altLang="en-US" sz="2000" dirty="0" smtClean="0">
                <a:solidFill>
                  <a:schemeClr val="tx1"/>
                </a:solidFill>
              </a:rPr>
              <a:t>公开的无名枚举成员，用于定义流的状态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</a:rPr>
              <a:t>格式化标志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  <a:endParaRPr lang="zh-CN" altLang="en-US" sz="2000" dirty="0" smtClean="0">
              <a:solidFill>
                <a:srgbClr val="C00000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enum</a:t>
            </a:r>
            <a:endParaRPr lang="en-US" altLang="zh-CN" sz="2000" dirty="0" smtClean="0"/>
          </a:p>
          <a:p>
            <a:pPr>
              <a:lnSpc>
                <a:spcPts val="2200"/>
              </a:lnSpc>
            </a:pPr>
            <a:r>
              <a:rPr lang="en-US" altLang="zh-CN" sz="2000" dirty="0" smtClean="0"/>
              <a:t>	{                                                         </a:t>
            </a:r>
          </a:p>
          <a:p>
            <a:pPr>
              <a:lnSpc>
                <a:spcPts val="2200"/>
              </a:lnSpc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skipws</a:t>
            </a:r>
            <a:r>
              <a:rPr lang="en-US" altLang="zh-CN" sz="2000" dirty="0" smtClean="0"/>
              <a:t> = 0x0001,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</a:rPr>
              <a:t>跳过输入流中的空白                      </a:t>
            </a:r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		</a:t>
            </a:r>
            <a:r>
              <a:rPr lang="en-US" altLang="zh-CN" sz="2000" dirty="0" smtClean="0"/>
              <a:t>left = 0x0002,		</a:t>
            </a:r>
            <a:r>
              <a:rPr lang="en-US" altLang="zh-CN" sz="2000" dirty="0" smtClean="0">
                <a:solidFill>
                  <a:schemeClr val="tx1"/>
                </a:solidFill>
              </a:rPr>
              <a:t>// o,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输出数据在输出域中左对齐                </a:t>
            </a:r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		</a:t>
            </a:r>
            <a:r>
              <a:rPr lang="en-US" altLang="zh-CN" sz="2000" dirty="0" smtClean="0"/>
              <a:t>right = 0x0004,		</a:t>
            </a:r>
            <a:r>
              <a:rPr lang="en-US" altLang="zh-CN" sz="2000" dirty="0" smtClean="0">
                <a:solidFill>
                  <a:schemeClr val="tx1"/>
                </a:solidFill>
              </a:rPr>
              <a:t>// o,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输出数据在输出域中右对齐               </a:t>
            </a:r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		</a:t>
            </a:r>
            <a:r>
              <a:rPr lang="en-US" altLang="zh-CN" sz="2000" dirty="0" smtClean="0"/>
              <a:t>internal = 0x0008,  	</a:t>
            </a:r>
            <a:r>
              <a:rPr lang="en-US" altLang="zh-CN" sz="2000" dirty="0" smtClean="0">
                <a:solidFill>
                  <a:schemeClr val="tx1"/>
                </a:solidFill>
              </a:rPr>
              <a:t>// o, </a:t>
            </a:r>
            <a:r>
              <a:rPr lang="zh-CN" altLang="en-US" sz="2000" dirty="0" smtClean="0">
                <a:solidFill>
                  <a:schemeClr val="tx1"/>
                </a:solidFill>
              </a:rPr>
              <a:t>在符号位或基指示符之后填充字符      </a:t>
            </a:r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		</a:t>
            </a:r>
            <a:r>
              <a:rPr lang="en-US" altLang="zh-CN" sz="2000" dirty="0" err="1" smtClean="0"/>
              <a:t>dec</a:t>
            </a:r>
            <a:r>
              <a:rPr lang="en-US" altLang="zh-CN" sz="2000" dirty="0" smtClean="0"/>
              <a:t> = 0x0010,  		</a:t>
            </a:r>
            <a:r>
              <a:rPr lang="en-US" altLang="zh-CN" sz="2000" dirty="0" smtClean="0">
                <a:solidFill>
                  <a:schemeClr val="tx1"/>
                </a:solidFill>
              </a:rPr>
              <a:t>// i/o, </a:t>
            </a:r>
            <a:r>
              <a:rPr lang="zh-CN" altLang="en-US" sz="2000" dirty="0" smtClean="0">
                <a:solidFill>
                  <a:schemeClr val="tx1"/>
                </a:solidFill>
              </a:rPr>
              <a:t>转换基为十进制                        </a:t>
            </a:r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		</a:t>
            </a:r>
            <a:r>
              <a:rPr lang="en-US" altLang="zh-CN" sz="2000" dirty="0" err="1" smtClean="0"/>
              <a:t>oct</a:t>
            </a:r>
            <a:r>
              <a:rPr lang="en-US" altLang="zh-CN" sz="2000" dirty="0" smtClean="0"/>
              <a:t> = 0x0020,		</a:t>
            </a:r>
            <a:r>
              <a:rPr lang="en-US" altLang="zh-CN" sz="2000" dirty="0" smtClean="0">
                <a:solidFill>
                  <a:schemeClr val="tx1"/>
                </a:solidFill>
              </a:rPr>
              <a:t>// i/o, </a:t>
            </a:r>
            <a:r>
              <a:rPr lang="zh-CN" altLang="en-US" sz="2000" dirty="0" smtClean="0">
                <a:solidFill>
                  <a:schemeClr val="tx1"/>
                </a:solidFill>
              </a:rPr>
              <a:t>转换基为八进制                        </a:t>
            </a:r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		</a:t>
            </a:r>
            <a:r>
              <a:rPr lang="en-US" altLang="zh-CN" sz="2000" dirty="0" smtClean="0"/>
              <a:t>hex = 0x0040,		</a:t>
            </a:r>
            <a:r>
              <a:rPr lang="en-US" altLang="zh-CN" sz="2000" dirty="0" smtClean="0">
                <a:solidFill>
                  <a:schemeClr val="tx1"/>
                </a:solidFill>
              </a:rPr>
              <a:t>// i/o, </a:t>
            </a:r>
            <a:r>
              <a:rPr lang="zh-CN" altLang="en-US" sz="2000" dirty="0" smtClean="0">
                <a:solidFill>
                  <a:schemeClr val="tx1"/>
                </a:solidFill>
              </a:rPr>
              <a:t>转换基为十六进制                      </a:t>
            </a:r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		</a:t>
            </a:r>
            <a:r>
              <a:rPr lang="en-US" altLang="zh-CN" sz="2000" dirty="0" err="1" smtClean="0"/>
              <a:t>showbase</a:t>
            </a:r>
            <a:r>
              <a:rPr lang="en-US" altLang="zh-CN" sz="2000" dirty="0" smtClean="0"/>
              <a:t> = 0x0080,	</a:t>
            </a:r>
            <a:r>
              <a:rPr lang="en-US" altLang="zh-CN" sz="2000" dirty="0" smtClean="0">
                <a:solidFill>
                  <a:schemeClr val="tx1"/>
                </a:solidFill>
              </a:rPr>
              <a:t>// o, </a:t>
            </a:r>
            <a:r>
              <a:rPr lang="zh-CN" altLang="en-US" sz="2000" dirty="0" smtClean="0">
                <a:solidFill>
                  <a:schemeClr val="tx1"/>
                </a:solidFill>
              </a:rPr>
              <a:t>数值型输出前面显示基指示符        </a:t>
            </a:r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		</a:t>
            </a:r>
            <a:r>
              <a:rPr lang="en-US" altLang="zh-CN" sz="2000" dirty="0" err="1" smtClean="0"/>
              <a:t>showpoint</a:t>
            </a:r>
            <a:r>
              <a:rPr lang="en-US" altLang="zh-CN" sz="2000" dirty="0" smtClean="0"/>
              <a:t> = 0x0100,	</a:t>
            </a:r>
            <a:r>
              <a:rPr lang="en-US" altLang="zh-CN" sz="2000" dirty="0" smtClean="0">
                <a:solidFill>
                  <a:schemeClr val="tx1"/>
                </a:solidFill>
              </a:rPr>
              <a:t>// o, </a:t>
            </a:r>
            <a:r>
              <a:rPr lang="zh-CN" altLang="en-US" sz="2000" dirty="0" smtClean="0">
                <a:solidFill>
                  <a:schemeClr val="tx1"/>
                </a:solidFill>
              </a:rPr>
              <a:t>强迫显示浮点数的后缀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与小数点   </a:t>
            </a:r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		</a:t>
            </a:r>
            <a:r>
              <a:rPr lang="en-US" altLang="zh-CN" sz="2000" dirty="0" smtClean="0"/>
              <a:t>uppercase = 0x0200,</a:t>
            </a:r>
            <a:r>
              <a:rPr lang="en-US" altLang="zh-CN" sz="2000" dirty="0" smtClean="0">
                <a:solidFill>
                  <a:schemeClr val="tx1"/>
                </a:solidFill>
              </a:rPr>
              <a:t>// o,</a:t>
            </a:r>
            <a:r>
              <a:rPr lang="zh-CN" altLang="en-US" sz="2000" dirty="0" smtClean="0">
                <a:solidFill>
                  <a:schemeClr val="tx1"/>
                </a:solidFill>
              </a:rPr>
              <a:t>十六进制数字符中的</a:t>
            </a:r>
            <a:r>
              <a:rPr lang="en-US" altLang="zh-CN" sz="2000" dirty="0" smtClean="0">
                <a:solidFill>
                  <a:schemeClr val="tx1"/>
                </a:solidFill>
              </a:rPr>
              <a:t>A-F</a:t>
            </a:r>
            <a:r>
              <a:rPr lang="zh-CN" altLang="en-US" sz="2000" dirty="0" smtClean="0">
                <a:solidFill>
                  <a:schemeClr val="tx1"/>
                </a:solidFill>
              </a:rPr>
              <a:t>及</a:t>
            </a:r>
            <a:r>
              <a:rPr lang="en-US" altLang="zh-CN" sz="2000" dirty="0" smtClean="0">
                <a:solidFill>
                  <a:schemeClr val="tx1"/>
                </a:solidFill>
              </a:rPr>
              <a:t>X</a:t>
            </a:r>
            <a:r>
              <a:rPr lang="zh-CN" altLang="en-US" sz="2000" dirty="0" smtClean="0">
                <a:solidFill>
                  <a:schemeClr val="tx1"/>
                </a:solidFill>
              </a:rPr>
              <a:t>一律大写</a:t>
            </a:r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		</a:t>
            </a:r>
            <a:r>
              <a:rPr lang="en-US" altLang="zh-CN" sz="2000" dirty="0" err="1" smtClean="0"/>
              <a:t>showpos</a:t>
            </a:r>
            <a:r>
              <a:rPr lang="en-US" altLang="zh-CN" sz="2000" dirty="0" smtClean="0"/>
              <a:t> = 0x0400,	</a:t>
            </a:r>
            <a:r>
              <a:rPr lang="en-US" altLang="zh-CN" sz="2000" dirty="0" smtClean="0">
                <a:solidFill>
                  <a:schemeClr val="tx1"/>
                </a:solidFill>
              </a:rPr>
              <a:t>// o, </a:t>
            </a:r>
            <a:r>
              <a:rPr lang="zh-CN" altLang="en-US" sz="2000" dirty="0" smtClean="0">
                <a:solidFill>
                  <a:schemeClr val="tx1"/>
                </a:solidFill>
              </a:rPr>
              <a:t>正数前添加</a:t>
            </a:r>
            <a:r>
              <a:rPr lang="en-US" altLang="zh-CN" sz="2000" dirty="0" smtClean="0">
                <a:solidFill>
                  <a:schemeClr val="tx1"/>
                </a:solidFill>
              </a:rPr>
              <a:t>"+"</a:t>
            </a:r>
            <a:r>
              <a:rPr lang="zh-CN" altLang="en-US" sz="2000" dirty="0" smtClean="0">
                <a:solidFill>
                  <a:schemeClr val="tx1"/>
                </a:solidFill>
              </a:rPr>
              <a:t>号       </a:t>
            </a:r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		</a:t>
            </a:r>
            <a:r>
              <a:rPr lang="en-US" altLang="zh-CN" sz="2000" dirty="0" smtClean="0"/>
              <a:t>scientific = 0x0800,	</a:t>
            </a:r>
            <a:r>
              <a:rPr lang="en-US" altLang="zh-CN" sz="2000" dirty="0" smtClean="0">
                <a:solidFill>
                  <a:schemeClr val="tx1"/>
                </a:solidFill>
              </a:rPr>
              <a:t>// o, </a:t>
            </a:r>
            <a:r>
              <a:rPr lang="zh-CN" altLang="en-US" sz="2000" dirty="0" smtClean="0">
                <a:solidFill>
                  <a:schemeClr val="tx1"/>
                </a:solidFill>
              </a:rPr>
              <a:t>用科学计数法表示浮点数 </a:t>
            </a:r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		</a:t>
            </a:r>
            <a:r>
              <a:rPr lang="en-US" altLang="zh-CN" sz="2000" dirty="0" smtClean="0"/>
              <a:t>fixed = 0x1000,		</a:t>
            </a:r>
            <a:r>
              <a:rPr lang="en-US" altLang="zh-CN" sz="2000" dirty="0" smtClean="0">
                <a:solidFill>
                  <a:schemeClr val="tx1"/>
                </a:solidFill>
              </a:rPr>
              <a:t>// o, </a:t>
            </a:r>
            <a:r>
              <a:rPr lang="zh-CN" altLang="en-US" sz="2000" dirty="0" smtClean="0">
                <a:solidFill>
                  <a:schemeClr val="tx1"/>
                </a:solidFill>
              </a:rPr>
              <a:t>使用定点形式表示浮点数 </a:t>
            </a:r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		</a:t>
            </a:r>
            <a:r>
              <a:rPr lang="en-US" altLang="zh-CN" sz="2000" dirty="0" err="1" smtClean="0"/>
              <a:t>unitbuf</a:t>
            </a:r>
            <a:r>
              <a:rPr lang="en-US" altLang="zh-CN" sz="2000" dirty="0" smtClean="0"/>
              <a:t> = 0x2000,	</a:t>
            </a:r>
            <a:r>
              <a:rPr lang="en-US" altLang="zh-CN" sz="2000" dirty="0" smtClean="0">
                <a:solidFill>
                  <a:schemeClr val="tx1"/>
                </a:solidFill>
              </a:rPr>
              <a:t>// o, </a:t>
            </a:r>
            <a:r>
              <a:rPr lang="zh-CN" altLang="en-US" sz="2000" dirty="0" smtClean="0">
                <a:solidFill>
                  <a:schemeClr val="tx1"/>
                </a:solidFill>
              </a:rPr>
              <a:t>插入操作后立即刷新缓冲区</a:t>
            </a:r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		</a:t>
            </a:r>
            <a:r>
              <a:rPr lang="en-US" altLang="zh-CN" sz="2000" dirty="0" err="1" smtClean="0"/>
              <a:t>stdio</a:t>
            </a:r>
            <a:r>
              <a:rPr lang="en-US" altLang="zh-CN" sz="2000" dirty="0" smtClean="0"/>
              <a:t> = 0x4000,	</a:t>
            </a:r>
            <a:r>
              <a:rPr lang="en-US" altLang="zh-CN" sz="2000" dirty="0" smtClean="0">
                <a:solidFill>
                  <a:schemeClr val="tx1"/>
                </a:solidFill>
              </a:rPr>
              <a:t>// o, </a:t>
            </a:r>
            <a:r>
              <a:rPr lang="zh-CN" altLang="en-US" sz="2000" dirty="0" smtClean="0">
                <a:solidFill>
                  <a:schemeClr val="tx1"/>
                </a:solidFill>
              </a:rPr>
              <a:t>插入操作后清空每个流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导致写入相连设备</a:t>
            </a:r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}; </a:t>
            </a:r>
          </a:p>
          <a:p>
            <a:pPr>
              <a:lnSpc>
                <a:spcPts val="22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	……</a:t>
            </a:r>
          </a:p>
        </p:txBody>
      </p:sp>
      <p:sp>
        <p:nvSpPr>
          <p:cNvPr id="5" name="线形标注 1 4"/>
          <p:cNvSpPr/>
          <p:nvPr/>
        </p:nvSpPr>
        <p:spPr bwMode="auto">
          <a:xfrm>
            <a:off x="3203848" y="144016"/>
            <a:ext cx="5616624" cy="1988840"/>
          </a:xfrm>
          <a:prstGeom prst="borderCallout1">
            <a:avLst>
              <a:gd name="adj1" fmla="val 48763"/>
              <a:gd name="adj2" fmla="val 259"/>
              <a:gd name="adj3" fmla="val 12246"/>
              <a:gd name="adj4" fmla="val -3381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22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CRTIMP</a:t>
            </a:r>
            <a:r>
              <a:rPr lang="zh-CN" altLang="en-US" sz="2000" dirty="0" smtClean="0"/>
              <a:t>是</a:t>
            </a:r>
            <a:r>
              <a:rPr lang="en-US" altLang="zh-CN" sz="2000" dirty="0" smtClean="0">
                <a:solidFill>
                  <a:srgbClr val="C00000"/>
                </a:solidFill>
              </a:rPr>
              <a:t>C run time implement</a:t>
            </a:r>
            <a:r>
              <a:rPr lang="zh-CN" altLang="en-US" sz="2000" dirty="0" smtClean="0"/>
              <a:t>的简写，</a:t>
            </a:r>
            <a:r>
              <a:rPr lang="en-US" altLang="zh-CN" sz="2000" dirty="0" smtClean="0">
                <a:solidFill>
                  <a:srgbClr val="C00000"/>
                </a:solidFill>
              </a:rPr>
              <a:t>C</a:t>
            </a:r>
            <a:r>
              <a:rPr lang="zh-CN" altLang="en-US" sz="2000" dirty="0" smtClean="0">
                <a:solidFill>
                  <a:srgbClr val="C00000"/>
                </a:solidFill>
              </a:rPr>
              <a:t>运行库的实现</a:t>
            </a:r>
            <a:r>
              <a:rPr lang="zh-CN" altLang="en-US" sz="2000" dirty="0" smtClean="0"/>
              <a:t>的意思。</a:t>
            </a:r>
            <a:endParaRPr lang="en-US" altLang="zh-CN" sz="2000" dirty="0" smtClean="0"/>
          </a:p>
          <a:p>
            <a:pPr>
              <a:lnSpc>
                <a:spcPts val="2200"/>
              </a:lnSpc>
            </a:pPr>
            <a:endParaRPr lang="zh-CN" altLang="en-US" sz="2000" dirty="0" smtClean="0"/>
          </a:p>
          <a:p>
            <a:pPr>
              <a:lnSpc>
                <a:spcPts val="2200"/>
              </a:lnSpc>
            </a:pPr>
            <a:r>
              <a:rPr lang="zh-CN" altLang="en-US" sz="2000" dirty="0" smtClean="0"/>
              <a:t>作为用户代码，不应该使用这个东西。</a:t>
            </a:r>
            <a:endParaRPr lang="en-US" altLang="zh-CN" sz="2000" dirty="0" smtClean="0"/>
          </a:p>
          <a:p>
            <a:pPr>
              <a:lnSpc>
                <a:spcPts val="2200"/>
              </a:lnSpc>
            </a:pPr>
            <a:endParaRPr lang="zh-CN" altLang="en-US" sz="2000" dirty="0" smtClean="0"/>
          </a:p>
          <a:p>
            <a:pPr>
              <a:lnSpc>
                <a:spcPts val="2200"/>
              </a:lnSpc>
            </a:pPr>
            <a:r>
              <a:rPr lang="en-US" altLang="zh-CN" sz="2000" dirty="0" smtClean="0"/>
              <a:t>_CRTIMP</a:t>
            </a:r>
            <a:r>
              <a:rPr lang="zh-CN" altLang="en-US" sz="2000" dirty="0" smtClean="0"/>
              <a:t>提示是</a:t>
            </a:r>
            <a:r>
              <a:rPr lang="zh-CN" altLang="en-US" sz="2000" dirty="0" smtClean="0">
                <a:solidFill>
                  <a:srgbClr val="C00000"/>
                </a:solidFill>
              </a:rPr>
              <a:t>使用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dll</a:t>
            </a:r>
            <a:r>
              <a:rPr lang="zh-CN" altLang="en-US" sz="2000" dirty="0" smtClean="0">
                <a:solidFill>
                  <a:srgbClr val="C00000"/>
                </a:solidFill>
              </a:rPr>
              <a:t>的动态</a:t>
            </a:r>
            <a:r>
              <a:rPr lang="en-US" altLang="zh-CN" sz="2000" dirty="0" smtClean="0">
                <a:solidFill>
                  <a:srgbClr val="C00000"/>
                </a:solidFill>
              </a:rPr>
              <a:t>C</a:t>
            </a:r>
            <a:r>
              <a:rPr lang="zh-CN" altLang="en-US" sz="2000" dirty="0" smtClean="0">
                <a:solidFill>
                  <a:srgbClr val="C00000"/>
                </a:solidFill>
              </a:rPr>
              <a:t>运行时库</a:t>
            </a:r>
            <a:r>
              <a:rPr lang="zh-CN" altLang="en-US" sz="2000" dirty="0" smtClean="0"/>
              <a:t>还是</a:t>
            </a:r>
            <a:r>
              <a:rPr lang="zh-CN" altLang="en-US" sz="2000" dirty="0" smtClean="0">
                <a:solidFill>
                  <a:srgbClr val="C00000"/>
                </a:solidFill>
              </a:rPr>
              <a:t>静态连接的</a:t>
            </a:r>
            <a:r>
              <a:rPr lang="en-US" altLang="zh-CN" sz="2000" dirty="0" smtClean="0">
                <a:solidFill>
                  <a:srgbClr val="C00000"/>
                </a:solidFill>
              </a:rPr>
              <a:t>C</a:t>
            </a:r>
            <a:r>
              <a:rPr lang="zh-CN" altLang="en-US" sz="2000" dirty="0" smtClean="0">
                <a:solidFill>
                  <a:srgbClr val="C00000"/>
                </a:solidFill>
              </a:rPr>
              <a:t>运行库</a:t>
            </a:r>
            <a:r>
              <a:rPr lang="zh-CN" altLang="en-US" sz="2000" dirty="0" smtClean="0"/>
              <a:t>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76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	……</a:t>
            </a:r>
          </a:p>
          <a:p>
            <a:pPr>
              <a:lnSpc>
                <a:spcPts val="2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格式属性 </a:t>
            </a:r>
          </a:p>
          <a:p>
            <a:pPr>
              <a:lnSpc>
                <a:spcPts val="2000"/>
              </a:lnSpc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static long </a:t>
            </a:r>
            <a:r>
              <a:rPr lang="en-US" altLang="zh-CN" sz="2000" dirty="0" err="1" smtClean="0"/>
              <a:t>basefield</a:t>
            </a:r>
            <a:r>
              <a:rPr lang="en-US" altLang="zh-CN" sz="2000" dirty="0" smtClean="0"/>
              <a:t>;    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dec</a:t>
            </a:r>
            <a:r>
              <a:rPr lang="en-US" altLang="zh-CN" sz="2000" dirty="0" smtClean="0">
                <a:solidFill>
                  <a:schemeClr val="tx1"/>
                </a:solidFill>
              </a:rPr>
              <a:t> |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oct</a:t>
            </a:r>
            <a:r>
              <a:rPr lang="en-US" altLang="zh-CN" sz="2000" dirty="0" smtClean="0">
                <a:solidFill>
                  <a:schemeClr val="tx1"/>
                </a:solidFill>
              </a:rPr>
              <a:t> | hex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	static long </a:t>
            </a:r>
            <a:r>
              <a:rPr lang="en-US" altLang="zh-CN" sz="2000" dirty="0" err="1" smtClean="0"/>
              <a:t>adjustfield</a:t>
            </a:r>
            <a:r>
              <a:rPr lang="en-US" altLang="zh-CN" sz="2000" dirty="0" smtClean="0"/>
              <a:t>;  	</a:t>
            </a:r>
            <a:r>
              <a:rPr lang="en-US" altLang="zh-CN" sz="2000" dirty="0" smtClean="0">
                <a:solidFill>
                  <a:schemeClr val="tx1"/>
                </a:solidFill>
              </a:rPr>
              <a:t>// left | right | internal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	static long </a:t>
            </a:r>
            <a:r>
              <a:rPr lang="en-US" altLang="zh-CN" sz="2000" dirty="0" err="1" smtClean="0"/>
              <a:t>floatfield</a:t>
            </a:r>
            <a:r>
              <a:rPr lang="en-US" altLang="zh-CN" sz="2000" dirty="0" smtClean="0"/>
              <a:t>;   		</a:t>
            </a:r>
            <a:r>
              <a:rPr lang="en-US" altLang="zh-CN" sz="2000" dirty="0" smtClean="0">
                <a:solidFill>
                  <a:schemeClr val="tx1"/>
                </a:solidFill>
              </a:rPr>
              <a:t>// scientific | fixed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	……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dirty="0" smtClean="0">
                <a:solidFill>
                  <a:schemeClr val="tx1"/>
                </a:solidFill>
              </a:rPr>
              <a:t>公开的成员函数，用来设置状态字</a:t>
            </a:r>
          </a:p>
          <a:p>
            <a:pPr>
              <a:lnSpc>
                <a:spcPts val="2000"/>
              </a:lnSpc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inline long flags( ) const;     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	inline long flags(long _l);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	inline long </a:t>
            </a:r>
            <a:r>
              <a:rPr lang="en-US" altLang="zh-CN" sz="2000" dirty="0" err="1" smtClean="0"/>
              <a:t>setf</a:t>
            </a:r>
            <a:r>
              <a:rPr lang="en-US" altLang="zh-CN" sz="2000" dirty="0" smtClean="0"/>
              <a:t>(long _f, long _m);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	inline long </a:t>
            </a:r>
            <a:r>
              <a:rPr lang="en-US" altLang="zh-CN" sz="2000" dirty="0" err="1" smtClean="0"/>
              <a:t>setf</a:t>
            </a:r>
            <a:r>
              <a:rPr lang="en-US" altLang="zh-CN" sz="2000" dirty="0" smtClean="0"/>
              <a:t>(long _l);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	inline long </a:t>
            </a:r>
            <a:r>
              <a:rPr lang="en-US" altLang="zh-CN" sz="2000" dirty="0" err="1" smtClean="0"/>
              <a:t>unsetf</a:t>
            </a:r>
            <a:r>
              <a:rPr lang="en-US" altLang="zh-CN" sz="2000" dirty="0" smtClean="0"/>
              <a:t>(long _l);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	inline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width( ) const;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	inline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width(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_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	inline char fill( ) const;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	inline char fill(char _c);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	inline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precision(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_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);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	inline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precision( ) const;</a:t>
            </a:r>
          </a:p>
          <a:p>
            <a:pPr>
              <a:lnSpc>
                <a:spcPts val="2000"/>
              </a:lnSpc>
            </a:pPr>
            <a:endParaRPr lang="en-US" altLang="zh-CN" sz="2000" dirty="0" smtClean="0"/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protected:	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保护的数据成员</a:t>
            </a:r>
          </a:p>
          <a:p>
            <a:pPr>
              <a:lnSpc>
                <a:spcPts val="2000"/>
              </a:lnSpc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long </a:t>
            </a:r>
            <a:r>
              <a:rPr lang="en-US" altLang="zh-CN" sz="2000" dirty="0" err="1" smtClean="0"/>
              <a:t>x_flags</a:t>
            </a:r>
            <a:r>
              <a:rPr lang="en-US" altLang="zh-CN" sz="2000" dirty="0" smtClean="0"/>
              <a:t>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输入输出状态字</a:t>
            </a:r>
          </a:p>
          <a:p>
            <a:pPr>
              <a:lnSpc>
                <a:spcPts val="2000"/>
              </a:lnSpc>
            </a:pPr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x_precision</a:t>
            </a:r>
            <a:r>
              <a:rPr lang="en-US" altLang="zh-CN" sz="2000" dirty="0" smtClean="0"/>
              <a:t>;    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输入输出精度</a:t>
            </a:r>
          </a:p>
          <a:p>
            <a:pPr>
              <a:lnSpc>
                <a:spcPts val="2000"/>
              </a:lnSpc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char </a:t>
            </a:r>
            <a:r>
              <a:rPr lang="en-US" altLang="zh-CN" sz="2000" dirty="0" err="1" smtClean="0"/>
              <a:t>x_fill</a:t>
            </a:r>
            <a:r>
              <a:rPr lang="en-US" altLang="zh-CN" sz="2000" dirty="0" smtClean="0"/>
              <a:t>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填充字符</a:t>
            </a:r>
          </a:p>
          <a:p>
            <a:pPr>
              <a:lnSpc>
                <a:spcPts val="2000"/>
              </a:lnSpc>
            </a:pPr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x_width</a:t>
            </a:r>
            <a:r>
              <a:rPr lang="en-US" altLang="zh-CN" sz="2000" dirty="0" smtClean="0"/>
              <a:t>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输出数据的域宽</a:t>
            </a:r>
          </a:p>
          <a:p>
            <a:pPr>
              <a:lnSpc>
                <a:spcPts val="2000"/>
              </a:lnSpc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……</a:t>
            </a:r>
          </a:p>
          <a:p>
            <a:pPr>
              <a:lnSpc>
                <a:spcPts val="2000"/>
              </a:lnSpc>
            </a:pPr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en-US" altLang="zh-CN" sz="4800" dirty="0" smtClean="0"/>
              <a:t>11.2 </a:t>
            </a:r>
            <a:r>
              <a:rPr lang="zh-CN" altLang="en-US" sz="4800" dirty="0" smtClean="0"/>
              <a:t>标准流对象与标准</a:t>
            </a:r>
            <a:r>
              <a:rPr lang="en-US" altLang="zh-CN" sz="4800" dirty="0" smtClean="0"/>
              <a:t>I/O</a:t>
            </a:r>
            <a:r>
              <a:rPr lang="zh-CN" altLang="en-US" sz="4800" dirty="0" smtClean="0"/>
              <a:t>流操作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11.2 </a:t>
            </a:r>
            <a:r>
              <a:rPr lang="zh-CN" altLang="en-US" sz="4800" dirty="0" smtClean="0"/>
              <a:t>标准流对象与标准</a:t>
            </a:r>
            <a:r>
              <a:rPr lang="en-US" altLang="zh-CN" sz="4800" dirty="0" smtClean="0"/>
              <a:t>I/O</a:t>
            </a:r>
            <a:r>
              <a:rPr lang="zh-CN" altLang="en-US" sz="4800" dirty="0" smtClean="0"/>
              <a:t>流操作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11.2.1 C++</a:t>
            </a:r>
            <a:r>
              <a:rPr lang="zh-CN" altLang="en-US" sz="4400" dirty="0" smtClean="0"/>
              <a:t>标准流对象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fi-FI" altLang="zh-CN" sz="4800" dirty="0" smtClean="0"/>
              <a:t>11.1 C++</a:t>
            </a:r>
            <a:r>
              <a:rPr lang="zh-CN" altLang="fi-FI" sz="4800" dirty="0" smtClean="0"/>
              <a:t>的</a:t>
            </a:r>
            <a:r>
              <a:rPr lang="fi-FI" altLang="zh-CN" sz="4800" dirty="0" smtClean="0"/>
              <a:t>I/O</a:t>
            </a:r>
            <a:r>
              <a:rPr lang="zh-CN" altLang="fi-FI" sz="4800" dirty="0" smtClean="0"/>
              <a:t>流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cerr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iostream.h</a:t>
            </a:r>
            <a:r>
              <a:rPr lang="zh-CN" altLang="en-US" dirty="0" smtClean="0"/>
              <a:t>中预定义了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个标准流对象：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cerr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clog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err="1" smtClean="0"/>
              <a:t>cin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istream</a:t>
            </a:r>
            <a:r>
              <a:rPr lang="zh-CN" altLang="en-US" dirty="0" smtClean="0"/>
              <a:t>类的对象，称为标准输入流，默认键盘为数据源，也可以重定向为其他设备。</a:t>
            </a:r>
          </a:p>
          <a:p>
            <a:pPr lvl="1"/>
            <a:r>
              <a:rPr lang="en-US" altLang="zh-CN" dirty="0" err="1" smtClean="0"/>
              <a:t>cout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ostream</a:t>
            </a:r>
            <a:r>
              <a:rPr lang="zh-CN" altLang="en-US" dirty="0" smtClean="0"/>
              <a:t>类的对象，称为标准输出流，默认显示器为数据池，也可以重定向为其他设备。</a:t>
            </a:r>
          </a:p>
          <a:p>
            <a:pPr lvl="1"/>
            <a:r>
              <a:rPr lang="en-US" altLang="zh-CN" dirty="0" err="1" smtClean="0"/>
              <a:t>cerr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clog</a:t>
            </a:r>
            <a:r>
              <a:rPr lang="zh-CN" altLang="en-US" dirty="0" smtClean="0"/>
              <a:t>都是</a:t>
            </a:r>
            <a:r>
              <a:rPr lang="en-US" altLang="zh-CN" dirty="0" err="1" smtClean="0"/>
              <a:t>ostream</a:t>
            </a:r>
            <a:r>
              <a:rPr lang="zh-CN" altLang="en-US" dirty="0" smtClean="0"/>
              <a:t>类的对象，称为标准错误输出流，固定关联到显示器。 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11.2 </a:t>
            </a:r>
            <a:r>
              <a:rPr lang="zh-CN" altLang="en-US" sz="4800" dirty="0" smtClean="0"/>
              <a:t>标准流对象与标准</a:t>
            </a:r>
            <a:r>
              <a:rPr lang="en-US" altLang="zh-CN" sz="4800" dirty="0" smtClean="0"/>
              <a:t>I/O</a:t>
            </a:r>
            <a:r>
              <a:rPr lang="zh-CN" altLang="en-US" sz="4800" dirty="0" smtClean="0"/>
              <a:t>流操作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11.2.2 </a:t>
            </a:r>
            <a:r>
              <a:rPr lang="zh-CN" altLang="en-US" sz="4400" dirty="0" smtClean="0"/>
              <a:t>标准输入</a:t>
            </a:r>
            <a:r>
              <a:rPr lang="en-US" altLang="zh-CN" sz="4400" dirty="0" smtClean="0"/>
              <a:t>/</a:t>
            </a:r>
            <a:r>
              <a:rPr lang="zh-CN" altLang="en-US" sz="4400" dirty="0" smtClean="0"/>
              <a:t>输出流操作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istream</a:t>
            </a:r>
            <a:r>
              <a:rPr lang="zh-CN" altLang="en-US" dirty="0" smtClean="0"/>
              <a:t>类和</a:t>
            </a:r>
            <a:r>
              <a:rPr lang="en-US" altLang="zh-CN" dirty="0" err="1" smtClean="0"/>
              <a:t>ostream</a:t>
            </a:r>
            <a:r>
              <a:rPr lang="zh-CN" altLang="en-US" dirty="0" smtClean="0"/>
              <a:t>提供的标准输入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输出操作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684410" y="2348880"/>
          <a:ext cx="7920038" cy="3383053"/>
        </p:xfrm>
        <a:graphic>
          <a:graphicData uri="http://schemas.openxmlformats.org/drawingml/2006/table">
            <a:tbl>
              <a:tblPr/>
              <a:tblGrid>
                <a:gridCol w="1331913"/>
                <a:gridCol w="2371725"/>
                <a:gridCol w="1264592"/>
                <a:gridCol w="2951808"/>
              </a:tblGrid>
              <a:tr h="57898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输入流操作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输出操作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89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&gt;&gt;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提取字符、整型、浮点类型、字符串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&lt;&lt;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插入运算符：输出字符、整型、浮点类型、字符串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89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get()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从流中提取单个或指定个数字符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put()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输出单个字符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getline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从流中提取字符串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89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read()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从流中提取字符串或指定个数字符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write()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输出指定个数字符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en-US" altLang="zh-CN" sz="4800" dirty="0" smtClean="0"/>
              <a:t>11.3 </a:t>
            </a:r>
            <a:r>
              <a:rPr lang="zh-CN" altLang="en-US" sz="4800" dirty="0" smtClean="0"/>
              <a:t>流的格式化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流的格式化性能主要由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类提供，并由其派生类继承。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提供的流格式化性能可以分为两类。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由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类的格式化</a:t>
            </a:r>
            <a:r>
              <a:rPr lang="zh-CN" altLang="en-US" dirty="0" smtClean="0">
                <a:solidFill>
                  <a:srgbClr val="C00000"/>
                </a:solidFill>
              </a:rPr>
              <a:t>成员函数</a:t>
            </a:r>
            <a:r>
              <a:rPr lang="zh-CN" altLang="en-US" dirty="0" smtClean="0"/>
              <a:t>设置。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由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类提供的</a:t>
            </a:r>
            <a:r>
              <a:rPr lang="zh-CN" altLang="en-US" dirty="0" smtClean="0">
                <a:solidFill>
                  <a:srgbClr val="C00000"/>
                </a:solidFill>
              </a:rPr>
              <a:t>格式化操作符</a:t>
            </a:r>
            <a:r>
              <a:rPr lang="zh-CN" altLang="en-US" dirty="0" smtClean="0"/>
              <a:t>设置。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11.3 </a:t>
            </a:r>
            <a:r>
              <a:rPr lang="zh-CN" altLang="en-US" sz="4800" dirty="0" smtClean="0"/>
              <a:t>流的格式化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11.3.1 </a:t>
            </a:r>
            <a:r>
              <a:rPr lang="en-US" altLang="zh-CN" sz="4400" dirty="0" err="1" smtClean="0"/>
              <a:t>ios</a:t>
            </a:r>
            <a:r>
              <a:rPr lang="zh-CN" altLang="en-US" sz="4400" dirty="0" smtClean="0"/>
              <a:t>类的格式化成员函数和格式化标志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类的格式化成员函数和格式化标志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761059"/>
          </a:xfrm>
        </p:spPr>
        <p:txBody>
          <a:bodyPr/>
          <a:lstStyle/>
          <a:p>
            <a:r>
              <a:rPr lang="zh-CN" altLang="en-US" dirty="0" smtClean="0"/>
              <a:t>说明：表中的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必须使用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类中用枚举定义的一组常量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无名枚举成员，用于定义流的状态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。这些常量称为类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格式化标志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graphicFrame>
        <p:nvGraphicFramePr>
          <p:cNvPr id="4" name="Group 113"/>
          <p:cNvGraphicFramePr>
            <a:graphicFrameLocks/>
          </p:cNvGraphicFramePr>
          <p:nvPr/>
        </p:nvGraphicFramePr>
        <p:xfrm>
          <a:off x="71883" y="1556792"/>
          <a:ext cx="8964613" cy="2499995"/>
        </p:xfrm>
        <a:graphic>
          <a:graphicData uri="http://schemas.openxmlformats.org/drawingml/2006/table">
            <a:tbl>
              <a:tblPr/>
              <a:tblGrid>
                <a:gridCol w="1547664"/>
                <a:gridCol w="2448272"/>
                <a:gridCol w="1780977"/>
                <a:gridCol w="3187700"/>
              </a:tblGrid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意    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意    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fill(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字符填充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setf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(flags);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用指定的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格式化标志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进行格式化设置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precision(p)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设置精度（浮点数中小数位数）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setf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(flags, field)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先清除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格式属性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字段，然后设置格式化标志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width(w)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设置当前字段宽度（以字符计）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unsetf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(flags)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清除指定的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格式化标志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5693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</a:rPr>
              <a:t>7.2 </a:t>
            </a:r>
            <a:r>
              <a:rPr lang="zh-CN" altLang="en-US" sz="2000" dirty="0">
                <a:solidFill>
                  <a:schemeClr val="tx1"/>
                </a:solidFill>
              </a:rPr>
              <a:t>控制输出格式的常用成员函数使用方法示例。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#include &lt;</a:t>
            </a:r>
            <a:r>
              <a:rPr lang="en-US" altLang="zh-CN" sz="2000" dirty="0" err="1">
                <a:solidFill>
                  <a:schemeClr val="accent2"/>
                </a:solidFill>
              </a:rPr>
              <a:t>iostream</a:t>
            </a:r>
            <a:r>
              <a:rPr lang="en-US" altLang="zh-CN" sz="2000" dirty="0">
                <a:solidFill>
                  <a:schemeClr val="accent2"/>
                </a:solidFill>
              </a:rPr>
              <a:t>&gt;               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>
                <a:solidFill>
                  <a:schemeClr val="tx1"/>
                </a:solidFill>
              </a:rPr>
              <a:t>编译预处理命令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using namespace std;</a:t>
            </a:r>
            <a:r>
              <a:rPr lang="en-US" altLang="zh-CN" sz="2000" dirty="0">
                <a:solidFill>
                  <a:schemeClr val="tx1"/>
                </a:solidFill>
              </a:rPr>
              <a:t>				// </a:t>
            </a:r>
            <a:r>
              <a:rPr lang="zh-CN" altLang="en-US" sz="2000" dirty="0">
                <a:solidFill>
                  <a:schemeClr val="tx1"/>
                </a:solidFill>
              </a:rPr>
              <a:t>使用命名空间</a:t>
            </a:r>
            <a:r>
              <a:rPr lang="en-US" altLang="zh-CN" sz="2000" dirty="0">
                <a:solidFill>
                  <a:schemeClr val="tx1"/>
                </a:solidFill>
              </a:rPr>
              <a:t>std </a:t>
            </a:r>
          </a:p>
          <a:p>
            <a:pPr>
              <a:lnSpc>
                <a:spcPct val="80000"/>
              </a:lnSpc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</a:t>
            </a:r>
            <a:r>
              <a:rPr lang="en-US" altLang="zh-CN" sz="2000" dirty="0" smtClean="0"/>
              <a:t>()</a:t>
            </a: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chemeClr val="tx1"/>
                </a:solidFill>
              </a:rPr>
              <a:t>			// </a:t>
            </a:r>
            <a:r>
              <a:rPr lang="zh-CN" altLang="en-US" sz="2000" dirty="0">
                <a:solidFill>
                  <a:schemeClr val="tx1"/>
                </a:solidFill>
              </a:rPr>
              <a:t>主函数</a:t>
            </a:r>
            <a:r>
              <a:rPr lang="en-US" altLang="zh-CN" sz="2000" dirty="0">
                <a:solidFill>
                  <a:schemeClr val="tx1"/>
                </a:solidFill>
              </a:rPr>
              <a:t>main()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cout.setf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</a:rPr>
              <a:t>ios</a:t>
            </a:r>
            <a:r>
              <a:rPr lang="en-US" altLang="zh-CN" sz="2000" dirty="0">
                <a:solidFill>
                  <a:schemeClr val="accent2"/>
                </a:solidFill>
              </a:rPr>
              <a:t>::left);			</a:t>
            </a:r>
            <a:r>
              <a:rPr lang="en-US" altLang="zh-CN" sz="2000" dirty="0">
                <a:solidFill>
                  <a:schemeClr val="tx1"/>
                </a:solidFill>
              </a:rPr>
              <a:t>// </a:t>
            </a:r>
            <a:r>
              <a:rPr lang="zh-CN" altLang="en-US" sz="2000" dirty="0">
                <a:solidFill>
                  <a:schemeClr val="tx1"/>
                </a:solidFill>
              </a:rPr>
              <a:t>设置左对齐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cout.width</a:t>
            </a:r>
            <a:r>
              <a:rPr lang="en-US" altLang="zh-CN" sz="2000" dirty="0">
                <a:solidFill>
                  <a:schemeClr val="accent2"/>
                </a:solidFill>
              </a:rPr>
              <a:t>(10);				</a:t>
            </a:r>
            <a:r>
              <a:rPr lang="en-US" altLang="zh-CN" sz="2000" dirty="0">
                <a:solidFill>
                  <a:schemeClr val="tx1"/>
                </a:solidFill>
              </a:rPr>
              <a:t>// </a:t>
            </a:r>
            <a:r>
              <a:rPr lang="zh-CN" altLang="en-US" sz="2000" dirty="0">
                <a:solidFill>
                  <a:schemeClr val="tx1"/>
                </a:solidFill>
              </a:rPr>
              <a:t>设置输出项宽度为</a:t>
            </a:r>
            <a:r>
              <a:rPr lang="en-US" altLang="zh-CN" sz="2000" dirty="0">
                <a:solidFill>
                  <a:schemeClr val="tx1"/>
                </a:solidFill>
              </a:rPr>
              <a:t>10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cout.fill</a:t>
            </a:r>
            <a:r>
              <a:rPr lang="en-US" altLang="zh-CN" sz="2000" dirty="0">
                <a:solidFill>
                  <a:schemeClr val="accent2"/>
                </a:solidFill>
              </a:rPr>
              <a:t>('*');				</a:t>
            </a:r>
            <a:r>
              <a:rPr lang="en-US" altLang="zh-CN" sz="2000" dirty="0">
                <a:solidFill>
                  <a:schemeClr val="tx1"/>
                </a:solidFill>
              </a:rPr>
              <a:t>// </a:t>
            </a:r>
            <a:r>
              <a:rPr lang="zh-CN" altLang="en-US" sz="2000" dirty="0">
                <a:solidFill>
                  <a:schemeClr val="tx1"/>
                </a:solidFill>
              </a:rPr>
              <a:t>设置填充字符为</a:t>
            </a:r>
            <a:r>
              <a:rPr lang="en-US" altLang="zh-CN" sz="2000" dirty="0">
                <a:solidFill>
                  <a:schemeClr val="tx1"/>
                </a:solidFill>
              </a:rPr>
              <a:t>'*'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cout</a:t>
            </a:r>
            <a:r>
              <a:rPr lang="en-US" altLang="zh-CN" sz="2000" dirty="0">
                <a:solidFill>
                  <a:schemeClr val="accent2"/>
                </a:solidFill>
              </a:rPr>
              <a:t> &lt;&lt; "</a:t>
            </a:r>
            <a:r>
              <a:rPr lang="zh-CN" altLang="en-US" sz="2000" dirty="0">
                <a:solidFill>
                  <a:schemeClr val="accent2"/>
                </a:solidFill>
              </a:rPr>
              <a:t>左对齐</a:t>
            </a:r>
            <a:r>
              <a:rPr lang="en-US" altLang="zh-CN" sz="2000" dirty="0">
                <a:solidFill>
                  <a:schemeClr val="accent2"/>
                </a:solidFill>
              </a:rPr>
              <a:t>" &lt;&lt; </a:t>
            </a:r>
            <a:r>
              <a:rPr lang="en-US" altLang="zh-CN" sz="2000" dirty="0" err="1">
                <a:solidFill>
                  <a:schemeClr val="accent2"/>
                </a:solidFill>
              </a:rPr>
              <a:t>endl</a:t>
            </a:r>
            <a:r>
              <a:rPr lang="en-US" altLang="zh-CN" sz="2000" dirty="0">
                <a:solidFill>
                  <a:schemeClr val="accent2"/>
                </a:solidFill>
              </a:rPr>
              <a:t>;		</a:t>
            </a:r>
            <a:r>
              <a:rPr lang="en-US" altLang="zh-CN" sz="2000" dirty="0">
                <a:solidFill>
                  <a:schemeClr val="tx1"/>
                </a:solidFill>
              </a:rPr>
              <a:t>// </a:t>
            </a:r>
            <a:r>
              <a:rPr lang="zh-CN" altLang="en-US" sz="2000" dirty="0">
                <a:solidFill>
                  <a:schemeClr val="tx1"/>
                </a:solidFill>
              </a:rPr>
              <a:t>输出内容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cout.unsetf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</a:rPr>
              <a:t>ios</a:t>
            </a:r>
            <a:r>
              <a:rPr lang="en-US" altLang="zh-CN" sz="2000" dirty="0">
                <a:solidFill>
                  <a:schemeClr val="accent2"/>
                </a:solidFill>
              </a:rPr>
              <a:t>::left);			</a:t>
            </a:r>
            <a:r>
              <a:rPr lang="en-US" altLang="zh-CN" sz="2000" dirty="0">
                <a:solidFill>
                  <a:schemeClr val="tx1"/>
                </a:solidFill>
              </a:rPr>
              <a:t>// </a:t>
            </a:r>
            <a:r>
              <a:rPr lang="zh-CN" altLang="en-US" sz="2000" dirty="0">
                <a:solidFill>
                  <a:schemeClr val="tx1"/>
                </a:solidFill>
              </a:rPr>
              <a:t>终止左对齐</a:t>
            </a: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cout.setf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</a:rPr>
              <a:t>ios</a:t>
            </a:r>
            <a:r>
              <a:rPr lang="en-US" altLang="zh-CN" sz="2000" dirty="0">
                <a:solidFill>
                  <a:schemeClr val="accent2"/>
                </a:solidFill>
              </a:rPr>
              <a:t>::right);			</a:t>
            </a:r>
            <a:r>
              <a:rPr lang="en-US" altLang="zh-CN" sz="2000" dirty="0">
                <a:solidFill>
                  <a:schemeClr val="tx1"/>
                </a:solidFill>
              </a:rPr>
              <a:t>// </a:t>
            </a:r>
            <a:r>
              <a:rPr lang="zh-CN" altLang="en-US" sz="2000" dirty="0">
                <a:solidFill>
                  <a:schemeClr val="tx1"/>
                </a:solidFill>
              </a:rPr>
              <a:t>设置右对齐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cout.width</a:t>
            </a:r>
            <a:r>
              <a:rPr lang="en-US" altLang="zh-CN" sz="2000" dirty="0">
                <a:solidFill>
                  <a:schemeClr val="accent2"/>
                </a:solidFill>
              </a:rPr>
              <a:t>(10);		</a:t>
            </a:r>
            <a:r>
              <a:rPr lang="en-US" altLang="zh-CN" sz="2000" dirty="0">
                <a:solidFill>
                  <a:schemeClr val="tx1"/>
                </a:solidFill>
              </a:rPr>
              <a:t>// </a:t>
            </a:r>
            <a:r>
              <a:rPr lang="zh-CN" altLang="en-US" sz="2000" dirty="0">
                <a:solidFill>
                  <a:schemeClr val="tx1"/>
                </a:solidFill>
              </a:rPr>
              <a:t>设置输出项宽度为</a:t>
            </a: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r>
              <a:rPr lang="zh-CN" altLang="en-US" sz="2000" dirty="0">
                <a:solidFill>
                  <a:schemeClr val="tx1"/>
                </a:solidFill>
              </a:rPr>
              <a:t>，此项不能省略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cout.fill</a:t>
            </a:r>
            <a:r>
              <a:rPr lang="en-US" altLang="zh-CN" sz="2000" dirty="0">
                <a:solidFill>
                  <a:schemeClr val="accent2"/>
                </a:solidFill>
              </a:rPr>
              <a:t>('*');		</a:t>
            </a:r>
            <a:r>
              <a:rPr lang="en-US" altLang="zh-CN" sz="2000" dirty="0">
                <a:solidFill>
                  <a:schemeClr val="tx1"/>
                </a:solidFill>
              </a:rPr>
              <a:t>// </a:t>
            </a:r>
            <a:r>
              <a:rPr lang="zh-CN" altLang="en-US" sz="2000" dirty="0">
                <a:solidFill>
                  <a:schemeClr val="tx1"/>
                </a:solidFill>
              </a:rPr>
              <a:t>设置填充字符为</a:t>
            </a:r>
            <a:r>
              <a:rPr lang="en-US" altLang="zh-CN" sz="2000" dirty="0">
                <a:solidFill>
                  <a:schemeClr val="tx1"/>
                </a:solidFill>
              </a:rPr>
              <a:t>'*'</a:t>
            </a:r>
            <a:r>
              <a:rPr lang="zh-CN" altLang="en-US" sz="2000" dirty="0">
                <a:solidFill>
                  <a:schemeClr val="tx1"/>
                </a:solidFill>
              </a:rPr>
              <a:t>，此处可省略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cout</a:t>
            </a:r>
            <a:r>
              <a:rPr lang="en-US" altLang="zh-CN" sz="2000" dirty="0">
                <a:solidFill>
                  <a:schemeClr val="accent2"/>
                </a:solidFill>
              </a:rPr>
              <a:t> &lt;&lt; "</a:t>
            </a:r>
            <a:r>
              <a:rPr lang="zh-CN" altLang="en-US" sz="2000" dirty="0">
                <a:solidFill>
                  <a:schemeClr val="accent2"/>
                </a:solidFill>
              </a:rPr>
              <a:t>右对齐</a:t>
            </a:r>
            <a:r>
              <a:rPr lang="en-US" altLang="zh-CN" sz="2000" dirty="0">
                <a:solidFill>
                  <a:schemeClr val="accent2"/>
                </a:solidFill>
              </a:rPr>
              <a:t>" &lt;&lt; </a:t>
            </a:r>
            <a:r>
              <a:rPr lang="en-US" altLang="zh-CN" sz="2000" dirty="0" err="1">
                <a:solidFill>
                  <a:schemeClr val="accent2"/>
                </a:solidFill>
              </a:rPr>
              <a:t>endl</a:t>
            </a:r>
            <a:r>
              <a:rPr lang="en-US" altLang="zh-CN" sz="2000" dirty="0">
                <a:solidFill>
                  <a:schemeClr val="accent2"/>
                </a:solidFill>
              </a:rPr>
              <a:t>;		</a:t>
            </a:r>
            <a:r>
              <a:rPr lang="en-US" altLang="zh-CN" sz="2000" dirty="0">
                <a:solidFill>
                  <a:schemeClr val="tx1"/>
                </a:solidFill>
              </a:rPr>
              <a:t>// </a:t>
            </a:r>
            <a:r>
              <a:rPr lang="zh-CN" altLang="en-US" sz="2000" dirty="0">
                <a:solidFill>
                  <a:schemeClr val="tx1"/>
                </a:solidFill>
              </a:rPr>
              <a:t>输出内容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cout.unsetf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</a:rPr>
              <a:t>ios</a:t>
            </a:r>
            <a:r>
              <a:rPr lang="en-US" altLang="zh-CN" sz="2000" dirty="0">
                <a:solidFill>
                  <a:schemeClr val="accent2"/>
                </a:solidFill>
              </a:rPr>
              <a:t>::right);			</a:t>
            </a:r>
            <a:r>
              <a:rPr lang="en-US" altLang="zh-CN" sz="2000" dirty="0">
                <a:solidFill>
                  <a:schemeClr val="tx1"/>
                </a:solidFill>
              </a:rPr>
              <a:t>// </a:t>
            </a:r>
            <a:r>
              <a:rPr lang="zh-CN" altLang="en-US" sz="2000" dirty="0">
                <a:solidFill>
                  <a:schemeClr val="tx1"/>
                </a:solidFill>
              </a:rPr>
              <a:t>终止右对齐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18435" name="AutoShape 5"/>
          <p:cNvSpPr>
            <a:spLocks noChangeArrowheads="1"/>
          </p:cNvSpPr>
          <p:nvPr/>
        </p:nvSpPr>
        <p:spPr bwMode="auto">
          <a:xfrm>
            <a:off x="1258888" y="4365625"/>
            <a:ext cx="6769100" cy="2232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000">
                <a:solidFill>
                  <a:schemeClr val="tx1"/>
                </a:solidFill>
              </a:rPr>
              <a:t>程序运行时屏幕输出如下：</a:t>
            </a:r>
          </a:p>
          <a:p>
            <a:pPr lvl="1"/>
            <a:r>
              <a:rPr lang="zh-CN" altLang="en-US" sz="2000">
                <a:solidFill>
                  <a:schemeClr val="accent2"/>
                </a:solidFill>
              </a:rPr>
              <a:t>左对齐****</a:t>
            </a:r>
          </a:p>
          <a:p>
            <a:pPr lvl="1"/>
            <a:r>
              <a:rPr lang="zh-CN" altLang="en-US" sz="2000">
                <a:solidFill>
                  <a:schemeClr val="accent2"/>
                </a:solidFill>
              </a:rPr>
              <a:t>****右对齐</a:t>
            </a: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2.33333333e+000</a:t>
            </a: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2.33333333</a:t>
            </a:r>
          </a:p>
          <a:p>
            <a:pPr lvl="1"/>
            <a:r>
              <a:rPr lang="en-US" altLang="zh-CN" sz="2000">
                <a:solidFill>
                  <a:schemeClr val="tx1"/>
                </a:solidFill>
              </a:rPr>
              <a:t>2.3333333</a:t>
            </a:r>
          </a:p>
          <a:p>
            <a:pPr lvl="1"/>
            <a:r>
              <a:rPr lang="zh-CN" altLang="en-US" sz="2000">
                <a:solidFill>
                  <a:schemeClr val="tx1"/>
                </a:solidFill>
              </a:rPr>
              <a:t>请按任意键继续</a:t>
            </a:r>
            <a:r>
              <a:rPr lang="en-US" altLang="zh-CN" sz="2000">
                <a:solidFill>
                  <a:schemeClr val="tx1"/>
                </a:solidFill>
              </a:rPr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569325" cy="424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例</a:t>
            </a:r>
            <a:r>
              <a:rPr lang="en-US" altLang="zh-CN" sz="2000" dirty="0" smtClean="0">
                <a:solidFill>
                  <a:schemeClr val="tx1"/>
                </a:solidFill>
              </a:rPr>
              <a:t>11.1 </a:t>
            </a:r>
            <a:r>
              <a:rPr lang="zh-CN" altLang="en-US" sz="2000" dirty="0" smtClean="0">
                <a:solidFill>
                  <a:schemeClr val="tx1"/>
                </a:solidFill>
              </a:rPr>
              <a:t>控制输出格式的常用成员函数使用方法示例。</a:t>
            </a:r>
          </a:p>
          <a:p>
            <a:pPr>
              <a:lnSpc>
                <a:spcPct val="75000"/>
              </a:lnSpc>
            </a:pPr>
            <a:r>
              <a:rPr lang="en-US" altLang="zh-CN" sz="2000" dirty="0" smtClean="0">
                <a:solidFill>
                  <a:schemeClr val="accent2"/>
                </a:solidFill>
              </a:rPr>
              <a:t>……</a:t>
            </a:r>
          </a:p>
          <a:p>
            <a:pPr>
              <a:lnSpc>
                <a:spcPct val="75000"/>
              </a:lnSpc>
            </a:pPr>
            <a:r>
              <a:rPr lang="en-US" altLang="zh-CN" sz="2000" dirty="0" smtClean="0">
                <a:solidFill>
                  <a:schemeClr val="accent2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cout.setf</a:t>
            </a:r>
            <a:r>
              <a:rPr lang="en-US" altLang="zh-CN" sz="2000" dirty="0" smtClean="0">
                <a:solidFill>
                  <a:schemeClr val="accent2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ios</a:t>
            </a:r>
            <a:r>
              <a:rPr lang="en-US" altLang="zh-CN" sz="2000" dirty="0" smtClean="0">
                <a:solidFill>
                  <a:schemeClr val="accent2"/>
                </a:solidFill>
              </a:rPr>
              <a:t>::scientific);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设置浮点数以科学记数法格式输出</a:t>
            </a:r>
          </a:p>
          <a:p>
            <a:pPr>
              <a:lnSpc>
                <a:spcPct val="75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cout.precision</a:t>
            </a:r>
            <a:r>
              <a:rPr lang="en-US" altLang="zh-CN" sz="2000" dirty="0" smtClean="0">
                <a:solidFill>
                  <a:schemeClr val="accent2"/>
                </a:solidFill>
              </a:rPr>
              <a:t>(8);</a:t>
            </a:r>
          </a:p>
          <a:p>
            <a:pPr>
              <a:lnSpc>
                <a:spcPct val="75000"/>
              </a:lnSpc>
            </a:pPr>
            <a:r>
              <a:rPr lang="en-US" altLang="zh-CN" sz="2000" dirty="0" smtClean="0">
                <a:solidFill>
                  <a:schemeClr val="accent2"/>
                </a:solidFill>
              </a:rPr>
              <a:t>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设置在以科学记数法格式输出时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</a:t>
            </a:r>
            <a:r>
              <a:rPr lang="en-US" altLang="zh-CN" sz="2000" dirty="0" smtClean="0">
                <a:solidFill>
                  <a:schemeClr val="tx1"/>
                </a:solidFill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</a:rPr>
              <a:t>位小数位数</a:t>
            </a:r>
          </a:p>
          <a:p>
            <a:pPr>
              <a:lnSpc>
                <a:spcPct val="75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cout</a:t>
            </a:r>
            <a:r>
              <a:rPr lang="en-US" altLang="zh-CN" sz="2000" dirty="0" smtClean="0">
                <a:solidFill>
                  <a:schemeClr val="accent2"/>
                </a:solidFill>
              </a:rPr>
              <a:t> &lt;&lt; 7.0 / 3 &lt;&lt; 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endl</a:t>
            </a:r>
            <a:r>
              <a:rPr lang="en-US" altLang="zh-CN" sz="2000" dirty="0" smtClean="0">
                <a:solidFill>
                  <a:schemeClr val="accent2"/>
                </a:solidFill>
              </a:rPr>
              <a:t>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输出内容</a:t>
            </a:r>
          </a:p>
          <a:p>
            <a:pPr>
              <a:lnSpc>
                <a:spcPct val="75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cout.unsetf</a:t>
            </a:r>
            <a:r>
              <a:rPr lang="en-US" altLang="zh-CN" sz="2000" dirty="0" smtClean="0">
                <a:solidFill>
                  <a:schemeClr val="accent2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ios</a:t>
            </a:r>
            <a:r>
              <a:rPr lang="en-US" altLang="zh-CN" sz="2000" dirty="0" smtClean="0">
                <a:solidFill>
                  <a:schemeClr val="accent2"/>
                </a:solidFill>
              </a:rPr>
              <a:t>::scientific);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终止浮点数以科学记数法格式输出</a:t>
            </a:r>
          </a:p>
          <a:p>
            <a:pPr>
              <a:lnSpc>
                <a:spcPct val="75000"/>
              </a:lnSpc>
            </a:pPr>
            <a:endParaRPr lang="zh-CN" altLang="en-US" sz="2000" dirty="0" smtClean="0">
              <a:solidFill>
                <a:schemeClr val="accent2"/>
              </a:solidFill>
            </a:endParaRPr>
          </a:p>
          <a:p>
            <a:pPr>
              <a:lnSpc>
                <a:spcPct val="75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cout.setf</a:t>
            </a:r>
            <a:r>
              <a:rPr lang="en-US" altLang="zh-CN" sz="2000" dirty="0" smtClean="0">
                <a:solidFill>
                  <a:schemeClr val="accent2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ios</a:t>
            </a:r>
            <a:r>
              <a:rPr lang="en-US" altLang="zh-CN" sz="2000" dirty="0" smtClean="0">
                <a:solidFill>
                  <a:schemeClr val="accent2"/>
                </a:solidFill>
              </a:rPr>
              <a:t>::fixed);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设置浮点数以定点格式输出</a:t>
            </a:r>
          </a:p>
          <a:p>
            <a:pPr>
              <a:lnSpc>
                <a:spcPct val="75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cout.precision</a:t>
            </a:r>
            <a:r>
              <a:rPr lang="en-US" altLang="zh-CN" sz="2000" dirty="0" smtClean="0">
                <a:solidFill>
                  <a:schemeClr val="accent2"/>
                </a:solidFill>
              </a:rPr>
              <a:t>(8);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设置在以定点形式输出时，输出</a:t>
            </a:r>
            <a:r>
              <a:rPr lang="en-US" altLang="zh-CN" sz="2000" dirty="0" smtClean="0">
                <a:solidFill>
                  <a:schemeClr val="tx1"/>
                </a:solidFill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</a:rPr>
              <a:t>小数位</a:t>
            </a:r>
          </a:p>
          <a:p>
            <a:pPr>
              <a:lnSpc>
                <a:spcPct val="75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cout</a:t>
            </a:r>
            <a:r>
              <a:rPr lang="en-US" altLang="zh-CN" sz="2000" dirty="0" smtClean="0">
                <a:solidFill>
                  <a:schemeClr val="accent2"/>
                </a:solidFill>
              </a:rPr>
              <a:t> &lt;&lt; 7.0 / 3 &lt;&lt; 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endl</a:t>
            </a:r>
            <a:r>
              <a:rPr lang="en-US" altLang="zh-CN" sz="2000" dirty="0" smtClean="0">
                <a:solidFill>
                  <a:schemeClr val="accent2"/>
                </a:solidFill>
              </a:rPr>
              <a:t>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输出内容</a:t>
            </a:r>
          </a:p>
          <a:p>
            <a:pPr>
              <a:lnSpc>
                <a:spcPct val="75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cout.unsetf</a:t>
            </a:r>
            <a:r>
              <a:rPr lang="en-US" altLang="zh-CN" sz="2000" dirty="0" smtClean="0">
                <a:solidFill>
                  <a:schemeClr val="accent2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ios</a:t>
            </a:r>
            <a:r>
              <a:rPr lang="en-US" altLang="zh-CN" sz="2000" dirty="0" smtClean="0">
                <a:solidFill>
                  <a:schemeClr val="accent2"/>
                </a:solidFill>
              </a:rPr>
              <a:t>::fixed);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终止浮点数以定点格式输出</a:t>
            </a:r>
          </a:p>
          <a:p>
            <a:pPr>
              <a:lnSpc>
                <a:spcPct val="75000"/>
              </a:lnSpc>
            </a:pPr>
            <a:endParaRPr lang="zh-CN" altLang="en-US" sz="2000" dirty="0" smtClean="0">
              <a:solidFill>
                <a:schemeClr val="accent2"/>
              </a:solidFill>
            </a:endParaRPr>
          </a:p>
          <a:p>
            <a:pPr>
              <a:lnSpc>
                <a:spcPct val="75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cout.precision</a:t>
            </a:r>
            <a:r>
              <a:rPr lang="en-US" altLang="zh-CN" sz="2000" dirty="0" smtClean="0">
                <a:solidFill>
                  <a:schemeClr val="accent2"/>
                </a:solidFill>
              </a:rPr>
              <a:t>(8);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设置在以一般十进制小数位数形式</a:t>
            </a:r>
          </a:p>
          <a:p>
            <a:pPr>
              <a:lnSpc>
                <a:spcPct val="75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	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输出时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输出有效位数为</a:t>
            </a:r>
            <a:r>
              <a:rPr lang="en-US" altLang="zh-CN" sz="2000" dirty="0" smtClean="0">
                <a:solidFill>
                  <a:schemeClr val="tx1"/>
                </a:solidFill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</a:rPr>
              <a:t>位</a:t>
            </a:r>
          </a:p>
          <a:p>
            <a:pPr>
              <a:lnSpc>
                <a:spcPct val="75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cout</a:t>
            </a:r>
            <a:r>
              <a:rPr lang="en-US" altLang="zh-CN" sz="2000" dirty="0" smtClean="0">
                <a:solidFill>
                  <a:schemeClr val="accent2"/>
                </a:solidFill>
              </a:rPr>
              <a:t> &lt;&lt; 7.0 / 3 &lt;&lt; 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endl</a:t>
            </a:r>
            <a:r>
              <a:rPr lang="en-US" altLang="zh-CN" sz="2000" dirty="0" smtClean="0">
                <a:solidFill>
                  <a:schemeClr val="accent2"/>
                </a:solidFill>
              </a:rPr>
              <a:t>;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输出内容</a:t>
            </a:r>
          </a:p>
          <a:p>
            <a:pPr>
              <a:lnSpc>
                <a:spcPct val="75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	</a:t>
            </a:r>
            <a:r>
              <a:rPr lang="en-US" altLang="zh-CN" sz="2000" dirty="0" smtClean="0">
                <a:solidFill>
                  <a:schemeClr val="accent2"/>
                </a:solidFill>
              </a:rPr>
              <a:t>……</a:t>
            </a:r>
          </a:p>
          <a:p>
            <a:pPr>
              <a:lnSpc>
                <a:spcPct val="7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}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1258888" y="4724400"/>
            <a:ext cx="6769100" cy="1873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chemeClr val="tx1"/>
                </a:solidFill>
              </a:rPr>
              <a:t>程序运行时屏幕输出如下：</a:t>
            </a:r>
          </a:p>
          <a:p>
            <a:pPr lvl="1">
              <a:lnSpc>
                <a:spcPct val="8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左对齐****</a:t>
            </a:r>
          </a:p>
          <a:p>
            <a:pPr lvl="1">
              <a:lnSpc>
                <a:spcPct val="8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****右对齐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solidFill>
                  <a:schemeClr val="accent2"/>
                </a:solidFill>
              </a:rPr>
              <a:t>2.33333333e+000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solidFill>
                  <a:schemeClr val="accent2"/>
                </a:solidFill>
              </a:rPr>
              <a:t>2.33333333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solidFill>
                  <a:schemeClr val="accent2"/>
                </a:solidFill>
              </a:rPr>
              <a:t>2.3333333</a:t>
            </a:r>
          </a:p>
          <a:p>
            <a:pPr lvl="1">
              <a:lnSpc>
                <a:spcPct val="80000"/>
              </a:lnSpc>
            </a:pPr>
            <a:r>
              <a:rPr lang="zh-CN" altLang="en-US" sz="2000">
                <a:solidFill>
                  <a:schemeClr val="tx1"/>
                </a:solidFill>
              </a:rPr>
              <a:t>请按任意键继续</a:t>
            </a:r>
            <a:r>
              <a:rPr lang="en-US" altLang="zh-CN" sz="2000">
                <a:solidFill>
                  <a:schemeClr val="tx1"/>
                </a:solidFill>
              </a:rPr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11.3 </a:t>
            </a:r>
            <a:r>
              <a:rPr lang="zh-CN" altLang="en-US" sz="4800" dirty="0" smtClean="0"/>
              <a:t>流的格式化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11.3.2 </a:t>
            </a:r>
            <a:r>
              <a:rPr lang="zh-CN" altLang="en-US" sz="4400" dirty="0" smtClean="0"/>
              <a:t>格式化操作符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altLang="zh-CN" sz="4800" dirty="0" smtClean="0"/>
              <a:t>11.1 C++</a:t>
            </a:r>
            <a:r>
              <a:rPr lang="zh-CN" altLang="fi-FI" sz="4800" dirty="0" smtClean="0"/>
              <a:t>的</a:t>
            </a:r>
            <a:r>
              <a:rPr lang="fi-FI" altLang="zh-CN" sz="4800" dirty="0" smtClean="0"/>
              <a:t>I/O</a:t>
            </a:r>
            <a:r>
              <a:rPr lang="zh-CN" altLang="fi-FI" sz="4800" dirty="0" smtClean="0"/>
              <a:t>流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11.1.1 </a:t>
            </a:r>
            <a:r>
              <a:rPr lang="zh-CN" altLang="en-US" sz="4400" dirty="0" smtClean="0"/>
              <a:t>流与缓冲区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格式化操作符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格式化操作符</a:t>
            </a:r>
            <a:r>
              <a:rPr lang="zh-CN" altLang="en-US" dirty="0" smtClean="0"/>
              <a:t>（有的书称为</a:t>
            </a:r>
            <a:r>
              <a:rPr lang="zh-CN" altLang="en-US" dirty="0" smtClean="0">
                <a:solidFill>
                  <a:srgbClr val="C00000"/>
                </a:solidFill>
              </a:rPr>
              <a:t>格式化控制符</a:t>
            </a:r>
            <a:r>
              <a:rPr lang="zh-CN" altLang="en-US" dirty="0" smtClean="0"/>
              <a:t> ，由于英文件可写成</a:t>
            </a:r>
            <a:r>
              <a:rPr lang="en-US" altLang="zh-CN" dirty="0" smtClean="0"/>
              <a:t>manipulator</a:t>
            </a:r>
            <a:r>
              <a:rPr lang="zh-CN" altLang="en-US" dirty="0" smtClean="0"/>
              <a:t>，有的人将</a:t>
            </a:r>
            <a:r>
              <a:rPr lang="en-US" altLang="zh-CN" dirty="0" smtClean="0"/>
              <a:t>manipulator</a:t>
            </a:r>
            <a:r>
              <a:rPr lang="zh-CN" altLang="en-US" dirty="0" smtClean="0"/>
              <a:t>翻译成</a:t>
            </a:r>
            <a:r>
              <a:rPr lang="zh-CN" altLang="en-US" dirty="0" smtClean="0">
                <a:solidFill>
                  <a:srgbClr val="C00000"/>
                </a:solidFill>
              </a:rPr>
              <a:t>操作算子</a:t>
            </a:r>
            <a:r>
              <a:rPr lang="zh-CN" altLang="en-US" dirty="0" smtClean="0"/>
              <a:t>）是在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iostream.h</a:t>
            </a:r>
            <a:r>
              <a:rPr lang="en-US" altLang="zh-CN" dirty="0" smtClean="0"/>
              <a:t>)</a:t>
            </a:r>
            <a:r>
              <a:rPr lang="zh-CN" altLang="en-US" dirty="0" smtClean="0"/>
              <a:t>头文件中定义的</a:t>
            </a:r>
            <a:r>
              <a:rPr lang="zh-CN" altLang="en-US" dirty="0" smtClean="0">
                <a:solidFill>
                  <a:srgbClr val="C00000"/>
                </a:solidFill>
              </a:rPr>
              <a:t>无参操作符</a:t>
            </a:r>
            <a:r>
              <a:rPr lang="zh-CN" altLang="en-US" dirty="0" smtClean="0"/>
              <a:t>以及在</a:t>
            </a:r>
            <a:r>
              <a:rPr lang="en-US" altLang="zh-CN" dirty="0" err="1" smtClean="0"/>
              <a:t>iomanip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iomanip.h</a:t>
            </a:r>
            <a:r>
              <a:rPr lang="en-US" altLang="zh-CN" dirty="0" smtClean="0"/>
              <a:t>)</a:t>
            </a:r>
            <a:r>
              <a:rPr lang="zh-CN" altLang="en-US" dirty="0" smtClean="0"/>
              <a:t>头文件中定义的</a:t>
            </a:r>
            <a:r>
              <a:rPr lang="zh-CN" altLang="en-US" dirty="0" smtClean="0">
                <a:solidFill>
                  <a:srgbClr val="C00000"/>
                </a:solidFill>
              </a:rPr>
              <a:t>有参操作符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格式化操作符可以直接插入到流表达式中的格式化指令。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03"/>
          <p:cNvGraphicFramePr>
            <a:graphicFrameLocks/>
          </p:cNvGraphicFramePr>
          <p:nvPr/>
        </p:nvGraphicFramePr>
        <p:xfrm>
          <a:off x="0" y="197224"/>
          <a:ext cx="9144000" cy="6472136"/>
        </p:xfrm>
        <a:graphic>
          <a:graphicData uri="http://schemas.openxmlformats.org/drawingml/2006/table">
            <a:tbl>
              <a:tblPr/>
              <a:tblGrid>
                <a:gridCol w="1259633"/>
                <a:gridCol w="1080120"/>
                <a:gridCol w="2664295"/>
                <a:gridCol w="4139952"/>
              </a:tblGrid>
              <a:tr h="3016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头文件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类型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操作算子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55"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iostream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无参操作符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boolalpha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true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显示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变量值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dec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I/O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：格式为十进制数据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endl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：插入一个换行符并刷新此流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ends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：插入一个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’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flush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：强制刷新一个流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hex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I/O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：格式为十六进制数据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internal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：符号位左对齐，数字右对齐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oct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I/O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：格式为八进制数据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scientific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：以科学记数法显示浮点数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ws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：跳过开头的空白符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noskipws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：读入输入流中的空格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55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iomanip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有参操作符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resetiosflags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(long flags)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I/O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：关闭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声明的格式化标志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setbase(int base)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：设置数据的基指示符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base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dec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oct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/hex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setfill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I/O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：设置填充符为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setiosflags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(long flags)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I/O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：设置声明的格式化标志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setprecision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p)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I/O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：设置数据显示小数点后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setw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w)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I/O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：设置域宽为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 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1296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例</a:t>
            </a:r>
            <a:r>
              <a:rPr lang="en-US" altLang="zh-CN" sz="2000" dirty="0" smtClean="0">
                <a:solidFill>
                  <a:srgbClr val="C00000"/>
                </a:solidFill>
              </a:rPr>
              <a:t>11.2 </a:t>
            </a:r>
            <a:r>
              <a:rPr lang="zh-CN" altLang="en-US" sz="2000" dirty="0" smtClean="0">
                <a:solidFill>
                  <a:srgbClr val="C00000"/>
                </a:solidFill>
              </a:rPr>
              <a:t>格式化操作符使用示例。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文件路径名</a:t>
            </a:r>
            <a:r>
              <a:rPr lang="en-US" altLang="zh-CN" sz="2000" dirty="0" smtClean="0">
                <a:solidFill>
                  <a:schemeClr val="tx1"/>
                </a:solidFill>
              </a:rPr>
              <a:t>:e11_2\main_11_2.cpp</a:t>
            </a:r>
          </a:p>
          <a:p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编译预处理命令</a:t>
            </a:r>
          </a:p>
          <a:p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iomanip</a:t>
            </a:r>
            <a:r>
              <a:rPr lang="en-US" altLang="zh-CN" sz="2000" dirty="0" smtClean="0"/>
              <a:t>&gt;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编译预处理命令</a:t>
            </a:r>
          </a:p>
          <a:p>
            <a:r>
              <a:rPr lang="en-US" altLang="zh-CN" sz="2000" dirty="0" smtClean="0"/>
              <a:t>using namespace std;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使用命名空间</a:t>
            </a:r>
            <a:r>
              <a:rPr lang="en-US" altLang="zh-CN" sz="2000" dirty="0" smtClean="0">
                <a:solidFill>
                  <a:schemeClr val="tx1"/>
                </a:solidFill>
              </a:rPr>
              <a:t>std 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		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主函数</a:t>
            </a:r>
            <a:r>
              <a:rPr lang="en-US" altLang="zh-CN" sz="2000" dirty="0" smtClean="0">
                <a:solidFill>
                  <a:schemeClr val="tx1"/>
                </a:solidFill>
              </a:rPr>
              <a:t>main()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 = 0xac;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 &lt;&lt; </a:t>
            </a:r>
            <a:r>
              <a:rPr lang="en-US" altLang="zh-CN" sz="2000" dirty="0" err="1" smtClean="0"/>
              <a:t>showbase</a:t>
            </a:r>
            <a:r>
              <a:rPr lang="en-US" altLang="zh-CN" sz="2000" dirty="0" smtClean="0"/>
              <a:t> 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设置显示基数</a:t>
            </a:r>
          </a:p>
          <a:p>
            <a:r>
              <a:rPr lang="zh-CN" altLang="en-US" sz="2000" dirty="0" smtClean="0"/>
              <a:t>		</a:t>
            </a:r>
            <a:r>
              <a:rPr lang="en-US" altLang="zh-CN" sz="2000" dirty="0" smtClean="0"/>
              <a:t>&lt;&lt; </a:t>
            </a:r>
            <a:r>
              <a:rPr lang="en-US" altLang="zh-CN" sz="2000" dirty="0" err="1" smtClean="0"/>
              <a:t>oct</a:t>
            </a:r>
            <a:r>
              <a:rPr lang="en-US" altLang="zh-CN" sz="2000" dirty="0" smtClean="0"/>
              <a:t> &lt;&lt; n &lt;&lt; "\t"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八进制方式</a:t>
            </a:r>
          </a:p>
          <a:p>
            <a:r>
              <a:rPr lang="zh-CN" altLang="en-US" sz="2000" dirty="0" smtClean="0"/>
              <a:t>		</a:t>
            </a:r>
            <a:r>
              <a:rPr lang="en-US" altLang="zh-CN" sz="2000" dirty="0" smtClean="0"/>
              <a:t>&lt;&lt; hex &lt;&lt; n &lt;&lt; "\t"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十六进制方式</a:t>
            </a:r>
          </a:p>
          <a:p>
            <a:r>
              <a:rPr lang="zh-CN" altLang="en-US" sz="2000" dirty="0" smtClean="0"/>
              <a:t>		</a:t>
            </a:r>
            <a:r>
              <a:rPr lang="en-US" altLang="zh-CN" sz="2000" dirty="0" smtClean="0"/>
              <a:t>&lt;&lt; </a:t>
            </a:r>
            <a:r>
              <a:rPr lang="en-US" altLang="zh-CN" sz="2000" dirty="0" err="1" smtClean="0"/>
              <a:t>setiosflags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ios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basefield</a:t>
            </a:r>
            <a:r>
              <a:rPr lang="en-US" altLang="zh-CN" sz="2000" dirty="0" smtClean="0"/>
              <a:t>)	</a:t>
            </a:r>
            <a:r>
              <a:rPr lang="en-US" altLang="zh-CN" sz="2000" dirty="0" smtClean="0">
                <a:solidFill>
                  <a:schemeClr val="tx1"/>
                </a:solidFill>
              </a:rPr>
              <a:t>//  </a:t>
            </a:r>
            <a:r>
              <a:rPr lang="zh-CN" altLang="en-US" sz="2000" dirty="0" smtClean="0">
                <a:solidFill>
                  <a:srgbClr val="C00000"/>
                </a:solidFill>
              </a:rPr>
              <a:t>基数域</a:t>
            </a:r>
            <a:r>
              <a:rPr lang="zh-CN" altLang="en-US" sz="2000" dirty="0" smtClean="0">
                <a:solidFill>
                  <a:schemeClr val="tx1"/>
                </a:solidFill>
              </a:rPr>
              <a:t>，其值为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dec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 smtClean="0"/>
              <a:t>		</a:t>
            </a:r>
            <a:r>
              <a:rPr lang="en-US" altLang="zh-CN" sz="2000" dirty="0" smtClean="0"/>
              <a:t>	//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oct</a:t>
            </a:r>
            <a:r>
              <a:rPr lang="zh-CN" altLang="en-US" sz="2000" dirty="0" smtClean="0">
                <a:solidFill>
                  <a:schemeClr val="tx1"/>
                </a:solidFill>
              </a:rPr>
              <a:t>或</a:t>
            </a:r>
            <a:r>
              <a:rPr lang="en-US" altLang="zh-CN" sz="2000" dirty="0" smtClean="0">
                <a:solidFill>
                  <a:schemeClr val="tx1"/>
                </a:solidFill>
              </a:rPr>
              <a:t>hex</a:t>
            </a:r>
            <a:r>
              <a:rPr lang="zh-CN" altLang="en-US" sz="2000" dirty="0" smtClean="0">
                <a:solidFill>
                  <a:schemeClr val="tx1"/>
                </a:solidFill>
              </a:rPr>
              <a:t>，此处取初始值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dec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/>
              <a:t>		&lt;&lt; n &lt;&lt; 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	 </a:t>
            </a:r>
          </a:p>
          <a:p>
            <a:r>
              <a:rPr lang="en-US" altLang="zh-CN" sz="2000" dirty="0" smtClean="0"/>
              <a:t>	</a:t>
            </a:r>
          </a:p>
          <a:p>
            <a:r>
              <a:rPr lang="en-US" altLang="zh-CN" sz="2000" dirty="0" smtClean="0"/>
              <a:t>	system("PAUSE"); 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输出系统提示并返回操作系统</a:t>
            </a:r>
          </a:p>
          <a:p>
            <a:r>
              <a:rPr lang="zh-CN" altLang="en-US" sz="2000" dirty="0" smtClean="0"/>
              <a:t>	</a:t>
            </a:r>
            <a:r>
              <a:rPr lang="en-US" altLang="zh-CN" sz="2000" dirty="0" smtClean="0"/>
              <a:t>return 0;                    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返回值</a:t>
            </a:r>
            <a:r>
              <a:rPr lang="en-US" altLang="zh-CN" sz="2000" dirty="0" smtClean="0">
                <a:solidFill>
                  <a:schemeClr val="tx1"/>
                </a:solidFill>
              </a:rPr>
              <a:t>0, </a:t>
            </a:r>
            <a:r>
              <a:rPr lang="zh-CN" altLang="en-US" sz="2000" dirty="0" smtClean="0">
                <a:solidFill>
                  <a:schemeClr val="tx1"/>
                </a:solidFill>
              </a:rPr>
              <a:t>返回操作系统</a:t>
            </a:r>
          </a:p>
          <a:p>
            <a:r>
              <a:rPr lang="en-US" altLang="zh-CN" sz="2000" dirty="0" smtClean="0"/>
              <a:t>}</a:t>
            </a:r>
          </a:p>
          <a:p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 bwMode="auto">
          <a:xfrm>
            <a:off x="827584" y="5805264"/>
            <a:ext cx="7416824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 smtClean="0"/>
              <a:t>程序运行时屏幕输出如下：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</a:rPr>
              <a:t>0254    0xac    172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en-US" altLang="zh-CN" sz="4800" dirty="0" smtClean="0"/>
              <a:t>11.4 </a:t>
            </a:r>
            <a:r>
              <a:rPr lang="zh-CN" altLang="en-US" sz="4800" dirty="0" smtClean="0"/>
              <a:t>文件流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11.4 </a:t>
            </a:r>
            <a:r>
              <a:rPr lang="zh-CN" altLang="en-US" sz="4800" dirty="0" smtClean="0"/>
              <a:t>文件流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11.4.1 </a:t>
            </a:r>
            <a:r>
              <a:rPr lang="zh-CN" altLang="en-US" sz="4400" dirty="0" smtClean="0"/>
              <a:t>文件流的概念及其分类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文件流的概念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文件与数组等都是用一个</a:t>
            </a:r>
            <a:r>
              <a:rPr lang="zh-CN" altLang="en-US" dirty="0" smtClean="0">
                <a:solidFill>
                  <a:srgbClr val="C00000"/>
                </a:solidFill>
              </a:rPr>
              <a:t>名字命名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数据集合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C00000"/>
                </a:solidFill>
              </a:rPr>
              <a:t>内存数据</a:t>
            </a:r>
            <a:r>
              <a:rPr lang="zh-CN" altLang="en-US" dirty="0" smtClean="0"/>
              <a:t>类型并且存储的是同类型数据。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文件</a:t>
            </a:r>
            <a:r>
              <a:rPr lang="zh-CN" altLang="en-US" dirty="0" smtClean="0"/>
              <a:t>则是存储在</a:t>
            </a:r>
            <a:r>
              <a:rPr lang="zh-CN" altLang="en-US" dirty="0" smtClean="0">
                <a:solidFill>
                  <a:srgbClr val="C00000"/>
                </a:solidFill>
              </a:rPr>
              <a:t>外部介质</a:t>
            </a:r>
            <a:r>
              <a:rPr lang="zh-CN" altLang="en-US" dirty="0" smtClean="0"/>
              <a:t>中的</a:t>
            </a:r>
            <a:r>
              <a:rPr lang="zh-CN" altLang="en-US" dirty="0" smtClean="0">
                <a:solidFill>
                  <a:srgbClr val="C00000"/>
                </a:solidFill>
              </a:rPr>
              <a:t>数据类型</a:t>
            </a:r>
            <a:r>
              <a:rPr lang="zh-CN" altLang="en-US" dirty="0" smtClean="0"/>
              <a:t>，并且存储的不数据限于是同类型的。</a:t>
            </a:r>
            <a:endParaRPr lang="en-US" altLang="zh-CN" dirty="0" smtClean="0"/>
          </a:p>
          <a:p>
            <a:r>
              <a:rPr lang="zh-CN" altLang="en-US" dirty="0" smtClean="0"/>
              <a:t>文件与数组的操作方式也不相同。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文件流分类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文件流可按不同方式进行分类</a:t>
            </a:r>
            <a:endParaRPr lang="en-US" altLang="zh-CN" dirty="0" smtClean="0"/>
          </a:p>
          <a:p>
            <a:r>
              <a:rPr lang="zh-CN" altLang="en-US" dirty="0" smtClean="0"/>
              <a:t>按编码方式进行分类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二进制文件</a:t>
            </a:r>
            <a:endParaRPr lang="en-US" altLang="zh-CN" dirty="0" smtClean="0"/>
          </a:p>
          <a:p>
            <a:r>
              <a:rPr lang="zh-CN" altLang="en-US" dirty="0" smtClean="0"/>
              <a:t>按是否有缓存进行分类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缓冲文件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无缓冲文件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文本文件和二进制文件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35285"/>
            <a:ext cx="9144000" cy="4525963"/>
          </a:xfrm>
        </p:spPr>
        <p:txBody>
          <a:bodyPr/>
          <a:lstStyle/>
          <a:p>
            <a:r>
              <a:rPr lang="zh-CN" altLang="en-US" dirty="0" smtClean="0"/>
              <a:t>按照编码方式，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文件可以分为文本文件和二进制文件两种。</a:t>
            </a:r>
            <a:endParaRPr lang="en-US" altLang="zh-CN" dirty="0" smtClean="0"/>
          </a:p>
          <a:p>
            <a:r>
              <a:rPr lang="zh-CN" altLang="en-US" dirty="0" smtClean="0"/>
              <a:t>文本文件是基于字符编码的文件，常见的字符编码规则有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编码、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编码等。例如</a:t>
            </a:r>
            <a:r>
              <a:rPr lang="en-US" altLang="zh-CN" dirty="0" smtClean="0"/>
              <a:t>5678</a:t>
            </a:r>
            <a:r>
              <a:rPr lang="zh-CN" altLang="en-US" dirty="0" smtClean="0"/>
              <a:t>，被当作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个字符，用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码编码存储为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个字节：</a:t>
            </a:r>
            <a:r>
              <a:rPr lang="en-US" altLang="zh-CN" dirty="0" smtClean="0"/>
              <a:t>00110101 00110110 00110111 00111000</a:t>
            </a:r>
          </a:p>
          <a:p>
            <a:r>
              <a:rPr lang="zh-CN" altLang="en-US" dirty="0" smtClean="0"/>
              <a:t>二进制文件是按二进制的编码方式来存放的。例如</a:t>
            </a:r>
            <a:r>
              <a:rPr lang="en-US" altLang="zh-CN" dirty="0" smtClean="0"/>
              <a:t>5678</a:t>
            </a:r>
            <a:r>
              <a:rPr lang="zh-CN" altLang="en-US" dirty="0" smtClean="0"/>
              <a:t>，当作一个</a:t>
            </a:r>
            <a:r>
              <a:rPr lang="en-US" altLang="zh-CN" dirty="0" smtClean="0"/>
              <a:t>short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类型的整数存储一般为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个字节：</a:t>
            </a:r>
            <a:r>
              <a:rPr lang="en-US" altLang="zh-CN" dirty="0" smtClean="0"/>
              <a:t>00010110 00101110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缓冲文件和无缓冲文件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按照文件流操作的过程中是否经过缓冲区，文件流分为</a:t>
            </a:r>
            <a:r>
              <a:rPr lang="zh-CN" altLang="en-US" dirty="0" smtClean="0">
                <a:solidFill>
                  <a:srgbClr val="C00000"/>
                </a:solidFill>
              </a:rPr>
              <a:t>缓冲文件流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C00000"/>
                </a:solidFill>
              </a:rPr>
              <a:t>无缓冲文件流</a:t>
            </a:r>
            <a:r>
              <a:rPr lang="zh-CN" altLang="en-US" dirty="0" smtClean="0"/>
              <a:t>。本书仅介绍缓冲文件流。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11.4 </a:t>
            </a:r>
            <a:r>
              <a:rPr lang="zh-CN" altLang="en-US" sz="4800" dirty="0" smtClean="0"/>
              <a:t>文件流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11.4.2 </a:t>
            </a:r>
            <a:r>
              <a:rPr lang="zh-CN" altLang="en-US" sz="4400" dirty="0" smtClean="0"/>
              <a:t>文件操作过程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以程序为基点，从</a:t>
            </a:r>
            <a:r>
              <a:rPr lang="zh-CN" altLang="en-US" dirty="0" smtClean="0">
                <a:solidFill>
                  <a:srgbClr val="C00000"/>
                </a:solidFill>
              </a:rPr>
              <a:t>其他设备</a:t>
            </a:r>
            <a:r>
              <a:rPr lang="zh-CN" altLang="en-US" dirty="0" smtClean="0"/>
              <a:t>向</a:t>
            </a:r>
            <a:r>
              <a:rPr lang="zh-CN" altLang="en-US" dirty="0" smtClean="0">
                <a:solidFill>
                  <a:srgbClr val="C00000"/>
                </a:solidFill>
              </a:rPr>
              <a:t>程序工作区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C00000"/>
                </a:solidFill>
              </a:rPr>
              <a:t>内存</a:t>
            </a:r>
            <a:r>
              <a:rPr lang="zh-CN" altLang="en-US" dirty="0" smtClean="0"/>
              <a:t>）传递数据称为</a:t>
            </a:r>
            <a:r>
              <a:rPr lang="zh-CN" altLang="en-US" dirty="0" smtClean="0">
                <a:solidFill>
                  <a:srgbClr val="C00000"/>
                </a:solidFill>
              </a:rPr>
              <a:t>输入</a:t>
            </a:r>
            <a:r>
              <a:rPr lang="zh-CN" altLang="en-US" dirty="0" smtClean="0"/>
              <a:t>，从</a:t>
            </a:r>
            <a:r>
              <a:rPr lang="zh-CN" altLang="en-US" dirty="0" smtClean="0">
                <a:solidFill>
                  <a:srgbClr val="C00000"/>
                </a:solidFill>
              </a:rPr>
              <a:t>程序工作区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C00000"/>
                </a:solidFill>
              </a:rPr>
              <a:t>内存</a:t>
            </a:r>
            <a:r>
              <a:rPr lang="zh-CN" altLang="en-US" dirty="0" smtClean="0"/>
              <a:t>）向</a:t>
            </a:r>
            <a:r>
              <a:rPr lang="zh-CN" altLang="en-US" dirty="0" smtClean="0">
                <a:solidFill>
                  <a:srgbClr val="C00000"/>
                </a:solidFill>
              </a:rPr>
              <a:t>其他设备</a:t>
            </a:r>
            <a:r>
              <a:rPr lang="zh-CN" altLang="en-US" dirty="0" smtClean="0"/>
              <a:t>传递数据称为</a:t>
            </a:r>
            <a:r>
              <a:rPr lang="zh-CN" altLang="en-US" dirty="0" smtClean="0">
                <a:solidFill>
                  <a:srgbClr val="C00000"/>
                </a:solidFill>
              </a:rPr>
              <a:t>输出</a:t>
            </a:r>
            <a:r>
              <a:rPr lang="zh-CN" altLang="en-US" dirty="0" smtClean="0"/>
              <a:t>。最基本的是如下两种。</a:t>
            </a:r>
          </a:p>
          <a:p>
            <a:pPr lvl="1"/>
            <a:r>
              <a:rPr lang="zh-CN" altLang="en-US" dirty="0" smtClean="0"/>
              <a:t>程序 → 显示器屏幕：</a:t>
            </a:r>
            <a:r>
              <a:rPr lang="zh-CN" altLang="en-US" dirty="0" smtClean="0">
                <a:solidFill>
                  <a:srgbClr val="C00000"/>
                </a:solidFill>
              </a:rPr>
              <a:t>输出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键盘 → 程序：</a:t>
            </a:r>
            <a:r>
              <a:rPr lang="zh-CN" altLang="en-US" dirty="0" smtClean="0">
                <a:solidFill>
                  <a:srgbClr val="C00000"/>
                </a:solidFill>
              </a:rPr>
              <a:t>输入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把这些输入输出抽象为在数据生产者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数据源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与数据消费者（</a:t>
            </a:r>
            <a:r>
              <a:rPr lang="zh-CN" altLang="en-US" dirty="0" smtClean="0">
                <a:solidFill>
                  <a:srgbClr val="C00000"/>
                </a:solidFill>
              </a:rPr>
              <a:t>数据池</a:t>
            </a:r>
            <a:r>
              <a:rPr lang="zh-CN" altLang="en-US" dirty="0" smtClean="0"/>
              <a:t>）之间流动的“</a:t>
            </a:r>
            <a:r>
              <a:rPr lang="zh-CN" altLang="en-US" dirty="0" smtClean="0">
                <a:solidFill>
                  <a:srgbClr val="C00000"/>
                </a:solidFill>
              </a:rPr>
              <a:t>一串</a:t>
            </a:r>
            <a:r>
              <a:rPr lang="en-US" altLang="zh-CN" dirty="0" smtClean="0">
                <a:solidFill>
                  <a:srgbClr val="C00000"/>
                </a:solidFill>
              </a:rPr>
              <a:t>byte</a:t>
            </a:r>
            <a:r>
              <a:rPr lang="en-US" altLang="zh-CN" dirty="0" smtClean="0"/>
              <a:t>”——</a:t>
            </a:r>
            <a:r>
              <a:rPr lang="zh-CN" altLang="en-US" dirty="0" smtClean="0"/>
              <a:t>称之为</a:t>
            </a:r>
            <a:r>
              <a:rPr lang="zh-CN" altLang="en-US" dirty="0" smtClean="0">
                <a:solidFill>
                  <a:srgbClr val="C00000"/>
                </a:solidFill>
              </a:rPr>
              <a:t>流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stream</a:t>
            </a:r>
            <a:r>
              <a:rPr lang="zh-CN" altLang="en-US" dirty="0" smtClean="0"/>
              <a:t>）。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文件操作通常包含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确定文件的类型并创建文件流对象。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打开文件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建立文件与文件流对象的关联。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文件的读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从文件中读取有关数据或把有关数据写入到文件。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关闭文件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切断文件与文件流对象之间的关联。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11.4 </a:t>
            </a:r>
            <a:r>
              <a:rPr lang="zh-CN" altLang="en-US" sz="4800" dirty="0" smtClean="0"/>
              <a:t>文件流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11.4.3 </a:t>
            </a:r>
            <a:r>
              <a:rPr lang="zh-CN" altLang="en-US" sz="4400" dirty="0" smtClean="0"/>
              <a:t>文件的打开与关闭操作 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打开外存文件操作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18487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</a:rPr>
              <a:t>打开文件</a:t>
            </a:r>
            <a:r>
              <a:rPr lang="zh-CN" altLang="en-US" dirty="0" smtClean="0"/>
              <a:t>就是对文件进行读写操作之前的准备工作，主要包括两个方面的内容：</a:t>
            </a:r>
          </a:p>
          <a:p>
            <a:pPr lvl="1" eaLnBrk="1" hangingPunct="1"/>
            <a:r>
              <a:rPr lang="zh-CN" altLang="en-US" dirty="0" smtClean="0"/>
              <a:t>为文件流对象和特定的外存文件建立关联。</a:t>
            </a:r>
          </a:p>
          <a:p>
            <a:pPr lvl="1" eaLnBrk="1" hangingPunct="1"/>
            <a:r>
              <a:rPr lang="zh-CN" altLang="en-US" dirty="0" smtClean="0"/>
              <a:t>指定文件的操作方式。</a:t>
            </a:r>
          </a:p>
          <a:p>
            <a:pPr eaLnBrk="1" hangingPunct="1"/>
            <a:r>
              <a:rPr lang="zh-CN" altLang="en-US" dirty="0" smtClean="0"/>
              <a:t>文件操作方式用于指定是输入文件还是输出文件，是文本文件还是二进制文件等，文件操作方式是在</a:t>
            </a:r>
            <a:r>
              <a:rPr lang="zh-CN" altLang="en-US" dirty="0" smtClean="0">
                <a:solidFill>
                  <a:schemeClr val="accent2"/>
                </a:solidFill>
              </a:rPr>
              <a:t>类</a:t>
            </a:r>
            <a:r>
              <a:rPr lang="en-US" altLang="zh-CN" dirty="0" err="1" smtClean="0">
                <a:solidFill>
                  <a:schemeClr val="accent2"/>
                </a:solidFill>
              </a:rPr>
              <a:t>ios</a:t>
            </a:r>
            <a:r>
              <a:rPr lang="zh-CN" altLang="en-US" dirty="0" smtClean="0"/>
              <a:t>中定义的</a:t>
            </a:r>
            <a:r>
              <a:rPr lang="zh-CN" altLang="en-US" dirty="0" smtClean="0">
                <a:solidFill>
                  <a:schemeClr val="accent2"/>
                </a:solidFill>
              </a:rPr>
              <a:t>枚举值</a:t>
            </a:r>
            <a:r>
              <a:rPr lang="zh-CN" altLang="en-US" dirty="0" smtClean="0"/>
              <a:t>。下面的表是常用文件操作方式。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971550" y="871538"/>
            <a:ext cx="741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/>
                </a:solidFill>
                <a:cs typeface="Times New Roman" pitchFamily="18" charset="0"/>
              </a:rPr>
              <a:t>常用文件操作方式</a:t>
            </a:r>
            <a:endParaRPr lang="zh-CN" altLang="en-US" sz="2000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graphicFrame>
        <p:nvGraphicFramePr>
          <p:cNvPr id="114758" name="Group 70"/>
          <p:cNvGraphicFramePr>
            <a:graphicFrameLocks noGrp="1"/>
          </p:cNvGraphicFramePr>
          <p:nvPr/>
        </p:nvGraphicFramePr>
        <p:xfrm>
          <a:off x="684213" y="1628775"/>
          <a:ext cx="7920037" cy="4393883"/>
        </p:xfrm>
        <a:graphic>
          <a:graphicData uri="http://schemas.openxmlformats.org/drawingml/2006/table">
            <a:tbl>
              <a:tblPr/>
              <a:tblGrid>
                <a:gridCol w="1727200"/>
                <a:gridCol w="6192837"/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文件操作方式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ios::in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以输入方式打开文件，如果文件不存在将出错，否则打开成功，是文件流类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ifstream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的默认打开方式，打开后文件当前位置在文件的开始处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4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ios::out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以输出方式打开文件，如果文件不存在，将建立一个新文件，否则将清空文件，是文件流类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ofstream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的默认打开方式，打开后文件当前位置在文件的开始处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ios::app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以追加方式打开，如果文件已存在，则不清除原有内容，否则出现编译时错误，打开后文件的当前位置在文件的结尾处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ios:: binary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以二进制方式打开文件，如不指定此方式，则默认为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ASCII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方式打开文件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73063"/>
            <a:ext cx="8435975" cy="5792787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每一个打开的</a:t>
            </a:r>
            <a:r>
              <a:rPr lang="zh-CN" altLang="en-US" sz="2800" smtClean="0">
                <a:solidFill>
                  <a:schemeClr val="accent2"/>
                </a:solidFill>
              </a:rPr>
              <a:t>文件流对象</a:t>
            </a:r>
            <a:r>
              <a:rPr lang="zh-CN" altLang="en-US" sz="2800" smtClean="0"/>
              <a:t>内部都有一个</a:t>
            </a:r>
            <a:r>
              <a:rPr lang="zh-CN" altLang="en-US" sz="2800" smtClean="0">
                <a:solidFill>
                  <a:schemeClr val="accent2"/>
                </a:solidFill>
              </a:rPr>
              <a:t>文件指针</a:t>
            </a:r>
            <a:r>
              <a:rPr lang="zh-CN" altLang="en-US" sz="2800" smtClean="0"/>
              <a:t>，用于指向当前的</a:t>
            </a:r>
            <a:r>
              <a:rPr lang="zh-CN" altLang="en-US" sz="2800" smtClean="0">
                <a:solidFill>
                  <a:schemeClr val="accent2"/>
                </a:solidFill>
              </a:rPr>
              <a:t>操作位置</a:t>
            </a:r>
            <a:r>
              <a:rPr lang="zh-CN" altLang="en-US" sz="2800" smtClean="0"/>
              <a:t>，每次读写操作都从文件指针指向的</a:t>
            </a:r>
            <a:r>
              <a:rPr lang="zh-CN" altLang="en-US" sz="2800" smtClean="0">
                <a:solidFill>
                  <a:schemeClr val="accent2"/>
                </a:solidFill>
              </a:rPr>
              <a:t>当前位置开始</a:t>
            </a:r>
            <a:r>
              <a:rPr lang="zh-CN" altLang="en-US" sz="2800" smtClean="0"/>
              <a:t>。当读出一个字节，指针将</a:t>
            </a:r>
            <a:r>
              <a:rPr lang="zh-CN" altLang="en-US" sz="2800" smtClean="0">
                <a:solidFill>
                  <a:schemeClr val="accent2"/>
                </a:solidFill>
              </a:rPr>
              <a:t>向后移一个字节</a:t>
            </a:r>
            <a:r>
              <a:rPr lang="zh-CN" altLang="en-US" sz="2800" smtClean="0"/>
              <a:t>。当文件指针移到最后时，这时将遇到文件结束</a:t>
            </a:r>
            <a:r>
              <a:rPr lang="en-US" altLang="zh-CN" sz="2800" smtClean="0">
                <a:solidFill>
                  <a:schemeClr val="accent2"/>
                </a:solidFill>
              </a:rPr>
              <a:t>EOF</a:t>
            </a:r>
            <a:r>
              <a:rPr lang="zh-CN" altLang="en-US" sz="2800" smtClean="0">
                <a:solidFill>
                  <a:schemeClr val="accent2"/>
                </a:solidFill>
              </a:rPr>
              <a:t>文件结束符</a:t>
            </a:r>
            <a:r>
              <a:rPr lang="zh-CN" altLang="en-US" sz="2800" smtClean="0"/>
              <a:t>，此时流对象的成员函数</a:t>
            </a:r>
            <a:r>
              <a:rPr lang="en-US" altLang="zh-CN" sz="2800" smtClean="0">
                <a:solidFill>
                  <a:schemeClr val="accent2"/>
                </a:solidFill>
              </a:rPr>
              <a:t>eof()</a:t>
            </a:r>
            <a:r>
              <a:rPr lang="zh-CN" altLang="en-US" sz="2800" smtClean="0"/>
              <a:t>的值为非</a:t>
            </a:r>
            <a:r>
              <a:rPr lang="en-US" altLang="zh-CN" sz="2800" smtClean="0"/>
              <a:t>0</a:t>
            </a:r>
            <a:r>
              <a:rPr lang="zh-CN" altLang="en-US" sz="2800" smtClean="0"/>
              <a:t>值（表示真），表示文件结束了。</a:t>
            </a:r>
          </a:p>
          <a:p>
            <a:pPr eaLnBrk="1" hangingPunct="1"/>
            <a:r>
              <a:rPr lang="zh-CN" altLang="en-US" sz="2800" smtClean="0"/>
              <a:t>可以用“位或”运算符“</a:t>
            </a:r>
            <a:r>
              <a:rPr lang="en-US" altLang="zh-CN" sz="2800" smtClean="0"/>
              <a:t>|”</a:t>
            </a:r>
            <a:r>
              <a:rPr lang="zh-CN" altLang="en-US" sz="2800" smtClean="0"/>
              <a:t>对输入输出方式进行组合，例如： 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/>
              <a:t>ios::in | ios::out	// </a:t>
            </a:r>
            <a:r>
              <a:rPr lang="zh-CN" altLang="en-US" sz="2400" smtClean="0"/>
              <a:t>以输入输出方式打开一个文本文件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/>
              <a:t>ios::app | ios::binary	// </a:t>
            </a:r>
            <a:r>
              <a:rPr lang="zh-CN" altLang="en-US" sz="2400" smtClean="0"/>
              <a:t>以追加方式打开一个二进制文件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可以通过如下两种方式打开文件。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）使用文件流类的成员函数</a:t>
            </a:r>
            <a:r>
              <a:rPr lang="en-US" altLang="zh-CN" sz="2400" dirty="0" smtClean="0"/>
              <a:t>open()</a:t>
            </a:r>
            <a:r>
              <a:rPr lang="zh-CN" altLang="en-US" sz="2400" dirty="0" smtClean="0"/>
              <a:t>打开文件，具体使用方式为：</a:t>
            </a:r>
          </a:p>
          <a:p>
            <a:pPr lvl="1" eaLnBrk="1" hangingPunct="1">
              <a:buFontTx/>
              <a:buNone/>
            </a:pPr>
            <a:r>
              <a:rPr lang="zh-CN" altLang="en-US" sz="2000" dirty="0" smtClean="0"/>
              <a:t>文件流对象</a:t>
            </a:r>
            <a:r>
              <a:rPr lang="en-US" altLang="zh-CN" sz="2000" dirty="0" smtClean="0"/>
              <a:t>.open(</a:t>
            </a:r>
            <a:r>
              <a:rPr lang="zh-CN" altLang="en-US" sz="2000" dirty="0" smtClean="0"/>
              <a:t>磁盘文件名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文件操作方式</a:t>
            </a:r>
            <a:r>
              <a:rPr lang="en-US" altLang="zh-CN" sz="2000" dirty="0" smtClean="0"/>
              <a:t>)</a:t>
            </a:r>
          </a:p>
          <a:p>
            <a:pPr eaLnBrk="1" hangingPunct="1"/>
            <a:r>
              <a:rPr lang="zh-CN" altLang="en-US" sz="2400" dirty="0" smtClean="0"/>
              <a:t>例如：</a:t>
            </a:r>
          </a:p>
          <a:p>
            <a:pPr lvl="1" eaLnBrk="1" hangingPunct="1">
              <a:buFontTx/>
              <a:buNone/>
            </a:pPr>
            <a:r>
              <a:rPr lang="en-US" altLang="zh-CN" sz="2000" dirty="0" err="1" smtClean="0"/>
              <a:t>ofstream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outFile</a:t>
            </a:r>
            <a:r>
              <a:rPr lang="en-US" altLang="zh-CN" sz="2000" dirty="0" smtClean="0"/>
              <a:t>;	// </a:t>
            </a:r>
            <a:r>
              <a:rPr lang="zh-CN" altLang="en-US" sz="2000" dirty="0" smtClean="0"/>
              <a:t>定义一个输出流文件类</a:t>
            </a:r>
            <a:r>
              <a:rPr lang="en-US" altLang="zh-CN" sz="2000" dirty="0" err="1" smtClean="0"/>
              <a:t>ofstream</a:t>
            </a:r>
            <a:r>
              <a:rPr lang="zh-CN" altLang="en-US" sz="2000" dirty="0" smtClean="0"/>
              <a:t>对象</a:t>
            </a:r>
            <a:r>
              <a:rPr lang="en-US" altLang="zh-CN" sz="2000" dirty="0" err="1" smtClean="0"/>
              <a:t>outFile</a:t>
            </a:r>
            <a:endParaRPr lang="en-US" altLang="zh-CN" sz="2000" dirty="0" smtClean="0"/>
          </a:p>
          <a:p>
            <a:pPr lvl="1" eaLnBrk="1" hangingPunct="1">
              <a:buFontTx/>
              <a:buNone/>
            </a:pPr>
            <a:r>
              <a:rPr lang="en-US" altLang="zh-CN" sz="2000" dirty="0" err="1" smtClean="0"/>
              <a:t>outFile.open</a:t>
            </a:r>
            <a:r>
              <a:rPr lang="en-US" altLang="zh-CN" sz="2000" dirty="0" smtClean="0"/>
              <a:t>("</a:t>
            </a:r>
            <a:r>
              <a:rPr lang="en-US" altLang="zh-CN" sz="2000" dirty="0" smtClean="0"/>
              <a:t>my_file.txt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ios</a:t>
            </a:r>
            <a:r>
              <a:rPr lang="en-US" altLang="zh-CN" sz="2000" dirty="0" smtClean="0"/>
              <a:t>::out);	// </a:t>
            </a:r>
            <a:r>
              <a:rPr lang="zh-CN" altLang="en-US" sz="2000" dirty="0" smtClean="0"/>
              <a:t>以输出方式打开一个文件</a:t>
            </a:r>
          </a:p>
          <a:p>
            <a:pPr eaLnBrk="1" hangingPunct="1"/>
            <a:r>
              <a:rPr lang="zh-CN" altLang="en-US" sz="2400" dirty="0" smtClean="0"/>
              <a:t>外存文件名可以包括路径，如“</a:t>
            </a:r>
            <a:r>
              <a:rPr lang="en-US" altLang="zh-CN" sz="2400" dirty="0" smtClean="0">
                <a:solidFill>
                  <a:schemeClr val="accent2"/>
                </a:solidFill>
              </a:rPr>
              <a:t>C:\\ new\\my_file.txt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，如没有指定路径，则缺省为当</a:t>
            </a:r>
            <a:r>
              <a:rPr lang="zh-CN" altLang="en-US" sz="2400" dirty="0" smtClean="0">
                <a:solidFill>
                  <a:schemeClr val="accent2"/>
                </a:solidFill>
              </a:rPr>
              <a:t>前文件夹中的文件</a:t>
            </a:r>
            <a:r>
              <a:rPr lang="zh-CN" altLang="en-US" sz="2400" dirty="0" smtClean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）在定义</a:t>
            </a:r>
            <a:r>
              <a:rPr lang="zh-CN" altLang="en-US" sz="2400" dirty="0" smtClean="0">
                <a:solidFill>
                  <a:schemeClr val="accent2"/>
                </a:solidFill>
              </a:rPr>
              <a:t>文件流对象</a:t>
            </a:r>
            <a:r>
              <a:rPr lang="zh-CN" altLang="en-US" sz="2400" dirty="0" smtClean="0"/>
              <a:t>时</a:t>
            </a:r>
            <a:r>
              <a:rPr lang="zh-CN" altLang="en-US" sz="2400" dirty="0" smtClean="0">
                <a:solidFill>
                  <a:schemeClr val="accent2"/>
                </a:solidFill>
              </a:rPr>
              <a:t>指定参数</a:t>
            </a:r>
            <a:r>
              <a:rPr lang="zh-CN" altLang="en-US" sz="2400" dirty="0" smtClean="0"/>
              <a:t>，在定义</a:t>
            </a:r>
            <a:r>
              <a:rPr lang="zh-CN" altLang="en-US" sz="2400" dirty="0" smtClean="0">
                <a:solidFill>
                  <a:schemeClr val="accent2"/>
                </a:solidFill>
              </a:rPr>
              <a:t>文件流对象</a:t>
            </a:r>
            <a:r>
              <a:rPr lang="zh-CN" altLang="en-US" sz="2400" dirty="0" smtClean="0"/>
              <a:t>时</a:t>
            </a:r>
            <a:r>
              <a:rPr lang="zh-CN" altLang="en-US" sz="2400" dirty="0" smtClean="0">
                <a:solidFill>
                  <a:schemeClr val="accent2"/>
                </a:solidFill>
              </a:rPr>
              <a:t>指定参数</a:t>
            </a:r>
            <a:r>
              <a:rPr lang="zh-CN" altLang="en-US" sz="2400" dirty="0" smtClean="0"/>
              <a:t>，例如：</a:t>
            </a:r>
          </a:p>
          <a:p>
            <a:pPr lvl="1" eaLnBrk="1" hangingPunct="1">
              <a:buFontTx/>
              <a:buNone/>
            </a:pPr>
            <a:r>
              <a:rPr lang="en-US" altLang="zh-CN" sz="2000" dirty="0" err="1" smtClean="0"/>
              <a:t>ofstream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outFile</a:t>
            </a:r>
            <a:r>
              <a:rPr lang="en-US" altLang="zh-CN" sz="2000" dirty="0" smtClean="0"/>
              <a:t>("my_file.txt", </a:t>
            </a:r>
            <a:r>
              <a:rPr lang="en-US" altLang="zh-CN" sz="2000" dirty="0" err="1" smtClean="0"/>
              <a:t>ios</a:t>
            </a:r>
            <a:r>
              <a:rPr lang="en-US" altLang="zh-CN" sz="2000" dirty="0" smtClean="0"/>
              <a:t>::out);	// </a:t>
            </a:r>
            <a:r>
              <a:rPr lang="zh-CN" altLang="en-US" sz="2000" dirty="0" smtClean="0"/>
              <a:t>定义文件流对象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	这是一种更常用的形式，其作用与</a:t>
            </a:r>
            <a:r>
              <a:rPr lang="en-US" altLang="zh-CN" sz="2400" dirty="0" smtClean="0"/>
              <a:t>open()</a:t>
            </a:r>
            <a:r>
              <a:rPr lang="zh-CN" altLang="en-US" sz="2400" dirty="0" smtClean="0"/>
              <a:t>函数相同。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4500"/>
            <a:ext cx="8229600" cy="59372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smtClean="0"/>
              <a:t>如果打开</a:t>
            </a:r>
            <a:r>
              <a:rPr lang="zh-CN" altLang="en-US" sz="2400" smtClean="0">
                <a:solidFill>
                  <a:schemeClr val="accent2"/>
                </a:solidFill>
              </a:rPr>
              <a:t>操作失败</a:t>
            </a:r>
            <a:r>
              <a:rPr lang="zh-CN" altLang="en-US" sz="2400" smtClean="0"/>
              <a:t>，文件流成员函数</a:t>
            </a:r>
            <a:r>
              <a:rPr lang="pt-BR" altLang="zh-CN" sz="2400" smtClean="0">
                <a:solidFill>
                  <a:schemeClr val="accent2"/>
                </a:solidFill>
              </a:rPr>
              <a:t>fail()</a:t>
            </a:r>
            <a:r>
              <a:rPr lang="zh-CN" altLang="pt-BR" sz="2400" smtClean="0"/>
              <a:t>返回</a:t>
            </a:r>
            <a:r>
              <a:rPr lang="zh-CN" altLang="pt-BR" sz="2400" smtClean="0">
                <a:solidFill>
                  <a:schemeClr val="accent2"/>
                </a:solidFill>
              </a:rPr>
              <a:t>非</a:t>
            </a:r>
            <a:r>
              <a:rPr lang="pt-BR" altLang="zh-CN" sz="2400" smtClean="0">
                <a:solidFill>
                  <a:schemeClr val="accent2"/>
                </a:solidFill>
              </a:rPr>
              <a:t>0</a:t>
            </a:r>
            <a:r>
              <a:rPr lang="zh-CN" altLang="pt-BR" sz="2400" smtClean="0">
                <a:solidFill>
                  <a:schemeClr val="accent2"/>
                </a:solidFill>
              </a:rPr>
              <a:t>值</a:t>
            </a:r>
            <a:r>
              <a:rPr lang="zh-CN" altLang="pt-BR" sz="2400" smtClean="0"/>
              <a:t>（表示真），否则返回</a:t>
            </a:r>
            <a:r>
              <a:rPr lang="pt-BR" altLang="zh-CN" sz="2400" smtClean="0">
                <a:solidFill>
                  <a:schemeClr val="accent2"/>
                </a:solidFill>
              </a:rPr>
              <a:t>0</a:t>
            </a:r>
            <a:r>
              <a:rPr lang="zh-CN" altLang="pt-BR" sz="2400" smtClean="0"/>
              <a:t>（表示假），</a:t>
            </a:r>
            <a:r>
              <a:rPr lang="pt-BR" altLang="zh-CN" sz="2400" smtClean="0"/>
              <a:t>fail()</a:t>
            </a:r>
            <a:r>
              <a:rPr lang="zh-CN" altLang="pt-BR" sz="2400" smtClean="0"/>
              <a:t>函数的使用方式如下：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pt-BR" sz="2000" smtClean="0"/>
              <a:t>文件流对象</a:t>
            </a:r>
            <a:r>
              <a:rPr lang="pt-BR" altLang="zh-CN" sz="2000" smtClean="0"/>
              <a:t>.fail()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pt-BR" sz="2400" smtClean="0"/>
              <a:t>可按如下方式测试是否成功打开文件：</a:t>
            </a:r>
            <a:endParaRPr lang="zh-CN" altLang="en-US" sz="2400" smtClean="0"/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000" smtClean="0"/>
              <a:t>ofstream outFile;	// </a:t>
            </a:r>
            <a:r>
              <a:rPr lang="zh-CN" altLang="en-US" sz="2000" smtClean="0"/>
              <a:t>定义一个输出流文件类</a:t>
            </a:r>
            <a:r>
              <a:rPr lang="en-US" altLang="zh-CN" sz="2000" smtClean="0"/>
              <a:t>ofstream</a:t>
            </a:r>
            <a:r>
              <a:rPr lang="zh-CN" altLang="en-US" sz="2000" smtClean="0"/>
              <a:t>对象</a:t>
            </a:r>
            <a:r>
              <a:rPr lang="en-US" altLang="zh-CN" sz="2000" smtClean="0"/>
              <a:t>outFile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000" smtClean="0"/>
              <a:t>outFile.open("my_file.txt", ios::out);	// </a:t>
            </a:r>
            <a:r>
              <a:rPr lang="zh-CN" altLang="en-US" sz="2000" smtClean="0"/>
              <a:t>按输出方式打开文件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000" smtClean="0"/>
              <a:t>if (outFile.fail())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000" smtClean="0"/>
              <a:t>{	// </a:t>
            </a:r>
            <a:r>
              <a:rPr lang="zh-CN" altLang="en-US" sz="2000" smtClean="0"/>
              <a:t>打开文件失败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cout &lt;&lt; "</a:t>
            </a:r>
            <a:r>
              <a:rPr lang="zh-CN" altLang="en-US" sz="2000" smtClean="0"/>
              <a:t>打开文件失败</a:t>
            </a:r>
            <a:r>
              <a:rPr lang="en-US" altLang="zh-CN" sz="2000" smtClean="0"/>
              <a:t>!" &lt;&lt; endl;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000" smtClean="0"/>
              <a:t>	exit(1);		// </a:t>
            </a:r>
            <a:r>
              <a:rPr lang="zh-CN" altLang="en-US" sz="2000" smtClean="0"/>
              <a:t>退出程序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000" smtClean="0"/>
              <a:t>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smtClean="0"/>
              <a:t>或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000" smtClean="0"/>
              <a:t>ofstream outFile("my_file.txt", ios::out);	// </a:t>
            </a:r>
            <a:r>
              <a:rPr lang="zh-CN" altLang="en-US" sz="2000" smtClean="0"/>
              <a:t>定义文件流对象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000" smtClean="0"/>
              <a:t>if (outFile.fail())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000" smtClean="0"/>
              <a:t>{	// </a:t>
            </a:r>
            <a:r>
              <a:rPr lang="zh-CN" altLang="en-US" sz="2000" smtClean="0"/>
              <a:t>打开文件失败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cout &lt;&lt; "</a:t>
            </a:r>
            <a:r>
              <a:rPr lang="zh-CN" altLang="en-US" sz="2000" smtClean="0"/>
              <a:t>打开文件失败</a:t>
            </a:r>
            <a:r>
              <a:rPr lang="en-US" altLang="zh-CN" sz="2000" smtClean="0"/>
              <a:t>!" &lt;&lt; endl;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000" smtClean="0"/>
              <a:t>	exit(1);					// </a:t>
            </a:r>
            <a:r>
              <a:rPr lang="zh-CN" altLang="en-US" sz="2000" smtClean="0"/>
              <a:t>退出程序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000" smtClean="0"/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关闭磁盘文件操作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当对已打开的磁盘文件的操作完成后，应关闭文件。使用成员函数</a:t>
            </a:r>
            <a:r>
              <a:rPr lang="en-US" altLang="zh-CN" sz="2800" smtClean="0">
                <a:solidFill>
                  <a:schemeClr val="accent2"/>
                </a:solidFill>
              </a:rPr>
              <a:t>close()</a:t>
            </a:r>
            <a:r>
              <a:rPr lang="zh-CN" altLang="en-US" sz="2800" smtClean="0"/>
              <a:t>关闭文件。使用格式如下：</a:t>
            </a:r>
          </a:p>
          <a:p>
            <a:pPr lvl="1" eaLnBrk="1" hangingPunct="1">
              <a:buFontTx/>
              <a:buNone/>
            </a:pPr>
            <a:r>
              <a:rPr lang="zh-CN" altLang="en-US" sz="2400" smtClean="0"/>
              <a:t>	文件流对象</a:t>
            </a:r>
            <a:r>
              <a:rPr lang="en-US" altLang="zh-CN" sz="2400" smtClean="0"/>
              <a:t>.close()</a:t>
            </a:r>
          </a:p>
          <a:p>
            <a:pPr eaLnBrk="1" hangingPunct="1"/>
            <a:r>
              <a:rPr lang="zh-CN" altLang="en-US" sz="2800" smtClean="0"/>
              <a:t>例如：</a:t>
            </a:r>
          </a:p>
          <a:p>
            <a:pPr lvl="1" eaLnBrk="1" hangingPunct="1">
              <a:buFontTx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outFile.close();		// </a:t>
            </a:r>
            <a:r>
              <a:rPr lang="zh-CN" altLang="en-US" sz="2400" smtClean="0"/>
              <a:t>关闭文件流对象</a:t>
            </a:r>
            <a:r>
              <a:rPr lang="en-US" altLang="zh-CN" sz="2400" smtClean="0"/>
              <a:t>outFile </a:t>
            </a:r>
          </a:p>
          <a:p>
            <a:pPr eaLnBrk="1" hangingPunct="1"/>
            <a:r>
              <a:rPr lang="zh-CN" altLang="en-US" sz="2800" smtClean="0">
                <a:solidFill>
                  <a:schemeClr val="accent2"/>
                </a:solidFill>
              </a:rPr>
              <a:t>关闭文件</a:t>
            </a:r>
            <a:r>
              <a:rPr lang="zh-CN" altLang="en-US" sz="2800" smtClean="0"/>
              <a:t>将解除</a:t>
            </a:r>
            <a:r>
              <a:rPr lang="zh-CN" altLang="en-US" sz="2800" smtClean="0">
                <a:solidFill>
                  <a:schemeClr val="accent2"/>
                </a:solidFill>
              </a:rPr>
              <a:t>外存文件</a:t>
            </a:r>
            <a:r>
              <a:rPr lang="zh-CN" altLang="en-US" sz="2800" smtClean="0"/>
              <a:t>与</a:t>
            </a:r>
            <a:r>
              <a:rPr lang="zh-CN" altLang="en-US" sz="2800" smtClean="0">
                <a:solidFill>
                  <a:schemeClr val="accent2"/>
                </a:solidFill>
              </a:rPr>
              <a:t>文件流对象</a:t>
            </a:r>
            <a:r>
              <a:rPr lang="zh-CN" altLang="en-US" sz="2800" smtClean="0"/>
              <a:t>的关联。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11.4 </a:t>
            </a:r>
            <a:r>
              <a:rPr lang="zh-CN" altLang="en-US" sz="4800" dirty="0" smtClean="0"/>
              <a:t>文件流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11.4.4 </a:t>
            </a:r>
            <a:r>
              <a:rPr lang="zh-CN" altLang="en-US" sz="4400" dirty="0" smtClean="0"/>
              <a:t>对文本文件的操作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对文本文件的操作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</a:rPr>
              <a:t>文本文件</a:t>
            </a:r>
            <a:r>
              <a:rPr lang="zh-CN" altLang="en-US" dirty="0" smtClean="0"/>
              <a:t>的每一个字节中存储以字符编码（当前的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都支持</a:t>
            </a:r>
            <a:r>
              <a:rPr lang="en-US" altLang="zh-CN" dirty="0" smtClean="0">
                <a:solidFill>
                  <a:schemeClr val="accent2"/>
                </a:solidFill>
              </a:rPr>
              <a:t>ASCII</a:t>
            </a:r>
            <a:r>
              <a:rPr lang="zh-CN" altLang="en-US" dirty="0" smtClean="0">
                <a:solidFill>
                  <a:schemeClr val="accent2"/>
                </a:solidFill>
              </a:rPr>
              <a:t>编码</a:t>
            </a:r>
            <a:r>
              <a:rPr lang="zh-CN" altLang="en-US" dirty="0" smtClean="0"/>
              <a:t>）形式存放的</a:t>
            </a:r>
            <a:r>
              <a:rPr lang="zh-CN" altLang="en-US" dirty="0" smtClean="0">
                <a:solidFill>
                  <a:schemeClr val="accent2"/>
                </a:solidFill>
              </a:rPr>
              <a:t>数据</a:t>
            </a:r>
            <a:r>
              <a:rPr lang="zh-CN" altLang="en-US" dirty="0" smtClean="0"/>
              <a:t>，对于</a:t>
            </a:r>
            <a:r>
              <a:rPr lang="en-US" altLang="zh-CN" dirty="0" smtClean="0">
                <a:solidFill>
                  <a:schemeClr val="accent2"/>
                </a:solidFill>
              </a:rPr>
              <a:t>ASCII</a:t>
            </a:r>
            <a:r>
              <a:rPr lang="zh-CN" altLang="en-US" dirty="0" smtClean="0">
                <a:solidFill>
                  <a:schemeClr val="accent2"/>
                </a:solidFill>
              </a:rPr>
              <a:t>编码</a:t>
            </a:r>
            <a:r>
              <a:rPr lang="zh-CN" altLang="en-US" dirty="0" smtClean="0"/>
              <a:t>，就是一个字节存放一个字符。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前面已经使用的</a:t>
            </a:r>
            <a:r>
              <a:rPr lang="en-US" altLang="zh-CN" dirty="0" err="1" smtClean="0">
                <a:solidFill>
                  <a:srgbClr val="C00000"/>
                </a:solidFill>
              </a:rPr>
              <a:t>cin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C00000"/>
                </a:solidFill>
              </a:rPr>
              <a:t>cout</a:t>
            </a:r>
            <a:r>
              <a:rPr lang="zh-CN" altLang="en-US" dirty="0" smtClean="0"/>
              <a:t>就是两个标准的流对象。</a:t>
            </a:r>
          </a:p>
          <a:p>
            <a:r>
              <a:rPr lang="zh-CN" altLang="en-US" dirty="0" smtClean="0"/>
              <a:t>对象都是由类创建的。</a:t>
            </a:r>
            <a:r>
              <a:rPr lang="zh-CN" altLang="en-US" dirty="0" smtClean="0">
                <a:solidFill>
                  <a:srgbClr val="C00000"/>
                </a:solidFill>
              </a:rPr>
              <a:t>流对象</a:t>
            </a:r>
            <a:r>
              <a:rPr lang="zh-CN" altLang="en-US" dirty="0" smtClean="0"/>
              <a:t>是由</a:t>
            </a:r>
            <a:r>
              <a:rPr lang="zh-CN" altLang="en-US" dirty="0" smtClean="0">
                <a:solidFill>
                  <a:srgbClr val="C00000"/>
                </a:solidFill>
              </a:rPr>
              <a:t>流类</a:t>
            </a:r>
            <a:r>
              <a:rPr lang="zh-CN" altLang="en-US" dirty="0" smtClean="0"/>
              <a:t>创建的。例如，</a:t>
            </a:r>
            <a:r>
              <a:rPr lang="en-US" altLang="zh-CN" dirty="0" err="1" smtClean="0">
                <a:solidFill>
                  <a:srgbClr val="C00000"/>
                </a:solidFill>
              </a:rPr>
              <a:t>cout</a:t>
            </a:r>
            <a:r>
              <a:rPr lang="zh-CN" altLang="en-US" dirty="0" smtClean="0"/>
              <a:t>是输出流类</a:t>
            </a:r>
            <a:r>
              <a:rPr lang="en-US" altLang="zh-CN" dirty="0" err="1" smtClean="0">
                <a:solidFill>
                  <a:srgbClr val="C00000"/>
                </a:solidFill>
              </a:rPr>
              <a:t>ostream</a:t>
            </a:r>
            <a:r>
              <a:rPr lang="zh-CN" altLang="en-US" dirty="0" smtClean="0"/>
              <a:t>的一个对象，</a:t>
            </a:r>
            <a:r>
              <a:rPr lang="en-US" altLang="zh-CN" dirty="0" err="1" smtClean="0">
                <a:solidFill>
                  <a:srgbClr val="C00000"/>
                </a:solidFill>
              </a:rPr>
              <a:t>cin</a:t>
            </a:r>
            <a:r>
              <a:rPr lang="zh-CN" altLang="en-US" dirty="0" smtClean="0"/>
              <a:t>是输入流类</a:t>
            </a:r>
            <a:r>
              <a:rPr lang="en-US" altLang="zh-CN" dirty="0" err="1" smtClean="0">
                <a:solidFill>
                  <a:srgbClr val="C00000"/>
                </a:solidFill>
              </a:rPr>
              <a:t>istream</a:t>
            </a:r>
            <a:r>
              <a:rPr lang="zh-CN" altLang="en-US" dirty="0" smtClean="0"/>
              <a:t>的一个对象。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流的</a:t>
            </a:r>
            <a:r>
              <a:rPr lang="en-US" altLang="zh-CN" dirty="0" err="1" smtClean="0"/>
              <a:t>cin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cout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用输入运算符“</a:t>
            </a:r>
            <a:r>
              <a:rPr lang="en-US" altLang="zh-CN" sz="4000" smtClean="0"/>
              <a:t>&gt;&gt;”</a:t>
            </a:r>
            <a:r>
              <a:rPr lang="zh-CN" altLang="en-US" sz="4000" smtClean="0"/>
              <a:t>和输出运算符“</a:t>
            </a:r>
            <a:r>
              <a:rPr lang="en-US" altLang="zh-CN" sz="4000" smtClean="0"/>
              <a:t>&lt;&lt;”</a:t>
            </a:r>
            <a:r>
              <a:rPr lang="zh-CN" altLang="en-US" sz="4000" smtClean="0"/>
              <a:t>输入输出数据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11325"/>
            <a:ext cx="7931150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accent2"/>
                </a:solidFill>
              </a:rPr>
              <a:t>文件流类</a:t>
            </a:r>
            <a:r>
              <a:rPr lang="zh-CN" altLang="en-US" smtClean="0"/>
              <a:t>都是相应</a:t>
            </a:r>
            <a:r>
              <a:rPr lang="en-US" altLang="zh-CN" smtClean="0">
                <a:solidFill>
                  <a:schemeClr val="accent2"/>
                </a:solidFill>
              </a:rPr>
              <a:t>istream</a:t>
            </a:r>
            <a:r>
              <a:rPr lang="zh-CN" altLang="en-US" smtClean="0"/>
              <a:t>、</a:t>
            </a:r>
            <a:r>
              <a:rPr lang="en-US" altLang="zh-CN" smtClean="0">
                <a:solidFill>
                  <a:schemeClr val="accent2"/>
                </a:solidFill>
              </a:rPr>
              <a:t>ostream</a:t>
            </a:r>
            <a:r>
              <a:rPr lang="zh-CN" altLang="en-US" smtClean="0"/>
              <a:t>和</a:t>
            </a:r>
            <a:r>
              <a:rPr lang="en-US" altLang="zh-CN" smtClean="0">
                <a:solidFill>
                  <a:schemeClr val="accent2"/>
                </a:solidFill>
              </a:rPr>
              <a:t>iostream</a:t>
            </a:r>
            <a:r>
              <a:rPr lang="zh-CN" altLang="en-US" smtClean="0"/>
              <a:t>类的派生类，因此</a:t>
            </a:r>
            <a:r>
              <a:rPr lang="en-US" altLang="zh-CN" smtClean="0">
                <a:solidFill>
                  <a:schemeClr val="accent2"/>
                </a:solidFill>
              </a:rPr>
              <a:t>istream</a:t>
            </a:r>
            <a:r>
              <a:rPr lang="zh-CN" altLang="en-US" smtClean="0"/>
              <a:t>、</a:t>
            </a:r>
            <a:r>
              <a:rPr lang="en-US" altLang="zh-CN" smtClean="0">
                <a:solidFill>
                  <a:schemeClr val="accent2"/>
                </a:solidFill>
              </a:rPr>
              <a:t>ostream</a:t>
            </a:r>
            <a:r>
              <a:rPr lang="zh-CN" altLang="en-US" smtClean="0"/>
              <a:t>和</a:t>
            </a:r>
            <a:r>
              <a:rPr lang="en-US" altLang="zh-CN" smtClean="0">
                <a:solidFill>
                  <a:schemeClr val="accent2"/>
                </a:solidFill>
              </a:rPr>
              <a:t>iostream</a:t>
            </a:r>
            <a:r>
              <a:rPr lang="zh-CN" altLang="en-US" smtClean="0"/>
              <a:t>类的操作适合于文件流类的相应操作。这样可以使用输入运算符“</a:t>
            </a:r>
            <a:r>
              <a:rPr lang="en-US" altLang="zh-CN" smtClean="0">
                <a:solidFill>
                  <a:schemeClr val="accent2"/>
                </a:solidFill>
              </a:rPr>
              <a:t>&gt;&gt;</a:t>
            </a:r>
            <a:r>
              <a:rPr lang="en-US" altLang="zh-CN" smtClean="0"/>
              <a:t>”</a:t>
            </a:r>
            <a:r>
              <a:rPr lang="zh-CN" altLang="en-US" smtClean="0"/>
              <a:t>和输出运算符“</a:t>
            </a:r>
            <a:r>
              <a:rPr lang="en-US" altLang="zh-CN" smtClean="0">
                <a:solidFill>
                  <a:schemeClr val="accent2"/>
                </a:solidFill>
              </a:rPr>
              <a:t>&lt;&lt;</a:t>
            </a:r>
            <a:r>
              <a:rPr lang="en-US" altLang="zh-CN" smtClean="0"/>
              <a:t>”</a:t>
            </a:r>
            <a:r>
              <a:rPr lang="zh-CN" altLang="en-US" smtClean="0"/>
              <a:t>来输入输出文件中的数据，与用</a:t>
            </a:r>
            <a:r>
              <a:rPr lang="en-US" altLang="zh-CN" smtClean="0">
                <a:solidFill>
                  <a:schemeClr val="accent2"/>
                </a:solidFill>
              </a:rPr>
              <a:t>cin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chemeClr val="accent2"/>
                </a:solidFill>
              </a:rPr>
              <a:t>cout</a:t>
            </a:r>
            <a:r>
              <a:rPr lang="zh-CN" altLang="en-US" smtClean="0"/>
              <a:t>和“</a:t>
            </a:r>
            <a:r>
              <a:rPr lang="en-US" altLang="zh-CN" smtClean="0">
                <a:solidFill>
                  <a:schemeClr val="accent2"/>
                </a:solidFill>
              </a:rPr>
              <a:t>&lt;&lt;</a:t>
            </a:r>
            <a:r>
              <a:rPr lang="en-US" altLang="zh-CN" smtClean="0"/>
              <a:t>”</a:t>
            </a:r>
            <a:r>
              <a:rPr lang="zh-CN" altLang="en-US" smtClean="0"/>
              <a:t>，“</a:t>
            </a:r>
            <a:r>
              <a:rPr lang="en-US" altLang="zh-CN" smtClean="0">
                <a:solidFill>
                  <a:schemeClr val="accent2"/>
                </a:solidFill>
              </a:rPr>
              <a:t>&gt;&gt;</a:t>
            </a:r>
            <a:r>
              <a:rPr lang="en-US" altLang="zh-CN" smtClean="0"/>
              <a:t>”</a:t>
            </a:r>
            <a:r>
              <a:rPr lang="zh-CN" altLang="en-US" smtClean="0"/>
              <a:t>对标准设备进行输入输出操作相同。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179388" y="390525"/>
            <a:ext cx="8640762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2"/>
                </a:solidFill>
              </a:rPr>
              <a:t>11.3 </a:t>
            </a:r>
            <a:r>
              <a:rPr lang="zh-CN" altLang="en-US" sz="2000" dirty="0">
                <a:solidFill>
                  <a:schemeClr val="accent2"/>
                </a:solidFill>
              </a:rPr>
              <a:t>有一个整型数组，含</a:t>
            </a:r>
            <a:r>
              <a:rPr lang="en-US" altLang="zh-CN" sz="2000" dirty="0">
                <a:solidFill>
                  <a:schemeClr val="accent2"/>
                </a:solidFill>
              </a:rPr>
              <a:t>10</a:t>
            </a:r>
            <a:r>
              <a:rPr lang="zh-CN" altLang="en-US" sz="2000" dirty="0">
                <a:solidFill>
                  <a:schemeClr val="accent2"/>
                </a:solidFill>
              </a:rPr>
              <a:t>个整数，将这些数据存入到一个文本文件中，然后再从这个文件中读数据并显示在屏幕上。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main(void)						// </a:t>
            </a:r>
            <a:r>
              <a:rPr lang="zh-CN" altLang="en-US" sz="2000" dirty="0">
                <a:solidFill>
                  <a:schemeClr val="tx1"/>
                </a:solidFill>
              </a:rPr>
              <a:t>主函数</a:t>
            </a:r>
            <a:r>
              <a:rPr lang="en-US" altLang="zh-CN" sz="2000" dirty="0">
                <a:solidFill>
                  <a:schemeClr val="tx1"/>
                </a:solidFill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a[] = {1, 5, 78, 90, 25, 16, 18, 86, 91, 10}, n = 10, x;	</a:t>
            </a:r>
            <a:r>
              <a:rPr lang="en-US" altLang="zh-CN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fstream</a:t>
            </a:r>
            <a:r>
              <a:rPr lang="en-US" altLang="zh-CN" sz="2000" dirty="0">
                <a:solidFill>
                  <a:schemeClr val="accent2"/>
                </a:solidFill>
              </a:rPr>
              <a:t> f;				// </a:t>
            </a:r>
            <a:r>
              <a:rPr lang="zh-CN" altLang="en-US" sz="2000" dirty="0">
                <a:solidFill>
                  <a:schemeClr val="accent2"/>
                </a:solidFill>
              </a:rPr>
              <a:t>定义文件对象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f.open</a:t>
            </a:r>
            <a:r>
              <a:rPr lang="en-US" altLang="zh-CN" sz="2000" dirty="0">
                <a:solidFill>
                  <a:schemeClr val="accent2"/>
                </a:solidFill>
              </a:rPr>
              <a:t>("my_file.txt", </a:t>
            </a:r>
            <a:r>
              <a:rPr lang="en-US" altLang="zh-CN" sz="2000" dirty="0" err="1">
                <a:solidFill>
                  <a:schemeClr val="accent2"/>
                </a:solidFill>
              </a:rPr>
              <a:t>ios</a:t>
            </a:r>
            <a:r>
              <a:rPr lang="en-US" altLang="zh-CN" sz="2000" dirty="0">
                <a:solidFill>
                  <a:schemeClr val="accent2"/>
                </a:solidFill>
              </a:rPr>
              <a:t>::out);		// </a:t>
            </a:r>
            <a:r>
              <a:rPr lang="zh-CN" altLang="en-US" sz="2000" dirty="0">
                <a:solidFill>
                  <a:schemeClr val="accent2"/>
                </a:solidFill>
              </a:rPr>
              <a:t>以输出方式打开文件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if (</a:t>
            </a:r>
            <a:r>
              <a:rPr lang="en-US" altLang="zh-CN" sz="2000" dirty="0" err="1">
                <a:solidFill>
                  <a:schemeClr val="tx1"/>
                </a:solidFill>
              </a:rPr>
              <a:t>f.fail</a:t>
            </a:r>
            <a:r>
              <a:rPr lang="en-US" altLang="zh-CN" sz="2000" dirty="0">
                <a:solidFill>
                  <a:schemeClr val="tx1"/>
                </a:solidFill>
              </a:rPr>
              <a:t>())	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{	// </a:t>
            </a:r>
            <a:r>
              <a:rPr lang="zh-CN" altLang="en-US" sz="2000" dirty="0">
                <a:solidFill>
                  <a:schemeClr val="tx1"/>
                </a:solidFill>
              </a:rPr>
              <a:t>打开文件失败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"</a:t>
            </a:r>
            <a:r>
              <a:rPr lang="zh-CN" altLang="en-US" sz="2000" dirty="0">
                <a:solidFill>
                  <a:schemeClr val="tx1"/>
                </a:solidFill>
              </a:rPr>
              <a:t>打开文件失败</a:t>
            </a:r>
            <a:r>
              <a:rPr lang="en-US" altLang="zh-CN" sz="2000" dirty="0">
                <a:solidFill>
                  <a:schemeClr val="tx1"/>
                </a:solidFill>
              </a:rPr>
              <a:t>!"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	exit(1);				// </a:t>
            </a:r>
            <a:r>
              <a:rPr lang="zh-CN" altLang="en-US" sz="2000" dirty="0">
                <a:solidFill>
                  <a:schemeClr val="tx1"/>
                </a:solidFill>
              </a:rPr>
              <a:t>退出程序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for 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= 0;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&lt; n;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		f &lt;&lt; a[</a:t>
            </a:r>
            <a:r>
              <a:rPr lang="en-US" altLang="zh-CN" sz="2000" dirty="0" err="1">
                <a:solidFill>
                  <a:schemeClr val="accent2"/>
                </a:solidFill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</a:rPr>
              <a:t>] &lt;&lt; " ";			// </a:t>
            </a:r>
            <a:r>
              <a:rPr lang="zh-CN" altLang="en-US" sz="2000" dirty="0">
                <a:solidFill>
                  <a:schemeClr val="accent2"/>
                </a:solidFill>
              </a:rPr>
              <a:t>输出数据到文件中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f.close</a:t>
            </a:r>
            <a:r>
              <a:rPr lang="en-US" altLang="zh-CN" sz="2000" dirty="0">
                <a:solidFill>
                  <a:schemeClr val="accent2"/>
                </a:solidFill>
              </a:rPr>
              <a:t>();				// </a:t>
            </a:r>
            <a:r>
              <a:rPr lang="zh-CN" altLang="en-US" sz="2000" dirty="0">
                <a:solidFill>
                  <a:schemeClr val="accent2"/>
                </a:solidFill>
              </a:rPr>
              <a:t>关闭文件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f.open</a:t>
            </a:r>
            <a:r>
              <a:rPr lang="en-US" altLang="zh-CN" sz="2000" dirty="0">
                <a:solidFill>
                  <a:schemeClr val="accent2"/>
                </a:solidFill>
              </a:rPr>
              <a:t>("my_file.txt", </a:t>
            </a:r>
            <a:r>
              <a:rPr lang="en-US" altLang="zh-CN" sz="2000" dirty="0" err="1">
                <a:solidFill>
                  <a:schemeClr val="accent2"/>
                </a:solidFill>
              </a:rPr>
              <a:t>ios</a:t>
            </a:r>
            <a:r>
              <a:rPr lang="en-US" altLang="zh-CN" sz="2000" dirty="0">
                <a:solidFill>
                  <a:schemeClr val="accent2"/>
                </a:solidFill>
              </a:rPr>
              <a:t>::in);		// </a:t>
            </a:r>
            <a:r>
              <a:rPr lang="zh-CN" altLang="en-US" sz="2000" dirty="0">
                <a:solidFill>
                  <a:schemeClr val="accent2"/>
                </a:solidFill>
              </a:rPr>
              <a:t>以输入方式打开文件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if (</a:t>
            </a:r>
            <a:r>
              <a:rPr lang="en-US" altLang="zh-CN" sz="2000" dirty="0" err="1">
                <a:solidFill>
                  <a:schemeClr val="tx1"/>
                </a:solidFill>
              </a:rPr>
              <a:t>f.fail</a:t>
            </a:r>
            <a:r>
              <a:rPr lang="en-US" altLang="zh-CN" sz="2000" dirty="0">
                <a:solidFill>
                  <a:schemeClr val="tx1"/>
                </a:solidFill>
              </a:rPr>
              <a:t>())	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{	// </a:t>
            </a:r>
            <a:r>
              <a:rPr lang="zh-CN" altLang="en-US" sz="2000" dirty="0">
                <a:solidFill>
                  <a:schemeClr val="tx1"/>
                </a:solidFill>
              </a:rPr>
              <a:t>打开文件失败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"</a:t>
            </a:r>
            <a:r>
              <a:rPr lang="zh-CN" altLang="en-US" sz="2000" dirty="0">
                <a:solidFill>
                  <a:schemeClr val="tx1"/>
                </a:solidFill>
              </a:rPr>
              <a:t>打开文件失败</a:t>
            </a:r>
            <a:r>
              <a:rPr lang="en-US" altLang="zh-CN" sz="2000" dirty="0">
                <a:solidFill>
                  <a:schemeClr val="tx1"/>
                </a:solidFill>
              </a:rPr>
              <a:t>!"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	exit(2);				// </a:t>
            </a:r>
            <a:r>
              <a:rPr lang="zh-CN" altLang="en-US" sz="2000" dirty="0">
                <a:solidFill>
                  <a:schemeClr val="tx1"/>
                </a:solidFill>
              </a:rPr>
              <a:t>退出程序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……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8640762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accent2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2"/>
                </a:solidFill>
              </a:rPr>
              <a:t>11.3 </a:t>
            </a:r>
            <a:r>
              <a:rPr lang="zh-CN" altLang="en-US" sz="2000" dirty="0">
                <a:solidFill>
                  <a:schemeClr val="accent2"/>
                </a:solidFill>
              </a:rPr>
              <a:t>有一个整型数组，含</a:t>
            </a:r>
            <a:r>
              <a:rPr lang="en-US" altLang="zh-CN" sz="2000" dirty="0">
                <a:solidFill>
                  <a:schemeClr val="accent2"/>
                </a:solidFill>
              </a:rPr>
              <a:t>10</a:t>
            </a:r>
            <a:r>
              <a:rPr lang="zh-CN" altLang="en-US" sz="2000" dirty="0">
                <a:solidFill>
                  <a:schemeClr val="accent2"/>
                </a:solidFill>
              </a:rPr>
              <a:t>个整数，将这些数据存入到一个文本文件中，然后再从这个文件中读数据并显示在屏幕上。</a:t>
            </a:r>
          </a:p>
          <a:p>
            <a:r>
              <a:rPr lang="en-US" altLang="zh-CN" sz="2000" dirty="0">
                <a:solidFill>
                  <a:schemeClr val="accent2"/>
                </a:solidFill>
              </a:rPr>
              <a:t>……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while (!f.eof())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{</a:t>
            </a:r>
          </a:p>
          <a:p>
            <a:r>
              <a:rPr lang="en-US" altLang="zh-CN" sz="2000" dirty="0">
                <a:solidFill>
                  <a:schemeClr val="accent2"/>
                </a:solidFill>
              </a:rPr>
              <a:t>		f &gt;&gt; x;				// </a:t>
            </a:r>
            <a:r>
              <a:rPr lang="zh-CN" altLang="en-US" sz="2000" dirty="0">
                <a:solidFill>
                  <a:schemeClr val="accent2"/>
                </a:solidFill>
              </a:rPr>
              <a:t>从文件中输入数据到</a:t>
            </a:r>
            <a:r>
              <a:rPr lang="en-US" altLang="zh-CN" sz="2000" dirty="0">
                <a:solidFill>
                  <a:schemeClr val="accent2"/>
                </a:solidFill>
              </a:rPr>
              <a:t>x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x &lt;&lt; " ";		// </a:t>
            </a:r>
            <a:r>
              <a:rPr lang="zh-CN" altLang="en-US" sz="2000" dirty="0">
                <a:solidFill>
                  <a:schemeClr val="tx1"/>
                </a:solidFill>
              </a:rPr>
              <a:t>输出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到屏幕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;				// </a:t>
            </a:r>
            <a:r>
              <a:rPr lang="zh-CN" altLang="en-US" sz="2000" dirty="0">
                <a:solidFill>
                  <a:schemeClr val="tx1"/>
                </a:solidFill>
              </a:rPr>
              <a:t>换行</a:t>
            </a:r>
          </a:p>
          <a:p>
            <a:r>
              <a:rPr lang="zh-CN" altLang="en-US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f.close</a:t>
            </a:r>
            <a:r>
              <a:rPr lang="en-US" altLang="zh-CN" sz="2000" dirty="0">
                <a:solidFill>
                  <a:schemeClr val="accent2"/>
                </a:solidFill>
              </a:rPr>
              <a:t>();				// </a:t>
            </a:r>
            <a:r>
              <a:rPr lang="zh-CN" altLang="en-US" sz="2000" dirty="0">
                <a:solidFill>
                  <a:schemeClr val="accent2"/>
                </a:solidFill>
              </a:rPr>
              <a:t>关闭文件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system("PAUSE");            	// </a:t>
            </a:r>
            <a:r>
              <a:rPr lang="zh-CN" altLang="en-US" sz="2000" dirty="0">
                <a:solidFill>
                  <a:schemeClr val="tx1"/>
                </a:solidFill>
              </a:rPr>
              <a:t>输出系统提示并返回操作系统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return 0;                    		// </a:t>
            </a:r>
            <a:r>
              <a:rPr lang="zh-CN" altLang="en-US" sz="2000" dirty="0">
                <a:solidFill>
                  <a:schemeClr val="tx1"/>
                </a:solidFill>
              </a:rPr>
              <a:t>返回值</a:t>
            </a:r>
            <a:r>
              <a:rPr lang="en-US" altLang="zh-CN" sz="2000" dirty="0">
                <a:solidFill>
                  <a:schemeClr val="tx1"/>
                </a:solidFill>
              </a:rPr>
              <a:t>0, </a:t>
            </a:r>
            <a:r>
              <a:rPr lang="zh-CN" altLang="en-US" sz="2000" dirty="0">
                <a:solidFill>
                  <a:schemeClr val="tx1"/>
                </a:solidFill>
              </a:rPr>
              <a:t>返回操作系统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auto">
          <a:xfrm>
            <a:off x="900113" y="4652963"/>
            <a:ext cx="7416800" cy="1800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000">
                <a:solidFill>
                  <a:schemeClr val="tx1"/>
                </a:solidFill>
              </a:rPr>
              <a:t>程序运行时屏幕输出如下：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1 5 78 90 25 16 18 86 91 10 10</a:t>
            </a:r>
          </a:p>
          <a:p>
            <a:pPr lvl="1"/>
            <a:r>
              <a:rPr lang="zh-CN" altLang="en-US" sz="2000">
                <a:solidFill>
                  <a:schemeClr val="accent2"/>
                </a:solidFill>
              </a:rPr>
              <a:t>请按任意键继续</a:t>
            </a:r>
            <a:r>
              <a:rPr lang="en-US" altLang="zh-CN" sz="2000">
                <a:solidFill>
                  <a:schemeClr val="accent2"/>
                </a:solidFill>
              </a:rPr>
              <a:t>. . 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435975" cy="11430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采用文件流类的</a:t>
            </a:r>
            <a:r>
              <a:rPr lang="en-US" altLang="zh-CN" sz="4000" smtClean="0"/>
              <a:t>put()</a:t>
            </a:r>
            <a:r>
              <a:rPr lang="zh-CN" altLang="en-US" sz="4000" smtClean="0"/>
              <a:t>，</a:t>
            </a:r>
            <a:r>
              <a:rPr lang="en-US" altLang="zh-CN" sz="4000" smtClean="0"/>
              <a:t>get()</a:t>
            </a:r>
            <a:r>
              <a:rPr lang="zh-CN" altLang="en-US" sz="4000" smtClean="0"/>
              <a:t>，</a:t>
            </a:r>
            <a:r>
              <a:rPr lang="en-US" altLang="zh-CN" sz="4000" smtClean="0"/>
              <a:t>geiline()</a:t>
            </a:r>
            <a:r>
              <a:rPr lang="zh-CN" altLang="en-US" sz="4000" smtClean="0"/>
              <a:t>等成员函数进行字符的输入输出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98663"/>
            <a:ext cx="8229600" cy="2151062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accent2"/>
                </a:solidFill>
              </a:rPr>
              <a:t>put()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chemeClr val="accent2"/>
                </a:solidFill>
              </a:rPr>
              <a:t>get()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chemeClr val="accent2"/>
                </a:solidFill>
              </a:rPr>
              <a:t>geiline()</a:t>
            </a:r>
            <a:r>
              <a:rPr lang="zh-CN" altLang="en-US" smtClean="0"/>
              <a:t>等成员函数也被</a:t>
            </a:r>
            <a:r>
              <a:rPr lang="zh-CN" altLang="en-US" smtClean="0">
                <a:solidFill>
                  <a:schemeClr val="accent2"/>
                </a:solidFill>
              </a:rPr>
              <a:t>文件流类</a:t>
            </a:r>
            <a:r>
              <a:rPr lang="zh-CN" altLang="en-US" smtClean="0"/>
              <a:t>所</a:t>
            </a:r>
            <a:r>
              <a:rPr lang="zh-CN" altLang="en-US" smtClean="0">
                <a:solidFill>
                  <a:schemeClr val="accent2"/>
                </a:solidFill>
              </a:rPr>
              <a:t>继承</a:t>
            </a:r>
            <a:r>
              <a:rPr lang="zh-CN" altLang="en-US" smtClean="0"/>
              <a:t>，因此也可在</a:t>
            </a:r>
            <a:r>
              <a:rPr lang="zh-CN" altLang="en-US" smtClean="0">
                <a:solidFill>
                  <a:schemeClr val="accent2"/>
                </a:solidFill>
              </a:rPr>
              <a:t>文件流对象</a:t>
            </a:r>
            <a:r>
              <a:rPr lang="zh-CN" altLang="en-US" smtClean="0"/>
              <a:t>中使用</a:t>
            </a:r>
            <a:r>
              <a:rPr lang="zh-CN" altLang="en-US" smtClean="0">
                <a:solidFill>
                  <a:schemeClr val="accent2"/>
                </a:solidFill>
              </a:rPr>
              <a:t>这些函数</a:t>
            </a:r>
            <a:r>
              <a:rPr lang="zh-CN" altLang="en-US" smtClean="0"/>
              <a:t>来进行字符的</a:t>
            </a:r>
            <a:r>
              <a:rPr lang="zh-CN" altLang="en-US" smtClean="0">
                <a:solidFill>
                  <a:schemeClr val="accent2"/>
                </a:solidFill>
              </a:rPr>
              <a:t>输入输出</a:t>
            </a:r>
            <a:r>
              <a:rPr lang="zh-CN" altLang="en-US" smtClean="0"/>
              <a:t>。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642350" cy="618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accent2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2"/>
                </a:solidFill>
              </a:rPr>
              <a:t>11.4 </a:t>
            </a:r>
            <a:r>
              <a:rPr lang="zh-CN" altLang="en-US" sz="2000" dirty="0">
                <a:solidFill>
                  <a:schemeClr val="accent2"/>
                </a:solidFill>
              </a:rPr>
              <a:t>从键盘上输入一行字符存入到一个文本文件中，然后再从这个文件中输入各个字符，并统计其中的英文字母的个数。</a:t>
            </a:r>
          </a:p>
          <a:p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main(void)					// </a:t>
            </a:r>
            <a:r>
              <a:rPr lang="zh-CN" altLang="en-US" sz="2000" dirty="0">
                <a:solidFill>
                  <a:schemeClr val="tx1"/>
                </a:solidFill>
              </a:rPr>
              <a:t>主函数</a:t>
            </a:r>
            <a:r>
              <a:rPr lang="en-US" altLang="zh-CN" sz="2000" dirty="0">
                <a:solidFill>
                  <a:schemeClr val="tx1"/>
                </a:solidFill>
              </a:rPr>
              <a:t>main()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char </a:t>
            </a:r>
            <a:r>
              <a:rPr lang="en-US" altLang="zh-CN" sz="2000" dirty="0" err="1">
                <a:solidFill>
                  <a:schemeClr val="tx1"/>
                </a:solidFill>
              </a:rPr>
              <a:t>ch</a:t>
            </a:r>
            <a:r>
              <a:rPr lang="en-US" altLang="zh-CN" sz="2000" dirty="0">
                <a:solidFill>
                  <a:schemeClr val="tx1"/>
                </a:solidFill>
              </a:rPr>
              <a:t>;				// </a:t>
            </a:r>
            <a:r>
              <a:rPr lang="zh-CN" altLang="en-US" sz="2000" dirty="0">
                <a:solidFill>
                  <a:schemeClr val="tx1"/>
                </a:solidFill>
              </a:rPr>
              <a:t>字符变量 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ofstream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outFile</a:t>
            </a:r>
            <a:r>
              <a:rPr lang="en-US" altLang="zh-CN" sz="2000" dirty="0">
                <a:solidFill>
                  <a:schemeClr val="tx1"/>
                </a:solidFill>
              </a:rPr>
              <a:t>("my_file.txt");	// </a:t>
            </a:r>
            <a:r>
              <a:rPr lang="zh-CN" altLang="en-US" sz="2000" dirty="0">
                <a:solidFill>
                  <a:schemeClr val="tx1"/>
                </a:solidFill>
              </a:rPr>
              <a:t>定义输出文件对象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if (</a:t>
            </a:r>
            <a:r>
              <a:rPr lang="en-US" altLang="zh-CN" sz="2000" dirty="0" err="1">
                <a:solidFill>
                  <a:schemeClr val="tx1"/>
                </a:solidFill>
              </a:rPr>
              <a:t>outFile.fail</a:t>
            </a:r>
            <a:r>
              <a:rPr lang="en-US" altLang="zh-CN" sz="2000" dirty="0">
                <a:solidFill>
                  <a:schemeClr val="tx1"/>
                </a:solidFill>
              </a:rPr>
              <a:t>())	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{	// </a:t>
            </a:r>
            <a:r>
              <a:rPr lang="zh-CN" altLang="en-US" sz="2000" dirty="0">
                <a:solidFill>
                  <a:schemeClr val="tx1"/>
                </a:solidFill>
              </a:rPr>
              <a:t>打开文件失败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"</a:t>
            </a:r>
            <a:r>
              <a:rPr lang="zh-CN" altLang="en-US" sz="2000" dirty="0">
                <a:solidFill>
                  <a:schemeClr val="tx1"/>
                </a:solidFill>
              </a:rPr>
              <a:t>打开文件失败</a:t>
            </a:r>
            <a:r>
              <a:rPr lang="en-US" altLang="zh-CN" sz="2000" dirty="0">
                <a:solidFill>
                  <a:schemeClr val="tx1"/>
                </a:solidFill>
              </a:rPr>
              <a:t>!"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	exit(1);				// </a:t>
            </a:r>
            <a:r>
              <a:rPr lang="zh-CN" altLang="en-US" sz="2000" dirty="0">
                <a:solidFill>
                  <a:schemeClr val="tx1"/>
                </a:solidFill>
              </a:rPr>
              <a:t>退出程序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"</a:t>
            </a:r>
            <a:r>
              <a:rPr lang="zh-CN" altLang="en-US" sz="2000" dirty="0">
                <a:solidFill>
                  <a:schemeClr val="tx1"/>
                </a:solidFill>
              </a:rPr>
              <a:t>输入一行文字</a:t>
            </a:r>
            <a:r>
              <a:rPr lang="en-US" altLang="zh-CN" sz="2000" dirty="0">
                <a:solidFill>
                  <a:schemeClr val="tx1"/>
                </a:solidFill>
              </a:rPr>
              <a:t>:"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ch</a:t>
            </a:r>
            <a:r>
              <a:rPr lang="en-US" altLang="zh-CN" sz="2000" dirty="0">
                <a:solidFill>
                  <a:schemeClr val="tx1"/>
                </a:solidFill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</a:rPr>
              <a:t>cin.get</a:t>
            </a:r>
            <a:r>
              <a:rPr lang="en-US" altLang="zh-CN" sz="2000" dirty="0">
                <a:solidFill>
                  <a:schemeClr val="tx1"/>
                </a:solidFill>
              </a:rPr>
              <a:t>();				// </a:t>
            </a:r>
            <a:r>
              <a:rPr lang="zh-CN" altLang="en-US" sz="2000" dirty="0">
                <a:solidFill>
                  <a:schemeClr val="tx1"/>
                </a:solidFill>
              </a:rPr>
              <a:t>输入一个字符</a:t>
            </a:r>
            <a:r>
              <a:rPr lang="en-US" altLang="zh-CN" sz="2000" dirty="0" err="1">
                <a:solidFill>
                  <a:schemeClr val="tx1"/>
                </a:solidFill>
              </a:rPr>
              <a:t>ch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	while (</a:t>
            </a:r>
            <a:r>
              <a:rPr lang="en-US" altLang="zh-CN" sz="2000" dirty="0" err="1">
                <a:solidFill>
                  <a:schemeClr val="tx1"/>
                </a:solidFill>
              </a:rPr>
              <a:t>ch</a:t>
            </a:r>
            <a:r>
              <a:rPr lang="en-US" altLang="zh-CN" sz="2000" dirty="0">
                <a:solidFill>
                  <a:schemeClr val="tx1"/>
                </a:solidFill>
              </a:rPr>
              <a:t> != '\n')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{</a:t>
            </a:r>
          </a:p>
          <a:p>
            <a:r>
              <a:rPr lang="en-US" altLang="zh-CN" sz="2000" dirty="0">
                <a:solidFill>
                  <a:schemeClr val="accent2"/>
                </a:solidFill>
              </a:rPr>
              <a:t>		</a:t>
            </a:r>
            <a:r>
              <a:rPr lang="en-US" altLang="zh-CN" sz="2000" dirty="0" err="1">
                <a:solidFill>
                  <a:schemeClr val="accent2"/>
                </a:solidFill>
              </a:rPr>
              <a:t>outFile.put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</a:rPr>
              <a:t>ch</a:t>
            </a:r>
            <a:r>
              <a:rPr lang="en-US" altLang="zh-CN" sz="2000" dirty="0">
                <a:solidFill>
                  <a:schemeClr val="accent2"/>
                </a:solidFill>
              </a:rPr>
              <a:t>);		// </a:t>
            </a:r>
            <a:r>
              <a:rPr lang="zh-CN" altLang="en-US" sz="2000" dirty="0">
                <a:solidFill>
                  <a:schemeClr val="accent2"/>
                </a:solidFill>
              </a:rPr>
              <a:t>将</a:t>
            </a:r>
            <a:r>
              <a:rPr lang="en-US" altLang="zh-CN" sz="2000" dirty="0" err="1">
                <a:solidFill>
                  <a:schemeClr val="accent2"/>
                </a:solidFill>
              </a:rPr>
              <a:t>ch</a:t>
            </a:r>
            <a:r>
              <a:rPr lang="zh-CN" altLang="en-US" sz="2000" dirty="0">
                <a:solidFill>
                  <a:schemeClr val="accent2"/>
                </a:solidFill>
              </a:rPr>
              <a:t>输入到文件中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ch</a:t>
            </a:r>
            <a:r>
              <a:rPr lang="en-US" altLang="zh-CN" sz="2000" dirty="0">
                <a:solidFill>
                  <a:schemeClr val="tx1"/>
                </a:solidFill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</a:rPr>
              <a:t>cin.get</a:t>
            </a:r>
            <a:r>
              <a:rPr lang="en-US" altLang="zh-CN" sz="2000" dirty="0">
                <a:solidFill>
                  <a:schemeClr val="tx1"/>
                </a:solidFill>
              </a:rPr>
              <a:t>();			// </a:t>
            </a:r>
            <a:r>
              <a:rPr lang="zh-CN" altLang="en-US" sz="2000" dirty="0">
                <a:solidFill>
                  <a:schemeClr val="tx1"/>
                </a:solidFill>
              </a:rPr>
              <a:t>输入一个字符</a:t>
            </a:r>
            <a:r>
              <a:rPr lang="en-US" altLang="zh-CN" sz="2000" dirty="0" err="1">
                <a:solidFill>
                  <a:schemeClr val="tx1"/>
                </a:solidFill>
              </a:rPr>
              <a:t>ch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outFile.close</a:t>
            </a:r>
            <a:r>
              <a:rPr lang="en-US" altLang="zh-CN" sz="2000" dirty="0">
                <a:solidFill>
                  <a:schemeClr val="tx1"/>
                </a:solidFill>
              </a:rPr>
              <a:t>();				// </a:t>
            </a:r>
            <a:r>
              <a:rPr lang="zh-CN" altLang="en-US" sz="2000" dirty="0">
                <a:solidFill>
                  <a:schemeClr val="tx1"/>
                </a:solidFill>
              </a:rPr>
              <a:t>关闭文件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64235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2"/>
                </a:solidFill>
              </a:rPr>
              <a:t>11.4 </a:t>
            </a:r>
            <a:r>
              <a:rPr lang="zh-CN" altLang="en-US" sz="2000" dirty="0">
                <a:solidFill>
                  <a:schemeClr val="accent2"/>
                </a:solidFill>
              </a:rPr>
              <a:t>从键盘上输入一行字符存入到一个文本文件中，然后再从这个文件中输入各个字符，并统计其中的英文字母的个数。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</a:rPr>
              <a:t>……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letters = 0;				// </a:t>
            </a:r>
            <a:r>
              <a:rPr lang="zh-CN" altLang="en-US" sz="2000" dirty="0">
                <a:solidFill>
                  <a:schemeClr val="tx1"/>
                </a:solidFill>
              </a:rPr>
              <a:t>字母个数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ifstream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inFile</a:t>
            </a:r>
            <a:r>
              <a:rPr lang="en-US" altLang="zh-CN" sz="2000" dirty="0">
                <a:solidFill>
                  <a:schemeClr val="tx1"/>
                </a:solidFill>
              </a:rPr>
              <a:t>("my_file.txt");		// </a:t>
            </a:r>
            <a:r>
              <a:rPr lang="zh-CN" altLang="en-US" sz="2000" dirty="0">
                <a:solidFill>
                  <a:schemeClr val="tx1"/>
                </a:solidFill>
              </a:rPr>
              <a:t>定义输入文件对象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if (</a:t>
            </a:r>
            <a:r>
              <a:rPr lang="en-US" altLang="zh-CN" sz="2000" dirty="0" err="1">
                <a:solidFill>
                  <a:schemeClr val="tx1"/>
                </a:solidFill>
              </a:rPr>
              <a:t>inFile.fail</a:t>
            </a:r>
            <a:r>
              <a:rPr lang="en-US" altLang="zh-CN" sz="2000" dirty="0">
                <a:solidFill>
                  <a:schemeClr val="tx1"/>
                </a:solidFill>
              </a:rPr>
              <a:t>())	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{	// </a:t>
            </a:r>
            <a:r>
              <a:rPr lang="zh-CN" altLang="en-US" sz="2000" dirty="0">
                <a:solidFill>
                  <a:schemeClr val="tx1"/>
                </a:solidFill>
              </a:rPr>
              <a:t>打开文件失败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"</a:t>
            </a:r>
            <a:r>
              <a:rPr lang="zh-CN" altLang="en-US" sz="2000" dirty="0">
                <a:solidFill>
                  <a:schemeClr val="tx1"/>
                </a:solidFill>
              </a:rPr>
              <a:t>打开文件失败</a:t>
            </a:r>
            <a:r>
              <a:rPr lang="en-US" altLang="zh-CN" sz="2000" dirty="0">
                <a:solidFill>
                  <a:schemeClr val="tx1"/>
                </a:solidFill>
              </a:rPr>
              <a:t>!"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	exit(2);				// </a:t>
            </a:r>
            <a:r>
              <a:rPr lang="zh-CN" altLang="en-US" sz="2000" dirty="0">
                <a:solidFill>
                  <a:schemeClr val="tx1"/>
                </a:solidFill>
              </a:rPr>
              <a:t>退出程序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ch</a:t>
            </a:r>
            <a:r>
              <a:rPr lang="en-US" altLang="zh-CN" sz="2000" dirty="0">
                <a:solidFill>
                  <a:schemeClr val="accent2"/>
                </a:solidFill>
              </a:rPr>
              <a:t> = </a:t>
            </a:r>
            <a:r>
              <a:rPr lang="en-US" altLang="zh-CN" sz="2000" dirty="0" err="1">
                <a:solidFill>
                  <a:schemeClr val="accent2"/>
                </a:solidFill>
              </a:rPr>
              <a:t>inFile.get</a:t>
            </a:r>
            <a:r>
              <a:rPr lang="en-US" altLang="zh-CN" sz="2000" dirty="0">
                <a:solidFill>
                  <a:schemeClr val="accent2"/>
                </a:solidFill>
              </a:rPr>
              <a:t>();			// </a:t>
            </a:r>
            <a:r>
              <a:rPr lang="zh-CN" altLang="en-US" sz="2000" dirty="0">
                <a:solidFill>
                  <a:schemeClr val="accent2"/>
                </a:solidFill>
              </a:rPr>
              <a:t>从文件中输入一字符</a:t>
            </a:r>
            <a:r>
              <a:rPr lang="en-US" altLang="zh-CN" sz="2000" dirty="0" err="1">
                <a:solidFill>
                  <a:schemeClr val="accent2"/>
                </a:solidFill>
              </a:rPr>
              <a:t>ch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while (!inFile.eof())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{	// </a:t>
            </a:r>
            <a:r>
              <a:rPr lang="zh-CN" altLang="en-US" sz="2000" dirty="0">
                <a:solidFill>
                  <a:schemeClr val="tx1"/>
                </a:solidFill>
              </a:rPr>
              <a:t>文件末结束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chemeClr val="tx1"/>
                </a:solidFill>
              </a:rPr>
              <a:t>if (</a:t>
            </a:r>
            <a:r>
              <a:rPr lang="en-US" altLang="zh-CN" sz="2000" dirty="0" err="1">
                <a:solidFill>
                  <a:schemeClr val="tx1"/>
                </a:solidFill>
              </a:rPr>
              <a:t>ch</a:t>
            </a:r>
            <a:r>
              <a:rPr lang="en-US" altLang="zh-CN" sz="2000" dirty="0">
                <a:solidFill>
                  <a:schemeClr val="tx1"/>
                </a:solidFill>
              </a:rPr>
              <a:t> &gt;= 'a' &amp;&amp; </a:t>
            </a:r>
            <a:r>
              <a:rPr lang="en-US" altLang="zh-CN" sz="2000" dirty="0" err="1">
                <a:solidFill>
                  <a:schemeClr val="tx1"/>
                </a:solidFill>
              </a:rPr>
              <a:t>ch</a:t>
            </a:r>
            <a:r>
              <a:rPr lang="en-US" altLang="zh-CN" sz="2000" dirty="0">
                <a:solidFill>
                  <a:schemeClr val="tx1"/>
                </a:solidFill>
              </a:rPr>
              <a:t> &lt;= 'z' || </a:t>
            </a:r>
            <a:r>
              <a:rPr lang="en-US" altLang="zh-CN" sz="2000" dirty="0" err="1">
                <a:solidFill>
                  <a:schemeClr val="tx1"/>
                </a:solidFill>
              </a:rPr>
              <a:t>ch</a:t>
            </a:r>
            <a:r>
              <a:rPr lang="en-US" altLang="zh-CN" sz="2000" dirty="0">
                <a:solidFill>
                  <a:schemeClr val="tx1"/>
                </a:solidFill>
              </a:rPr>
              <a:t> &gt;= 'A' &amp;&amp; </a:t>
            </a:r>
            <a:r>
              <a:rPr lang="en-US" altLang="zh-CN" sz="2000" dirty="0" err="1">
                <a:solidFill>
                  <a:schemeClr val="tx1"/>
                </a:solidFill>
              </a:rPr>
              <a:t>ch</a:t>
            </a:r>
            <a:r>
              <a:rPr lang="en-US" altLang="zh-CN" sz="2000" dirty="0">
                <a:solidFill>
                  <a:schemeClr val="tx1"/>
                </a:solidFill>
              </a:rPr>
              <a:t> &lt;= 'Z')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		letters++;		// </a:t>
            </a:r>
            <a:r>
              <a:rPr lang="zh-CN" altLang="en-US" sz="2000" dirty="0">
                <a:solidFill>
                  <a:schemeClr val="tx1"/>
                </a:solidFill>
              </a:rPr>
              <a:t>对英文字母进行记数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		</a:t>
            </a:r>
            <a:r>
              <a:rPr lang="en-US" altLang="zh-CN" sz="2000" dirty="0" err="1">
                <a:solidFill>
                  <a:schemeClr val="accent2"/>
                </a:solidFill>
              </a:rPr>
              <a:t>ch</a:t>
            </a:r>
            <a:r>
              <a:rPr lang="en-US" altLang="zh-CN" sz="2000" dirty="0">
                <a:solidFill>
                  <a:schemeClr val="accent2"/>
                </a:solidFill>
              </a:rPr>
              <a:t> = </a:t>
            </a:r>
            <a:r>
              <a:rPr lang="en-US" altLang="zh-CN" sz="2000" dirty="0" err="1">
                <a:solidFill>
                  <a:schemeClr val="accent2"/>
                </a:solidFill>
              </a:rPr>
              <a:t>inFile.get</a:t>
            </a:r>
            <a:r>
              <a:rPr lang="en-US" altLang="zh-CN" sz="2000" dirty="0">
                <a:solidFill>
                  <a:schemeClr val="accent2"/>
                </a:solidFill>
              </a:rPr>
              <a:t>();		// </a:t>
            </a:r>
            <a:r>
              <a:rPr lang="zh-CN" altLang="en-US" sz="2000" dirty="0">
                <a:solidFill>
                  <a:schemeClr val="accent2"/>
                </a:solidFill>
              </a:rPr>
              <a:t>从文件中输入一字符</a:t>
            </a:r>
            <a:r>
              <a:rPr lang="en-US" altLang="zh-CN" sz="2000" dirty="0" err="1">
                <a:solidFill>
                  <a:schemeClr val="accent2"/>
                </a:solidFill>
              </a:rPr>
              <a:t>ch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"</a:t>
            </a:r>
            <a:r>
              <a:rPr lang="zh-CN" altLang="en-US" sz="2000" dirty="0">
                <a:solidFill>
                  <a:schemeClr val="tx1"/>
                </a:solidFill>
              </a:rPr>
              <a:t>共有英文字母</a:t>
            </a:r>
            <a:r>
              <a:rPr lang="en-US" altLang="zh-CN" sz="2000" dirty="0">
                <a:solidFill>
                  <a:schemeClr val="tx1"/>
                </a:solidFill>
              </a:rPr>
              <a:t>" &lt;&lt; letters &lt;&lt; "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"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inFile.close</a:t>
            </a:r>
            <a:r>
              <a:rPr lang="en-US" altLang="zh-CN" sz="2000" dirty="0">
                <a:solidFill>
                  <a:schemeClr val="accent2"/>
                </a:solidFill>
              </a:rPr>
              <a:t>();				// </a:t>
            </a:r>
            <a:r>
              <a:rPr lang="zh-CN" altLang="en-US" sz="2000" dirty="0">
                <a:solidFill>
                  <a:schemeClr val="accent2"/>
                </a:solidFill>
              </a:rPr>
              <a:t>关闭文件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</a:rPr>
              <a:t>……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auto">
          <a:xfrm>
            <a:off x="1908175" y="4941888"/>
            <a:ext cx="5184775" cy="172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000">
                <a:solidFill>
                  <a:schemeClr val="tx1"/>
                </a:solidFill>
              </a:rPr>
              <a:t>程序运行时屏幕输出参考如下：</a:t>
            </a:r>
          </a:p>
          <a:p>
            <a:pPr lvl="1"/>
            <a:r>
              <a:rPr lang="zh-CN" altLang="en-US" sz="2000">
                <a:solidFill>
                  <a:schemeClr val="accent2"/>
                </a:solidFill>
              </a:rPr>
              <a:t>输入一行文字</a:t>
            </a:r>
            <a:r>
              <a:rPr lang="en-US" altLang="zh-CN" sz="200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jhjJHJH67^7&amp;&amp;</a:t>
            </a:r>
          </a:p>
          <a:p>
            <a:pPr lvl="1"/>
            <a:r>
              <a:rPr lang="zh-CN" altLang="en-US" sz="2000">
                <a:solidFill>
                  <a:schemeClr val="accent2"/>
                </a:solidFill>
              </a:rPr>
              <a:t>共有英文字母</a:t>
            </a:r>
            <a:r>
              <a:rPr lang="en-US" altLang="zh-CN" sz="2000">
                <a:solidFill>
                  <a:schemeClr val="accent2"/>
                </a:solidFill>
              </a:rPr>
              <a:t>7</a:t>
            </a:r>
            <a:r>
              <a:rPr lang="zh-CN" altLang="en-US" sz="2000">
                <a:solidFill>
                  <a:schemeClr val="accent2"/>
                </a:solidFill>
              </a:rPr>
              <a:t>个</a:t>
            </a:r>
          </a:p>
          <a:p>
            <a:pPr lvl="1"/>
            <a:r>
              <a:rPr lang="zh-CN" altLang="en-US" sz="2000">
                <a:solidFill>
                  <a:schemeClr val="accent2"/>
                </a:solidFill>
              </a:rPr>
              <a:t>请按任意键继续</a:t>
            </a:r>
            <a:r>
              <a:rPr lang="en-US" altLang="zh-CN" sz="2000">
                <a:solidFill>
                  <a:schemeClr val="accent2"/>
                </a:solidFill>
              </a:rPr>
              <a:t>. . 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179388" y="260350"/>
            <a:ext cx="8785225" cy="640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2"/>
                </a:solidFill>
              </a:rPr>
              <a:t>11.5 </a:t>
            </a:r>
            <a:r>
              <a:rPr lang="zh-CN" altLang="en-US" sz="2000" dirty="0">
                <a:solidFill>
                  <a:schemeClr val="accent2"/>
                </a:solidFill>
              </a:rPr>
              <a:t>编程实现显示一个文本文件的内容。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main(void)					// </a:t>
            </a:r>
            <a:r>
              <a:rPr lang="zh-CN" altLang="en-US" sz="2000" dirty="0">
                <a:solidFill>
                  <a:schemeClr val="tx1"/>
                </a:solidFill>
              </a:rPr>
              <a:t>主函数</a:t>
            </a:r>
            <a:r>
              <a:rPr lang="en-US" altLang="zh-CN" sz="2000" dirty="0">
                <a:solidFill>
                  <a:schemeClr val="tx1"/>
                </a:solidFill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char s[200], </a:t>
            </a:r>
            <a:r>
              <a:rPr lang="en-US" altLang="zh-CN" sz="2000" dirty="0" err="1">
                <a:solidFill>
                  <a:schemeClr val="tx1"/>
                </a:solidFill>
              </a:rPr>
              <a:t>fName</a:t>
            </a:r>
            <a:r>
              <a:rPr lang="en-US" altLang="zh-CN" sz="2000" dirty="0">
                <a:solidFill>
                  <a:schemeClr val="tx1"/>
                </a:solidFill>
              </a:rPr>
              <a:t>[20];		// </a:t>
            </a:r>
            <a:r>
              <a:rPr lang="zh-CN" altLang="en-US" sz="2000" dirty="0">
                <a:solidFill>
                  <a:schemeClr val="tx1"/>
                </a:solidFill>
              </a:rPr>
              <a:t>字符串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ifstream</a:t>
            </a:r>
            <a:r>
              <a:rPr lang="en-US" altLang="zh-CN" sz="2000" dirty="0">
                <a:solidFill>
                  <a:schemeClr val="tx1"/>
                </a:solidFill>
              </a:rPr>
              <a:t> f;				// </a:t>
            </a:r>
            <a:r>
              <a:rPr lang="zh-CN" altLang="en-US" sz="2000" dirty="0">
                <a:solidFill>
                  <a:schemeClr val="tx1"/>
                </a:solidFill>
              </a:rPr>
              <a:t>文件流对象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"</a:t>
            </a:r>
            <a:r>
              <a:rPr lang="zh-CN" altLang="en-US" sz="2000" dirty="0">
                <a:solidFill>
                  <a:schemeClr val="tx1"/>
                </a:solidFill>
              </a:rPr>
              <a:t>请输入文件名</a:t>
            </a:r>
            <a:r>
              <a:rPr lang="en-US" altLang="zh-CN" sz="2000" dirty="0">
                <a:solidFill>
                  <a:schemeClr val="tx1"/>
                </a:solidFill>
              </a:rPr>
              <a:t>:";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cin</a:t>
            </a:r>
            <a:r>
              <a:rPr lang="en-US" altLang="zh-CN" sz="2000" dirty="0">
                <a:solidFill>
                  <a:schemeClr val="tx1"/>
                </a:solidFill>
              </a:rPr>
              <a:t> &gt;&gt; </a:t>
            </a:r>
            <a:r>
              <a:rPr lang="en-US" altLang="zh-CN" sz="2000" dirty="0" err="1">
                <a:solidFill>
                  <a:schemeClr val="tx1"/>
                </a:solidFill>
              </a:rPr>
              <a:t>fName</a:t>
            </a:r>
            <a:r>
              <a:rPr lang="en-US" altLang="zh-CN" sz="2000" dirty="0">
                <a:solidFill>
                  <a:schemeClr val="tx1"/>
                </a:solidFill>
              </a:rPr>
              <a:t>;				// </a:t>
            </a:r>
            <a:r>
              <a:rPr lang="zh-CN" altLang="en-US" sz="2000" dirty="0">
                <a:solidFill>
                  <a:schemeClr val="tx1"/>
                </a:solidFill>
              </a:rPr>
              <a:t>输入文件名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f.open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fName</a:t>
            </a:r>
            <a:r>
              <a:rPr lang="en-US" altLang="zh-CN" sz="2000" dirty="0">
                <a:solidFill>
                  <a:schemeClr val="tx1"/>
                </a:solidFill>
              </a:rPr>
              <a:t>);				// </a:t>
            </a:r>
            <a:r>
              <a:rPr lang="zh-CN" altLang="en-US" sz="2000" dirty="0">
                <a:solidFill>
                  <a:schemeClr val="tx1"/>
                </a:solidFill>
              </a:rPr>
              <a:t>打开文件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if (</a:t>
            </a:r>
            <a:r>
              <a:rPr lang="en-US" altLang="zh-CN" sz="2000" dirty="0" err="1">
                <a:solidFill>
                  <a:schemeClr val="tx1"/>
                </a:solidFill>
              </a:rPr>
              <a:t>f.fail</a:t>
            </a:r>
            <a:r>
              <a:rPr lang="en-US" altLang="zh-CN" sz="2000" dirty="0">
                <a:solidFill>
                  <a:schemeClr val="tx1"/>
                </a:solidFill>
              </a:rPr>
              <a:t>())	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{	// </a:t>
            </a:r>
            <a:r>
              <a:rPr lang="zh-CN" altLang="en-US" sz="2000" dirty="0">
                <a:solidFill>
                  <a:schemeClr val="tx1"/>
                </a:solidFill>
              </a:rPr>
              <a:t>打开文件失败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"</a:t>
            </a:r>
            <a:r>
              <a:rPr lang="zh-CN" altLang="en-US" sz="2000" dirty="0">
                <a:solidFill>
                  <a:schemeClr val="tx1"/>
                </a:solidFill>
              </a:rPr>
              <a:t>打开文件失败</a:t>
            </a:r>
            <a:r>
              <a:rPr lang="en-US" altLang="zh-CN" sz="2000" dirty="0">
                <a:solidFill>
                  <a:schemeClr val="tx1"/>
                </a:solidFill>
              </a:rPr>
              <a:t>!"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	exit(1);				// </a:t>
            </a:r>
            <a:r>
              <a:rPr lang="zh-CN" altLang="en-US" sz="2000" dirty="0">
                <a:solidFill>
                  <a:schemeClr val="tx1"/>
                </a:solidFill>
              </a:rPr>
              <a:t>退出程序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</a:rPr>
              <a:t>f.getline</a:t>
            </a:r>
            <a:r>
              <a:rPr lang="en-US" altLang="zh-CN" sz="2000" dirty="0">
                <a:solidFill>
                  <a:schemeClr val="accent2"/>
                </a:solidFill>
              </a:rPr>
              <a:t>(s, 200);			// </a:t>
            </a:r>
            <a:r>
              <a:rPr lang="zh-CN" altLang="en-US" sz="2000" dirty="0">
                <a:solidFill>
                  <a:schemeClr val="accent2"/>
                </a:solidFill>
              </a:rPr>
              <a:t>从文件中输入一行字符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while (!f.eof())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{	// </a:t>
            </a:r>
            <a:r>
              <a:rPr lang="zh-CN" altLang="en-US" sz="2000" dirty="0">
                <a:solidFill>
                  <a:schemeClr val="tx1"/>
                </a:solidFill>
              </a:rPr>
              <a:t>文件末结束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s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;		// </a:t>
            </a:r>
            <a:r>
              <a:rPr lang="zh-CN" altLang="en-US" sz="2000" dirty="0">
                <a:solidFill>
                  <a:schemeClr val="tx1"/>
                </a:solidFill>
              </a:rPr>
              <a:t>输出一行字符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		</a:t>
            </a:r>
            <a:r>
              <a:rPr lang="en-US" altLang="zh-CN" sz="2000" dirty="0" err="1">
                <a:solidFill>
                  <a:schemeClr val="accent2"/>
                </a:solidFill>
              </a:rPr>
              <a:t>f.getline</a:t>
            </a:r>
            <a:r>
              <a:rPr lang="en-US" altLang="zh-CN" sz="2000" dirty="0">
                <a:solidFill>
                  <a:schemeClr val="accent2"/>
                </a:solidFill>
              </a:rPr>
              <a:t>(s, 200);		// </a:t>
            </a:r>
            <a:r>
              <a:rPr lang="zh-CN" altLang="en-US" sz="2000" dirty="0">
                <a:solidFill>
                  <a:schemeClr val="accent2"/>
                </a:solidFill>
              </a:rPr>
              <a:t>从文件中输入一行字符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f.close</a:t>
            </a:r>
            <a:r>
              <a:rPr lang="en-US" altLang="zh-CN" sz="2000" dirty="0">
                <a:solidFill>
                  <a:schemeClr val="tx1"/>
                </a:solidFill>
              </a:rPr>
              <a:t>();				// </a:t>
            </a:r>
            <a:r>
              <a:rPr lang="zh-CN" altLang="en-US" sz="2000" dirty="0">
                <a:solidFill>
                  <a:schemeClr val="tx1"/>
                </a:solidFill>
              </a:rPr>
              <a:t>关闭文件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system("PAUSE"); 		// </a:t>
            </a:r>
            <a:r>
              <a:rPr lang="zh-CN" altLang="en-US" sz="2000" dirty="0">
                <a:solidFill>
                  <a:schemeClr val="tx1"/>
                </a:solidFill>
              </a:rPr>
              <a:t>输出系统提示并返回操作系统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return 0;                    		// </a:t>
            </a:r>
            <a:r>
              <a:rPr lang="zh-CN" altLang="en-US" sz="2000" dirty="0">
                <a:solidFill>
                  <a:schemeClr val="tx1"/>
                </a:solidFill>
              </a:rPr>
              <a:t>返回值</a:t>
            </a:r>
            <a:r>
              <a:rPr lang="en-US" altLang="zh-CN" sz="2000" dirty="0">
                <a:solidFill>
                  <a:schemeClr val="tx1"/>
                </a:solidFill>
              </a:rPr>
              <a:t>0, </a:t>
            </a:r>
            <a:r>
              <a:rPr lang="zh-CN" altLang="en-US" sz="2000" dirty="0">
                <a:solidFill>
                  <a:schemeClr val="tx1"/>
                </a:solidFill>
              </a:rPr>
              <a:t>返回操作系统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250825" y="295275"/>
            <a:ext cx="8785225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000">
                <a:solidFill>
                  <a:schemeClr val="accent2"/>
                </a:solidFill>
              </a:rPr>
              <a:t>本例程序中，用成员函数</a:t>
            </a:r>
            <a:r>
              <a:rPr lang="en-US" altLang="zh-CN" sz="2000">
                <a:solidFill>
                  <a:schemeClr val="accent2"/>
                </a:solidFill>
              </a:rPr>
              <a:t>getline()</a:t>
            </a:r>
            <a:r>
              <a:rPr lang="zh-CN" altLang="en-US" sz="2000">
                <a:solidFill>
                  <a:schemeClr val="accent2"/>
                </a:solidFill>
              </a:rPr>
              <a:t>从文件中输入一行字符，也可用成员函数</a:t>
            </a:r>
            <a:r>
              <a:rPr lang="en-US" altLang="zh-CN" sz="2000">
                <a:solidFill>
                  <a:schemeClr val="accent2"/>
                </a:solidFill>
              </a:rPr>
              <a:t>get()</a:t>
            </a:r>
            <a:r>
              <a:rPr lang="zh-CN" altLang="en-US" sz="2000">
                <a:solidFill>
                  <a:schemeClr val="accent2"/>
                </a:solidFill>
              </a:rPr>
              <a:t>每次从文件中输入一个字符来实现，具体程序修改如下： 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chemeClr val="tx1"/>
                </a:solidFill>
              </a:rPr>
              <a:t>int main(void)				// </a:t>
            </a:r>
            <a:r>
              <a:rPr lang="zh-CN" altLang="en-US" sz="2000">
                <a:solidFill>
                  <a:schemeClr val="tx1"/>
                </a:solidFill>
              </a:rPr>
              <a:t>主函数</a:t>
            </a:r>
            <a:r>
              <a:rPr lang="en-US" altLang="zh-CN" sz="2000">
                <a:solidFill>
                  <a:schemeClr val="tx1"/>
                </a:solidFill>
              </a:rPr>
              <a:t>main()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chemeClr val="tx1"/>
                </a:solidFill>
              </a:rPr>
              <a:t>	char ch, fName[20];		// </a:t>
            </a:r>
            <a:r>
              <a:rPr lang="zh-CN" altLang="en-US" sz="2000">
                <a:solidFill>
                  <a:schemeClr val="tx1"/>
                </a:solidFill>
              </a:rPr>
              <a:t>定义变量</a:t>
            </a:r>
          </a:p>
          <a:p>
            <a:pPr>
              <a:lnSpc>
                <a:spcPct val="85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ifstream f;			// </a:t>
            </a:r>
            <a:r>
              <a:rPr lang="zh-CN" altLang="en-US" sz="2000">
                <a:solidFill>
                  <a:schemeClr val="tx1"/>
                </a:solidFill>
              </a:rPr>
              <a:t>文件流对象</a:t>
            </a:r>
          </a:p>
          <a:p>
            <a:pPr>
              <a:lnSpc>
                <a:spcPct val="85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cout &lt;&lt; "</a:t>
            </a:r>
            <a:r>
              <a:rPr lang="zh-CN" altLang="en-US" sz="2000">
                <a:solidFill>
                  <a:schemeClr val="tx1"/>
                </a:solidFill>
              </a:rPr>
              <a:t>请输入文件名</a:t>
            </a:r>
            <a:r>
              <a:rPr lang="en-US" altLang="zh-CN" sz="2000">
                <a:solidFill>
                  <a:schemeClr val="tx1"/>
                </a:solidFill>
              </a:rPr>
              <a:t>:";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chemeClr val="tx1"/>
                </a:solidFill>
              </a:rPr>
              <a:t>	cin &gt;&gt; fName;			// </a:t>
            </a:r>
            <a:r>
              <a:rPr lang="zh-CN" altLang="en-US" sz="2000">
                <a:solidFill>
                  <a:schemeClr val="tx1"/>
                </a:solidFill>
              </a:rPr>
              <a:t>输入文件名</a:t>
            </a:r>
          </a:p>
          <a:p>
            <a:pPr>
              <a:lnSpc>
                <a:spcPct val="85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f.open(fName);			// </a:t>
            </a:r>
            <a:r>
              <a:rPr lang="zh-CN" altLang="en-US" sz="2000">
                <a:solidFill>
                  <a:schemeClr val="tx1"/>
                </a:solidFill>
              </a:rPr>
              <a:t>打开文件</a:t>
            </a:r>
          </a:p>
          <a:p>
            <a:pPr>
              <a:lnSpc>
                <a:spcPct val="85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if (f.fail())	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chemeClr val="tx1"/>
                </a:solidFill>
              </a:rPr>
              <a:t>	{	// </a:t>
            </a:r>
            <a:r>
              <a:rPr lang="zh-CN" altLang="en-US" sz="2000">
                <a:solidFill>
                  <a:schemeClr val="tx1"/>
                </a:solidFill>
              </a:rPr>
              <a:t>打开文件失败</a:t>
            </a:r>
          </a:p>
          <a:p>
            <a:pPr>
              <a:lnSpc>
                <a:spcPct val="85000"/>
              </a:lnSpc>
            </a:pPr>
            <a:r>
              <a:rPr lang="zh-CN" altLang="en-US" sz="2000">
                <a:solidFill>
                  <a:schemeClr val="tx1"/>
                </a:solidFill>
              </a:rPr>
              <a:t>		</a:t>
            </a:r>
            <a:r>
              <a:rPr lang="en-US" altLang="zh-CN" sz="2000">
                <a:solidFill>
                  <a:schemeClr val="tx1"/>
                </a:solidFill>
              </a:rPr>
              <a:t>cout &lt;&lt; "</a:t>
            </a:r>
            <a:r>
              <a:rPr lang="zh-CN" altLang="en-US" sz="2000">
                <a:solidFill>
                  <a:schemeClr val="tx1"/>
                </a:solidFill>
              </a:rPr>
              <a:t>打开文件失败</a:t>
            </a:r>
            <a:r>
              <a:rPr lang="en-US" altLang="zh-CN" sz="2000">
                <a:solidFill>
                  <a:schemeClr val="tx1"/>
                </a:solidFill>
              </a:rPr>
              <a:t>!" &lt;&lt; endl;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chemeClr val="tx1"/>
                </a:solidFill>
              </a:rPr>
              <a:t>		exit(1);			// </a:t>
            </a:r>
            <a:r>
              <a:rPr lang="zh-CN" altLang="en-US" sz="2000">
                <a:solidFill>
                  <a:schemeClr val="tx1"/>
                </a:solidFill>
              </a:rPr>
              <a:t>退出程序</a:t>
            </a:r>
          </a:p>
          <a:p>
            <a:pPr>
              <a:lnSpc>
                <a:spcPct val="85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chemeClr val="accent2"/>
                </a:solidFill>
              </a:rPr>
              <a:t>	ch = f.get();			// </a:t>
            </a:r>
            <a:r>
              <a:rPr lang="zh-CN" altLang="en-US" sz="2000">
                <a:solidFill>
                  <a:schemeClr val="accent2"/>
                </a:solidFill>
              </a:rPr>
              <a:t>从文件中输入一个字符</a:t>
            </a:r>
          </a:p>
          <a:p>
            <a:pPr>
              <a:lnSpc>
                <a:spcPct val="85000"/>
              </a:lnSpc>
            </a:pPr>
            <a:r>
              <a:rPr lang="zh-CN" altLang="en-US" sz="2000">
                <a:solidFill>
                  <a:schemeClr val="accent2"/>
                </a:solidFill>
              </a:rPr>
              <a:t>	</a:t>
            </a:r>
            <a:r>
              <a:rPr lang="en-US" altLang="zh-CN" sz="2000">
                <a:solidFill>
                  <a:schemeClr val="accent2"/>
                </a:solidFill>
              </a:rPr>
              <a:t>while (!f.eof())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chemeClr val="accent2"/>
                </a:solidFill>
              </a:rPr>
              <a:t>	{	// </a:t>
            </a:r>
            <a:r>
              <a:rPr lang="zh-CN" altLang="en-US" sz="2000">
                <a:solidFill>
                  <a:schemeClr val="accent2"/>
                </a:solidFill>
              </a:rPr>
              <a:t>文件末结束</a:t>
            </a:r>
          </a:p>
          <a:p>
            <a:pPr>
              <a:lnSpc>
                <a:spcPct val="85000"/>
              </a:lnSpc>
            </a:pPr>
            <a:r>
              <a:rPr lang="zh-CN" altLang="en-US" sz="2000">
                <a:solidFill>
                  <a:schemeClr val="accent2"/>
                </a:solidFill>
              </a:rPr>
              <a:t>		</a:t>
            </a:r>
            <a:r>
              <a:rPr lang="en-US" altLang="zh-CN" sz="2000">
                <a:solidFill>
                  <a:schemeClr val="accent2"/>
                </a:solidFill>
              </a:rPr>
              <a:t>cout &lt;&lt; ch;		// </a:t>
            </a:r>
            <a:r>
              <a:rPr lang="zh-CN" altLang="en-US" sz="2000">
                <a:solidFill>
                  <a:schemeClr val="accent2"/>
                </a:solidFill>
              </a:rPr>
              <a:t>输出字符</a:t>
            </a:r>
          </a:p>
          <a:p>
            <a:pPr>
              <a:lnSpc>
                <a:spcPct val="85000"/>
              </a:lnSpc>
            </a:pPr>
            <a:r>
              <a:rPr lang="zh-CN" altLang="en-US" sz="2000">
                <a:solidFill>
                  <a:schemeClr val="accent2"/>
                </a:solidFill>
              </a:rPr>
              <a:t>		</a:t>
            </a:r>
            <a:r>
              <a:rPr lang="en-US" altLang="zh-CN" sz="2000">
                <a:solidFill>
                  <a:schemeClr val="accent2"/>
                </a:solidFill>
              </a:rPr>
              <a:t>ch = f.get();		// </a:t>
            </a:r>
            <a:r>
              <a:rPr lang="zh-CN" altLang="en-US" sz="2000">
                <a:solidFill>
                  <a:schemeClr val="accent2"/>
                </a:solidFill>
              </a:rPr>
              <a:t>从文件中输入一个字符</a:t>
            </a:r>
          </a:p>
          <a:p>
            <a:pPr>
              <a:lnSpc>
                <a:spcPct val="85000"/>
              </a:lnSpc>
            </a:pPr>
            <a:r>
              <a:rPr lang="zh-CN" altLang="en-US" sz="2000">
                <a:solidFill>
                  <a:schemeClr val="accent2"/>
                </a:solidFill>
              </a:rPr>
              <a:t>	</a:t>
            </a:r>
            <a:r>
              <a:rPr lang="en-US" altLang="zh-CN" sz="20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chemeClr val="tx1"/>
                </a:solidFill>
              </a:rPr>
              <a:t>	f.close();			// </a:t>
            </a:r>
            <a:r>
              <a:rPr lang="zh-CN" altLang="en-US" sz="2000">
                <a:solidFill>
                  <a:schemeClr val="tx1"/>
                </a:solidFill>
              </a:rPr>
              <a:t>关闭文件</a:t>
            </a:r>
          </a:p>
          <a:p>
            <a:pPr>
              <a:lnSpc>
                <a:spcPct val="85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system("PAUSE"); 	// </a:t>
            </a:r>
            <a:r>
              <a:rPr lang="zh-CN" altLang="en-US" sz="2000">
                <a:solidFill>
                  <a:schemeClr val="tx1"/>
                </a:solidFill>
              </a:rPr>
              <a:t>输出系统提示并返回操作系统</a:t>
            </a:r>
          </a:p>
          <a:p>
            <a:pPr>
              <a:lnSpc>
                <a:spcPct val="85000"/>
              </a:lnSpc>
            </a:pPr>
            <a:r>
              <a:rPr lang="zh-CN" altLang="en-US" sz="2000">
                <a:solidFill>
                  <a:schemeClr val="tx1"/>
                </a:solidFill>
              </a:rPr>
              <a:t>	</a:t>
            </a:r>
            <a:r>
              <a:rPr lang="en-US" altLang="zh-CN" sz="2000">
                <a:solidFill>
                  <a:schemeClr val="tx1"/>
                </a:solidFill>
              </a:rPr>
              <a:t>return 0;                    	// </a:t>
            </a:r>
            <a:r>
              <a:rPr lang="zh-CN" altLang="en-US" sz="2000">
                <a:solidFill>
                  <a:schemeClr val="tx1"/>
                </a:solidFill>
              </a:rPr>
              <a:t>返回值</a:t>
            </a:r>
            <a:r>
              <a:rPr lang="en-US" altLang="zh-CN" sz="2000">
                <a:solidFill>
                  <a:schemeClr val="tx1"/>
                </a:solidFill>
              </a:rPr>
              <a:t>0, </a:t>
            </a:r>
            <a:r>
              <a:rPr lang="zh-CN" altLang="en-US" sz="2000">
                <a:solidFill>
                  <a:schemeClr val="tx1"/>
                </a:solidFill>
              </a:rPr>
              <a:t>返回操作系统</a:t>
            </a:r>
          </a:p>
          <a:p>
            <a:pPr>
              <a:lnSpc>
                <a:spcPct val="85000"/>
              </a:lnSpc>
            </a:pPr>
            <a:r>
              <a:rPr lang="en-US" altLang="zh-CN" sz="200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11.4 </a:t>
            </a:r>
            <a:r>
              <a:rPr lang="zh-CN" altLang="en-US" sz="4800" dirty="0" smtClean="0"/>
              <a:t>文件流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11.4.5 </a:t>
            </a:r>
            <a:r>
              <a:rPr lang="zh-CN" altLang="en-US" sz="4400" dirty="0" smtClean="0"/>
              <a:t>对二进制文件的操作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对二进制文件的操作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accent2"/>
                </a:solidFill>
              </a:rPr>
              <a:t>二进制文件</a:t>
            </a:r>
            <a:r>
              <a:rPr lang="zh-CN" altLang="en-US" dirty="0" smtClean="0"/>
              <a:t>将按</a:t>
            </a:r>
            <a:r>
              <a:rPr lang="zh-CN" altLang="en-US" dirty="0" smtClean="0">
                <a:solidFill>
                  <a:schemeClr val="accent2"/>
                </a:solidFill>
              </a:rPr>
              <a:t>内存中数据存储形式</a:t>
            </a:r>
            <a:r>
              <a:rPr lang="zh-CN" altLang="en-US" dirty="0" smtClean="0"/>
              <a:t>不加转换地传送到外存文件</a:t>
            </a:r>
          </a:p>
          <a:p>
            <a:pPr eaLnBrk="1" hangingPunct="1"/>
            <a:r>
              <a:rPr lang="zh-CN" altLang="en-US" dirty="0" smtClean="0"/>
              <a:t>对</a:t>
            </a:r>
            <a:r>
              <a:rPr lang="zh-CN" altLang="en-US" dirty="0" smtClean="0">
                <a:solidFill>
                  <a:schemeClr val="accent2"/>
                </a:solidFill>
              </a:rPr>
              <a:t>二进制文件</a:t>
            </a:r>
            <a:r>
              <a:rPr lang="zh-CN" altLang="en-US" dirty="0" smtClean="0"/>
              <a:t>的操作也是首先需要</a:t>
            </a:r>
            <a:r>
              <a:rPr lang="zh-CN" altLang="en-US" dirty="0" smtClean="0">
                <a:solidFill>
                  <a:schemeClr val="accent2"/>
                </a:solidFill>
              </a:rPr>
              <a:t>打开文件</a:t>
            </a:r>
            <a:r>
              <a:rPr lang="zh-CN" altLang="en-US" dirty="0" smtClean="0"/>
              <a:t>，使用完毕后要</a:t>
            </a:r>
            <a:r>
              <a:rPr lang="zh-CN" altLang="en-US" dirty="0" smtClean="0">
                <a:solidFill>
                  <a:schemeClr val="accent2"/>
                </a:solidFill>
              </a:rPr>
              <a:t>关闭文件</a:t>
            </a:r>
            <a:r>
              <a:rPr lang="zh-CN" altLang="en-US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缓冲区（</a:t>
            </a:r>
            <a:r>
              <a:rPr lang="en-US" altLang="zh-CN" dirty="0" smtClean="0">
                <a:solidFill>
                  <a:srgbClr val="C00000"/>
                </a:solidFill>
              </a:rPr>
              <a:t>buffer</a:t>
            </a:r>
            <a:r>
              <a:rPr lang="zh-CN" altLang="en-US" dirty="0" smtClean="0"/>
              <a:t>）是计算机内存空间的一部分，用于</a:t>
            </a:r>
            <a:r>
              <a:rPr lang="zh-CN" altLang="en-US" dirty="0" smtClean="0">
                <a:solidFill>
                  <a:srgbClr val="C00000"/>
                </a:solidFill>
              </a:rPr>
              <a:t>暂存</a:t>
            </a:r>
            <a:r>
              <a:rPr lang="zh-CN" altLang="en-US" dirty="0" smtClean="0"/>
              <a:t>输入或输出的数据，以使低速的输入输出设备能与高速的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能够协调工作，使计算机系统能高效工作。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用文件流类成员函数</a:t>
            </a:r>
            <a:r>
              <a:rPr lang="en-US" altLang="zh-CN" sz="4000" smtClean="0"/>
              <a:t>read()</a:t>
            </a:r>
            <a:r>
              <a:rPr lang="zh-CN" altLang="en-US" sz="4000" smtClean="0"/>
              <a:t>和</a:t>
            </a:r>
            <a:r>
              <a:rPr lang="en-US" altLang="zh-CN" sz="4000" smtClean="0"/>
              <a:t>write()</a:t>
            </a:r>
            <a:r>
              <a:rPr lang="zh-CN" altLang="en-US" sz="4000" smtClean="0"/>
              <a:t>读写二进制文件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对二进制文件的读写操作主要用文件流类成员函数</a:t>
            </a:r>
            <a:r>
              <a:rPr lang="en-US" altLang="zh-CN" smtClean="0">
                <a:solidFill>
                  <a:schemeClr val="accent2"/>
                </a:solidFill>
              </a:rPr>
              <a:t>read()</a:t>
            </a:r>
            <a:r>
              <a:rPr lang="zh-CN" altLang="en-US" smtClean="0"/>
              <a:t>和</a:t>
            </a:r>
            <a:r>
              <a:rPr lang="en-US" altLang="zh-CN" smtClean="0">
                <a:solidFill>
                  <a:schemeClr val="accent2"/>
                </a:solidFill>
              </a:rPr>
              <a:t>write()</a:t>
            </a:r>
            <a:r>
              <a:rPr lang="zh-CN" altLang="en-US" smtClean="0"/>
              <a:t>来实现，这两个成员函数的一般使用格式如下： </a:t>
            </a:r>
          </a:p>
          <a:p>
            <a:pPr lvl="1" eaLnBrk="1" hangingPunct="1">
              <a:buFontTx/>
              <a:buNone/>
            </a:pPr>
            <a:r>
              <a:rPr lang="zh-CN" altLang="en-US" smtClean="0"/>
              <a:t>	文件流对象</a:t>
            </a:r>
            <a:r>
              <a:rPr lang="en-US" altLang="zh-CN" smtClean="0"/>
              <a:t>.read(</a:t>
            </a:r>
            <a:r>
              <a:rPr lang="zh-CN" altLang="en-US" smtClean="0"/>
              <a:t>字符指针</a:t>
            </a:r>
            <a:r>
              <a:rPr lang="en-US" altLang="zh-CN" smtClean="0"/>
              <a:t>buffer, </a:t>
            </a:r>
            <a:r>
              <a:rPr lang="zh-CN" altLang="en-US" smtClean="0"/>
              <a:t>长度</a:t>
            </a:r>
            <a:r>
              <a:rPr lang="en-US" altLang="zh-CN" smtClean="0"/>
              <a:t>len);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文件流对象</a:t>
            </a:r>
            <a:r>
              <a:rPr lang="en-US" altLang="zh-CN" smtClean="0"/>
              <a:t>.write(</a:t>
            </a:r>
            <a:r>
              <a:rPr lang="zh-CN" altLang="en-US" smtClean="0"/>
              <a:t>字符指针</a:t>
            </a:r>
            <a:r>
              <a:rPr lang="en-US" altLang="zh-CN" smtClean="0"/>
              <a:t>buffer, </a:t>
            </a:r>
            <a:r>
              <a:rPr lang="zh-CN" altLang="en-US" smtClean="0"/>
              <a:t>长度</a:t>
            </a:r>
            <a:r>
              <a:rPr lang="en-US" altLang="zh-CN" smtClean="0"/>
              <a:t>len);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其中，字符指针</a:t>
            </a:r>
            <a:r>
              <a:rPr lang="en-US" altLang="zh-CN" smtClean="0">
                <a:solidFill>
                  <a:schemeClr val="accent2"/>
                </a:solidFill>
              </a:rPr>
              <a:t>buffer</a:t>
            </a:r>
            <a:r>
              <a:rPr lang="zh-CN" altLang="en-US" smtClean="0"/>
              <a:t>用于指向内存中一块存储空间。长度</a:t>
            </a:r>
            <a:r>
              <a:rPr lang="en-US" altLang="zh-CN" smtClean="0">
                <a:solidFill>
                  <a:schemeClr val="accent2"/>
                </a:solidFill>
              </a:rPr>
              <a:t>len</a:t>
            </a:r>
            <a:r>
              <a:rPr lang="zh-CN" altLang="en-US" smtClean="0"/>
              <a:t>指读写的字节数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79388" y="260350"/>
            <a:ext cx="8893175" cy="640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2"/>
                </a:solidFill>
              </a:rPr>
              <a:t>11.6 </a:t>
            </a:r>
            <a:r>
              <a:rPr lang="zh-CN" altLang="en-US" sz="2000" dirty="0">
                <a:solidFill>
                  <a:schemeClr val="accent2"/>
                </a:solidFill>
              </a:rPr>
              <a:t>有一个整型数组，含</a:t>
            </a:r>
            <a:r>
              <a:rPr lang="en-US" altLang="zh-CN" sz="2000" dirty="0">
                <a:solidFill>
                  <a:schemeClr val="accent2"/>
                </a:solidFill>
              </a:rPr>
              <a:t>10</a:t>
            </a:r>
            <a:r>
              <a:rPr lang="zh-CN" altLang="en-US" sz="2000" dirty="0">
                <a:solidFill>
                  <a:schemeClr val="accent2"/>
                </a:solidFill>
              </a:rPr>
              <a:t>个整数，将这些数据存入到一个二进制文件中，然后再从这个文件中读出这些数据并显示在屏幕上。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main(void)				// </a:t>
            </a:r>
            <a:r>
              <a:rPr lang="zh-CN" altLang="en-US" sz="2000" dirty="0">
                <a:solidFill>
                  <a:schemeClr val="tx1"/>
                </a:solidFill>
              </a:rPr>
              <a:t>主函数</a:t>
            </a:r>
            <a:r>
              <a:rPr lang="en-US" altLang="zh-CN" sz="2000" dirty="0">
                <a:solidFill>
                  <a:schemeClr val="tx1"/>
                </a:solidFill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a[] = {1, 5, 78, 90, 25, 16, 18, 86, 91, 10}, n = 10, x; 	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fstream</a:t>
            </a:r>
            <a:r>
              <a:rPr lang="en-US" altLang="zh-CN" sz="2000" dirty="0">
                <a:solidFill>
                  <a:schemeClr val="tx1"/>
                </a:solidFill>
              </a:rPr>
              <a:t> f;					// </a:t>
            </a:r>
            <a:r>
              <a:rPr lang="zh-CN" altLang="en-US" sz="2000" dirty="0">
                <a:solidFill>
                  <a:schemeClr val="tx1"/>
                </a:solidFill>
              </a:rPr>
              <a:t>定义文件对象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f.open</a:t>
            </a:r>
            <a:r>
              <a:rPr lang="en-US" altLang="zh-CN" sz="2000" dirty="0">
                <a:solidFill>
                  <a:schemeClr val="tx1"/>
                </a:solidFill>
              </a:rPr>
              <a:t>("my_file.dat", </a:t>
            </a: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::out | </a:t>
            </a: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::binary);//</a:t>
            </a:r>
            <a:r>
              <a:rPr lang="zh-CN" altLang="en-US" sz="2000" dirty="0">
                <a:solidFill>
                  <a:schemeClr val="tx1"/>
                </a:solidFill>
              </a:rPr>
              <a:t>以输出方式打开文件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if (</a:t>
            </a:r>
            <a:r>
              <a:rPr lang="en-US" altLang="zh-CN" sz="2000" dirty="0" err="1">
                <a:solidFill>
                  <a:schemeClr val="tx1"/>
                </a:solidFill>
              </a:rPr>
              <a:t>f.fail</a:t>
            </a:r>
            <a:r>
              <a:rPr lang="en-US" altLang="zh-CN" sz="2000" dirty="0">
                <a:solidFill>
                  <a:schemeClr val="tx1"/>
                </a:solidFill>
              </a:rPr>
              <a:t>())	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{	// </a:t>
            </a:r>
            <a:r>
              <a:rPr lang="zh-CN" altLang="en-US" sz="2000" dirty="0">
                <a:solidFill>
                  <a:schemeClr val="tx1"/>
                </a:solidFill>
              </a:rPr>
              <a:t>打开文件失败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"</a:t>
            </a:r>
            <a:r>
              <a:rPr lang="zh-CN" altLang="en-US" sz="2000" dirty="0">
                <a:solidFill>
                  <a:schemeClr val="tx1"/>
                </a:solidFill>
              </a:rPr>
              <a:t>打开文件失败</a:t>
            </a:r>
            <a:r>
              <a:rPr lang="en-US" altLang="zh-CN" sz="2000" dirty="0">
                <a:solidFill>
                  <a:schemeClr val="tx1"/>
                </a:solidFill>
              </a:rPr>
              <a:t>!"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	exit(1);					// </a:t>
            </a:r>
            <a:r>
              <a:rPr lang="zh-CN" altLang="en-US" sz="2000" dirty="0">
                <a:solidFill>
                  <a:schemeClr val="tx1"/>
                </a:solidFill>
              </a:rPr>
              <a:t>退出程序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for 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= 0;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&lt; n;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		</a:t>
            </a:r>
            <a:r>
              <a:rPr lang="en-US" altLang="zh-CN" sz="2000" dirty="0" err="1">
                <a:solidFill>
                  <a:schemeClr val="accent2"/>
                </a:solidFill>
              </a:rPr>
              <a:t>f.write</a:t>
            </a:r>
            <a:r>
              <a:rPr lang="en-US" altLang="zh-CN" sz="2000" dirty="0">
                <a:solidFill>
                  <a:schemeClr val="accent2"/>
                </a:solidFill>
              </a:rPr>
              <a:t>((char *)&amp;a[</a:t>
            </a:r>
            <a:r>
              <a:rPr lang="en-US" altLang="zh-CN" sz="2000" dirty="0" err="1">
                <a:solidFill>
                  <a:schemeClr val="accent2"/>
                </a:solidFill>
              </a:rPr>
              <a:t>i</a:t>
            </a:r>
            <a:r>
              <a:rPr lang="en-US" altLang="zh-CN" sz="2000" dirty="0">
                <a:solidFill>
                  <a:schemeClr val="accent2"/>
                </a:solidFill>
              </a:rPr>
              <a:t>], </a:t>
            </a:r>
            <a:r>
              <a:rPr lang="en-US" altLang="zh-CN" sz="2000" dirty="0" err="1">
                <a:solidFill>
                  <a:schemeClr val="accent2"/>
                </a:solidFill>
              </a:rPr>
              <a:t>sizeof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</a:rPr>
              <a:t>));	// </a:t>
            </a:r>
            <a:r>
              <a:rPr lang="zh-CN" altLang="en-US" sz="2000" dirty="0">
                <a:solidFill>
                  <a:schemeClr val="accent2"/>
                </a:solidFill>
              </a:rPr>
              <a:t>写数据到文件中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f.close</a:t>
            </a:r>
            <a:r>
              <a:rPr lang="en-US" altLang="zh-CN" sz="2000" dirty="0">
                <a:solidFill>
                  <a:schemeClr val="tx1"/>
                </a:solidFill>
              </a:rPr>
              <a:t>();					// </a:t>
            </a:r>
            <a:r>
              <a:rPr lang="zh-CN" altLang="en-US" sz="2000" dirty="0">
                <a:solidFill>
                  <a:schemeClr val="tx1"/>
                </a:solidFill>
              </a:rPr>
              <a:t>关闭文件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f.open</a:t>
            </a:r>
            <a:r>
              <a:rPr lang="en-US" altLang="zh-CN" sz="2000" dirty="0">
                <a:solidFill>
                  <a:schemeClr val="tx1"/>
                </a:solidFill>
              </a:rPr>
              <a:t>("my_file.dat", </a:t>
            </a: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::in | </a:t>
            </a: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::binary);// </a:t>
            </a:r>
            <a:r>
              <a:rPr lang="zh-CN" altLang="en-US" sz="2000" dirty="0">
                <a:solidFill>
                  <a:schemeClr val="tx1"/>
                </a:solidFill>
              </a:rPr>
              <a:t>以输入方式打开文件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if (</a:t>
            </a:r>
            <a:r>
              <a:rPr lang="en-US" altLang="zh-CN" sz="2000" dirty="0" err="1">
                <a:solidFill>
                  <a:schemeClr val="tx1"/>
                </a:solidFill>
              </a:rPr>
              <a:t>f.fail</a:t>
            </a:r>
            <a:r>
              <a:rPr lang="en-US" altLang="zh-CN" sz="2000" dirty="0">
                <a:solidFill>
                  <a:schemeClr val="tx1"/>
                </a:solidFill>
              </a:rPr>
              <a:t>())	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{	// </a:t>
            </a:r>
            <a:r>
              <a:rPr lang="zh-CN" altLang="en-US" sz="2000" dirty="0">
                <a:solidFill>
                  <a:schemeClr val="tx1"/>
                </a:solidFill>
              </a:rPr>
              <a:t>打开文件失败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"</a:t>
            </a:r>
            <a:r>
              <a:rPr lang="zh-CN" altLang="en-US" sz="2000" dirty="0">
                <a:solidFill>
                  <a:schemeClr val="tx1"/>
                </a:solidFill>
              </a:rPr>
              <a:t>打开文件失败</a:t>
            </a:r>
            <a:r>
              <a:rPr lang="en-US" altLang="zh-CN" sz="2000" dirty="0">
                <a:solidFill>
                  <a:schemeClr val="tx1"/>
                </a:solidFill>
              </a:rPr>
              <a:t>!"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	exit(2);					// </a:t>
            </a:r>
            <a:r>
              <a:rPr lang="zh-CN" altLang="en-US" sz="2000" dirty="0">
                <a:solidFill>
                  <a:schemeClr val="tx1"/>
                </a:solidFill>
              </a:rPr>
              <a:t>退出程序</a:t>
            </a: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79388" y="333375"/>
            <a:ext cx="88931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accent2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2"/>
                </a:solidFill>
              </a:rPr>
              <a:t>11.6 </a:t>
            </a:r>
            <a:r>
              <a:rPr lang="zh-CN" altLang="en-US" sz="2000" dirty="0">
                <a:solidFill>
                  <a:schemeClr val="accent2"/>
                </a:solidFill>
              </a:rPr>
              <a:t>有一个整型数组，含</a:t>
            </a:r>
            <a:r>
              <a:rPr lang="en-US" altLang="zh-CN" sz="2000" dirty="0">
                <a:solidFill>
                  <a:schemeClr val="accent2"/>
                </a:solidFill>
              </a:rPr>
              <a:t>10</a:t>
            </a:r>
            <a:r>
              <a:rPr lang="zh-CN" altLang="en-US" sz="2000" dirty="0">
                <a:solidFill>
                  <a:schemeClr val="accent2"/>
                </a:solidFill>
              </a:rPr>
              <a:t>个整数，将这些数据存入到一个二进制文件中，然后再从这个文件中读出这些数据并显示在屏幕上。</a:t>
            </a:r>
          </a:p>
          <a:p>
            <a:r>
              <a:rPr lang="en-US" altLang="zh-CN" sz="2000" dirty="0">
                <a:solidFill>
                  <a:schemeClr val="accent2"/>
                </a:solidFill>
              </a:rPr>
              <a:t>……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f.read</a:t>
            </a:r>
            <a:r>
              <a:rPr lang="en-US" altLang="zh-CN" sz="2000" dirty="0">
                <a:solidFill>
                  <a:schemeClr val="tx1"/>
                </a:solidFill>
              </a:rPr>
              <a:t>((char *)&amp;x, </a:t>
            </a:r>
            <a:r>
              <a:rPr lang="en-US" altLang="zh-CN" sz="2000" dirty="0" err="1">
                <a:solidFill>
                  <a:schemeClr val="tx1"/>
                </a:solidFill>
              </a:rPr>
              <a:t>sizeof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));		// </a:t>
            </a:r>
            <a:r>
              <a:rPr lang="zh-CN" altLang="en-US" sz="2000" dirty="0">
                <a:solidFill>
                  <a:schemeClr val="tx1"/>
                </a:solidFill>
              </a:rPr>
              <a:t>从文件中读出数据到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while (!f.eof())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{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x &lt;&lt; " ";		// </a:t>
            </a:r>
            <a:r>
              <a:rPr lang="zh-CN" altLang="en-US" sz="2000" dirty="0">
                <a:solidFill>
                  <a:schemeClr val="tx1"/>
                </a:solidFill>
              </a:rPr>
              <a:t>输出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到屏幕</a:t>
            </a:r>
          </a:p>
          <a:p>
            <a:r>
              <a:rPr lang="zh-CN" altLang="en-US" sz="2000" dirty="0">
                <a:solidFill>
                  <a:schemeClr val="accent2"/>
                </a:solidFill>
              </a:rPr>
              <a:t>		</a:t>
            </a:r>
            <a:r>
              <a:rPr lang="en-US" altLang="zh-CN" sz="2000" dirty="0" err="1">
                <a:solidFill>
                  <a:schemeClr val="accent2"/>
                </a:solidFill>
              </a:rPr>
              <a:t>f.read</a:t>
            </a:r>
            <a:r>
              <a:rPr lang="en-US" altLang="zh-CN" sz="2000" dirty="0">
                <a:solidFill>
                  <a:schemeClr val="accent2"/>
                </a:solidFill>
              </a:rPr>
              <a:t>((char *)&amp;x, </a:t>
            </a:r>
            <a:r>
              <a:rPr lang="en-US" altLang="zh-CN" sz="2000" dirty="0" err="1">
                <a:solidFill>
                  <a:schemeClr val="accent2"/>
                </a:solidFill>
              </a:rPr>
              <a:t>sizeof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</a:rPr>
              <a:t>int</a:t>
            </a:r>
            <a:r>
              <a:rPr lang="en-US" altLang="zh-CN" sz="2000" dirty="0">
                <a:solidFill>
                  <a:schemeClr val="accent2"/>
                </a:solidFill>
              </a:rPr>
              <a:t>));	// </a:t>
            </a:r>
            <a:r>
              <a:rPr lang="zh-CN" altLang="en-US" sz="2000" dirty="0">
                <a:solidFill>
                  <a:schemeClr val="accent2"/>
                </a:solidFill>
              </a:rPr>
              <a:t>从文件中读出数据到</a:t>
            </a:r>
            <a:r>
              <a:rPr lang="en-US" altLang="zh-CN" sz="2000" dirty="0">
                <a:solidFill>
                  <a:schemeClr val="accent2"/>
                </a:solidFill>
              </a:rPr>
              <a:t>x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;				// </a:t>
            </a:r>
            <a:r>
              <a:rPr lang="zh-CN" altLang="en-US" sz="2000" dirty="0">
                <a:solidFill>
                  <a:schemeClr val="tx1"/>
                </a:solidFill>
              </a:rPr>
              <a:t>换行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f.close</a:t>
            </a:r>
            <a:r>
              <a:rPr lang="en-US" altLang="zh-CN" sz="2000" dirty="0">
                <a:solidFill>
                  <a:schemeClr val="tx1"/>
                </a:solidFill>
              </a:rPr>
              <a:t>();				// </a:t>
            </a:r>
            <a:r>
              <a:rPr lang="zh-CN" altLang="en-US" sz="2000" dirty="0">
                <a:solidFill>
                  <a:schemeClr val="tx1"/>
                </a:solidFill>
              </a:rPr>
              <a:t>关闭文件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system("PAUSE");            	// </a:t>
            </a:r>
            <a:r>
              <a:rPr lang="zh-CN" altLang="en-US" sz="2000" dirty="0">
                <a:solidFill>
                  <a:schemeClr val="tx1"/>
                </a:solidFill>
              </a:rPr>
              <a:t>输出系统提示并返回操作系统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return 0;                    		// </a:t>
            </a:r>
            <a:r>
              <a:rPr lang="zh-CN" altLang="en-US" sz="2000" dirty="0">
                <a:solidFill>
                  <a:schemeClr val="tx1"/>
                </a:solidFill>
              </a:rPr>
              <a:t>返回值</a:t>
            </a:r>
            <a:r>
              <a:rPr lang="en-US" altLang="zh-CN" sz="2000" dirty="0">
                <a:solidFill>
                  <a:schemeClr val="tx1"/>
                </a:solidFill>
              </a:rPr>
              <a:t>0, </a:t>
            </a:r>
            <a:r>
              <a:rPr lang="zh-CN" altLang="en-US" sz="2000" dirty="0">
                <a:solidFill>
                  <a:schemeClr val="tx1"/>
                </a:solidFill>
              </a:rPr>
              <a:t>返回操作系统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0419" name="AutoShape 3"/>
          <p:cNvSpPr>
            <a:spLocks noChangeArrowheads="1"/>
          </p:cNvSpPr>
          <p:nvPr/>
        </p:nvSpPr>
        <p:spPr bwMode="auto">
          <a:xfrm>
            <a:off x="1116013" y="5084763"/>
            <a:ext cx="6985000" cy="12969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000">
                <a:solidFill>
                  <a:schemeClr val="tx1"/>
                </a:solidFill>
              </a:rPr>
              <a:t>程序运行时屏幕输出如下：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1 5 78 90 25 16 18 86 91 10 10</a:t>
            </a:r>
          </a:p>
          <a:p>
            <a:pPr lvl="1"/>
            <a:r>
              <a:rPr lang="zh-CN" altLang="en-US" sz="2000">
                <a:solidFill>
                  <a:schemeClr val="accent2"/>
                </a:solidFill>
              </a:rPr>
              <a:t>请按任意键继续</a:t>
            </a:r>
            <a:r>
              <a:rPr lang="en-US" altLang="zh-CN" sz="2000">
                <a:solidFill>
                  <a:schemeClr val="accent2"/>
                </a:solidFill>
              </a:rPr>
              <a:t>. . 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成员函数</a:t>
            </a:r>
            <a:r>
              <a:rPr lang="en-US" altLang="zh-CN" sz="2800" smtClean="0">
                <a:solidFill>
                  <a:schemeClr val="accent2"/>
                </a:solidFill>
              </a:rPr>
              <a:t>read()</a:t>
            </a:r>
            <a:r>
              <a:rPr lang="zh-CN" altLang="en-US" sz="2800" smtClean="0"/>
              <a:t>与</a:t>
            </a:r>
            <a:r>
              <a:rPr lang="en-US" altLang="zh-CN" sz="2800" smtClean="0">
                <a:solidFill>
                  <a:schemeClr val="accent2"/>
                </a:solidFill>
              </a:rPr>
              <a:t>write()</a:t>
            </a:r>
            <a:r>
              <a:rPr lang="zh-CN" altLang="en-US" sz="2800" smtClean="0"/>
              <a:t>的第一个参数为</a:t>
            </a:r>
            <a:r>
              <a:rPr lang="zh-CN" altLang="en-US" sz="2800" smtClean="0">
                <a:solidFill>
                  <a:schemeClr val="accent2"/>
                </a:solidFill>
              </a:rPr>
              <a:t>字符指针</a:t>
            </a:r>
            <a:r>
              <a:rPr lang="zh-CN" altLang="en-US" sz="2800" smtClean="0"/>
              <a:t>，而本例中写出与读出的数据都为</a:t>
            </a:r>
            <a:r>
              <a:rPr lang="zh-CN" altLang="en-US" sz="2800" smtClean="0">
                <a:solidFill>
                  <a:schemeClr val="accent2"/>
                </a:solidFill>
              </a:rPr>
              <a:t>整数</a:t>
            </a:r>
            <a:r>
              <a:rPr lang="zh-CN" altLang="en-US" sz="2800" smtClean="0"/>
              <a:t>，实参第一项</a:t>
            </a:r>
            <a:r>
              <a:rPr lang="zh-CN" altLang="en-US" sz="2800" smtClean="0">
                <a:solidFill>
                  <a:schemeClr val="accent2"/>
                </a:solidFill>
              </a:rPr>
              <a:t>实际为整型指针</a:t>
            </a:r>
            <a:r>
              <a:rPr lang="zh-CN" altLang="en-US" sz="2800" smtClean="0"/>
              <a:t>，因此要作</a:t>
            </a:r>
            <a:r>
              <a:rPr lang="zh-CN" altLang="en-US" sz="2800" smtClean="0">
                <a:solidFill>
                  <a:schemeClr val="accent2"/>
                </a:solidFill>
              </a:rPr>
              <a:t>类型强制转换</a:t>
            </a:r>
            <a:r>
              <a:rPr lang="zh-CN" altLang="en-US" sz="2800" smtClean="0"/>
              <a:t>“</a:t>
            </a:r>
            <a:r>
              <a:rPr lang="en-US" altLang="zh-CN" sz="2800" smtClean="0">
                <a:solidFill>
                  <a:schemeClr val="accent2"/>
                </a:solidFill>
              </a:rPr>
              <a:t>(char *)</a:t>
            </a:r>
            <a:r>
              <a:rPr lang="en-US" altLang="zh-CN" sz="2800" smtClean="0"/>
              <a:t>&amp;a[i]”</a:t>
            </a:r>
            <a:r>
              <a:rPr lang="zh-CN" altLang="en-US" sz="2800" smtClean="0"/>
              <a:t>与“</a:t>
            </a:r>
            <a:r>
              <a:rPr lang="en-US" altLang="zh-CN" sz="2800" smtClean="0">
                <a:solidFill>
                  <a:schemeClr val="accent2"/>
                </a:solidFill>
              </a:rPr>
              <a:t>(char *)</a:t>
            </a:r>
            <a:r>
              <a:rPr lang="en-US" altLang="zh-CN" sz="2800" smtClean="0"/>
              <a:t>&amp;x”</a:t>
            </a:r>
            <a:r>
              <a:rPr lang="zh-CN" altLang="en-US" sz="2800" smtClean="0"/>
              <a:t>。</a:t>
            </a:r>
          </a:p>
          <a:p>
            <a:pPr eaLnBrk="1" hangingPunct="1"/>
            <a:r>
              <a:rPr lang="zh-CN" altLang="en-US" sz="2800" smtClean="0"/>
              <a:t>程序中通过</a:t>
            </a:r>
            <a:r>
              <a:rPr lang="en-US" altLang="zh-CN" sz="2800" smtClean="0"/>
              <a:t>for</a:t>
            </a:r>
            <a:r>
              <a:rPr lang="zh-CN" altLang="en-US" sz="2800" smtClean="0"/>
              <a:t>循环语句向文件写数据，</a:t>
            </a:r>
            <a:r>
              <a:rPr lang="zh-CN" altLang="en-US" sz="2800" smtClean="0">
                <a:solidFill>
                  <a:schemeClr val="accent2"/>
                </a:solidFill>
              </a:rPr>
              <a:t>每个整数</a:t>
            </a:r>
            <a:r>
              <a:rPr lang="zh-CN" altLang="en-US" sz="2800" smtClean="0"/>
              <a:t>写</a:t>
            </a:r>
            <a:r>
              <a:rPr lang="zh-CN" altLang="en-US" sz="2800" smtClean="0">
                <a:solidFill>
                  <a:schemeClr val="accent2"/>
                </a:solidFill>
              </a:rPr>
              <a:t>一次</a:t>
            </a:r>
            <a:r>
              <a:rPr lang="zh-CN" altLang="en-US" sz="2800" smtClean="0"/>
              <a:t>，实际上可以</a:t>
            </a:r>
            <a:r>
              <a:rPr lang="zh-CN" altLang="en-US" sz="2800" smtClean="0">
                <a:solidFill>
                  <a:schemeClr val="accent2"/>
                </a:solidFill>
              </a:rPr>
              <a:t>一次写入数组</a:t>
            </a:r>
            <a:r>
              <a:rPr lang="zh-CN" altLang="en-US" sz="2800" smtClean="0"/>
              <a:t>的</a:t>
            </a:r>
            <a:r>
              <a:rPr lang="zh-CN" altLang="en-US" sz="2800" smtClean="0">
                <a:solidFill>
                  <a:schemeClr val="accent2"/>
                </a:solidFill>
              </a:rPr>
              <a:t>所有元素</a:t>
            </a:r>
            <a:r>
              <a:rPr lang="zh-CN" altLang="en-US" sz="2800" smtClean="0"/>
              <a:t>，将</a:t>
            </a:r>
            <a:r>
              <a:rPr lang="en-US" altLang="zh-CN" sz="2800" smtClean="0"/>
              <a:t>for</a:t>
            </a:r>
            <a:r>
              <a:rPr lang="zh-CN" altLang="en-US" sz="2800" smtClean="0"/>
              <a:t>循环的两行改写为以下一行：</a:t>
            </a:r>
          </a:p>
          <a:p>
            <a:pPr lvl="1" eaLnBrk="1" hangingPunct="1">
              <a:buFontTx/>
              <a:buNone/>
            </a:pPr>
            <a:r>
              <a:rPr lang="en-US" altLang="zh-CN" sz="2400" smtClean="0"/>
              <a:t>f.write((char *)&amp;a[0], sizeof(a));	// </a:t>
            </a:r>
            <a:r>
              <a:rPr lang="zh-CN" altLang="en-US" sz="2400" smtClean="0"/>
              <a:t>写数据到文件中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	采用这种一次可以写入一批数据的方法更简捷，同时效率较高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采用与文件指针有关的流成员函数来实现随机访问二进制文件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对于二进制文件，允许对指针进行控制，使它按用户的意图</a:t>
            </a:r>
            <a:r>
              <a:rPr lang="zh-CN" altLang="en-US" dirty="0" smtClean="0">
                <a:solidFill>
                  <a:schemeClr val="accent2"/>
                </a:solidFill>
              </a:rPr>
              <a:t>移动</a:t>
            </a:r>
            <a:r>
              <a:rPr lang="zh-CN" altLang="en-US" dirty="0" smtClean="0"/>
              <a:t>到</a:t>
            </a:r>
            <a:r>
              <a:rPr lang="zh-CN" altLang="en-US" dirty="0" smtClean="0">
                <a:solidFill>
                  <a:schemeClr val="accent2"/>
                </a:solidFill>
              </a:rPr>
              <a:t>所需的位置</a:t>
            </a:r>
            <a:r>
              <a:rPr lang="zh-CN" altLang="en-US" dirty="0" smtClean="0"/>
              <a:t>，以便在</a:t>
            </a:r>
            <a:r>
              <a:rPr lang="zh-CN" altLang="en-US" dirty="0" smtClean="0">
                <a:solidFill>
                  <a:schemeClr val="accent2"/>
                </a:solidFill>
              </a:rPr>
              <a:t>该位置上进行读写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文件流提供一些有关</a:t>
            </a:r>
            <a:r>
              <a:rPr lang="zh-CN" altLang="en-US" dirty="0" smtClean="0">
                <a:solidFill>
                  <a:schemeClr val="accent2"/>
                </a:solidFill>
              </a:rPr>
              <a:t>文件指针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chemeClr val="accent2"/>
                </a:solidFill>
              </a:rPr>
              <a:t>成员函数</a:t>
            </a:r>
            <a:r>
              <a:rPr lang="zh-CN" altLang="en-US" dirty="0" smtClean="0"/>
              <a:t>，常用的文件流与文件指针有关的成员函数如下面的表所示。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900113" y="1033463"/>
            <a:ext cx="7632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2"/>
                </a:solidFill>
                <a:cs typeface="Times New Roman" pitchFamily="18" charset="0"/>
              </a:rPr>
              <a:t>文件流与文件指针有关的成员函数</a:t>
            </a:r>
            <a:endParaRPr lang="zh-CN" altLang="en-US" sz="2000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graphicFrame>
        <p:nvGraphicFramePr>
          <p:cNvPr id="135261" name="Group 93"/>
          <p:cNvGraphicFramePr>
            <a:graphicFrameLocks noGrp="1"/>
          </p:cNvGraphicFramePr>
          <p:nvPr/>
        </p:nvGraphicFramePr>
        <p:xfrm>
          <a:off x="993775" y="1844675"/>
          <a:ext cx="7178675" cy="3383280"/>
        </p:xfrm>
        <a:graphic>
          <a:graphicData uri="http://schemas.openxmlformats.org/drawingml/2006/table">
            <a:tbl>
              <a:tblPr/>
              <a:tblGrid>
                <a:gridCol w="1800225"/>
                <a:gridCol w="537845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文件操作方式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tellg()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返回输入文件指针的当前位置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seekg(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位置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将输入文件中指针移到指定的位置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seekg(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位移量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参照位置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以参照位置为基础移动若干个字节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tellp()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返回输出文件指针当前的位置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seekp(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位置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将输出文件中指针移到指定的位置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seekp(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位移量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参照位置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以参照位置为基础移动若干个字节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88963"/>
            <a:ext cx="8435975" cy="5792787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smtClean="0"/>
              <a:t>函数名的最后一个字母</a:t>
            </a:r>
            <a:r>
              <a:rPr lang="en-US" altLang="zh-CN" sz="2400" smtClean="0">
                <a:solidFill>
                  <a:schemeClr val="accent2"/>
                </a:solidFill>
              </a:rPr>
              <a:t>g</a:t>
            </a:r>
            <a:r>
              <a:rPr lang="zh-CN" altLang="en-US" sz="2400" smtClean="0"/>
              <a:t>用于输入文件的函数（</a:t>
            </a:r>
            <a:r>
              <a:rPr lang="en-US" altLang="zh-CN" sz="2400" smtClean="0">
                <a:solidFill>
                  <a:schemeClr val="accent2"/>
                </a:solidFill>
              </a:rPr>
              <a:t>g</a:t>
            </a:r>
            <a:r>
              <a:rPr lang="zh-CN" altLang="en-US" sz="2400" smtClean="0"/>
              <a:t>是</a:t>
            </a:r>
            <a:r>
              <a:rPr lang="en-US" altLang="zh-CN" sz="2400" smtClean="0">
                <a:solidFill>
                  <a:schemeClr val="accent2"/>
                </a:solidFill>
              </a:rPr>
              <a:t>get</a:t>
            </a:r>
            <a:r>
              <a:rPr lang="zh-CN" altLang="en-US" sz="2400" smtClean="0"/>
              <a:t>的第一个字母），</a:t>
            </a:r>
            <a:r>
              <a:rPr lang="en-US" altLang="zh-CN" sz="2400" smtClean="0">
                <a:solidFill>
                  <a:schemeClr val="accent2"/>
                </a:solidFill>
              </a:rPr>
              <a:t>p</a:t>
            </a:r>
            <a:r>
              <a:rPr lang="zh-CN" altLang="en-US" sz="2400" smtClean="0"/>
              <a:t>的是用于输出文件的函数（</a:t>
            </a:r>
            <a:r>
              <a:rPr lang="en-US" altLang="zh-CN" sz="2400" smtClean="0">
                <a:solidFill>
                  <a:schemeClr val="accent2"/>
                </a:solidFill>
              </a:rPr>
              <a:t>p</a:t>
            </a:r>
            <a:r>
              <a:rPr lang="zh-CN" altLang="en-US" sz="2400" smtClean="0"/>
              <a:t>是</a:t>
            </a:r>
            <a:r>
              <a:rPr lang="en-US" altLang="zh-CN" sz="2400" smtClean="0">
                <a:solidFill>
                  <a:schemeClr val="accent2"/>
                </a:solidFill>
              </a:rPr>
              <a:t>put</a:t>
            </a:r>
            <a:r>
              <a:rPr lang="zh-CN" altLang="en-US" sz="2400" smtClean="0"/>
              <a:t>的第一个字母），如果是既可输入又可输出的文件，则任意用</a:t>
            </a:r>
            <a:r>
              <a:rPr lang="en-US" altLang="zh-CN" sz="2400" smtClean="0">
                <a:solidFill>
                  <a:schemeClr val="accent2"/>
                </a:solidFill>
              </a:rPr>
              <a:t>tellg()</a:t>
            </a:r>
            <a:r>
              <a:rPr lang="zh-CN" altLang="en-US" sz="2400" smtClean="0"/>
              <a:t>与</a:t>
            </a:r>
            <a:r>
              <a:rPr lang="en-US" altLang="zh-CN" sz="2400" smtClean="0">
                <a:solidFill>
                  <a:schemeClr val="accent2"/>
                </a:solidFill>
              </a:rPr>
              <a:t>tellp()</a:t>
            </a:r>
            <a:r>
              <a:rPr lang="zh-CN" altLang="en-US" sz="2400" smtClean="0"/>
              <a:t>，</a:t>
            </a:r>
            <a:r>
              <a:rPr lang="en-US" altLang="zh-CN" sz="2400" smtClean="0">
                <a:solidFill>
                  <a:schemeClr val="accent2"/>
                </a:solidFill>
              </a:rPr>
              <a:t>seekg()</a:t>
            </a:r>
            <a:r>
              <a:rPr lang="zh-CN" altLang="en-US" sz="2400" smtClean="0"/>
              <a:t>与</a:t>
            </a:r>
            <a:r>
              <a:rPr lang="en-US" altLang="zh-CN" sz="2400" smtClean="0">
                <a:solidFill>
                  <a:schemeClr val="accent2"/>
                </a:solidFill>
              </a:rPr>
              <a:t>seekp()</a:t>
            </a:r>
            <a:r>
              <a:rPr lang="zh-CN" altLang="en-US" sz="2400" smtClean="0"/>
              <a:t>都是等价的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smtClean="0"/>
              <a:t>函数参数中的“位置”和“位移量”都是长型整数，以字节为单位。“参照位置”可以是下面三者之一：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000" smtClean="0"/>
              <a:t>ios::beg		</a:t>
            </a:r>
            <a:r>
              <a:rPr lang="zh-CN" altLang="en-US" sz="2000" smtClean="0"/>
              <a:t>文件开头</a:t>
            </a:r>
            <a:r>
              <a:rPr lang="en-US" altLang="zh-CN" sz="2000" smtClean="0"/>
              <a:t>,</a:t>
            </a:r>
            <a:r>
              <a:rPr lang="zh-CN" altLang="en-US" sz="2000" smtClean="0"/>
              <a:t>这是默认值。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000" smtClean="0"/>
              <a:t>ios::cur		</a:t>
            </a:r>
            <a:r>
              <a:rPr lang="zh-CN" altLang="en-US" sz="2000" smtClean="0"/>
              <a:t>当前的位置。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000" smtClean="0"/>
              <a:t>ios::end		</a:t>
            </a:r>
            <a:r>
              <a:rPr lang="zh-CN" altLang="en-US" sz="2000" smtClean="0"/>
              <a:t>文件末尾。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smtClean="0"/>
              <a:t>它们都是在类</a:t>
            </a:r>
            <a:r>
              <a:rPr lang="en-US" altLang="zh-CN" sz="2400" smtClean="0"/>
              <a:t>ios</a:t>
            </a:r>
            <a:r>
              <a:rPr lang="zh-CN" altLang="en-US" sz="2400" smtClean="0"/>
              <a:t>中定义的枚举值，例如：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000" smtClean="0"/>
              <a:t>inFile.seekg(80);	// </a:t>
            </a:r>
            <a:r>
              <a:rPr lang="zh-CN" altLang="en-US" sz="2000" smtClean="0"/>
              <a:t>将输入文件中的指针移到第</a:t>
            </a:r>
            <a:r>
              <a:rPr lang="en-US" altLang="zh-CN" sz="2000" smtClean="0"/>
              <a:t>80</a:t>
            </a:r>
            <a:r>
              <a:rPr lang="zh-CN" altLang="en-US" sz="2000" smtClean="0"/>
              <a:t>字节位置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000" smtClean="0"/>
              <a:t>inFile.seekg(60, ios::cur);//</a:t>
            </a:r>
            <a:r>
              <a:rPr lang="zh-CN" altLang="en-US" sz="2000" smtClean="0"/>
              <a:t>将输入文件中的指针从当前位置前移</a:t>
            </a:r>
            <a:r>
              <a:rPr lang="en-US" altLang="zh-CN" sz="2000" smtClean="0"/>
              <a:t>60</a:t>
            </a:r>
            <a:r>
              <a:rPr lang="zh-CN" altLang="en-US" sz="2000" smtClean="0"/>
              <a:t>字节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000" smtClean="0"/>
              <a:t>outFile.seekp(-60, ios::end);//</a:t>
            </a:r>
            <a:r>
              <a:rPr lang="zh-CN" altLang="en-US" sz="2000" smtClean="0"/>
              <a:t>将输出文件中的指针从文件尾后移</a:t>
            </a:r>
            <a:r>
              <a:rPr lang="en-US" altLang="zh-CN" sz="2000" smtClean="0"/>
              <a:t>60</a:t>
            </a:r>
            <a:r>
              <a:rPr lang="zh-CN" altLang="en-US" sz="2000" smtClean="0"/>
              <a:t>字节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smtClean="0"/>
              <a:t>对于</a:t>
            </a:r>
            <a:r>
              <a:rPr lang="zh-CN" altLang="en-US" sz="2400" smtClean="0">
                <a:solidFill>
                  <a:schemeClr val="accent2"/>
                </a:solidFill>
              </a:rPr>
              <a:t>二进制数据文件</a:t>
            </a:r>
            <a:r>
              <a:rPr lang="zh-CN" altLang="en-US" sz="2400" smtClean="0"/>
              <a:t>，可以利用上面的文件流类的</a:t>
            </a:r>
            <a:r>
              <a:rPr lang="zh-CN" altLang="en-US" sz="2400" smtClean="0">
                <a:solidFill>
                  <a:schemeClr val="accent2"/>
                </a:solidFill>
              </a:rPr>
              <a:t>成员函数移动指针</a:t>
            </a:r>
            <a:r>
              <a:rPr lang="zh-CN" altLang="en-US" sz="2400" smtClean="0"/>
              <a:t>，</a:t>
            </a:r>
            <a:r>
              <a:rPr lang="zh-CN" altLang="en-US" sz="2400" smtClean="0">
                <a:solidFill>
                  <a:schemeClr val="accent2"/>
                </a:solidFill>
              </a:rPr>
              <a:t>随机地访问文件中任一位置上的数据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323850" y="115888"/>
            <a:ext cx="8496300" cy="670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6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2"/>
                </a:solidFill>
              </a:rPr>
              <a:t>11.7 </a:t>
            </a:r>
            <a:r>
              <a:rPr lang="zh-CN" altLang="en-US" sz="2000" dirty="0">
                <a:solidFill>
                  <a:schemeClr val="accent2"/>
                </a:solidFill>
              </a:rPr>
              <a:t>有</a:t>
            </a:r>
            <a:r>
              <a:rPr lang="en-US" altLang="zh-CN" sz="2000" dirty="0">
                <a:solidFill>
                  <a:schemeClr val="accent2"/>
                </a:solidFill>
              </a:rPr>
              <a:t>3</a:t>
            </a:r>
            <a:r>
              <a:rPr lang="zh-CN" altLang="en-US" sz="2000" dirty="0">
                <a:solidFill>
                  <a:schemeClr val="accent2"/>
                </a:solidFill>
              </a:rPr>
              <a:t>个学生的数据，要求：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（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</a:rPr>
              <a:t>）把它们存到磁盘文件中；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（</a:t>
            </a:r>
            <a:r>
              <a:rPr lang="en-US" altLang="zh-CN" sz="2000" dirty="0">
                <a:solidFill>
                  <a:schemeClr val="accent2"/>
                </a:solidFill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</a:rPr>
              <a:t>）将第</a:t>
            </a:r>
            <a:r>
              <a:rPr lang="en-US" altLang="zh-CN" sz="2000" dirty="0">
                <a:solidFill>
                  <a:schemeClr val="accent2"/>
                </a:solidFill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</a:rPr>
              <a:t>个学生的成绩改为</a:t>
            </a:r>
            <a:r>
              <a:rPr lang="en-US" altLang="zh-CN" sz="2000" dirty="0">
                <a:solidFill>
                  <a:schemeClr val="accent2"/>
                </a:solidFill>
              </a:rPr>
              <a:t>100</a:t>
            </a:r>
            <a:r>
              <a:rPr lang="zh-CN" altLang="en-US" sz="2000" dirty="0">
                <a:solidFill>
                  <a:schemeClr val="accent2"/>
                </a:solidFill>
              </a:rPr>
              <a:t>分后存回磁盘文件中的原有位置；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（</a:t>
            </a:r>
            <a:r>
              <a:rPr lang="en-US" altLang="zh-CN" sz="2000" dirty="0">
                <a:solidFill>
                  <a:schemeClr val="accent2"/>
                </a:solidFill>
              </a:rPr>
              <a:t>3</a:t>
            </a:r>
            <a:r>
              <a:rPr lang="zh-CN" altLang="en-US" sz="2000" dirty="0">
                <a:solidFill>
                  <a:schemeClr val="accent2"/>
                </a:solidFill>
              </a:rPr>
              <a:t>）从磁盘文件读出</a:t>
            </a:r>
            <a:r>
              <a:rPr lang="en-US" altLang="zh-CN" sz="2000" dirty="0">
                <a:solidFill>
                  <a:schemeClr val="accent2"/>
                </a:solidFill>
              </a:rPr>
              <a:t>3</a:t>
            </a:r>
            <a:r>
              <a:rPr lang="zh-CN" altLang="en-US" sz="2000" dirty="0">
                <a:solidFill>
                  <a:schemeClr val="accent2"/>
                </a:solidFill>
              </a:rPr>
              <a:t>个学生的数据并在屏幕加以显示。</a:t>
            </a:r>
          </a:p>
          <a:p>
            <a:pPr>
              <a:lnSpc>
                <a:spcPct val="86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</a:rPr>
              <a:t> Student			// </a:t>
            </a:r>
            <a:r>
              <a:rPr lang="zh-CN" altLang="en-US" sz="2000" dirty="0">
                <a:solidFill>
                  <a:schemeClr val="tx1"/>
                </a:solidFill>
              </a:rPr>
              <a:t>学生结构</a:t>
            </a:r>
          </a:p>
          <a:p>
            <a:pPr>
              <a:lnSpc>
                <a:spcPct val="86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86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num;		// </a:t>
            </a:r>
            <a:r>
              <a:rPr lang="zh-CN" altLang="en-US" sz="2000" dirty="0">
                <a:solidFill>
                  <a:schemeClr val="tx1"/>
                </a:solidFill>
              </a:rPr>
              <a:t>学号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char name[16];		// </a:t>
            </a:r>
            <a:r>
              <a:rPr lang="zh-CN" altLang="en-US" sz="2000" dirty="0">
                <a:solidFill>
                  <a:schemeClr val="tx1"/>
                </a:solidFill>
              </a:rPr>
              <a:t>姓名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float score;		// </a:t>
            </a:r>
            <a:r>
              <a:rPr lang="zh-CN" altLang="en-US" sz="2000" dirty="0">
                <a:solidFill>
                  <a:schemeClr val="tx1"/>
                </a:solidFill>
              </a:rPr>
              <a:t>成绩</a:t>
            </a:r>
          </a:p>
          <a:p>
            <a:pPr>
              <a:lnSpc>
                <a:spcPct val="86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86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main(void)			// </a:t>
            </a:r>
            <a:r>
              <a:rPr lang="zh-CN" altLang="en-US" sz="2000" dirty="0">
                <a:solidFill>
                  <a:schemeClr val="tx1"/>
                </a:solidFill>
              </a:rPr>
              <a:t>主函数</a:t>
            </a:r>
            <a:r>
              <a:rPr lang="en-US" altLang="zh-CN" sz="2000" dirty="0">
                <a:solidFill>
                  <a:schemeClr val="tx1"/>
                </a:solidFill>
              </a:rPr>
              <a:t>main()</a:t>
            </a:r>
          </a:p>
          <a:p>
            <a:pPr>
              <a:lnSpc>
                <a:spcPct val="86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86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Student </a:t>
            </a:r>
            <a:r>
              <a:rPr lang="en-US" altLang="zh-CN" sz="2000" dirty="0" err="1">
                <a:solidFill>
                  <a:schemeClr val="tx1"/>
                </a:solidFill>
              </a:rPr>
              <a:t>stu</a:t>
            </a:r>
            <a:r>
              <a:rPr lang="en-US" altLang="zh-CN" sz="2000" dirty="0">
                <a:solidFill>
                  <a:schemeClr val="tx1"/>
                </a:solidFill>
              </a:rPr>
              <a:t>[3] = {{2009101, "</a:t>
            </a:r>
            <a:r>
              <a:rPr lang="zh-CN" altLang="en-US" sz="2000" dirty="0">
                <a:solidFill>
                  <a:schemeClr val="tx1"/>
                </a:solidFill>
              </a:rPr>
              <a:t>李靖</a:t>
            </a:r>
            <a:r>
              <a:rPr lang="en-US" altLang="zh-CN" sz="2000" dirty="0">
                <a:solidFill>
                  <a:schemeClr val="tx1"/>
                </a:solidFill>
              </a:rPr>
              <a:t>", 98}, {2009102, "</a:t>
            </a:r>
            <a:r>
              <a:rPr lang="zh-CN" altLang="en-US" sz="2000" dirty="0">
                <a:solidFill>
                  <a:schemeClr val="tx1"/>
                </a:solidFill>
              </a:rPr>
              <a:t>刘敏</a:t>
            </a:r>
            <a:r>
              <a:rPr lang="en-US" altLang="zh-CN" sz="2000" dirty="0">
                <a:solidFill>
                  <a:schemeClr val="tx1"/>
                </a:solidFill>
              </a:rPr>
              <a:t>", 89},</a:t>
            </a:r>
          </a:p>
          <a:p>
            <a:pPr>
              <a:lnSpc>
                <a:spcPct val="86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	 {2009103, "</a:t>
            </a:r>
            <a:r>
              <a:rPr lang="zh-CN" altLang="en-US" sz="2000" dirty="0">
                <a:solidFill>
                  <a:schemeClr val="tx1"/>
                </a:solidFill>
              </a:rPr>
              <a:t>王强</a:t>
            </a:r>
            <a:r>
              <a:rPr lang="en-US" altLang="zh-CN" sz="2000" dirty="0">
                <a:solidFill>
                  <a:schemeClr val="tx1"/>
                </a:solidFill>
              </a:rPr>
              <a:t>", 99}};	// </a:t>
            </a:r>
            <a:r>
              <a:rPr lang="zh-CN" altLang="en-US" sz="2000" dirty="0">
                <a:solidFill>
                  <a:schemeClr val="tx1"/>
                </a:solidFill>
              </a:rPr>
              <a:t>定义数组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	</a:t>
            </a:r>
            <a:r>
              <a:rPr lang="en-US" altLang="zh-CN" sz="2000" dirty="0" err="1"/>
              <a:t>fstream</a:t>
            </a:r>
            <a:r>
              <a:rPr lang="en-US" altLang="zh-CN" sz="2000" dirty="0"/>
              <a:t> f("stu.dat", </a:t>
            </a:r>
            <a:r>
              <a:rPr lang="en-US" altLang="zh-CN" sz="2000" dirty="0" err="1"/>
              <a:t>ios</a:t>
            </a:r>
            <a:r>
              <a:rPr lang="en-US" altLang="zh-CN" sz="2000" dirty="0"/>
              <a:t>::out | </a:t>
            </a:r>
            <a:r>
              <a:rPr lang="en-US" altLang="zh-CN" sz="2000" dirty="0" err="1"/>
              <a:t>ios</a:t>
            </a:r>
            <a:r>
              <a:rPr lang="en-US" altLang="zh-CN" sz="2000" dirty="0"/>
              <a:t>::binary);	</a:t>
            </a:r>
          </a:p>
          <a:p>
            <a:pPr>
              <a:lnSpc>
                <a:spcPct val="86000"/>
              </a:lnSpc>
            </a:pPr>
            <a:r>
              <a:rPr lang="en-US" altLang="zh-CN" sz="2000" dirty="0"/>
              <a:t>		// </a:t>
            </a:r>
            <a:r>
              <a:rPr lang="zh-CN" altLang="en-US" sz="2000" dirty="0"/>
              <a:t>定义文件对象</a:t>
            </a:r>
            <a:r>
              <a:rPr lang="en-US" altLang="zh-CN" sz="2000" dirty="0"/>
              <a:t>,</a:t>
            </a:r>
            <a:r>
              <a:rPr lang="zh-CN" altLang="en-US" sz="2000" dirty="0"/>
              <a:t>这样如果文件不存储将建立一个空文件</a:t>
            </a:r>
          </a:p>
          <a:p>
            <a:pPr>
              <a:lnSpc>
                <a:spcPct val="86000"/>
              </a:lnSpc>
            </a:pPr>
            <a:r>
              <a:rPr lang="zh-CN" altLang="en-US" sz="2000" dirty="0"/>
              <a:t>	</a:t>
            </a:r>
            <a:r>
              <a:rPr lang="en-US" altLang="zh-CN" sz="2000" dirty="0" err="1"/>
              <a:t>f.close</a:t>
            </a:r>
            <a:r>
              <a:rPr lang="en-US" altLang="zh-CN" sz="2000" dirty="0"/>
              <a:t>();		// </a:t>
            </a:r>
            <a:r>
              <a:rPr lang="zh-CN" altLang="en-US" sz="2000" dirty="0"/>
              <a:t>关闭文件</a:t>
            </a:r>
          </a:p>
          <a:p>
            <a:pPr>
              <a:lnSpc>
                <a:spcPct val="86000"/>
              </a:lnSpc>
            </a:pPr>
            <a:r>
              <a:rPr lang="zh-CN" altLang="en-US" sz="2000" dirty="0"/>
              <a:t>	</a:t>
            </a:r>
            <a:r>
              <a:rPr lang="en-US" altLang="zh-CN" sz="2000" dirty="0" err="1"/>
              <a:t>f.open</a:t>
            </a:r>
            <a:r>
              <a:rPr lang="en-US" altLang="zh-CN" sz="2000" dirty="0"/>
              <a:t>("stu.dat", </a:t>
            </a:r>
            <a:r>
              <a:rPr lang="en-US" altLang="zh-CN" sz="2000" dirty="0" err="1"/>
              <a:t>ios</a:t>
            </a:r>
            <a:r>
              <a:rPr lang="en-US" altLang="zh-CN" sz="2000" dirty="0"/>
              <a:t>::in | </a:t>
            </a:r>
            <a:r>
              <a:rPr lang="en-US" altLang="zh-CN" sz="2000" dirty="0" err="1"/>
              <a:t>ios</a:t>
            </a:r>
            <a:r>
              <a:rPr lang="en-US" altLang="zh-CN" sz="2000" dirty="0"/>
              <a:t>::out | </a:t>
            </a:r>
            <a:r>
              <a:rPr lang="en-US" altLang="zh-CN" sz="2000" dirty="0" err="1"/>
              <a:t>ios</a:t>
            </a:r>
            <a:r>
              <a:rPr lang="en-US" altLang="zh-CN" sz="2000" dirty="0"/>
              <a:t>::binary);</a:t>
            </a:r>
          </a:p>
          <a:p>
            <a:pPr>
              <a:lnSpc>
                <a:spcPct val="86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	// </a:t>
            </a:r>
            <a:r>
              <a:rPr lang="zh-CN" altLang="en-US" sz="2000" dirty="0">
                <a:solidFill>
                  <a:schemeClr val="tx1"/>
                </a:solidFill>
              </a:rPr>
              <a:t>再以输入输出方式打开文件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if (</a:t>
            </a:r>
            <a:r>
              <a:rPr lang="en-US" altLang="zh-CN" sz="2000" dirty="0" err="1">
                <a:solidFill>
                  <a:schemeClr val="tx1"/>
                </a:solidFill>
              </a:rPr>
              <a:t>f.fail</a:t>
            </a:r>
            <a:r>
              <a:rPr lang="en-US" altLang="zh-CN" sz="2000" dirty="0">
                <a:solidFill>
                  <a:schemeClr val="tx1"/>
                </a:solidFill>
              </a:rPr>
              <a:t>())	</a:t>
            </a:r>
          </a:p>
          <a:p>
            <a:pPr>
              <a:lnSpc>
                <a:spcPct val="86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{	// </a:t>
            </a:r>
            <a:r>
              <a:rPr lang="zh-CN" altLang="en-US" sz="2000" dirty="0">
                <a:solidFill>
                  <a:schemeClr val="tx1"/>
                </a:solidFill>
              </a:rPr>
              <a:t>打开文件失败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"</a:t>
            </a:r>
            <a:r>
              <a:rPr lang="zh-CN" altLang="en-US" sz="2000" dirty="0">
                <a:solidFill>
                  <a:schemeClr val="tx1"/>
                </a:solidFill>
              </a:rPr>
              <a:t>打开文件失败</a:t>
            </a:r>
            <a:r>
              <a:rPr lang="en-US" altLang="zh-CN" sz="2000" dirty="0">
                <a:solidFill>
                  <a:schemeClr val="tx1"/>
                </a:solidFill>
              </a:rPr>
              <a:t>!" 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6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	exit(1);		// </a:t>
            </a:r>
            <a:r>
              <a:rPr lang="zh-CN" altLang="en-US" sz="2000" dirty="0">
                <a:solidFill>
                  <a:schemeClr val="tx1"/>
                </a:solidFill>
              </a:rPr>
              <a:t>退出程序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86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137221" name="AutoShape 5"/>
          <p:cNvSpPr>
            <a:spLocks noChangeArrowheads="1"/>
          </p:cNvSpPr>
          <p:nvPr/>
        </p:nvSpPr>
        <p:spPr bwMode="auto">
          <a:xfrm>
            <a:off x="3203575" y="836613"/>
            <a:ext cx="5184775" cy="2736850"/>
          </a:xfrm>
          <a:prstGeom prst="wedgeRoundRectCallout">
            <a:avLst>
              <a:gd name="adj1" fmla="val -37231"/>
              <a:gd name="adj2" fmla="val 6681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>
                <a:solidFill>
                  <a:schemeClr val="tx1"/>
                </a:solidFill>
              </a:rPr>
              <a:t>本例程序中，如果直接采用输入输出方式</a:t>
            </a:r>
            <a:r>
              <a:rPr lang="en-US" altLang="zh-CN" sz="2000">
                <a:solidFill>
                  <a:schemeClr val="accent2"/>
                </a:solidFill>
              </a:rPr>
              <a:t>ios::in | ios::out</a:t>
            </a:r>
            <a:r>
              <a:rPr lang="zh-CN" altLang="en-US" sz="2000">
                <a:solidFill>
                  <a:schemeClr val="tx1"/>
                </a:solidFill>
              </a:rPr>
              <a:t>打开文件，则可能因为要打开的磁盘文件不存在而失败，所以先以输出方式</a:t>
            </a:r>
            <a:r>
              <a:rPr lang="en-US" altLang="zh-CN" sz="2000">
                <a:solidFill>
                  <a:schemeClr val="accent2"/>
                </a:solidFill>
              </a:rPr>
              <a:t>ios::out</a:t>
            </a:r>
            <a:r>
              <a:rPr lang="zh-CN" altLang="en-US" sz="2000">
                <a:solidFill>
                  <a:schemeClr val="tx1"/>
                </a:solidFill>
              </a:rPr>
              <a:t>打开文件，这时如果文件不存在，将创建一个新文件，再关闭此文件，然后再以输入输出方式</a:t>
            </a:r>
            <a:r>
              <a:rPr lang="en-US" altLang="zh-CN" sz="2000">
                <a:solidFill>
                  <a:schemeClr val="accent2"/>
                </a:solidFill>
              </a:rPr>
              <a:t>ios::in | ios::out</a:t>
            </a:r>
            <a:r>
              <a:rPr lang="zh-CN" altLang="en-US" sz="2000">
                <a:solidFill>
                  <a:schemeClr val="tx1"/>
                </a:solidFill>
              </a:rPr>
              <a:t>打开一个已存在的文件，这样就避免了打开失败的问题。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 animBg="1"/>
      <p:bldP spid="137221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4963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chemeClr val="accent2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2"/>
                </a:solidFill>
              </a:rPr>
              <a:t>11.7 </a:t>
            </a:r>
            <a:r>
              <a:rPr lang="zh-CN" altLang="en-US" sz="2000" dirty="0">
                <a:solidFill>
                  <a:schemeClr val="accent2"/>
                </a:solidFill>
              </a:rPr>
              <a:t>有</a:t>
            </a:r>
            <a:r>
              <a:rPr lang="en-US" altLang="zh-CN" sz="2000" dirty="0">
                <a:solidFill>
                  <a:schemeClr val="accent2"/>
                </a:solidFill>
              </a:rPr>
              <a:t>3</a:t>
            </a:r>
            <a:r>
              <a:rPr lang="zh-CN" altLang="en-US" sz="2000" dirty="0">
                <a:solidFill>
                  <a:schemeClr val="accent2"/>
                </a:solidFill>
              </a:rPr>
              <a:t>个学生的数据，要求：</a:t>
            </a:r>
          </a:p>
          <a:p>
            <a:r>
              <a:rPr lang="zh-CN" altLang="en-US" sz="2000" dirty="0">
                <a:solidFill>
                  <a:schemeClr val="accent2"/>
                </a:solidFill>
              </a:rPr>
              <a:t>（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</a:rPr>
              <a:t>）把它们存到磁盘文件中；</a:t>
            </a:r>
          </a:p>
          <a:p>
            <a:r>
              <a:rPr lang="zh-CN" altLang="en-US" sz="2000" dirty="0">
                <a:solidFill>
                  <a:schemeClr val="accent2"/>
                </a:solidFill>
              </a:rPr>
              <a:t>（</a:t>
            </a:r>
            <a:r>
              <a:rPr lang="en-US" altLang="zh-CN" sz="2000" dirty="0">
                <a:solidFill>
                  <a:schemeClr val="accent2"/>
                </a:solidFill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</a:rPr>
              <a:t>）将第</a:t>
            </a:r>
            <a:r>
              <a:rPr lang="en-US" altLang="zh-CN" sz="2000" dirty="0">
                <a:solidFill>
                  <a:schemeClr val="accent2"/>
                </a:solidFill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</a:rPr>
              <a:t>个学生的成绩改为</a:t>
            </a:r>
            <a:r>
              <a:rPr lang="en-US" altLang="zh-CN" sz="2000" dirty="0">
                <a:solidFill>
                  <a:schemeClr val="accent2"/>
                </a:solidFill>
              </a:rPr>
              <a:t>100</a:t>
            </a:r>
            <a:r>
              <a:rPr lang="zh-CN" altLang="en-US" sz="2000" dirty="0">
                <a:solidFill>
                  <a:schemeClr val="accent2"/>
                </a:solidFill>
              </a:rPr>
              <a:t>分后存回磁盘文件中的原有位置；</a:t>
            </a:r>
          </a:p>
          <a:p>
            <a:r>
              <a:rPr lang="zh-CN" altLang="en-US" sz="2000" dirty="0">
                <a:solidFill>
                  <a:schemeClr val="accent2"/>
                </a:solidFill>
              </a:rPr>
              <a:t>（</a:t>
            </a:r>
            <a:r>
              <a:rPr lang="en-US" altLang="zh-CN" sz="2000" dirty="0">
                <a:solidFill>
                  <a:schemeClr val="accent2"/>
                </a:solidFill>
              </a:rPr>
              <a:t>3</a:t>
            </a:r>
            <a:r>
              <a:rPr lang="zh-CN" altLang="en-US" sz="2000" dirty="0">
                <a:solidFill>
                  <a:schemeClr val="accent2"/>
                </a:solidFill>
              </a:rPr>
              <a:t>）从磁盘文件读出</a:t>
            </a:r>
            <a:r>
              <a:rPr lang="en-US" altLang="zh-CN" sz="2000" dirty="0">
                <a:solidFill>
                  <a:schemeClr val="accent2"/>
                </a:solidFill>
              </a:rPr>
              <a:t>3</a:t>
            </a:r>
            <a:r>
              <a:rPr lang="zh-CN" altLang="en-US" sz="2000" dirty="0">
                <a:solidFill>
                  <a:schemeClr val="accent2"/>
                </a:solidFill>
              </a:rPr>
              <a:t>个学生的数据并在屏幕加以显示。</a:t>
            </a:r>
          </a:p>
          <a:p>
            <a:r>
              <a:rPr lang="en-US" altLang="zh-CN" sz="2000" dirty="0">
                <a:solidFill>
                  <a:schemeClr val="accent2"/>
                </a:solidFill>
              </a:rPr>
              <a:t>……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f.write</a:t>
            </a:r>
            <a:r>
              <a:rPr lang="en-US" altLang="zh-CN" sz="2000" dirty="0">
                <a:solidFill>
                  <a:schemeClr val="tx1"/>
                </a:solidFill>
              </a:rPr>
              <a:t>((char *)&amp;</a:t>
            </a:r>
            <a:r>
              <a:rPr lang="en-US" altLang="zh-CN" sz="2000" dirty="0" err="1">
                <a:solidFill>
                  <a:schemeClr val="tx1"/>
                </a:solidFill>
              </a:rPr>
              <a:t>stu</a:t>
            </a:r>
            <a:r>
              <a:rPr lang="en-US" altLang="zh-CN" sz="2000" dirty="0">
                <a:solidFill>
                  <a:schemeClr val="tx1"/>
                </a:solidFill>
              </a:rPr>
              <a:t>[0], </a:t>
            </a:r>
            <a:r>
              <a:rPr lang="en-US" altLang="zh-CN" sz="2000" dirty="0" err="1">
                <a:solidFill>
                  <a:schemeClr val="tx1"/>
                </a:solidFill>
              </a:rPr>
              <a:t>sizeof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stu</a:t>
            </a:r>
            <a:r>
              <a:rPr lang="en-US" altLang="zh-CN" sz="2000" dirty="0">
                <a:solidFill>
                  <a:schemeClr val="tx1"/>
                </a:solidFill>
              </a:rPr>
              <a:t>));	// </a:t>
            </a:r>
            <a:r>
              <a:rPr lang="zh-CN" altLang="en-US" sz="2000" dirty="0">
                <a:solidFill>
                  <a:schemeClr val="tx1"/>
                </a:solidFill>
              </a:rPr>
              <a:t>写数据到文件中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Student s;		// </a:t>
            </a:r>
            <a:r>
              <a:rPr lang="zh-CN" altLang="en-US" sz="2000" dirty="0">
                <a:solidFill>
                  <a:schemeClr val="tx1"/>
                </a:solidFill>
              </a:rPr>
              <a:t>用于存储第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个学生信息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f.seekp</a:t>
            </a:r>
            <a:r>
              <a:rPr lang="en-US" altLang="zh-CN" sz="2000" dirty="0">
                <a:solidFill>
                  <a:schemeClr val="tx1"/>
                </a:solidFill>
              </a:rPr>
              <a:t>((2 - 1) * </a:t>
            </a:r>
            <a:r>
              <a:rPr lang="en-US" altLang="zh-CN" sz="2000" dirty="0" err="1">
                <a:solidFill>
                  <a:schemeClr val="tx1"/>
                </a:solidFill>
              </a:rPr>
              <a:t>sizeof</a:t>
            </a:r>
            <a:r>
              <a:rPr lang="en-US" altLang="zh-CN" sz="2000" dirty="0">
                <a:solidFill>
                  <a:schemeClr val="tx1"/>
                </a:solidFill>
              </a:rPr>
              <a:t>(Student), </a:t>
            </a: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::beg);	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	// </a:t>
            </a:r>
            <a:r>
              <a:rPr lang="zh-CN" altLang="en-US" sz="2000" dirty="0">
                <a:solidFill>
                  <a:schemeClr val="tx1"/>
                </a:solidFill>
              </a:rPr>
              <a:t>定位于第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个学生数据的起始位置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f.read</a:t>
            </a:r>
            <a:r>
              <a:rPr lang="en-US" altLang="zh-CN" sz="2000" dirty="0">
                <a:solidFill>
                  <a:schemeClr val="tx1"/>
                </a:solidFill>
              </a:rPr>
              <a:t>((char *)&amp;s, </a:t>
            </a:r>
            <a:r>
              <a:rPr lang="en-US" altLang="zh-CN" sz="2000" dirty="0" err="1">
                <a:solidFill>
                  <a:schemeClr val="tx1"/>
                </a:solidFill>
              </a:rPr>
              <a:t>sizeof</a:t>
            </a:r>
            <a:r>
              <a:rPr lang="en-US" altLang="zh-CN" sz="2000" dirty="0">
                <a:solidFill>
                  <a:schemeClr val="tx1"/>
                </a:solidFill>
              </a:rPr>
              <a:t>(Student));		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	// </a:t>
            </a:r>
            <a:r>
              <a:rPr lang="zh-CN" altLang="en-US" sz="2000" dirty="0">
                <a:solidFill>
                  <a:schemeClr val="tx1"/>
                </a:solidFill>
              </a:rPr>
              <a:t>读出第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个学生的信息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s.score</a:t>
            </a:r>
            <a:r>
              <a:rPr lang="en-US" altLang="zh-CN" sz="2000" dirty="0">
                <a:solidFill>
                  <a:schemeClr val="tx1"/>
                </a:solidFill>
              </a:rPr>
              <a:t> = 100;			// </a:t>
            </a:r>
            <a:r>
              <a:rPr lang="zh-CN" altLang="en-US" sz="2000" dirty="0">
                <a:solidFill>
                  <a:schemeClr val="tx1"/>
                </a:solidFill>
              </a:rPr>
              <a:t>修改第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个学生的信息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f.seekp</a:t>
            </a:r>
            <a:r>
              <a:rPr lang="en-US" altLang="zh-CN" sz="2000" dirty="0">
                <a:solidFill>
                  <a:schemeClr val="tx1"/>
                </a:solidFill>
              </a:rPr>
              <a:t>((2 - 1) * </a:t>
            </a:r>
            <a:r>
              <a:rPr lang="en-US" altLang="zh-CN" sz="2000" dirty="0" err="1">
                <a:solidFill>
                  <a:schemeClr val="tx1"/>
                </a:solidFill>
              </a:rPr>
              <a:t>sizeof</a:t>
            </a:r>
            <a:r>
              <a:rPr lang="en-US" altLang="zh-CN" sz="2000" dirty="0">
                <a:solidFill>
                  <a:schemeClr val="tx1"/>
                </a:solidFill>
              </a:rPr>
              <a:t>(Student), </a:t>
            </a:r>
            <a:r>
              <a:rPr lang="en-US" altLang="zh-CN" sz="2000" dirty="0" err="1">
                <a:solidFill>
                  <a:schemeClr val="tx1"/>
                </a:solidFill>
              </a:rPr>
              <a:t>ios</a:t>
            </a:r>
            <a:r>
              <a:rPr lang="en-US" altLang="zh-CN" sz="2000" dirty="0">
                <a:solidFill>
                  <a:schemeClr val="tx1"/>
                </a:solidFill>
              </a:rPr>
              <a:t>::beg);	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		// </a:t>
            </a:r>
            <a:r>
              <a:rPr lang="zh-CN" altLang="en-US" sz="2000" dirty="0">
                <a:solidFill>
                  <a:schemeClr val="tx1"/>
                </a:solidFill>
              </a:rPr>
              <a:t>定位于第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个学生数据的起始位置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f.write</a:t>
            </a:r>
            <a:r>
              <a:rPr lang="en-US" altLang="zh-CN" sz="2000" dirty="0">
                <a:solidFill>
                  <a:schemeClr val="tx1"/>
                </a:solidFill>
              </a:rPr>
              <a:t>((char *)&amp;s, </a:t>
            </a:r>
            <a:r>
              <a:rPr lang="en-US" altLang="zh-CN" sz="2000" dirty="0" err="1">
                <a:solidFill>
                  <a:schemeClr val="tx1"/>
                </a:solidFill>
              </a:rPr>
              <a:t>sizeof</a:t>
            </a:r>
            <a:r>
              <a:rPr lang="en-US" altLang="zh-CN" sz="2000" dirty="0">
                <a:solidFill>
                  <a:schemeClr val="tx1"/>
                </a:solidFill>
              </a:rPr>
              <a:t>(Student));	// </a:t>
            </a:r>
            <a:r>
              <a:rPr lang="zh-CN" altLang="en-US" sz="2000" dirty="0">
                <a:solidFill>
                  <a:schemeClr val="tx1"/>
                </a:solidFill>
              </a:rPr>
              <a:t>写入第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个学生的信息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496300" cy="459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6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例</a:t>
            </a:r>
            <a:r>
              <a:rPr lang="en-US" altLang="zh-CN" sz="2000" dirty="0" smtClean="0">
                <a:solidFill>
                  <a:schemeClr val="accent2"/>
                </a:solidFill>
              </a:rPr>
              <a:t>11.7 </a:t>
            </a:r>
            <a:r>
              <a:rPr lang="zh-CN" altLang="en-US" sz="2000" dirty="0">
                <a:solidFill>
                  <a:schemeClr val="accent2"/>
                </a:solidFill>
              </a:rPr>
              <a:t>有</a:t>
            </a:r>
            <a:r>
              <a:rPr lang="en-US" altLang="zh-CN" sz="2000" dirty="0">
                <a:solidFill>
                  <a:schemeClr val="accent2"/>
                </a:solidFill>
              </a:rPr>
              <a:t>3</a:t>
            </a:r>
            <a:r>
              <a:rPr lang="zh-CN" altLang="en-US" sz="2000" dirty="0">
                <a:solidFill>
                  <a:schemeClr val="accent2"/>
                </a:solidFill>
              </a:rPr>
              <a:t>个学生的数据，要求：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（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</a:rPr>
              <a:t>）把它们存到磁盘文件中；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（</a:t>
            </a:r>
            <a:r>
              <a:rPr lang="en-US" altLang="zh-CN" sz="2000" dirty="0">
                <a:solidFill>
                  <a:schemeClr val="accent2"/>
                </a:solidFill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</a:rPr>
              <a:t>）将第</a:t>
            </a:r>
            <a:r>
              <a:rPr lang="en-US" altLang="zh-CN" sz="2000" dirty="0">
                <a:solidFill>
                  <a:schemeClr val="accent2"/>
                </a:solidFill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</a:rPr>
              <a:t>个学生的成绩改为</a:t>
            </a:r>
            <a:r>
              <a:rPr lang="en-US" altLang="zh-CN" sz="2000" dirty="0">
                <a:solidFill>
                  <a:schemeClr val="accent2"/>
                </a:solidFill>
              </a:rPr>
              <a:t>100</a:t>
            </a:r>
            <a:r>
              <a:rPr lang="zh-CN" altLang="en-US" sz="2000" dirty="0">
                <a:solidFill>
                  <a:schemeClr val="accent2"/>
                </a:solidFill>
              </a:rPr>
              <a:t>分后存回磁盘文件中的原有位置；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accent2"/>
                </a:solidFill>
              </a:rPr>
              <a:t>（</a:t>
            </a:r>
            <a:r>
              <a:rPr lang="en-US" altLang="zh-CN" sz="2000" dirty="0">
                <a:solidFill>
                  <a:schemeClr val="accent2"/>
                </a:solidFill>
              </a:rPr>
              <a:t>3</a:t>
            </a:r>
            <a:r>
              <a:rPr lang="zh-CN" altLang="en-US" sz="2000" dirty="0">
                <a:solidFill>
                  <a:schemeClr val="accent2"/>
                </a:solidFill>
              </a:rPr>
              <a:t>）从磁盘文件读出</a:t>
            </a:r>
            <a:r>
              <a:rPr lang="en-US" altLang="zh-CN" sz="2000" dirty="0">
                <a:solidFill>
                  <a:schemeClr val="accent2"/>
                </a:solidFill>
              </a:rPr>
              <a:t>3</a:t>
            </a:r>
            <a:r>
              <a:rPr lang="zh-CN" altLang="en-US" sz="2000" dirty="0">
                <a:solidFill>
                  <a:schemeClr val="accent2"/>
                </a:solidFill>
              </a:rPr>
              <a:t>个学生的数据并在屏幕加以显示。</a:t>
            </a:r>
          </a:p>
          <a:p>
            <a:pPr>
              <a:lnSpc>
                <a:spcPct val="86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……</a:t>
            </a:r>
          </a:p>
          <a:p>
            <a:pPr>
              <a:lnSpc>
                <a:spcPct val="86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f.seekg</a:t>
            </a:r>
            <a:r>
              <a:rPr lang="en-US" altLang="zh-CN" sz="2000" dirty="0">
                <a:solidFill>
                  <a:schemeClr val="tx1"/>
                </a:solidFill>
              </a:rPr>
              <a:t>(0);		// </a:t>
            </a:r>
            <a:r>
              <a:rPr lang="zh-CN" altLang="en-US" sz="2000" dirty="0">
                <a:solidFill>
                  <a:schemeClr val="tx1"/>
                </a:solidFill>
              </a:rPr>
              <a:t>重新定位于文件开始处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f.read</a:t>
            </a:r>
            <a:r>
              <a:rPr lang="en-US" altLang="zh-CN" sz="2000" dirty="0">
                <a:solidFill>
                  <a:schemeClr val="tx1"/>
                </a:solidFill>
              </a:rPr>
              <a:t>((char *)&amp;s, </a:t>
            </a:r>
            <a:r>
              <a:rPr lang="en-US" altLang="zh-CN" sz="2000" dirty="0" err="1">
                <a:solidFill>
                  <a:schemeClr val="tx1"/>
                </a:solidFill>
              </a:rPr>
              <a:t>sizeof</a:t>
            </a:r>
            <a:r>
              <a:rPr lang="en-US" altLang="zh-CN" sz="2000" dirty="0">
                <a:solidFill>
                  <a:schemeClr val="tx1"/>
                </a:solidFill>
              </a:rPr>
              <a:t>(Student));	// </a:t>
            </a:r>
            <a:r>
              <a:rPr lang="zh-CN" altLang="en-US" sz="2000" dirty="0">
                <a:solidFill>
                  <a:schemeClr val="tx1"/>
                </a:solidFill>
              </a:rPr>
              <a:t>读出学生的信息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while (!f.eof())</a:t>
            </a:r>
          </a:p>
          <a:p>
            <a:pPr>
              <a:lnSpc>
                <a:spcPct val="86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{	// </a:t>
            </a:r>
            <a:r>
              <a:rPr lang="zh-CN" altLang="en-US" sz="2000" dirty="0">
                <a:solidFill>
                  <a:schemeClr val="tx1"/>
                </a:solidFill>
              </a:rPr>
              <a:t>文件未结束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s.num &lt;&lt; " " &lt;&lt; s.name &lt;&lt; " " &lt;&lt; </a:t>
            </a:r>
            <a:r>
              <a:rPr lang="en-US" altLang="zh-CN" sz="2000" dirty="0" err="1">
                <a:solidFill>
                  <a:schemeClr val="tx1"/>
                </a:solidFill>
              </a:rPr>
              <a:t>s.score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86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		&lt;&lt; </a:t>
            </a:r>
            <a:r>
              <a:rPr lang="en-US" altLang="zh-CN" sz="2000" dirty="0" err="1">
                <a:solidFill>
                  <a:schemeClr val="tx1"/>
                </a:solidFill>
              </a:rPr>
              <a:t>endl</a:t>
            </a:r>
            <a:r>
              <a:rPr lang="en-US" altLang="zh-CN" sz="2000" dirty="0">
                <a:solidFill>
                  <a:schemeClr val="tx1"/>
                </a:solidFill>
              </a:rPr>
              <a:t>;	// </a:t>
            </a:r>
            <a:r>
              <a:rPr lang="zh-CN" altLang="en-US" sz="2000" dirty="0">
                <a:solidFill>
                  <a:schemeClr val="tx1"/>
                </a:solidFill>
              </a:rPr>
              <a:t>显示学生信息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f.read</a:t>
            </a:r>
            <a:r>
              <a:rPr lang="en-US" altLang="zh-CN" sz="2000" dirty="0">
                <a:solidFill>
                  <a:schemeClr val="tx1"/>
                </a:solidFill>
              </a:rPr>
              <a:t>((char *)&amp;s, </a:t>
            </a:r>
            <a:r>
              <a:rPr lang="en-US" altLang="zh-CN" sz="2000" dirty="0" err="1">
                <a:solidFill>
                  <a:schemeClr val="tx1"/>
                </a:solidFill>
              </a:rPr>
              <a:t>sizeof</a:t>
            </a:r>
            <a:r>
              <a:rPr lang="en-US" altLang="zh-CN" sz="2000" dirty="0">
                <a:solidFill>
                  <a:schemeClr val="tx1"/>
                </a:solidFill>
              </a:rPr>
              <a:t>(Student));// </a:t>
            </a:r>
            <a:r>
              <a:rPr lang="zh-CN" altLang="en-US" sz="2000" dirty="0">
                <a:solidFill>
                  <a:schemeClr val="tx1"/>
                </a:solidFill>
              </a:rPr>
              <a:t>读出学生的信息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}	</a:t>
            </a:r>
          </a:p>
          <a:p>
            <a:pPr>
              <a:lnSpc>
                <a:spcPct val="86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f.close</a:t>
            </a:r>
            <a:r>
              <a:rPr lang="en-US" altLang="zh-CN" sz="2000" dirty="0">
                <a:solidFill>
                  <a:schemeClr val="tx1"/>
                </a:solidFill>
              </a:rPr>
              <a:t>();			// </a:t>
            </a:r>
            <a:r>
              <a:rPr lang="zh-CN" altLang="en-US" sz="2000" dirty="0">
                <a:solidFill>
                  <a:schemeClr val="tx1"/>
                </a:solidFill>
              </a:rPr>
              <a:t>关闭文件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system("PAUSE");            	// </a:t>
            </a:r>
            <a:r>
              <a:rPr lang="zh-CN" altLang="en-US" sz="2000" dirty="0">
                <a:solidFill>
                  <a:schemeClr val="tx1"/>
                </a:solidFill>
              </a:rPr>
              <a:t>输出系统提示并返回操作系统</a:t>
            </a:r>
          </a:p>
          <a:p>
            <a:pPr>
              <a:lnSpc>
                <a:spcPct val="86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return 0;                    		// </a:t>
            </a:r>
            <a:r>
              <a:rPr lang="zh-CN" altLang="en-US" sz="2000" dirty="0">
                <a:solidFill>
                  <a:schemeClr val="tx1"/>
                </a:solidFill>
              </a:rPr>
              <a:t>返回值</a:t>
            </a:r>
            <a:r>
              <a:rPr lang="en-US" altLang="zh-CN" sz="2000" dirty="0">
                <a:solidFill>
                  <a:schemeClr val="tx1"/>
                </a:solidFill>
              </a:rPr>
              <a:t>0, </a:t>
            </a:r>
            <a:r>
              <a:rPr lang="zh-CN" altLang="en-US" sz="2000" dirty="0">
                <a:solidFill>
                  <a:schemeClr val="tx1"/>
                </a:solidFill>
              </a:rPr>
              <a:t>返回操作系统</a:t>
            </a:r>
          </a:p>
          <a:p>
            <a:pPr>
              <a:lnSpc>
                <a:spcPct val="86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7587" name="AutoShape 3"/>
          <p:cNvSpPr>
            <a:spLocks noChangeArrowheads="1"/>
          </p:cNvSpPr>
          <p:nvPr/>
        </p:nvSpPr>
        <p:spPr bwMode="auto">
          <a:xfrm>
            <a:off x="1187450" y="5013325"/>
            <a:ext cx="6624638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000">
                <a:solidFill>
                  <a:schemeClr val="tx1"/>
                </a:solidFill>
              </a:rPr>
              <a:t>程序运行时屏幕输出如下：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2009101 </a:t>
            </a:r>
            <a:r>
              <a:rPr lang="zh-CN" altLang="en-US" sz="2000">
                <a:solidFill>
                  <a:schemeClr val="accent2"/>
                </a:solidFill>
              </a:rPr>
              <a:t>李靖 </a:t>
            </a:r>
            <a:r>
              <a:rPr lang="en-US" altLang="zh-CN" sz="2000">
                <a:solidFill>
                  <a:schemeClr val="accent2"/>
                </a:solidFill>
              </a:rPr>
              <a:t>98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2009102 </a:t>
            </a:r>
            <a:r>
              <a:rPr lang="zh-CN" altLang="en-US" sz="2000">
                <a:solidFill>
                  <a:schemeClr val="accent2"/>
                </a:solidFill>
              </a:rPr>
              <a:t>刘敏 </a:t>
            </a:r>
            <a:r>
              <a:rPr lang="en-US" altLang="zh-CN" sz="2000">
                <a:solidFill>
                  <a:schemeClr val="accent2"/>
                </a:solidFill>
              </a:rPr>
              <a:t>100</a:t>
            </a:r>
          </a:p>
          <a:p>
            <a:pPr lvl="1"/>
            <a:r>
              <a:rPr lang="en-US" altLang="zh-CN" sz="2000">
                <a:solidFill>
                  <a:schemeClr val="accent2"/>
                </a:solidFill>
              </a:rPr>
              <a:t>2009103 </a:t>
            </a:r>
            <a:r>
              <a:rPr lang="zh-CN" altLang="en-US" sz="2000">
                <a:solidFill>
                  <a:schemeClr val="accent2"/>
                </a:solidFill>
              </a:rPr>
              <a:t>王强 </a:t>
            </a:r>
            <a:r>
              <a:rPr lang="en-US" altLang="zh-CN" sz="2000">
                <a:solidFill>
                  <a:schemeClr val="accent2"/>
                </a:solidFill>
              </a:rPr>
              <a:t>99</a:t>
            </a:r>
          </a:p>
          <a:p>
            <a:pPr lvl="1"/>
            <a:r>
              <a:rPr lang="zh-CN" altLang="en-US" sz="2000">
                <a:solidFill>
                  <a:schemeClr val="accent2"/>
                </a:solidFill>
              </a:rPr>
              <a:t>请按任意键继续</a:t>
            </a:r>
            <a:r>
              <a:rPr lang="en-US" altLang="zh-CN" sz="2000">
                <a:solidFill>
                  <a:schemeClr val="accent2"/>
                </a:solidFill>
              </a:rPr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fi-FI" altLang="zh-CN" sz="4800" dirty="0" smtClean="0"/>
              <a:t>11.1 C++</a:t>
            </a:r>
            <a:r>
              <a:rPr lang="zh-CN" altLang="fi-FI" sz="4800" dirty="0" smtClean="0"/>
              <a:t>的</a:t>
            </a:r>
            <a:r>
              <a:rPr lang="fi-FI" altLang="zh-CN" sz="4800" dirty="0" smtClean="0"/>
              <a:t>I/O</a:t>
            </a:r>
            <a:r>
              <a:rPr lang="zh-CN" altLang="fi-FI" sz="4800" dirty="0" smtClean="0"/>
              <a:t>流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/>
          <a:lstStyle/>
          <a:p>
            <a:r>
              <a:rPr lang="en-US" altLang="zh-CN" sz="4800" dirty="0" smtClean="0"/>
              <a:t>11.5 </a:t>
            </a:r>
            <a:r>
              <a:rPr lang="zh-CN" altLang="en-US" sz="4800" dirty="0" smtClean="0"/>
              <a:t>流的错误状态及其处理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11.5 </a:t>
            </a:r>
            <a:r>
              <a:rPr lang="zh-CN" altLang="en-US" sz="4800" dirty="0" smtClean="0"/>
              <a:t>流的错误状态及其处理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11.5.1 </a:t>
            </a:r>
            <a:r>
              <a:rPr lang="zh-CN" altLang="en-US" sz="4400" dirty="0" smtClean="0"/>
              <a:t>流的出错状态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dirty="0" smtClean="0"/>
              <a:t>流的出错状态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3240360"/>
          </a:xfrm>
        </p:spPr>
        <p:txBody>
          <a:bodyPr/>
          <a:lstStyle/>
          <a:p>
            <a:pPr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dirty="0" smtClean="0"/>
              <a:t>为了在流操作过程中指示流是否发生了错误以及出现错误的类型，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类中定义了一个枚举类型</a:t>
            </a:r>
            <a:r>
              <a:rPr lang="en-US" altLang="zh-CN" dirty="0" err="1" smtClean="0"/>
              <a:t>io_state</a:t>
            </a:r>
            <a:r>
              <a:rPr lang="zh-CN" altLang="en-US" dirty="0" smtClean="0"/>
              <a:t>，用其每个元素描述出错误状态字的一个出错状态位。</a:t>
            </a:r>
          </a:p>
          <a:p>
            <a:pPr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dirty="0" smtClean="0"/>
              <a:t>一个流处在一个出错状态时，所有对该流的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请求都将被忽略，直到错误情况被纠正并把出错状态位清除为止。</a:t>
            </a:r>
          </a:p>
          <a:p>
            <a:pPr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005064"/>
            <a:ext cx="8532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enum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io_state</a:t>
            </a:r>
            <a:endParaRPr lang="en-US" altLang="zh-CN" sz="2000" dirty="0" smtClean="0"/>
          </a:p>
          <a:p>
            <a:r>
              <a:rPr lang="en-US" altLang="zh-CN" sz="2000" dirty="0" smtClean="0"/>
              <a:t>{                                  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goodbit</a:t>
            </a:r>
            <a:r>
              <a:rPr lang="en-US" altLang="zh-CN" sz="2000" dirty="0" smtClean="0"/>
              <a:t> = 0x00,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状态正常，没有发生</a:t>
            </a:r>
            <a:r>
              <a:rPr lang="en-US" altLang="zh-CN" sz="2000" dirty="0" smtClean="0">
                <a:solidFill>
                  <a:schemeClr val="tx1"/>
                </a:solidFill>
              </a:rPr>
              <a:t>I/O</a:t>
            </a:r>
            <a:r>
              <a:rPr lang="zh-CN" altLang="en-US" sz="2000" dirty="0" smtClean="0">
                <a:solidFill>
                  <a:schemeClr val="tx1"/>
                </a:solidFill>
              </a:rPr>
              <a:t>错误</a:t>
            </a:r>
          </a:p>
          <a:p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eofbit</a:t>
            </a:r>
            <a:r>
              <a:rPr lang="en-US" altLang="zh-CN" sz="2000" dirty="0" smtClean="0"/>
              <a:t> = 0x01,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到达流结束符位置</a:t>
            </a:r>
          </a:p>
          <a:p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failbit</a:t>
            </a:r>
            <a:r>
              <a:rPr lang="en-US" altLang="zh-CN" sz="2000" dirty="0" smtClean="0"/>
              <a:t> = 0x02,		</a:t>
            </a:r>
            <a:r>
              <a:rPr lang="en-US" altLang="zh-CN" sz="2000" dirty="0" smtClean="0">
                <a:solidFill>
                  <a:schemeClr val="tx1"/>
                </a:solidFill>
              </a:rPr>
              <a:t>// I/O</a:t>
            </a:r>
            <a:r>
              <a:rPr lang="zh-CN" altLang="en-US" sz="2000" dirty="0" smtClean="0">
                <a:solidFill>
                  <a:schemeClr val="tx1"/>
                </a:solidFill>
              </a:rPr>
              <a:t>操作失败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用户错误，过早的</a:t>
            </a:r>
            <a:r>
              <a:rPr lang="en-US" altLang="zh-CN" sz="2000" dirty="0" smtClean="0">
                <a:solidFill>
                  <a:schemeClr val="tx1"/>
                </a:solidFill>
              </a:rPr>
              <a:t>EOF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badbit</a:t>
            </a:r>
            <a:r>
              <a:rPr lang="en-US" altLang="zh-CN" sz="2000" dirty="0" smtClean="0"/>
              <a:t> = 0x04,	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非法操作</a:t>
            </a:r>
          </a:p>
          <a:p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hardfail</a:t>
            </a:r>
            <a:r>
              <a:rPr lang="en-US" altLang="zh-CN" sz="2000" dirty="0" smtClean="0"/>
              <a:t> = 0x80,	</a:t>
            </a:r>
            <a:r>
              <a:rPr lang="en-US" altLang="zh-CN" sz="2000" dirty="0" smtClean="0">
                <a:solidFill>
                  <a:schemeClr val="tx1"/>
                </a:solidFill>
              </a:rPr>
              <a:t>// </a:t>
            </a:r>
            <a:r>
              <a:rPr lang="zh-CN" altLang="en-US" sz="2000" dirty="0" smtClean="0">
                <a:solidFill>
                  <a:schemeClr val="tx1"/>
                </a:solidFill>
              </a:rPr>
              <a:t>不可修复的错误</a:t>
            </a:r>
          </a:p>
          <a:p>
            <a:r>
              <a:rPr lang="en-US" altLang="zh-CN" sz="2000" dirty="0" smtClean="0"/>
              <a:t>};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11.5 </a:t>
            </a:r>
            <a:r>
              <a:rPr lang="zh-CN" altLang="en-US" sz="4800" dirty="0" smtClean="0"/>
              <a:t>流的错误状态及其处理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11.5.2 </a:t>
            </a:r>
            <a:r>
              <a:rPr lang="zh-CN" altLang="en-US" sz="4400" dirty="0" smtClean="0"/>
              <a:t>测试与设置出错状态位的</a:t>
            </a:r>
            <a:r>
              <a:rPr lang="en-US" altLang="zh-CN" sz="4400" dirty="0" err="1" smtClean="0"/>
              <a:t>ios</a:t>
            </a:r>
            <a:r>
              <a:rPr lang="zh-CN" altLang="en-US" sz="4400" dirty="0" smtClean="0"/>
              <a:t>类成员函数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dirty="0" smtClean="0"/>
              <a:t>测试与设置出错状态位的</a:t>
            </a:r>
            <a:r>
              <a:rPr lang="en-US" altLang="zh-CN" sz="3200" dirty="0" err="1" smtClean="0"/>
              <a:t>ios</a:t>
            </a:r>
            <a:r>
              <a:rPr lang="zh-CN" altLang="en-US" sz="3200" dirty="0" smtClean="0"/>
              <a:t>类成员函数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2404863"/>
          </a:xfrm>
        </p:spPr>
        <p:txBody>
          <a:bodyPr/>
          <a:lstStyle/>
          <a:p>
            <a:pPr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dirty="0" smtClean="0"/>
              <a:t>一旦错误发生，输入符与输出符都不能改变流的状态。因此应在程序的适当点上测试流的状态，并在排除相应的错误后，清除出错状态位。</a:t>
            </a:r>
            <a:endParaRPr lang="en-US" altLang="zh-CN" dirty="0" smtClean="0"/>
          </a:p>
          <a:p>
            <a:pPr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dirty="0" smtClean="0"/>
              <a:t>可以用这些函数测试当前流的出错状态，如</a:t>
            </a:r>
          </a:p>
          <a:p>
            <a:pPr lvl="1"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dirty="0" smtClean="0"/>
              <a:t>if(</a:t>
            </a:r>
            <a:r>
              <a:rPr lang="en-US" altLang="zh-CN" dirty="0" err="1" smtClean="0"/>
              <a:t>cin.good</a:t>
            </a:r>
            <a:r>
              <a:rPr lang="en-US" altLang="zh-CN" dirty="0" smtClean="0"/>
              <a:t>())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 &gt;&gt; data;</a:t>
            </a:r>
          </a:p>
          <a:p>
            <a:pPr>
              <a:lnSpc>
                <a:spcPts val="3500"/>
              </a:lnSpc>
              <a:spcBef>
                <a:spcPts val="300"/>
              </a:spcBef>
              <a:spcAft>
                <a:spcPts val="300"/>
              </a:spcAft>
            </a:pPr>
            <a:endParaRPr lang="zh-CN" altLang="en-US" dirty="0"/>
          </a:p>
        </p:txBody>
      </p:sp>
      <p:graphicFrame>
        <p:nvGraphicFramePr>
          <p:cNvPr id="4" name="Group 80"/>
          <p:cNvGraphicFramePr>
            <a:graphicFrameLocks/>
          </p:cNvGraphicFramePr>
          <p:nvPr/>
        </p:nvGraphicFramePr>
        <p:xfrm>
          <a:off x="971600" y="3543894"/>
          <a:ext cx="7128792" cy="2765426"/>
        </p:xfrm>
        <a:graphic>
          <a:graphicData uri="http://schemas.openxmlformats.org/drawingml/2006/table">
            <a:tbl>
              <a:tblPr/>
              <a:tblGrid>
                <a:gridCol w="2025990"/>
                <a:gridCol w="5102802"/>
              </a:tblGrid>
              <a:tr h="5143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成员函数 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功             能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rdstate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返回当前出错状态字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good()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若出错状态字没有置位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则返回非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fail()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failbit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被置位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则返回非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bad() 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badbit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被置位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则返回非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eof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若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istream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eofbit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被置位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则返回非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习题</a:t>
            </a:r>
            <a:r>
              <a:rPr lang="en-US" altLang="zh-CN" dirty="0" smtClean="0"/>
              <a:t>11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4525962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．编写程序用于统计一个文本文件中包含的大写英语字母出现的次数。   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（此题选做）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．编写程序实现以下功能：</a:t>
            </a: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）从键盘上输入一系列学生成绩信息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姓名、成绩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，并将这些学生成绩信息写入到文件</a:t>
            </a:r>
            <a:r>
              <a:rPr lang="en-US" altLang="zh-CN" sz="2400" dirty="0" smtClean="0"/>
              <a:t>stud.dat</a:t>
            </a:r>
            <a:r>
              <a:rPr lang="zh-CN" altLang="en-US" sz="2400" dirty="0" smtClean="0"/>
              <a:t>中。</a:t>
            </a: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）显示文件</a:t>
            </a:r>
            <a:r>
              <a:rPr lang="en-US" altLang="zh-CN" sz="2400" dirty="0" smtClean="0"/>
              <a:t>stu.dat</a:t>
            </a:r>
            <a:r>
              <a:rPr lang="zh-CN" altLang="en-US" sz="2400" dirty="0" smtClean="0"/>
              <a:t>中的学生成绩信息。。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altLang="zh-CN" sz="4800" dirty="0" smtClean="0"/>
              <a:t>11.1 C++</a:t>
            </a:r>
            <a:r>
              <a:rPr lang="zh-CN" altLang="fi-FI" sz="4800" dirty="0" smtClean="0"/>
              <a:t>的</a:t>
            </a:r>
            <a:r>
              <a:rPr lang="fi-FI" altLang="zh-CN" sz="4800" dirty="0" smtClean="0"/>
              <a:t>I/O</a:t>
            </a:r>
            <a:r>
              <a:rPr lang="zh-CN" altLang="fi-FI" sz="4800" dirty="0" smtClean="0"/>
              <a:t>流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4400" dirty="0" smtClean="0"/>
              <a:t>11.1.2 C++</a:t>
            </a:r>
            <a:r>
              <a:rPr lang="zh-CN" altLang="en-US" sz="4400" dirty="0" smtClean="0"/>
              <a:t>流类库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的输入与输出涉</a:t>
            </a:r>
            <a:r>
              <a:rPr lang="en-US" altLang="zh-CN" dirty="0" smtClean="0"/>
              <a:t>3</a:t>
            </a:r>
            <a:r>
              <a:rPr lang="zh-CN" altLang="en-US" dirty="0" smtClean="0"/>
              <a:t>方面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对系统指定的标准设备的输入和输出。简称</a:t>
            </a:r>
            <a:r>
              <a:rPr lang="zh-CN" altLang="en-US" dirty="0" smtClean="0">
                <a:solidFill>
                  <a:srgbClr val="C00000"/>
                </a:solidFill>
              </a:rPr>
              <a:t>标准</a:t>
            </a:r>
            <a:r>
              <a:rPr lang="en-US" altLang="zh-CN" dirty="0" smtClean="0">
                <a:solidFill>
                  <a:srgbClr val="C00000"/>
                </a:solidFill>
              </a:rPr>
              <a:t>I/O</a:t>
            </a:r>
            <a:r>
              <a:rPr lang="zh-CN" altLang="en-US" dirty="0" smtClean="0"/>
              <a:t>。（</a:t>
            </a:r>
            <a:r>
              <a:rPr lang="zh-CN" altLang="en-US" dirty="0" smtClean="0">
                <a:solidFill>
                  <a:srgbClr val="C00000"/>
                </a:solidFill>
              </a:rPr>
              <a:t>设备</a:t>
            </a:r>
            <a:r>
              <a:rPr lang="zh-CN" altLang="en-US" dirty="0" smtClean="0"/>
              <a:t>）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以外存磁盘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或光盘</a:t>
            </a:r>
            <a:r>
              <a:rPr lang="en-US" altLang="zh-CN" dirty="0" smtClean="0"/>
              <a:t>)</a:t>
            </a:r>
            <a:r>
              <a:rPr lang="zh-CN" altLang="en-US" dirty="0" smtClean="0"/>
              <a:t>文件为对象进行输入和输出。简称</a:t>
            </a:r>
            <a:r>
              <a:rPr lang="zh-CN" altLang="en-US" dirty="0" smtClean="0">
                <a:solidFill>
                  <a:srgbClr val="C00000"/>
                </a:solidFill>
              </a:rPr>
              <a:t>文件</a:t>
            </a:r>
            <a:r>
              <a:rPr lang="en-US" altLang="zh-CN" dirty="0" smtClean="0">
                <a:solidFill>
                  <a:srgbClr val="C00000"/>
                </a:solidFill>
              </a:rPr>
              <a:t>I/O</a:t>
            </a:r>
            <a:r>
              <a:rPr lang="zh-CN" altLang="en-US" dirty="0" smtClean="0"/>
              <a:t>。（</a:t>
            </a:r>
            <a:r>
              <a:rPr lang="zh-CN" altLang="en-US" dirty="0" smtClean="0">
                <a:solidFill>
                  <a:srgbClr val="C00000"/>
                </a:solidFill>
              </a:rPr>
              <a:t>文件</a:t>
            </a:r>
            <a:r>
              <a:rPr lang="zh-CN" altLang="en-US" dirty="0" smtClean="0"/>
              <a:t>）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对内存中指定的空间进行输入和输出。简称</a:t>
            </a:r>
            <a:r>
              <a:rPr lang="zh-CN" altLang="en-US" dirty="0" smtClean="0">
                <a:solidFill>
                  <a:srgbClr val="C00000"/>
                </a:solidFill>
              </a:rPr>
              <a:t>串</a:t>
            </a:r>
            <a:r>
              <a:rPr lang="en-US" altLang="zh-CN" dirty="0" smtClean="0">
                <a:solidFill>
                  <a:srgbClr val="C00000"/>
                </a:solidFill>
              </a:rPr>
              <a:t>I/O</a:t>
            </a:r>
            <a:r>
              <a:rPr lang="zh-CN" altLang="en-US" dirty="0" smtClean="0"/>
              <a:t>。（</a:t>
            </a:r>
            <a:r>
              <a:rPr lang="zh-CN" altLang="en-US" dirty="0" smtClean="0">
                <a:solidFill>
                  <a:srgbClr val="C00000"/>
                </a:solidFill>
              </a:rPr>
              <a:t>内存</a:t>
            </a:r>
            <a:r>
              <a:rPr lang="zh-CN" altLang="en-US" dirty="0" smtClean="0"/>
              <a:t>）</a:t>
            </a:r>
          </a:p>
          <a:p>
            <a:pPr marL="514350" indent="-514350">
              <a:buFont typeface="+mj-ea"/>
              <a:buAutoNum type="circleNumDbPlain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26593</TotalTime>
  <Words>422</Words>
  <Application>Microsoft Office PowerPoint</Application>
  <PresentationFormat>全屏显示(4:3)</PresentationFormat>
  <Paragraphs>700</Paragraphs>
  <Slides>75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6" baseType="lpstr">
      <vt:lpstr>默认设计模板</vt:lpstr>
      <vt:lpstr>新概念C++程序设计大学教程(第3版)</vt:lpstr>
      <vt:lpstr>11.1 C++的I/O流</vt:lpstr>
      <vt:lpstr>11.1 C++的I/O流</vt:lpstr>
      <vt:lpstr>流的概念</vt:lpstr>
      <vt:lpstr>流的cin和cout概念</vt:lpstr>
      <vt:lpstr>缓冲区</vt:lpstr>
      <vt:lpstr>11.1 C++的I/O流</vt:lpstr>
      <vt:lpstr>11.1 C++的I/O流</vt:lpstr>
      <vt:lpstr>C++的输入与输出涉3方面</vt:lpstr>
      <vt:lpstr>C++定义基本流类</vt:lpstr>
      <vt:lpstr>幻灯片 11</vt:lpstr>
      <vt:lpstr>iostream类派生体系</vt:lpstr>
      <vt:lpstr>streambuf类派生体系</vt:lpstr>
      <vt:lpstr>与ios类库有关的头文件</vt:lpstr>
      <vt:lpstr>11.1.3 ios类的一般声明形式</vt:lpstr>
      <vt:lpstr>幻灯片 16</vt:lpstr>
      <vt:lpstr>幻灯片 17</vt:lpstr>
      <vt:lpstr>11.2 标准流对象与标准I/O流操作</vt:lpstr>
      <vt:lpstr>11.2 标准流对象与标准I/O流操作</vt:lpstr>
      <vt:lpstr>cin、cout、cerr和clog</vt:lpstr>
      <vt:lpstr>11.2 标准流对象与标准I/O流操作</vt:lpstr>
      <vt:lpstr>istream类和ostream提供的标准输入/输出操作</vt:lpstr>
      <vt:lpstr>11.3 流的格式化</vt:lpstr>
      <vt:lpstr>概述</vt:lpstr>
      <vt:lpstr>11.3 流的格式化</vt:lpstr>
      <vt:lpstr>ios类的格式化成员函数和格式化标志</vt:lpstr>
      <vt:lpstr>幻灯片 27</vt:lpstr>
      <vt:lpstr>幻灯片 28</vt:lpstr>
      <vt:lpstr>11.3 流的格式化</vt:lpstr>
      <vt:lpstr>格式化操作符</vt:lpstr>
      <vt:lpstr>幻灯片 31</vt:lpstr>
      <vt:lpstr>幻灯片 32</vt:lpstr>
      <vt:lpstr>11.4 文件流</vt:lpstr>
      <vt:lpstr>11.4 文件流</vt:lpstr>
      <vt:lpstr>文件流的概念</vt:lpstr>
      <vt:lpstr>文件流分类</vt:lpstr>
      <vt:lpstr>文本文件和二进制文件</vt:lpstr>
      <vt:lpstr>缓冲文件和无缓冲文件</vt:lpstr>
      <vt:lpstr>11.4 文件流</vt:lpstr>
      <vt:lpstr>文件操作通常包含4个过程</vt:lpstr>
      <vt:lpstr>11.4 文件流</vt:lpstr>
      <vt:lpstr>打开外存文件操作</vt:lpstr>
      <vt:lpstr>幻灯片 43</vt:lpstr>
      <vt:lpstr>幻灯片 44</vt:lpstr>
      <vt:lpstr>幻灯片 45</vt:lpstr>
      <vt:lpstr>幻灯片 46</vt:lpstr>
      <vt:lpstr>关闭磁盘文件操作</vt:lpstr>
      <vt:lpstr>11.4 文件流</vt:lpstr>
      <vt:lpstr>对文本文件的操作</vt:lpstr>
      <vt:lpstr>用输入运算符“&gt;&gt;”和输出运算符“&lt;&lt;”输入输出数据</vt:lpstr>
      <vt:lpstr>幻灯片 51</vt:lpstr>
      <vt:lpstr>幻灯片 52</vt:lpstr>
      <vt:lpstr>采用文件流类的put()，get()，geiline()等成员函数进行字符的输入输出</vt:lpstr>
      <vt:lpstr>幻灯片 54</vt:lpstr>
      <vt:lpstr>幻灯片 55</vt:lpstr>
      <vt:lpstr>幻灯片 56</vt:lpstr>
      <vt:lpstr>幻灯片 57</vt:lpstr>
      <vt:lpstr>11.4 文件流</vt:lpstr>
      <vt:lpstr>对二进制文件的操作</vt:lpstr>
      <vt:lpstr>用文件流类成员函数read()和write()读写二进制文件</vt:lpstr>
      <vt:lpstr>幻灯片 61</vt:lpstr>
      <vt:lpstr>幻灯片 62</vt:lpstr>
      <vt:lpstr>幻灯片 63</vt:lpstr>
      <vt:lpstr>采用与文件指针有关的流成员函数来实现随机访问二进制文件</vt:lpstr>
      <vt:lpstr>幻灯片 65</vt:lpstr>
      <vt:lpstr>幻灯片 66</vt:lpstr>
      <vt:lpstr>幻灯片 67</vt:lpstr>
      <vt:lpstr>幻灯片 68</vt:lpstr>
      <vt:lpstr>幻灯片 69</vt:lpstr>
      <vt:lpstr>11.5 流的错误状态及其处理</vt:lpstr>
      <vt:lpstr>11.5 流的错误状态及其处理</vt:lpstr>
      <vt:lpstr>流的出错状态</vt:lpstr>
      <vt:lpstr>11.5 流的错误状态及其处理</vt:lpstr>
      <vt:lpstr>测试与设置出错状态位的ios类成员函数</vt:lpstr>
      <vt:lpstr>习题11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yhy</dc:creator>
  <cp:lastModifiedBy>hy you</cp:lastModifiedBy>
  <cp:revision>1231</cp:revision>
  <dcterms:created xsi:type="dcterms:W3CDTF">2010-01-13T14:53:29Z</dcterms:created>
  <dcterms:modified xsi:type="dcterms:W3CDTF">2020-06-11T02:52:57Z</dcterms:modified>
</cp:coreProperties>
</file>