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34" r:id="rId2"/>
    <p:sldId id="330" r:id="rId3"/>
    <p:sldId id="269" r:id="rId4"/>
    <p:sldId id="305" r:id="rId5"/>
    <p:sldId id="264" r:id="rId6"/>
    <p:sldId id="257" r:id="rId7"/>
    <p:sldId id="258" r:id="rId8"/>
    <p:sldId id="260" r:id="rId9"/>
    <p:sldId id="261" r:id="rId10"/>
    <p:sldId id="259" r:id="rId11"/>
    <p:sldId id="262" r:id="rId12"/>
    <p:sldId id="263" r:id="rId13"/>
    <p:sldId id="289" r:id="rId14"/>
    <p:sldId id="290" r:id="rId15"/>
    <p:sldId id="331" r:id="rId16"/>
    <p:sldId id="332" r:id="rId17"/>
    <p:sldId id="333" r:id="rId18"/>
    <p:sldId id="291" r:id="rId19"/>
    <p:sldId id="310" r:id="rId20"/>
    <p:sldId id="268" r:id="rId21"/>
    <p:sldId id="265" r:id="rId22"/>
    <p:sldId id="270" r:id="rId23"/>
    <p:sldId id="271" r:id="rId24"/>
    <p:sldId id="272" r:id="rId25"/>
    <p:sldId id="312" r:id="rId26"/>
    <p:sldId id="313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5" r:id="rId37"/>
    <p:sldId id="286" r:id="rId38"/>
    <p:sldId id="287" r:id="rId39"/>
    <p:sldId id="318" r:id="rId40"/>
    <p:sldId id="288" r:id="rId41"/>
    <p:sldId id="319" r:id="rId42"/>
    <p:sldId id="306" r:id="rId43"/>
    <p:sldId id="292" r:id="rId44"/>
    <p:sldId id="296" r:id="rId45"/>
    <p:sldId id="297" r:id="rId46"/>
    <p:sldId id="298" r:id="rId47"/>
    <p:sldId id="299" r:id="rId48"/>
    <p:sldId id="294" r:id="rId49"/>
    <p:sldId id="300" r:id="rId50"/>
    <p:sldId id="301" r:id="rId51"/>
    <p:sldId id="302" r:id="rId52"/>
    <p:sldId id="303" r:id="rId53"/>
    <p:sldId id="320" r:id="rId54"/>
    <p:sldId id="324" r:id="rId55"/>
    <p:sldId id="325" r:id="rId56"/>
    <p:sldId id="326" r:id="rId57"/>
    <p:sldId id="304" r:id="rId58"/>
    <p:sldId id="321" r:id="rId59"/>
    <p:sldId id="322" r:id="rId60"/>
    <p:sldId id="323" r:id="rId61"/>
    <p:sldId id="311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66"/>
    <a:srgbClr val="FFFFCC"/>
    <a:srgbClr val="003366"/>
    <a:srgbClr val="FFCC99"/>
    <a:srgbClr val="009900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9323" autoAdjust="0"/>
  </p:normalViewPr>
  <p:slideViewPr>
    <p:cSldViewPr>
      <p:cViewPr varScale="1">
        <p:scale>
          <a:sx n="117" d="100"/>
          <a:sy n="117" d="100"/>
        </p:scale>
        <p:origin x="2112" y="168"/>
      </p:cViewPr>
      <p:guideLst>
        <p:guide orient="horz" pos="278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64"/>
    </p:cViewPr>
  </p:sorterViewPr>
  <p:notesViewPr>
    <p:cSldViewPr>
      <p:cViewPr varScale="1">
        <p:scale>
          <a:sx n="43" d="100"/>
          <a:sy n="43" d="100"/>
        </p:scale>
        <p:origin x="-14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7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08A22B8-FE1B-4A42-AE98-2D7B0FCD6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5348F97-B65B-42F9-A5C5-EA03196C9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8A74-342E-4ADA-BAC8-D273EB4602C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8AEFC-AA7F-434D-8A79-0EF51472A94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74354-1CED-4509-89D4-60521602F8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F087E-9773-45D5-A283-53BB2FD82A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4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88717-85EC-4F6A-929F-5B34A5DD20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5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9421E-36C8-405F-9B0C-69B7C3626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4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CB098-D545-4C43-B066-D62B4BF52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56799-6C54-49BA-92B0-0267BC32D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9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75003-1445-48D1-935B-50C4195E4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7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D8D02-7A0A-41D2-8F08-E855DA0D46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4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3F6E1-CB7D-4EEE-A20D-D172624E3D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5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81BB1-54F6-4D1C-B8C9-CFB593274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6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04E53-FF89-47F7-9CAD-DAD570D056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9AE7BEDB-983A-45D8-A833-380EA2E060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slide" Target="slide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slide" Target="slide27.xml"/><Relationship Id="rId5" Type="http://schemas.openxmlformats.org/officeDocument/2006/relationships/slide" Target="slide31.xml"/><Relationship Id="rId6" Type="http://schemas.openxmlformats.org/officeDocument/2006/relationships/slide" Target="slide35.xml"/><Relationship Id="rId7" Type="http://schemas.openxmlformats.org/officeDocument/2006/relationships/slide" Target="slide36.xml"/><Relationship Id="rId8" Type="http://schemas.openxmlformats.org/officeDocument/2006/relationships/slide" Target="slide3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42.xml"/><Relationship Id="rId5" Type="http://schemas.openxmlformats.org/officeDocument/2006/relationships/slide" Target="slide51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4" Type="http://schemas.openxmlformats.org/officeDocument/2006/relationships/slide" Target="slide47.xml"/><Relationship Id="rId5" Type="http://schemas.openxmlformats.org/officeDocument/2006/relationships/slide" Target="slide48.xml"/><Relationship Id="rId6" Type="http://schemas.openxmlformats.org/officeDocument/2006/relationships/slide" Target="slide50.xml"/><Relationship Id="rId7" Type="http://schemas.openxmlformats.org/officeDocument/2006/relationships/slide" Target="slide49.xml"/><Relationship Id="rId1" Type="http://schemas.openxmlformats.org/officeDocument/2006/relationships/slideLayout" Target="../slideLayouts/slideLayout7.xml"/><Relationship Id="rId2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8.xml"/><Relationship Id="rId5" Type="http://schemas.openxmlformats.org/officeDocument/2006/relationships/slide" Target="slide9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4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2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第三章 </a:t>
            </a:r>
            <a:r>
              <a:rPr lang="zh-CN" altLang="en-US" sz="8000" b="1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栈和队列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ClearStack(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：将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清为空栈。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245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209800" y="15240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0574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Push(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S, e)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：插入元素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为新的栈顶元素。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331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362200" y="6096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066800" y="4495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085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695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6672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55626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292725" y="4775200"/>
            <a:ext cx="5461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 </a:t>
            </a:r>
            <a:endParaRPr lang="en-US" altLang="zh-CN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71145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38200"/>
            <a:ext cx="7772400" cy="2819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Pop(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S,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e)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已存在且非空。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：删除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的栈顶元素，并用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返回其值。</a:t>
            </a:r>
          </a:p>
        </p:txBody>
      </p:sp>
      <p:sp>
        <p:nvSpPr>
          <p:cNvPr id="1434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563813" y="685800"/>
            <a:ext cx="179387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066800" y="4495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085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695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8006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43434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962400" y="4775200"/>
            <a:ext cx="8763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n-1</a:t>
            </a:r>
            <a:endParaRPr lang="en-US" altLang="zh-CN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784725" y="46450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  </a:t>
            </a:r>
          </a:p>
        </p:txBody>
      </p:sp>
      <p:sp useBgFill="1"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800600" y="4775200"/>
            <a:ext cx="574675" cy="711200"/>
          </a:xfrm>
          <a:prstGeom prst="rect">
            <a:avLst/>
          </a:prstGeom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   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59080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1435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6600" b="1" dirty="0">
                <a:solidFill>
                  <a:srgbClr val="996633"/>
                </a:solidFill>
                <a:ea typeface="楷体_GB2312" pitchFamily="49" charset="-122"/>
              </a:rPr>
              <a:t>3.2	</a:t>
            </a:r>
            <a:r>
              <a:rPr lang="zh-CN" altLang="en-US" sz="6600" b="1" dirty="0">
                <a:solidFill>
                  <a:srgbClr val="996633"/>
                </a:solidFill>
                <a:ea typeface="隶书" pitchFamily="49" charset="-122"/>
              </a:rPr>
              <a:t>栈类型的实现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451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90800" y="2514600"/>
            <a:ext cx="31242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6600" b="1">
                <a:solidFill>
                  <a:srgbClr val="A50021"/>
                </a:solidFill>
                <a:ea typeface="楷体_GB2312" pitchFamily="49" charset="-122"/>
              </a:rPr>
              <a:t>顺序栈</a:t>
            </a:r>
            <a:endParaRPr lang="zh-CN" altLang="en-US" sz="6600" b="1">
              <a:ea typeface="楷体_GB2312" pitchFamily="49" charset="-122"/>
            </a:endParaRPr>
          </a:p>
        </p:txBody>
      </p:sp>
      <p:sp>
        <p:nvSpPr>
          <p:cNvPr id="64517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879850"/>
            <a:ext cx="18732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6600" b="1">
                <a:solidFill>
                  <a:srgbClr val="A50021"/>
                </a:solidFill>
                <a:ea typeface="楷体_GB2312" pitchFamily="49" charset="-122"/>
              </a:rPr>
              <a:t>链栈</a:t>
            </a:r>
            <a:endParaRPr lang="zh-CN" altLang="en-US" sz="6600" b="1">
              <a:ea typeface="楷体_GB2312" pitchFamily="49" charset="-122"/>
            </a:endParaRPr>
          </a:p>
        </p:txBody>
      </p:sp>
      <p:sp>
        <p:nvSpPr>
          <p:cNvPr id="64519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utoUpdateAnimBg="0"/>
      <p:bldP spid="64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738505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600"/>
              <a:t>//----- </a:t>
            </a:r>
            <a:r>
              <a:rPr lang="zh-CN" altLang="en-US" sz="3600" b="1">
                <a:solidFill>
                  <a:srgbClr val="A50021"/>
                </a:solidFill>
                <a:ea typeface="隶书" pitchFamily="49" charset="-122"/>
              </a:rPr>
              <a:t>栈的顺序存储表示</a:t>
            </a:r>
            <a:r>
              <a:rPr lang="zh-CN" altLang="en-US" sz="3600"/>
              <a:t> </a:t>
            </a:r>
            <a:r>
              <a:rPr lang="en-US" altLang="zh-CN" sz="3600"/>
              <a:t>-----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</a:t>
            </a:r>
            <a:r>
              <a:rPr lang="en-US" altLang="zh-CN" sz="3600" b="1"/>
              <a:t>#define</a:t>
            </a:r>
            <a:r>
              <a:rPr lang="en-US" altLang="zh-CN" sz="3600"/>
              <a:t>  STACK_INIT_SIZE  100; 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</a:t>
            </a:r>
            <a:r>
              <a:rPr lang="en-US" altLang="zh-CN" sz="3600" b="1"/>
              <a:t>#define</a:t>
            </a:r>
            <a:r>
              <a:rPr lang="en-US" altLang="zh-CN" sz="3600"/>
              <a:t>  STACKINCREMENT   10;  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</a:t>
            </a:r>
            <a:r>
              <a:rPr lang="en-US" altLang="zh-CN" sz="3600" b="1"/>
              <a:t>typedef struct {</a:t>
            </a:r>
            <a:endParaRPr lang="en-US" altLang="zh-CN" sz="3600"/>
          </a:p>
          <a:p>
            <a:pPr>
              <a:lnSpc>
                <a:spcPct val="115000"/>
              </a:lnSpc>
            </a:pPr>
            <a:r>
              <a:rPr lang="en-US" altLang="zh-CN" sz="3600"/>
              <a:t>    </a:t>
            </a:r>
            <a:r>
              <a:rPr lang="en-US" altLang="zh-CN" sz="3600" b="1"/>
              <a:t>SElemType</a:t>
            </a:r>
            <a:r>
              <a:rPr lang="en-US" altLang="zh-CN" sz="3600"/>
              <a:t>  </a:t>
            </a:r>
            <a:r>
              <a:rPr lang="en-US" altLang="zh-CN" sz="3600" b="1"/>
              <a:t>*</a:t>
            </a:r>
            <a:r>
              <a:rPr lang="en-US" altLang="zh-CN" sz="3600"/>
              <a:t>base;    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</a:t>
            </a:r>
            <a:r>
              <a:rPr lang="en-US" altLang="zh-CN" sz="3600" b="1"/>
              <a:t>SElemType</a:t>
            </a:r>
            <a:r>
              <a:rPr lang="en-US" altLang="zh-CN" sz="3600"/>
              <a:t>  </a:t>
            </a:r>
            <a:r>
              <a:rPr lang="en-US" altLang="zh-CN" sz="3600" b="1"/>
              <a:t>*</a:t>
            </a:r>
            <a:r>
              <a:rPr lang="en-US" altLang="zh-CN" sz="3600"/>
              <a:t>top;  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</a:t>
            </a:r>
            <a:r>
              <a:rPr lang="en-US" altLang="zh-CN" sz="3600" b="1"/>
              <a:t>int</a:t>
            </a:r>
            <a:r>
              <a:rPr lang="en-US" altLang="zh-CN" sz="3600"/>
              <a:t>  stacksize;    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</a:t>
            </a:r>
            <a:r>
              <a:rPr lang="en-US" altLang="zh-CN" sz="3600" b="1"/>
              <a:t>}</a:t>
            </a:r>
            <a:r>
              <a:rPr lang="en-US" altLang="zh-CN" sz="3600"/>
              <a:t> </a:t>
            </a:r>
            <a:r>
              <a:rPr lang="en-US" altLang="zh-CN" sz="3600" b="1"/>
              <a:t>SqStack</a:t>
            </a:r>
            <a:r>
              <a:rPr lang="en-US" altLang="zh-CN" sz="3600"/>
              <a:t>;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25450" y="152400"/>
            <a:ext cx="7575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ea typeface="楷体_GB2312" pitchFamily="49" charset="-122"/>
              </a:rPr>
              <a:t>     </a:t>
            </a:r>
            <a:r>
              <a:rPr lang="zh-CN" altLang="en-US" sz="3600">
                <a:ea typeface="楷体_GB2312" pitchFamily="49" charset="-122"/>
              </a:rPr>
              <a:t>类似于线性表的顺序映象实现，指向表尾的指针可以作为栈顶指针。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026"/>
          <p:cNvSpPr txBox="1">
            <a:spLocks noChangeArrowheads="1"/>
          </p:cNvSpPr>
          <p:nvPr/>
        </p:nvSpPr>
        <p:spPr bwMode="auto">
          <a:xfrm>
            <a:off x="136525" y="401638"/>
            <a:ext cx="9007475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3600" b="1"/>
              <a:t>Status</a:t>
            </a:r>
            <a:r>
              <a:rPr lang="en-US" altLang="zh-CN" sz="3600"/>
              <a:t> InitStack (SqStack </a:t>
            </a:r>
            <a:r>
              <a:rPr lang="en-US" altLang="zh-CN" sz="3600" b="1"/>
              <a:t>&amp;</a:t>
            </a:r>
            <a:r>
              <a:rPr lang="en-US" altLang="zh-CN" sz="3600"/>
              <a:t>S)</a:t>
            </a:r>
          </a:p>
          <a:p>
            <a:pPr>
              <a:lnSpc>
                <a:spcPct val="120000"/>
              </a:lnSpc>
            </a:pPr>
            <a:r>
              <a:rPr lang="en-US" altLang="zh-CN" sz="3600" b="1"/>
              <a:t>{</a:t>
            </a:r>
            <a:r>
              <a:rPr lang="en-US" altLang="zh-CN" sz="3200"/>
              <a:t>// </a:t>
            </a:r>
            <a:r>
              <a:rPr lang="zh-CN" altLang="en-US" sz="2800">
                <a:ea typeface="楷体_GB2312" pitchFamily="49" charset="-122"/>
              </a:rPr>
              <a:t>构造一个空栈</a:t>
            </a:r>
            <a:r>
              <a:rPr lang="en-US" altLang="zh-CN" sz="3200"/>
              <a:t>S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  S.base=(</a:t>
            </a:r>
            <a:r>
              <a:rPr lang="en-US" altLang="zh-CN" sz="3200"/>
              <a:t>ElemType*)</a:t>
            </a:r>
            <a:r>
              <a:rPr lang="en-US" altLang="zh-CN" sz="3200" b="1"/>
              <a:t>malloc</a:t>
            </a:r>
            <a:r>
              <a:rPr lang="en-US" altLang="zh-CN" sz="3600"/>
              <a:t>(</a:t>
            </a:r>
            <a:r>
              <a:rPr lang="en-US" altLang="zh-CN" sz="3200"/>
              <a:t>STACK_INIT_SIZE*</a:t>
            </a:r>
          </a:p>
          <a:p>
            <a:pPr>
              <a:lnSpc>
                <a:spcPct val="120000"/>
              </a:lnSpc>
            </a:pPr>
            <a:r>
              <a:rPr lang="en-US" altLang="zh-CN" sz="3600" b="1"/>
              <a:t>                                           sizeof</a:t>
            </a:r>
            <a:r>
              <a:rPr lang="en-US" altLang="zh-CN" sz="3600"/>
              <a:t>(ElemType));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   </a:t>
            </a:r>
            <a:r>
              <a:rPr lang="en-US" altLang="zh-CN" sz="3600" b="1"/>
              <a:t>if</a:t>
            </a:r>
            <a:r>
              <a:rPr lang="en-US" altLang="zh-CN" sz="3600"/>
              <a:t> (</a:t>
            </a:r>
            <a:r>
              <a:rPr lang="en-US" altLang="zh-CN" sz="3600" b="1"/>
              <a:t>!</a:t>
            </a:r>
            <a:r>
              <a:rPr lang="en-US" altLang="zh-CN" sz="3600"/>
              <a:t>S.base) </a:t>
            </a:r>
            <a:r>
              <a:rPr lang="en-US" altLang="zh-CN" sz="3600" b="1"/>
              <a:t>exit </a:t>
            </a:r>
            <a:r>
              <a:rPr lang="en-US" altLang="zh-CN" sz="3600"/>
              <a:t>(OVERFLOW); </a:t>
            </a:r>
            <a:r>
              <a:rPr lang="en-US" altLang="zh-CN" sz="2800"/>
              <a:t>//</a:t>
            </a:r>
            <a:r>
              <a:rPr lang="zh-CN" altLang="en-US" sz="2800">
                <a:ea typeface="楷体_GB2312" pitchFamily="49" charset="-122"/>
              </a:rPr>
              <a:t>存储分配失败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   </a:t>
            </a:r>
            <a:r>
              <a:rPr lang="en-US" altLang="zh-CN" sz="3600" b="1">
                <a:solidFill>
                  <a:srgbClr val="800000"/>
                </a:solidFill>
              </a:rPr>
              <a:t>S.top = S.base</a:t>
            </a:r>
            <a:r>
              <a:rPr lang="en-US" altLang="zh-CN" sz="360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   S.stacksize = STACK_INIT_SIZE;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   </a:t>
            </a:r>
            <a:r>
              <a:rPr lang="en-US" altLang="zh-CN" sz="3600" b="1"/>
              <a:t>return</a:t>
            </a:r>
            <a:r>
              <a:rPr lang="en-US" altLang="zh-CN" sz="3600"/>
              <a:t> OK;</a:t>
            </a:r>
          </a:p>
          <a:p>
            <a:r>
              <a:rPr lang="en-US" altLang="zh-CN" b="1"/>
              <a:t>}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026"/>
          <p:cNvSpPr txBox="1">
            <a:spLocks noChangeArrowheads="1"/>
          </p:cNvSpPr>
          <p:nvPr/>
        </p:nvSpPr>
        <p:spPr bwMode="auto">
          <a:xfrm>
            <a:off x="152400" y="76200"/>
            <a:ext cx="89916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/>
              <a:t> </a:t>
            </a:r>
            <a:r>
              <a:rPr lang="en-US" altLang="zh-CN" sz="3200" b="1"/>
              <a:t>Status</a:t>
            </a:r>
            <a:r>
              <a:rPr lang="en-US" altLang="zh-CN" sz="3200"/>
              <a:t> Push (SqStack </a:t>
            </a:r>
            <a:r>
              <a:rPr lang="en-US" altLang="zh-CN" sz="3200" b="1"/>
              <a:t>&amp;</a:t>
            </a:r>
            <a:r>
              <a:rPr lang="en-US" altLang="zh-CN" sz="3200"/>
              <a:t>S, SElemType e) </a:t>
            </a:r>
            <a:r>
              <a:rPr lang="en-US" altLang="zh-CN" sz="3200" b="1"/>
              <a:t>{</a:t>
            </a:r>
          </a:p>
          <a:p>
            <a:pPr>
              <a:lnSpc>
                <a:spcPct val="115000"/>
              </a:lnSpc>
            </a:pPr>
            <a:r>
              <a:rPr lang="en-US" altLang="zh-CN" sz="3200" b="1"/>
              <a:t>   if </a:t>
            </a:r>
            <a:r>
              <a:rPr lang="en-US" altLang="zh-CN" sz="3200"/>
              <a:t>(S.top - S.base </a:t>
            </a:r>
            <a:r>
              <a:rPr lang="en-US" altLang="zh-CN" sz="3200" b="1"/>
              <a:t>&gt;=</a:t>
            </a:r>
            <a:r>
              <a:rPr lang="en-US" altLang="zh-CN" sz="3200"/>
              <a:t> S.stacksize) </a:t>
            </a:r>
            <a:r>
              <a:rPr lang="en-US" altLang="zh-CN" sz="3200" b="1"/>
              <a:t>{</a:t>
            </a:r>
            <a:r>
              <a:rPr lang="en-US" altLang="zh-CN" sz="2400"/>
              <a:t>//</a:t>
            </a:r>
            <a:r>
              <a:rPr lang="zh-CN" altLang="en-US" sz="2400">
                <a:ea typeface="楷体_GB2312" pitchFamily="49" charset="-122"/>
              </a:rPr>
              <a:t>栈满，追加存储空间</a:t>
            </a:r>
            <a:endParaRPr lang="zh-CN" altLang="en-US" sz="320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3200"/>
              <a:t>      </a:t>
            </a:r>
            <a:r>
              <a:rPr lang="en-US" altLang="zh-CN" sz="3200">
                <a:solidFill>
                  <a:srgbClr val="800000"/>
                </a:solidFill>
              </a:rPr>
              <a:t>S.base = (ElemType *) </a:t>
            </a:r>
            <a:r>
              <a:rPr lang="en-US" altLang="zh-CN" sz="3200" b="1">
                <a:solidFill>
                  <a:srgbClr val="800000"/>
                </a:solidFill>
              </a:rPr>
              <a:t>realloc</a:t>
            </a:r>
            <a:r>
              <a:rPr lang="en-US" altLang="zh-CN" sz="3200">
                <a:solidFill>
                  <a:srgbClr val="800000"/>
                </a:solidFill>
              </a:rPr>
              <a:t> ( S.base,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solidFill>
                  <a:srgbClr val="800000"/>
                </a:solidFill>
              </a:rPr>
              <a:t>                (S.stacksize + STACKINCREMENT) *</a:t>
            </a:r>
            <a:r>
              <a:rPr lang="en-US" altLang="zh-CN" sz="3200" b="1">
                <a:solidFill>
                  <a:srgbClr val="800000"/>
                </a:solidFill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800000"/>
                </a:solidFill>
              </a:rPr>
              <a:t>                                                      sizeof </a:t>
            </a:r>
            <a:r>
              <a:rPr lang="en-US" altLang="zh-CN" sz="3200">
                <a:solidFill>
                  <a:srgbClr val="800000"/>
                </a:solidFill>
              </a:rPr>
              <a:t>(ElemType));</a:t>
            </a:r>
            <a:endParaRPr lang="en-US" altLang="zh-CN" sz="3200"/>
          </a:p>
          <a:p>
            <a:pPr>
              <a:lnSpc>
                <a:spcPct val="115000"/>
              </a:lnSpc>
            </a:pPr>
            <a:r>
              <a:rPr lang="en-US" altLang="zh-CN" sz="3200"/>
              <a:t>       </a:t>
            </a:r>
            <a:r>
              <a:rPr lang="en-US" altLang="zh-CN" sz="3200" b="1"/>
              <a:t>if </a:t>
            </a:r>
            <a:r>
              <a:rPr lang="en-US" altLang="zh-CN" sz="3200"/>
              <a:t>(</a:t>
            </a:r>
            <a:r>
              <a:rPr lang="en-US" altLang="zh-CN" sz="3200" b="1"/>
              <a:t>!</a:t>
            </a:r>
            <a:r>
              <a:rPr lang="en-US" altLang="zh-CN" sz="3200"/>
              <a:t>S.base) </a:t>
            </a:r>
            <a:r>
              <a:rPr lang="en-US" altLang="zh-CN" sz="3200" b="1"/>
              <a:t>exit </a:t>
            </a:r>
            <a:r>
              <a:rPr lang="en-US" altLang="zh-CN" sz="3200"/>
              <a:t>(OVERFLOW); //</a:t>
            </a:r>
            <a:r>
              <a:rPr lang="zh-CN" altLang="en-US" sz="3200">
                <a:ea typeface="楷体_GB2312" pitchFamily="49" charset="-122"/>
              </a:rPr>
              <a:t>存储分配失败</a:t>
            </a:r>
            <a:endParaRPr lang="zh-CN" altLang="en-US" sz="3200"/>
          </a:p>
          <a:p>
            <a:pPr>
              <a:lnSpc>
                <a:spcPct val="115000"/>
              </a:lnSpc>
            </a:pPr>
            <a:r>
              <a:rPr lang="zh-CN" altLang="en-US" sz="3200"/>
              <a:t>       </a:t>
            </a:r>
            <a:r>
              <a:rPr lang="en-US" altLang="zh-CN" sz="3200">
                <a:solidFill>
                  <a:srgbClr val="800000"/>
                </a:solidFill>
              </a:rPr>
              <a:t>S.top = S.base + S.stacksize;</a:t>
            </a:r>
            <a:endParaRPr lang="en-US" altLang="zh-CN" sz="3200"/>
          </a:p>
          <a:p>
            <a:pPr>
              <a:lnSpc>
                <a:spcPct val="115000"/>
              </a:lnSpc>
            </a:pPr>
            <a:r>
              <a:rPr lang="en-US" altLang="zh-CN" sz="3200"/>
              <a:t>       S.stacksize += STACKINCREMENT;</a:t>
            </a:r>
          </a:p>
          <a:p>
            <a:pPr>
              <a:lnSpc>
                <a:spcPct val="115000"/>
              </a:lnSpc>
            </a:pPr>
            <a:r>
              <a:rPr lang="en-US" altLang="zh-CN" sz="3200"/>
              <a:t>  </a:t>
            </a:r>
            <a:r>
              <a:rPr lang="en-US" altLang="zh-CN" sz="3200" b="1"/>
              <a:t> }</a:t>
            </a:r>
            <a:endParaRPr lang="en-US" altLang="zh-CN" sz="3200"/>
          </a:p>
          <a:p>
            <a:pPr>
              <a:lnSpc>
                <a:spcPct val="115000"/>
              </a:lnSpc>
            </a:pPr>
            <a:r>
              <a:rPr lang="en-US" altLang="zh-CN" sz="3200"/>
              <a:t>  </a:t>
            </a:r>
            <a:r>
              <a:rPr lang="en-US" altLang="zh-CN" sz="3200" b="1"/>
              <a:t> </a:t>
            </a:r>
            <a:r>
              <a:rPr lang="en-US" altLang="zh-CN" sz="3200">
                <a:solidFill>
                  <a:srgbClr val="800000"/>
                </a:solidFill>
              </a:rPr>
              <a:t>*S.top++ = e;</a:t>
            </a:r>
            <a:endParaRPr lang="en-US" altLang="zh-CN" sz="3200"/>
          </a:p>
          <a:p>
            <a:pPr>
              <a:lnSpc>
                <a:spcPct val="115000"/>
              </a:lnSpc>
            </a:pPr>
            <a:r>
              <a:rPr lang="en-US" altLang="zh-CN" sz="3200"/>
              <a:t>    </a:t>
            </a:r>
            <a:r>
              <a:rPr lang="en-US" altLang="zh-CN" sz="3200" b="1"/>
              <a:t>return </a:t>
            </a:r>
            <a:r>
              <a:rPr lang="en-US" altLang="zh-CN" sz="3200"/>
              <a:t>OK;</a:t>
            </a:r>
          </a:p>
          <a:p>
            <a:pPr>
              <a:lnSpc>
                <a:spcPct val="115000"/>
              </a:lnSpc>
            </a:pPr>
            <a:r>
              <a:rPr lang="en-US" altLang="zh-CN" sz="3200" b="1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026"/>
          <p:cNvSpPr txBox="1">
            <a:spLocks noChangeArrowheads="1"/>
          </p:cNvSpPr>
          <p:nvPr/>
        </p:nvSpPr>
        <p:spPr bwMode="auto">
          <a:xfrm>
            <a:off x="228600" y="368300"/>
            <a:ext cx="88392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/>
              <a:t>Status</a:t>
            </a:r>
            <a:r>
              <a:rPr lang="en-US" altLang="zh-CN" sz="3600"/>
              <a:t> Pop (SqStack </a:t>
            </a:r>
            <a:r>
              <a:rPr lang="en-US" altLang="zh-CN" sz="3600" b="1"/>
              <a:t>&amp;</a:t>
            </a:r>
            <a:r>
              <a:rPr lang="en-US" altLang="zh-CN" sz="3600"/>
              <a:t>S, SElemType </a:t>
            </a:r>
            <a:r>
              <a:rPr lang="en-US" altLang="zh-CN" sz="3600" b="1"/>
              <a:t>&amp;</a:t>
            </a:r>
            <a:r>
              <a:rPr lang="en-US" altLang="zh-CN" sz="3600"/>
              <a:t>e) </a:t>
            </a:r>
            <a:r>
              <a:rPr lang="en-US" altLang="zh-CN" sz="3600" b="1"/>
              <a:t>{</a:t>
            </a:r>
            <a:endParaRPr lang="en-US" altLang="zh-CN" sz="3600"/>
          </a:p>
          <a:p>
            <a:pPr>
              <a:lnSpc>
                <a:spcPct val="125000"/>
              </a:lnSpc>
            </a:pPr>
            <a:r>
              <a:rPr lang="en-US" altLang="zh-CN" sz="3600"/>
              <a:t>     // </a:t>
            </a:r>
            <a:r>
              <a:rPr lang="zh-CN" altLang="en-US" sz="3600">
                <a:ea typeface="楷体_GB2312" pitchFamily="49" charset="-122"/>
              </a:rPr>
              <a:t>若栈不空，则删除</a:t>
            </a:r>
            <a:r>
              <a:rPr lang="en-US" altLang="zh-CN" sz="3600">
                <a:ea typeface="楷体_GB2312" pitchFamily="49" charset="-122"/>
              </a:rPr>
              <a:t>S</a:t>
            </a:r>
            <a:r>
              <a:rPr lang="zh-CN" altLang="en-US" sz="3600">
                <a:ea typeface="楷体_GB2312" pitchFamily="49" charset="-122"/>
              </a:rPr>
              <a:t>的栈顶元素，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ea typeface="楷体_GB2312" pitchFamily="49" charset="-122"/>
              </a:rPr>
              <a:t>     </a:t>
            </a:r>
            <a:r>
              <a:rPr lang="en-US" altLang="zh-CN" sz="3600">
                <a:ea typeface="楷体_GB2312" pitchFamily="49" charset="-122"/>
              </a:rPr>
              <a:t>// </a:t>
            </a:r>
            <a:r>
              <a:rPr lang="zh-CN" altLang="en-US" sz="3600">
                <a:ea typeface="楷体_GB2312" pitchFamily="49" charset="-122"/>
              </a:rPr>
              <a:t>用</a:t>
            </a:r>
            <a:r>
              <a:rPr lang="en-US" altLang="zh-CN" sz="3600">
                <a:ea typeface="楷体_GB2312" pitchFamily="49" charset="-122"/>
              </a:rPr>
              <a:t>e</a:t>
            </a:r>
            <a:r>
              <a:rPr lang="zh-CN" altLang="en-US" sz="3600">
                <a:ea typeface="楷体_GB2312" pitchFamily="49" charset="-122"/>
              </a:rPr>
              <a:t>返回其值，并返回</a:t>
            </a:r>
            <a:r>
              <a:rPr lang="en-US" altLang="zh-CN" sz="3600">
                <a:ea typeface="楷体_GB2312" pitchFamily="49" charset="-122"/>
              </a:rPr>
              <a:t>OK</a:t>
            </a:r>
            <a:r>
              <a:rPr lang="zh-CN" altLang="en-US" sz="3600"/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// </a:t>
            </a:r>
            <a:r>
              <a:rPr lang="zh-CN" altLang="en-US" sz="3600">
                <a:ea typeface="楷体_GB2312" pitchFamily="49" charset="-122"/>
              </a:rPr>
              <a:t>否则返回</a:t>
            </a:r>
            <a:r>
              <a:rPr lang="en-US" altLang="zh-CN" sz="3600">
                <a:ea typeface="楷体_GB2312" pitchFamily="49" charset="-122"/>
              </a:rPr>
              <a:t>ERROR</a:t>
            </a:r>
            <a:endParaRPr lang="en-US" altLang="zh-CN" sz="3600"/>
          </a:p>
          <a:p>
            <a:pPr>
              <a:lnSpc>
                <a:spcPct val="125000"/>
              </a:lnSpc>
            </a:pPr>
            <a:r>
              <a:rPr lang="en-US" altLang="zh-CN" sz="3600"/>
              <a:t>    </a:t>
            </a:r>
            <a:r>
              <a:rPr lang="en-US" altLang="zh-CN" sz="3600" b="1"/>
              <a:t>if</a:t>
            </a:r>
            <a:r>
              <a:rPr lang="en-US" altLang="zh-CN" sz="3600"/>
              <a:t> </a:t>
            </a:r>
            <a:r>
              <a:rPr lang="en-US" altLang="zh-CN" sz="3600">
                <a:solidFill>
                  <a:srgbClr val="800000"/>
                </a:solidFill>
              </a:rPr>
              <a:t>(S.top</a:t>
            </a:r>
            <a:r>
              <a:rPr lang="en-US" altLang="zh-CN" sz="3600" b="1">
                <a:solidFill>
                  <a:srgbClr val="800000"/>
                </a:solidFill>
              </a:rPr>
              <a:t> </a:t>
            </a:r>
            <a:r>
              <a:rPr lang="en-US" altLang="zh-CN" sz="3600">
                <a:solidFill>
                  <a:srgbClr val="800000"/>
                </a:solidFill>
              </a:rPr>
              <a:t>==</a:t>
            </a:r>
            <a:r>
              <a:rPr lang="en-US" altLang="zh-CN" sz="3600" b="1">
                <a:solidFill>
                  <a:srgbClr val="800000"/>
                </a:solidFill>
              </a:rPr>
              <a:t> </a:t>
            </a:r>
            <a:r>
              <a:rPr lang="en-US" altLang="zh-CN" sz="3600">
                <a:solidFill>
                  <a:srgbClr val="800000"/>
                </a:solidFill>
              </a:rPr>
              <a:t>S.base)</a:t>
            </a:r>
            <a:r>
              <a:rPr lang="en-US" altLang="zh-CN" sz="3600"/>
              <a:t> </a:t>
            </a:r>
            <a:r>
              <a:rPr lang="en-US" altLang="zh-CN" sz="3600" b="1"/>
              <a:t>return</a:t>
            </a:r>
            <a:r>
              <a:rPr lang="en-US" altLang="zh-CN" sz="3600"/>
              <a:t> ERROR;</a:t>
            </a:r>
          </a:p>
          <a:p>
            <a:pPr>
              <a:lnSpc>
                <a:spcPct val="125000"/>
              </a:lnSpc>
            </a:pPr>
            <a:r>
              <a:rPr lang="en-US" altLang="zh-CN" sz="3600"/>
              <a:t>    </a:t>
            </a:r>
            <a:r>
              <a:rPr lang="en-US" altLang="zh-CN" sz="3600">
                <a:solidFill>
                  <a:srgbClr val="800000"/>
                </a:solidFill>
              </a:rPr>
              <a:t>e = *--S.top;</a:t>
            </a:r>
            <a:endParaRPr lang="en-US" altLang="zh-CN" sz="3600"/>
          </a:p>
          <a:p>
            <a:pPr>
              <a:lnSpc>
                <a:spcPct val="125000"/>
              </a:lnSpc>
            </a:pPr>
            <a:r>
              <a:rPr lang="en-US" altLang="zh-CN" sz="3600"/>
              <a:t>   </a:t>
            </a:r>
            <a:r>
              <a:rPr lang="en-US" altLang="zh-CN" sz="3600" b="1"/>
              <a:t> return</a:t>
            </a:r>
            <a:r>
              <a:rPr lang="en-US" altLang="zh-CN" sz="3600"/>
              <a:t> OK;</a:t>
            </a:r>
          </a:p>
          <a:p>
            <a:pPr>
              <a:lnSpc>
                <a:spcPct val="125000"/>
              </a:lnSpc>
            </a:pPr>
            <a:r>
              <a:rPr lang="en-US" altLang="zh-CN" sz="3600" b="1"/>
              <a:t>}</a:t>
            </a:r>
          </a:p>
          <a:p>
            <a:endParaRPr lang="en-US" altLang="zh-CN" sz="2400"/>
          </a:p>
          <a:p>
            <a:pPr eaLnBrk="1" hangingPunct="1"/>
            <a:endParaRPr lang="en-US" altLang="zh-CN"/>
          </a:p>
        </p:txBody>
      </p:sp>
      <p:sp>
        <p:nvSpPr>
          <p:cNvPr id="121859" name="AutoShape 10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actionButtonBackPrevious">
            <a:avLst/>
          </a:prstGeom>
          <a:solidFill>
            <a:srgbClr val="8000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2057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2057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335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057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7543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75438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8382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8839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75438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962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3962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4800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5257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962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1143000" y="32004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33528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69342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6019800" y="32004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152400" y="255905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栈顶指针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3000375" y="533400"/>
            <a:ext cx="202882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7200" b="1">
                <a:solidFill>
                  <a:srgbClr val="FF0000"/>
                </a:solidFill>
                <a:ea typeface="楷体_GB2312" pitchFamily="49" charset="-122"/>
              </a:rPr>
              <a:t>链栈</a:t>
            </a:r>
          </a:p>
        </p:txBody>
      </p:sp>
      <p:sp>
        <p:nvSpPr>
          <p:cNvPr id="71706" name="AutoShape 2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26438" y="6040438"/>
            <a:ext cx="360362" cy="360362"/>
          </a:xfrm>
          <a:prstGeom prst="actionButtonReturn">
            <a:avLst/>
          </a:prstGeom>
          <a:solidFill>
            <a:srgbClr val="33CC33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8305800" y="28956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∧</a:t>
            </a:r>
            <a:endParaRPr lang="en-US" altLang="zh-CN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7648575" y="2803525"/>
            <a:ext cx="581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2162175" y="2803525"/>
            <a:ext cx="581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n</a:t>
            </a:r>
            <a:endParaRPr lang="en-US" altLang="zh-CN"/>
          </a:p>
        </p:txBody>
      </p:sp>
      <p:sp>
        <p:nvSpPr>
          <p:cNvPr id="71710" name="Comment 30"/>
          <p:cNvSpPr>
            <a:spLocks noChangeArrowheads="1"/>
          </p:cNvSpPr>
          <p:nvPr/>
        </p:nvSpPr>
        <p:spPr bwMode="auto">
          <a:xfrm>
            <a:off x="762000" y="4724400"/>
            <a:ext cx="3032125" cy="12001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sz="3600" b="1">
                <a:solidFill>
                  <a:srgbClr val="800000"/>
                </a:solidFill>
                <a:latin typeface="Arial" charset="0"/>
              </a:rPr>
              <a:t>注意</a:t>
            </a:r>
            <a:r>
              <a:rPr kumimoji="0" lang="en-US" altLang="zh-CN" sz="3600" b="1">
                <a:solidFill>
                  <a:srgbClr val="800000"/>
                </a:solidFill>
                <a:latin typeface="Arial" charset="0"/>
              </a:rPr>
              <a:t>:  </a:t>
            </a:r>
            <a:r>
              <a:rPr kumimoji="0" lang="zh-CN" altLang="en-US" sz="3600" b="1">
                <a:solidFill>
                  <a:srgbClr val="800000"/>
                </a:solidFill>
                <a:latin typeface="Arial" charset="0"/>
              </a:rPr>
              <a:t>链栈中指针的方向</a:t>
            </a:r>
            <a:endParaRPr lang="zh-CN" altLang="en-US" sz="16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71711" name="AutoShape 31"/>
          <p:cNvSpPr>
            <a:spLocks noChangeArrowheads="1"/>
          </p:cNvSpPr>
          <p:nvPr/>
        </p:nvSpPr>
        <p:spPr bwMode="auto">
          <a:xfrm>
            <a:off x="3581400" y="3810000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022725" y="2816225"/>
            <a:ext cx="866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n-1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6" grpId="0" animBg="1"/>
      <p:bldP spid="71710" grpId="0" animBg="1" autoUpdateAnimBg="0"/>
      <p:bldP spid="717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026"/>
          <p:cNvSpPr txBox="1">
            <a:spLocks noChangeArrowheads="1"/>
          </p:cNvSpPr>
          <p:nvPr/>
        </p:nvSpPr>
        <p:spPr bwMode="auto">
          <a:xfrm>
            <a:off x="1295400" y="228600"/>
            <a:ext cx="6508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 dirty="0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 dirty="0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96259" name="Text Box 102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4268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例一、 数制转换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96260" name="Text Box 102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595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例二、 括号匹配的检验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96261" name="Text Box 102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595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96263" name="Text Box 103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038600"/>
            <a:ext cx="4268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96264" name="Text Box 103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483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96265" name="Text Box 103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4268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例六、 实现递归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96267" name="AutoShape 1035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5334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0" grpId="0" autoUpdateAnimBg="0"/>
      <p:bldP spid="96261" grpId="0" autoUpdateAnimBg="0"/>
      <p:bldP spid="96263" grpId="0" autoUpdateAnimBg="0"/>
      <p:bldP spid="96264" grpId="0" autoUpdateAnimBg="0"/>
      <p:bldP spid="96265" grpId="0" autoUpdateAnimBg="0"/>
      <p:bldP spid="962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65125" y="288925"/>
            <a:ext cx="8778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通常称，栈和队列是限定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插入和删除只能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在表的“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端点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”进行的线性表。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28600" y="2092325"/>
            <a:ext cx="8669338" cy="270827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线性表       栈         队列</a:t>
            </a:r>
            <a:endParaRPr lang="zh-CN" altLang="en-US" sz="32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Insert(L,</a:t>
            </a:r>
            <a:r>
              <a:rPr lang="en-US" altLang="zh-CN" sz="3200">
                <a:solidFill>
                  <a:srgbClr val="FF5050"/>
                </a:solidFill>
              </a:rPr>
              <a:t> </a:t>
            </a:r>
            <a:r>
              <a:rPr lang="en-US" altLang="zh-CN" sz="3200" b="1">
                <a:solidFill>
                  <a:srgbClr val="FF5050"/>
                </a:solidFill>
              </a:rPr>
              <a:t>i</a:t>
            </a:r>
            <a:r>
              <a:rPr lang="en-US" altLang="zh-CN" sz="3200">
                <a:solidFill>
                  <a:srgbClr val="800000"/>
                </a:solidFill>
              </a:rPr>
              <a:t>, x)    Insert(S, </a:t>
            </a:r>
            <a:r>
              <a:rPr lang="en-US" altLang="zh-CN" sz="3200" b="1">
                <a:solidFill>
                  <a:srgbClr val="CC00CC"/>
                </a:solidFill>
              </a:rPr>
              <a:t>n+1</a:t>
            </a:r>
            <a:r>
              <a:rPr lang="en-US" altLang="zh-CN" sz="3200">
                <a:solidFill>
                  <a:srgbClr val="800000"/>
                </a:solidFill>
              </a:rPr>
              <a:t>, x)    Insert(Q, </a:t>
            </a:r>
            <a:r>
              <a:rPr lang="en-US" altLang="zh-CN" sz="3200" b="1">
                <a:solidFill>
                  <a:srgbClr val="CC00CC"/>
                </a:solidFill>
              </a:rPr>
              <a:t>n+1</a:t>
            </a:r>
            <a:r>
              <a:rPr lang="en-US" altLang="zh-CN" sz="3200">
                <a:solidFill>
                  <a:srgbClr val="800000"/>
                </a:solidFill>
              </a:rPr>
              <a:t>, x)</a:t>
            </a: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</a:t>
            </a:r>
            <a:r>
              <a:rPr lang="en-US" altLang="zh-CN" sz="3200" b="1">
                <a:solidFill>
                  <a:srgbClr val="FF5050"/>
                </a:solidFill>
              </a:rPr>
              <a:t>1≤i≤n+1</a:t>
            </a:r>
            <a:endParaRPr lang="en-US" altLang="zh-CN" sz="3200">
              <a:solidFill>
                <a:srgbClr val="800000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Delete(L, </a:t>
            </a:r>
            <a:r>
              <a:rPr lang="en-US" altLang="zh-CN" sz="3200" b="1">
                <a:solidFill>
                  <a:srgbClr val="FF5050"/>
                </a:solidFill>
              </a:rPr>
              <a:t>i</a:t>
            </a:r>
            <a:r>
              <a:rPr lang="en-US" altLang="zh-CN" sz="3200">
                <a:solidFill>
                  <a:srgbClr val="800000"/>
                </a:solidFill>
              </a:rPr>
              <a:t>)        Delete(S, </a:t>
            </a:r>
            <a:r>
              <a:rPr lang="en-US" altLang="zh-CN" sz="3200" b="1">
                <a:solidFill>
                  <a:srgbClr val="CC00CC"/>
                </a:solidFill>
              </a:rPr>
              <a:t>n</a:t>
            </a:r>
            <a:r>
              <a:rPr lang="en-US" altLang="zh-CN" sz="3200">
                <a:solidFill>
                  <a:srgbClr val="800000"/>
                </a:solidFill>
              </a:rPr>
              <a:t>)            Delete(Q, </a:t>
            </a:r>
            <a:r>
              <a:rPr lang="en-US" altLang="zh-CN" sz="3200" b="1">
                <a:solidFill>
                  <a:srgbClr val="CC00CC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  </a:t>
            </a:r>
            <a:r>
              <a:rPr lang="en-US" altLang="zh-CN" sz="3200">
                <a:solidFill>
                  <a:srgbClr val="FF5050"/>
                </a:solidFill>
              </a:rPr>
              <a:t>1≤i≤n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790575" y="5241925"/>
            <a:ext cx="7362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栈和队列是两种常用的数据类型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 autoUpdateAnimBg="0"/>
      <p:bldP spid="118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514600"/>
            <a:ext cx="7772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5400" b="1">
                <a:solidFill>
                  <a:srgbClr val="FF5050"/>
                </a:solidFill>
                <a:ea typeface="楷体_GB2312" pitchFamily="49" charset="-122"/>
              </a:rPr>
              <a:t>例一、 数制转换</a:t>
            </a:r>
            <a:r>
              <a:rPr lang="zh-CN" altLang="en-US" sz="5400" b="1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zh-CN" altLang="en-US" sz="5400" b="1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算法基于原理：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N = (N div d)×d + N mod d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2200"/>
            <a:ext cx="7772400" cy="11430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例如：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1348)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= (2504)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8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，其运算过程如下：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996633"/>
                </a:solidFill>
                <a:ea typeface="楷体_GB2312" pitchFamily="49" charset="-122"/>
              </a:rPr>
              <a:t>N     N div 8    N mod 8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rgbClr val="0000FF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1348      168         4</a:t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168        21         0</a:t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21         2         5</a:t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2          0         2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447800" y="2895600"/>
            <a:ext cx="0" cy="2819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7696200" y="2819400"/>
            <a:ext cx="0" cy="3124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54050" y="3209925"/>
            <a:ext cx="793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计算顺序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747000" y="3230563"/>
            <a:ext cx="793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输出顺序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6" grpId="0" autoUpdateAnimBg="0"/>
      <p:bldP spid="1741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39863" y="22225"/>
            <a:ext cx="5341937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ea typeface="楷体_GB2312" pitchFamily="49" charset="-122"/>
              </a:rPr>
              <a:t>void</a:t>
            </a:r>
            <a:r>
              <a:rPr lang="en-US" altLang="zh-CN" sz="3600">
                <a:ea typeface="楷体_GB2312" pitchFamily="49" charset="-122"/>
              </a:rPr>
              <a:t> conversion () </a:t>
            </a:r>
            <a:r>
              <a:rPr lang="en-US" altLang="zh-CN" sz="3600" b="1">
                <a:ea typeface="楷体_GB2312" pitchFamily="49" charset="-122"/>
              </a:rPr>
              <a:t>{</a:t>
            </a:r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   InitStack(S);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  <a:p>
            <a:r>
              <a:rPr lang="en-US" altLang="zh-CN" sz="3600" b="1">
                <a:ea typeface="楷体_GB2312" pitchFamily="49" charset="-122"/>
              </a:rPr>
              <a:t>    scanf</a:t>
            </a:r>
            <a:r>
              <a:rPr lang="en-US" altLang="zh-CN" sz="3600">
                <a:ea typeface="楷体_GB2312" pitchFamily="49" charset="-122"/>
              </a:rPr>
              <a:t> ("</a:t>
            </a:r>
            <a:r>
              <a:rPr lang="en-US" altLang="zh-CN" sz="3600" b="1">
                <a:ea typeface="楷体_GB2312" pitchFamily="49" charset="-122"/>
              </a:rPr>
              <a:t>%</a:t>
            </a:r>
            <a:r>
              <a:rPr lang="en-US" altLang="zh-CN" sz="3600">
                <a:ea typeface="楷体_GB2312" pitchFamily="49" charset="-122"/>
              </a:rPr>
              <a:t>d",N);</a:t>
            </a:r>
          </a:p>
          <a:p>
            <a:r>
              <a:rPr lang="en-US" altLang="zh-CN" sz="3600">
                <a:ea typeface="楷体_GB2312" pitchFamily="49" charset="-122"/>
              </a:rPr>
              <a:t>    </a:t>
            </a:r>
            <a:r>
              <a:rPr lang="en-US" altLang="zh-CN" sz="3600" b="1">
                <a:ea typeface="楷体_GB2312" pitchFamily="49" charset="-122"/>
              </a:rPr>
              <a:t>while</a:t>
            </a:r>
            <a:r>
              <a:rPr lang="en-US" altLang="zh-CN" sz="3600">
                <a:ea typeface="楷体_GB2312" pitchFamily="49" charset="-122"/>
              </a:rPr>
              <a:t> (N) </a:t>
            </a:r>
            <a:r>
              <a:rPr lang="en-US" altLang="zh-CN" sz="3600" b="1">
                <a:ea typeface="楷体_GB2312" pitchFamily="49" charset="-122"/>
              </a:rPr>
              <a:t>{</a:t>
            </a:r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>
                <a:ea typeface="楷体_GB2312" pitchFamily="49" charset="-122"/>
              </a:rPr>
              <a:t>     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Push(S, N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%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8);</a:t>
            </a:r>
          </a:p>
          <a:p>
            <a:r>
              <a:rPr lang="en-US" altLang="zh-CN" sz="3600">
                <a:ea typeface="楷体_GB2312" pitchFamily="49" charset="-122"/>
              </a:rPr>
              <a:t>      N = N/8;</a:t>
            </a:r>
          </a:p>
          <a:p>
            <a:r>
              <a:rPr lang="en-US" altLang="zh-CN" sz="3600">
                <a:ea typeface="楷体_GB2312" pitchFamily="49" charset="-122"/>
              </a:rPr>
              <a:t>    </a:t>
            </a:r>
            <a:r>
              <a:rPr lang="en-US" altLang="zh-CN" sz="3600" b="1">
                <a:ea typeface="楷体_GB2312" pitchFamily="49" charset="-122"/>
              </a:rPr>
              <a:t>}</a:t>
            </a:r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>
                <a:ea typeface="楷体_GB2312" pitchFamily="49" charset="-122"/>
              </a:rPr>
              <a:t>    </a:t>
            </a:r>
            <a:r>
              <a:rPr lang="en-US" altLang="zh-CN" sz="3600" b="1">
                <a:ea typeface="楷体_GB2312" pitchFamily="49" charset="-122"/>
              </a:rPr>
              <a:t>while</a:t>
            </a:r>
            <a:r>
              <a:rPr lang="en-US" altLang="zh-CN" sz="3600">
                <a:ea typeface="楷体_GB2312" pitchFamily="49" charset="-122"/>
              </a:rPr>
              <a:t> (</a:t>
            </a:r>
            <a:r>
              <a:rPr lang="en-US" altLang="zh-CN" sz="3600" b="1">
                <a:ea typeface="楷体_GB2312" pitchFamily="49" charset="-122"/>
              </a:rPr>
              <a:t>!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StackEmpty(S)</a:t>
            </a:r>
            <a:r>
              <a:rPr lang="en-US" altLang="zh-CN" sz="3600">
                <a:ea typeface="楷体_GB2312" pitchFamily="49" charset="-122"/>
              </a:rPr>
              <a:t>) </a:t>
            </a:r>
            <a:r>
              <a:rPr lang="en-US" altLang="zh-CN" sz="3600" b="1">
                <a:ea typeface="楷体_GB2312" pitchFamily="49" charset="-122"/>
              </a:rPr>
              <a:t>{</a:t>
            </a:r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>
                <a:ea typeface="楷体_GB2312" pitchFamily="49" charset="-122"/>
              </a:rPr>
              <a:t>     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Pop(S,e);</a:t>
            </a:r>
          </a:p>
          <a:p>
            <a:r>
              <a:rPr lang="en-US" altLang="zh-CN" sz="3600">
                <a:ea typeface="楷体_GB2312" pitchFamily="49" charset="-122"/>
              </a:rPr>
              <a:t>      </a:t>
            </a:r>
            <a:r>
              <a:rPr lang="en-US" altLang="zh-CN" sz="3600" b="1">
                <a:ea typeface="楷体_GB2312" pitchFamily="49" charset="-122"/>
              </a:rPr>
              <a:t>printf </a:t>
            </a:r>
            <a:r>
              <a:rPr lang="en-US" altLang="zh-CN" sz="3600">
                <a:ea typeface="楷体_GB2312" pitchFamily="49" charset="-122"/>
              </a:rPr>
              <a:t>( "</a:t>
            </a:r>
            <a:r>
              <a:rPr lang="en-US" altLang="zh-CN" sz="3600" b="1">
                <a:ea typeface="楷体_GB2312" pitchFamily="49" charset="-122"/>
              </a:rPr>
              <a:t>%</a:t>
            </a:r>
            <a:r>
              <a:rPr lang="en-US" altLang="zh-CN" sz="3600">
                <a:ea typeface="楷体_GB2312" pitchFamily="49" charset="-122"/>
              </a:rPr>
              <a:t>d", e );</a:t>
            </a:r>
          </a:p>
          <a:p>
            <a:r>
              <a:rPr lang="en-US" altLang="zh-CN" sz="3600">
                <a:ea typeface="楷体_GB2312" pitchFamily="49" charset="-122"/>
              </a:rPr>
              <a:t>    </a:t>
            </a:r>
            <a:r>
              <a:rPr lang="en-US" altLang="zh-CN" sz="3600" b="1">
                <a:ea typeface="楷体_GB2312" pitchFamily="49" charset="-122"/>
              </a:rPr>
              <a:t>}</a:t>
            </a:r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 b="1">
                <a:ea typeface="楷体_GB2312" pitchFamily="49" charset="-122"/>
              </a:rPr>
              <a:t>}</a:t>
            </a:r>
            <a:r>
              <a:rPr lang="en-US" altLang="zh-CN" sz="3600">
                <a:ea typeface="楷体_GB2312" pitchFamily="49" charset="-122"/>
              </a:rPr>
              <a:t> // conversion</a:t>
            </a:r>
            <a:endParaRPr lang="en-US" altLang="zh-CN" sz="2400" i="1">
              <a:ea typeface="楷体_GB2312" pitchFamily="49" charset="-122"/>
            </a:endParaRPr>
          </a:p>
        </p:txBody>
      </p:sp>
      <p:sp>
        <p:nvSpPr>
          <p:cNvPr id="317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43915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5050"/>
                </a:solidFill>
                <a:ea typeface="楷体_GB2312" pitchFamily="49" charset="-122"/>
              </a:rPr>
              <a:t>例二、 括号匹配的检验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假设在表达式中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（［］（））或［（［ ］［ ］）］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等为正确的格式，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［（ ］）或（［（ ））或 （（）］</a:t>
            </a:r>
            <a:r>
              <a:rPr lang="en-US" altLang="zh-CN"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均为不正确的格式。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08000" y="4845050"/>
            <a:ext cx="8255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则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检验括号是否匹配</a:t>
            </a:r>
            <a:r>
              <a:rPr lang="zh-CN" altLang="en-US">
                <a:ea typeface="楷体_GB2312" pitchFamily="49" charset="-122"/>
              </a:rPr>
              <a:t>的方法可用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“期待的急迫程度”</a:t>
            </a:r>
            <a:r>
              <a:rPr lang="zh-CN" altLang="en-US">
                <a:ea typeface="楷体_GB2312" pitchFamily="49" charset="-122"/>
              </a:rPr>
              <a:t>这个概念来描述。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336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分析可能出现的</a:t>
            </a:r>
            <a:r>
              <a:rPr lang="zh-CN" altLang="en-US" b="1">
                <a:solidFill>
                  <a:srgbClr val="A50021"/>
                </a:solidFill>
              </a:rPr>
              <a:t>不匹配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的情况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3276600"/>
            <a:ext cx="8202613" cy="609600"/>
          </a:xfrm>
        </p:spPr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到来的右括弧</a:t>
            </a:r>
            <a:r>
              <a:rPr lang="zh-CN" altLang="en-US" sz="4000">
                <a:solidFill>
                  <a:srgbClr val="FF0000"/>
                </a:solidFill>
                <a:ea typeface="楷体_GB2312" pitchFamily="49" charset="-122"/>
              </a:rPr>
              <a:t>并非是所“期待”</a:t>
            </a:r>
            <a:r>
              <a:rPr lang="zh-CN" altLang="en-US" sz="4000">
                <a:ea typeface="楷体_GB2312" pitchFamily="49" charset="-122"/>
              </a:rPr>
              <a:t>的；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6280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例如：考虑下列括号序列：</a:t>
            </a:r>
          </a:p>
          <a:p>
            <a:r>
              <a:rPr lang="zh-CN" altLang="en-US">
                <a:ea typeface="楷体_GB2312" pitchFamily="49" charset="-122"/>
              </a:rPr>
              <a:t>             </a:t>
            </a:r>
            <a:r>
              <a:rPr lang="en-US" altLang="zh-CN">
                <a:ea typeface="楷体_GB2312" pitchFamily="49" charset="-122"/>
              </a:rPr>
              <a:t>[  (   [   ]  [   ]   )  ]</a:t>
            </a:r>
          </a:p>
          <a:p>
            <a:r>
              <a:rPr lang="en-US" altLang="zh-CN">
                <a:ea typeface="楷体_GB2312" pitchFamily="49" charset="-122"/>
              </a:rPr>
              <a:t>             1  2  3 4  5  6  7  8</a:t>
            </a:r>
            <a:endParaRPr lang="en-US" altLang="zh-CN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62000" y="411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zh-CN" altLang="en-US">
                <a:ea typeface="楷体_GB2312" pitchFamily="49" charset="-122"/>
              </a:rPr>
              <a:t>到来的是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“不速之客”</a:t>
            </a:r>
            <a:r>
              <a:rPr lang="zh-CN" altLang="en-US">
                <a:ea typeface="楷体_GB2312" pitchFamily="49" charset="-122"/>
              </a:rPr>
              <a:t>；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62000" y="4876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ea typeface="楷体_GB2312" pitchFamily="49" charset="-122"/>
              </a:rPr>
              <a:t>直到结束，也没有到来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所“期待”</a:t>
            </a:r>
            <a:r>
              <a:rPr lang="zh-CN" altLang="en-US">
                <a:ea typeface="楷体_GB2312" pitchFamily="49" charset="-122"/>
              </a:rPr>
              <a:t>的括弧。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build="p" autoUpdateAnimBg="0"/>
      <p:bldP spid="33804" grpId="0" build="p" autoUpdateAnimBg="0"/>
      <p:bldP spid="3380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b="1">
                <a:solidFill>
                  <a:srgbClr val="FF0000"/>
                </a:solidFill>
              </a:rPr>
              <a:t>算法的设计思想：</a:t>
            </a:r>
            <a:endParaRPr lang="zh-CN" altLang="en-US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88925" y="882650"/>
            <a:ext cx="591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3600" b="1">
                <a:solidFill>
                  <a:srgbClr val="A50021"/>
                </a:solidFill>
                <a:ea typeface="楷体_GB2312" pitchFamily="49" charset="-122"/>
              </a:rPr>
              <a:t>1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）凡出现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进栈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zh-CN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39725" y="1555750"/>
            <a:ext cx="798195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zh-CN" sz="3600" b="1">
                <a:solidFill>
                  <a:srgbClr val="A50021"/>
                </a:solidFill>
                <a:ea typeface="楷体_GB2312" pitchFamily="49" charset="-122"/>
              </a:rPr>
              <a:t>2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）凡出现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右括弧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，首先检查栈是否空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若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栈空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，则表明该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右括弧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多余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否则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和栈顶元素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比较，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若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相匹配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左括弧出栈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否则表明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不匹配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54000" y="4648200"/>
            <a:ext cx="8204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zh-CN" sz="3600" b="1">
                <a:solidFill>
                  <a:srgbClr val="A50021"/>
                </a:solidFill>
                <a:ea typeface="楷体_GB2312" pitchFamily="49" charset="-122"/>
              </a:rPr>
              <a:t>3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zh-CN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检验</a:t>
            </a:r>
            <a:r>
              <a:rPr lang="zh-CN" altLang="zh-CN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结束时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若</a:t>
            </a:r>
            <a:r>
              <a:rPr lang="zh-CN" altLang="zh-CN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栈空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，则表明表达式中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匹配正确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否则表明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</a:t>
            </a:r>
            <a:r>
              <a:rPr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有余</a:t>
            </a:r>
            <a:r>
              <a:rPr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utoUpdateAnimBg="0"/>
      <p:bldP spid="9830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73050" y="22225"/>
            <a:ext cx="8185150" cy="65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b="1"/>
              <a:t>Status</a:t>
            </a:r>
            <a:r>
              <a:rPr lang="en-US" altLang="zh-CN" sz="3200"/>
              <a:t> matching(string</a:t>
            </a:r>
            <a:r>
              <a:rPr lang="en-US" altLang="zh-CN" sz="3200" b="1"/>
              <a:t>&amp;</a:t>
            </a:r>
            <a:r>
              <a:rPr lang="en-US" altLang="zh-CN" sz="3200"/>
              <a:t> exp)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</a:t>
            </a:r>
            <a:r>
              <a:rPr lang="en-US" altLang="zh-CN" sz="3200" b="1"/>
              <a:t>int</a:t>
            </a:r>
            <a:r>
              <a:rPr lang="en-US" altLang="zh-CN" sz="3200"/>
              <a:t> state =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</a:t>
            </a:r>
            <a:r>
              <a:rPr lang="en-US" altLang="zh-CN" sz="3200" b="1"/>
              <a:t>while</a:t>
            </a:r>
            <a:r>
              <a:rPr lang="en-US" altLang="zh-CN" sz="3200"/>
              <a:t> (i&lt;=Length(exp) </a:t>
            </a:r>
            <a:r>
              <a:rPr lang="en-US" altLang="zh-CN" sz="3200" b="1"/>
              <a:t>&amp;&amp;</a:t>
            </a:r>
            <a:r>
              <a:rPr lang="en-US" altLang="zh-CN" sz="3200"/>
              <a:t> state)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</a:t>
            </a:r>
            <a:r>
              <a:rPr lang="en-US" altLang="zh-CN" sz="3200" b="1"/>
              <a:t>switch of</a:t>
            </a:r>
            <a:r>
              <a:rPr lang="en-US" altLang="zh-CN" sz="3200"/>
              <a:t> exp[i]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</a:t>
            </a:r>
            <a:r>
              <a:rPr lang="en-US" altLang="zh-CN" sz="3200" b="1"/>
              <a:t>case</a:t>
            </a:r>
            <a:r>
              <a:rPr lang="en-US" altLang="zh-CN" sz="3200"/>
              <a:t> </a:t>
            </a:r>
            <a:r>
              <a:rPr lang="zh-CN" altLang="zh-CN" sz="3200"/>
              <a:t>左括弧</a:t>
            </a:r>
            <a:r>
              <a:rPr lang="en-US" altLang="zh-CN" sz="3200"/>
              <a:t>:{Push(S,exp[i]); i++; </a:t>
            </a:r>
            <a:r>
              <a:rPr lang="en-US" altLang="zh-CN" sz="3200" b="1"/>
              <a:t>break</a:t>
            </a:r>
            <a:r>
              <a:rPr lang="en-US" altLang="zh-CN" sz="3200"/>
              <a:t>;}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</a:t>
            </a:r>
            <a:r>
              <a:rPr lang="en-US" altLang="zh-CN" sz="3200" b="1"/>
              <a:t>case</a:t>
            </a:r>
            <a:r>
              <a:rPr lang="en-US" altLang="zh-CN" sz="3200"/>
              <a:t>”)”: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   </a:t>
            </a:r>
            <a:r>
              <a:rPr lang="en-US" altLang="zh-CN" sz="3200" b="1"/>
              <a:t>if</a:t>
            </a:r>
            <a:r>
              <a:rPr lang="en-US" altLang="zh-CN" sz="3200"/>
              <a:t>(</a:t>
            </a:r>
            <a:r>
              <a:rPr lang="en-US" altLang="zh-CN" sz="3200" b="1"/>
              <a:t>NOT</a:t>
            </a:r>
            <a:r>
              <a:rPr lang="en-US" altLang="zh-CN" sz="3200"/>
              <a:t> StackEmpty(S)</a:t>
            </a:r>
            <a:r>
              <a:rPr lang="en-US" altLang="zh-CN" sz="3200" b="1"/>
              <a:t>&amp;&amp;</a:t>
            </a:r>
            <a:r>
              <a:rPr lang="en-US" altLang="zh-CN" sz="3200"/>
              <a:t>GetTop(S)=“(“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     {Pop(S,e);  i++;}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   </a:t>
            </a:r>
            <a:r>
              <a:rPr lang="en-US" altLang="zh-CN" sz="3200" b="1"/>
              <a:t>else</a:t>
            </a:r>
            <a:r>
              <a:rPr lang="en-US" altLang="zh-CN" sz="3200"/>
              <a:t> {state = 0;}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        </a:t>
            </a:r>
            <a:r>
              <a:rPr lang="en-US" altLang="zh-CN" sz="3200" b="1"/>
              <a:t>break</a:t>
            </a:r>
            <a:r>
              <a:rPr lang="en-US" altLang="zh-CN" sz="3200"/>
              <a:t>;  }   …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/>
              <a:t>  </a:t>
            </a:r>
            <a:r>
              <a:rPr lang="en-US" altLang="zh-CN" sz="3200" b="1"/>
              <a:t>if</a:t>
            </a:r>
            <a:r>
              <a:rPr lang="en-US" altLang="zh-CN" sz="3200"/>
              <a:t> (StackEmpty(S)</a:t>
            </a:r>
            <a:r>
              <a:rPr lang="en-US" altLang="zh-CN" sz="3200" b="1"/>
              <a:t>&amp;&amp;</a:t>
            </a:r>
            <a:r>
              <a:rPr lang="en-US" altLang="zh-CN" sz="3200"/>
              <a:t>state) </a:t>
            </a:r>
            <a:r>
              <a:rPr lang="en-US" altLang="zh-CN" sz="3200" b="1"/>
              <a:t>return</a:t>
            </a:r>
            <a:r>
              <a:rPr lang="en-US" altLang="zh-CN" sz="3200"/>
              <a:t> OK; …...</a:t>
            </a:r>
          </a:p>
        </p:txBody>
      </p:sp>
      <p:sp>
        <p:nvSpPr>
          <p:cNvPr id="9933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rgbClr val="00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7089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FF5050"/>
                </a:solidFill>
                <a:ea typeface="楷体_GB2312" pitchFamily="49" charset="-122"/>
              </a:rPr>
              <a:t>例三、行编辑程序问题</a:t>
            </a:r>
            <a:endParaRPr lang="zh-CN" altLang="en-US" sz="5400" b="1">
              <a:ea typeface="楷体_GB2312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660525" y="2274888"/>
            <a:ext cx="3001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33"/>
                </a:solidFill>
                <a:ea typeface="楷体_GB2312" pitchFamily="49" charset="-122"/>
              </a:rPr>
              <a:t>如何实现？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38138" y="3581400"/>
            <a:ext cx="8120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a typeface="楷体_GB2312" pitchFamily="49" charset="-122"/>
              </a:rPr>
              <a:t>“</a:t>
            </a:r>
            <a:r>
              <a:rPr lang="zh-CN" altLang="en-US" b="1">
                <a:ea typeface="楷体_GB2312" pitchFamily="49" charset="-122"/>
              </a:rPr>
              <a:t>每接受一个字符即存入存储器”  </a:t>
            </a:r>
            <a:r>
              <a:rPr lang="en-US" altLang="zh-CN" sz="6000" b="1">
                <a:solidFill>
                  <a:srgbClr val="FF0000"/>
                </a:solidFill>
                <a:ea typeface="楷体_GB2312" pitchFamily="49" charset="-122"/>
              </a:rPr>
              <a:t>?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889125" y="5145088"/>
            <a:ext cx="272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CC6600"/>
                </a:solidFill>
                <a:ea typeface="楷体_GB2312" pitchFamily="49" charset="-122"/>
              </a:rPr>
              <a:t>并不恰当！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3276600"/>
            <a:ext cx="83058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设立一个输入缓冲区，用以接受用户输入的一行字符，然后逐行存入用户数据区，并假设“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#”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为退格符，“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@”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为退行符。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129588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      </a:t>
            </a:r>
            <a:r>
              <a:rPr lang="zh-CN" altLang="en-US" b="1">
                <a:ea typeface="楷体_GB2312" pitchFamily="49" charset="-122"/>
              </a:rPr>
              <a:t>在用户输入一行的过程中，允许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用户输入出差错，并在发现有误时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可以及时更正。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41325" y="2514600"/>
            <a:ext cx="374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合理的作法是：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8041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假设从终端接受了这样两行字符：</a:t>
            </a:r>
          </a:p>
          <a:p>
            <a:pPr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b="1">
                <a:ea typeface="楷体_GB2312" pitchFamily="49" charset="-122"/>
              </a:rPr>
              <a:t>wh</a:t>
            </a:r>
            <a:r>
              <a:rPr lang="en-US" altLang="zh-CN">
                <a:solidFill>
                  <a:srgbClr val="CC6600"/>
                </a:solidFill>
                <a:ea typeface="楷体_GB2312" pitchFamily="49" charset="-122"/>
              </a:rPr>
              <a:t>li##</a:t>
            </a:r>
            <a:r>
              <a:rPr lang="en-US" altLang="zh-CN" b="1">
                <a:ea typeface="楷体_GB2312" pitchFamily="49" charset="-122"/>
              </a:rPr>
              <a:t>il</a:t>
            </a:r>
            <a:r>
              <a:rPr lang="en-US" altLang="zh-CN">
                <a:solidFill>
                  <a:srgbClr val="CC6600"/>
                </a:solidFill>
                <a:ea typeface="楷体_GB2312" pitchFamily="49" charset="-122"/>
              </a:rPr>
              <a:t>r#</a:t>
            </a:r>
            <a:r>
              <a:rPr lang="en-US" altLang="zh-CN" b="1">
                <a:ea typeface="楷体_GB2312" pitchFamily="49" charset="-122"/>
              </a:rPr>
              <a:t>e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CC6600"/>
                </a:solidFill>
                <a:ea typeface="楷体_GB2312" pitchFamily="49" charset="-122"/>
              </a:rPr>
              <a:t>s#</a:t>
            </a:r>
            <a:r>
              <a:rPr lang="en-US" altLang="zh-CN" b="1">
                <a:ea typeface="楷体_GB2312" pitchFamily="49" charset="-122"/>
              </a:rPr>
              <a:t>*</a:t>
            </a:r>
            <a:r>
              <a:rPr lang="en-US" altLang="zh-CN">
                <a:ea typeface="楷体_GB2312" pitchFamily="49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>
                <a:ea typeface="楷体_GB2312" pitchFamily="49" charset="-122"/>
              </a:rPr>
              <a:t>          </a:t>
            </a:r>
            <a:r>
              <a:rPr lang="en-US" altLang="zh-CN">
                <a:solidFill>
                  <a:srgbClr val="CC6600"/>
                </a:solidFill>
                <a:ea typeface="楷体_GB2312" pitchFamily="49" charset="-122"/>
              </a:rPr>
              <a:t>outcha@</a:t>
            </a:r>
            <a:r>
              <a:rPr lang="en-US" altLang="zh-CN" b="1">
                <a:ea typeface="楷体_GB2312" pitchFamily="49" charset="-122"/>
              </a:rPr>
              <a:t>putchar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b="1">
                <a:ea typeface="楷体_GB2312" pitchFamily="49" charset="-122"/>
              </a:rPr>
              <a:t>*</a:t>
            </a:r>
            <a:r>
              <a:rPr lang="en-US" altLang="zh-CN"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CC6600"/>
                </a:solidFill>
                <a:ea typeface="楷体_GB2312" pitchFamily="49" charset="-122"/>
              </a:rPr>
              <a:t>=#</a:t>
            </a:r>
            <a:r>
              <a:rPr lang="en-US" altLang="zh-CN" b="1">
                <a:ea typeface="楷体_GB2312" pitchFamily="49" charset="-122"/>
              </a:rPr>
              <a:t>++</a:t>
            </a:r>
            <a:r>
              <a:rPr lang="en-US" altLang="zh-CN">
                <a:ea typeface="楷体_GB2312" pitchFamily="49" charset="-122"/>
              </a:rPr>
              <a:t>);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06450" y="3565525"/>
            <a:ext cx="62801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660033"/>
                </a:solidFill>
                <a:ea typeface="楷体_GB2312" pitchFamily="49" charset="-122"/>
              </a:rPr>
              <a:t>则实际有效的是下列两行：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b="1">
                <a:ea typeface="楷体_GB2312" pitchFamily="49" charset="-122"/>
              </a:rPr>
              <a:t>while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en-US" altLang="zh-CN" b="1">
                <a:ea typeface="楷体_GB2312" pitchFamily="49" charset="-122"/>
              </a:rPr>
              <a:t>*</a:t>
            </a:r>
            <a:r>
              <a:rPr lang="en-US" altLang="zh-CN">
                <a:ea typeface="楷体_GB2312" pitchFamily="49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>
                <a:ea typeface="楷体_GB2312" pitchFamily="49" charset="-122"/>
              </a:rPr>
              <a:t>          </a:t>
            </a:r>
            <a:r>
              <a:rPr lang="en-US" altLang="zh-CN" b="1">
                <a:ea typeface="楷体_GB2312" pitchFamily="49" charset="-122"/>
              </a:rPr>
              <a:t>putchar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b="1">
                <a:ea typeface="楷体_GB2312" pitchFamily="49" charset="-122"/>
              </a:rPr>
              <a:t>*</a:t>
            </a:r>
            <a:r>
              <a:rPr lang="en-US" altLang="zh-CN">
                <a:ea typeface="楷体_GB2312" pitchFamily="49" charset="-122"/>
              </a:rPr>
              <a:t>s</a:t>
            </a:r>
            <a:r>
              <a:rPr lang="en-US" altLang="zh-CN" b="1">
                <a:ea typeface="楷体_GB2312" pitchFamily="49" charset="-122"/>
              </a:rPr>
              <a:t>++</a:t>
            </a:r>
            <a:r>
              <a:rPr lang="en-US" altLang="zh-CN">
                <a:ea typeface="楷体_GB2312" pitchFamily="49" charset="-122"/>
              </a:rPr>
              <a:t>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87475" y="609600"/>
            <a:ext cx="49371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2560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87475" y="1752600"/>
            <a:ext cx="49744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 dirty="0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 dirty="0"/>
          </a:p>
        </p:txBody>
      </p:sp>
      <p:sp>
        <p:nvSpPr>
          <p:cNvPr id="2560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87475" y="2895600"/>
            <a:ext cx="49744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 dirty="0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 dirty="0"/>
          </a:p>
        </p:txBody>
      </p:sp>
      <p:sp>
        <p:nvSpPr>
          <p:cNvPr id="2560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82713" y="4038600"/>
            <a:ext cx="55514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2560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382713" y="5195888"/>
            <a:ext cx="55514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2560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609600" cy="457200"/>
          </a:xfrm>
          <a:prstGeom prst="actionButtonEnd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5" grpId="0" autoUpdateAnimBg="0"/>
      <p:bldP spid="25606" grpId="0" autoUpdateAnimBg="0"/>
      <p:bldP spid="25607" grpId="0" autoUpdateAnimBg="0"/>
      <p:bldP spid="25608" grpId="0" autoUpdateAnimBg="0"/>
      <p:bldP spid="2560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47650" y="596900"/>
            <a:ext cx="8685213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    </a:t>
            </a:r>
            <a:r>
              <a:rPr lang="en-US" altLang="zh-CN" sz="3200" b="1">
                <a:ea typeface="楷体_GB2312" pitchFamily="49" charset="-122"/>
              </a:rPr>
              <a:t>while</a:t>
            </a:r>
            <a:r>
              <a:rPr lang="en-US" altLang="zh-CN" sz="3200">
                <a:ea typeface="楷体_GB2312" pitchFamily="49" charset="-122"/>
              </a:rPr>
              <a:t> (ch </a:t>
            </a:r>
            <a:r>
              <a:rPr lang="en-US" altLang="zh-CN" sz="3200" b="1">
                <a:ea typeface="楷体_GB2312" pitchFamily="49" charset="-122"/>
              </a:rPr>
              <a:t>!= EOF &amp;&amp; </a:t>
            </a:r>
            <a:r>
              <a:rPr lang="en-US" altLang="zh-CN" sz="3200">
                <a:ea typeface="楷体_GB2312" pitchFamily="49" charset="-122"/>
              </a:rPr>
              <a:t>ch </a:t>
            </a:r>
            <a:r>
              <a:rPr lang="en-US" altLang="zh-CN" sz="3200" b="1">
                <a:ea typeface="楷体_GB2312" pitchFamily="49" charset="-122"/>
              </a:rPr>
              <a:t>!= </a:t>
            </a:r>
            <a:r>
              <a:rPr lang="en-US" altLang="zh-CN" sz="3200">
                <a:ea typeface="楷体_GB2312" pitchFamily="49" charset="-122"/>
              </a:rPr>
              <a:t>'\n') </a:t>
            </a:r>
            <a:r>
              <a:rPr lang="en-US" altLang="zh-CN" sz="3200" b="1">
                <a:ea typeface="楷体_GB2312" pitchFamily="49" charset="-122"/>
              </a:rPr>
              <a:t>{</a:t>
            </a:r>
            <a:endParaRPr lang="en-US" altLang="zh-CN" sz="3200">
              <a:ea typeface="楷体_GB2312" pitchFamily="49" charset="-122"/>
            </a:endParaRPr>
          </a:p>
          <a:p>
            <a:r>
              <a:rPr lang="en-US" altLang="zh-CN" sz="3200">
                <a:ea typeface="楷体_GB2312" pitchFamily="49" charset="-122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switch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(ch)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A50021"/>
              </a:solidFill>
              <a:ea typeface="楷体_GB2312" pitchFamily="49" charset="-122"/>
            </a:endParaRPr>
          </a:p>
          <a:p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  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case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'#'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Pop(S, c);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  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case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'@'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ClearStack(S);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;//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重置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S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为空栈</a:t>
            </a:r>
          </a:p>
          <a:p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default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Push(S, ch); 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;  </a:t>
            </a:r>
          </a:p>
          <a:p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}</a:t>
            </a:r>
            <a:endParaRPr lang="en-US" altLang="zh-CN" sz="3200">
              <a:ea typeface="楷体_GB2312" pitchFamily="49" charset="-122"/>
            </a:endParaRPr>
          </a:p>
          <a:p>
            <a:r>
              <a:rPr lang="en-US" altLang="zh-CN" sz="3200">
                <a:ea typeface="楷体_GB2312" pitchFamily="49" charset="-122"/>
              </a:rPr>
              <a:t>      ch = getchar();  // </a:t>
            </a:r>
            <a:r>
              <a:rPr lang="zh-CN" altLang="en-US" sz="3200">
                <a:ea typeface="楷体_GB2312" pitchFamily="49" charset="-122"/>
              </a:rPr>
              <a:t>从终端接收下一个字符</a:t>
            </a:r>
          </a:p>
          <a:p>
            <a:r>
              <a:rPr lang="zh-CN" altLang="en-US" sz="3200">
                <a:ea typeface="楷体_GB2312" pitchFamily="49" charset="-122"/>
              </a:rPr>
              <a:t>    </a:t>
            </a:r>
            <a:r>
              <a:rPr lang="en-US" altLang="zh-CN" sz="3200" b="1">
                <a:ea typeface="楷体_GB2312" pitchFamily="49" charset="-122"/>
              </a:rPr>
              <a:t>}</a:t>
            </a:r>
            <a:endParaRPr lang="en-US" altLang="zh-CN" sz="32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6438" y="5486400"/>
            <a:ext cx="57705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ClearStack(S);      // </a:t>
            </a:r>
            <a:r>
              <a:rPr lang="zh-CN" altLang="en-US" sz="3200">
                <a:ea typeface="楷体_GB2312" pitchFamily="49" charset="-122"/>
              </a:rPr>
              <a:t>重置</a:t>
            </a:r>
            <a:r>
              <a:rPr lang="en-US" altLang="zh-CN" sz="3200">
                <a:ea typeface="楷体_GB2312" pitchFamily="49" charset="-122"/>
              </a:rPr>
              <a:t>S</a:t>
            </a:r>
            <a:r>
              <a:rPr lang="zh-CN" altLang="en-US" sz="3200">
                <a:ea typeface="楷体_GB2312" pitchFamily="49" charset="-122"/>
              </a:rPr>
              <a:t>为空栈</a:t>
            </a:r>
          </a:p>
          <a:p>
            <a:r>
              <a:rPr lang="en-US" altLang="zh-CN" sz="3200" b="1">
                <a:ea typeface="楷体_GB2312" pitchFamily="49" charset="-122"/>
              </a:rPr>
              <a:t>if</a:t>
            </a:r>
            <a:r>
              <a:rPr lang="en-US" altLang="zh-CN" sz="3200">
                <a:ea typeface="楷体_GB2312" pitchFamily="49" charset="-122"/>
              </a:rPr>
              <a:t> (ch </a:t>
            </a:r>
            <a:r>
              <a:rPr lang="en-US" altLang="zh-CN" sz="3200" b="1">
                <a:ea typeface="楷体_GB2312" pitchFamily="49" charset="-122"/>
              </a:rPr>
              <a:t>!= EOF</a:t>
            </a:r>
            <a:r>
              <a:rPr lang="en-US" altLang="zh-CN" sz="3200">
                <a:ea typeface="楷体_GB2312" pitchFamily="49" charset="-122"/>
              </a:rPr>
              <a:t>)  ch = getchar();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65125" y="95250"/>
            <a:ext cx="7064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660066"/>
                </a:solidFill>
                <a:ea typeface="楷体_GB2312" pitchFamily="49" charset="-122"/>
              </a:rPr>
              <a:t>while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 (ch </a:t>
            </a:r>
            <a:r>
              <a:rPr lang="en-US" altLang="zh-CN" sz="3200" b="1">
                <a:solidFill>
                  <a:srgbClr val="660066"/>
                </a:solidFill>
                <a:ea typeface="楷体_GB2312" pitchFamily="49" charset="-122"/>
              </a:rPr>
              <a:t>!= EOF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) </a:t>
            </a:r>
            <a:r>
              <a:rPr lang="en-US" altLang="zh-CN" sz="3200" b="1">
                <a:solidFill>
                  <a:srgbClr val="660066"/>
                </a:solidFill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 //EOF</a:t>
            </a:r>
            <a:r>
              <a:rPr lang="zh-CN" altLang="en-US" sz="3200">
                <a:solidFill>
                  <a:srgbClr val="660066"/>
                </a:solidFill>
                <a:ea typeface="楷体_GB2312" pitchFamily="49" charset="-122"/>
              </a:rPr>
              <a:t>为全文结束符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54050" y="4495800"/>
            <a:ext cx="7499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将从栈底到栈顶的字符传送至调用过程的</a:t>
            </a:r>
          </a:p>
          <a:p>
            <a:r>
              <a:rPr lang="zh-CN" altLang="en-US" sz="3200">
                <a:ea typeface="楷体_GB2312" pitchFamily="49" charset="-122"/>
              </a:rPr>
              <a:t>数据区；</a:t>
            </a:r>
          </a:p>
        </p:txBody>
      </p:sp>
      <p:sp>
        <p:nvSpPr>
          <p:cNvPr id="4096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6" grpId="0" autoUpdateAnimBg="0"/>
      <p:bldP spid="40967" grpId="0" autoUpdateAnimBg="0"/>
      <p:bldP spid="409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382713" y="152400"/>
            <a:ext cx="4027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5050"/>
                </a:solidFill>
                <a:ea typeface="楷体_GB2312" pitchFamily="49" charset="-122"/>
              </a:rPr>
              <a:t>例四、  迷宫求解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614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通常用的是</a:t>
            </a:r>
            <a:r>
              <a:rPr lang="zh-CN" altLang="en-US" sz="3600" b="1">
                <a:ea typeface="楷体_GB2312" pitchFamily="49" charset="-122"/>
              </a:rPr>
              <a:t>“穷举求解”</a:t>
            </a:r>
            <a:r>
              <a:rPr lang="zh-CN" altLang="en-US" sz="3600">
                <a:ea typeface="楷体_GB2312" pitchFamily="49" charset="-122"/>
              </a:rPr>
              <a:t>的方法</a:t>
            </a: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0" y="1676400"/>
          <a:ext cx="83058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Document" r:id="rId3" imgW="3142440" imgH="2066760" progId="Word.Document.8">
                  <p:embed/>
                </p:oleObj>
              </mc:Choice>
              <mc:Fallback>
                <p:oleObj name="Document" r:id="rId3" imgW="3142440" imgH="20667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8305800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求迷宫路径算法的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基本思想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是：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1295400"/>
          </a:xfrm>
        </p:spPr>
        <p:txBody>
          <a:bodyPr/>
          <a:lstStyle/>
          <a:p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若当前位置“可通”，则纳入路径，继续前进</a:t>
            </a:r>
            <a:r>
              <a:rPr lang="en-US" altLang="zh-CN" sz="4000" b="1">
                <a:solidFill>
                  <a:srgbClr val="A50021"/>
                </a:solidFill>
                <a:ea typeface="楷体_GB2312" pitchFamily="49" charset="-122"/>
              </a:rPr>
              <a:t>;</a:t>
            </a:r>
            <a:endParaRPr lang="en-US" altLang="zh-CN" sz="4000" b="1">
              <a:ea typeface="楷体_GB2312" pitchFamily="49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若当前位置“不可通”，则后退，换方向继续探索</a:t>
            </a:r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;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若四周“均无通路”，则将当前位置从路径中删除出去。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autoUpdateAnimBg="0"/>
      <p:bldP spid="430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50900" y="685800"/>
            <a:ext cx="7912100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设定当前位置的初值为入口位置；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do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｛</a:t>
            </a:r>
            <a:endParaRPr lang="zh-CN" altLang="en-US" sz="32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若当前位置可通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则｛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将当前位置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插入栈顶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 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该位置是出口位置，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算法结束；            </a:t>
            </a:r>
          </a:p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           否则切换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当前位置的东邻方块为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            新的当前位置；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｝</a:t>
            </a:r>
            <a:endParaRPr lang="zh-CN" altLang="en-US" sz="32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否则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｝</a:t>
            </a:r>
            <a:endParaRPr lang="zh-CN" altLang="en-US" sz="32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｝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while (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栈不空）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；</a:t>
            </a:r>
            <a:endParaRPr lang="zh-CN" altLang="en-US" sz="3200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28600" y="76200"/>
            <a:ext cx="9083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楷体_GB2312" pitchFamily="49" charset="-122"/>
              </a:rPr>
              <a:t>求迷宫中一条从入口到出口的路径的算法：</a:t>
            </a:r>
            <a:endParaRPr lang="zh-CN" altLang="en-US" sz="3600" b="1"/>
          </a:p>
        </p:txBody>
      </p:sp>
      <p:sp>
        <p:nvSpPr>
          <p:cNvPr id="47111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346325" y="5048250"/>
            <a:ext cx="139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latin typeface="Times New Roman"/>
                <a:ea typeface="楷体_GB2312" pitchFamily="49" charset="-122"/>
              </a:rPr>
              <a:t>…</a:t>
            </a:r>
            <a:endParaRPr lang="en-US" altLang="zh-CN" sz="3200" b="1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12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rgbClr val="FF505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1" grpId="0" autoUpdateAnimBg="0"/>
      <p:bldP spid="47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0" y="457200"/>
            <a:ext cx="8839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</a:t>
            </a:r>
            <a:r>
              <a:rPr lang="zh-CN" altLang="en-US" sz="3200" b="1">
                <a:solidFill>
                  <a:srgbClr val="660033"/>
                </a:solidFill>
                <a:ea typeface="楷体_GB2312" pitchFamily="49" charset="-122"/>
              </a:rPr>
              <a:t>栈不空且栈顶位置尚有其他方向未被探索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设定新的当前位置为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: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沿顺时针方向旋转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     找到的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栈顶位置的下一相邻块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88925" y="2438400"/>
            <a:ext cx="88550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</a:t>
            </a:r>
            <a:r>
              <a:rPr lang="zh-CN" altLang="en-US" sz="3200" b="1">
                <a:solidFill>
                  <a:srgbClr val="660033"/>
                </a:solidFill>
                <a:ea typeface="楷体_GB2312" pitchFamily="49" charset="-122"/>
              </a:rPr>
              <a:t>栈不空但栈顶位置的四周均不可通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则｛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删去栈顶位置；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从路径中删去该通道块 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栈不空，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重新测试新的栈顶位置，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   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直至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找到一个可通的相邻块或出栈至栈空；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｝</a:t>
            </a:r>
            <a:endParaRPr lang="zh-CN" alt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74650" y="5630863"/>
            <a:ext cx="588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若</a:t>
            </a:r>
            <a:r>
              <a:rPr lang="zh-CN" altLang="en-US" sz="3200" b="1">
                <a:solidFill>
                  <a:srgbClr val="660033"/>
                </a:solidFill>
                <a:ea typeface="楷体_GB2312" pitchFamily="49" charset="-122"/>
              </a:rPr>
              <a:t>栈空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表明迷宫没有通路。</a:t>
            </a:r>
            <a:endParaRPr lang="zh-CN" altLang="en-US"/>
          </a:p>
        </p:txBody>
      </p:sp>
      <p:sp>
        <p:nvSpPr>
          <p:cNvPr id="48136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1066800" y="5029200"/>
            <a:ext cx="304800" cy="304800"/>
          </a:xfrm>
          <a:prstGeom prst="actionButtonReturn">
            <a:avLst/>
          </a:prstGeom>
          <a:solidFill>
            <a:srgbClr val="800000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4" grpId="0" autoUpdateAnimBg="0"/>
      <p:bldP spid="48135" grpId="0" autoUpdateAnimBg="0"/>
      <p:bldP spid="48136" grpId="0" animBg="1"/>
      <p:bldP spid="481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00025" y="2057400"/>
            <a:ext cx="8737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500">
                <a:ea typeface="楷体_GB2312" pitchFamily="49" charset="-122"/>
              </a:rPr>
              <a:t> </a:t>
            </a:r>
            <a:r>
              <a:rPr lang="zh-CN" altLang="en-US" sz="4500">
                <a:ea typeface="楷体_GB2312" pitchFamily="49" charset="-122"/>
              </a:rPr>
              <a:t>限于二元运算符的表达式定义</a:t>
            </a:r>
            <a:r>
              <a:rPr lang="en-US" altLang="zh-CN" sz="4500">
                <a:ea typeface="楷体_GB2312" pitchFamily="49" charset="-122"/>
              </a:rPr>
              <a:t>:</a:t>
            </a:r>
          </a:p>
          <a:p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600">
                <a:ea typeface="楷体_GB2312" pitchFamily="49" charset="-122"/>
              </a:rPr>
              <a:t>  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表达式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::= (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操作数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) + (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运算符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) + (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操作数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操作数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::=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简单变量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|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表达式</a:t>
            </a:r>
          </a:p>
          <a:p>
            <a:pPr>
              <a:lnSpc>
                <a:spcPct val="140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   简单变量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:: =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标识符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|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无符号整数</a:t>
            </a:r>
            <a:endParaRPr lang="zh-CN" altLang="en-US" sz="36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58900" y="609600"/>
            <a:ext cx="5880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FF5050"/>
                </a:solidFill>
                <a:ea typeface="楷体_GB2312" pitchFamily="49" charset="-122"/>
              </a:rPr>
              <a:t>例五、 表达式求值</a:t>
            </a:r>
            <a:endParaRPr lang="zh-CN" altLang="en-US" sz="54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46125" y="123825"/>
            <a:ext cx="44846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rgbClr val="FF5050"/>
                </a:solidFill>
                <a:ea typeface="楷体_GB2312" pitchFamily="49" charset="-122"/>
              </a:rPr>
              <a:t>例六、实现递归</a:t>
            </a:r>
            <a:endParaRPr lang="zh-CN" altLang="en-US" sz="5400" b="1">
              <a:ea typeface="楷体_GB2312" pitchFamily="49" charset="-122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276600"/>
            <a:ext cx="7772400" cy="3048000"/>
          </a:xfrm>
        </p:spPr>
        <p:txBody>
          <a:bodyPr/>
          <a:lstStyle/>
          <a:p>
            <a:r>
              <a:rPr lang="zh-CN" altLang="en-US" sz="3600">
                <a:ea typeface="楷体_GB2312" pitchFamily="49" charset="-122"/>
              </a:rPr>
              <a:t>将所有的实在参数、返回地址等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信息</a:t>
            </a:r>
            <a:r>
              <a:rPr lang="zh-CN" altLang="en-US" sz="3600">
                <a:ea typeface="楷体_GB2312" pitchFamily="49" charset="-122"/>
              </a:rPr>
              <a:t>传递给被调用函数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保存</a:t>
            </a:r>
            <a:r>
              <a:rPr lang="zh-CN" altLang="en-US" sz="3600">
                <a:ea typeface="楷体_GB2312" pitchFamily="49" charset="-122"/>
              </a:rPr>
              <a:t>；</a:t>
            </a:r>
          </a:p>
          <a:p>
            <a:r>
              <a:rPr lang="zh-CN" altLang="en-US" sz="3600">
                <a:ea typeface="楷体_GB2312" pitchFamily="49" charset="-122"/>
              </a:rPr>
              <a:t>为被调用函数的局部变量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分配存储区</a:t>
            </a:r>
            <a:r>
              <a:rPr lang="zh-CN" altLang="en-US" sz="3600">
                <a:ea typeface="楷体_GB2312" pitchFamily="49" charset="-122"/>
              </a:rPr>
              <a:t>；</a:t>
            </a:r>
          </a:p>
          <a:p>
            <a:r>
              <a:rPr lang="zh-CN" altLang="en-US" sz="3600">
                <a:ea typeface="楷体_GB2312" pitchFamily="49" charset="-122"/>
              </a:rPr>
              <a:t>将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控制转移</a:t>
            </a:r>
            <a:r>
              <a:rPr lang="zh-CN" altLang="en-US" sz="3600">
                <a:ea typeface="楷体_GB2312" pitchFamily="49" charset="-122"/>
              </a:rPr>
              <a:t>到被调用函数的入口。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" y="1006475"/>
            <a:ext cx="80930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    </a:t>
            </a:r>
            <a:r>
              <a:rPr lang="zh-CN" altLang="en-US" sz="3600">
                <a:ea typeface="楷体_GB2312" pitchFamily="49" charset="-122"/>
              </a:rPr>
              <a:t>当在一个函数的运行期间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调用另一个函数</a:t>
            </a:r>
            <a:r>
              <a:rPr lang="zh-CN" altLang="en-US" sz="3600">
                <a:ea typeface="楷体_GB2312" pitchFamily="49" charset="-122"/>
              </a:rPr>
              <a:t>时，在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运行该被调用函数之前</a:t>
            </a:r>
            <a:r>
              <a:rPr lang="zh-CN" altLang="en-US" sz="3600">
                <a:ea typeface="楷体_GB2312" pitchFamily="49" charset="-122"/>
              </a:rPr>
              <a:t>，</a:t>
            </a:r>
            <a:br>
              <a:rPr lang="zh-CN" altLang="en-US" sz="3600">
                <a:ea typeface="楷体_GB2312" pitchFamily="49" charset="-122"/>
              </a:rPr>
            </a:br>
            <a:r>
              <a:rPr lang="zh-CN" altLang="en-US" sz="3600">
                <a:ea typeface="楷体_GB2312" pitchFamily="49" charset="-122"/>
              </a:rPr>
              <a:t>需先完成三项任务：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  <p:bldP spid="542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3733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保存</a:t>
            </a:r>
            <a:r>
              <a:rPr lang="zh-CN" altLang="en-US" sz="4400">
                <a:ea typeface="楷体_GB2312" pitchFamily="49" charset="-122"/>
              </a:rPr>
              <a:t>被调函数的</a:t>
            </a: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计算结果</a:t>
            </a:r>
            <a:r>
              <a:rPr lang="zh-CN" altLang="en-US" sz="4400">
                <a:ea typeface="楷体_GB2312" pitchFamily="49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释放</a:t>
            </a:r>
            <a:r>
              <a:rPr lang="zh-CN" altLang="en-US" sz="4400">
                <a:ea typeface="楷体_GB2312" pitchFamily="49" charset="-122"/>
              </a:rPr>
              <a:t>被调函数的</a:t>
            </a: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数据区</a:t>
            </a:r>
            <a:r>
              <a:rPr lang="zh-CN" altLang="en-US" sz="4400">
                <a:ea typeface="楷体_GB2312" pitchFamily="49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4400">
                <a:ea typeface="楷体_GB2312" pitchFamily="49" charset="-122"/>
              </a:rPr>
              <a:t>依照被调函数保存的返回地址将</a:t>
            </a: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控制转移</a:t>
            </a:r>
            <a:r>
              <a:rPr lang="zh-CN" altLang="en-US" sz="4400">
                <a:ea typeface="楷体_GB2312" pitchFamily="49" charset="-122"/>
              </a:rPr>
              <a:t>到调用函数。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93725" y="225425"/>
            <a:ext cx="82454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从被调用函数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返回</a:t>
            </a:r>
            <a:r>
              <a:rPr lang="zh-CN" altLang="en-US">
                <a:ea typeface="楷体_GB2312" pitchFamily="49" charset="-122"/>
              </a:rPr>
              <a:t>调用函数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之前</a:t>
            </a:r>
            <a:r>
              <a:rPr lang="zh-CN" altLang="en-US">
                <a:ea typeface="楷体_GB2312" pitchFamily="49" charset="-122"/>
              </a:rPr>
              <a:t>，应该完成下列三项任务：</a:t>
            </a:r>
            <a:endParaRPr lang="zh-CN" altLang="en-US" sz="200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25413"/>
            <a:ext cx="7448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>
                <a:ea typeface="楷体_GB2312" pitchFamily="49" charset="-122"/>
              </a:rPr>
              <a:t>多个函数嵌套调用的规则是：</a:t>
            </a:r>
            <a:endParaRPr lang="zh-CN" altLang="en-US" sz="4400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41325" y="1905000"/>
            <a:ext cx="82454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>
                <a:ea typeface="楷体_GB2312" pitchFamily="49" charset="-122"/>
              </a:rPr>
              <a:t>此时的内存管理实行</a:t>
            </a: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“栈式管理”</a:t>
            </a:r>
            <a:endParaRPr lang="zh-CN" alt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936750" y="990600"/>
            <a:ext cx="426878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>
                <a:solidFill>
                  <a:srgbClr val="800000"/>
                </a:solidFill>
                <a:ea typeface="楷体_GB2312" pitchFamily="49" charset="-122"/>
              </a:rPr>
              <a:t>后调用先返回 ！</a:t>
            </a:r>
            <a:endParaRPr lang="zh-CN" alt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79425" y="3048000"/>
            <a:ext cx="62261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/>
              <a:t>例如：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void main( ){    void a( ){      void b( ){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en-US" altLang="zh-CN" sz="2800" b="1"/>
              <a:t>…                       …                    …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    a( );                    b( );         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en-US" altLang="zh-CN" sz="2800" b="1"/>
              <a:t>…                       </a:t>
            </a:r>
            <a:r>
              <a:rPr lang="en-US" altLang="zh-CN" sz="3200" b="1"/>
              <a:t>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}//main              }// a              }// b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413500" y="5491163"/>
            <a:ext cx="2416175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/>
              <a:t>Main</a:t>
            </a:r>
            <a:r>
              <a:rPr lang="zh-CN" altLang="en-US" sz="2800">
                <a:ea typeface="楷体_GB2312" pitchFamily="49" charset="-122"/>
              </a:rPr>
              <a:t>的数据区</a:t>
            </a:r>
            <a:endParaRPr lang="zh-CN" altLang="en-US" sz="2800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421438" y="4962525"/>
            <a:ext cx="2493962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ea typeface="楷体_GB2312" pitchFamily="49" charset="-122"/>
              </a:rPr>
              <a:t>函数</a:t>
            </a:r>
            <a:r>
              <a:rPr lang="en-US" altLang="zh-CN" sz="2800">
                <a:ea typeface="楷体_GB2312" pitchFamily="49" charset="-122"/>
              </a:rPr>
              <a:t>a</a:t>
            </a:r>
            <a:r>
              <a:rPr lang="zh-CN" altLang="en-US" sz="2800">
                <a:ea typeface="楷体_GB2312" pitchFamily="49" charset="-122"/>
              </a:rPr>
              <a:t>的数据区</a:t>
            </a:r>
            <a:endParaRPr lang="zh-CN" alt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400800" y="4429125"/>
            <a:ext cx="2505075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ea typeface="楷体_GB2312" pitchFamily="49" charset="-122"/>
              </a:rPr>
              <a:t>函数</a:t>
            </a:r>
            <a:r>
              <a:rPr lang="en-US" altLang="zh-CN" sz="2800">
                <a:ea typeface="楷体_GB2312" pitchFamily="49" charset="-122"/>
              </a:rPr>
              <a:t>b</a:t>
            </a:r>
            <a:r>
              <a:rPr lang="zh-CN" altLang="en-US" sz="2800">
                <a:ea typeface="楷体_GB2312" pitchFamily="49" charset="-122"/>
              </a:rPr>
              <a:t>的数据区</a:t>
            </a:r>
            <a:endParaRPr lang="zh-CN" altLang="en-US"/>
          </a:p>
        </p:txBody>
      </p:sp>
      <p:sp useBgFill="1"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477000" y="4267200"/>
            <a:ext cx="2362200" cy="7016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       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1" grpId="0" autoUpdateAnimBg="0"/>
      <p:bldP spid="62472" grpId="0" autoUpdateAnimBg="0"/>
      <p:bldP spid="62473" grpId="0" animBg="1" autoUpdateAnimBg="0"/>
      <p:bldP spid="62474" grpId="0" animBg="1" autoUpdateAnimBg="0"/>
      <p:bldP spid="62475" grpId="0" animBg="1" autoUpdateAnimBg="0"/>
      <p:bldP spid="6247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026"/>
          <p:cNvSpPr txBox="1">
            <a:spLocks noChangeArrowheads="1"/>
          </p:cNvSpPr>
          <p:nvPr/>
        </p:nvSpPr>
        <p:spPr bwMode="auto">
          <a:xfrm>
            <a:off x="304800" y="1752600"/>
            <a:ext cx="86868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递归工作栈：</a:t>
            </a:r>
            <a:r>
              <a:rPr lang="zh-CN" altLang="en-US" sz="3400">
                <a:ea typeface="楷体_GB2312" pitchFamily="49" charset="-122"/>
              </a:rPr>
              <a:t>递归过程执行过程中占用的</a:t>
            </a:r>
          </a:p>
          <a:p>
            <a:pPr>
              <a:lnSpc>
                <a:spcPct val="125000"/>
              </a:lnSpc>
            </a:pPr>
            <a:r>
              <a:rPr lang="zh-CN" altLang="en-US" sz="3400">
                <a:ea typeface="楷体_GB2312" pitchFamily="49" charset="-122"/>
              </a:rPr>
              <a:t>                      数据区。</a:t>
            </a:r>
          </a:p>
          <a:p>
            <a:pPr>
              <a:lnSpc>
                <a:spcPct val="125000"/>
              </a:lnSpc>
            </a:pPr>
            <a:r>
              <a:rPr lang="zh-CN" altLang="en-US" sz="3400" b="1">
                <a:solidFill>
                  <a:srgbClr val="A50021"/>
                </a:solidFill>
                <a:ea typeface="楷体_GB2312" pitchFamily="49" charset="-122"/>
              </a:rPr>
              <a:t>递归工作记录：</a:t>
            </a:r>
            <a:r>
              <a:rPr lang="zh-CN" altLang="en-US" sz="3400">
                <a:ea typeface="楷体_GB2312" pitchFamily="49" charset="-122"/>
              </a:rPr>
              <a:t>每一层的递归参数合成</a:t>
            </a:r>
          </a:p>
          <a:p>
            <a:pPr>
              <a:lnSpc>
                <a:spcPct val="125000"/>
              </a:lnSpc>
            </a:pPr>
            <a:r>
              <a:rPr lang="zh-CN" altLang="en-US" sz="3400">
                <a:ea typeface="楷体_GB2312" pitchFamily="49" charset="-122"/>
              </a:rPr>
              <a:t>                         一个记录。</a:t>
            </a:r>
          </a:p>
          <a:p>
            <a:pPr>
              <a:lnSpc>
                <a:spcPct val="125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当前活动记录：</a:t>
            </a:r>
            <a:r>
              <a:rPr lang="zh-CN" altLang="en-US" sz="3400">
                <a:ea typeface="楷体_GB2312" pitchFamily="49" charset="-122"/>
              </a:rPr>
              <a:t>栈顶记录指示当前层的</a:t>
            </a:r>
          </a:p>
          <a:p>
            <a:pPr>
              <a:lnSpc>
                <a:spcPct val="125000"/>
              </a:lnSpc>
            </a:pPr>
            <a:r>
              <a:rPr lang="zh-CN" altLang="en-US" sz="3400">
                <a:ea typeface="楷体_GB2312" pitchFamily="49" charset="-122"/>
              </a:rPr>
              <a:t>                           执行情况。</a:t>
            </a:r>
          </a:p>
          <a:p>
            <a:pPr>
              <a:lnSpc>
                <a:spcPct val="125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当前环境指针：</a:t>
            </a:r>
            <a:r>
              <a:rPr lang="zh-CN" altLang="en-US" sz="3600">
                <a:ea typeface="楷体_GB2312" pitchFamily="49" charset="-122"/>
              </a:rPr>
              <a:t>递归工作栈的</a:t>
            </a:r>
            <a:r>
              <a:rPr lang="zh-CN" altLang="en-US" sz="3400">
                <a:ea typeface="楷体_GB2312" pitchFamily="49" charset="-122"/>
              </a:rPr>
              <a:t>栈顶指针。</a:t>
            </a:r>
          </a:p>
        </p:txBody>
      </p:sp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304800" y="152400"/>
            <a:ext cx="8397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递归函数执行的过程可视为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同一函数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进行嵌套调用，例如：</a:t>
            </a:r>
            <a:endParaRPr lang="zh-CN" altLang="en-US"/>
          </a:p>
        </p:txBody>
      </p:sp>
      <p:sp>
        <p:nvSpPr>
          <p:cNvPr id="106500" name="AutoShape 102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486400" y="1143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10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0" grpId="0" animBg="1"/>
      <p:bldP spid="1065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77950" y="152400"/>
            <a:ext cx="6127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3.1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栈的类型定义</a:t>
            </a:r>
            <a:endParaRPr lang="zh-CN" altLang="en-US" sz="6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0" y="1066800"/>
            <a:ext cx="89725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ea typeface="楷体_GB2312" pitchFamily="49" charset="-122"/>
              </a:rPr>
              <a:t>   ADT Stack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{</a:t>
            </a: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     </a:t>
            </a:r>
            <a:r>
              <a:rPr lang="zh-CN" altLang="en-US" sz="3600" b="1">
                <a:ea typeface="楷体_GB2312" pitchFamily="49" charset="-122"/>
              </a:rPr>
              <a:t>数据对象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ea typeface="楷体_GB2312" pitchFamily="49" charset="-122"/>
              </a:rPr>
              <a:t>         </a:t>
            </a:r>
            <a:r>
              <a:rPr lang="en-US" altLang="zh-CN" sz="3600">
                <a:ea typeface="楷体_GB2312" pitchFamily="49" charset="-122"/>
              </a:rPr>
              <a:t>D</a:t>
            </a:r>
            <a:r>
              <a:rPr lang="zh-CN" altLang="en-US" sz="3600">
                <a:ea typeface="楷体_GB2312" pitchFamily="49" charset="-122"/>
              </a:rPr>
              <a:t>＝</a:t>
            </a:r>
            <a:r>
              <a:rPr lang="en-US" altLang="zh-CN" sz="3600">
                <a:ea typeface="楷体_GB2312" pitchFamily="49" charset="-122"/>
              </a:rPr>
              <a:t>{ 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 | a</a:t>
            </a:r>
            <a:r>
              <a:rPr lang="en-US" altLang="zh-CN" sz="3600" baseline="-25000">
                <a:ea typeface="楷体_GB2312" pitchFamily="49" charset="-122"/>
              </a:rPr>
              <a:t>i </a:t>
            </a:r>
            <a:r>
              <a:rPr lang="en-US" altLang="zh-CN" sz="3600">
                <a:ea typeface="楷体_GB2312" pitchFamily="49" charset="-122"/>
              </a:rPr>
              <a:t>∈ElemSet, i=1,2,...,n,  n≥0 }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     </a:t>
            </a:r>
            <a:r>
              <a:rPr lang="zh-CN" altLang="en-US" sz="3600" b="1">
                <a:ea typeface="楷体_GB2312" pitchFamily="49" charset="-122"/>
              </a:rPr>
              <a:t>数据关系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ea typeface="楷体_GB2312" pitchFamily="49" charset="-122"/>
              </a:rPr>
              <a:t>         </a:t>
            </a:r>
            <a:r>
              <a:rPr lang="en-US" altLang="zh-CN" sz="3600">
                <a:ea typeface="楷体_GB2312" pitchFamily="49" charset="-122"/>
              </a:rPr>
              <a:t>R1</a:t>
            </a:r>
            <a:r>
              <a:rPr lang="zh-CN" altLang="en-US" sz="3600">
                <a:ea typeface="楷体_GB2312" pitchFamily="49" charset="-122"/>
              </a:rPr>
              <a:t>＝</a:t>
            </a:r>
            <a:r>
              <a:rPr lang="en-US" altLang="zh-CN" sz="3600">
                <a:ea typeface="楷体_GB2312" pitchFamily="49" charset="-122"/>
              </a:rPr>
              <a:t>{ &lt;a</a:t>
            </a:r>
            <a:r>
              <a:rPr lang="en-US" altLang="zh-CN" sz="3600" baseline="-25000"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, 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 &gt;| a</a:t>
            </a:r>
            <a:r>
              <a:rPr lang="en-US" altLang="zh-CN" sz="3600" baseline="-25000"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, 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∈D, i=2,...,n }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                  </a:t>
            </a:r>
            <a:r>
              <a:rPr lang="zh-CN" altLang="en-US" sz="3600">
                <a:ea typeface="楷体_GB2312" pitchFamily="49" charset="-122"/>
              </a:rPr>
              <a:t>约定</a:t>
            </a:r>
            <a:r>
              <a:rPr lang="en-US" altLang="zh-CN" sz="3600">
                <a:ea typeface="楷体_GB2312" pitchFamily="49" charset="-122"/>
              </a:rPr>
              <a:t>a</a:t>
            </a:r>
            <a:r>
              <a:rPr lang="en-US" altLang="zh-CN" sz="3600" baseline="-25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zh-CN" altLang="en-US" sz="3600">
                <a:ea typeface="楷体_GB2312" pitchFamily="49" charset="-122"/>
              </a:rPr>
              <a:t>端为栈顶，</a:t>
            </a:r>
            <a:r>
              <a:rPr lang="en-US" altLang="zh-CN" sz="3600">
                <a:ea typeface="楷体_GB2312" pitchFamily="49" charset="-122"/>
              </a:rPr>
              <a:t>a</a:t>
            </a:r>
            <a:r>
              <a:rPr lang="en-US" altLang="zh-CN" sz="3600" baseline="-25000">
                <a:ea typeface="楷体_GB2312" pitchFamily="49" charset="-122"/>
              </a:rPr>
              <a:t>1 </a:t>
            </a:r>
            <a:r>
              <a:rPr lang="zh-CN" altLang="en-US" sz="3600">
                <a:ea typeface="楷体_GB2312" pitchFamily="49" charset="-122"/>
              </a:rPr>
              <a:t>端为栈底。  </a:t>
            </a:r>
          </a:p>
        </p:txBody>
      </p:sp>
      <p:sp>
        <p:nvSpPr>
          <p:cNvPr id="911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" y="499745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u="sng">
                <a:solidFill>
                  <a:srgbClr val="FF0000"/>
                </a:solidFill>
                <a:ea typeface="楷体_GB2312" pitchFamily="49" charset="-122"/>
              </a:rPr>
              <a:t>基本操作：</a:t>
            </a:r>
            <a:endParaRPr lang="zh-CN" altLang="en-US" sz="3600" u="sng">
              <a:ea typeface="楷体_GB2312" pitchFamily="49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60363" y="5759450"/>
            <a:ext cx="276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} ADT Stack</a:t>
            </a:r>
          </a:p>
        </p:txBody>
      </p:sp>
      <p:sp>
        <p:nvSpPr>
          <p:cNvPr id="9114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utoUpdateAnimBg="0"/>
      <p:bldP spid="911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15900" y="169863"/>
            <a:ext cx="8559800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void </a:t>
            </a:r>
            <a:r>
              <a:rPr lang="en-US" altLang="zh-CN" sz="3200"/>
              <a:t>hanoi (</a:t>
            </a:r>
            <a:r>
              <a:rPr lang="en-US" altLang="zh-CN" sz="3200" b="1"/>
              <a:t>int</a:t>
            </a:r>
            <a:r>
              <a:rPr lang="en-US" altLang="zh-CN" sz="3200"/>
              <a:t> n, </a:t>
            </a:r>
            <a:r>
              <a:rPr lang="en-US" altLang="zh-CN" sz="3200" b="1"/>
              <a:t>char</a:t>
            </a:r>
            <a:r>
              <a:rPr lang="en-US" altLang="zh-CN" sz="3200"/>
              <a:t> x, </a:t>
            </a:r>
            <a:r>
              <a:rPr lang="en-US" altLang="zh-CN" sz="3200" b="1"/>
              <a:t>char</a:t>
            </a:r>
            <a:r>
              <a:rPr lang="en-US" altLang="zh-CN" sz="3200"/>
              <a:t> y, </a:t>
            </a:r>
            <a:r>
              <a:rPr lang="en-US" altLang="zh-CN" sz="3200" b="1"/>
              <a:t>char</a:t>
            </a:r>
            <a:r>
              <a:rPr lang="en-US" altLang="zh-CN" sz="3200"/>
              <a:t> z) </a:t>
            </a:r>
            <a:r>
              <a:rPr lang="en-US" altLang="zh-CN" sz="3200" b="1"/>
              <a:t>{</a:t>
            </a:r>
            <a:endParaRPr lang="en-US" altLang="zh-CN" sz="3200"/>
          </a:p>
          <a:p>
            <a:r>
              <a:rPr lang="en-US" altLang="zh-CN" sz="2800"/>
              <a:t>// 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将塔座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x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上按直径由小到大且至上而下编号为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1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至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n</a:t>
            </a:r>
            <a:endParaRPr lang="en-US" altLang="zh-CN" sz="280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/>
              <a:t>// 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的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n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个圆盘按规则搬到塔座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z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上，</a:t>
            </a:r>
            <a:r>
              <a:rPr lang="en-US" altLang="zh-CN" sz="2800">
                <a:solidFill>
                  <a:srgbClr val="A50021"/>
                </a:solidFill>
                <a:ea typeface="隶书" pitchFamily="49" charset="-122"/>
              </a:rPr>
              <a:t>y</a:t>
            </a:r>
            <a:r>
              <a:rPr lang="zh-CN" altLang="en-US" sz="2800">
                <a:solidFill>
                  <a:srgbClr val="A50021"/>
                </a:solidFill>
                <a:ea typeface="隶书" pitchFamily="49" charset="-122"/>
              </a:rPr>
              <a:t>可用作辅助塔座。</a:t>
            </a:r>
            <a:endParaRPr lang="zh-CN" altLang="en-US" sz="3200" b="1"/>
          </a:p>
          <a:p>
            <a:r>
              <a:rPr lang="en-US" altLang="zh-CN" sz="3200" b="1"/>
              <a:t>1  if </a:t>
            </a:r>
            <a:r>
              <a:rPr lang="en-US" altLang="zh-CN" sz="3200"/>
              <a:t>(n</a:t>
            </a:r>
            <a:r>
              <a:rPr lang="en-US" altLang="zh-CN" sz="3200" b="1"/>
              <a:t>==</a:t>
            </a:r>
            <a:r>
              <a:rPr lang="en-US" altLang="zh-CN" sz="3200"/>
              <a:t>1)</a:t>
            </a:r>
          </a:p>
          <a:p>
            <a:r>
              <a:rPr lang="en-US" altLang="zh-CN" sz="3200" b="1"/>
              <a:t>2</a:t>
            </a:r>
            <a:r>
              <a:rPr lang="en-US" altLang="zh-CN" sz="3200"/>
              <a:t>   move(x, 1, z);   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将编号为１的圆盘从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移到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z</a:t>
            </a:r>
            <a:endParaRPr lang="en-US" altLang="zh-CN" sz="3200"/>
          </a:p>
          <a:p>
            <a:r>
              <a:rPr lang="en-US" altLang="zh-CN" sz="3200" b="1"/>
              <a:t>3  else {</a:t>
            </a:r>
          </a:p>
          <a:p>
            <a:r>
              <a:rPr lang="en-US" altLang="zh-CN" sz="3200" b="1"/>
              <a:t>4</a:t>
            </a:r>
            <a:r>
              <a:rPr lang="en-US" altLang="zh-CN" sz="3200"/>
              <a:t>    hanoi(n-1, x, z, y);  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将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上编号为１至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n-1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的</a:t>
            </a:r>
            <a:endParaRPr lang="zh-CN" altLang="en-US" sz="32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/>
              <a:t>                                     </a:t>
            </a:r>
            <a:r>
              <a:rPr lang="en-US" altLang="zh-CN" sz="3200"/>
              <a:t>//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圆盘移到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y, z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作辅助塔</a:t>
            </a:r>
            <a:endParaRPr lang="zh-CN" altLang="en-US" sz="32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3200" b="1"/>
              <a:t>5</a:t>
            </a:r>
            <a:r>
              <a:rPr lang="en-US" altLang="zh-CN" sz="3200"/>
              <a:t>    move(x, n, z);     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将编号为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n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的圆盘从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移到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z</a:t>
            </a:r>
            <a:endParaRPr lang="en-US" altLang="zh-CN" sz="3200"/>
          </a:p>
          <a:p>
            <a:r>
              <a:rPr lang="en-US" altLang="zh-CN" sz="3200" b="1"/>
              <a:t>6</a:t>
            </a:r>
            <a:r>
              <a:rPr lang="en-US" altLang="zh-CN" sz="3200"/>
              <a:t>    hanoi(n-1, y, x, z);  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将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y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上编号为１至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n-1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的</a:t>
            </a:r>
            <a:endParaRPr lang="zh-CN" altLang="en-US" sz="3200"/>
          </a:p>
          <a:p>
            <a:r>
              <a:rPr lang="zh-CN" altLang="en-US" sz="3200"/>
              <a:t>                                      </a:t>
            </a:r>
            <a:r>
              <a:rPr lang="en-US" altLang="zh-CN" sz="3200"/>
              <a:t>//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圆盘移到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z, x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作辅助塔</a:t>
            </a:r>
            <a:endParaRPr lang="zh-CN" altLang="en-US" sz="3200"/>
          </a:p>
          <a:p>
            <a:r>
              <a:rPr lang="en-US" altLang="zh-CN" sz="3200" b="1"/>
              <a:t>7  }</a:t>
            </a:r>
          </a:p>
          <a:p>
            <a:r>
              <a:rPr lang="en-US" altLang="zh-CN" sz="3200" b="1"/>
              <a:t>8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4892675" y="4692650"/>
            <a:ext cx="2568575" cy="730250"/>
          </a:xfrm>
          <a:prstGeom prst="rect">
            <a:avLst/>
          </a:prstGeom>
          <a:solidFill>
            <a:srgbClr val="FFCC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8   3  a  b  c</a:t>
            </a:r>
            <a:endParaRPr lang="en-US" altLang="zh-CN"/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4572000" y="5375275"/>
            <a:ext cx="2847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返址 </a:t>
            </a:r>
            <a:r>
              <a:rPr lang="en-US" altLang="zh-CN">
                <a:solidFill>
                  <a:srgbClr val="000066"/>
                </a:solidFill>
              </a:rPr>
              <a:t>n  x  y  z</a:t>
            </a:r>
            <a:endParaRPr lang="en-US" altLang="zh-CN"/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4892675" y="3962400"/>
            <a:ext cx="2568575" cy="730250"/>
          </a:xfrm>
          <a:prstGeom prst="rect">
            <a:avLst/>
          </a:prstGeom>
          <a:solidFill>
            <a:srgbClr val="FFCC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5   2  a  c  b</a:t>
            </a:r>
            <a:endParaRPr lang="en-US" altLang="zh-CN"/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4876800" y="3200400"/>
            <a:ext cx="2568575" cy="730250"/>
          </a:xfrm>
          <a:prstGeom prst="rect">
            <a:avLst/>
          </a:prstGeom>
          <a:solidFill>
            <a:srgbClr val="FFCC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5   1  a  b  c</a:t>
            </a:r>
            <a:endParaRPr lang="en-US" altLang="zh-CN"/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4876800" y="3232150"/>
            <a:ext cx="2568575" cy="730250"/>
          </a:xfrm>
          <a:prstGeom prst="rect">
            <a:avLst/>
          </a:prstGeom>
          <a:solidFill>
            <a:srgbClr val="FFCC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800000"/>
                </a:solidFill>
              </a:rPr>
              <a:t>7   1  c  a  b</a:t>
            </a:r>
            <a:endParaRPr lang="en-US" altLang="zh-CN"/>
          </a:p>
        </p:txBody>
      </p:sp>
      <p:sp>
        <p:nvSpPr>
          <p:cNvPr id="107527" name="Text Box 1031"/>
          <p:cNvSpPr txBox="1">
            <a:spLocks noChangeArrowheads="1"/>
          </p:cNvSpPr>
          <p:nvPr/>
        </p:nvSpPr>
        <p:spPr bwMode="auto">
          <a:xfrm>
            <a:off x="215900" y="457200"/>
            <a:ext cx="721836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void </a:t>
            </a:r>
            <a:r>
              <a:rPr lang="en-US" altLang="zh-CN" sz="3200"/>
              <a:t>hanoi (</a:t>
            </a:r>
            <a:r>
              <a:rPr lang="en-US" altLang="zh-CN" sz="3200" b="1"/>
              <a:t>int</a:t>
            </a:r>
            <a:r>
              <a:rPr lang="en-US" altLang="zh-CN" sz="3200"/>
              <a:t> n, </a:t>
            </a:r>
            <a:r>
              <a:rPr lang="en-US" altLang="zh-CN" sz="3200" b="1"/>
              <a:t>char</a:t>
            </a:r>
            <a:r>
              <a:rPr lang="en-US" altLang="zh-CN" sz="3200"/>
              <a:t> x, </a:t>
            </a:r>
            <a:r>
              <a:rPr lang="en-US" altLang="zh-CN" sz="3200" b="1"/>
              <a:t>char</a:t>
            </a:r>
            <a:r>
              <a:rPr lang="en-US" altLang="zh-CN" sz="3200"/>
              <a:t> y, </a:t>
            </a:r>
            <a:r>
              <a:rPr lang="en-US" altLang="zh-CN" sz="3200" b="1"/>
              <a:t>char</a:t>
            </a:r>
            <a:r>
              <a:rPr lang="en-US" altLang="zh-CN" sz="3200"/>
              <a:t> z) </a:t>
            </a:r>
            <a:r>
              <a:rPr lang="en-US" altLang="zh-CN" sz="3200" b="1"/>
              <a:t>{</a:t>
            </a:r>
            <a:endParaRPr lang="en-US" altLang="zh-CN" sz="3200"/>
          </a:p>
          <a:p>
            <a:endParaRPr lang="en-US" altLang="zh-CN" sz="3200" b="1"/>
          </a:p>
          <a:p>
            <a:r>
              <a:rPr lang="en-US" altLang="zh-CN" sz="3200" b="1"/>
              <a:t>1  if </a:t>
            </a:r>
            <a:r>
              <a:rPr lang="en-US" altLang="zh-CN" sz="3200"/>
              <a:t>(n</a:t>
            </a:r>
            <a:r>
              <a:rPr lang="en-US" altLang="zh-CN" sz="3200" b="1"/>
              <a:t>==</a:t>
            </a:r>
            <a:r>
              <a:rPr lang="en-US" altLang="zh-CN" sz="3200"/>
              <a:t>1)</a:t>
            </a:r>
          </a:p>
          <a:p>
            <a:r>
              <a:rPr lang="en-US" altLang="zh-CN" sz="3200" b="1"/>
              <a:t>2</a:t>
            </a:r>
            <a:r>
              <a:rPr lang="en-US" altLang="zh-CN" sz="3200"/>
              <a:t>   move(x, 1, z);   </a:t>
            </a:r>
          </a:p>
          <a:p>
            <a:r>
              <a:rPr lang="en-US" altLang="zh-CN" sz="3200" b="1"/>
              <a:t>3  else {</a:t>
            </a:r>
          </a:p>
          <a:p>
            <a:r>
              <a:rPr lang="en-US" altLang="zh-CN" sz="3200" b="1"/>
              <a:t>4</a:t>
            </a:r>
            <a:r>
              <a:rPr lang="en-US" altLang="zh-CN" sz="3200"/>
              <a:t>    hanoi(n-1, x, z, y); </a:t>
            </a:r>
            <a:endParaRPr lang="en-US" altLang="zh-CN" sz="32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3200" b="1"/>
              <a:t>5</a:t>
            </a:r>
            <a:r>
              <a:rPr lang="en-US" altLang="zh-CN" sz="3200"/>
              <a:t>    move(x, n, z);     </a:t>
            </a:r>
          </a:p>
          <a:p>
            <a:r>
              <a:rPr lang="en-US" altLang="zh-CN" sz="3200" b="1"/>
              <a:t>6</a:t>
            </a:r>
            <a:r>
              <a:rPr lang="en-US" altLang="zh-CN" sz="3200"/>
              <a:t>    hanoi(n-1, y, x, z); </a:t>
            </a:r>
          </a:p>
          <a:p>
            <a:r>
              <a:rPr lang="en-US" altLang="zh-CN" sz="3200" b="1"/>
              <a:t>7  }</a:t>
            </a:r>
          </a:p>
          <a:p>
            <a:r>
              <a:rPr lang="en-US" altLang="zh-CN" sz="3200" b="1"/>
              <a:t>8 }</a:t>
            </a:r>
          </a:p>
        </p:txBody>
      </p:sp>
      <p:sp>
        <p:nvSpPr>
          <p:cNvPr id="107529" name="Text Box 1033"/>
          <p:cNvSpPr txBox="1">
            <a:spLocks noChangeArrowheads="1"/>
          </p:cNvSpPr>
          <p:nvPr/>
        </p:nvSpPr>
        <p:spPr bwMode="auto">
          <a:xfrm>
            <a:off x="4870450" y="3232150"/>
            <a:ext cx="2625725" cy="730250"/>
          </a:xfrm>
          <a:prstGeom prst="rect">
            <a:avLst/>
          </a:prstGeom>
          <a:solidFill>
            <a:srgbClr val="FFCC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           </a:t>
            </a:r>
            <a:endParaRPr lang="en-US" altLang="zh-CN"/>
          </a:p>
        </p:txBody>
      </p:sp>
      <p:sp>
        <p:nvSpPr>
          <p:cNvPr id="107531" name="AutoShape 10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4" grpId="0" animBg="1" autoUpdateAnimBg="0"/>
      <p:bldP spid="107525" grpId="0" animBg="1" autoUpdateAnimBg="0"/>
      <p:bldP spid="107526" grpId="0" animBg="1" autoUpdateAnimBg="0"/>
      <p:bldP spid="107529" grpId="0" animBg="1" autoUpdateAnimBg="0"/>
      <p:bldP spid="1075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-63500" y="1193800"/>
            <a:ext cx="915352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600" b="1">
                <a:ea typeface="楷体_GB2312" pitchFamily="49" charset="-122"/>
              </a:rPr>
              <a:t> ADT</a:t>
            </a:r>
            <a:r>
              <a:rPr lang="en-US" altLang="zh-CN" sz="3600">
                <a:ea typeface="楷体_GB2312" pitchFamily="49" charset="-122"/>
              </a:rPr>
              <a:t> Queue </a:t>
            </a:r>
            <a:r>
              <a:rPr lang="en-US" altLang="zh-CN" sz="3600" b="1"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800000"/>
                </a:solidFill>
                <a:ea typeface="楷体_GB2312" pitchFamily="49" charset="-122"/>
              </a:rPr>
              <a:t>数据对象：</a:t>
            </a:r>
            <a:endParaRPr lang="zh-CN" altLang="en-US" sz="3600" b="1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3600" b="1">
                <a:ea typeface="楷体_GB2312" pitchFamily="49" charset="-122"/>
              </a:rPr>
              <a:t>               </a:t>
            </a:r>
            <a:r>
              <a:rPr lang="en-US" altLang="zh-CN" sz="3600">
                <a:ea typeface="楷体_GB2312" pitchFamily="49" charset="-122"/>
              </a:rPr>
              <a:t>D</a:t>
            </a:r>
            <a:r>
              <a:rPr lang="zh-CN" altLang="en-US" sz="3600">
                <a:ea typeface="楷体_GB2312" pitchFamily="49" charset="-122"/>
              </a:rPr>
              <a:t>＝</a:t>
            </a:r>
            <a:r>
              <a:rPr lang="en-US" altLang="zh-CN" sz="3600">
                <a:ea typeface="楷体_GB2312" pitchFamily="49" charset="-122"/>
              </a:rPr>
              <a:t>{a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 | 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∈ElemSet, i=1,2,...,n, n≥0}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800000"/>
                </a:solidFill>
                <a:ea typeface="楷体_GB2312" pitchFamily="49" charset="-122"/>
              </a:rPr>
              <a:t>数据关系：</a:t>
            </a:r>
            <a:endParaRPr lang="zh-CN" altLang="en-US" sz="3600" b="1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3600" b="1">
                <a:ea typeface="楷体_GB2312" pitchFamily="49" charset="-122"/>
              </a:rPr>
              <a:t>               </a:t>
            </a:r>
            <a:r>
              <a:rPr lang="en-US" altLang="zh-CN" sz="3600">
                <a:ea typeface="楷体_GB2312" pitchFamily="49" charset="-122"/>
              </a:rPr>
              <a:t>R1</a:t>
            </a:r>
            <a:r>
              <a:rPr lang="zh-CN" altLang="en-US" sz="3600">
                <a:ea typeface="楷体_GB2312" pitchFamily="49" charset="-122"/>
              </a:rPr>
              <a:t>＝</a:t>
            </a:r>
            <a:r>
              <a:rPr lang="en-US" altLang="zh-CN" sz="3600">
                <a:ea typeface="楷体_GB2312" pitchFamily="49" charset="-122"/>
              </a:rPr>
              <a:t>{ &lt;a </a:t>
            </a:r>
            <a:r>
              <a:rPr lang="en-US" altLang="zh-CN" sz="3600" baseline="-25000"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,a</a:t>
            </a:r>
            <a:r>
              <a:rPr lang="en-US" altLang="zh-CN" sz="3600" baseline="-25000">
                <a:ea typeface="楷体_GB2312" pitchFamily="49" charset="-122"/>
              </a:rPr>
              <a:t>i</a:t>
            </a:r>
            <a:r>
              <a:rPr lang="en-US" altLang="zh-CN" sz="3600">
                <a:ea typeface="楷体_GB2312" pitchFamily="49" charset="-122"/>
              </a:rPr>
              <a:t> &gt; | a</a:t>
            </a:r>
            <a:r>
              <a:rPr lang="en-US" altLang="zh-CN" sz="3600" baseline="-25000"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, a</a:t>
            </a:r>
            <a:r>
              <a:rPr lang="en-US" altLang="zh-CN" sz="3600" baseline="-25000">
                <a:ea typeface="楷体_GB2312" pitchFamily="49" charset="-122"/>
              </a:rPr>
              <a:t>i </a:t>
            </a:r>
            <a:r>
              <a:rPr lang="en-US" altLang="zh-CN" sz="3600">
                <a:ea typeface="楷体_GB2312" pitchFamily="49" charset="-122"/>
              </a:rPr>
              <a:t>∈D, i=2,...,n}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ea typeface="楷体_GB2312" pitchFamily="49" charset="-122"/>
              </a:rPr>
              <a:t>       </a:t>
            </a:r>
            <a:r>
              <a:rPr lang="zh-CN" altLang="en-US" sz="3600">
                <a:ea typeface="楷体_GB2312" pitchFamily="49" charset="-122"/>
              </a:rPr>
              <a:t>约定其中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>
                <a:solidFill>
                  <a:srgbClr val="FF505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FF5050"/>
                </a:solidFill>
                <a:ea typeface="楷体_GB2312" pitchFamily="49" charset="-122"/>
              </a:rPr>
              <a:t>端为</a:t>
            </a:r>
            <a:r>
              <a:rPr lang="zh-CN" altLang="en-US" sz="3600" b="1">
                <a:solidFill>
                  <a:srgbClr val="FF5050"/>
                </a:solidFill>
                <a:ea typeface="楷体_GB2312" pitchFamily="49" charset="-122"/>
              </a:rPr>
              <a:t>队列头</a:t>
            </a:r>
            <a:r>
              <a:rPr lang="zh-CN" altLang="en-US" sz="3600">
                <a:ea typeface="楷体_GB2312" pitchFamily="49" charset="-122"/>
              </a:rPr>
              <a:t>， 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>
                <a:solidFill>
                  <a:srgbClr val="FF5050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FF5050"/>
                </a:solidFill>
                <a:ea typeface="楷体_GB2312" pitchFamily="49" charset="-122"/>
              </a:rPr>
              <a:t>端为</a:t>
            </a:r>
            <a:r>
              <a:rPr lang="zh-CN" altLang="en-US" sz="3600" b="1">
                <a:solidFill>
                  <a:srgbClr val="FF5050"/>
                </a:solidFill>
                <a:ea typeface="楷体_GB2312" pitchFamily="49" charset="-122"/>
              </a:rPr>
              <a:t>队列尾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9216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85775" y="514985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u="sng">
                <a:solidFill>
                  <a:srgbClr val="FF0000"/>
                </a:solidFill>
                <a:ea typeface="楷体_GB2312" pitchFamily="49" charset="-122"/>
              </a:rPr>
              <a:t>基本操作：</a:t>
            </a:r>
            <a:endParaRPr lang="zh-CN" altLang="en-US" sz="3600" b="1" u="sng">
              <a:ea typeface="楷体_GB2312" pitchFamily="49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71600" y="1365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6000" b="1">
                <a:solidFill>
                  <a:srgbClr val="996633"/>
                </a:solidFill>
                <a:ea typeface="楷体_GB2312" pitchFamily="49" charset="-122"/>
              </a:rPr>
              <a:t>3.4 </a:t>
            </a:r>
            <a:r>
              <a:rPr lang="zh-CN" altLang="en-US" sz="6000" b="1">
                <a:solidFill>
                  <a:srgbClr val="996633"/>
                </a:solidFill>
                <a:ea typeface="隶书" pitchFamily="49" charset="-122"/>
              </a:rPr>
              <a:t>队列的类型定义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44463" y="5835650"/>
            <a:ext cx="2751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ea typeface="楷体_GB2312" pitchFamily="49" charset="-122"/>
              </a:rPr>
              <a:t>}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ADT </a:t>
            </a:r>
            <a:r>
              <a:rPr lang="en-US" altLang="zh-CN" sz="3600">
                <a:ea typeface="楷体_GB2312" pitchFamily="49" charset="-122"/>
              </a:rPr>
              <a:t>Queue</a:t>
            </a:r>
          </a:p>
        </p:txBody>
      </p:sp>
      <p:sp>
        <p:nvSpPr>
          <p:cNvPr id="9216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6" grpId="0" autoUpdateAnimBg="0"/>
      <p:bldP spid="921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33600" y="457200"/>
            <a:ext cx="4692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FF0000"/>
                </a:solidFill>
                <a:ea typeface="楷体_GB2312" pitchFamily="49" charset="-122"/>
              </a:rPr>
              <a:t>队列的基本操作：</a:t>
            </a:r>
          </a:p>
        </p:txBody>
      </p:sp>
      <p:sp>
        <p:nvSpPr>
          <p:cNvPr id="7270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4350" y="17970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InitQueue(&amp;Q)</a:t>
            </a:r>
            <a:endParaRPr lang="en-US" altLang="zh-CN" sz="3600"/>
          </a:p>
        </p:txBody>
      </p:sp>
      <p:sp>
        <p:nvSpPr>
          <p:cNvPr id="7271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1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DestroyQueue(&amp;Q)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727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2635250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QueueEmpty(Q)</a:t>
            </a:r>
          </a:p>
        </p:txBody>
      </p:sp>
      <p:sp>
        <p:nvSpPr>
          <p:cNvPr id="7271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6125" y="2635250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QueueLength(Q)</a:t>
            </a:r>
          </a:p>
        </p:txBody>
      </p:sp>
      <p:sp>
        <p:nvSpPr>
          <p:cNvPr id="72713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8650" y="3549650"/>
            <a:ext cx="340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GetHead(Q, &amp;e)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72714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572000" y="3549650"/>
            <a:ext cx="358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ClearQueue(&amp;Q)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72716" name="Text Box 1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632325" y="438785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DeQueue(&amp;Q, &amp;e)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72717" name="Text Box 1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04850" y="4387850"/>
            <a:ext cx="348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EnQueue(&amp;Q, e)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727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019800"/>
            <a:ext cx="381000" cy="381000"/>
          </a:xfrm>
          <a:prstGeom prst="actionButtonBackPrevious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62000" y="5257800"/>
            <a:ext cx="501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800000"/>
                </a:solidFill>
              </a:rPr>
              <a:t>QueueTravers(Q, visit())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004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InitQueue(&amp;Q)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构造一个空队列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DestroyQueue(&amp;Q)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被销毁，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    不再存在。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6803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019800"/>
            <a:ext cx="457200" cy="436563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670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QueueEmpty(Q)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rgbClr val="80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为空队列，则返回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TRUE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，否则返回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FALSE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2947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29600" y="6019800"/>
            <a:ext cx="457200" cy="436563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5908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QueueLength(Q)</a:t>
            </a:r>
            <a:b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返回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的元素个数，即队列的长度。</a:t>
            </a:r>
          </a:p>
        </p:txBody>
      </p:sp>
      <p:sp>
        <p:nvSpPr>
          <p:cNvPr id="83971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097838" y="5888038"/>
            <a:ext cx="436562" cy="436562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6002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GetHead(Q, &amp;e)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为非空队列。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返回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的队头元素。</a:t>
            </a:r>
          </a:p>
        </p:txBody>
      </p:sp>
      <p:sp>
        <p:nvSpPr>
          <p:cNvPr id="84995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077200" y="5867400"/>
            <a:ext cx="533400" cy="4572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609600" y="4724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85800" y="5562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430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1526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124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1828800" y="5486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16865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3622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ClearQueue(&amp;Q)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将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清为空队列。</a:t>
            </a:r>
          </a:p>
        </p:txBody>
      </p:sp>
      <p:sp>
        <p:nvSpPr>
          <p:cNvPr id="74755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29600" y="5943600"/>
            <a:ext cx="381000" cy="360363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EnQueue(&amp;Q, e)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队列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插入元素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的新的队尾元素。</a:t>
            </a:r>
          </a:p>
        </p:txBody>
      </p:sp>
      <p:sp>
        <p:nvSpPr>
          <p:cNvPr id="86019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29600" y="6019800"/>
            <a:ext cx="457200" cy="4572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838200" y="4724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838200" y="55626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466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076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0482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V="1">
            <a:off x="59436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5673725" y="4775200"/>
            <a:ext cx="5461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 </a:t>
            </a:r>
            <a:endParaRPr lang="en-US" altLang="zh-CN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09245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nimBg="1"/>
      <p:bldP spid="860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1" name="Text Box 31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363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A50021"/>
                </a:solidFill>
              </a:rPr>
              <a:t>InitStack(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S)</a:t>
            </a:r>
            <a:endParaRPr lang="en-US" altLang="zh-CN"/>
          </a:p>
        </p:txBody>
      </p:sp>
      <p:sp>
        <p:nvSpPr>
          <p:cNvPr id="15392" name="Text Box 3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060825" y="762000"/>
            <a:ext cx="4397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A50021"/>
                </a:solidFill>
              </a:rPr>
              <a:t>DestroyStack(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S)</a:t>
            </a:r>
          </a:p>
        </p:txBody>
      </p:sp>
      <p:sp>
        <p:nvSpPr>
          <p:cNvPr id="15393" name="Text Box 3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91000" y="3505200"/>
            <a:ext cx="3783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ClearStack(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S)</a:t>
            </a:r>
            <a:endParaRPr lang="en-US" altLang="zh-CN"/>
          </a:p>
        </p:txBody>
      </p:sp>
      <p:sp>
        <p:nvSpPr>
          <p:cNvPr id="15394" name="Text Box 3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114800" y="20574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StackEmpty(s)</a:t>
            </a:r>
            <a:endParaRPr lang="en-US" altLang="zh-CN"/>
          </a:p>
        </p:txBody>
      </p:sp>
      <p:sp>
        <p:nvSpPr>
          <p:cNvPr id="15395" name="Text Box 3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690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StackLength(S)</a:t>
            </a:r>
            <a:endParaRPr lang="en-US" altLang="zh-CN"/>
          </a:p>
        </p:txBody>
      </p:sp>
      <p:sp>
        <p:nvSpPr>
          <p:cNvPr id="15396" name="Text Box 3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3565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GetTop(S, 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e)</a:t>
            </a:r>
            <a:endParaRPr lang="en-US" altLang="zh-CN"/>
          </a:p>
        </p:txBody>
      </p:sp>
      <p:sp>
        <p:nvSpPr>
          <p:cNvPr id="15397" name="Text Box 3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294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Push(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S, e)</a:t>
            </a:r>
            <a:endParaRPr lang="en-US" altLang="zh-CN"/>
          </a:p>
        </p:txBody>
      </p:sp>
      <p:sp>
        <p:nvSpPr>
          <p:cNvPr id="15398" name="Text Box 3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135438" y="4724400"/>
            <a:ext cx="319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Pop(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S,</a:t>
            </a:r>
            <a:r>
              <a:rPr lang="en-US" altLang="zh-CN" sz="4400" b="1">
                <a:solidFill>
                  <a:srgbClr val="A50021"/>
                </a:solidFill>
              </a:rPr>
              <a:t> &amp;</a:t>
            </a:r>
            <a:r>
              <a:rPr lang="en-US" altLang="zh-CN" sz="4400">
                <a:solidFill>
                  <a:srgbClr val="A50021"/>
                </a:solidFill>
              </a:rPr>
              <a:t>e)</a:t>
            </a:r>
            <a:endParaRPr lang="en-US" altLang="zh-CN"/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762000" y="5638800"/>
            <a:ext cx="5427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</a:rPr>
              <a:t>StackTravers(S, visit())</a:t>
            </a:r>
            <a:endParaRPr lang="en-US" altLang="zh-CN"/>
          </a:p>
        </p:txBody>
      </p:sp>
      <p:sp>
        <p:nvSpPr>
          <p:cNvPr id="15400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utoUpdateAnimBg="0"/>
      <p:bldP spid="15392" grpId="0" autoUpdateAnimBg="0"/>
      <p:bldP spid="15393" grpId="0" autoUpdateAnimBg="0"/>
      <p:bldP spid="15394" grpId="0" autoUpdateAnimBg="0"/>
      <p:bldP spid="15395" grpId="0" autoUpdateAnimBg="0"/>
      <p:bldP spid="15396" grpId="0" autoUpdateAnimBg="0"/>
      <p:bldP spid="15397" grpId="0" autoUpdateAnimBg="0"/>
      <p:bldP spid="15398" grpId="0" autoUpdateAnimBg="0"/>
      <p:bldP spid="15399" grpId="0" autoUpdateAnimBg="0"/>
      <p:bldP spid="1540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00200"/>
            <a:ext cx="7772400" cy="1143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DeQueue(&amp;Q, &amp;e)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为非空队列。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删除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的队头元素，并用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返回其值。</a:t>
            </a:r>
          </a:p>
        </p:txBody>
      </p:sp>
      <p:sp>
        <p:nvSpPr>
          <p:cNvPr id="87043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53400" y="5943600"/>
            <a:ext cx="381000" cy="360363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6002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2098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51816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flipV="1">
            <a:off x="25146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22580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  <p:sp useBgFill="1"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600200" y="4775200"/>
            <a:ext cx="574675" cy="711200"/>
          </a:xfrm>
          <a:prstGeom prst="rect">
            <a:avLst/>
          </a:prstGeom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nimBg="1"/>
      <p:bldP spid="8705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562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队列类型的实现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806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96963" y="2514600"/>
            <a:ext cx="6370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800000"/>
                </a:solidFill>
                <a:ea typeface="楷体_GB2312" pitchFamily="49" charset="-122"/>
              </a:rPr>
              <a:t>链队列</a:t>
            </a:r>
            <a:r>
              <a:rPr lang="en-US" altLang="zh-CN" sz="5400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5400">
                <a:ea typeface="楷体_GB2312" pitchFamily="49" charset="-122"/>
              </a:rPr>
              <a:t>链式映象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8806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7061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800000"/>
                </a:solidFill>
                <a:ea typeface="楷体_GB2312" pitchFamily="49" charset="-122"/>
              </a:rPr>
              <a:t>循环队列</a:t>
            </a:r>
            <a:r>
              <a:rPr lang="en-US" altLang="zh-CN" sz="5400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5400">
                <a:ea typeface="楷体_GB2312" pitchFamily="49" charset="-122"/>
              </a:rPr>
              <a:t>顺序映象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88073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457200" cy="457200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838200" y="1978025"/>
            <a:ext cx="7700963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</a:t>
            </a:r>
            <a:r>
              <a:rPr lang="en-US" altLang="zh-CN" b="1"/>
              <a:t>typedef struct </a:t>
            </a:r>
            <a:r>
              <a:rPr lang="en-US" altLang="zh-CN"/>
              <a:t>QNode </a:t>
            </a:r>
            <a:r>
              <a:rPr lang="en-US" altLang="zh-CN" b="1"/>
              <a:t>{</a:t>
            </a:r>
            <a:r>
              <a:rPr lang="en-US" altLang="zh-CN"/>
              <a:t>//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结点类型</a:t>
            </a:r>
            <a:endParaRPr lang="zh-CN" altLang="en-US"/>
          </a:p>
          <a:p>
            <a:pPr>
              <a:lnSpc>
                <a:spcPct val="115000"/>
              </a:lnSpc>
            </a:pPr>
            <a:r>
              <a:rPr lang="zh-CN" altLang="en-US"/>
              <a:t>    </a:t>
            </a:r>
            <a:r>
              <a:rPr lang="en-US" altLang="zh-CN" b="1"/>
              <a:t>QElemType</a:t>
            </a:r>
            <a:r>
              <a:rPr lang="en-US" altLang="zh-CN"/>
              <a:t>      data;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 </a:t>
            </a:r>
            <a:r>
              <a:rPr lang="en-US" altLang="zh-CN" b="1"/>
              <a:t>struct </a:t>
            </a:r>
            <a:r>
              <a:rPr lang="en-US" altLang="zh-CN"/>
              <a:t>QNode  </a:t>
            </a:r>
            <a:r>
              <a:rPr lang="en-US" altLang="zh-CN" b="1"/>
              <a:t>*</a:t>
            </a:r>
            <a:r>
              <a:rPr lang="en-US" altLang="zh-CN"/>
              <a:t>next;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</a:t>
            </a:r>
            <a:r>
              <a:rPr lang="en-US" altLang="zh-CN" b="1"/>
              <a:t>}</a:t>
            </a:r>
            <a:r>
              <a:rPr lang="en-US" altLang="zh-CN"/>
              <a:t> QNode, </a:t>
            </a:r>
            <a:r>
              <a:rPr lang="en-US" altLang="zh-CN" b="1"/>
              <a:t>*</a:t>
            </a:r>
            <a:r>
              <a:rPr lang="en-US" altLang="zh-CN"/>
              <a:t>QueuePtr;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828800" y="593725"/>
            <a:ext cx="477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链队列</a:t>
            </a:r>
            <a:r>
              <a:rPr lang="en-US" altLang="zh-CN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链式映象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93725" y="227013"/>
            <a:ext cx="6710363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/>
              <a:t>typedef struct { </a:t>
            </a:r>
            <a:r>
              <a:rPr lang="en-US" altLang="zh-CN"/>
              <a:t>//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链队列类型</a:t>
            </a:r>
            <a:endParaRPr lang="zh-CN" altLang="en-US" b="1"/>
          </a:p>
          <a:p>
            <a:pPr>
              <a:lnSpc>
                <a:spcPct val="115000"/>
              </a:lnSpc>
            </a:pPr>
            <a:r>
              <a:rPr lang="zh-CN" altLang="en-US"/>
              <a:t>    </a:t>
            </a:r>
            <a:r>
              <a:rPr lang="en-US" altLang="zh-CN"/>
              <a:t>QueuePtr  front;  // </a:t>
            </a: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队头指针</a:t>
            </a:r>
            <a:endParaRPr lang="zh-CN" altLang="en-US">
              <a:solidFill>
                <a:srgbClr val="A5002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/>
              <a:t>    </a:t>
            </a:r>
            <a:r>
              <a:rPr lang="en-US" altLang="zh-CN"/>
              <a:t>QueuePtr  rear;   // </a:t>
            </a: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队尾指针</a:t>
            </a:r>
            <a:endParaRPr lang="zh-CN" altLang="en-US"/>
          </a:p>
          <a:p>
            <a:pPr>
              <a:lnSpc>
                <a:spcPct val="115000"/>
              </a:lnSpc>
            </a:pPr>
            <a:r>
              <a:rPr lang="en-US" altLang="zh-CN" b="1"/>
              <a:t>}</a:t>
            </a:r>
            <a:r>
              <a:rPr lang="en-US" altLang="zh-CN"/>
              <a:t> LinkQueue;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524000" y="37338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524000" y="43434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124200" y="3733800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2438400" y="37338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648200" y="3733800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962400" y="37338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8077200" y="3733800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∧</a:t>
            </a:r>
            <a:endParaRPr lang="en-US" altLang="zh-CN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7391400" y="37338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/>
              <a:t>a</a:t>
            </a:r>
            <a:r>
              <a:rPr lang="en-US" altLang="zh-CN" baseline="-25000"/>
              <a:t>n</a:t>
            </a:r>
            <a:endParaRPr lang="en-US" altLang="zh-CN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1676400" y="4038600"/>
            <a:ext cx="7620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32766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48006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66294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5791200" y="356552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/>
              <a:t>…</a:t>
            </a:r>
            <a:endParaRPr lang="en-US" altLang="zh-CN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1676400" y="4648200"/>
            <a:ext cx="60960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 flipV="1">
            <a:off x="7772400" y="4343400"/>
            <a:ext cx="0" cy="304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136525" y="3733800"/>
            <a:ext cx="13684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Q.front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3733800" y="51816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3733800" y="57912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5334000" y="5486400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4648200" y="5486400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2346325" y="5181600"/>
            <a:ext cx="13684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Q.front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3886200" y="5486400"/>
            <a:ext cx="762000" cy="152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V="1">
            <a:off x="3886200" y="5943600"/>
            <a:ext cx="762000" cy="152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5334000" y="5486400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∧</a:t>
            </a:r>
            <a:endParaRPr lang="en-US" altLang="zh-CN"/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609600" y="5410200"/>
            <a:ext cx="180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隶书" pitchFamily="49" charset="-122"/>
              </a:rPr>
              <a:t>空队列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48" grpId="0" animBg="1"/>
      <p:bldP spid="108549" grpId="0" animBg="1"/>
      <p:bldP spid="108550" grpId="0" animBg="1"/>
      <p:bldP spid="108551" grpId="0" animBg="1"/>
      <p:bldP spid="108552" grpId="0" animBg="1" autoUpdateAnimBg="0"/>
      <p:bldP spid="108553" grpId="0" animBg="1" autoUpdateAnimBg="0"/>
      <p:bldP spid="108554" grpId="0" animBg="1" autoUpdateAnimBg="0"/>
      <p:bldP spid="108555" grpId="0" animBg="1"/>
      <p:bldP spid="108556" grpId="0" animBg="1"/>
      <p:bldP spid="108557" grpId="0" animBg="1"/>
      <p:bldP spid="108558" grpId="0" animBg="1"/>
      <p:bldP spid="108559" grpId="0" autoUpdateAnimBg="0"/>
      <p:bldP spid="108563" grpId="0" animBg="1"/>
      <p:bldP spid="108564" grpId="0" animBg="1"/>
      <p:bldP spid="108565" grpId="0" autoUpdateAnimBg="0"/>
      <p:bldP spid="108567" grpId="0" animBg="1"/>
      <p:bldP spid="108568" grpId="0" animBg="1"/>
      <p:bldP spid="108569" grpId="0" animBg="1"/>
      <p:bldP spid="108570" grpId="0" animBg="1"/>
      <p:bldP spid="108571" grpId="0" autoUpdateAnimBg="0"/>
      <p:bldP spid="108572" grpId="0" animBg="1"/>
      <p:bldP spid="108573" grpId="0" animBg="1"/>
      <p:bldP spid="108574" grpId="0" animBg="1" autoUpdateAnimBg="0"/>
      <p:bldP spid="10857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65125" y="260350"/>
            <a:ext cx="877887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InitQueue (LinkQueue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Q)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//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构造一个空队列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Q.front = Q.rear =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        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(QueuePtr)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malloc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(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sizeof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(QNode));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!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Q.front)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exit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(OVERFLOW);                   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                                        //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存储分配失败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Q.front-&gt;next = 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NULL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52400" y="303213"/>
            <a:ext cx="89154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EnQueue (LinkQueue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Q, 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                                         QElemType e)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//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插入元素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的新的队尾元素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p = (QueuePtr) 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malloc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 (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sizeof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(QNode));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!p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)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exit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(OVERFLOW);   //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存储分配失败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p-&gt;data = e;   p-&gt;next = NULL;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Q.rear-&gt;next = p;    Q.rear = p;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}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6525" y="193675"/>
            <a:ext cx="9007475" cy="65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DeQueue (LinkQueue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Q, 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                                        QElemType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e)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若队列不空，则删除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的队头元素，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用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返回其值，并返回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OK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；否则返回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ERROR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(Q.front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==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Q.rear)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ERROR;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p = Q.front-&gt;next;   e = p-&gt;data;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Q.front-&gt;next = p-&gt;next;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(Q.rear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==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p)  Q.rear = Q.front;</a:t>
            </a:r>
            <a:endParaRPr lang="en-US" altLang="zh-CN" sz="3600">
              <a:solidFill>
                <a:srgbClr val="FF505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FF5050"/>
                </a:solidFill>
                <a:ea typeface="楷体_GB2312" pitchFamily="49" charset="-122"/>
              </a:rPr>
              <a:t>free </a:t>
            </a:r>
            <a:r>
              <a:rPr lang="en-US" altLang="zh-CN" sz="3600">
                <a:solidFill>
                  <a:srgbClr val="FF5050"/>
                </a:solidFill>
                <a:ea typeface="楷体_GB2312" pitchFamily="49" charset="-122"/>
              </a:rPr>
              <a:t>(p);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1469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ackPrevious">
            <a:avLst/>
          </a:prstGeom>
          <a:solidFill>
            <a:srgbClr val="A50021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09550" y="1066800"/>
            <a:ext cx="87820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/>
              <a:t>#define</a:t>
            </a:r>
            <a:r>
              <a:rPr lang="en-US" altLang="zh-CN" sz="3600"/>
              <a:t> MAXQSIZE  100  //</a:t>
            </a:r>
            <a:r>
              <a:rPr lang="zh-CN" altLang="en-US" sz="3600">
                <a:solidFill>
                  <a:srgbClr val="800000"/>
                </a:solidFill>
              </a:rPr>
              <a:t>最大队列长度</a:t>
            </a:r>
          </a:p>
          <a:p>
            <a:pPr>
              <a:lnSpc>
                <a:spcPct val="120000"/>
              </a:lnSpc>
            </a:pPr>
            <a:r>
              <a:rPr lang="zh-CN" altLang="en-US" sz="3600"/>
              <a:t>  </a:t>
            </a:r>
            <a:r>
              <a:rPr lang="en-US" altLang="zh-CN" sz="3600" b="1"/>
              <a:t>typedef struct {</a:t>
            </a:r>
          </a:p>
          <a:p>
            <a:pPr>
              <a:lnSpc>
                <a:spcPct val="120000"/>
              </a:lnSpc>
            </a:pPr>
            <a:r>
              <a:rPr lang="en-US" altLang="zh-CN" sz="3600" b="1"/>
              <a:t>    QElemType  </a:t>
            </a:r>
            <a:r>
              <a:rPr lang="en-US" altLang="zh-CN" sz="3600"/>
              <a:t>*base;  // </a:t>
            </a:r>
            <a:r>
              <a:rPr lang="zh-CN" altLang="en-US" sz="3600"/>
              <a:t>动态分配存储空间</a:t>
            </a:r>
          </a:p>
          <a:p>
            <a:pPr>
              <a:lnSpc>
                <a:spcPct val="120000"/>
              </a:lnSpc>
            </a:pPr>
            <a:r>
              <a:rPr lang="zh-CN" altLang="en-US" sz="3600"/>
              <a:t>    </a:t>
            </a:r>
            <a:r>
              <a:rPr lang="en-US" altLang="zh-CN" sz="3600" b="1"/>
              <a:t>int</a:t>
            </a:r>
            <a:r>
              <a:rPr lang="en-US" altLang="zh-CN" sz="3600"/>
              <a:t>  front;     // </a:t>
            </a:r>
            <a:r>
              <a:rPr lang="zh-CN" altLang="en-US" sz="3600">
                <a:solidFill>
                  <a:srgbClr val="800000"/>
                </a:solidFill>
              </a:rPr>
              <a:t>头指针，若队列不空，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                        </a:t>
            </a:r>
            <a:r>
              <a:rPr lang="en-US" altLang="zh-CN" sz="3600"/>
              <a:t>//  </a:t>
            </a:r>
            <a:r>
              <a:rPr lang="zh-CN" altLang="en-US" sz="3600">
                <a:solidFill>
                  <a:srgbClr val="800000"/>
                </a:solidFill>
              </a:rPr>
              <a:t>指向队列头元素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 b="1"/>
              <a:t>    </a:t>
            </a:r>
            <a:r>
              <a:rPr lang="en-US" altLang="zh-CN" sz="3600" b="1"/>
              <a:t>int</a:t>
            </a:r>
            <a:r>
              <a:rPr lang="en-US" altLang="zh-CN" sz="3600"/>
              <a:t>  rear;      // </a:t>
            </a:r>
            <a:r>
              <a:rPr lang="zh-CN" altLang="en-US" sz="3600">
                <a:solidFill>
                  <a:srgbClr val="800000"/>
                </a:solidFill>
              </a:rPr>
              <a:t>尾指针，若队列不空，指向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                        </a:t>
            </a:r>
            <a:r>
              <a:rPr lang="en-US" altLang="zh-CN" sz="3600"/>
              <a:t>// </a:t>
            </a:r>
            <a:r>
              <a:rPr lang="zh-CN" altLang="en-US" sz="3600">
                <a:solidFill>
                  <a:srgbClr val="800000"/>
                </a:solidFill>
              </a:rPr>
              <a:t>队列尾元素 的下一个位置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  </a:t>
            </a:r>
            <a:r>
              <a:rPr lang="en-US" altLang="zh-CN" sz="3600" b="1"/>
              <a:t>}</a:t>
            </a:r>
            <a:r>
              <a:rPr lang="en-US" altLang="zh-CN" sz="3600"/>
              <a:t> SqQueue;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981200" y="228600"/>
            <a:ext cx="528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循环队列</a:t>
            </a:r>
            <a:r>
              <a:rPr lang="en-US" altLang="zh-CN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顺序映象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3600" b="1">
                <a:solidFill>
                  <a:srgbClr val="800000"/>
                </a:solidFill>
              </a:rPr>
              <a:t>Status</a:t>
            </a:r>
            <a:r>
              <a:rPr lang="en-US" altLang="zh-CN" sz="3600">
                <a:solidFill>
                  <a:srgbClr val="800000"/>
                </a:solidFill>
              </a:rPr>
              <a:t> InitQueue (SqQueue </a:t>
            </a:r>
            <a:r>
              <a:rPr lang="en-US" altLang="zh-CN" sz="3600" b="1">
                <a:solidFill>
                  <a:srgbClr val="800000"/>
                </a:solidFill>
              </a:rPr>
              <a:t>&amp;</a:t>
            </a:r>
            <a:r>
              <a:rPr lang="en-US" altLang="zh-CN" sz="3600">
                <a:solidFill>
                  <a:srgbClr val="800000"/>
                </a:solidFill>
              </a:rPr>
              <a:t>Q) </a:t>
            </a:r>
            <a:r>
              <a:rPr lang="en-US" altLang="zh-CN" sz="3600" b="1">
                <a:solidFill>
                  <a:srgbClr val="800000"/>
                </a:solidFill>
              </a:rPr>
              <a:t>{</a:t>
            </a:r>
            <a:endParaRPr lang="en-US" altLang="zh-CN" sz="360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//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构造一个空队列</a:t>
            </a:r>
            <a:r>
              <a:rPr lang="en-US" altLang="zh-CN" sz="3600">
                <a:solidFill>
                  <a:srgbClr val="800000"/>
                </a:solidFill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Q.base = (ElemType </a:t>
            </a:r>
            <a:r>
              <a:rPr lang="en-US" altLang="zh-CN" sz="3600" b="1">
                <a:solidFill>
                  <a:srgbClr val="800000"/>
                </a:solidFill>
              </a:rPr>
              <a:t>*</a:t>
            </a:r>
            <a:r>
              <a:rPr lang="en-US" altLang="zh-CN" sz="3600">
                <a:solidFill>
                  <a:srgbClr val="800000"/>
                </a:solidFill>
              </a:rPr>
              <a:t>) </a:t>
            </a:r>
            <a:r>
              <a:rPr lang="en-US" altLang="zh-CN" sz="3600" b="1">
                <a:solidFill>
                  <a:srgbClr val="800000"/>
                </a:solidFill>
              </a:rPr>
              <a:t>malloc 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</a:rPr>
              <a:t>            </a:t>
            </a:r>
            <a:r>
              <a:rPr lang="en-US" altLang="zh-CN" sz="3600">
                <a:solidFill>
                  <a:srgbClr val="800000"/>
                </a:solidFill>
              </a:rPr>
              <a:t>(MAXQSIZE *</a:t>
            </a:r>
            <a:r>
              <a:rPr lang="en-US" altLang="zh-CN" sz="3600" b="1">
                <a:solidFill>
                  <a:srgbClr val="800000"/>
                </a:solidFill>
              </a:rPr>
              <a:t>sizeof </a:t>
            </a:r>
            <a:r>
              <a:rPr lang="en-US" altLang="zh-CN" sz="3600">
                <a:solidFill>
                  <a:srgbClr val="800000"/>
                </a:solidFill>
              </a:rPr>
              <a:t>(ElemType));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</a:t>
            </a:r>
            <a:r>
              <a:rPr lang="en-US" altLang="zh-CN" sz="3600" b="1">
                <a:solidFill>
                  <a:srgbClr val="800000"/>
                </a:solidFill>
              </a:rPr>
              <a:t>if</a:t>
            </a:r>
            <a:r>
              <a:rPr lang="en-US" altLang="zh-CN" sz="3600">
                <a:solidFill>
                  <a:srgbClr val="800000"/>
                </a:solidFill>
              </a:rPr>
              <a:t> (</a:t>
            </a:r>
            <a:r>
              <a:rPr lang="en-US" altLang="zh-CN" sz="3600" b="1">
                <a:solidFill>
                  <a:srgbClr val="800000"/>
                </a:solidFill>
              </a:rPr>
              <a:t>!</a:t>
            </a:r>
            <a:r>
              <a:rPr lang="en-US" altLang="zh-CN" sz="3600">
                <a:solidFill>
                  <a:srgbClr val="800000"/>
                </a:solidFill>
              </a:rPr>
              <a:t>Q.base) </a:t>
            </a:r>
            <a:r>
              <a:rPr lang="en-US" altLang="zh-CN" sz="3600" b="1">
                <a:solidFill>
                  <a:srgbClr val="800000"/>
                </a:solidFill>
              </a:rPr>
              <a:t>exit</a:t>
            </a:r>
            <a:r>
              <a:rPr lang="en-US" altLang="zh-CN" sz="3600">
                <a:solidFill>
                  <a:srgbClr val="800000"/>
                </a:solidFill>
              </a:rPr>
              <a:t> (OVERFLOW);  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                                       //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存储分配失败</a:t>
            </a:r>
            <a:endParaRPr lang="zh-CN" altLang="en-US" sz="360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</a:rPr>
              <a:t>    </a:t>
            </a:r>
            <a:r>
              <a:rPr lang="en-US" altLang="zh-CN" sz="3600">
                <a:solidFill>
                  <a:srgbClr val="800000"/>
                </a:solidFill>
              </a:rPr>
              <a:t>Q.front = Q.rear = 0;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 </a:t>
            </a:r>
            <a:r>
              <a:rPr lang="en-US" altLang="zh-CN" sz="3600" b="1">
                <a:solidFill>
                  <a:srgbClr val="800000"/>
                </a:solidFill>
              </a:rPr>
              <a:t>return</a:t>
            </a:r>
            <a:r>
              <a:rPr lang="en-US" altLang="zh-CN" sz="3600">
                <a:solidFill>
                  <a:srgbClr val="800000"/>
                </a:solidFill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</a:t>
            </a:r>
            <a:r>
              <a:rPr lang="en-US" altLang="zh-CN" sz="3600" b="1">
                <a:solidFill>
                  <a:srgbClr val="800000"/>
                </a:solidFill>
              </a:rPr>
              <a:t>}</a:t>
            </a:r>
            <a:endParaRPr lang="en-US" altLang="zh-CN" sz="3600">
              <a:solidFill>
                <a:srgbClr val="8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28600" y="504825"/>
            <a:ext cx="88392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</a:rPr>
              <a:t>Status</a:t>
            </a:r>
            <a:r>
              <a:rPr lang="en-US" altLang="zh-CN" sz="3600">
                <a:solidFill>
                  <a:srgbClr val="800000"/>
                </a:solidFill>
              </a:rPr>
              <a:t> EnQueue (SqQueue </a:t>
            </a:r>
            <a:r>
              <a:rPr lang="en-US" altLang="zh-CN" sz="3600" b="1">
                <a:solidFill>
                  <a:srgbClr val="800000"/>
                </a:solidFill>
              </a:rPr>
              <a:t>&amp;</a:t>
            </a:r>
            <a:r>
              <a:rPr lang="en-US" altLang="zh-CN" sz="3600">
                <a:solidFill>
                  <a:srgbClr val="800000"/>
                </a:solidFill>
              </a:rPr>
              <a:t>Q, ElemType e) </a:t>
            </a:r>
            <a:r>
              <a:rPr lang="en-US" altLang="zh-CN" sz="3600" b="1">
                <a:solidFill>
                  <a:srgbClr val="800000"/>
                </a:solidFill>
              </a:rPr>
              <a:t>{</a:t>
            </a:r>
            <a:r>
              <a:rPr lang="en-US" altLang="zh-CN" sz="3600">
                <a:solidFill>
                  <a:srgbClr val="800000"/>
                </a:solidFill>
              </a:rPr>
              <a:t>   //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插入元素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的新的队尾元素</a:t>
            </a:r>
            <a:endParaRPr lang="zh-CN" altLang="en-US" sz="360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</a:rPr>
              <a:t>    </a:t>
            </a:r>
            <a:r>
              <a:rPr lang="en-US" altLang="zh-CN" sz="3600" b="1">
                <a:solidFill>
                  <a:srgbClr val="800000"/>
                </a:solidFill>
              </a:rPr>
              <a:t>if</a:t>
            </a:r>
            <a:r>
              <a:rPr lang="en-US" altLang="zh-CN" sz="3600">
                <a:solidFill>
                  <a:srgbClr val="800000"/>
                </a:solidFill>
              </a:rPr>
              <a:t> ((Q.rear+1) </a:t>
            </a:r>
            <a:r>
              <a:rPr lang="en-US" altLang="zh-CN" sz="3600" b="1">
                <a:solidFill>
                  <a:srgbClr val="800000"/>
                </a:solidFill>
              </a:rPr>
              <a:t>%</a:t>
            </a:r>
            <a:r>
              <a:rPr lang="en-US" altLang="zh-CN" sz="3600">
                <a:solidFill>
                  <a:srgbClr val="800000"/>
                </a:solidFill>
              </a:rPr>
              <a:t> MAXQSIZE </a:t>
            </a:r>
            <a:r>
              <a:rPr lang="en-US" altLang="zh-CN" sz="3600" b="1">
                <a:solidFill>
                  <a:srgbClr val="800000"/>
                </a:solidFill>
              </a:rPr>
              <a:t>==</a:t>
            </a:r>
            <a:r>
              <a:rPr lang="en-US" altLang="zh-CN" sz="3600">
                <a:solidFill>
                  <a:srgbClr val="800000"/>
                </a:solidFill>
              </a:rPr>
              <a:t> Q.front) 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    </a:t>
            </a:r>
            <a:r>
              <a:rPr lang="en-US" altLang="zh-CN" sz="3600" b="1">
                <a:solidFill>
                  <a:srgbClr val="800000"/>
                </a:solidFill>
              </a:rPr>
              <a:t>return</a:t>
            </a:r>
            <a:r>
              <a:rPr lang="en-US" altLang="zh-CN" sz="3600">
                <a:solidFill>
                  <a:srgbClr val="800000"/>
                </a:solidFill>
              </a:rPr>
              <a:t> ERROR; //</a:t>
            </a:r>
            <a:r>
              <a:rPr lang="zh-CN" altLang="en-US" sz="3600">
                <a:solidFill>
                  <a:srgbClr val="800000"/>
                </a:solidFill>
              </a:rPr>
              <a:t>队列满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800000"/>
                </a:solidFill>
              </a:rPr>
              <a:t>    </a:t>
            </a:r>
            <a:r>
              <a:rPr lang="en-US" altLang="zh-CN" sz="3600">
                <a:solidFill>
                  <a:srgbClr val="800000"/>
                </a:solidFill>
              </a:rPr>
              <a:t>Q.base[Q.rear] = e;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Q.rear = (Q.rear+1) </a:t>
            </a:r>
            <a:r>
              <a:rPr lang="en-US" altLang="zh-CN" sz="3600" b="1">
                <a:solidFill>
                  <a:srgbClr val="800000"/>
                </a:solidFill>
              </a:rPr>
              <a:t>%</a:t>
            </a:r>
            <a:r>
              <a:rPr lang="en-US" altLang="zh-CN" sz="3600">
                <a:solidFill>
                  <a:srgbClr val="800000"/>
                </a:solidFill>
              </a:rPr>
              <a:t> MAXQSIZE;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</a:rPr>
              <a:t>    </a:t>
            </a:r>
            <a:r>
              <a:rPr lang="en-US" altLang="zh-CN" sz="3600" b="1">
                <a:solidFill>
                  <a:srgbClr val="800000"/>
                </a:solidFill>
              </a:rPr>
              <a:t>return</a:t>
            </a:r>
            <a:r>
              <a:rPr lang="en-US" altLang="zh-CN" sz="3600">
                <a:solidFill>
                  <a:srgbClr val="800000"/>
                </a:solidFill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</a:rPr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InitStack(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：构造一个空栈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   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DestroyStack(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被销毁。</a:t>
            </a:r>
          </a:p>
        </p:txBody>
      </p:sp>
      <p:sp>
        <p:nvSpPr>
          <p:cNvPr id="8195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057400" y="9906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057400" y="32766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76200" y="655638"/>
            <a:ext cx="9274175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DeQueue (SqQueue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Q, ElemType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e)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{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若队列不空，则删除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的队头元素，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用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返回其值，并返回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OK; 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否则返回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ERROR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    if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(Q.front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==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Q.rear)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ERROR;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e = Q.base[Q.front];</a:t>
            </a: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Q.front = (Q.front+1) % MAXQSIZE;</a:t>
            </a:r>
            <a:endParaRPr lang="en-US" altLang="zh-CN" sz="36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}</a:t>
            </a:r>
            <a:endParaRPr lang="en-US" altLang="zh-CN"/>
          </a:p>
        </p:txBody>
      </p:sp>
      <p:sp>
        <p:nvSpPr>
          <p:cNvPr id="1116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ackPrevious">
            <a:avLst/>
          </a:prstGeom>
          <a:solidFill>
            <a:srgbClr val="A50021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79425" y="987425"/>
            <a:ext cx="820737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3600" b="1">
                <a:solidFill>
                  <a:srgbClr val="660033"/>
                </a:solidFill>
              </a:rPr>
              <a:t>   </a:t>
            </a:r>
            <a:r>
              <a:rPr lang="en-US" altLang="zh-CN" sz="3200" b="1">
                <a:solidFill>
                  <a:srgbClr val="660033"/>
                </a:solidFill>
              </a:rPr>
              <a:t>1. </a:t>
            </a:r>
            <a:r>
              <a:rPr lang="zh-CN" altLang="en-US" sz="3200" b="1">
                <a:solidFill>
                  <a:srgbClr val="660033"/>
                </a:solidFill>
              </a:rPr>
              <a:t>掌握栈和队列类型的特点，并能在相应的应用问题中正确选用它们。</a:t>
            </a:r>
          </a:p>
        </p:txBody>
      </p:sp>
      <p:pic>
        <p:nvPicPr>
          <p:cNvPr id="97284" name="Picture 4" descr="doorin">
            <a:hlinkClick r:id="" action="ppaction://hlinkshowjump?jump=endshow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6019800"/>
            <a:ext cx="5556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57200" y="2424113"/>
            <a:ext cx="8458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>
                <a:solidFill>
                  <a:srgbClr val="660033"/>
                </a:solidFill>
              </a:rPr>
              <a:t>　</a:t>
            </a:r>
            <a:r>
              <a:rPr lang="en-US" altLang="zh-CN" sz="3200" b="1">
                <a:solidFill>
                  <a:srgbClr val="660033"/>
                </a:solidFill>
              </a:rPr>
              <a:t>2. </a:t>
            </a:r>
            <a:r>
              <a:rPr lang="zh-CN" altLang="en-US" sz="3200" b="1">
                <a:solidFill>
                  <a:srgbClr val="660033"/>
                </a:solidFill>
              </a:rPr>
              <a:t>熟练掌握栈类型的两种实现方法，特别应注意栈满和栈空的条件以及它们的描述方法。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57200" y="3816350"/>
            <a:ext cx="86868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>
                <a:solidFill>
                  <a:srgbClr val="660033"/>
                </a:solidFill>
              </a:rPr>
              <a:t>　</a:t>
            </a:r>
            <a:r>
              <a:rPr lang="en-US" altLang="zh-CN" sz="3200" b="1">
                <a:solidFill>
                  <a:srgbClr val="660033"/>
                </a:solidFill>
              </a:rPr>
              <a:t>3. </a:t>
            </a:r>
            <a:r>
              <a:rPr lang="zh-CN" altLang="en-US" sz="3200" b="1">
                <a:solidFill>
                  <a:srgbClr val="660033"/>
                </a:solidFill>
              </a:rPr>
              <a:t>熟练掌握循环队列和链队列的基本操作实现算法，特别注意队满和队空的描述方法。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7200" y="5187950"/>
            <a:ext cx="86868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660033"/>
                </a:solidFill>
              </a:rPr>
              <a:t>    4. </a:t>
            </a:r>
            <a:r>
              <a:rPr lang="zh-CN" altLang="en-US" sz="3200" b="1">
                <a:solidFill>
                  <a:srgbClr val="660033"/>
                </a:solidFill>
              </a:rPr>
              <a:t>理解递归算法执行过程中栈的状态变化过程。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2940050" y="15240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6600"/>
                </a:solidFill>
                <a:ea typeface="隶书" pitchFamily="49" charset="-122"/>
              </a:rPr>
              <a:t>本章学习要点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5" grpId="0" autoUpdateAnimBg="0"/>
      <p:bldP spid="97286" grpId="0" autoUpdateAnimBg="0"/>
      <p:bldP spid="972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StackEmpty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(S)</a:t>
            </a:r>
            <a:b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 操作结果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：若栈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为空栈，则返回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TRUE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，否则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22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057400" y="15240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StackLength(S)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：返回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的元素个数，即栈的长度。</a:t>
            </a:r>
          </a:p>
        </p:txBody>
      </p:sp>
      <p:sp>
        <p:nvSpPr>
          <p:cNvPr id="1126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133600" y="152400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95400"/>
            <a:ext cx="7772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GetTop(S,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e)</a:t>
            </a:r>
            <a:br>
              <a:rPr lang="en-US" altLang="zh-CN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已存在且非空。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：用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e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的栈顶元素。</a:t>
            </a:r>
          </a:p>
        </p:txBody>
      </p:sp>
      <p:sp>
        <p:nvSpPr>
          <p:cNvPr id="1229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487613" y="685800"/>
            <a:ext cx="179387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066800" y="4495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085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en-US" altLang="zh-CN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695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6672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n</a:t>
            </a:r>
            <a:endParaRPr lang="en-US" altLang="zh-C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49530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711450" y="4721225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2496</TotalTime>
  <Words>2755</Words>
  <Application>Microsoft Macintosh PowerPoint</Application>
  <PresentationFormat>全屏显示(4:3)</PresentationFormat>
  <Paragraphs>412</Paragraphs>
  <Slides>61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Times New Roman</vt:lpstr>
      <vt:lpstr>华文新魏</vt:lpstr>
      <vt:lpstr>楷体_GB2312</vt:lpstr>
      <vt:lpstr>隶书</vt:lpstr>
      <vt:lpstr>宋体</vt:lpstr>
      <vt:lpstr>空演示文稿</vt:lpstr>
      <vt:lpstr>Document</vt:lpstr>
      <vt:lpstr>第三章 栈和队列</vt:lpstr>
      <vt:lpstr>PowerPoint 演示文稿</vt:lpstr>
      <vt:lpstr>PowerPoint 演示文稿</vt:lpstr>
      <vt:lpstr>PowerPoint 演示文稿</vt:lpstr>
      <vt:lpstr>PowerPoint 演示文稿</vt:lpstr>
      <vt:lpstr>    InitStack(&amp;S)     操作结果：构造一个空栈 S。            DestroyStack(&amp;S)     初始条件：栈 S 已存在。     操作结果：栈 S 被销毁。</vt:lpstr>
      <vt:lpstr> StackEmpty(S) 初始条件：栈 S 已存在。      操作结果：若栈 S 为空栈，则返回 TRUE，否则 FALSE。</vt:lpstr>
      <vt:lpstr> StackLength(S) 初始条件：栈 S 已存在。      操作结果：返回 S 的元素个数，即栈的长度。</vt:lpstr>
      <vt:lpstr>   GetTop(S, &amp;e)   初始条件：栈 S 已存在且非空。操作结果：用 e 返回 S 的栈顶元素。</vt:lpstr>
      <vt:lpstr>  ClearStack(&amp;S) 初始条件：栈 S 已存在。     操作结果：将 S 清为空栈。 </vt:lpstr>
      <vt:lpstr>Push(&amp;S, e)  初始条件：栈 S 已存在。      操作结果：插入元素 e 为新的栈顶元素。 </vt:lpstr>
      <vt:lpstr>Pop(&amp;S, &amp;e)   初始条件：栈 S 已存在且非空。   操作结果：删除 S 的栈顶元素，并用 e 返回其值。</vt:lpstr>
      <vt:lpstr>3.2 栈类型的实现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例一、 数制转换    算法基于原理：      N = (N div d)×d + N mod d   </vt:lpstr>
      <vt:lpstr> 例如：（1348)10 = (2504)8 ，其运算过程如下：           N     N div 8    N mod 8 1348      168         4    168        21         0       21         2         5        2          0         2</vt:lpstr>
      <vt:lpstr>PowerPoint 演示文稿</vt:lpstr>
      <vt:lpstr>PowerPoint 演示文稿</vt:lpstr>
      <vt:lpstr>分析可能出现的不匹配的情况: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求迷宫路径算法的基本思想是：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InitQueue(&amp;Q)    操作结果：构造一个空队列Q。  DestroyQueue(&amp;Q) 初始条件：队列Q已存在。  操作结果：队列Q被销毁，           不再存在。 </vt:lpstr>
      <vt:lpstr>        QueueEmpty(Q)  初始条件：队列Q已存在。    操作结果：若Q为空队列，则返回TRUE，否则返回FALSE。</vt:lpstr>
      <vt:lpstr>        QueueLength(Q)      初始条件：队列Q已存在。     操作结果：返回Q的元素个数，即队列的长度。</vt:lpstr>
      <vt:lpstr> GetHead(Q, &amp;e)   初始条件：Q为非空队列。     操作结果：用e返回Q的队头元素。</vt:lpstr>
      <vt:lpstr> ClearQueue(&amp;Q)  初始条件：队列Q已存在。     操作结果：将Q清为空队列。</vt:lpstr>
      <vt:lpstr> EnQueue(&amp;Q, e)   初始条件：队列Q已存在。     操作结果：插入元素e为Q的新的队尾元素。</vt:lpstr>
      <vt:lpstr>  DeQueue(&amp;Q, &amp;e)     初始条件：Q为非空队列。     操作结果：删除Q的队头元素，并用e返回其值。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第三章栈和队列</dc:title>
  <dc:creator>s</dc:creator>
  <cp:lastModifiedBy>user</cp:lastModifiedBy>
  <cp:revision>75</cp:revision>
  <dcterms:created xsi:type="dcterms:W3CDTF">1998-08-18T07:31:58Z</dcterms:created>
  <dcterms:modified xsi:type="dcterms:W3CDTF">2017-10-23T14:09:51Z</dcterms:modified>
</cp:coreProperties>
</file>