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2"/>
  </p:notesMasterIdLst>
  <p:handoutMasterIdLst>
    <p:handoutMasterId r:id="rId33"/>
  </p:handoutMasterIdLst>
  <p:sldIdLst>
    <p:sldId id="400" r:id="rId2"/>
    <p:sldId id="646" r:id="rId3"/>
    <p:sldId id="679" r:id="rId4"/>
    <p:sldId id="647" r:id="rId5"/>
    <p:sldId id="648" r:id="rId6"/>
    <p:sldId id="677" r:id="rId7"/>
    <p:sldId id="649" r:id="rId8"/>
    <p:sldId id="650" r:id="rId9"/>
    <p:sldId id="651" r:id="rId10"/>
    <p:sldId id="652" r:id="rId11"/>
    <p:sldId id="653" r:id="rId12"/>
    <p:sldId id="654" r:id="rId13"/>
    <p:sldId id="655" r:id="rId14"/>
    <p:sldId id="656" r:id="rId15"/>
    <p:sldId id="657" r:id="rId16"/>
    <p:sldId id="658" r:id="rId17"/>
    <p:sldId id="659" r:id="rId18"/>
    <p:sldId id="660" r:id="rId19"/>
    <p:sldId id="661" r:id="rId20"/>
    <p:sldId id="662" r:id="rId21"/>
    <p:sldId id="663" r:id="rId22"/>
    <p:sldId id="664" r:id="rId23"/>
    <p:sldId id="665" r:id="rId24"/>
    <p:sldId id="666" r:id="rId25"/>
    <p:sldId id="667" r:id="rId26"/>
    <p:sldId id="678" r:id="rId27"/>
    <p:sldId id="668" r:id="rId28"/>
    <p:sldId id="669" r:id="rId29"/>
    <p:sldId id="670" r:id="rId30"/>
    <p:sldId id="671" r:id="rId31"/>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showPr>
  <p:clrMru>
    <a:srgbClr val="000099"/>
    <a:srgbClr val="008000"/>
    <a:srgbClr val="FF9900"/>
    <a:srgbClr val="6699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34" autoAdjust="0"/>
    <p:restoredTop sz="90581" autoAdjust="0"/>
  </p:normalViewPr>
  <p:slideViewPr>
    <p:cSldViewPr>
      <p:cViewPr varScale="1">
        <p:scale>
          <a:sx n="103" d="100"/>
          <a:sy n="103" d="100"/>
        </p:scale>
        <p:origin x="-125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A8E17-97DE-465D-BC6A-10397403B2AB}" type="doc">
      <dgm:prSet loTypeId="urn:microsoft.com/office/officeart/2005/8/layout/pyramid2" loCatId="list" qsTypeId="urn:microsoft.com/office/officeart/2005/8/quickstyle/3d3" qsCatId="3D" csTypeId="urn:microsoft.com/office/officeart/2005/8/colors/colorful1" csCatId="colorful" phldr="1"/>
      <dgm:spPr/>
    </dgm:pt>
    <dgm:pt modelId="{8D3D2EE8-6DD2-4542-8FF4-A10057500503}">
      <dgm:prSet phldrT="[文本]" custT="1"/>
      <dgm:spPr/>
      <dgm:t>
        <a:bodyPr/>
        <a:lstStyle/>
        <a:p>
          <a:r>
            <a:rPr lang="zh-CN" altLang="en-US" sz="5400" b="1" dirty="0" smtClean="0">
              <a:solidFill>
                <a:schemeClr val="accent6"/>
              </a:solidFill>
              <a:latin typeface="+mj-ea"/>
              <a:ea typeface="+mj-ea"/>
            </a:rPr>
            <a:t>技术</a:t>
          </a:r>
          <a:endParaRPr lang="zh-CN" altLang="en-US" sz="5400" b="1" dirty="0">
            <a:solidFill>
              <a:schemeClr val="accent6"/>
            </a:solidFill>
            <a:latin typeface="+mj-ea"/>
            <a:ea typeface="+mj-ea"/>
          </a:endParaRPr>
        </a:p>
      </dgm:t>
    </dgm:pt>
    <dgm:pt modelId="{CE27E6A3-7058-4D50-9688-3A35BD5F402C}" type="parTrans" cxnId="{71FC08D1-07BC-40F9-BD98-1C4D82FDFD7D}">
      <dgm:prSet/>
      <dgm:spPr/>
      <dgm:t>
        <a:bodyPr/>
        <a:lstStyle/>
        <a:p>
          <a:endParaRPr lang="zh-CN" altLang="en-US"/>
        </a:p>
      </dgm:t>
    </dgm:pt>
    <dgm:pt modelId="{0F3304D5-5276-4C21-997B-DEC26BC1EBEE}" type="sibTrans" cxnId="{71FC08D1-07BC-40F9-BD98-1C4D82FDFD7D}">
      <dgm:prSet/>
      <dgm:spPr/>
      <dgm:t>
        <a:bodyPr/>
        <a:lstStyle/>
        <a:p>
          <a:endParaRPr lang="zh-CN" altLang="en-US"/>
        </a:p>
      </dgm:t>
    </dgm:pt>
    <dgm:pt modelId="{29B296C6-3521-46C9-A82D-0125045869F8}">
      <dgm:prSet phldrT="[文本]" custT="1"/>
      <dgm:spPr/>
      <dgm:t>
        <a:bodyPr/>
        <a:lstStyle/>
        <a:p>
          <a:r>
            <a:rPr lang="zh-CN" altLang="en-US" sz="5400" b="1" dirty="0" smtClean="0">
              <a:solidFill>
                <a:schemeClr val="accent6"/>
              </a:solidFill>
              <a:latin typeface="+mj-ea"/>
              <a:ea typeface="+mj-ea"/>
            </a:rPr>
            <a:t>道德</a:t>
          </a:r>
        </a:p>
      </dgm:t>
    </dgm:pt>
    <dgm:pt modelId="{1079A95D-A6DF-4404-8A9F-7AE0EE07D3EF}" type="parTrans" cxnId="{F76E099A-E42C-4F2A-8EE9-BB0D5C565DDE}">
      <dgm:prSet/>
      <dgm:spPr/>
      <dgm:t>
        <a:bodyPr/>
        <a:lstStyle/>
        <a:p>
          <a:endParaRPr lang="zh-CN" altLang="en-US"/>
        </a:p>
      </dgm:t>
    </dgm:pt>
    <dgm:pt modelId="{E2185DAA-35C6-4289-9AF0-16401DA76E02}" type="sibTrans" cxnId="{F76E099A-E42C-4F2A-8EE9-BB0D5C565DDE}">
      <dgm:prSet/>
      <dgm:spPr/>
      <dgm:t>
        <a:bodyPr/>
        <a:lstStyle/>
        <a:p>
          <a:endParaRPr lang="zh-CN" altLang="en-US"/>
        </a:p>
      </dgm:t>
    </dgm:pt>
    <dgm:pt modelId="{AE093121-91AB-4B30-9ABC-828C9F05AADB}">
      <dgm:prSet phldrT="[文本]" custT="1"/>
      <dgm:spPr/>
      <dgm:t>
        <a:bodyPr/>
        <a:lstStyle/>
        <a:p>
          <a:r>
            <a:rPr lang="zh-CN" altLang="en-US" sz="4400" b="1" dirty="0" smtClean="0">
              <a:solidFill>
                <a:schemeClr val="accent6"/>
              </a:solidFill>
              <a:latin typeface="+mj-ea"/>
              <a:ea typeface="+mj-ea"/>
            </a:rPr>
            <a:t>法律法规</a:t>
          </a:r>
          <a:endParaRPr lang="zh-CN" altLang="en-US" sz="4400" b="1" dirty="0">
            <a:solidFill>
              <a:schemeClr val="accent6"/>
            </a:solidFill>
            <a:latin typeface="+mj-ea"/>
            <a:ea typeface="+mj-ea"/>
          </a:endParaRPr>
        </a:p>
      </dgm:t>
    </dgm:pt>
    <dgm:pt modelId="{DAC3ABE7-2959-45CA-B741-FB2A64F51739}" type="parTrans" cxnId="{CC460D76-FBAA-4A87-B303-9BDEAA2B978C}">
      <dgm:prSet/>
      <dgm:spPr/>
      <dgm:t>
        <a:bodyPr/>
        <a:lstStyle/>
        <a:p>
          <a:endParaRPr lang="zh-CN" altLang="en-US"/>
        </a:p>
      </dgm:t>
    </dgm:pt>
    <dgm:pt modelId="{333B4C0C-BB4C-4CF1-BAE0-1B4B1AE9F22D}" type="sibTrans" cxnId="{CC460D76-FBAA-4A87-B303-9BDEAA2B978C}">
      <dgm:prSet/>
      <dgm:spPr/>
      <dgm:t>
        <a:bodyPr/>
        <a:lstStyle/>
        <a:p>
          <a:endParaRPr lang="zh-CN" altLang="en-US"/>
        </a:p>
      </dgm:t>
    </dgm:pt>
    <dgm:pt modelId="{966098DA-254D-4FA9-9448-9CAB791C22F5}" type="pres">
      <dgm:prSet presAssocID="{164A8E17-97DE-465D-BC6A-10397403B2AB}" presName="compositeShape" presStyleCnt="0">
        <dgm:presLayoutVars>
          <dgm:dir/>
          <dgm:resizeHandles/>
        </dgm:presLayoutVars>
      </dgm:prSet>
      <dgm:spPr/>
    </dgm:pt>
    <dgm:pt modelId="{5098D2B4-2E64-47D7-B028-40B109D321C0}" type="pres">
      <dgm:prSet presAssocID="{164A8E17-97DE-465D-BC6A-10397403B2AB}" presName="pyramid" presStyleLbl="node1" presStyleIdx="0" presStyleCnt="1"/>
      <dgm:spPr/>
    </dgm:pt>
    <dgm:pt modelId="{F4BD20BB-0C05-4AE8-A986-8BAE959CC901}" type="pres">
      <dgm:prSet presAssocID="{164A8E17-97DE-465D-BC6A-10397403B2AB}" presName="theList" presStyleCnt="0"/>
      <dgm:spPr/>
    </dgm:pt>
    <dgm:pt modelId="{AFB86A96-81FC-4F1F-802E-E8994D966A07}" type="pres">
      <dgm:prSet presAssocID="{8D3D2EE8-6DD2-4542-8FF4-A10057500503}" presName="aNode" presStyleLbl="fgAcc1" presStyleIdx="0" presStyleCnt="3" custLinFactNeighborX="-1275" custLinFactNeighborY="-2323">
        <dgm:presLayoutVars>
          <dgm:bulletEnabled val="1"/>
        </dgm:presLayoutVars>
      </dgm:prSet>
      <dgm:spPr/>
      <dgm:t>
        <a:bodyPr/>
        <a:lstStyle/>
        <a:p>
          <a:endParaRPr lang="zh-CN" altLang="en-US"/>
        </a:p>
      </dgm:t>
    </dgm:pt>
    <dgm:pt modelId="{F379BAB3-8BF4-49D7-A830-C16C6BD41F9E}" type="pres">
      <dgm:prSet presAssocID="{8D3D2EE8-6DD2-4542-8FF4-A10057500503}" presName="aSpace" presStyleCnt="0"/>
      <dgm:spPr/>
    </dgm:pt>
    <dgm:pt modelId="{77E866F1-BF22-40BA-BB14-4B4929336795}" type="pres">
      <dgm:prSet presAssocID="{29B296C6-3521-46C9-A82D-0125045869F8}" presName="aNode" presStyleLbl="fgAcc1" presStyleIdx="1" presStyleCnt="3" custLinFactNeighborX="1287" custLinFactNeighborY="-1589">
        <dgm:presLayoutVars>
          <dgm:bulletEnabled val="1"/>
        </dgm:presLayoutVars>
      </dgm:prSet>
      <dgm:spPr/>
      <dgm:t>
        <a:bodyPr/>
        <a:lstStyle/>
        <a:p>
          <a:endParaRPr lang="zh-CN" altLang="en-US"/>
        </a:p>
      </dgm:t>
    </dgm:pt>
    <dgm:pt modelId="{64DE256E-651B-44F0-A5B3-7E4F24751C4C}" type="pres">
      <dgm:prSet presAssocID="{29B296C6-3521-46C9-A82D-0125045869F8}" presName="aSpace" presStyleCnt="0"/>
      <dgm:spPr/>
    </dgm:pt>
    <dgm:pt modelId="{0D47ECCB-450A-4211-BE3F-F1D5A9F230FE}" type="pres">
      <dgm:prSet presAssocID="{AE093121-91AB-4B30-9ABC-828C9F05AADB}" presName="aNode" presStyleLbl="fgAcc1" presStyleIdx="2" presStyleCnt="3">
        <dgm:presLayoutVars>
          <dgm:bulletEnabled val="1"/>
        </dgm:presLayoutVars>
      </dgm:prSet>
      <dgm:spPr/>
      <dgm:t>
        <a:bodyPr/>
        <a:lstStyle/>
        <a:p>
          <a:endParaRPr lang="zh-CN" altLang="en-US"/>
        </a:p>
      </dgm:t>
    </dgm:pt>
    <dgm:pt modelId="{0918151E-D921-4C3D-B4F7-0AC8FF0C51FC}" type="pres">
      <dgm:prSet presAssocID="{AE093121-91AB-4B30-9ABC-828C9F05AADB}" presName="aSpace" presStyleCnt="0"/>
      <dgm:spPr/>
    </dgm:pt>
  </dgm:ptLst>
  <dgm:cxnLst>
    <dgm:cxn modelId="{4D5A7128-3B38-4816-9570-5A41EB3154DF}" type="presOf" srcId="{8D3D2EE8-6DD2-4542-8FF4-A10057500503}" destId="{AFB86A96-81FC-4F1F-802E-E8994D966A07}" srcOrd="0" destOrd="0" presId="urn:microsoft.com/office/officeart/2005/8/layout/pyramid2"/>
    <dgm:cxn modelId="{1C355FEA-86C2-4637-83C5-DEB2F3DB0EA9}" type="presOf" srcId="{164A8E17-97DE-465D-BC6A-10397403B2AB}" destId="{966098DA-254D-4FA9-9448-9CAB791C22F5}" srcOrd="0" destOrd="0" presId="urn:microsoft.com/office/officeart/2005/8/layout/pyramid2"/>
    <dgm:cxn modelId="{9728FD66-5BD7-4C99-B548-2ED261EF822E}" type="presOf" srcId="{29B296C6-3521-46C9-A82D-0125045869F8}" destId="{77E866F1-BF22-40BA-BB14-4B4929336795}" srcOrd="0" destOrd="0" presId="urn:microsoft.com/office/officeart/2005/8/layout/pyramid2"/>
    <dgm:cxn modelId="{71FC08D1-07BC-40F9-BD98-1C4D82FDFD7D}" srcId="{164A8E17-97DE-465D-BC6A-10397403B2AB}" destId="{8D3D2EE8-6DD2-4542-8FF4-A10057500503}" srcOrd="0" destOrd="0" parTransId="{CE27E6A3-7058-4D50-9688-3A35BD5F402C}" sibTransId="{0F3304D5-5276-4C21-997B-DEC26BC1EBEE}"/>
    <dgm:cxn modelId="{8393D78D-49CE-4541-8D2D-3383078AD74A}" type="presOf" srcId="{AE093121-91AB-4B30-9ABC-828C9F05AADB}" destId="{0D47ECCB-450A-4211-BE3F-F1D5A9F230FE}" srcOrd="0" destOrd="0" presId="urn:microsoft.com/office/officeart/2005/8/layout/pyramid2"/>
    <dgm:cxn modelId="{CC460D76-FBAA-4A87-B303-9BDEAA2B978C}" srcId="{164A8E17-97DE-465D-BC6A-10397403B2AB}" destId="{AE093121-91AB-4B30-9ABC-828C9F05AADB}" srcOrd="2" destOrd="0" parTransId="{DAC3ABE7-2959-45CA-B741-FB2A64F51739}" sibTransId="{333B4C0C-BB4C-4CF1-BAE0-1B4B1AE9F22D}"/>
    <dgm:cxn modelId="{F76E099A-E42C-4F2A-8EE9-BB0D5C565DDE}" srcId="{164A8E17-97DE-465D-BC6A-10397403B2AB}" destId="{29B296C6-3521-46C9-A82D-0125045869F8}" srcOrd="1" destOrd="0" parTransId="{1079A95D-A6DF-4404-8A9F-7AE0EE07D3EF}" sibTransId="{E2185DAA-35C6-4289-9AF0-16401DA76E02}"/>
    <dgm:cxn modelId="{683BDD5D-621C-4EFF-975F-5AE9FF12E1AE}" type="presParOf" srcId="{966098DA-254D-4FA9-9448-9CAB791C22F5}" destId="{5098D2B4-2E64-47D7-B028-40B109D321C0}" srcOrd="0" destOrd="0" presId="urn:microsoft.com/office/officeart/2005/8/layout/pyramid2"/>
    <dgm:cxn modelId="{3CDE8544-4DF0-4D29-8C94-2EFA91EAB57A}" type="presParOf" srcId="{966098DA-254D-4FA9-9448-9CAB791C22F5}" destId="{F4BD20BB-0C05-4AE8-A986-8BAE959CC901}" srcOrd="1" destOrd="0" presId="urn:microsoft.com/office/officeart/2005/8/layout/pyramid2"/>
    <dgm:cxn modelId="{19E41B7A-36C2-407A-A157-572F2F3DBBF7}" type="presParOf" srcId="{F4BD20BB-0C05-4AE8-A986-8BAE959CC901}" destId="{AFB86A96-81FC-4F1F-802E-E8994D966A07}" srcOrd="0" destOrd="0" presId="urn:microsoft.com/office/officeart/2005/8/layout/pyramid2"/>
    <dgm:cxn modelId="{6F49C043-F872-42CF-B906-E74892C1B38B}" type="presParOf" srcId="{F4BD20BB-0C05-4AE8-A986-8BAE959CC901}" destId="{F379BAB3-8BF4-49D7-A830-C16C6BD41F9E}" srcOrd="1" destOrd="0" presId="urn:microsoft.com/office/officeart/2005/8/layout/pyramid2"/>
    <dgm:cxn modelId="{9ABB022F-1203-40AD-B050-D2378467D555}" type="presParOf" srcId="{F4BD20BB-0C05-4AE8-A986-8BAE959CC901}" destId="{77E866F1-BF22-40BA-BB14-4B4929336795}" srcOrd="2" destOrd="0" presId="urn:microsoft.com/office/officeart/2005/8/layout/pyramid2"/>
    <dgm:cxn modelId="{460C9B99-73F2-450F-98CF-A0CE19B2BF53}" type="presParOf" srcId="{F4BD20BB-0C05-4AE8-A986-8BAE959CC901}" destId="{64DE256E-651B-44F0-A5B3-7E4F24751C4C}" srcOrd="3" destOrd="0" presId="urn:microsoft.com/office/officeart/2005/8/layout/pyramid2"/>
    <dgm:cxn modelId="{0479175C-A12A-4D5E-BCFB-CE77D9B64577}" type="presParOf" srcId="{F4BD20BB-0C05-4AE8-A986-8BAE959CC901}" destId="{0D47ECCB-450A-4211-BE3F-F1D5A9F230FE}" srcOrd="4" destOrd="0" presId="urn:microsoft.com/office/officeart/2005/8/layout/pyramid2"/>
    <dgm:cxn modelId="{996618B5-8504-44ED-8A93-D2886890F3C9}" type="presParOf" srcId="{F4BD20BB-0C05-4AE8-A986-8BAE959CC901}" destId="{0918151E-D921-4C3D-B4F7-0AC8FF0C51FC}"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98D2B4-2E64-47D7-B028-40B109D321C0}">
      <dsp:nvSpPr>
        <dsp:cNvPr id="0" name=""/>
        <dsp:cNvSpPr/>
      </dsp:nvSpPr>
      <dsp:spPr>
        <a:xfrm>
          <a:off x="1400611" y="0"/>
          <a:ext cx="4322762" cy="4322762"/>
        </a:xfrm>
        <a:prstGeom prst="triangl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FB86A96-81FC-4F1F-802E-E8994D966A07}">
      <dsp:nvSpPr>
        <dsp:cNvPr id="0" name=""/>
        <dsp:cNvSpPr/>
      </dsp:nvSpPr>
      <dsp:spPr>
        <a:xfrm>
          <a:off x="3526167" y="431626"/>
          <a:ext cx="2809795" cy="102327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zh-CN" altLang="en-US" sz="5400" b="1" kern="1200" dirty="0" smtClean="0">
              <a:solidFill>
                <a:schemeClr val="accent6"/>
              </a:solidFill>
              <a:latin typeface="+mj-ea"/>
              <a:ea typeface="+mj-ea"/>
            </a:rPr>
            <a:t>技术</a:t>
          </a:r>
          <a:endParaRPr lang="zh-CN" altLang="en-US" sz="5400" b="1" kern="1200" dirty="0">
            <a:solidFill>
              <a:schemeClr val="accent6"/>
            </a:solidFill>
            <a:latin typeface="+mj-ea"/>
            <a:ea typeface="+mj-ea"/>
          </a:endParaRPr>
        </a:p>
      </dsp:txBody>
      <dsp:txXfrm>
        <a:off x="3526167" y="431626"/>
        <a:ext cx="2809795" cy="1023278"/>
      </dsp:txXfrm>
    </dsp:sp>
    <dsp:sp modelId="{77E866F1-BF22-40BA-BB14-4B4929336795}">
      <dsp:nvSpPr>
        <dsp:cNvPr id="0" name=""/>
        <dsp:cNvSpPr/>
      </dsp:nvSpPr>
      <dsp:spPr>
        <a:xfrm>
          <a:off x="3598154" y="1583754"/>
          <a:ext cx="2809795" cy="102327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zh-CN" altLang="en-US" sz="5400" b="1" kern="1200" dirty="0" smtClean="0">
              <a:solidFill>
                <a:schemeClr val="accent6"/>
              </a:solidFill>
              <a:latin typeface="+mj-ea"/>
              <a:ea typeface="+mj-ea"/>
            </a:rPr>
            <a:t>道德</a:t>
          </a:r>
        </a:p>
      </dsp:txBody>
      <dsp:txXfrm>
        <a:off x="3598154" y="1583754"/>
        <a:ext cx="2809795" cy="1023278"/>
      </dsp:txXfrm>
    </dsp:sp>
    <dsp:sp modelId="{0D47ECCB-450A-4211-BE3F-F1D5A9F230FE}">
      <dsp:nvSpPr>
        <dsp:cNvPr id="0" name=""/>
        <dsp:cNvSpPr/>
      </dsp:nvSpPr>
      <dsp:spPr>
        <a:xfrm>
          <a:off x="3561992" y="2736975"/>
          <a:ext cx="2809795" cy="102327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zh-CN" altLang="en-US" sz="4400" b="1" kern="1200" dirty="0" smtClean="0">
              <a:solidFill>
                <a:schemeClr val="accent6"/>
              </a:solidFill>
              <a:latin typeface="+mj-ea"/>
              <a:ea typeface="+mj-ea"/>
            </a:rPr>
            <a:t>法律法规</a:t>
          </a:r>
          <a:endParaRPr lang="zh-CN" altLang="en-US" sz="4400" b="1" kern="1200" dirty="0">
            <a:solidFill>
              <a:schemeClr val="accent6"/>
            </a:solidFill>
            <a:latin typeface="+mj-ea"/>
            <a:ea typeface="+mj-ea"/>
          </a:endParaRPr>
        </a:p>
      </dsp:txBody>
      <dsp:txXfrm>
        <a:off x="3561992" y="2736975"/>
        <a:ext cx="2809795" cy="102327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49E8868E-C8A1-4701-9F07-0FB3CD3D488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D06671A2-F943-4A94-9119-7C8EC7D23B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5253D77-8F5D-4C9B-A4DE-3360B4A5AB2F}" type="slidenum">
              <a:rPr lang="en-US" altLang="zh-CN" smtClean="0"/>
              <a:pPr/>
              <a:t>1</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zh-CN" altLang="en-US" smtClean="0"/>
              <a:t>欢迎辞</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AFAEC0B-62DD-49BC-91E5-1045B58D6A6C}" type="slidenum">
              <a:rPr lang="en-US" altLang="zh-CN" smtClean="0"/>
              <a:pPr/>
              <a:t>2</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zh-CN" altLang="en-US" smtClean="0"/>
              <a:t>欢迎辞</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fld id="{698E281A-901B-460F-A9A0-A13AF95A4E63}" type="slidenum">
              <a:rPr lang="en-US" altLang="ko-KR"/>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fld id="{7524AF5B-346E-457C-8C41-C8A6F2F32022}"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fld id="{70D03FBA-F55A-4393-A127-A7426F27BF98}" type="slidenum">
              <a:rPr lang="en-US" altLang="ko-KR"/>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85800" y="1981200"/>
            <a:ext cx="7772400" cy="4114800"/>
          </a:xfrm>
        </p:spPr>
        <p:txBody>
          <a:bodyPr/>
          <a:lstStyle/>
          <a:p>
            <a:pPr lvl="0"/>
            <a:r>
              <a:rPr lang="zh-CN" altLang="en-US" noProof="0" smtClean="0"/>
              <a:t>单击图标添加图表</a:t>
            </a:r>
          </a:p>
        </p:txBody>
      </p:sp>
      <p:sp>
        <p:nvSpPr>
          <p:cNvPr id="4" name="Rectangle 5"/>
          <p:cNvSpPr>
            <a:spLocks noGrp="1" noChangeArrowheads="1"/>
          </p:cNvSpPr>
          <p:nvPr>
            <p:ph type="ftr" sz="quarter" idx="10"/>
          </p:nvPr>
        </p:nvSpPr>
        <p:spPr>
          <a:ln/>
        </p:spPr>
        <p:txBody>
          <a:bodyPr/>
          <a:lstStyle>
            <a:lvl1pPr>
              <a:defRPr/>
            </a:lvl1pPr>
          </a:lstStyle>
          <a:p>
            <a:pPr>
              <a:defRPr/>
            </a:pPr>
            <a:fld id="{ABE4F4E3-B09C-4B34-8D2D-A3888AEC9E5B}"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fld id="{C101E3B4-7F0E-4A67-9228-DA1FA5490745}"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fld id="{52EB2EDB-F316-4229-95D7-7D285DBEE5C3}"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fld id="{3EE0D93B-6533-4BF1-BBCC-9915D2E90054}"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fld id="{451C59D8-FF58-42D8-88AB-3151C1B3D916}"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fld id="{75A621F6-CAA4-4E22-9D0F-5EE4574B21A3}" type="slidenum">
              <a:rPr lang="en-US" altLang="ko-KR"/>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B71CCFE8-44C3-4871-BA87-206372235BA2}"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fld id="{B03DC5BA-B880-4307-BC26-59312EA09787}"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fld id="{DEFE01E2-731F-457B-8166-EBDE8686EA05}"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유형 편집</a:t>
            </a:r>
          </a:p>
        </p:txBody>
      </p:sp>
      <p:sp>
        <p:nvSpPr>
          <p:cNvPr id="102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문자열 유형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51205" name="Rectangle 5"/>
          <p:cNvSpPr>
            <a:spLocks noGrp="1" noChangeArrowheads="1"/>
          </p:cNvSpPr>
          <p:nvPr>
            <p:ph type="ftr" sz="quarter" idx="3"/>
          </p:nvPr>
        </p:nvSpPr>
        <p:spPr bwMode="auto">
          <a:xfrm>
            <a:off x="2895600" y="64389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latin typeface="+mn-lt"/>
              </a:defRPr>
            </a:lvl1pPr>
          </a:lstStyle>
          <a:p>
            <a:pPr>
              <a:defRPr/>
            </a:pPr>
            <a:fld id="{F9589C45-1A83-4F36-BB59-EDFC0D76F49A}" type="slidenum">
              <a:rPr lang="en-US" altLang="ko-KR"/>
              <a:pPr>
                <a:defRPr/>
              </a:pPr>
              <a:t>‹#›</a:t>
            </a:fld>
            <a:endParaRPr lang="en-US" altLang="ko-KR"/>
          </a:p>
        </p:txBody>
      </p:sp>
      <p:graphicFrame>
        <p:nvGraphicFramePr>
          <p:cNvPr id="1026" name="Object 7"/>
          <p:cNvGraphicFramePr>
            <a:graphicFrameLocks noChangeAspect="1"/>
          </p:cNvGraphicFramePr>
          <p:nvPr/>
        </p:nvGraphicFramePr>
        <p:xfrm>
          <a:off x="7315200" y="5943600"/>
          <a:ext cx="1600200" cy="685800"/>
        </p:xfrm>
        <a:graphic>
          <a:graphicData uri="http://schemas.openxmlformats.org/presentationml/2006/ole">
            <p:oleObj spid="_x0000_s1026" name="位图图像" r:id="rId15" imgW="1600000" imgH="685714" progId="PBrush">
              <p:embed/>
            </p:oleObj>
          </a:graphicData>
        </a:graphic>
      </p:graphicFrame>
      <p:sp>
        <p:nvSpPr>
          <p:cNvPr id="51208" name="Line 8"/>
          <p:cNvSpPr>
            <a:spLocks noChangeShapeType="1"/>
          </p:cNvSpPr>
          <p:nvPr/>
        </p:nvSpPr>
        <p:spPr bwMode="auto">
          <a:xfrm flipH="1">
            <a:off x="228600" y="6400800"/>
            <a:ext cx="7010400" cy="0"/>
          </a:xfrm>
          <a:prstGeom prst="line">
            <a:avLst/>
          </a:prstGeom>
          <a:noFill/>
          <a:ln w="38100">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09" name="Line 9"/>
          <p:cNvSpPr>
            <a:spLocks noChangeShapeType="1"/>
          </p:cNvSpPr>
          <p:nvPr/>
        </p:nvSpPr>
        <p:spPr bwMode="auto">
          <a:xfrm flipH="1">
            <a:off x="228600" y="609600"/>
            <a:ext cx="8686800" cy="0"/>
          </a:xfrm>
          <a:prstGeom prst="line">
            <a:avLst/>
          </a:prstGeom>
          <a:noFill/>
          <a:ln w="38100">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10" name="Text Box 10"/>
          <p:cNvSpPr txBox="1">
            <a:spLocks noChangeArrowheads="1"/>
          </p:cNvSpPr>
          <p:nvPr/>
        </p:nvSpPr>
        <p:spPr bwMode="auto">
          <a:xfrm>
            <a:off x="457200" y="292100"/>
            <a:ext cx="1671638" cy="241300"/>
          </a:xfrm>
          <a:prstGeom prst="rect">
            <a:avLst/>
          </a:prstGeom>
          <a:noFill/>
          <a:ln w="9525">
            <a:noFill/>
            <a:miter lim="800000"/>
            <a:headEnd/>
            <a:tailEnd/>
          </a:ln>
          <a:effectLst/>
        </p:spPr>
        <p:txBody>
          <a:bodyPr wrap="none">
            <a:spAutoFit/>
          </a:bodyPr>
          <a:lstStyle/>
          <a:p>
            <a:pPr>
              <a:lnSpc>
                <a:spcPct val="70000"/>
              </a:lnSpc>
              <a:spcBef>
                <a:spcPct val="20000"/>
              </a:spcBef>
              <a:defRPr/>
            </a:pPr>
            <a:r>
              <a:rPr lang="en-US" altLang="ko-KR" sz="1400" i="1">
                <a:latin typeface="Arial" charset="0"/>
              </a:rPr>
              <a:t>Nankai University</a:t>
            </a:r>
          </a:p>
        </p:txBody>
      </p:sp>
      <p:pic>
        <p:nvPicPr>
          <p:cNvPr id="1034" name="Picture 11" descr="无标题"/>
          <p:cNvPicPr>
            <a:picLocks noChangeAspect="1" noChangeArrowheads="1"/>
          </p:cNvPicPr>
          <p:nvPr/>
        </p:nvPicPr>
        <p:blipFill>
          <a:blip r:embed="rId16" cstate="print"/>
          <a:srcRect/>
          <a:stretch>
            <a:fillRect/>
          </a:stretch>
        </p:blipFill>
        <p:spPr bwMode="auto">
          <a:xfrm>
            <a:off x="228600" y="228600"/>
            <a:ext cx="296863" cy="304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A655AC7C-7B6D-4E6B-AA40-6F2A2A261F60}" type="slidenum">
              <a:rPr lang="en-US" altLang="ko-KR"/>
              <a:pPr>
                <a:defRPr/>
              </a:pPr>
              <a:t>1</a:t>
            </a:fld>
            <a:endParaRPr lang="en-US" altLang="ko-KR"/>
          </a:p>
        </p:txBody>
      </p:sp>
      <p:sp>
        <p:nvSpPr>
          <p:cNvPr id="315394" name="Rectangle 2"/>
          <p:cNvSpPr>
            <a:spLocks noGrp="1" noChangeArrowheads="1"/>
          </p:cNvSpPr>
          <p:nvPr>
            <p:ph type="subTitle" idx="1"/>
          </p:nvPr>
        </p:nvSpPr>
        <p:spPr>
          <a:xfrm>
            <a:off x="1905000" y="4292600"/>
            <a:ext cx="5334000" cy="1803400"/>
          </a:xfrm>
        </p:spPr>
        <p:txBody>
          <a:bodyPr/>
          <a:lstStyle/>
          <a:p>
            <a:pPr>
              <a:lnSpc>
                <a:spcPct val="90000"/>
              </a:lnSpc>
              <a:defRPr/>
            </a:pPr>
            <a:endParaRPr lang="en-US" altLang="zh-CN" sz="2400" b="1" dirty="0" smtClean="0">
              <a:latin typeface="华文新魏" pitchFamily="2" charset="-122"/>
              <a:ea typeface="华文新魏" pitchFamily="2" charset="-122"/>
            </a:endParaRPr>
          </a:p>
          <a:p>
            <a:pPr>
              <a:lnSpc>
                <a:spcPct val="90000"/>
              </a:lnSpc>
              <a:defRPr/>
            </a:pPr>
            <a:r>
              <a:rPr lang="zh-CN" altLang="en-US" sz="3600" b="1" dirty="0" smtClean="0">
                <a:solidFill>
                  <a:schemeClr val="accent2"/>
                </a:solidFill>
                <a:effectLst>
                  <a:outerShdw blurRad="38100" dist="38100" dir="2700000" algn="tl">
                    <a:srgbClr val="C0C0C0"/>
                  </a:outerShdw>
                </a:effectLst>
                <a:latin typeface="华文新魏" pitchFamily="2" charset="-122"/>
                <a:ea typeface="华文新魏" pitchFamily="2" charset="-122"/>
              </a:rPr>
              <a:t>吴功宜  吴英  编著 </a:t>
            </a:r>
          </a:p>
        </p:txBody>
      </p:sp>
      <p:sp>
        <p:nvSpPr>
          <p:cNvPr id="2052" name="Rectangle 3"/>
          <p:cNvSpPr>
            <a:spLocks noGrp="1" noChangeArrowheads="1"/>
          </p:cNvSpPr>
          <p:nvPr>
            <p:ph type="ctrTitle"/>
          </p:nvPr>
        </p:nvSpPr>
        <p:spPr>
          <a:xfrm>
            <a:off x="250825" y="692150"/>
            <a:ext cx="8353425" cy="3435350"/>
          </a:xfrm>
        </p:spPr>
        <p:txBody>
          <a:bodyPr/>
          <a:lstStyle/>
          <a:p>
            <a:r>
              <a:rPr lang="en-US" altLang="zh-CN" sz="6600" smtClean="0"/>
              <a:t>《</a:t>
            </a:r>
            <a:r>
              <a:rPr lang="zh-CN" altLang="en-US" sz="6600" smtClean="0"/>
              <a:t>物联网工程导论</a:t>
            </a:r>
            <a:r>
              <a:rPr lang="en-US" altLang="zh-CN" sz="6600" smtClean="0"/>
              <a:t>》</a:t>
            </a:r>
            <a:endParaRPr lang="zh-CN" altLang="en-US" sz="66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algn="l"/>
            <a:r>
              <a:rPr lang="en-US" altLang="zh-CN" sz="2800" u="sng" dirty="0" smtClean="0">
                <a:latin typeface="+mn-lt"/>
              </a:rPr>
              <a:t>9.2  </a:t>
            </a:r>
            <a:r>
              <a:rPr lang="zh-CN" altLang="zh-CN" sz="2800" u="sng" dirty="0" smtClean="0">
                <a:latin typeface="+mn-lt"/>
              </a:rPr>
              <a:t>物联网信息安全技术研究</a:t>
            </a:r>
            <a:br>
              <a:rPr lang="zh-CN" altLang="zh-CN" sz="2800" u="sng" dirty="0" smtClean="0">
                <a:latin typeface="+mn-lt"/>
              </a:rPr>
            </a:br>
            <a:r>
              <a:rPr lang="en-US" altLang="zh-CN" sz="2800" u="sng" dirty="0" smtClean="0">
                <a:latin typeface="+mn-lt"/>
              </a:rPr>
              <a:t>9.2.1  </a:t>
            </a:r>
            <a:r>
              <a:rPr lang="zh-CN" altLang="zh-CN" sz="2800" u="sng" dirty="0" smtClean="0">
                <a:latin typeface="+mn-lt"/>
              </a:rPr>
              <a:t>信息安全需求</a:t>
            </a:r>
            <a:endParaRPr lang="zh-CN" altLang="en-US" sz="2800" u="sng" dirty="0" smtClean="0">
              <a:latin typeface="+mn-lt"/>
            </a:endParaRPr>
          </a:p>
        </p:txBody>
      </p:sp>
      <p:sp>
        <p:nvSpPr>
          <p:cNvPr id="3" name="内容占位符 2"/>
          <p:cNvSpPr>
            <a:spLocks noGrp="1"/>
          </p:cNvSpPr>
          <p:nvPr>
            <p:ph idx="1"/>
          </p:nvPr>
        </p:nvSpPr>
        <p:spPr>
          <a:xfrm>
            <a:off x="685800" y="1700808"/>
            <a:ext cx="7772400" cy="4248472"/>
          </a:xfrm>
          <a:solidFill>
            <a:schemeClr val="bg1"/>
          </a:solidFill>
        </p:spPr>
        <p:txBody>
          <a:bodyPr/>
          <a:lstStyle/>
          <a:p>
            <a:pPr>
              <a:defRPr/>
            </a:pPr>
            <a:r>
              <a:rPr lang="zh-CN" altLang="zh-CN" sz="4800" b="1" dirty="0" smtClean="0">
                <a:solidFill>
                  <a:schemeClr val="accent6"/>
                </a:solidFill>
                <a:latin typeface="+mj-ea"/>
                <a:ea typeface="+mj-ea"/>
              </a:rPr>
              <a:t>可用性</a:t>
            </a:r>
            <a:endParaRPr lang="en-US" altLang="zh-CN" sz="4800" b="1" dirty="0" smtClean="0">
              <a:solidFill>
                <a:schemeClr val="accent6"/>
              </a:solidFill>
              <a:latin typeface="+mj-ea"/>
              <a:ea typeface="+mj-ea"/>
            </a:endParaRPr>
          </a:p>
          <a:p>
            <a:pPr>
              <a:defRPr/>
            </a:pPr>
            <a:r>
              <a:rPr lang="zh-CN" altLang="zh-CN" sz="4800" b="1" dirty="0" smtClean="0">
                <a:solidFill>
                  <a:schemeClr val="accent6"/>
                </a:solidFill>
                <a:latin typeface="+mj-ea"/>
                <a:ea typeface="+mj-ea"/>
              </a:rPr>
              <a:t>机密性</a:t>
            </a:r>
            <a:endParaRPr lang="en-US" altLang="zh-CN" sz="4800" b="1" dirty="0" smtClean="0">
              <a:solidFill>
                <a:schemeClr val="accent6"/>
              </a:solidFill>
              <a:latin typeface="+mj-ea"/>
              <a:ea typeface="+mj-ea"/>
            </a:endParaRPr>
          </a:p>
          <a:p>
            <a:pPr>
              <a:defRPr/>
            </a:pPr>
            <a:r>
              <a:rPr lang="zh-CN" altLang="zh-CN" sz="4800" b="1" dirty="0" smtClean="0">
                <a:solidFill>
                  <a:schemeClr val="accent6"/>
                </a:solidFill>
                <a:latin typeface="+mj-ea"/>
                <a:ea typeface="+mj-ea"/>
              </a:rPr>
              <a:t>完整性</a:t>
            </a:r>
            <a:endParaRPr lang="en-US" altLang="zh-CN" sz="4800" b="1" dirty="0" smtClean="0">
              <a:solidFill>
                <a:schemeClr val="accent6"/>
              </a:solidFill>
              <a:latin typeface="+mj-ea"/>
              <a:ea typeface="+mj-ea"/>
            </a:endParaRPr>
          </a:p>
          <a:p>
            <a:pPr>
              <a:defRPr/>
            </a:pPr>
            <a:r>
              <a:rPr lang="zh-CN" altLang="zh-CN" sz="4800" b="1" dirty="0" smtClean="0">
                <a:solidFill>
                  <a:schemeClr val="accent6"/>
                </a:solidFill>
                <a:latin typeface="+mj-ea"/>
                <a:ea typeface="+mj-ea"/>
              </a:rPr>
              <a:t>不可否认性</a:t>
            </a:r>
            <a:endParaRPr lang="en-US" altLang="zh-CN" sz="4800" b="1" dirty="0" smtClean="0">
              <a:solidFill>
                <a:schemeClr val="accent6"/>
              </a:solidFill>
              <a:latin typeface="+mj-ea"/>
              <a:ea typeface="+mj-ea"/>
            </a:endParaRPr>
          </a:p>
          <a:p>
            <a:pPr>
              <a:defRPr/>
            </a:pPr>
            <a:r>
              <a:rPr lang="zh-CN" altLang="zh-CN" sz="4800" b="1" dirty="0" smtClean="0">
                <a:solidFill>
                  <a:schemeClr val="accent6"/>
                </a:solidFill>
                <a:latin typeface="+mj-ea"/>
                <a:ea typeface="+mj-ea"/>
              </a:rPr>
              <a:t>可控性</a:t>
            </a:r>
            <a:endParaRPr lang="zh-CN" altLang="en-US" sz="48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A006AFF5-70B4-43D5-89D1-6603099C06E3}" type="slidenum">
              <a:rPr lang="en-US" altLang="ko-KR" smtClean="0"/>
              <a:pPr>
                <a:defRPr/>
              </a:pPr>
              <a:t>10</a:t>
            </a:fld>
            <a:endParaRPr lang="en-US" altLang="ko-K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692696"/>
            <a:ext cx="7772400" cy="5256584"/>
          </a:xfrm>
          <a:solidFill>
            <a:schemeClr val="bg1"/>
          </a:solidFill>
        </p:spPr>
        <p:txBody>
          <a:bodyPr/>
          <a:lstStyle/>
          <a:p>
            <a:pPr>
              <a:buNone/>
              <a:defRPr/>
            </a:pPr>
            <a:r>
              <a:rPr lang="en-US" altLang="zh-CN" sz="2800" b="1" u="sng" dirty="0" smtClean="0">
                <a:solidFill>
                  <a:schemeClr val="accent6"/>
                </a:solidFill>
                <a:ea typeface="+mj-ea"/>
              </a:rPr>
              <a:t>9.2.2  </a:t>
            </a:r>
            <a:r>
              <a:rPr lang="zh-CN" altLang="zh-CN" sz="2800" b="1" u="sng" dirty="0" smtClean="0">
                <a:solidFill>
                  <a:schemeClr val="accent6"/>
                </a:solidFill>
                <a:ea typeface="+mj-ea"/>
              </a:rPr>
              <a:t>物联网</a:t>
            </a:r>
            <a:endParaRPr lang="en-US" altLang="zh-CN" sz="2800" b="1" u="sng" dirty="0" smtClean="0">
              <a:solidFill>
                <a:schemeClr val="accent6"/>
              </a:solidFill>
              <a:ea typeface="+mj-ea"/>
            </a:endParaRPr>
          </a:p>
          <a:p>
            <a:pPr>
              <a:buNone/>
              <a:defRPr/>
            </a:pPr>
            <a:r>
              <a:rPr lang="zh-CN" altLang="en-US" sz="2800" b="1" dirty="0" smtClean="0">
                <a:solidFill>
                  <a:schemeClr val="accent6"/>
                </a:solidFill>
                <a:ea typeface="+mj-ea"/>
              </a:rPr>
              <a:t>      </a:t>
            </a:r>
            <a:r>
              <a:rPr lang="zh-CN" altLang="zh-CN" sz="2800" b="1" u="sng" dirty="0" smtClean="0">
                <a:solidFill>
                  <a:schemeClr val="accent6"/>
                </a:solidFill>
                <a:ea typeface="+mj-ea"/>
              </a:rPr>
              <a:t>信息安全</a:t>
            </a:r>
            <a:endParaRPr lang="en-US" altLang="zh-CN" sz="2800" b="1" u="sng" dirty="0" smtClean="0">
              <a:solidFill>
                <a:schemeClr val="accent6"/>
              </a:solidFill>
              <a:ea typeface="+mj-ea"/>
            </a:endParaRPr>
          </a:p>
          <a:p>
            <a:pPr>
              <a:buNone/>
              <a:defRPr/>
            </a:pPr>
            <a:r>
              <a:rPr lang="zh-CN" altLang="en-US" sz="2800" b="1" dirty="0" smtClean="0">
                <a:solidFill>
                  <a:schemeClr val="accent6"/>
                </a:solidFill>
                <a:ea typeface="+mj-ea"/>
              </a:rPr>
              <a:t>      </a:t>
            </a:r>
            <a:r>
              <a:rPr lang="zh-CN" altLang="zh-CN" sz="2800" b="1" u="sng" dirty="0" smtClean="0">
                <a:solidFill>
                  <a:schemeClr val="accent6"/>
                </a:solidFill>
                <a:ea typeface="+mj-ea"/>
              </a:rPr>
              <a:t>技术内容</a:t>
            </a:r>
            <a:endParaRPr lang="en-US" altLang="zh-CN" sz="2800" b="1" u="sng" dirty="0" smtClean="0">
              <a:solidFill>
                <a:schemeClr val="accent6"/>
              </a:solidFill>
              <a:ea typeface="+mj-ea"/>
            </a:endParaRPr>
          </a:p>
          <a:p>
            <a:pPr>
              <a:buNone/>
              <a:defRPr/>
            </a:pPr>
            <a:r>
              <a:rPr lang="zh-CN" altLang="en-US" sz="2800" b="1" dirty="0" smtClean="0">
                <a:solidFill>
                  <a:schemeClr val="accent6"/>
                </a:solidFill>
                <a:ea typeface="+mj-ea"/>
              </a:rPr>
              <a:t>      </a:t>
            </a:r>
            <a:r>
              <a:rPr lang="zh-CN" altLang="zh-CN" sz="2800" b="1" u="sng" dirty="0" smtClean="0">
                <a:solidFill>
                  <a:schemeClr val="accent6"/>
                </a:solidFill>
                <a:ea typeface="+mj-ea"/>
              </a:rPr>
              <a:t>与分类</a:t>
            </a:r>
            <a:endParaRPr lang="zh-CN" altLang="en-US" sz="2800" b="1" u="sng" dirty="0">
              <a:solidFill>
                <a:schemeClr val="accent6"/>
              </a:solidFill>
              <a:ea typeface="+mj-ea"/>
            </a:endParaRPr>
          </a:p>
        </p:txBody>
      </p:sp>
      <p:sp>
        <p:nvSpPr>
          <p:cNvPr id="4" name="页脚占位符 3"/>
          <p:cNvSpPr>
            <a:spLocks noGrp="1"/>
          </p:cNvSpPr>
          <p:nvPr>
            <p:ph type="ftr" sz="quarter" idx="10"/>
          </p:nvPr>
        </p:nvSpPr>
        <p:spPr/>
        <p:txBody>
          <a:bodyPr/>
          <a:lstStyle/>
          <a:p>
            <a:pPr>
              <a:defRPr/>
            </a:pPr>
            <a:fld id="{5191E1D9-50E1-4349-89DD-61A2D835537B}" type="slidenum">
              <a:rPr lang="en-US" altLang="ko-KR" smtClean="0"/>
              <a:pPr>
                <a:defRPr/>
              </a:pPr>
              <a:t>11</a:t>
            </a:fld>
            <a:endParaRPr lang="en-US" altLang="ko-KR"/>
          </a:p>
        </p:txBody>
      </p:sp>
      <p:pic>
        <p:nvPicPr>
          <p:cNvPr id="3074" name="图片 8"/>
          <p:cNvPicPr>
            <a:picLocks noChangeAspect="1" noChangeArrowheads="1"/>
          </p:cNvPicPr>
          <p:nvPr/>
        </p:nvPicPr>
        <p:blipFill>
          <a:blip r:embed="rId2" cstate="print"/>
          <a:srcRect/>
          <a:stretch>
            <a:fillRect/>
          </a:stretch>
        </p:blipFill>
        <p:spPr bwMode="auto">
          <a:xfrm>
            <a:off x="3131840" y="692695"/>
            <a:ext cx="4248472" cy="5634367"/>
          </a:xfrm>
          <a:prstGeom prst="rect">
            <a:avLst/>
          </a:prstGeom>
          <a:solidFill>
            <a:schemeClr val="accent6">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685800" y="609600"/>
            <a:ext cx="7772400" cy="443136"/>
          </a:xfrm>
        </p:spPr>
        <p:txBody>
          <a:bodyPr/>
          <a:lstStyle/>
          <a:p>
            <a:pPr algn="l"/>
            <a:r>
              <a:rPr lang="en-US" altLang="zh-CN" sz="2800" u="sng" dirty="0" smtClean="0">
                <a:latin typeface="+mn-lt"/>
              </a:rPr>
              <a:t>9.2.2  </a:t>
            </a:r>
            <a:r>
              <a:rPr lang="zh-CN" altLang="zh-CN" sz="2800" u="sng" dirty="0" smtClean="0">
                <a:latin typeface="+mn-lt"/>
              </a:rPr>
              <a:t>物联网中的网络防攻击技术研究</a:t>
            </a:r>
            <a:endParaRPr lang="zh-CN" altLang="en-US" sz="2800" u="sng" dirty="0" smtClean="0">
              <a:latin typeface="+mn-lt"/>
            </a:endParaRPr>
          </a:p>
        </p:txBody>
      </p:sp>
      <p:sp>
        <p:nvSpPr>
          <p:cNvPr id="3" name="内容占位符 2"/>
          <p:cNvSpPr>
            <a:spLocks noGrp="1"/>
          </p:cNvSpPr>
          <p:nvPr>
            <p:ph idx="1"/>
          </p:nvPr>
        </p:nvSpPr>
        <p:spPr>
          <a:xfrm>
            <a:off x="685800" y="1052736"/>
            <a:ext cx="7772400" cy="4896544"/>
          </a:xfrm>
          <a:solidFill>
            <a:schemeClr val="bg1"/>
          </a:solidFill>
        </p:spPr>
        <p:txBody>
          <a:bodyPr/>
          <a:lstStyle/>
          <a:p>
            <a:pPr>
              <a:defRPr/>
            </a:pPr>
            <a:r>
              <a:rPr lang="zh-CN" altLang="zh-CN" sz="2800" b="1" u="sng" dirty="0" smtClean="0">
                <a:solidFill>
                  <a:schemeClr val="accent2"/>
                </a:solidFill>
                <a:ea typeface="+mj-ea"/>
                <a:cs typeface="+mj-cs"/>
              </a:rPr>
              <a:t>物联网中的网络攻击途径示意图</a:t>
            </a:r>
            <a:endParaRPr lang="zh-CN" altLang="en-US" sz="2800" b="1" u="sng" dirty="0">
              <a:solidFill>
                <a:schemeClr val="accent2"/>
              </a:solidFill>
              <a:ea typeface="+mj-ea"/>
              <a:cs typeface="+mj-cs"/>
            </a:endParaRPr>
          </a:p>
        </p:txBody>
      </p:sp>
      <p:sp>
        <p:nvSpPr>
          <p:cNvPr id="4" name="页脚占位符 3"/>
          <p:cNvSpPr>
            <a:spLocks noGrp="1"/>
          </p:cNvSpPr>
          <p:nvPr>
            <p:ph type="ftr" sz="quarter" idx="10"/>
          </p:nvPr>
        </p:nvSpPr>
        <p:spPr/>
        <p:txBody>
          <a:bodyPr/>
          <a:lstStyle/>
          <a:p>
            <a:pPr>
              <a:defRPr/>
            </a:pPr>
            <a:fld id="{E873742A-AA32-466E-AF58-5B482A7C7BFC}" type="slidenum">
              <a:rPr lang="en-US" altLang="ko-KR" smtClean="0"/>
              <a:pPr>
                <a:defRPr/>
              </a:pPr>
              <a:t>12</a:t>
            </a:fld>
            <a:endParaRPr lang="en-US" altLang="ko-KR"/>
          </a:p>
        </p:txBody>
      </p:sp>
      <p:pic>
        <p:nvPicPr>
          <p:cNvPr id="4098" name="图片 5"/>
          <p:cNvPicPr>
            <a:picLocks noChangeAspect="1" noChangeArrowheads="1"/>
          </p:cNvPicPr>
          <p:nvPr/>
        </p:nvPicPr>
        <p:blipFill>
          <a:blip r:embed="rId2" cstate="print"/>
          <a:srcRect/>
          <a:stretch>
            <a:fillRect/>
          </a:stretch>
        </p:blipFill>
        <p:spPr bwMode="auto">
          <a:xfrm>
            <a:off x="2555776" y="1556792"/>
            <a:ext cx="4320609" cy="4734816"/>
          </a:xfrm>
          <a:prstGeom prst="rect">
            <a:avLst/>
          </a:prstGeom>
          <a:solidFill>
            <a:schemeClr val="accent6">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1124744"/>
            <a:ext cx="7772400" cy="4824536"/>
          </a:xfrm>
          <a:solidFill>
            <a:schemeClr val="bg1"/>
          </a:solidFill>
        </p:spPr>
        <p:txBody>
          <a:bodyPr/>
          <a:lstStyle/>
          <a:p>
            <a:pPr>
              <a:buNone/>
              <a:defRPr/>
            </a:pPr>
            <a:r>
              <a:rPr lang="zh-CN" altLang="zh-CN" sz="3600" b="1" u="sng" dirty="0" smtClean="0">
                <a:solidFill>
                  <a:schemeClr val="accent6"/>
                </a:solidFill>
                <a:latin typeface="+mj-ea"/>
                <a:ea typeface="+mj-ea"/>
              </a:rPr>
              <a:t>物联网中可能存在的攻击手段</a:t>
            </a:r>
            <a:r>
              <a:rPr lang="zh-CN" altLang="en-US" sz="3600" b="1" dirty="0" smtClean="0">
                <a:solidFill>
                  <a:schemeClr val="accent6"/>
                </a:solidFill>
                <a:latin typeface="+mj-ea"/>
                <a:ea typeface="+mj-ea"/>
              </a:rPr>
              <a:t>：</a:t>
            </a:r>
            <a:endParaRPr lang="en-US" altLang="zh-CN" sz="3600" b="1" dirty="0" smtClean="0">
              <a:solidFill>
                <a:schemeClr val="accent6"/>
              </a:solidFill>
              <a:latin typeface="+mj-ea"/>
              <a:ea typeface="+mj-ea"/>
            </a:endParaRPr>
          </a:p>
          <a:p>
            <a:pPr>
              <a:buNone/>
              <a:defRPr/>
            </a:pPr>
            <a:endParaRPr lang="en-US" altLang="zh-CN" sz="800" b="1" dirty="0" smtClean="0">
              <a:solidFill>
                <a:schemeClr val="accent6"/>
              </a:solidFill>
              <a:latin typeface="+mj-ea"/>
              <a:ea typeface="+mj-ea"/>
            </a:endParaRPr>
          </a:p>
          <a:p>
            <a:pPr>
              <a:defRPr/>
            </a:pPr>
            <a:r>
              <a:rPr lang="zh-CN" altLang="zh-CN" sz="3600" b="1" dirty="0" smtClean="0">
                <a:solidFill>
                  <a:schemeClr val="accent6"/>
                </a:solidFill>
                <a:latin typeface="+mj-ea"/>
                <a:ea typeface="+mj-ea"/>
              </a:rPr>
              <a:t>欺骗类攻击</a:t>
            </a:r>
            <a:endParaRPr lang="en-US" altLang="zh-CN" sz="3600" b="1" dirty="0" smtClean="0">
              <a:solidFill>
                <a:schemeClr val="accent6"/>
              </a:solidFill>
              <a:latin typeface="+mj-ea"/>
              <a:ea typeface="+mj-ea"/>
            </a:endParaRPr>
          </a:p>
          <a:p>
            <a:pPr>
              <a:defRPr/>
            </a:pPr>
            <a:r>
              <a:rPr lang="zh-CN" altLang="zh-CN" sz="3600" b="1" dirty="0" smtClean="0">
                <a:solidFill>
                  <a:schemeClr val="accent6"/>
                </a:solidFill>
                <a:latin typeface="+mj-ea"/>
                <a:ea typeface="+mj-ea"/>
              </a:rPr>
              <a:t>拒绝服务攻击与分布式拒绝服务攻击类攻击</a:t>
            </a:r>
            <a:endParaRPr lang="en-US" altLang="zh-CN" sz="3600" b="1" dirty="0" smtClean="0">
              <a:solidFill>
                <a:schemeClr val="accent6"/>
              </a:solidFill>
              <a:latin typeface="+mj-ea"/>
              <a:ea typeface="+mj-ea"/>
            </a:endParaRPr>
          </a:p>
          <a:p>
            <a:pPr>
              <a:defRPr/>
            </a:pPr>
            <a:r>
              <a:rPr lang="zh-CN" altLang="zh-CN" sz="3600" b="1" dirty="0" smtClean="0">
                <a:solidFill>
                  <a:schemeClr val="accent6"/>
                </a:solidFill>
                <a:latin typeface="+mj-ea"/>
                <a:ea typeface="+mj-ea"/>
              </a:rPr>
              <a:t>信息收集类攻击</a:t>
            </a:r>
            <a:endParaRPr lang="en-US" altLang="zh-CN" sz="3600" b="1" dirty="0" smtClean="0">
              <a:solidFill>
                <a:schemeClr val="accent6"/>
              </a:solidFill>
              <a:latin typeface="+mj-ea"/>
              <a:ea typeface="+mj-ea"/>
            </a:endParaRPr>
          </a:p>
          <a:p>
            <a:pPr>
              <a:defRPr/>
            </a:pPr>
            <a:r>
              <a:rPr lang="zh-CN" altLang="zh-CN" sz="3600" b="1" dirty="0" smtClean="0">
                <a:solidFill>
                  <a:schemeClr val="accent6"/>
                </a:solidFill>
                <a:latin typeface="+mj-ea"/>
                <a:ea typeface="+mj-ea"/>
              </a:rPr>
              <a:t>漏洞类攻击</a:t>
            </a:r>
            <a:endParaRPr lang="zh-CN" altLang="en-US" sz="36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661BBA84-FE5C-4181-98C5-2AB1E83518D1}" type="slidenum">
              <a:rPr lang="en-US" altLang="ko-KR" smtClean="0"/>
              <a:pPr>
                <a:defRPr/>
              </a:pPr>
              <a:t>13</a:t>
            </a:fld>
            <a:endParaRPr lang="en-US" altLang="ko-K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algn="l"/>
            <a:r>
              <a:rPr lang="en-US" altLang="zh-CN" sz="2800" u="sng" dirty="0" smtClean="0">
                <a:latin typeface="+mn-lt"/>
              </a:rPr>
              <a:t>9.2.3  </a:t>
            </a:r>
            <a:r>
              <a:rPr lang="zh-CN" altLang="zh-CN" sz="2800" u="sng" dirty="0" smtClean="0">
                <a:latin typeface="+mn-lt"/>
              </a:rPr>
              <a:t>物联网安全防护技术研究</a:t>
            </a:r>
            <a:endParaRPr lang="zh-CN" altLang="en-US" sz="2800" u="sng" dirty="0" smtClean="0">
              <a:latin typeface="+mn-lt"/>
            </a:endParaRPr>
          </a:p>
        </p:txBody>
      </p:sp>
      <p:sp>
        <p:nvSpPr>
          <p:cNvPr id="3" name="内容占位符 2"/>
          <p:cNvSpPr>
            <a:spLocks noGrp="1"/>
          </p:cNvSpPr>
          <p:nvPr>
            <p:ph idx="1"/>
          </p:nvPr>
        </p:nvSpPr>
        <p:spPr>
          <a:xfrm>
            <a:off x="685800" y="1556792"/>
            <a:ext cx="7772400" cy="4392488"/>
          </a:xfrm>
          <a:solidFill>
            <a:schemeClr val="bg1"/>
          </a:solidFill>
        </p:spPr>
        <p:txBody>
          <a:bodyPr/>
          <a:lstStyle/>
          <a:p>
            <a:pPr>
              <a:defRPr/>
            </a:pPr>
            <a:r>
              <a:rPr lang="zh-CN" altLang="zh-CN" sz="3600" b="1" dirty="0" smtClean="0">
                <a:solidFill>
                  <a:schemeClr val="accent6"/>
                </a:solidFill>
                <a:latin typeface="+mj-ea"/>
                <a:ea typeface="+mj-ea"/>
              </a:rPr>
              <a:t>防火墙</a:t>
            </a:r>
            <a:endParaRPr lang="en-US" altLang="zh-CN" sz="3600" b="1" dirty="0" smtClean="0">
              <a:solidFill>
                <a:schemeClr val="accent6"/>
              </a:solidFill>
              <a:latin typeface="+mj-ea"/>
              <a:ea typeface="+mj-ea"/>
            </a:endParaRPr>
          </a:p>
          <a:p>
            <a:pPr>
              <a:defRPr/>
            </a:pPr>
            <a:endParaRPr lang="en-US" altLang="zh-CN" sz="800" b="1" dirty="0" smtClean="0">
              <a:solidFill>
                <a:schemeClr val="accent6"/>
              </a:solidFill>
              <a:latin typeface="+mj-ea"/>
              <a:ea typeface="+mj-ea"/>
            </a:endParaRPr>
          </a:p>
          <a:p>
            <a:pPr>
              <a:defRPr/>
            </a:pPr>
            <a:r>
              <a:rPr lang="zh-CN" altLang="zh-CN" sz="3600" b="1" dirty="0" smtClean="0">
                <a:solidFill>
                  <a:schemeClr val="accent6"/>
                </a:solidFill>
                <a:latin typeface="+mj-ea"/>
                <a:ea typeface="+mj-ea"/>
              </a:rPr>
              <a:t>入侵检测与防护</a:t>
            </a:r>
            <a:endParaRPr lang="en-US" altLang="zh-CN" sz="3600" b="1" dirty="0" smtClean="0">
              <a:solidFill>
                <a:schemeClr val="accent6"/>
              </a:solidFill>
              <a:latin typeface="+mj-ea"/>
              <a:ea typeface="+mj-ea"/>
            </a:endParaRPr>
          </a:p>
          <a:p>
            <a:pPr>
              <a:defRPr/>
            </a:pPr>
            <a:endParaRPr lang="en-US" altLang="zh-CN" sz="800" b="1" dirty="0" smtClean="0">
              <a:solidFill>
                <a:schemeClr val="accent6"/>
              </a:solidFill>
              <a:latin typeface="+mj-ea"/>
              <a:ea typeface="+mj-ea"/>
            </a:endParaRPr>
          </a:p>
          <a:p>
            <a:pPr>
              <a:defRPr/>
            </a:pPr>
            <a:r>
              <a:rPr lang="zh-CN" altLang="zh-CN" sz="3600" b="1" dirty="0" smtClean="0">
                <a:solidFill>
                  <a:schemeClr val="accent6"/>
                </a:solidFill>
                <a:latin typeface="+mj-ea"/>
                <a:ea typeface="+mj-ea"/>
              </a:rPr>
              <a:t>安全审计与取证</a:t>
            </a:r>
            <a:endParaRPr lang="en-US" altLang="zh-CN" sz="3600" b="1" dirty="0" smtClean="0">
              <a:solidFill>
                <a:schemeClr val="accent6"/>
              </a:solidFill>
              <a:latin typeface="+mj-ea"/>
              <a:ea typeface="+mj-ea"/>
            </a:endParaRPr>
          </a:p>
          <a:p>
            <a:pPr>
              <a:defRPr/>
            </a:pPr>
            <a:endParaRPr lang="en-US" altLang="zh-CN" sz="800" b="1" dirty="0" smtClean="0">
              <a:solidFill>
                <a:schemeClr val="accent6"/>
              </a:solidFill>
              <a:latin typeface="+mj-ea"/>
              <a:ea typeface="+mj-ea"/>
            </a:endParaRPr>
          </a:p>
          <a:p>
            <a:pPr>
              <a:defRPr/>
            </a:pPr>
            <a:r>
              <a:rPr lang="zh-CN" altLang="zh-CN" sz="3600" b="1" dirty="0" smtClean="0">
                <a:solidFill>
                  <a:schemeClr val="accent6"/>
                </a:solidFill>
                <a:latin typeface="+mj-ea"/>
                <a:ea typeface="+mj-ea"/>
              </a:rPr>
              <a:t>网络防病毒</a:t>
            </a:r>
            <a:endParaRPr lang="en-US" altLang="zh-CN" sz="3600" b="1" dirty="0" smtClean="0">
              <a:solidFill>
                <a:schemeClr val="accent6"/>
              </a:solidFill>
              <a:latin typeface="+mj-ea"/>
              <a:ea typeface="+mj-ea"/>
            </a:endParaRPr>
          </a:p>
          <a:p>
            <a:pPr>
              <a:defRPr/>
            </a:pPr>
            <a:endParaRPr lang="en-US" altLang="zh-CN" sz="800" b="1" dirty="0" smtClean="0">
              <a:solidFill>
                <a:schemeClr val="accent6"/>
              </a:solidFill>
              <a:latin typeface="+mj-ea"/>
              <a:ea typeface="+mj-ea"/>
            </a:endParaRPr>
          </a:p>
          <a:p>
            <a:pPr>
              <a:defRPr/>
            </a:pPr>
            <a:r>
              <a:rPr lang="zh-CN" altLang="zh-CN" sz="3600" b="1" dirty="0" smtClean="0">
                <a:solidFill>
                  <a:schemeClr val="accent6"/>
                </a:solidFill>
                <a:latin typeface="+mj-ea"/>
                <a:ea typeface="+mj-ea"/>
              </a:rPr>
              <a:t>业务持续性规划</a:t>
            </a:r>
            <a:endParaRPr lang="zh-CN" altLang="en-US" sz="36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788211ED-18D7-4F6F-9359-F6167C7A8B9A}" type="slidenum">
              <a:rPr lang="en-US" altLang="ko-KR" smtClean="0"/>
              <a:pPr>
                <a:defRPr/>
              </a:pPr>
              <a:t>14</a:t>
            </a:fld>
            <a:endParaRPr lang="en-US" altLang="ko-K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980728"/>
            <a:ext cx="7772400" cy="4968552"/>
          </a:xfrm>
          <a:solidFill>
            <a:schemeClr val="bg1"/>
          </a:solidFill>
        </p:spPr>
        <p:txBody>
          <a:bodyPr/>
          <a:lstStyle/>
          <a:p>
            <a:pPr>
              <a:defRPr/>
            </a:pPr>
            <a:r>
              <a:rPr lang="zh-CN" altLang="zh-CN" sz="2800" b="1" u="sng" dirty="0" smtClean="0">
                <a:solidFill>
                  <a:schemeClr val="accent6"/>
                </a:solidFill>
                <a:latin typeface="+mj-ea"/>
                <a:ea typeface="+mj-ea"/>
              </a:rPr>
              <a:t>防火墙</a:t>
            </a:r>
            <a:r>
              <a:rPr lang="zh-CN" altLang="en-US" sz="2800" b="1" u="sng" dirty="0" smtClean="0">
                <a:solidFill>
                  <a:schemeClr val="accent6"/>
                </a:solidFill>
                <a:latin typeface="+mj-ea"/>
                <a:ea typeface="+mj-ea"/>
              </a:rPr>
              <a:t>工作原理</a:t>
            </a:r>
            <a:r>
              <a:rPr lang="zh-CN" altLang="zh-CN" sz="2800" b="1" u="sng" dirty="0" smtClean="0">
                <a:solidFill>
                  <a:schemeClr val="accent6"/>
                </a:solidFill>
                <a:latin typeface="+mj-ea"/>
                <a:ea typeface="+mj-ea"/>
              </a:rPr>
              <a:t>示意图</a:t>
            </a:r>
            <a:endParaRPr lang="zh-CN" altLang="en-US" sz="2800" b="1" u="sng"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2A19E0C2-D9C5-4A03-9E5E-4E0EF6CB511C}" type="slidenum">
              <a:rPr lang="en-US" altLang="ko-KR" smtClean="0"/>
              <a:pPr>
                <a:defRPr/>
              </a:pPr>
              <a:t>15</a:t>
            </a:fld>
            <a:endParaRPr lang="en-US" altLang="ko-KR"/>
          </a:p>
        </p:txBody>
      </p:sp>
      <p:pic>
        <p:nvPicPr>
          <p:cNvPr id="5122" name="图片 2"/>
          <p:cNvPicPr>
            <a:picLocks noChangeAspect="1" noChangeArrowheads="1"/>
          </p:cNvPicPr>
          <p:nvPr/>
        </p:nvPicPr>
        <p:blipFill>
          <a:blip r:embed="rId2" cstate="print"/>
          <a:srcRect/>
          <a:stretch>
            <a:fillRect/>
          </a:stretch>
        </p:blipFill>
        <p:spPr bwMode="auto">
          <a:xfrm>
            <a:off x="683568" y="1628800"/>
            <a:ext cx="8054720" cy="3960440"/>
          </a:xfrm>
          <a:prstGeom prst="rect">
            <a:avLst/>
          </a:prstGeom>
          <a:solidFill>
            <a:schemeClr val="accent6">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1124744"/>
            <a:ext cx="7772400" cy="4752528"/>
          </a:xfrm>
          <a:solidFill>
            <a:schemeClr val="bg1"/>
          </a:solidFill>
        </p:spPr>
        <p:txBody>
          <a:bodyPr/>
          <a:lstStyle/>
          <a:p>
            <a:pPr>
              <a:buNone/>
            </a:pPr>
            <a:r>
              <a:rPr lang="zh-CN" altLang="zh-CN" b="1" u="sng" dirty="0" smtClean="0">
                <a:solidFill>
                  <a:schemeClr val="accent6"/>
                </a:solidFill>
                <a:latin typeface="+mj-ea"/>
                <a:ea typeface="+mj-ea"/>
              </a:rPr>
              <a:t>入侵检测系统的主要功能</a:t>
            </a:r>
            <a:r>
              <a:rPr lang="zh-CN" altLang="zh-CN" b="1" dirty="0" smtClean="0">
                <a:solidFill>
                  <a:schemeClr val="accent6"/>
                </a:solidFill>
                <a:latin typeface="+mj-ea"/>
                <a:ea typeface="+mj-ea"/>
              </a:rPr>
              <a:t>：</a:t>
            </a:r>
            <a:endParaRPr lang="en-US" altLang="zh-CN" b="1" dirty="0" smtClean="0">
              <a:solidFill>
                <a:schemeClr val="accent6"/>
              </a:solidFill>
              <a:latin typeface="+mj-ea"/>
              <a:ea typeface="+mj-ea"/>
            </a:endParaRPr>
          </a:p>
          <a:p>
            <a:pPr>
              <a:buNone/>
            </a:pPr>
            <a:endParaRPr lang="zh-CN" altLang="zh-CN" sz="800" b="1" dirty="0" smtClean="0">
              <a:solidFill>
                <a:schemeClr val="accent6"/>
              </a:solidFill>
              <a:latin typeface="+mj-ea"/>
              <a:ea typeface="+mj-ea"/>
            </a:endParaRPr>
          </a:p>
          <a:p>
            <a:r>
              <a:rPr lang="zh-CN" altLang="zh-CN" b="1" dirty="0" smtClean="0">
                <a:solidFill>
                  <a:schemeClr val="accent6"/>
                </a:solidFill>
                <a:latin typeface="+mj-ea"/>
                <a:ea typeface="+mj-ea"/>
              </a:rPr>
              <a:t>监控、分析用户和系统的行为</a:t>
            </a:r>
          </a:p>
          <a:p>
            <a:r>
              <a:rPr lang="zh-CN" altLang="zh-CN" b="1" dirty="0" smtClean="0">
                <a:solidFill>
                  <a:schemeClr val="accent6"/>
                </a:solidFill>
                <a:latin typeface="+mj-ea"/>
                <a:ea typeface="+mj-ea"/>
              </a:rPr>
              <a:t>检查系统的配置和漏洞</a:t>
            </a:r>
          </a:p>
          <a:p>
            <a:r>
              <a:rPr lang="zh-CN" altLang="zh-CN" b="1" dirty="0" smtClean="0">
                <a:solidFill>
                  <a:schemeClr val="accent6"/>
                </a:solidFill>
                <a:latin typeface="+mj-ea"/>
                <a:ea typeface="+mj-ea"/>
              </a:rPr>
              <a:t>评估重要的系统和数据文件的完整性</a:t>
            </a:r>
          </a:p>
          <a:p>
            <a:r>
              <a:rPr lang="zh-CN" altLang="zh-CN" b="1" dirty="0" smtClean="0">
                <a:solidFill>
                  <a:schemeClr val="accent6"/>
                </a:solidFill>
                <a:latin typeface="+mj-ea"/>
                <a:ea typeface="+mj-ea"/>
              </a:rPr>
              <a:t>对异常行为的统计分析，识别攻击类型，并向网络管理人员报警</a:t>
            </a:r>
          </a:p>
          <a:p>
            <a:r>
              <a:rPr lang="zh-CN" altLang="zh-CN" b="1" dirty="0" smtClean="0">
                <a:solidFill>
                  <a:schemeClr val="accent6"/>
                </a:solidFill>
                <a:latin typeface="+mj-ea"/>
                <a:ea typeface="+mj-ea"/>
              </a:rPr>
              <a:t>对操作系统进行审计、跟踪管理，识别违反授权的用户活动</a:t>
            </a:r>
          </a:p>
          <a:p>
            <a:pPr>
              <a:defRPr/>
            </a:pPr>
            <a:endParaRPr lang="zh-CN" altLang="en-US"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06EFECA6-1E6E-4C5B-883B-E68DDADE4F97}" type="slidenum">
              <a:rPr lang="en-US" altLang="ko-KR" smtClean="0"/>
              <a:pPr>
                <a:defRPr/>
              </a:pPr>
              <a:t>16</a:t>
            </a:fld>
            <a:endParaRPr lang="en-US" altLang="ko-K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algn="l"/>
            <a:endParaRPr lang="zh-CN" altLang="en-US" sz="3200" dirty="0" smtClean="0"/>
          </a:p>
        </p:txBody>
      </p:sp>
      <p:sp>
        <p:nvSpPr>
          <p:cNvPr id="3" name="内容占位符 2"/>
          <p:cNvSpPr>
            <a:spLocks noGrp="1"/>
          </p:cNvSpPr>
          <p:nvPr>
            <p:ph idx="1"/>
          </p:nvPr>
        </p:nvSpPr>
        <p:spPr>
          <a:xfrm>
            <a:off x="685800" y="1052736"/>
            <a:ext cx="7772400" cy="4896544"/>
          </a:xfrm>
          <a:solidFill>
            <a:schemeClr val="bg1"/>
          </a:solidFill>
        </p:spPr>
        <p:txBody>
          <a:bodyPr/>
          <a:lstStyle/>
          <a:p>
            <a:pPr>
              <a:buNone/>
              <a:defRPr/>
            </a:pPr>
            <a:r>
              <a:rPr lang="zh-CN" altLang="zh-CN" sz="2800" b="1" u="sng" dirty="0" smtClean="0">
                <a:solidFill>
                  <a:schemeClr val="accent6"/>
                </a:solidFill>
                <a:latin typeface="+mj-ea"/>
                <a:ea typeface="+mj-ea"/>
              </a:rPr>
              <a:t>安全审计的基本概念</a:t>
            </a:r>
            <a:endParaRPr lang="en-US" altLang="zh-CN" sz="2800" b="1" u="sng" dirty="0" smtClean="0">
              <a:solidFill>
                <a:schemeClr val="accent6"/>
              </a:solidFill>
              <a:latin typeface="+mj-ea"/>
              <a:ea typeface="+mj-ea"/>
            </a:endParaRPr>
          </a:p>
          <a:p>
            <a:pPr>
              <a:defRPr/>
            </a:pPr>
            <a:r>
              <a:rPr lang="zh-CN" altLang="zh-CN" sz="2800" b="1" dirty="0" smtClean="0">
                <a:solidFill>
                  <a:schemeClr val="accent6"/>
                </a:solidFill>
                <a:latin typeface="+mj-ea"/>
                <a:ea typeface="+mj-ea"/>
              </a:rPr>
              <a:t>安全审计是对用户使用网络和计算机所有活动记录分析、审查和发现问题的重要的手段</a:t>
            </a:r>
            <a:endParaRPr lang="en-US" altLang="zh-CN" sz="2800" b="1" dirty="0" smtClean="0">
              <a:solidFill>
                <a:schemeClr val="accent6"/>
              </a:solidFill>
              <a:latin typeface="+mj-ea"/>
              <a:ea typeface="+mj-ea"/>
            </a:endParaRPr>
          </a:p>
          <a:p>
            <a:pPr>
              <a:defRPr/>
            </a:pPr>
            <a:r>
              <a:rPr lang="zh-CN" altLang="zh-CN" sz="2800" b="1" dirty="0" smtClean="0">
                <a:solidFill>
                  <a:schemeClr val="accent6"/>
                </a:solidFill>
                <a:latin typeface="+mj-ea"/>
                <a:ea typeface="+mj-ea"/>
              </a:rPr>
              <a:t>安全审计对于系统安全状态的评价，分析攻击源、攻击类型与攻击危害，收集网络犯罪证据是至关重要的技术</a:t>
            </a:r>
            <a:endParaRPr lang="en-US" altLang="zh-CN" sz="2800" b="1" dirty="0" smtClean="0">
              <a:solidFill>
                <a:schemeClr val="accent6"/>
              </a:solidFill>
              <a:latin typeface="+mj-ea"/>
              <a:ea typeface="+mj-ea"/>
            </a:endParaRPr>
          </a:p>
          <a:p>
            <a:pPr>
              <a:defRPr/>
            </a:pPr>
            <a:r>
              <a:rPr lang="zh-CN" altLang="zh-CN" sz="2800" b="1" dirty="0" smtClean="0">
                <a:solidFill>
                  <a:schemeClr val="accent6"/>
                </a:solidFill>
                <a:latin typeface="+mj-ea"/>
                <a:ea typeface="+mj-ea"/>
              </a:rPr>
              <a:t>安全审计研究的内容主要有：物联网网络设备及防火墙日志审计、操作系统日志审计</a:t>
            </a:r>
            <a:endParaRPr lang="en-US" altLang="zh-CN" sz="2800" b="1" dirty="0" smtClean="0">
              <a:solidFill>
                <a:schemeClr val="accent6"/>
              </a:solidFill>
              <a:latin typeface="+mj-ea"/>
              <a:ea typeface="+mj-ea"/>
            </a:endParaRPr>
          </a:p>
          <a:p>
            <a:pPr>
              <a:defRPr/>
            </a:pPr>
            <a:r>
              <a:rPr lang="zh-CN" altLang="zh-CN" sz="2800" b="1" dirty="0" smtClean="0">
                <a:solidFill>
                  <a:schemeClr val="accent6"/>
                </a:solidFill>
                <a:latin typeface="+mj-ea"/>
                <a:ea typeface="+mj-ea"/>
              </a:rPr>
              <a:t>物联网应用系统</a:t>
            </a:r>
            <a:r>
              <a:rPr lang="zh-CN" altLang="en-US" sz="2800" b="1" dirty="0" smtClean="0">
                <a:solidFill>
                  <a:schemeClr val="accent6"/>
                </a:solidFill>
                <a:latin typeface="+mj-ea"/>
                <a:ea typeface="+mj-ea"/>
              </a:rPr>
              <a:t>对</a:t>
            </a:r>
            <a:r>
              <a:rPr lang="zh-CN" altLang="zh-CN" sz="2800" b="1" dirty="0" smtClean="0">
                <a:solidFill>
                  <a:schemeClr val="accent6"/>
                </a:solidFill>
                <a:latin typeface="+mj-ea"/>
                <a:ea typeface="+mj-ea"/>
              </a:rPr>
              <a:t>数据</a:t>
            </a:r>
            <a:r>
              <a:rPr lang="zh-CN" altLang="en-US" sz="2800" b="1" dirty="0" smtClean="0">
                <a:solidFill>
                  <a:schemeClr val="accent6"/>
                </a:solidFill>
                <a:latin typeface="+mj-ea"/>
                <a:ea typeface="+mj-ea"/>
              </a:rPr>
              <a:t>的</a:t>
            </a:r>
            <a:r>
              <a:rPr lang="zh-CN" altLang="zh-CN" sz="2800" b="1" dirty="0" smtClean="0">
                <a:solidFill>
                  <a:schemeClr val="accent6"/>
                </a:solidFill>
                <a:latin typeface="+mj-ea"/>
                <a:ea typeface="+mj-ea"/>
              </a:rPr>
              <a:t>安全性要求高</a:t>
            </a:r>
            <a:r>
              <a:rPr lang="zh-CN" altLang="en-US" sz="2800" b="1" dirty="0" smtClean="0">
                <a:solidFill>
                  <a:schemeClr val="accent6"/>
                </a:solidFill>
                <a:latin typeface="+mj-ea"/>
                <a:ea typeface="+mj-ea"/>
              </a:rPr>
              <a:t>，因此</a:t>
            </a:r>
            <a:r>
              <a:rPr lang="zh-CN" altLang="zh-CN" sz="2800" b="1" dirty="0" smtClean="0">
                <a:solidFill>
                  <a:schemeClr val="accent6"/>
                </a:solidFill>
                <a:latin typeface="+mj-ea"/>
                <a:ea typeface="+mj-ea"/>
              </a:rPr>
              <a:t>如何提高安全审计能力是</a:t>
            </a:r>
            <a:r>
              <a:rPr lang="zh-CN" altLang="en-US" sz="2800" b="1" dirty="0" smtClean="0">
                <a:solidFill>
                  <a:schemeClr val="accent6"/>
                </a:solidFill>
                <a:latin typeface="+mj-ea"/>
                <a:ea typeface="+mj-ea"/>
              </a:rPr>
              <a:t>物联网信息安全</a:t>
            </a:r>
            <a:r>
              <a:rPr lang="zh-CN" altLang="zh-CN" sz="2800" b="1" dirty="0" smtClean="0">
                <a:solidFill>
                  <a:schemeClr val="accent6"/>
                </a:solidFill>
                <a:latin typeface="+mj-ea"/>
                <a:ea typeface="+mj-ea"/>
              </a:rPr>
              <a:t>研究的一个重大课题</a:t>
            </a:r>
            <a:endParaRPr lang="zh-CN" altLang="en-US" sz="28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597C718B-99F5-40A0-8C10-8B0DA6B9505E}" type="slidenum">
              <a:rPr lang="en-US" altLang="ko-KR" smtClean="0"/>
              <a:pPr>
                <a:defRPr/>
              </a:pPr>
              <a:t>17</a:t>
            </a:fld>
            <a:endParaRPr lang="en-US" altLang="ko-K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908720"/>
            <a:ext cx="7772400" cy="5040560"/>
          </a:xfrm>
          <a:solidFill>
            <a:schemeClr val="bg1"/>
          </a:solidFill>
        </p:spPr>
        <p:txBody>
          <a:bodyPr/>
          <a:lstStyle/>
          <a:p>
            <a:pPr>
              <a:buNone/>
              <a:defRPr/>
            </a:pPr>
            <a:r>
              <a:rPr lang="zh-CN" altLang="zh-CN" sz="2800" b="1" u="sng" dirty="0" smtClean="0">
                <a:solidFill>
                  <a:schemeClr val="accent6"/>
                </a:solidFill>
                <a:latin typeface="+mj-ea"/>
                <a:ea typeface="+mj-ea"/>
              </a:rPr>
              <a:t>网络攻击取证的基本概念</a:t>
            </a:r>
            <a:endParaRPr lang="en-US" altLang="zh-CN" sz="2800" b="1" u="sng" dirty="0" smtClean="0">
              <a:solidFill>
                <a:schemeClr val="accent6"/>
              </a:solidFill>
              <a:latin typeface="+mj-ea"/>
              <a:ea typeface="+mj-ea"/>
            </a:endParaRPr>
          </a:p>
          <a:p>
            <a:pPr>
              <a:defRPr/>
            </a:pPr>
            <a:r>
              <a:rPr lang="zh-CN" altLang="zh-CN" sz="2800" b="1" dirty="0" smtClean="0">
                <a:solidFill>
                  <a:schemeClr val="accent6"/>
                </a:solidFill>
                <a:latin typeface="+mj-ea"/>
                <a:ea typeface="+mj-ea"/>
              </a:rPr>
              <a:t>网络攻击取证在网络安全中属于主动防御技术，它是应用计算机辨析方法，对计算机犯罪的行为进行分析，以确定罪犯与犯罪的电子证据，并以此为重要依据提起诉讼</a:t>
            </a:r>
            <a:endParaRPr lang="en-US" altLang="zh-CN" sz="2800" b="1" dirty="0" smtClean="0">
              <a:solidFill>
                <a:schemeClr val="accent6"/>
              </a:solidFill>
              <a:latin typeface="+mj-ea"/>
              <a:ea typeface="+mj-ea"/>
            </a:endParaRPr>
          </a:p>
          <a:p>
            <a:pPr>
              <a:defRPr/>
            </a:pPr>
            <a:r>
              <a:rPr lang="zh-CN" altLang="zh-CN" sz="2800" b="1" dirty="0" smtClean="0">
                <a:solidFill>
                  <a:schemeClr val="accent6"/>
                </a:solidFill>
                <a:latin typeface="+mj-ea"/>
                <a:ea typeface="+mj-ea"/>
              </a:rPr>
              <a:t>针对网络入侵与犯罪，计算机取证技术是一个对受侵犯的计算机与网络设备与系统进行扫描与破解，对入侵的过程进行重构，完成有法律效力的电子证据的获取、保存、分析、出示的全过程，是保护网络系统的重要的技术手段</a:t>
            </a:r>
            <a:endParaRPr lang="zh-CN" altLang="en-US" sz="28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7A5487DE-3D53-4A30-8E78-F2395C726354}" type="slidenum">
              <a:rPr lang="en-US" altLang="ko-KR" smtClean="0"/>
              <a:pPr>
                <a:defRPr/>
              </a:pPr>
              <a:t>18</a:t>
            </a:fld>
            <a:endParaRPr lang="en-US" altLang="ko-K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836712"/>
            <a:ext cx="7772400" cy="5112568"/>
          </a:xfrm>
          <a:solidFill>
            <a:schemeClr val="bg1"/>
          </a:solidFill>
        </p:spPr>
        <p:txBody>
          <a:bodyPr/>
          <a:lstStyle/>
          <a:p>
            <a:pPr>
              <a:buNone/>
              <a:defRPr/>
            </a:pPr>
            <a:r>
              <a:rPr lang="zh-CN" altLang="zh-CN" b="1" u="sng" dirty="0" smtClean="0">
                <a:solidFill>
                  <a:schemeClr val="accent6"/>
                </a:solidFill>
                <a:ea typeface="+mj-ea"/>
              </a:rPr>
              <a:t>物联网防病毒技术研究</a:t>
            </a:r>
            <a:endParaRPr lang="en-US" altLang="zh-CN" b="1" u="sng" dirty="0" smtClean="0">
              <a:solidFill>
                <a:schemeClr val="accent6"/>
              </a:solidFill>
              <a:ea typeface="+mj-ea"/>
            </a:endParaRPr>
          </a:p>
          <a:p>
            <a:pPr>
              <a:defRPr/>
            </a:pPr>
            <a:r>
              <a:rPr lang="zh-CN" altLang="zh-CN" b="1" dirty="0" smtClean="0">
                <a:solidFill>
                  <a:schemeClr val="accent6"/>
                </a:solidFill>
                <a:ea typeface="+mj-ea"/>
              </a:rPr>
              <a:t>物联网研究人员经常在嵌入式操作系统</a:t>
            </a:r>
            <a:r>
              <a:rPr lang="en-US" altLang="zh-CN" b="1" dirty="0" smtClean="0">
                <a:solidFill>
                  <a:schemeClr val="accent6"/>
                </a:solidFill>
                <a:ea typeface="+mj-ea"/>
              </a:rPr>
              <a:t>Android</a:t>
            </a:r>
            <a:r>
              <a:rPr lang="zh-CN" altLang="zh-CN" b="1" dirty="0" smtClean="0">
                <a:solidFill>
                  <a:schemeClr val="accent6"/>
                </a:solidFill>
                <a:ea typeface="+mj-ea"/>
              </a:rPr>
              <a:t>，以及</a:t>
            </a:r>
            <a:r>
              <a:rPr lang="en-US" altLang="zh-CN" b="1" dirty="0" err="1" smtClean="0">
                <a:solidFill>
                  <a:schemeClr val="accent6"/>
                </a:solidFill>
                <a:ea typeface="+mj-ea"/>
              </a:rPr>
              <a:t>iPhone</a:t>
            </a:r>
            <a:r>
              <a:rPr lang="zh-CN" altLang="zh-CN" b="1" dirty="0" smtClean="0">
                <a:solidFill>
                  <a:schemeClr val="accent6"/>
                </a:solidFill>
                <a:ea typeface="+mj-ea"/>
              </a:rPr>
              <a:t>、</a:t>
            </a:r>
            <a:r>
              <a:rPr lang="en-US" altLang="zh-CN" b="1" dirty="0" err="1" smtClean="0">
                <a:solidFill>
                  <a:schemeClr val="accent6"/>
                </a:solidFill>
                <a:ea typeface="+mj-ea"/>
              </a:rPr>
              <a:t>iPad</a:t>
            </a:r>
            <a:r>
              <a:rPr lang="zh-CN" altLang="zh-CN" b="1" dirty="0" smtClean="0">
                <a:solidFill>
                  <a:schemeClr val="accent6"/>
                </a:solidFill>
                <a:ea typeface="+mj-ea"/>
              </a:rPr>
              <a:t>等智能手机、</a:t>
            </a:r>
            <a:r>
              <a:rPr lang="en-US" altLang="zh-CN" b="1" dirty="0" smtClean="0">
                <a:solidFill>
                  <a:schemeClr val="accent6"/>
                </a:solidFill>
                <a:ea typeface="+mj-ea"/>
              </a:rPr>
              <a:t>PDA</a:t>
            </a:r>
            <a:r>
              <a:rPr lang="zh-CN" altLang="zh-CN" b="1" dirty="0" smtClean="0">
                <a:solidFill>
                  <a:schemeClr val="accent6"/>
                </a:solidFill>
                <a:ea typeface="+mj-ea"/>
              </a:rPr>
              <a:t>与平板电脑平台上开发物联网移动终端软件</a:t>
            </a:r>
            <a:endParaRPr lang="en-US" altLang="zh-CN" b="1" dirty="0" smtClean="0">
              <a:solidFill>
                <a:schemeClr val="accent6"/>
              </a:solidFill>
              <a:ea typeface="+mj-ea"/>
            </a:endParaRPr>
          </a:p>
          <a:p>
            <a:pPr>
              <a:defRPr/>
            </a:pPr>
            <a:r>
              <a:rPr lang="zh-CN" altLang="zh-CN" b="1" dirty="0" smtClean="0">
                <a:solidFill>
                  <a:schemeClr val="accent6"/>
                </a:solidFill>
                <a:ea typeface="+mj-ea"/>
              </a:rPr>
              <a:t>需要注意的一个动向是：目前针对</a:t>
            </a:r>
            <a:r>
              <a:rPr lang="en-US" altLang="zh-CN" b="1" dirty="0" smtClean="0">
                <a:solidFill>
                  <a:schemeClr val="accent6"/>
                </a:solidFill>
                <a:ea typeface="+mj-ea"/>
              </a:rPr>
              <a:t>Android</a:t>
            </a:r>
            <a:r>
              <a:rPr lang="zh-CN" altLang="zh-CN" b="1" dirty="0" smtClean="0">
                <a:solidFill>
                  <a:schemeClr val="accent6"/>
                </a:solidFill>
                <a:ea typeface="+mj-ea"/>
              </a:rPr>
              <a:t>与</a:t>
            </a:r>
            <a:r>
              <a:rPr lang="en-US" altLang="zh-CN" b="1" dirty="0" err="1" smtClean="0">
                <a:solidFill>
                  <a:schemeClr val="accent6"/>
                </a:solidFill>
                <a:ea typeface="+mj-ea"/>
              </a:rPr>
              <a:t>iPhone</a:t>
            </a:r>
            <a:r>
              <a:rPr lang="zh-CN" altLang="zh-CN" b="1" dirty="0" smtClean="0">
                <a:solidFill>
                  <a:schemeClr val="accent6"/>
                </a:solidFill>
                <a:ea typeface="+mj-ea"/>
              </a:rPr>
              <a:t>、</a:t>
            </a:r>
            <a:r>
              <a:rPr lang="en-US" altLang="zh-CN" b="1" dirty="0" err="1" smtClean="0">
                <a:solidFill>
                  <a:schemeClr val="accent6"/>
                </a:solidFill>
                <a:ea typeface="+mj-ea"/>
              </a:rPr>
              <a:t>iPad</a:t>
            </a:r>
            <a:r>
              <a:rPr lang="zh-CN" altLang="zh-CN" b="1" dirty="0" smtClean="0">
                <a:solidFill>
                  <a:schemeClr val="accent6"/>
                </a:solidFill>
                <a:ea typeface="+mj-ea"/>
              </a:rPr>
              <a:t>的病毒越来越多，已经成为病毒攻击新的重点</a:t>
            </a:r>
            <a:endParaRPr lang="en-US" altLang="zh-CN" b="1" dirty="0" smtClean="0">
              <a:solidFill>
                <a:schemeClr val="accent6"/>
              </a:solidFill>
              <a:ea typeface="+mj-ea"/>
            </a:endParaRPr>
          </a:p>
          <a:p>
            <a:pPr>
              <a:defRPr/>
            </a:pPr>
            <a:r>
              <a:rPr lang="zh-CN" altLang="zh-CN" b="1" dirty="0" smtClean="0">
                <a:solidFill>
                  <a:schemeClr val="accent6"/>
                </a:solidFill>
                <a:ea typeface="+mj-ea"/>
              </a:rPr>
              <a:t>物联网防病毒技术的研究也就显得越来越重要了</a:t>
            </a:r>
            <a:endParaRPr lang="zh-CN" altLang="en-US" b="1" dirty="0">
              <a:solidFill>
                <a:schemeClr val="accent6"/>
              </a:solidFill>
              <a:ea typeface="+mj-ea"/>
            </a:endParaRPr>
          </a:p>
        </p:txBody>
      </p:sp>
      <p:sp>
        <p:nvSpPr>
          <p:cNvPr id="4" name="页脚占位符 3"/>
          <p:cNvSpPr>
            <a:spLocks noGrp="1"/>
          </p:cNvSpPr>
          <p:nvPr>
            <p:ph type="ftr" sz="quarter" idx="10"/>
          </p:nvPr>
        </p:nvSpPr>
        <p:spPr/>
        <p:txBody>
          <a:bodyPr/>
          <a:lstStyle/>
          <a:p>
            <a:pPr>
              <a:defRPr/>
            </a:pPr>
            <a:fld id="{2E0716F1-AD0D-4624-9C3F-068AAAC02AAB}" type="slidenum">
              <a:rPr lang="en-US" altLang="ko-KR" smtClean="0"/>
              <a:pPr>
                <a:defRPr/>
              </a:pPr>
              <a:t>19</a:t>
            </a:fld>
            <a:endParaRPr lang="en-US" altLang="ko-K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ctrTitle"/>
          </p:nvPr>
        </p:nvSpPr>
        <p:spPr/>
        <p:txBody>
          <a:bodyPr/>
          <a:lstStyle/>
          <a:p>
            <a:pPr>
              <a:defRPr/>
            </a:pPr>
            <a:r>
              <a:rPr lang="zh-CN" altLang="zh-CN" sz="6000" dirty="0" smtClean="0"/>
              <a:t>第</a:t>
            </a:r>
            <a:r>
              <a:rPr lang="en-US" altLang="zh-CN" sz="6000" dirty="0" smtClean="0">
                <a:latin typeface="+mn-lt"/>
              </a:rPr>
              <a:t>9</a:t>
            </a:r>
            <a:r>
              <a:rPr lang="zh-CN" altLang="zh-CN" sz="6000" dirty="0" smtClean="0"/>
              <a:t>章</a:t>
            </a:r>
            <a:r>
              <a:rPr lang="en-US" altLang="zh-CN" sz="6000" dirty="0" smtClean="0"/>
              <a:t>  </a:t>
            </a:r>
            <a:br>
              <a:rPr lang="en-US" altLang="zh-CN" sz="6000" dirty="0" smtClean="0"/>
            </a:br>
            <a:r>
              <a:rPr lang="en-US" altLang="zh-CN" sz="800" dirty="0" smtClean="0"/>
              <a:t> </a:t>
            </a:r>
            <a:r>
              <a:rPr lang="en-US" altLang="zh-CN" sz="6000" dirty="0" smtClean="0"/>
              <a:t/>
            </a:r>
            <a:br>
              <a:rPr lang="en-US" altLang="zh-CN" sz="6000" dirty="0" smtClean="0"/>
            </a:br>
            <a:r>
              <a:rPr lang="zh-CN" altLang="zh-CN" sz="6000" dirty="0" smtClean="0"/>
              <a:t>物联网信息安全技术</a:t>
            </a:r>
            <a:endParaRPr lang="zh-CN" altLang="en-US" sz="6000" dirty="0" smtClean="0"/>
          </a:p>
        </p:txBody>
      </p:sp>
      <p:sp>
        <p:nvSpPr>
          <p:cNvPr id="3075" name="副标题 6"/>
          <p:cNvSpPr>
            <a:spLocks noGrp="1"/>
          </p:cNvSpPr>
          <p:nvPr>
            <p:ph type="subTitle" idx="1"/>
          </p:nvPr>
        </p:nvSpPr>
        <p:spPr/>
        <p:txBody>
          <a:bodyPr/>
          <a:lstStyle/>
          <a:p>
            <a:pPr>
              <a:defRPr/>
            </a:pPr>
            <a:endParaRPr lang="zh-CN" altLang="en-US" dirty="0" smtClean="0">
              <a:solidFill>
                <a:schemeClr val="accent2"/>
              </a:solidFill>
              <a:latin typeface="+mj-ea"/>
              <a:ea typeface="+mj-ea"/>
            </a:endParaRPr>
          </a:p>
        </p:txBody>
      </p:sp>
      <p:sp>
        <p:nvSpPr>
          <p:cNvPr id="4" name="页脚占位符 3"/>
          <p:cNvSpPr>
            <a:spLocks noGrp="1"/>
          </p:cNvSpPr>
          <p:nvPr>
            <p:ph type="ftr" sz="quarter" idx="10"/>
          </p:nvPr>
        </p:nvSpPr>
        <p:spPr/>
        <p:txBody>
          <a:bodyPr/>
          <a:lstStyle/>
          <a:p>
            <a:pPr>
              <a:defRPr/>
            </a:pPr>
            <a:fld id="{30E43DA6-9C0B-45FF-B773-9FDCF7D16682}" type="slidenum">
              <a:rPr lang="en-US" altLang="ko-KR" smtClean="0"/>
              <a:pPr>
                <a:defRPr/>
              </a:pPr>
              <a:t>2</a:t>
            </a:fld>
            <a:endParaRPr lang="en-US" altLang="ko-K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908720"/>
            <a:ext cx="7772400" cy="5040560"/>
          </a:xfrm>
          <a:solidFill>
            <a:schemeClr val="bg1"/>
          </a:solidFill>
        </p:spPr>
        <p:txBody>
          <a:bodyPr/>
          <a:lstStyle/>
          <a:p>
            <a:pPr>
              <a:buNone/>
              <a:defRPr/>
            </a:pPr>
            <a:r>
              <a:rPr lang="zh-CN" altLang="zh-CN" sz="2400" b="1" u="sng" dirty="0" smtClean="0">
                <a:solidFill>
                  <a:schemeClr val="accent6"/>
                </a:solidFill>
                <a:latin typeface="+mj-ea"/>
                <a:ea typeface="+mj-ea"/>
              </a:rPr>
              <a:t>业务持续性规划技术</a:t>
            </a:r>
            <a:endParaRPr lang="en-US" altLang="zh-CN" sz="2400" b="1" u="sng" dirty="0" smtClean="0">
              <a:solidFill>
                <a:schemeClr val="accent6"/>
              </a:solidFill>
              <a:latin typeface="+mj-ea"/>
              <a:ea typeface="+mj-ea"/>
            </a:endParaRPr>
          </a:p>
          <a:p>
            <a:pPr>
              <a:defRPr/>
            </a:pPr>
            <a:r>
              <a:rPr lang="zh-CN" altLang="zh-CN" sz="2400" b="1" dirty="0" smtClean="0">
                <a:solidFill>
                  <a:schemeClr val="accent6"/>
                </a:solidFill>
                <a:latin typeface="+mj-ea"/>
                <a:ea typeface="+mj-ea"/>
              </a:rPr>
              <a:t>由于网络基础设施的中断所导致公司业务流程的非计划性中断</a:t>
            </a:r>
            <a:endParaRPr lang="en-US" altLang="zh-CN" sz="2400" b="1" dirty="0" smtClean="0">
              <a:solidFill>
                <a:schemeClr val="accent6"/>
              </a:solidFill>
              <a:latin typeface="+mj-ea"/>
              <a:ea typeface="+mj-ea"/>
            </a:endParaRPr>
          </a:p>
          <a:p>
            <a:pPr>
              <a:defRPr/>
            </a:pPr>
            <a:r>
              <a:rPr lang="zh-CN" altLang="zh-CN" sz="2400" b="1" dirty="0" smtClean="0">
                <a:solidFill>
                  <a:schemeClr val="accent6"/>
                </a:solidFill>
                <a:latin typeface="+mj-ea"/>
                <a:ea typeface="+mj-ea"/>
              </a:rPr>
              <a:t>造成业务流程的非计划性中断的原因除了洪水、飓风与地震之类的自然灾害、恐怖活动之外，还有网络攻击、病毒与内部人员的破坏，以及其他不可抗拒的因素</a:t>
            </a:r>
            <a:endParaRPr lang="en-US" altLang="zh-CN" sz="2400" b="1" dirty="0" smtClean="0">
              <a:solidFill>
                <a:schemeClr val="accent6"/>
              </a:solidFill>
              <a:latin typeface="+mj-ea"/>
              <a:ea typeface="+mj-ea"/>
            </a:endParaRPr>
          </a:p>
          <a:p>
            <a:pPr>
              <a:defRPr/>
            </a:pPr>
            <a:r>
              <a:rPr lang="zh-CN" altLang="zh-CN" sz="2400" b="1" dirty="0" smtClean="0">
                <a:solidFill>
                  <a:schemeClr val="accent6"/>
                </a:solidFill>
                <a:latin typeface="+mj-ea"/>
                <a:ea typeface="+mj-ea"/>
              </a:rPr>
              <a:t>突发事件的出现，其结果是造成网络与信息系统、硬件与软件的损坏，以及密钥系统与数据的丢失，关键业务流程的非计划性中断</a:t>
            </a:r>
            <a:endParaRPr lang="en-US" altLang="zh-CN" sz="2400" b="1" dirty="0" smtClean="0">
              <a:solidFill>
                <a:schemeClr val="accent6"/>
              </a:solidFill>
              <a:latin typeface="+mj-ea"/>
              <a:ea typeface="+mj-ea"/>
            </a:endParaRPr>
          </a:p>
          <a:p>
            <a:pPr>
              <a:defRPr/>
            </a:pPr>
            <a:r>
              <a:rPr lang="zh-CN" altLang="zh-CN" sz="2400" b="1" dirty="0" smtClean="0">
                <a:solidFill>
                  <a:schemeClr val="accent6"/>
                </a:solidFill>
                <a:latin typeface="+mj-ea"/>
                <a:ea typeface="+mj-ea"/>
              </a:rPr>
              <a:t>针对各种可能发生的情况，必须针对可能出现的突发事件，提前做好预防突发事件出现造成重大后果的预案，控制突发事件对关键业务流程所造成的影响</a:t>
            </a:r>
            <a:endParaRPr lang="zh-CN" altLang="en-US" sz="24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40EB3989-6884-45EF-B347-A1411A654A75}" type="slidenum">
              <a:rPr lang="en-US" altLang="ko-KR" smtClean="0"/>
              <a:pPr>
                <a:defRPr/>
              </a:pPr>
              <a:t>20</a:t>
            </a:fld>
            <a:endParaRPr lang="en-US" altLang="ko-K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1412776"/>
            <a:ext cx="7772400" cy="4536504"/>
          </a:xfrm>
          <a:solidFill>
            <a:schemeClr val="bg1"/>
          </a:solidFill>
        </p:spPr>
        <p:txBody>
          <a:bodyPr/>
          <a:lstStyle/>
          <a:p>
            <a:pPr>
              <a:defRPr/>
            </a:pPr>
            <a:r>
              <a:rPr lang="zh-CN" altLang="zh-CN" b="1" dirty="0" smtClean="0">
                <a:solidFill>
                  <a:schemeClr val="accent6"/>
                </a:solidFill>
                <a:latin typeface="+mj-ea"/>
                <a:ea typeface="+mj-ea"/>
              </a:rPr>
              <a:t>物联网应用系统的运行应该达到</a:t>
            </a:r>
            <a:r>
              <a:rPr lang="en-US" altLang="zh-CN" b="1" dirty="0" smtClean="0">
                <a:solidFill>
                  <a:schemeClr val="accent6"/>
                </a:solidFill>
                <a:latin typeface="+mj-ea"/>
                <a:ea typeface="+mj-ea"/>
              </a:rPr>
              <a:t>“</a:t>
            </a:r>
            <a:r>
              <a:rPr lang="zh-CN" altLang="zh-CN" b="1" dirty="0" smtClean="0">
                <a:solidFill>
                  <a:schemeClr val="accent6"/>
                </a:solidFill>
                <a:latin typeface="+mj-ea"/>
                <a:ea typeface="+mj-ea"/>
              </a:rPr>
              <a:t>电信级</a:t>
            </a:r>
            <a:r>
              <a:rPr lang="en-US" altLang="zh-CN" b="1" dirty="0" smtClean="0">
                <a:solidFill>
                  <a:schemeClr val="accent6"/>
                </a:solidFill>
                <a:latin typeface="+mj-ea"/>
                <a:ea typeface="+mj-ea"/>
              </a:rPr>
              <a:t>”</a:t>
            </a:r>
            <a:r>
              <a:rPr lang="zh-CN" altLang="zh-CN" b="1" dirty="0" smtClean="0">
                <a:solidFill>
                  <a:schemeClr val="accent6"/>
                </a:solidFill>
                <a:latin typeface="+mj-ea"/>
                <a:ea typeface="+mj-ea"/>
              </a:rPr>
              <a:t>与</a:t>
            </a:r>
            <a:r>
              <a:rPr lang="en-US" altLang="zh-CN" b="1" dirty="0" smtClean="0">
                <a:solidFill>
                  <a:schemeClr val="accent6"/>
                </a:solidFill>
                <a:latin typeface="+mj-ea"/>
                <a:ea typeface="+mj-ea"/>
              </a:rPr>
              <a:t>“</a:t>
            </a:r>
            <a:r>
              <a:rPr lang="zh-CN" altLang="zh-CN" b="1" dirty="0" smtClean="0">
                <a:solidFill>
                  <a:schemeClr val="accent6"/>
                </a:solidFill>
                <a:latin typeface="+mj-ea"/>
                <a:ea typeface="+mj-ea"/>
              </a:rPr>
              <a:t>准电信级</a:t>
            </a:r>
            <a:r>
              <a:rPr lang="en-US" altLang="zh-CN" b="1" dirty="0" smtClean="0">
                <a:solidFill>
                  <a:schemeClr val="accent6"/>
                </a:solidFill>
                <a:latin typeface="+mj-ea"/>
                <a:ea typeface="+mj-ea"/>
              </a:rPr>
              <a:t>” </a:t>
            </a:r>
            <a:r>
              <a:rPr lang="zh-CN" altLang="zh-CN" b="1" dirty="0" smtClean="0">
                <a:solidFill>
                  <a:schemeClr val="accent6"/>
                </a:solidFill>
                <a:latin typeface="+mj-ea"/>
                <a:ea typeface="+mj-ea"/>
              </a:rPr>
              <a:t>运营的要求，涉及金融、电信、社保、医疗与电网的网络与数据的安全</a:t>
            </a:r>
            <a:r>
              <a:rPr lang="zh-CN" altLang="en-US" b="1" dirty="0" smtClean="0">
                <a:solidFill>
                  <a:schemeClr val="accent6"/>
                </a:solidFill>
                <a:latin typeface="+mj-ea"/>
                <a:ea typeface="+mj-ea"/>
              </a:rPr>
              <a:t>，</a:t>
            </a:r>
            <a:r>
              <a:rPr lang="zh-CN" altLang="zh-CN" b="1" dirty="0" smtClean="0">
                <a:solidFill>
                  <a:schemeClr val="accent6"/>
                </a:solidFill>
                <a:latin typeface="+mj-ea"/>
                <a:ea typeface="+mj-ea"/>
              </a:rPr>
              <a:t>已经成为影响社会稳定的</a:t>
            </a:r>
            <a:r>
              <a:rPr lang="zh-CN" altLang="en-US" b="1" dirty="0" smtClean="0">
                <a:solidFill>
                  <a:schemeClr val="accent6"/>
                </a:solidFill>
                <a:latin typeface="+mj-ea"/>
                <a:ea typeface="+mj-ea"/>
              </a:rPr>
              <a:t>重要</a:t>
            </a:r>
            <a:r>
              <a:rPr lang="zh-CN" altLang="zh-CN" b="1" dirty="0" smtClean="0">
                <a:solidFill>
                  <a:schemeClr val="accent6"/>
                </a:solidFill>
                <a:latin typeface="+mj-ea"/>
                <a:ea typeface="+mj-ea"/>
              </a:rPr>
              <a:t>因素</a:t>
            </a:r>
            <a:endParaRPr lang="en-US" altLang="zh-CN" b="1" dirty="0" smtClean="0">
              <a:solidFill>
                <a:schemeClr val="accent6"/>
              </a:solidFill>
              <a:latin typeface="+mj-ea"/>
              <a:ea typeface="+mj-ea"/>
            </a:endParaRPr>
          </a:p>
          <a:p>
            <a:pPr>
              <a:defRPr/>
            </a:pPr>
            <a:r>
              <a:rPr lang="zh-CN" altLang="zh-CN" b="1" dirty="0" smtClean="0">
                <a:solidFill>
                  <a:schemeClr val="accent6"/>
                </a:solidFill>
                <a:latin typeface="+mj-ea"/>
                <a:ea typeface="+mj-ea"/>
              </a:rPr>
              <a:t>物联网系统的安全性，以及对于突发事件的应对能力、业务持续性规划是物联网设计中必须高度重视的问题</a:t>
            </a:r>
            <a:endParaRPr lang="zh-CN" altLang="en-US"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AC90B466-0486-4419-8214-604F164A9EAC}" type="slidenum">
              <a:rPr lang="en-US" altLang="ko-KR" smtClean="0"/>
              <a:pPr>
                <a:defRPr/>
              </a:pPr>
              <a:t>21</a:t>
            </a:fld>
            <a:endParaRPr lang="en-US" altLang="ko-K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685800" y="609600"/>
            <a:ext cx="7772400" cy="803176"/>
          </a:xfrm>
        </p:spPr>
        <p:txBody>
          <a:bodyPr/>
          <a:lstStyle/>
          <a:p>
            <a:pPr algn="l"/>
            <a:r>
              <a:rPr lang="en-US" altLang="zh-CN" sz="2800" u="sng" dirty="0" smtClean="0">
                <a:latin typeface="+mn-lt"/>
              </a:rPr>
              <a:t>9.2.4  </a:t>
            </a:r>
            <a:r>
              <a:rPr lang="zh-CN" altLang="zh-CN" sz="2800" u="sng" dirty="0" smtClean="0">
                <a:latin typeface="+mn-lt"/>
              </a:rPr>
              <a:t>密码学及其在物联网应用的研究</a:t>
            </a:r>
            <a:endParaRPr lang="zh-CN" altLang="en-US" sz="2800" u="sng" dirty="0" smtClean="0">
              <a:latin typeface="+mn-lt"/>
            </a:endParaRPr>
          </a:p>
        </p:txBody>
      </p:sp>
      <p:sp>
        <p:nvSpPr>
          <p:cNvPr id="3" name="内容占位符 2"/>
          <p:cNvSpPr>
            <a:spLocks noGrp="1"/>
          </p:cNvSpPr>
          <p:nvPr>
            <p:ph idx="1"/>
          </p:nvPr>
        </p:nvSpPr>
        <p:spPr>
          <a:xfrm>
            <a:off x="685800" y="1196752"/>
            <a:ext cx="7772400" cy="4680520"/>
          </a:xfrm>
          <a:solidFill>
            <a:schemeClr val="bg1"/>
          </a:solidFill>
        </p:spPr>
        <p:txBody>
          <a:bodyPr/>
          <a:lstStyle/>
          <a:p>
            <a:pPr>
              <a:defRPr/>
            </a:pPr>
            <a:r>
              <a:rPr lang="zh-CN" altLang="zh-CN" sz="2800" b="1" u="sng" dirty="0" smtClean="0">
                <a:solidFill>
                  <a:schemeClr val="accent6"/>
                </a:solidFill>
                <a:latin typeface="+mj-ea"/>
                <a:ea typeface="+mj-ea"/>
              </a:rPr>
              <a:t>数据加密</a:t>
            </a:r>
            <a:r>
              <a:rPr lang="en-US" altLang="zh-CN" sz="2800" b="1" u="sng" dirty="0" smtClean="0">
                <a:solidFill>
                  <a:schemeClr val="accent6"/>
                </a:solidFill>
                <a:latin typeface="+mj-ea"/>
                <a:ea typeface="+mj-ea"/>
              </a:rPr>
              <a:t>/</a:t>
            </a:r>
            <a:r>
              <a:rPr lang="zh-CN" altLang="zh-CN" sz="2800" b="1" u="sng" dirty="0" smtClean="0">
                <a:solidFill>
                  <a:schemeClr val="accent6"/>
                </a:solidFill>
                <a:latin typeface="+mj-ea"/>
                <a:ea typeface="+mj-ea"/>
              </a:rPr>
              <a:t>解密的过程示意图</a:t>
            </a:r>
            <a:endParaRPr lang="zh-CN" altLang="en-US" sz="2800" b="1" u="sng"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8AA29E4D-DBA8-418A-A10B-939BCFEEF2B2}" type="slidenum">
              <a:rPr lang="en-US" altLang="ko-KR" smtClean="0"/>
              <a:pPr>
                <a:defRPr/>
              </a:pPr>
              <a:t>22</a:t>
            </a:fld>
            <a:endParaRPr lang="en-US" altLang="ko-KR"/>
          </a:p>
        </p:txBody>
      </p:sp>
      <p:pic>
        <p:nvPicPr>
          <p:cNvPr id="6146" name="Picture 2"/>
          <p:cNvPicPr>
            <a:picLocks noChangeAspect="1" noChangeArrowheads="1"/>
          </p:cNvPicPr>
          <p:nvPr/>
        </p:nvPicPr>
        <p:blipFill>
          <a:blip r:embed="rId2" cstate="print"/>
          <a:srcRect/>
          <a:stretch>
            <a:fillRect/>
          </a:stretch>
        </p:blipFill>
        <p:spPr bwMode="auto">
          <a:xfrm>
            <a:off x="971600" y="1700808"/>
            <a:ext cx="6120680" cy="4564378"/>
          </a:xfrm>
          <a:prstGeom prst="rect">
            <a:avLst/>
          </a:prstGeom>
          <a:solidFill>
            <a:schemeClr val="accent6">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836712"/>
            <a:ext cx="7772400" cy="5112568"/>
          </a:xfrm>
          <a:solidFill>
            <a:schemeClr val="bg1"/>
          </a:solidFill>
        </p:spPr>
        <p:txBody>
          <a:bodyPr/>
          <a:lstStyle/>
          <a:p>
            <a:pPr>
              <a:defRPr/>
            </a:pPr>
            <a:r>
              <a:rPr lang="zh-CN" altLang="zh-CN" sz="2800" b="1" u="sng" dirty="0" smtClean="0">
                <a:solidFill>
                  <a:schemeClr val="accent6"/>
                </a:solidFill>
                <a:latin typeface="+mj-ea"/>
                <a:ea typeface="+mj-ea"/>
              </a:rPr>
              <a:t>对称密码体系与非对称密码体系</a:t>
            </a:r>
            <a:endParaRPr lang="zh-CN" altLang="en-US" sz="2800" b="1" u="sng"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D28308FD-99EB-4C39-8565-45F822EEE832}" type="slidenum">
              <a:rPr lang="en-US" altLang="ko-KR" smtClean="0"/>
              <a:pPr>
                <a:defRPr/>
              </a:pPr>
              <a:t>23</a:t>
            </a:fld>
            <a:endParaRPr lang="en-US" altLang="ko-KR"/>
          </a:p>
        </p:txBody>
      </p:sp>
      <p:pic>
        <p:nvPicPr>
          <p:cNvPr id="7170" name="图片 9"/>
          <p:cNvPicPr>
            <a:picLocks noChangeAspect="1" noChangeArrowheads="1"/>
          </p:cNvPicPr>
          <p:nvPr/>
        </p:nvPicPr>
        <p:blipFill>
          <a:blip r:embed="rId2" cstate="print"/>
          <a:srcRect/>
          <a:stretch>
            <a:fillRect/>
          </a:stretch>
        </p:blipFill>
        <p:spPr bwMode="auto">
          <a:xfrm>
            <a:off x="1043608" y="1412776"/>
            <a:ext cx="5976664" cy="4881393"/>
          </a:xfrm>
          <a:prstGeom prst="rect">
            <a:avLst/>
          </a:prstGeom>
          <a:solidFill>
            <a:schemeClr val="accent6">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algn="l"/>
            <a:r>
              <a:rPr lang="en-US" altLang="zh-CN" sz="2800" u="sng" dirty="0" smtClean="0">
                <a:latin typeface="+mn-lt"/>
              </a:rPr>
              <a:t>9.2.5  </a:t>
            </a:r>
            <a:r>
              <a:rPr lang="zh-CN" altLang="zh-CN" sz="2800" u="sng" dirty="0" smtClean="0">
                <a:latin typeface="+mn-lt"/>
              </a:rPr>
              <a:t>网络安全协议研究</a:t>
            </a:r>
            <a:endParaRPr lang="zh-CN" altLang="en-US" sz="2800" u="sng" dirty="0" smtClean="0">
              <a:latin typeface="+mn-lt"/>
            </a:endParaRPr>
          </a:p>
        </p:txBody>
      </p:sp>
      <p:sp>
        <p:nvSpPr>
          <p:cNvPr id="3" name="内容占位符 2"/>
          <p:cNvSpPr>
            <a:spLocks noGrp="1"/>
          </p:cNvSpPr>
          <p:nvPr>
            <p:ph idx="1"/>
          </p:nvPr>
        </p:nvSpPr>
        <p:spPr>
          <a:xfrm>
            <a:off x="685800" y="1484784"/>
            <a:ext cx="7772400" cy="4464496"/>
          </a:xfrm>
          <a:solidFill>
            <a:schemeClr val="bg1"/>
          </a:solidFill>
        </p:spPr>
        <p:txBody>
          <a:bodyPr/>
          <a:lstStyle/>
          <a:p>
            <a:pPr>
              <a:defRPr/>
            </a:pPr>
            <a:r>
              <a:rPr lang="en-US" altLang="zh-CN" sz="2800" b="1" u="sng" dirty="0" smtClean="0">
                <a:solidFill>
                  <a:schemeClr val="accent6"/>
                </a:solidFill>
                <a:ea typeface="+mj-ea"/>
              </a:rPr>
              <a:t>SET</a:t>
            </a:r>
            <a:r>
              <a:rPr lang="zh-CN" altLang="zh-CN" sz="2800" b="1" u="sng" dirty="0" smtClean="0">
                <a:solidFill>
                  <a:schemeClr val="accent6"/>
                </a:solidFill>
                <a:ea typeface="+mj-ea"/>
              </a:rPr>
              <a:t>结构示意图</a:t>
            </a:r>
            <a:endParaRPr lang="zh-CN" altLang="en-US" sz="2800" b="1" u="sng" dirty="0">
              <a:solidFill>
                <a:schemeClr val="accent6"/>
              </a:solidFill>
              <a:ea typeface="+mj-ea"/>
            </a:endParaRPr>
          </a:p>
        </p:txBody>
      </p:sp>
      <p:sp>
        <p:nvSpPr>
          <p:cNvPr id="4" name="页脚占位符 3"/>
          <p:cNvSpPr>
            <a:spLocks noGrp="1"/>
          </p:cNvSpPr>
          <p:nvPr>
            <p:ph type="ftr" sz="quarter" idx="10"/>
          </p:nvPr>
        </p:nvSpPr>
        <p:spPr/>
        <p:txBody>
          <a:bodyPr/>
          <a:lstStyle/>
          <a:p>
            <a:pPr>
              <a:defRPr/>
            </a:pPr>
            <a:fld id="{490B8808-5D18-4C43-B4C9-C43C4843CA65}" type="slidenum">
              <a:rPr lang="en-US" altLang="ko-KR" smtClean="0"/>
              <a:pPr>
                <a:defRPr/>
              </a:pPr>
              <a:t>24</a:t>
            </a:fld>
            <a:endParaRPr lang="en-US" altLang="ko-KR"/>
          </a:p>
        </p:txBody>
      </p:sp>
      <p:pic>
        <p:nvPicPr>
          <p:cNvPr id="8195" name="图片 20"/>
          <p:cNvPicPr>
            <a:picLocks noChangeAspect="1" noChangeArrowheads="1"/>
          </p:cNvPicPr>
          <p:nvPr/>
        </p:nvPicPr>
        <p:blipFill>
          <a:blip r:embed="rId2" cstate="print"/>
          <a:srcRect/>
          <a:stretch>
            <a:fillRect/>
          </a:stretch>
        </p:blipFill>
        <p:spPr bwMode="auto">
          <a:xfrm>
            <a:off x="1331640" y="2060849"/>
            <a:ext cx="5679696" cy="4248472"/>
          </a:xfrm>
          <a:prstGeom prst="rect">
            <a:avLst/>
          </a:prstGeom>
          <a:solidFill>
            <a:schemeClr val="accent6">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85800" y="609600"/>
            <a:ext cx="7772400" cy="1379240"/>
          </a:xfrm>
        </p:spPr>
        <p:txBody>
          <a:bodyPr/>
          <a:lstStyle/>
          <a:p>
            <a:pPr algn="l"/>
            <a:r>
              <a:rPr lang="en-US" altLang="zh-CN" sz="2800" u="sng" dirty="0" smtClean="0">
                <a:latin typeface="+mn-lt"/>
              </a:rPr>
              <a:t>9.3  RFID</a:t>
            </a:r>
            <a:r>
              <a:rPr lang="zh-CN" altLang="zh-CN" sz="2800" u="sng" dirty="0" smtClean="0">
                <a:latin typeface="+mn-lt"/>
              </a:rPr>
              <a:t>安全与隐私保护研究</a:t>
            </a:r>
            <a:br>
              <a:rPr lang="zh-CN" altLang="zh-CN" sz="2800" u="sng" dirty="0" smtClean="0">
                <a:latin typeface="+mn-lt"/>
              </a:rPr>
            </a:br>
            <a:r>
              <a:rPr lang="en-US" altLang="zh-CN" sz="2800" u="sng" dirty="0" smtClean="0">
                <a:latin typeface="+mn-lt"/>
              </a:rPr>
              <a:t>9.3.1  RFID</a:t>
            </a:r>
            <a:r>
              <a:rPr lang="zh-CN" altLang="zh-CN" sz="2800" u="sng" dirty="0" smtClean="0">
                <a:latin typeface="+mn-lt"/>
              </a:rPr>
              <a:t>标签的安全缺陷</a:t>
            </a:r>
            <a:endParaRPr lang="zh-CN" altLang="en-US" sz="2800" u="sng" dirty="0" smtClean="0">
              <a:latin typeface="+mn-lt"/>
            </a:endParaRPr>
          </a:p>
        </p:txBody>
      </p:sp>
      <p:sp>
        <p:nvSpPr>
          <p:cNvPr id="3" name="内容占位符 2"/>
          <p:cNvSpPr>
            <a:spLocks noGrp="1"/>
          </p:cNvSpPr>
          <p:nvPr>
            <p:ph idx="1"/>
          </p:nvPr>
        </p:nvSpPr>
        <p:spPr>
          <a:xfrm>
            <a:off x="685800" y="1981200"/>
            <a:ext cx="7772400" cy="3968080"/>
          </a:xfrm>
          <a:solidFill>
            <a:schemeClr val="bg1"/>
          </a:solidFill>
        </p:spPr>
        <p:txBody>
          <a:bodyPr/>
          <a:lstStyle/>
          <a:p>
            <a:pPr>
              <a:defRPr/>
            </a:pPr>
            <a:r>
              <a:rPr lang="en-US" altLang="zh-CN" sz="4400" b="1" dirty="0" smtClean="0">
                <a:solidFill>
                  <a:schemeClr val="accent6"/>
                </a:solidFill>
                <a:ea typeface="+mj-ea"/>
              </a:rPr>
              <a:t> RFID</a:t>
            </a:r>
            <a:r>
              <a:rPr lang="zh-CN" altLang="zh-CN" sz="4400" b="1" dirty="0" smtClean="0">
                <a:solidFill>
                  <a:schemeClr val="accent6"/>
                </a:solidFill>
                <a:ea typeface="+mj-ea"/>
              </a:rPr>
              <a:t>标签自身访问的安全性问题</a:t>
            </a:r>
            <a:endParaRPr lang="en-US" altLang="zh-CN" sz="4400" b="1" dirty="0" smtClean="0">
              <a:solidFill>
                <a:schemeClr val="accent6"/>
              </a:solidFill>
              <a:ea typeface="+mj-ea"/>
            </a:endParaRPr>
          </a:p>
          <a:p>
            <a:pPr>
              <a:defRPr/>
            </a:pPr>
            <a:r>
              <a:rPr lang="zh-CN" altLang="zh-CN" sz="4400" b="1" dirty="0" smtClean="0">
                <a:solidFill>
                  <a:schemeClr val="accent6"/>
                </a:solidFill>
                <a:ea typeface="+mj-ea"/>
              </a:rPr>
              <a:t>通信信道的安全性问题</a:t>
            </a:r>
            <a:endParaRPr lang="en-US" altLang="zh-CN" sz="4400" b="1" dirty="0" smtClean="0">
              <a:solidFill>
                <a:schemeClr val="accent6"/>
              </a:solidFill>
              <a:ea typeface="+mj-ea"/>
            </a:endParaRPr>
          </a:p>
          <a:p>
            <a:pPr>
              <a:defRPr/>
            </a:pPr>
            <a:r>
              <a:rPr lang="en-US" altLang="zh-CN" sz="4400" b="1" dirty="0" smtClean="0">
                <a:solidFill>
                  <a:schemeClr val="accent6"/>
                </a:solidFill>
                <a:ea typeface="+mj-ea"/>
              </a:rPr>
              <a:t>RFID</a:t>
            </a:r>
            <a:r>
              <a:rPr lang="zh-CN" altLang="zh-CN" sz="4400" b="1" dirty="0" smtClean="0">
                <a:solidFill>
                  <a:schemeClr val="accent6"/>
                </a:solidFill>
                <a:ea typeface="+mj-ea"/>
              </a:rPr>
              <a:t>读写器的安全问题</a:t>
            </a:r>
            <a:endParaRPr lang="zh-CN" altLang="en-US" sz="4400" b="1" dirty="0">
              <a:solidFill>
                <a:schemeClr val="accent6"/>
              </a:solidFill>
              <a:ea typeface="+mj-ea"/>
            </a:endParaRPr>
          </a:p>
        </p:txBody>
      </p:sp>
      <p:sp>
        <p:nvSpPr>
          <p:cNvPr id="4" name="页脚占位符 3"/>
          <p:cNvSpPr>
            <a:spLocks noGrp="1"/>
          </p:cNvSpPr>
          <p:nvPr>
            <p:ph type="ftr" sz="quarter" idx="10"/>
          </p:nvPr>
        </p:nvSpPr>
        <p:spPr/>
        <p:txBody>
          <a:bodyPr/>
          <a:lstStyle/>
          <a:p>
            <a:pPr>
              <a:defRPr/>
            </a:pPr>
            <a:fld id="{C1F94F1C-46BE-4D7A-A391-587F0660A26C}" type="slidenum">
              <a:rPr lang="en-US" altLang="ko-KR" smtClean="0"/>
              <a:pPr>
                <a:defRPr/>
              </a:pPr>
              <a:t>25</a:t>
            </a:fld>
            <a:endParaRPr lang="en-US" altLang="ko-K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r>
              <a:rPr lang="en-US" altLang="zh-CN" sz="2800" u="sng" dirty="0" smtClean="0">
                <a:latin typeface="+mn-lt"/>
              </a:rPr>
              <a:t>9.3.2  </a:t>
            </a:r>
            <a:r>
              <a:rPr lang="zh-CN" altLang="zh-CN" sz="2800" u="sng" dirty="0" smtClean="0">
                <a:latin typeface="+mn-lt"/>
              </a:rPr>
              <a:t>对</a:t>
            </a:r>
            <a:r>
              <a:rPr lang="en-US" altLang="zh-CN" sz="2800" u="sng" dirty="0" smtClean="0">
                <a:latin typeface="+mn-lt"/>
              </a:rPr>
              <a:t>RFID</a:t>
            </a:r>
            <a:r>
              <a:rPr lang="zh-CN" altLang="zh-CN" sz="2800" u="sng" dirty="0" smtClean="0">
                <a:latin typeface="+mn-lt"/>
              </a:rPr>
              <a:t>系统的攻击方法</a:t>
            </a:r>
            <a:endParaRPr lang="zh-CN" altLang="en-US" sz="2800" u="sng" dirty="0">
              <a:latin typeface="+mn-lt"/>
            </a:endParaRPr>
          </a:p>
        </p:txBody>
      </p:sp>
      <p:sp>
        <p:nvSpPr>
          <p:cNvPr id="6" name="内容占位符 5"/>
          <p:cNvSpPr>
            <a:spLocks noGrp="1"/>
          </p:cNvSpPr>
          <p:nvPr>
            <p:ph sz="half" idx="1"/>
          </p:nvPr>
        </p:nvSpPr>
        <p:spPr/>
        <p:txBody>
          <a:bodyPr/>
          <a:lstStyle/>
          <a:p>
            <a:r>
              <a:rPr lang="zh-CN" altLang="zh-CN" sz="3600" b="1" dirty="0" smtClean="0">
                <a:solidFill>
                  <a:schemeClr val="accent6"/>
                </a:solidFill>
                <a:latin typeface="+mj-ea"/>
                <a:ea typeface="+mj-ea"/>
              </a:rPr>
              <a:t>窃听与跟踪攻击</a:t>
            </a:r>
            <a:endParaRPr lang="en-US" altLang="zh-CN" sz="3600" b="1" dirty="0" smtClean="0">
              <a:solidFill>
                <a:schemeClr val="accent6"/>
              </a:solidFill>
              <a:latin typeface="+mj-ea"/>
              <a:ea typeface="+mj-ea"/>
            </a:endParaRPr>
          </a:p>
          <a:p>
            <a:r>
              <a:rPr lang="zh-CN" altLang="zh-CN" sz="3600" b="1" dirty="0" smtClean="0">
                <a:solidFill>
                  <a:schemeClr val="accent6"/>
                </a:solidFill>
                <a:latin typeface="+mj-ea"/>
                <a:ea typeface="+mj-ea"/>
              </a:rPr>
              <a:t> 中间人攻击</a:t>
            </a:r>
            <a:endParaRPr lang="en-US" altLang="zh-CN" sz="3600" b="1" dirty="0" smtClean="0">
              <a:solidFill>
                <a:schemeClr val="accent6"/>
              </a:solidFill>
              <a:latin typeface="+mj-ea"/>
              <a:ea typeface="+mj-ea"/>
            </a:endParaRPr>
          </a:p>
          <a:p>
            <a:r>
              <a:rPr lang="zh-CN" altLang="zh-CN" sz="3600" b="1" dirty="0" smtClean="0">
                <a:solidFill>
                  <a:schemeClr val="accent6"/>
                </a:solidFill>
                <a:latin typeface="+mj-ea"/>
                <a:ea typeface="+mj-ea"/>
              </a:rPr>
              <a:t>欺骗、重放与克隆攻击</a:t>
            </a:r>
            <a:endParaRPr lang="en-US" altLang="zh-CN" sz="3600" b="1" dirty="0" smtClean="0">
              <a:solidFill>
                <a:schemeClr val="accent6"/>
              </a:solidFill>
              <a:latin typeface="+mj-ea"/>
              <a:ea typeface="+mj-ea"/>
            </a:endParaRPr>
          </a:p>
          <a:p>
            <a:r>
              <a:rPr lang="zh-CN" altLang="zh-CN" sz="3600" b="1" dirty="0" smtClean="0">
                <a:solidFill>
                  <a:schemeClr val="accent6"/>
                </a:solidFill>
                <a:latin typeface="+mj-ea"/>
                <a:ea typeface="+mj-ea"/>
              </a:rPr>
              <a:t>破解与篡改攻击</a:t>
            </a:r>
            <a:endParaRPr lang="zh-CN" altLang="en-US" sz="3600" b="1" dirty="0">
              <a:solidFill>
                <a:schemeClr val="accent6"/>
              </a:solidFill>
              <a:latin typeface="+mj-ea"/>
              <a:ea typeface="+mj-ea"/>
            </a:endParaRPr>
          </a:p>
        </p:txBody>
      </p:sp>
      <p:sp>
        <p:nvSpPr>
          <p:cNvPr id="7" name="内容占位符 6"/>
          <p:cNvSpPr>
            <a:spLocks noGrp="1"/>
          </p:cNvSpPr>
          <p:nvPr>
            <p:ph sz="half" idx="2"/>
          </p:nvPr>
        </p:nvSpPr>
        <p:spPr/>
        <p:txBody>
          <a:bodyPr/>
          <a:lstStyle/>
          <a:p>
            <a:r>
              <a:rPr lang="zh-CN" altLang="zh-CN" sz="3600" b="1" dirty="0" smtClean="0">
                <a:solidFill>
                  <a:schemeClr val="accent6"/>
                </a:solidFill>
                <a:latin typeface="+mj-ea"/>
                <a:ea typeface="+mj-ea"/>
              </a:rPr>
              <a:t>干扰与拒绝服务攻击</a:t>
            </a:r>
            <a:endParaRPr lang="en-US" altLang="zh-CN" sz="3600" b="1" dirty="0" smtClean="0">
              <a:solidFill>
                <a:schemeClr val="accent6"/>
              </a:solidFill>
              <a:latin typeface="+mj-ea"/>
              <a:ea typeface="+mj-ea"/>
            </a:endParaRPr>
          </a:p>
          <a:p>
            <a:r>
              <a:rPr lang="zh-CN" altLang="zh-CN" sz="3600" b="1" dirty="0" smtClean="0">
                <a:solidFill>
                  <a:schemeClr val="accent6"/>
                </a:solidFill>
                <a:latin typeface="+mj-ea"/>
                <a:ea typeface="+mj-ea"/>
              </a:rPr>
              <a:t>灭活标签攻击</a:t>
            </a:r>
            <a:endParaRPr lang="en-US" altLang="zh-CN" sz="3600" b="1" dirty="0" smtClean="0">
              <a:solidFill>
                <a:schemeClr val="accent6"/>
              </a:solidFill>
              <a:latin typeface="+mj-ea"/>
              <a:ea typeface="+mj-ea"/>
            </a:endParaRPr>
          </a:p>
          <a:p>
            <a:r>
              <a:rPr lang="zh-CN" altLang="zh-CN" sz="3600" b="1" dirty="0" smtClean="0">
                <a:solidFill>
                  <a:schemeClr val="accent6"/>
                </a:solidFill>
                <a:latin typeface="+mj-ea"/>
                <a:ea typeface="+mj-ea"/>
              </a:rPr>
              <a:t>病毒攻击</a:t>
            </a:r>
            <a:endParaRPr lang="zh-CN" altLang="en-US" sz="3600" b="1" dirty="0" smtClean="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C101E3B4-7F0E-4A67-9228-DA1FA5490745}" type="slidenum">
              <a:rPr lang="en-US" altLang="ko-KR" smtClean="0"/>
              <a:pPr>
                <a:defRPr/>
              </a:pPr>
              <a:t>26</a:t>
            </a:fld>
            <a:endParaRPr lang="en-US" altLang="ko-K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1763688" y="764704"/>
            <a:ext cx="6694512" cy="5184576"/>
          </a:xfrm>
          <a:solidFill>
            <a:schemeClr val="bg1"/>
          </a:solidFill>
        </p:spPr>
        <p:txBody>
          <a:bodyPr/>
          <a:lstStyle/>
          <a:p>
            <a:pPr>
              <a:defRPr/>
            </a:pPr>
            <a:r>
              <a:rPr lang="zh-CN" altLang="zh-CN" sz="2800" b="1" u="sng" dirty="0" smtClean="0">
                <a:solidFill>
                  <a:schemeClr val="accent6"/>
                </a:solidFill>
                <a:latin typeface="+mj-ea"/>
                <a:ea typeface="+mj-ea"/>
              </a:rPr>
              <a:t>窃听与跟踪攻击</a:t>
            </a:r>
            <a:endParaRPr lang="zh-CN" altLang="en-US" sz="2800" b="1" u="sng"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621FD3E3-D640-4C7B-A6CE-A749FB2FF539}" type="slidenum">
              <a:rPr lang="en-US" altLang="ko-KR" smtClean="0"/>
              <a:pPr>
                <a:defRPr/>
              </a:pPr>
              <a:t>27</a:t>
            </a:fld>
            <a:endParaRPr lang="en-US" altLang="ko-KR"/>
          </a:p>
        </p:txBody>
      </p:sp>
      <p:pic>
        <p:nvPicPr>
          <p:cNvPr id="9218" name="Picture 2"/>
          <p:cNvPicPr>
            <a:picLocks noChangeAspect="1" noChangeArrowheads="1"/>
          </p:cNvPicPr>
          <p:nvPr/>
        </p:nvPicPr>
        <p:blipFill>
          <a:blip r:embed="rId2" cstate="print"/>
          <a:srcRect/>
          <a:stretch>
            <a:fillRect/>
          </a:stretch>
        </p:blipFill>
        <p:spPr bwMode="auto">
          <a:xfrm>
            <a:off x="1763688" y="1484785"/>
            <a:ext cx="5357852" cy="4718684"/>
          </a:xfrm>
          <a:prstGeom prst="rect">
            <a:avLst/>
          </a:prstGeom>
          <a:solidFill>
            <a:schemeClr val="accent6">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685800" y="980728"/>
            <a:ext cx="7772400" cy="4968552"/>
          </a:xfrm>
          <a:solidFill>
            <a:schemeClr val="bg1"/>
          </a:solidFill>
        </p:spPr>
        <p:txBody>
          <a:bodyPr/>
          <a:lstStyle/>
          <a:p>
            <a:pPr>
              <a:defRPr/>
            </a:pPr>
            <a:r>
              <a:rPr lang="zh-CN" altLang="zh-CN" sz="2800" b="1" u="sng" dirty="0" smtClean="0">
                <a:solidFill>
                  <a:schemeClr val="accent6"/>
                </a:solidFill>
                <a:latin typeface="+mj-ea"/>
                <a:ea typeface="+mj-ea"/>
              </a:rPr>
              <a:t> 中间人攻击</a:t>
            </a:r>
            <a:endParaRPr lang="zh-CN" altLang="en-US" sz="2800" b="1" u="sng"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2B23E6CA-C6D6-4592-872D-569DAAF0C1D0}" type="slidenum">
              <a:rPr lang="en-US" altLang="ko-KR" smtClean="0"/>
              <a:pPr>
                <a:defRPr/>
              </a:pPr>
              <a:t>28</a:t>
            </a:fld>
            <a:endParaRPr lang="en-US" altLang="ko-KR"/>
          </a:p>
        </p:txBody>
      </p:sp>
      <p:pic>
        <p:nvPicPr>
          <p:cNvPr id="10242" name="图片 4"/>
          <p:cNvPicPr>
            <a:picLocks noChangeAspect="1" noChangeArrowheads="1"/>
          </p:cNvPicPr>
          <p:nvPr/>
        </p:nvPicPr>
        <p:blipFill>
          <a:blip r:embed="rId2" cstate="print"/>
          <a:srcRect/>
          <a:stretch>
            <a:fillRect/>
          </a:stretch>
        </p:blipFill>
        <p:spPr bwMode="auto">
          <a:xfrm>
            <a:off x="683568" y="1700808"/>
            <a:ext cx="7797316" cy="3600400"/>
          </a:xfrm>
          <a:prstGeom prst="rect">
            <a:avLst/>
          </a:prstGeom>
          <a:solidFill>
            <a:schemeClr val="accent6">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algn="l"/>
            <a:r>
              <a:rPr lang="en-US" altLang="zh-CN" sz="2800" u="sng" dirty="0" smtClean="0">
                <a:latin typeface="+mn-lt"/>
              </a:rPr>
              <a:t>9.3.3  </a:t>
            </a:r>
            <a:r>
              <a:rPr lang="zh-CN" altLang="zh-CN" sz="2800" u="sng" dirty="0" smtClean="0">
                <a:latin typeface="+mn-lt"/>
              </a:rPr>
              <a:t>基于</a:t>
            </a:r>
            <a:r>
              <a:rPr lang="en-US" altLang="zh-CN" sz="2800" u="sng" dirty="0" smtClean="0">
                <a:latin typeface="+mn-lt"/>
              </a:rPr>
              <a:t>RFID</a:t>
            </a:r>
            <a:r>
              <a:rPr lang="zh-CN" altLang="zh-CN" sz="2800" u="sng" dirty="0" smtClean="0">
                <a:latin typeface="+mn-lt"/>
              </a:rPr>
              <a:t>的位置服务与隐私保护</a:t>
            </a:r>
            <a:endParaRPr lang="zh-CN" altLang="en-US" sz="2800" u="sng" dirty="0" smtClean="0">
              <a:latin typeface="+mn-lt"/>
            </a:endParaRPr>
          </a:p>
        </p:txBody>
      </p:sp>
      <p:sp>
        <p:nvSpPr>
          <p:cNvPr id="3" name="内容占位符 2"/>
          <p:cNvSpPr>
            <a:spLocks noGrp="1"/>
          </p:cNvSpPr>
          <p:nvPr>
            <p:ph idx="1"/>
          </p:nvPr>
        </p:nvSpPr>
        <p:spPr>
          <a:xfrm>
            <a:off x="685800" y="1484784"/>
            <a:ext cx="7772400" cy="4464496"/>
          </a:xfrm>
          <a:solidFill>
            <a:schemeClr val="bg1"/>
          </a:solidFill>
        </p:spPr>
        <p:txBody>
          <a:bodyPr/>
          <a:lstStyle/>
          <a:p>
            <a:pPr>
              <a:defRPr/>
            </a:pPr>
            <a:r>
              <a:rPr lang="zh-CN" altLang="zh-CN" sz="2800" b="1" dirty="0" smtClean="0">
                <a:solidFill>
                  <a:schemeClr val="accent6"/>
                </a:solidFill>
                <a:ea typeface="+mj-ea"/>
              </a:rPr>
              <a:t>隐私的内涵很广泛，通常包括个人信息、身体、财产，但是不同的民族、不同的宗教信仰、不同文化的人对隐私都有不同的理解，但是尊重个人隐私已经成为社会的共识与共同的需要</a:t>
            </a:r>
            <a:endParaRPr lang="en-US" altLang="zh-CN" sz="2800" b="1" dirty="0" smtClean="0">
              <a:solidFill>
                <a:schemeClr val="accent6"/>
              </a:solidFill>
              <a:ea typeface="+mj-ea"/>
            </a:endParaRPr>
          </a:p>
          <a:p>
            <a:pPr>
              <a:defRPr/>
            </a:pPr>
            <a:endParaRPr lang="en-US" altLang="zh-CN" sz="800" b="1" dirty="0" smtClean="0">
              <a:solidFill>
                <a:schemeClr val="accent6"/>
              </a:solidFill>
              <a:ea typeface="+mj-ea"/>
            </a:endParaRPr>
          </a:p>
          <a:p>
            <a:pPr>
              <a:defRPr/>
            </a:pPr>
            <a:r>
              <a:rPr lang="zh-CN" altLang="zh-CN" sz="2800" b="1" dirty="0" smtClean="0">
                <a:solidFill>
                  <a:schemeClr val="accent6"/>
                </a:solidFill>
                <a:ea typeface="+mj-ea"/>
              </a:rPr>
              <a:t>除了</a:t>
            </a:r>
            <a:r>
              <a:rPr lang="en-US" altLang="zh-CN" sz="2800" b="1" dirty="0" smtClean="0">
                <a:solidFill>
                  <a:schemeClr val="accent6"/>
                </a:solidFill>
                <a:ea typeface="+mj-ea"/>
              </a:rPr>
              <a:t>RFID</a:t>
            </a:r>
            <a:r>
              <a:rPr lang="zh-CN" altLang="zh-CN" sz="2800" b="1" dirty="0" smtClean="0">
                <a:solidFill>
                  <a:schemeClr val="accent6"/>
                </a:solidFill>
                <a:ea typeface="+mj-ea"/>
              </a:rPr>
              <a:t>之外，各种传感器、摄像探头、手机定位功能的不正当使用，都有可能造成个人信息的泄漏、篡改和滥用</a:t>
            </a:r>
            <a:endParaRPr lang="en-US" altLang="zh-CN" sz="2800" b="1" dirty="0" smtClean="0">
              <a:solidFill>
                <a:schemeClr val="accent6"/>
              </a:solidFill>
              <a:ea typeface="+mj-ea"/>
            </a:endParaRPr>
          </a:p>
          <a:p>
            <a:pPr>
              <a:defRPr/>
            </a:pPr>
            <a:endParaRPr lang="en-US" altLang="zh-CN" sz="800" b="1" dirty="0" smtClean="0">
              <a:solidFill>
                <a:schemeClr val="accent6"/>
              </a:solidFill>
              <a:ea typeface="+mj-ea"/>
            </a:endParaRPr>
          </a:p>
          <a:p>
            <a:pPr>
              <a:defRPr/>
            </a:pPr>
            <a:r>
              <a:rPr lang="zh-CN" altLang="zh-CN" sz="2800" b="1" dirty="0" smtClean="0">
                <a:solidFill>
                  <a:schemeClr val="accent6"/>
                </a:solidFill>
                <a:ea typeface="+mj-ea"/>
              </a:rPr>
              <a:t>对于隐私的保护手段是当前物联网信息安全研究的一个热点问题</a:t>
            </a:r>
            <a:endParaRPr lang="zh-CN" altLang="en-US" sz="2800" b="1" dirty="0">
              <a:solidFill>
                <a:schemeClr val="accent6"/>
              </a:solidFill>
              <a:ea typeface="+mj-ea"/>
            </a:endParaRPr>
          </a:p>
        </p:txBody>
      </p:sp>
      <p:sp>
        <p:nvSpPr>
          <p:cNvPr id="4" name="页脚占位符 3"/>
          <p:cNvSpPr>
            <a:spLocks noGrp="1"/>
          </p:cNvSpPr>
          <p:nvPr>
            <p:ph type="ftr" sz="quarter" idx="10"/>
          </p:nvPr>
        </p:nvSpPr>
        <p:spPr/>
        <p:txBody>
          <a:bodyPr/>
          <a:lstStyle/>
          <a:p>
            <a:pPr>
              <a:defRPr/>
            </a:pPr>
            <a:fld id="{80E9EDED-B19B-4B19-ADC4-03F767B29E39}" type="slidenum">
              <a:rPr lang="en-US" altLang="ko-KR" smtClean="0"/>
              <a:pPr>
                <a:defRPr/>
              </a:pPr>
              <a:t>29</a:t>
            </a:fld>
            <a:endParaRPr lang="en-US" altLang="ko-K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764704"/>
            <a:ext cx="7486600" cy="5331296"/>
          </a:xfrm>
        </p:spPr>
        <p:txBody>
          <a:bodyPr/>
          <a:lstStyle/>
          <a:p>
            <a:pPr>
              <a:buNone/>
            </a:pPr>
            <a:r>
              <a:rPr lang="zh-CN" altLang="en-US" sz="2400" b="1" dirty="0" smtClean="0">
                <a:solidFill>
                  <a:schemeClr val="accent6"/>
                </a:solidFill>
                <a:ea typeface="+mj-ea"/>
              </a:rPr>
              <a:t>第</a:t>
            </a:r>
            <a:endParaRPr lang="en-US" altLang="zh-CN" sz="2400" b="1" dirty="0" smtClean="0">
              <a:solidFill>
                <a:schemeClr val="accent6"/>
              </a:solidFill>
              <a:ea typeface="+mj-ea"/>
            </a:endParaRPr>
          </a:p>
          <a:p>
            <a:pPr>
              <a:buNone/>
            </a:pPr>
            <a:r>
              <a:rPr lang="zh-CN" altLang="en-US" sz="2400" b="1" dirty="0" smtClean="0">
                <a:solidFill>
                  <a:schemeClr val="accent6"/>
                </a:solidFill>
                <a:ea typeface="+mj-ea"/>
              </a:rPr>
              <a:t> </a:t>
            </a:r>
            <a:r>
              <a:rPr lang="en-US" altLang="zh-CN" sz="2400" b="1" dirty="0" smtClean="0">
                <a:solidFill>
                  <a:schemeClr val="accent6"/>
                </a:solidFill>
                <a:ea typeface="+mj-ea"/>
              </a:rPr>
              <a:t>9</a:t>
            </a:r>
          </a:p>
          <a:p>
            <a:pPr>
              <a:buNone/>
            </a:pPr>
            <a:r>
              <a:rPr lang="zh-CN" altLang="en-US" sz="2400" b="1" dirty="0" smtClean="0">
                <a:solidFill>
                  <a:schemeClr val="accent6"/>
                </a:solidFill>
                <a:ea typeface="+mj-ea"/>
              </a:rPr>
              <a:t>章</a:t>
            </a:r>
            <a:endParaRPr lang="en-US" altLang="zh-CN" sz="2400" b="1" dirty="0" smtClean="0">
              <a:solidFill>
                <a:schemeClr val="accent6"/>
              </a:solidFill>
              <a:ea typeface="+mj-ea"/>
            </a:endParaRPr>
          </a:p>
          <a:p>
            <a:pPr>
              <a:buNone/>
            </a:pPr>
            <a:r>
              <a:rPr lang="zh-CN" altLang="en-US" sz="2400" b="1" dirty="0" smtClean="0">
                <a:solidFill>
                  <a:schemeClr val="accent6"/>
                </a:solidFill>
                <a:ea typeface="+mj-ea"/>
              </a:rPr>
              <a:t>知</a:t>
            </a:r>
            <a:endParaRPr lang="en-US" altLang="zh-CN" sz="2400" b="1" dirty="0" smtClean="0">
              <a:solidFill>
                <a:schemeClr val="accent6"/>
              </a:solidFill>
              <a:ea typeface="+mj-ea"/>
            </a:endParaRPr>
          </a:p>
          <a:p>
            <a:pPr>
              <a:buNone/>
            </a:pPr>
            <a:r>
              <a:rPr lang="zh-CN" altLang="en-US" sz="2400" b="1" dirty="0" smtClean="0">
                <a:solidFill>
                  <a:schemeClr val="accent6"/>
                </a:solidFill>
                <a:ea typeface="+mj-ea"/>
              </a:rPr>
              <a:t>识</a:t>
            </a:r>
            <a:endParaRPr lang="en-US" altLang="zh-CN" sz="2400" b="1" dirty="0" smtClean="0">
              <a:solidFill>
                <a:schemeClr val="accent6"/>
              </a:solidFill>
              <a:ea typeface="+mj-ea"/>
            </a:endParaRPr>
          </a:p>
          <a:p>
            <a:pPr>
              <a:buNone/>
            </a:pPr>
            <a:r>
              <a:rPr lang="zh-CN" altLang="en-US" sz="2400" b="1" dirty="0" smtClean="0">
                <a:solidFill>
                  <a:schemeClr val="accent6"/>
                </a:solidFill>
                <a:ea typeface="+mj-ea"/>
              </a:rPr>
              <a:t>点</a:t>
            </a:r>
            <a:endParaRPr lang="en-US" altLang="zh-CN" sz="2400" b="1" dirty="0" smtClean="0">
              <a:solidFill>
                <a:schemeClr val="accent6"/>
              </a:solidFill>
              <a:ea typeface="+mj-ea"/>
            </a:endParaRPr>
          </a:p>
          <a:p>
            <a:pPr>
              <a:buNone/>
            </a:pPr>
            <a:r>
              <a:rPr lang="zh-CN" altLang="en-US" sz="2400" b="1" dirty="0" smtClean="0">
                <a:solidFill>
                  <a:schemeClr val="accent6"/>
                </a:solidFill>
                <a:ea typeface="+mj-ea"/>
              </a:rPr>
              <a:t>结</a:t>
            </a:r>
            <a:endParaRPr lang="en-US" altLang="zh-CN" sz="2400" b="1" dirty="0" smtClean="0">
              <a:solidFill>
                <a:schemeClr val="accent6"/>
              </a:solidFill>
              <a:ea typeface="+mj-ea"/>
            </a:endParaRPr>
          </a:p>
          <a:p>
            <a:pPr>
              <a:buNone/>
            </a:pPr>
            <a:r>
              <a:rPr lang="zh-CN" altLang="en-US" sz="2400" b="1" dirty="0" smtClean="0">
                <a:solidFill>
                  <a:schemeClr val="accent6"/>
                </a:solidFill>
                <a:ea typeface="+mj-ea"/>
              </a:rPr>
              <a:t>构</a:t>
            </a:r>
            <a:endParaRPr lang="zh-CN" altLang="en-US" sz="2400" b="1" dirty="0">
              <a:solidFill>
                <a:schemeClr val="accent6"/>
              </a:solidFill>
              <a:ea typeface="+mj-ea"/>
            </a:endParaRPr>
          </a:p>
        </p:txBody>
      </p:sp>
      <p:sp>
        <p:nvSpPr>
          <p:cNvPr id="4" name="页脚占位符 3"/>
          <p:cNvSpPr>
            <a:spLocks noGrp="1"/>
          </p:cNvSpPr>
          <p:nvPr>
            <p:ph type="ftr" sz="quarter" idx="10"/>
          </p:nvPr>
        </p:nvSpPr>
        <p:spPr/>
        <p:txBody>
          <a:bodyPr/>
          <a:lstStyle/>
          <a:p>
            <a:pPr>
              <a:defRPr/>
            </a:pPr>
            <a:fld id="{C101E3B4-7F0E-4A67-9228-DA1FA5490745}" type="slidenum">
              <a:rPr lang="en-US" altLang="ko-KR" smtClean="0"/>
              <a:pPr>
                <a:defRPr/>
              </a:pPr>
              <a:t>3</a:t>
            </a:fld>
            <a:endParaRPr lang="en-US" altLang="ko-KR"/>
          </a:p>
        </p:txBody>
      </p:sp>
      <p:pic>
        <p:nvPicPr>
          <p:cNvPr id="2050" name="Picture 2"/>
          <p:cNvPicPr>
            <a:picLocks noChangeAspect="1" noChangeArrowheads="1"/>
          </p:cNvPicPr>
          <p:nvPr/>
        </p:nvPicPr>
        <p:blipFill>
          <a:blip r:embed="rId2" cstate="print"/>
          <a:srcRect/>
          <a:stretch>
            <a:fillRect/>
          </a:stretch>
        </p:blipFill>
        <p:spPr bwMode="auto">
          <a:xfrm>
            <a:off x="1907704" y="758308"/>
            <a:ext cx="5040560" cy="5488372"/>
          </a:xfrm>
          <a:prstGeom prst="rect">
            <a:avLst/>
          </a:prstGeom>
          <a:solidFill>
            <a:schemeClr val="accent6">
              <a:lumMod val="20000"/>
              <a:lumOff val="80000"/>
            </a:schemeClr>
          </a:solid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algn="l"/>
            <a:endParaRPr lang="zh-CN" altLang="en-US" sz="3200" smtClean="0"/>
          </a:p>
        </p:txBody>
      </p:sp>
      <p:sp>
        <p:nvSpPr>
          <p:cNvPr id="3" name="内容占位符 2"/>
          <p:cNvSpPr>
            <a:spLocks noGrp="1"/>
          </p:cNvSpPr>
          <p:nvPr>
            <p:ph idx="1"/>
          </p:nvPr>
        </p:nvSpPr>
        <p:spPr>
          <a:xfrm>
            <a:off x="1187624" y="1484784"/>
            <a:ext cx="7270576" cy="4464496"/>
          </a:xfrm>
          <a:solidFill>
            <a:schemeClr val="bg1"/>
          </a:solidFill>
        </p:spPr>
        <p:txBody>
          <a:bodyPr/>
          <a:lstStyle/>
          <a:p>
            <a:pPr>
              <a:buNone/>
              <a:defRPr/>
            </a:pPr>
            <a:r>
              <a:rPr lang="zh-CN" altLang="zh-CN" sz="4000" b="1" u="sng" dirty="0" smtClean="0">
                <a:solidFill>
                  <a:schemeClr val="accent6"/>
                </a:solidFill>
                <a:latin typeface="+mj-ea"/>
                <a:ea typeface="+mj-ea"/>
              </a:rPr>
              <a:t>保护个人隐私</a:t>
            </a:r>
            <a:r>
              <a:rPr lang="zh-CN" altLang="zh-CN" sz="4000" b="1" dirty="0" smtClean="0">
                <a:solidFill>
                  <a:schemeClr val="accent6"/>
                </a:solidFill>
                <a:latin typeface="+mj-ea"/>
                <a:ea typeface="+mj-ea"/>
              </a:rPr>
              <a:t>：</a:t>
            </a:r>
            <a:endParaRPr lang="en-US" altLang="zh-CN" sz="4000" b="1" dirty="0" smtClean="0">
              <a:solidFill>
                <a:schemeClr val="accent6"/>
              </a:solidFill>
              <a:latin typeface="+mj-ea"/>
              <a:ea typeface="+mj-ea"/>
            </a:endParaRPr>
          </a:p>
          <a:p>
            <a:pPr>
              <a:buNone/>
              <a:defRPr/>
            </a:pPr>
            <a:endParaRPr lang="en-US" altLang="zh-CN" sz="800" b="1" dirty="0" smtClean="0">
              <a:solidFill>
                <a:schemeClr val="accent6"/>
              </a:solidFill>
              <a:latin typeface="+mj-ea"/>
              <a:ea typeface="+mj-ea"/>
            </a:endParaRPr>
          </a:p>
          <a:p>
            <a:pPr>
              <a:defRPr/>
            </a:pPr>
            <a:r>
              <a:rPr lang="zh-CN" altLang="zh-CN" sz="4000" b="1" dirty="0" smtClean="0">
                <a:solidFill>
                  <a:schemeClr val="accent6"/>
                </a:solidFill>
                <a:latin typeface="+mj-ea"/>
                <a:ea typeface="+mj-ea"/>
              </a:rPr>
              <a:t>法律法规约束</a:t>
            </a:r>
            <a:endParaRPr lang="en-US" altLang="zh-CN" sz="4000" b="1" dirty="0" smtClean="0">
              <a:solidFill>
                <a:schemeClr val="accent6"/>
              </a:solidFill>
              <a:latin typeface="+mj-ea"/>
              <a:ea typeface="+mj-ea"/>
            </a:endParaRPr>
          </a:p>
          <a:p>
            <a:pPr>
              <a:defRPr/>
            </a:pPr>
            <a:endParaRPr lang="en-US" altLang="zh-CN" sz="800" b="1" dirty="0" smtClean="0">
              <a:solidFill>
                <a:schemeClr val="accent6"/>
              </a:solidFill>
              <a:latin typeface="+mj-ea"/>
              <a:ea typeface="+mj-ea"/>
            </a:endParaRPr>
          </a:p>
          <a:p>
            <a:pPr>
              <a:defRPr/>
            </a:pPr>
            <a:r>
              <a:rPr lang="zh-CN" altLang="zh-CN" sz="4000" b="1" dirty="0" smtClean="0">
                <a:solidFill>
                  <a:schemeClr val="accent6"/>
                </a:solidFill>
                <a:latin typeface="+mj-ea"/>
                <a:ea typeface="+mj-ea"/>
              </a:rPr>
              <a:t>隐私方针</a:t>
            </a:r>
            <a:endParaRPr lang="en-US" altLang="zh-CN" sz="4000" b="1" dirty="0" smtClean="0">
              <a:solidFill>
                <a:schemeClr val="accent6"/>
              </a:solidFill>
              <a:latin typeface="+mj-ea"/>
              <a:ea typeface="+mj-ea"/>
            </a:endParaRPr>
          </a:p>
          <a:p>
            <a:pPr>
              <a:defRPr/>
            </a:pPr>
            <a:endParaRPr lang="en-US" altLang="zh-CN" sz="800" b="1" dirty="0" smtClean="0">
              <a:solidFill>
                <a:schemeClr val="accent6"/>
              </a:solidFill>
              <a:latin typeface="+mj-ea"/>
              <a:ea typeface="+mj-ea"/>
            </a:endParaRPr>
          </a:p>
          <a:p>
            <a:pPr>
              <a:defRPr/>
            </a:pPr>
            <a:r>
              <a:rPr lang="zh-CN" altLang="zh-CN" sz="4000" b="1" dirty="0" smtClean="0">
                <a:solidFill>
                  <a:schemeClr val="accent6"/>
                </a:solidFill>
                <a:latin typeface="+mj-ea"/>
                <a:ea typeface="+mj-ea"/>
              </a:rPr>
              <a:t>身份匿名</a:t>
            </a:r>
            <a:endParaRPr lang="en-US" altLang="zh-CN" sz="4000" b="1" dirty="0" smtClean="0">
              <a:solidFill>
                <a:schemeClr val="accent6"/>
              </a:solidFill>
              <a:latin typeface="+mj-ea"/>
              <a:ea typeface="+mj-ea"/>
            </a:endParaRPr>
          </a:p>
          <a:p>
            <a:pPr>
              <a:defRPr/>
            </a:pPr>
            <a:endParaRPr lang="en-US" altLang="zh-CN" sz="800" b="1" dirty="0" smtClean="0">
              <a:solidFill>
                <a:schemeClr val="accent6"/>
              </a:solidFill>
              <a:latin typeface="+mj-ea"/>
              <a:ea typeface="+mj-ea"/>
            </a:endParaRPr>
          </a:p>
          <a:p>
            <a:pPr>
              <a:defRPr/>
            </a:pPr>
            <a:r>
              <a:rPr lang="zh-CN" altLang="zh-CN" sz="4000" b="1" dirty="0" smtClean="0">
                <a:solidFill>
                  <a:schemeClr val="accent6"/>
                </a:solidFill>
                <a:latin typeface="+mj-ea"/>
                <a:ea typeface="+mj-ea"/>
              </a:rPr>
              <a:t>数据混淆</a:t>
            </a:r>
            <a:endParaRPr lang="zh-CN" altLang="en-US" sz="40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7F19C9D9-B77A-4987-B72A-E52703B26762}" type="slidenum">
              <a:rPr lang="en-US" altLang="ko-KR" smtClean="0"/>
              <a:pPr>
                <a:defRPr/>
              </a:pPr>
              <a:t>30</a:t>
            </a:fld>
            <a:endParaRPr lang="en-US" altLang="ko-K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gn="l"/>
            <a:r>
              <a:rPr lang="en-US" altLang="zh-CN" sz="2800" u="sng" dirty="0" smtClean="0">
                <a:latin typeface="+mn-lt"/>
              </a:rPr>
              <a:t>9.1  </a:t>
            </a:r>
            <a:r>
              <a:rPr lang="zh-CN" altLang="zh-CN" sz="2800" u="sng" dirty="0" smtClean="0">
                <a:latin typeface="+mn-lt"/>
              </a:rPr>
              <a:t>物联网信息安全中的四个重要关系问题</a:t>
            </a:r>
            <a:r>
              <a:rPr lang="en-US" altLang="zh-CN" sz="2800" u="sng" dirty="0" smtClean="0">
                <a:latin typeface="+mn-lt"/>
              </a:rPr>
              <a:t/>
            </a:r>
            <a:br>
              <a:rPr lang="en-US" altLang="zh-CN" sz="2800" u="sng" dirty="0" smtClean="0">
                <a:latin typeface="+mn-lt"/>
              </a:rPr>
            </a:br>
            <a:r>
              <a:rPr lang="en-US" altLang="zh-CN" sz="2800" u="sng" dirty="0" smtClean="0">
                <a:latin typeface="+mn-lt"/>
              </a:rPr>
              <a:t>9.1.1  </a:t>
            </a:r>
            <a:r>
              <a:rPr lang="zh-CN" altLang="zh-CN" sz="2800" u="sng" dirty="0" smtClean="0">
                <a:latin typeface="+mn-lt"/>
              </a:rPr>
              <a:t>物联网信息安全与现实社会的关系</a:t>
            </a:r>
            <a:endParaRPr lang="zh-CN" altLang="en-US" sz="2800" u="sng" dirty="0" smtClean="0">
              <a:latin typeface="+mn-lt"/>
            </a:endParaRPr>
          </a:p>
        </p:txBody>
      </p:sp>
      <p:sp>
        <p:nvSpPr>
          <p:cNvPr id="3" name="内容占位符 2"/>
          <p:cNvSpPr>
            <a:spLocks noGrp="1"/>
          </p:cNvSpPr>
          <p:nvPr>
            <p:ph idx="1"/>
          </p:nvPr>
        </p:nvSpPr>
        <p:spPr>
          <a:xfrm>
            <a:off x="685800" y="1628800"/>
            <a:ext cx="7772400" cy="4320480"/>
          </a:xfrm>
          <a:solidFill>
            <a:schemeClr val="bg1"/>
          </a:solidFill>
        </p:spPr>
        <p:txBody>
          <a:bodyPr/>
          <a:lstStyle/>
          <a:p>
            <a:pPr>
              <a:defRPr/>
            </a:pPr>
            <a:r>
              <a:rPr lang="zh-CN" altLang="zh-CN" b="1" u="sng" dirty="0" smtClean="0">
                <a:solidFill>
                  <a:schemeClr val="accent6"/>
                </a:solidFill>
                <a:latin typeface="+mj-ea"/>
                <a:ea typeface="+mj-ea"/>
              </a:rPr>
              <a:t>网络虚拟世界与现实物理世界的关系</a:t>
            </a:r>
            <a:endParaRPr lang="zh-CN" altLang="en-US" b="1" u="sng"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D2D53E77-6A10-4920-BABA-92A84757602E}" type="slidenum">
              <a:rPr lang="en-US" altLang="ko-KR" smtClean="0"/>
              <a:pPr>
                <a:defRPr/>
              </a:pPr>
              <a:t>4</a:t>
            </a:fld>
            <a:endParaRPr lang="en-US" altLang="ko-KR"/>
          </a:p>
        </p:txBody>
      </p:sp>
      <p:pic>
        <p:nvPicPr>
          <p:cNvPr id="2050" name="图片 1"/>
          <p:cNvPicPr>
            <a:picLocks noChangeAspect="1" noChangeArrowheads="1"/>
          </p:cNvPicPr>
          <p:nvPr/>
        </p:nvPicPr>
        <p:blipFill>
          <a:blip r:embed="rId2" cstate="print"/>
          <a:srcRect/>
          <a:stretch>
            <a:fillRect/>
          </a:stretch>
        </p:blipFill>
        <p:spPr bwMode="auto">
          <a:xfrm>
            <a:off x="248942" y="2348880"/>
            <a:ext cx="8521512" cy="3384376"/>
          </a:xfrm>
          <a:prstGeom prst="rect">
            <a:avLst/>
          </a:prstGeom>
          <a:solidFill>
            <a:schemeClr val="accent6">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685800" y="609600"/>
            <a:ext cx="7772400" cy="803176"/>
          </a:xfrm>
        </p:spPr>
        <p:txBody>
          <a:bodyPr/>
          <a:lstStyle/>
          <a:p>
            <a:pPr algn="l"/>
            <a:r>
              <a:rPr lang="zh-CN" altLang="zh-CN" sz="2800" u="sng" dirty="0" smtClean="0"/>
              <a:t>物联网信息安全问题的特点</a:t>
            </a:r>
            <a:r>
              <a:rPr lang="zh-CN" altLang="zh-CN" sz="3200" dirty="0" smtClean="0"/>
              <a:t>：</a:t>
            </a:r>
            <a:endParaRPr lang="zh-CN" altLang="en-US" sz="3200" dirty="0" smtClean="0"/>
          </a:p>
        </p:txBody>
      </p:sp>
      <p:sp>
        <p:nvSpPr>
          <p:cNvPr id="3" name="内容占位符 2"/>
          <p:cNvSpPr>
            <a:spLocks noGrp="1"/>
          </p:cNvSpPr>
          <p:nvPr>
            <p:ph idx="1"/>
          </p:nvPr>
        </p:nvSpPr>
        <p:spPr>
          <a:xfrm>
            <a:off x="685800" y="1340768"/>
            <a:ext cx="7772400" cy="4536504"/>
          </a:xfrm>
          <a:solidFill>
            <a:schemeClr val="bg1"/>
          </a:solidFill>
        </p:spPr>
        <p:txBody>
          <a:bodyPr/>
          <a:lstStyle/>
          <a:p>
            <a:pPr>
              <a:defRPr/>
            </a:pPr>
            <a:r>
              <a:rPr lang="zh-CN" altLang="zh-CN" sz="2800" b="1" dirty="0" smtClean="0">
                <a:solidFill>
                  <a:schemeClr val="accent6"/>
                </a:solidFill>
                <a:latin typeface="+mj-ea"/>
                <a:ea typeface="+mj-ea"/>
              </a:rPr>
              <a:t>由于物联网应用系统涉及小到每一个家庭，大到一个国家的电网、金融业，甚至可以成为国与国之间军事对抗的工具</a:t>
            </a:r>
            <a:endParaRPr lang="en-US" altLang="zh-CN" sz="2800" b="1" dirty="0" smtClean="0">
              <a:solidFill>
                <a:schemeClr val="accent6"/>
              </a:solidFill>
              <a:latin typeface="+mj-ea"/>
              <a:ea typeface="+mj-ea"/>
            </a:endParaRPr>
          </a:p>
          <a:p>
            <a:pPr>
              <a:defRPr/>
            </a:pPr>
            <a:r>
              <a:rPr lang="zh-CN" altLang="zh-CN" sz="2800" b="1" dirty="0" smtClean="0">
                <a:solidFill>
                  <a:schemeClr val="accent6"/>
                </a:solidFill>
                <a:latin typeface="+mj-ea"/>
                <a:ea typeface="+mj-ea"/>
              </a:rPr>
              <a:t>物联网覆盖了从信息感知、通信、计算到控制的闭环过程，这种影响的广度与深度是互联网所没有的</a:t>
            </a:r>
            <a:endParaRPr lang="en-US" altLang="zh-CN" sz="2800" b="1" dirty="0" smtClean="0">
              <a:solidFill>
                <a:schemeClr val="accent6"/>
              </a:solidFill>
              <a:latin typeface="+mj-ea"/>
              <a:ea typeface="+mj-ea"/>
            </a:endParaRPr>
          </a:p>
          <a:p>
            <a:pPr>
              <a:defRPr/>
            </a:pPr>
            <a:r>
              <a:rPr lang="zh-CN" altLang="zh-CN" sz="2800" b="1" dirty="0" smtClean="0">
                <a:solidFill>
                  <a:schemeClr val="accent6"/>
                </a:solidFill>
                <a:latin typeface="+mj-ea"/>
                <a:ea typeface="+mj-ea"/>
              </a:rPr>
              <a:t>互联网中的信息安全问题大多都会在物联网中出现，但是物联网在信息安全中有其独特的问题，如隐私保护问题</a:t>
            </a:r>
            <a:endParaRPr lang="en-US" altLang="zh-CN" sz="2800" b="1" dirty="0" smtClean="0">
              <a:solidFill>
                <a:schemeClr val="accent6"/>
              </a:solidFill>
              <a:latin typeface="+mj-ea"/>
              <a:ea typeface="+mj-ea"/>
            </a:endParaRPr>
          </a:p>
          <a:p>
            <a:pPr>
              <a:defRPr/>
            </a:pPr>
            <a:r>
              <a:rPr lang="zh-CN" altLang="zh-CN" sz="2800" b="1" dirty="0" smtClean="0">
                <a:solidFill>
                  <a:schemeClr val="accent6"/>
                </a:solidFill>
                <a:latin typeface="+mj-ea"/>
                <a:ea typeface="+mj-ea"/>
              </a:rPr>
              <a:t>物联网会遇到比互联网更加严峻的信息安全的威胁、考验与挑战</a:t>
            </a:r>
            <a:endParaRPr lang="zh-CN" altLang="en-US" sz="28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81EB5DCA-E7D7-4ADF-B8CE-761DC172BC4E}" type="slidenum">
              <a:rPr lang="en-US" altLang="ko-KR" smtClean="0"/>
              <a:pPr>
                <a:defRPr/>
              </a:pPr>
              <a:t>5</a:t>
            </a:fld>
            <a:endParaRPr lang="en-US" altLang="ko-K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88" y="609600"/>
            <a:ext cx="7529512" cy="1462088"/>
          </a:xfrm>
        </p:spPr>
        <p:txBody>
          <a:bodyPr/>
          <a:lstStyle/>
          <a:p>
            <a:pPr algn="l">
              <a:defRPr/>
            </a:pPr>
            <a:r>
              <a:rPr lang="zh-CN" altLang="en-US" sz="2800" u="sng" dirty="0" smtClean="0">
                <a:solidFill>
                  <a:schemeClr val="accent6"/>
                </a:solidFill>
              </a:rPr>
              <a:t>解决物联网信息安全问题</a:t>
            </a:r>
            <a:endParaRPr lang="zh-CN" altLang="en-US" sz="2800" u="sng" dirty="0">
              <a:solidFill>
                <a:schemeClr val="accent6"/>
              </a:solidFill>
            </a:endParaRPr>
          </a:p>
        </p:txBody>
      </p:sp>
      <p:graphicFrame>
        <p:nvGraphicFramePr>
          <p:cNvPr id="4" name="内容占位符 3"/>
          <p:cNvGraphicFramePr>
            <a:graphicFrameLocks noGrp="1"/>
          </p:cNvGraphicFramePr>
          <p:nvPr>
            <p:ph idx="1"/>
          </p:nvPr>
        </p:nvGraphicFramePr>
        <p:xfrm>
          <a:off x="685800" y="1773238"/>
          <a:ext cx="7772400" cy="4322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685800" y="609600"/>
            <a:ext cx="7772400" cy="803176"/>
          </a:xfrm>
        </p:spPr>
        <p:txBody>
          <a:bodyPr/>
          <a:lstStyle/>
          <a:p>
            <a:pPr algn="l"/>
            <a:r>
              <a:rPr lang="en-US" altLang="zh-CN" sz="2800" u="sng" dirty="0" smtClean="0">
                <a:latin typeface="+mn-lt"/>
              </a:rPr>
              <a:t>9.1.2  </a:t>
            </a:r>
            <a:r>
              <a:rPr lang="zh-CN" altLang="zh-CN" sz="2800" u="sng" dirty="0" smtClean="0">
                <a:latin typeface="+mn-lt"/>
              </a:rPr>
              <a:t>物联网信息安全与互联网信息安全的关系</a:t>
            </a:r>
            <a:endParaRPr lang="zh-CN" altLang="en-US" sz="2800" u="sng" dirty="0" smtClean="0">
              <a:latin typeface="+mn-lt"/>
            </a:endParaRPr>
          </a:p>
        </p:txBody>
      </p:sp>
      <p:sp>
        <p:nvSpPr>
          <p:cNvPr id="3" name="内容占位符 2"/>
          <p:cNvSpPr>
            <a:spLocks noGrp="1"/>
          </p:cNvSpPr>
          <p:nvPr>
            <p:ph idx="1"/>
          </p:nvPr>
        </p:nvSpPr>
        <p:spPr>
          <a:xfrm>
            <a:off x="685800" y="1268760"/>
            <a:ext cx="7772400" cy="4680520"/>
          </a:xfrm>
          <a:solidFill>
            <a:schemeClr val="bg1"/>
          </a:solidFill>
        </p:spPr>
        <p:txBody>
          <a:bodyPr/>
          <a:lstStyle/>
          <a:p>
            <a:pPr>
              <a:defRPr/>
            </a:pPr>
            <a:r>
              <a:rPr lang="zh-CN" altLang="zh-CN" b="1" dirty="0" smtClean="0">
                <a:solidFill>
                  <a:schemeClr val="accent6"/>
                </a:solidFill>
                <a:latin typeface="+mj-ea"/>
                <a:ea typeface="+mj-ea"/>
              </a:rPr>
              <a:t>互联网所能够遇到的信息安全问题，在物联网大多都会存在，可能只是表现形式和被关注的程度有所不同</a:t>
            </a:r>
            <a:endParaRPr lang="en-US" altLang="zh-CN" b="1" dirty="0" smtClean="0">
              <a:solidFill>
                <a:schemeClr val="accent6"/>
              </a:solidFill>
              <a:latin typeface="+mj-ea"/>
              <a:ea typeface="+mj-ea"/>
            </a:endParaRPr>
          </a:p>
          <a:p>
            <a:pPr>
              <a:defRPr/>
            </a:pPr>
            <a:r>
              <a:rPr lang="zh-CN" altLang="zh-CN" b="1" dirty="0" smtClean="0">
                <a:solidFill>
                  <a:schemeClr val="accent6"/>
                </a:solidFill>
                <a:latin typeface="+mj-ea"/>
                <a:ea typeface="+mj-ea"/>
              </a:rPr>
              <a:t>作为共性技术，互联网信息安全的研究方法与成果可以成为物联网信息安全技术研究的基础</a:t>
            </a:r>
            <a:endParaRPr lang="en-US" altLang="zh-CN" b="1" dirty="0" smtClean="0">
              <a:solidFill>
                <a:schemeClr val="accent6"/>
              </a:solidFill>
              <a:latin typeface="+mj-ea"/>
              <a:ea typeface="+mj-ea"/>
            </a:endParaRPr>
          </a:p>
          <a:p>
            <a:pPr>
              <a:defRPr/>
            </a:pPr>
            <a:r>
              <a:rPr lang="zh-CN" altLang="zh-CN" b="1" dirty="0" smtClean="0">
                <a:solidFill>
                  <a:schemeClr val="accent6"/>
                </a:solidFill>
                <a:latin typeface="+mj-ea"/>
                <a:ea typeface="+mj-ea"/>
              </a:rPr>
              <a:t>物联网信息安全</a:t>
            </a:r>
            <a:r>
              <a:rPr lang="zh-CN" altLang="en-US" b="1" dirty="0" smtClean="0">
                <a:solidFill>
                  <a:schemeClr val="accent6"/>
                </a:solidFill>
                <a:latin typeface="+mj-ea"/>
                <a:ea typeface="+mj-ea"/>
              </a:rPr>
              <a:t>可以划分为：</a:t>
            </a:r>
            <a:r>
              <a:rPr lang="zh-CN" altLang="zh-CN" b="1" dirty="0" smtClean="0">
                <a:solidFill>
                  <a:schemeClr val="accent6"/>
                </a:solidFill>
                <a:latin typeface="+mj-ea"/>
                <a:ea typeface="+mj-ea"/>
              </a:rPr>
              <a:t>感知层安全、网络层安全、应用层安全</a:t>
            </a:r>
            <a:endParaRPr lang="en-US" altLang="zh-CN" b="1" dirty="0" smtClean="0">
              <a:solidFill>
                <a:schemeClr val="accent6"/>
              </a:solidFill>
              <a:latin typeface="+mj-ea"/>
              <a:ea typeface="+mj-ea"/>
            </a:endParaRPr>
          </a:p>
          <a:p>
            <a:pPr>
              <a:defRPr/>
            </a:pPr>
            <a:r>
              <a:rPr lang="zh-CN" altLang="zh-CN" b="1" dirty="0" smtClean="0">
                <a:solidFill>
                  <a:schemeClr val="accent6"/>
                </a:solidFill>
                <a:latin typeface="+mj-ea"/>
                <a:ea typeface="+mj-ea"/>
              </a:rPr>
              <a:t>隐私保护是物联网必须面对的重大问题</a:t>
            </a:r>
            <a:endParaRPr lang="zh-CN" altLang="en-US"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98DDDC0C-B566-47D6-A19D-131492724F67}" type="slidenum">
              <a:rPr lang="en-US" altLang="ko-KR" smtClean="0"/>
              <a:pPr>
                <a:defRPr/>
              </a:pPr>
              <a:t>7</a:t>
            </a:fld>
            <a:endParaRPr lang="en-US" altLang="ko-K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l"/>
            <a:r>
              <a:rPr lang="en-US" altLang="zh-CN" sz="2800" u="sng" dirty="0" smtClean="0">
                <a:latin typeface="+mn-lt"/>
              </a:rPr>
              <a:t>9.1.3  </a:t>
            </a:r>
            <a:r>
              <a:rPr lang="zh-CN" altLang="zh-CN" sz="2800" u="sng" dirty="0" smtClean="0">
                <a:latin typeface="+mn-lt"/>
              </a:rPr>
              <a:t>物联网信息安全与密码学的关系</a:t>
            </a:r>
            <a:endParaRPr lang="zh-CN" altLang="en-US" sz="2800" u="sng" dirty="0" smtClean="0">
              <a:latin typeface="+mn-lt"/>
            </a:endParaRPr>
          </a:p>
        </p:txBody>
      </p:sp>
      <p:sp>
        <p:nvSpPr>
          <p:cNvPr id="3" name="内容占位符 2"/>
          <p:cNvSpPr>
            <a:spLocks noGrp="1"/>
          </p:cNvSpPr>
          <p:nvPr>
            <p:ph idx="1"/>
          </p:nvPr>
        </p:nvSpPr>
        <p:spPr>
          <a:xfrm>
            <a:off x="685800" y="1484784"/>
            <a:ext cx="7772400" cy="4464496"/>
          </a:xfrm>
          <a:solidFill>
            <a:schemeClr val="bg1"/>
          </a:solidFill>
        </p:spPr>
        <p:txBody>
          <a:bodyPr/>
          <a:lstStyle/>
          <a:p>
            <a:pPr>
              <a:defRPr/>
            </a:pPr>
            <a:r>
              <a:rPr lang="zh-CN" altLang="zh-CN" sz="2400" b="1" dirty="0" smtClean="0">
                <a:solidFill>
                  <a:schemeClr val="accent6"/>
                </a:solidFill>
                <a:latin typeface="+mj-ea"/>
                <a:ea typeface="+mj-ea"/>
              </a:rPr>
              <a:t>密码学在网络安全中有很多重要的应用，物联网在用户身份认证、敏感数据传输的加密上都会使用到密码技术</a:t>
            </a:r>
            <a:endParaRPr lang="en-US" altLang="zh-CN" sz="2400" b="1" dirty="0" smtClean="0">
              <a:solidFill>
                <a:schemeClr val="accent6"/>
              </a:solidFill>
              <a:latin typeface="+mj-ea"/>
              <a:ea typeface="+mj-ea"/>
            </a:endParaRPr>
          </a:p>
          <a:p>
            <a:pPr>
              <a:defRPr/>
            </a:pPr>
            <a:r>
              <a:rPr lang="zh-CN" altLang="zh-CN" sz="2400" b="1" dirty="0" smtClean="0">
                <a:solidFill>
                  <a:schemeClr val="accent6"/>
                </a:solidFill>
                <a:latin typeface="+mj-ea"/>
                <a:ea typeface="+mj-ea"/>
              </a:rPr>
              <a:t>数学是精确的和遵循逻辑规律的，而计算机网络、互联网、物联网的安全涉及的是人所知道的事，人与人之间的关系，人和物之间的关系，以及物与物之间的关系</a:t>
            </a:r>
            <a:r>
              <a:rPr lang="zh-CN" altLang="en-US" sz="2400" b="1" dirty="0" smtClean="0">
                <a:solidFill>
                  <a:schemeClr val="accent6"/>
                </a:solidFill>
                <a:latin typeface="+mj-ea"/>
                <a:ea typeface="+mj-ea"/>
              </a:rPr>
              <a:t>；</a:t>
            </a:r>
            <a:r>
              <a:rPr lang="zh-CN" altLang="zh-CN" sz="2400" b="1" dirty="0" smtClean="0">
                <a:solidFill>
                  <a:schemeClr val="accent6"/>
                </a:solidFill>
                <a:latin typeface="+mj-ea"/>
                <a:ea typeface="+mj-ea"/>
              </a:rPr>
              <a:t>物是有价值的</a:t>
            </a:r>
            <a:r>
              <a:rPr lang="zh-CN" altLang="en-US" sz="2400" b="1" dirty="0" smtClean="0">
                <a:solidFill>
                  <a:schemeClr val="accent6"/>
                </a:solidFill>
                <a:latin typeface="+mj-ea"/>
                <a:ea typeface="+mj-ea"/>
              </a:rPr>
              <a:t>，</a:t>
            </a:r>
            <a:r>
              <a:rPr lang="zh-CN" altLang="zh-CN" sz="2400" b="1" dirty="0" smtClean="0">
                <a:solidFill>
                  <a:schemeClr val="accent6"/>
                </a:solidFill>
                <a:latin typeface="+mj-ea"/>
                <a:ea typeface="+mj-ea"/>
              </a:rPr>
              <a:t>人是有欲望的，是不稳定的，甚至是难于理解的</a:t>
            </a:r>
            <a:endParaRPr lang="en-US" altLang="zh-CN" sz="2400" b="1" dirty="0" smtClean="0">
              <a:solidFill>
                <a:schemeClr val="accent6"/>
              </a:solidFill>
              <a:latin typeface="+mj-ea"/>
              <a:ea typeface="+mj-ea"/>
            </a:endParaRPr>
          </a:p>
          <a:p>
            <a:pPr>
              <a:defRPr/>
            </a:pPr>
            <a:r>
              <a:rPr lang="zh-CN" altLang="zh-CN" sz="2400" b="1" dirty="0" smtClean="0">
                <a:solidFill>
                  <a:schemeClr val="accent6"/>
                </a:solidFill>
                <a:latin typeface="+mj-ea"/>
                <a:ea typeface="+mj-ea"/>
              </a:rPr>
              <a:t>密码学是研究信息安全所必需的一个重要的工具与方法，但是物联网安全研究所涉及的问题要比密码学应用广泛得多</a:t>
            </a:r>
            <a:endParaRPr lang="zh-CN" altLang="en-US" sz="24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950FACE2-522C-4E14-9B42-607A95FAEBCA}" type="slidenum">
              <a:rPr lang="en-US" altLang="ko-KR" smtClean="0"/>
              <a:pPr>
                <a:defRPr/>
              </a:pPr>
              <a:t>8</a:t>
            </a:fld>
            <a:endParaRPr lang="en-US" altLang="ko-K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algn="l"/>
            <a:r>
              <a:rPr lang="en-US" altLang="zh-CN" sz="2800" u="sng" dirty="0" smtClean="0">
                <a:latin typeface="+mn-lt"/>
              </a:rPr>
              <a:t>9.1.4  </a:t>
            </a:r>
            <a:r>
              <a:rPr lang="zh-CN" altLang="zh-CN" sz="2800" u="sng" dirty="0" smtClean="0">
                <a:latin typeface="+mn-lt"/>
              </a:rPr>
              <a:t>物联网安全与国家信息安全战略的关系</a:t>
            </a:r>
            <a:endParaRPr lang="zh-CN" altLang="en-US" sz="2800" u="sng" dirty="0" smtClean="0">
              <a:latin typeface="+mn-lt"/>
            </a:endParaRPr>
          </a:p>
        </p:txBody>
      </p:sp>
      <p:sp>
        <p:nvSpPr>
          <p:cNvPr id="3" name="内容占位符 2"/>
          <p:cNvSpPr>
            <a:spLocks noGrp="1"/>
          </p:cNvSpPr>
          <p:nvPr>
            <p:ph idx="1"/>
          </p:nvPr>
        </p:nvSpPr>
        <p:spPr>
          <a:xfrm>
            <a:off x="685800" y="1628800"/>
            <a:ext cx="7772400" cy="4320480"/>
          </a:xfrm>
          <a:solidFill>
            <a:schemeClr val="bg1"/>
          </a:solidFill>
        </p:spPr>
        <p:txBody>
          <a:bodyPr/>
          <a:lstStyle/>
          <a:p>
            <a:pPr>
              <a:defRPr/>
            </a:pPr>
            <a:r>
              <a:rPr lang="zh-CN" altLang="zh-CN" sz="4400" b="1" dirty="0" smtClean="0">
                <a:solidFill>
                  <a:schemeClr val="accent6"/>
                </a:solidFill>
                <a:latin typeface="+mj-ea"/>
                <a:ea typeface="+mj-ea"/>
              </a:rPr>
              <a:t>物联网在互联网的基础上进一步发展了人与物、物与物之间的交互</a:t>
            </a:r>
            <a:endParaRPr lang="en-US" altLang="zh-CN" sz="4400" b="1" dirty="0" smtClean="0">
              <a:solidFill>
                <a:schemeClr val="accent6"/>
              </a:solidFill>
              <a:latin typeface="+mj-ea"/>
              <a:ea typeface="+mj-ea"/>
            </a:endParaRPr>
          </a:p>
          <a:p>
            <a:pPr>
              <a:defRPr/>
            </a:pPr>
            <a:r>
              <a:rPr lang="zh-CN" altLang="zh-CN" sz="4400" b="1" dirty="0" smtClean="0">
                <a:solidFill>
                  <a:schemeClr val="accent6"/>
                </a:solidFill>
                <a:latin typeface="+mj-ea"/>
                <a:ea typeface="+mj-ea"/>
              </a:rPr>
              <a:t>物联网的安全对国家安全</a:t>
            </a:r>
            <a:r>
              <a:rPr lang="zh-CN" altLang="en-US" sz="4400" b="1" dirty="0" smtClean="0">
                <a:solidFill>
                  <a:schemeClr val="accent6"/>
                </a:solidFill>
                <a:latin typeface="+mj-ea"/>
                <a:ea typeface="+mj-ea"/>
              </a:rPr>
              <a:t>会</a:t>
            </a:r>
            <a:r>
              <a:rPr lang="zh-CN" altLang="zh-CN" sz="4400" b="1" dirty="0" smtClean="0">
                <a:solidFill>
                  <a:schemeClr val="accent6"/>
                </a:solidFill>
                <a:latin typeface="+mj-ea"/>
                <a:ea typeface="+mj-ea"/>
              </a:rPr>
              <a:t>产生深刻的影响</a:t>
            </a:r>
            <a:endParaRPr lang="zh-CN" altLang="en-US" sz="4400" b="1" dirty="0">
              <a:solidFill>
                <a:schemeClr val="accent6"/>
              </a:solidFill>
              <a:latin typeface="+mj-ea"/>
              <a:ea typeface="+mj-ea"/>
            </a:endParaRPr>
          </a:p>
        </p:txBody>
      </p:sp>
      <p:sp>
        <p:nvSpPr>
          <p:cNvPr id="4" name="页脚占位符 3"/>
          <p:cNvSpPr>
            <a:spLocks noGrp="1"/>
          </p:cNvSpPr>
          <p:nvPr>
            <p:ph type="ftr" sz="quarter" idx="10"/>
          </p:nvPr>
        </p:nvSpPr>
        <p:spPr/>
        <p:txBody>
          <a:bodyPr/>
          <a:lstStyle/>
          <a:p>
            <a:pPr>
              <a:defRPr/>
            </a:pPr>
            <a:fld id="{BE20AD5F-7C39-4673-91B1-D7041F0739C7}" type="slidenum">
              <a:rPr lang="en-US" altLang="ko-KR" smtClean="0"/>
              <a:pPr>
                <a:defRPr/>
              </a:pPr>
              <a:t>9</a:t>
            </a:fld>
            <a:endParaRPr lang="en-US" altLang="ko-K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55</TotalTime>
  <Words>1327</Words>
  <Application>Microsoft Office PowerPoint</Application>
  <PresentationFormat>全屏显示(4:3)</PresentationFormat>
  <Paragraphs>157</Paragraphs>
  <Slides>30</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模板</vt:lpstr>
      <vt:lpstr>位图图像</vt:lpstr>
      <vt:lpstr>《物联网工程导论》</vt:lpstr>
      <vt:lpstr>第9章     物联网信息安全技术</vt:lpstr>
      <vt:lpstr>幻灯片 3</vt:lpstr>
      <vt:lpstr>9.1  物联网信息安全中的四个重要关系问题 9.1.1  物联网信息安全与现实社会的关系</vt:lpstr>
      <vt:lpstr>物联网信息安全问题的特点：</vt:lpstr>
      <vt:lpstr>解决物联网信息安全问题</vt:lpstr>
      <vt:lpstr>9.1.2  物联网信息安全与互联网信息安全的关系</vt:lpstr>
      <vt:lpstr>9.1.3  物联网信息安全与密码学的关系</vt:lpstr>
      <vt:lpstr>9.1.4  物联网安全与国家信息安全战略的关系</vt:lpstr>
      <vt:lpstr>9.2  物联网信息安全技术研究 9.2.1  信息安全需求</vt:lpstr>
      <vt:lpstr>幻灯片 11</vt:lpstr>
      <vt:lpstr>9.2.2  物联网中的网络防攻击技术研究</vt:lpstr>
      <vt:lpstr>幻灯片 13</vt:lpstr>
      <vt:lpstr>9.2.3  物联网安全防护技术研究</vt:lpstr>
      <vt:lpstr>幻灯片 15</vt:lpstr>
      <vt:lpstr>幻灯片 16</vt:lpstr>
      <vt:lpstr>幻灯片 17</vt:lpstr>
      <vt:lpstr>幻灯片 18</vt:lpstr>
      <vt:lpstr>幻灯片 19</vt:lpstr>
      <vt:lpstr>幻灯片 20</vt:lpstr>
      <vt:lpstr>幻灯片 21</vt:lpstr>
      <vt:lpstr>9.2.4  密码学及其在物联网应用的研究</vt:lpstr>
      <vt:lpstr>幻灯片 23</vt:lpstr>
      <vt:lpstr>9.2.5  网络安全协议研究</vt:lpstr>
      <vt:lpstr>9.3  RFID安全与隐私保护研究 9.3.1  RFID标签的安全缺陷</vt:lpstr>
      <vt:lpstr>9.3.2  对RFID系统的攻击方法</vt:lpstr>
      <vt:lpstr>幻灯片 27</vt:lpstr>
      <vt:lpstr>幻灯片 28</vt:lpstr>
      <vt:lpstr>9.3.3  基于RFID的位置服务与隐私保护</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WUGY</cp:lastModifiedBy>
  <cp:revision>13</cp:revision>
  <cp:lastPrinted>1999-06-03T07:41:47Z</cp:lastPrinted>
  <dcterms:created xsi:type="dcterms:W3CDTF">2012-05-19T07:24:15Z</dcterms:created>
  <dcterms:modified xsi:type="dcterms:W3CDTF">2012-06-05T08:27:19Z</dcterms:modified>
</cp:coreProperties>
</file>