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61" r:id="rId4"/>
    <p:sldId id="258" r:id="rId5"/>
    <p:sldId id="277" r:id="rId6"/>
    <p:sldId id="260" r:id="rId7"/>
    <p:sldId id="275" r:id="rId8"/>
    <p:sldId id="269" r:id="rId9"/>
    <p:sldId id="270" r:id="rId10"/>
    <p:sldId id="259" r:id="rId11"/>
    <p:sldId id="266" r:id="rId12"/>
    <p:sldId id="267" r:id="rId13"/>
    <p:sldId id="262" r:id="rId14"/>
    <p:sldId id="276" r:id="rId15"/>
    <p:sldId id="263" r:id="rId16"/>
    <p:sldId id="264" r:id="rId17"/>
    <p:sldId id="265" r:id="rId18"/>
    <p:sldId id="278" r:id="rId19"/>
    <p:sldId id="279" r:id="rId20"/>
    <p:sldId id="280" r:id="rId21"/>
    <p:sldId id="272" r:id="rId22"/>
    <p:sldId id="271" r:id="rId23"/>
    <p:sldId id="273"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Impact" panose="020B0806030902050204" pitchFamily="34" charset="0"/>
      <p:regular r:id="rId30"/>
    </p:embeddedFont>
    <p:embeddedFont>
      <p:font typeface="Poppins" panose="00000500000000000000" pitchFamily="2" charset="0"/>
      <p:regular r:id="rId31"/>
      <p:bold r:id="rId32"/>
      <p:italic r:id="rId33"/>
      <p:boldItalic r:id="rId34"/>
    </p:embeddedFont>
    <p:embeddedFont>
      <p:font typeface="Trebuchet MS" panose="020B0603020202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FF55E8-B340-4AAE-B920-17A1C4F94DFC}">
  <a:tblStyle styleId="{A7FF55E8-B340-4AAE-B920-17A1C4F94DF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82" d="100"/>
          <a:sy n="82" d="100"/>
        </p:scale>
        <p:origin x="8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ny Khade" userId="9d3377bdd7b6c2d1" providerId="LiveId" clId="{83EF8AA7-D1A9-4204-8CD4-F71B86EF7383}"/>
    <pc:docChg chg="modSld">
      <pc:chgData name="Sunny Khade" userId="9d3377bdd7b6c2d1" providerId="LiveId" clId="{83EF8AA7-D1A9-4204-8CD4-F71B86EF7383}" dt="2021-12-16T13:05:06.363" v="14" actId="14100"/>
      <pc:docMkLst>
        <pc:docMk/>
      </pc:docMkLst>
      <pc:sldChg chg="modSp mod">
        <pc:chgData name="Sunny Khade" userId="9d3377bdd7b6c2d1" providerId="LiveId" clId="{83EF8AA7-D1A9-4204-8CD4-F71B86EF7383}" dt="2021-12-16T13:05:06.363" v="14" actId="14100"/>
        <pc:sldMkLst>
          <pc:docMk/>
          <pc:sldMk cId="0" sldId="257"/>
        </pc:sldMkLst>
        <pc:spChg chg="mod">
          <ac:chgData name="Sunny Khade" userId="9d3377bdd7b6c2d1" providerId="LiveId" clId="{83EF8AA7-D1A9-4204-8CD4-F71B86EF7383}" dt="2021-12-16T13:04:26.841" v="9" actId="20577"/>
          <ac:spMkLst>
            <pc:docMk/>
            <pc:sldMk cId="0" sldId="257"/>
            <ac:spMk id="95" creationId="{00000000-0000-0000-0000-000000000000}"/>
          </ac:spMkLst>
        </pc:spChg>
        <pc:spChg chg="mod">
          <ac:chgData name="Sunny Khade" userId="9d3377bdd7b6c2d1" providerId="LiveId" clId="{83EF8AA7-D1A9-4204-8CD4-F71B86EF7383}" dt="2021-12-16T13:05:06.363" v="14" actId="14100"/>
          <ac:spMkLst>
            <pc:docMk/>
            <pc:sldMk cId="0" sldId="257"/>
            <ac:spMk id="9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9" name="Google Shape;36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3436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03a80f68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g103a80f681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7" name="Google Shape;39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4" name="Google Shape;414;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8344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6" name="Google Shape;37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0561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3" name="Google Shape;38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7586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0" name="Google Shape;39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91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0" y="743181"/>
            <a:ext cx="12192000" cy="1204872"/>
          </a:xfrm>
          <a:prstGeom prst="rect">
            <a:avLst/>
          </a:prstGeom>
          <a:solidFill>
            <a:srgbClr val="8296B0"/>
          </a:solid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23F4F"/>
              </a:buClr>
              <a:buSzPts val="3600"/>
              <a:buFont typeface="Impact"/>
              <a:buNone/>
            </a:pPr>
            <a:r>
              <a:rPr lang="en-US" sz="3600" b="0" i="0" u="none" strike="noStrike">
                <a:solidFill>
                  <a:srgbClr val="323F4F"/>
                </a:solidFill>
                <a:latin typeface="Impact"/>
                <a:ea typeface="Impact"/>
                <a:cs typeface="Impact"/>
                <a:sym typeface="Impact"/>
              </a:rPr>
              <a:t>Immigrant Segmentation for Appropriate Accommodation using EDA and Clustering Analysis</a:t>
            </a:r>
            <a:endParaRPr sz="3600">
              <a:solidFill>
                <a:srgbClr val="323F4F"/>
              </a:solidFill>
            </a:endParaRPr>
          </a:p>
        </p:txBody>
      </p:sp>
      <p:sp>
        <p:nvSpPr>
          <p:cNvPr id="85" name="Google Shape;85;p13"/>
          <p:cNvSpPr txBox="1">
            <a:spLocks noGrp="1"/>
          </p:cNvSpPr>
          <p:nvPr>
            <p:ph type="body" idx="1"/>
          </p:nvPr>
        </p:nvSpPr>
        <p:spPr>
          <a:xfrm>
            <a:off x="918099" y="1763481"/>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1800"/>
              <a:buNone/>
            </a:pPr>
            <a:endParaRPr sz="1800" b="0" i="0" u="none" strike="noStrike" dirty="0">
              <a:solidFill>
                <a:srgbClr val="002060"/>
              </a:solidFill>
              <a:latin typeface="Times New Roman"/>
              <a:ea typeface="Times New Roman"/>
              <a:cs typeface="Times New Roman"/>
              <a:sym typeface="Times New Roman"/>
            </a:endParaRPr>
          </a:p>
          <a:p>
            <a:pPr marL="0" lvl="0" indent="0" algn="ctr" rtl="0">
              <a:lnSpc>
                <a:spcPct val="90000"/>
              </a:lnSpc>
              <a:spcBef>
                <a:spcPts val="550"/>
              </a:spcBef>
              <a:spcAft>
                <a:spcPts val="0"/>
              </a:spcAft>
              <a:buClr>
                <a:schemeClr val="dk1"/>
              </a:buClr>
              <a:buSzPts val="1800"/>
              <a:buNone/>
            </a:pPr>
            <a:endParaRPr sz="1800" dirty="0">
              <a:solidFill>
                <a:srgbClr val="002060"/>
              </a:solidFill>
              <a:latin typeface="Times New Roman"/>
              <a:ea typeface="Times New Roman"/>
              <a:cs typeface="Times New Roman"/>
              <a:sym typeface="Times New Roman"/>
            </a:endParaRPr>
          </a:p>
          <a:p>
            <a:pPr marL="0" lvl="0" indent="0" algn="ctr" rtl="0">
              <a:lnSpc>
                <a:spcPct val="90000"/>
              </a:lnSpc>
              <a:spcBef>
                <a:spcPts val="550"/>
              </a:spcBef>
              <a:spcAft>
                <a:spcPts val="0"/>
              </a:spcAft>
              <a:buClr>
                <a:srgbClr val="002060"/>
              </a:buClr>
              <a:buSzPts val="1800"/>
              <a:buNone/>
            </a:pPr>
            <a:r>
              <a:rPr lang="en-US" sz="1800" b="0" i="0" u="none" strike="noStrike" dirty="0">
                <a:solidFill>
                  <a:srgbClr val="002060"/>
                </a:solidFill>
                <a:latin typeface="Times New Roman"/>
                <a:ea typeface="Times New Roman"/>
                <a:cs typeface="Times New Roman"/>
                <a:sym typeface="Times New Roman"/>
              </a:rPr>
              <a:t>Presented By: </a:t>
            </a:r>
            <a:r>
              <a:rPr lang="en-US" sz="1800" b="1" i="0" u="none" strike="noStrike" dirty="0">
                <a:solidFill>
                  <a:srgbClr val="002060"/>
                </a:solidFill>
                <a:latin typeface="Times New Roman"/>
                <a:ea typeface="Times New Roman"/>
                <a:cs typeface="Times New Roman"/>
                <a:sym typeface="Times New Roman"/>
              </a:rPr>
              <a:t>Group 4</a:t>
            </a:r>
            <a:endParaRPr lang="en-US" dirty="0">
              <a:ea typeface="Times New Roman"/>
            </a:endParaRPr>
          </a:p>
          <a:p>
            <a:pPr marL="0" lvl="0" indent="0" algn="ctr" rtl="0">
              <a:lnSpc>
                <a:spcPct val="90000"/>
              </a:lnSpc>
              <a:spcBef>
                <a:spcPts val="550"/>
              </a:spcBef>
              <a:spcAft>
                <a:spcPts val="0"/>
              </a:spcAft>
              <a:buClr>
                <a:srgbClr val="002060"/>
              </a:buClr>
              <a:buSzPts val="1800"/>
              <a:buNone/>
            </a:pPr>
            <a:r>
              <a:rPr lang="en-US" sz="1800" b="1" i="0" u="none" strike="noStrike" dirty="0">
                <a:solidFill>
                  <a:srgbClr val="002060"/>
                </a:solidFill>
                <a:latin typeface="Times New Roman"/>
                <a:ea typeface="Times New Roman"/>
                <a:cs typeface="Times New Roman"/>
                <a:sym typeface="Times New Roman"/>
              </a:rPr>
              <a:t> </a:t>
            </a:r>
            <a:endParaRPr b="0" dirty="0"/>
          </a:p>
          <a:p>
            <a:pPr marL="0" lvl="0" indent="0" algn="ctr" rtl="0">
              <a:lnSpc>
                <a:spcPct val="90000"/>
              </a:lnSpc>
              <a:spcBef>
                <a:spcPts val="550"/>
              </a:spcBef>
              <a:spcAft>
                <a:spcPts val="0"/>
              </a:spcAft>
              <a:buClr>
                <a:srgbClr val="002060"/>
              </a:buClr>
              <a:buSzPts val="1800"/>
              <a:buNone/>
            </a:pPr>
            <a:r>
              <a:rPr lang="en-US" sz="1800" b="0" i="0" u="none" strike="noStrike" dirty="0">
                <a:solidFill>
                  <a:srgbClr val="002060"/>
                </a:solidFill>
                <a:latin typeface="Times New Roman"/>
                <a:ea typeface="Times New Roman"/>
                <a:cs typeface="Times New Roman"/>
                <a:sym typeface="Times New Roman"/>
              </a:rPr>
              <a:t>Name of group members: </a:t>
            </a:r>
            <a:endParaRPr b="0" dirty="0"/>
          </a:p>
          <a:p>
            <a:pPr marL="0" lvl="0" indent="0" algn="ctr" rtl="0">
              <a:lnSpc>
                <a:spcPct val="90000"/>
              </a:lnSpc>
              <a:spcBef>
                <a:spcPts val="550"/>
              </a:spcBef>
              <a:spcAft>
                <a:spcPts val="0"/>
              </a:spcAft>
              <a:buClr>
                <a:srgbClr val="002060"/>
              </a:buClr>
              <a:buSzPts val="1800"/>
              <a:buNone/>
            </a:pPr>
            <a:r>
              <a:rPr lang="en-US" sz="1800" b="1" i="0" u="none" strike="noStrike" dirty="0">
                <a:solidFill>
                  <a:srgbClr val="002060"/>
                </a:solidFill>
                <a:latin typeface="Times New Roman"/>
                <a:ea typeface="Times New Roman"/>
                <a:cs typeface="Times New Roman"/>
                <a:sym typeface="Times New Roman"/>
              </a:rPr>
              <a:t>Devika Dhumal</a:t>
            </a:r>
            <a:endParaRPr lang="en-US" dirty="0">
              <a:ea typeface="Times New Roman"/>
            </a:endParaRPr>
          </a:p>
          <a:p>
            <a:pPr marL="0" lvl="0" indent="0" algn="ctr" rtl="0">
              <a:lnSpc>
                <a:spcPct val="90000"/>
              </a:lnSpc>
              <a:spcBef>
                <a:spcPts val="550"/>
              </a:spcBef>
              <a:spcAft>
                <a:spcPts val="0"/>
              </a:spcAft>
              <a:buClr>
                <a:srgbClr val="002060"/>
              </a:buClr>
              <a:buSzPts val="1800"/>
              <a:buNone/>
            </a:pPr>
            <a:r>
              <a:rPr lang="en-US" sz="1800" b="1" i="0" u="none" strike="noStrike" dirty="0">
                <a:solidFill>
                  <a:srgbClr val="002060"/>
                </a:solidFill>
                <a:latin typeface="Times New Roman"/>
                <a:ea typeface="Times New Roman"/>
                <a:cs typeface="Times New Roman"/>
                <a:sym typeface="Times New Roman"/>
              </a:rPr>
              <a:t>Sunny </a:t>
            </a:r>
            <a:r>
              <a:rPr lang="en-US" sz="1800" b="1" i="0" u="none" strike="noStrike" dirty="0" err="1">
                <a:solidFill>
                  <a:srgbClr val="002060"/>
                </a:solidFill>
                <a:latin typeface="Times New Roman"/>
                <a:ea typeface="Times New Roman"/>
                <a:cs typeface="Times New Roman"/>
                <a:sym typeface="Times New Roman"/>
              </a:rPr>
              <a:t>Khade</a:t>
            </a:r>
            <a:endParaRPr b="0" dirty="0"/>
          </a:p>
          <a:p>
            <a:pPr marL="0" lvl="0" indent="0" algn="ctr" rtl="0">
              <a:lnSpc>
                <a:spcPct val="90000"/>
              </a:lnSpc>
              <a:spcBef>
                <a:spcPts val="550"/>
              </a:spcBef>
              <a:spcAft>
                <a:spcPts val="0"/>
              </a:spcAft>
              <a:buClr>
                <a:srgbClr val="002060"/>
              </a:buClr>
              <a:buSzPts val="1800"/>
              <a:buNone/>
            </a:pPr>
            <a:r>
              <a:rPr lang="en-US" sz="1800" b="1" i="0" u="none" strike="noStrike" dirty="0" err="1">
                <a:solidFill>
                  <a:srgbClr val="002060"/>
                </a:solidFill>
                <a:latin typeface="Times New Roman"/>
                <a:ea typeface="Times New Roman"/>
                <a:cs typeface="Times New Roman"/>
                <a:sym typeface="Times New Roman"/>
              </a:rPr>
              <a:t>Sanskriti</a:t>
            </a:r>
            <a:r>
              <a:rPr lang="en-US" sz="1800" b="1" i="0" u="none" strike="noStrike" dirty="0">
                <a:solidFill>
                  <a:srgbClr val="002060"/>
                </a:solidFill>
                <a:latin typeface="Times New Roman"/>
                <a:ea typeface="Times New Roman"/>
                <a:cs typeface="Times New Roman"/>
                <a:sym typeface="Times New Roman"/>
              </a:rPr>
              <a:t> </a:t>
            </a:r>
            <a:r>
              <a:rPr lang="en-US" sz="1800" b="1" i="0" u="none" strike="noStrike" dirty="0" err="1">
                <a:solidFill>
                  <a:srgbClr val="002060"/>
                </a:solidFill>
                <a:latin typeface="Times New Roman"/>
                <a:ea typeface="Times New Roman"/>
                <a:cs typeface="Times New Roman"/>
                <a:sym typeface="Times New Roman"/>
              </a:rPr>
              <a:t>Patole</a:t>
            </a:r>
            <a:endParaRPr b="0" dirty="0"/>
          </a:p>
          <a:p>
            <a:pPr marL="0" lvl="0" indent="0" algn="ctr" rtl="0">
              <a:lnSpc>
                <a:spcPct val="90000"/>
              </a:lnSpc>
              <a:spcBef>
                <a:spcPts val="1000"/>
              </a:spcBef>
              <a:spcAft>
                <a:spcPts val="0"/>
              </a:spcAft>
              <a:buClr>
                <a:srgbClr val="002060"/>
              </a:buClr>
              <a:buSzPts val="1800"/>
              <a:buNone/>
            </a:pPr>
            <a:r>
              <a:rPr lang="en-US" sz="1800" b="1" i="0" u="none" strike="noStrike" dirty="0">
                <a:solidFill>
                  <a:srgbClr val="002060"/>
                </a:solidFill>
                <a:latin typeface="Times New Roman"/>
                <a:ea typeface="Times New Roman"/>
                <a:cs typeface="Times New Roman"/>
                <a:sym typeface="Times New Roman"/>
              </a:rPr>
              <a:t>Omkar </a:t>
            </a:r>
            <a:r>
              <a:rPr lang="en-US" sz="1800" b="1" i="0" u="none" strike="noStrike" dirty="0" err="1">
                <a:solidFill>
                  <a:srgbClr val="002060"/>
                </a:solidFill>
                <a:latin typeface="Times New Roman"/>
                <a:ea typeface="Times New Roman"/>
                <a:cs typeface="Times New Roman"/>
                <a:sym typeface="Times New Roman"/>
              </a:rPr>
              <a:t>Takale</a:t>
            </a:r>
            <a:endParaRPr lang="en-US" sz="1800" b="1" i="0" u="none" strike="noStrike" dirty="0">
              <a:solidFill>
                <a:srgbClr val="002060"/>
              </a:solidFill>
              <a:latin typeface="Times New Roman"/>
              <a:ea typeface="Times New Roman"/>
              <a:cs typeface="Times New Roman"/>
              <a:sym typeface="Times New Roman"/>
            </a:endParaRPr>
          </a:p>
          <a:p>
            <a:pPr marL="0" lvl="0" indent="0" algn="ctr" rtl="0">
              <a:lnSpc>
                <a:spcPct val="90000"/>
              </a:lnSpc>
              <a:spcBef>
                <a:spcPts val="1000"/>
              </a:spcBef>
              <a:spcAft>
                <a:spcPts val="0"/>
              </a:spcAft>
              <a:buClr>
                <a:srgbClr val="002060"/>
              </a:buClr>
              <a:buSzPts val="1800"/>
              <a:buNone/>
            </a:pPr>
            <a:endParaRPr lang="en-US" sz="1800" b="1" dirty="0">
              <a:solidFill>
                <a:srgbClr val="002060"/>
              </a:solidFill>
              <a:latin typeface="Times New Roman"/>
              <a:ea typeface="Times New Roman"/>
              <a:cs typeface="Times New Roman"/>
              <a:sym typeface="Times New Roman"/>
            </a:endParaRPr>
          </a:p>
          <a:p>
            <a:pPr marL="0" indent="0" algn="ctr">
              <a:buClr>
                <a:srgbClr val="002060"/>
              </a:buClr>
              <a:buNone/>
            </a:pPr>
            <a:r>
              <a:rPr lang="en-US" sz="1800" b="0" i="0" u="none" strike="noStrike" dirty="0">
                <a:solidFill>
                  <a:srgbClr val="002060"/>
                </a:solidFill>
                <a:latin typeface="Times New Roman"/>
                <a:ea typeface="Times New Roman"/>
                <a:cs typeface="Times New Roman"/>
                <a:sym typeface="Times New Roman"/>
              </a:rPr>
              <a:t>Guided By: </a:t>
            </a:r>
            <a:r>
              <a:rPr lang="en-US" sz="1800" b="1" i="0" u="none" strike="noStrike" dirty="0">
                <a:solidFill>
                  <a:srgbClr val="002060"/>
                </a:solidFill>
                <a:latin typeface="Times New Roman"/>
                <a:ea typeface="Times New Roman"/>
                <a:cs typeface="Times New Roman"/>
                <a:sym typeface="Times New Roman"/>
              </a:rPr>
              <a:t>Prof. P. P. </a:t>
            </a:r>
            <a:r>
              <a:rPr lang="en-US" sz="1800" b="1" i="0" u="none" strike="noStrike" dirty="0" err="1">
                <a:solidFill>
                  <a:srgbClr val="002060"/>
                </a:solidFill>
                <a:latin typeface="Times New Roman"/>
                <a:ea typeface="Times New Roman"/>
                <a:cs typeface="Times New Roman"/>
                <a:sym typeface="Times New Roman"/>
              </a:rPr>
              <a:t>Dandavate</a:t>
            </a:r>
            <a:endParaRPr lang="en-US" sz="1800" b="0" dirty="0"/>
          </a:p>
          <a:p>
            <a:pPr marL="0" lvl="0" indent="0" algn="ctr" rtl="0">
              <a:lnSpc>
                <a:spcPct val="90000"/>
              </a:lnSpc>
              <a:spcBef>
                <a:spcPts val="1000"/>
              </a:spcBef>
              <a:spcAft>
                <a:spcPts val="0"/>
              </a:spcAft>
              <a:buClr>
                <a:srgbClr val="002060"/>
              </a:buClr>
              <a:buSzPts val="1800"/>
              <a:buNone/>
            </a:pPr>
            <a:r>
              <a:rPr lang="en-US" sz="1800" b="1" i="0" u="none" strike="noStrike" dirty="0">
                <a:solidFill>
                  <a:srgbClr val="002060"/>
                </a:solidFill>
                <a:latin typeface="Times New Roman"/>
                <a:ea typeface="Times New Roman"/>
                <a:cs typeface="Times New Roman"/>
                <a:sym typeface="Times New Roman"/>
              </a:rPr>
              <a:t> </a:t>
            </a:r>
            <a:r>
              <a:rPr lang="en-US" sz="1800" b="0" i="0" u="none" strike="noStrike" dirty="0">
                <a:solidFill>
                  <a:srgbClr val="002060"/>
                </a:solidFill>
                <a:latin typeface="Times New Roman"/>
                <a:ea typeface="Times New Roman"/>
                <a:cs typeface="Times New Roman"/>
                <a:sym typeface="Times New Roman"/>
              </a:rPr>
              <a:t>   </a:t>
            </a:r>
            <a:endParaRPr dirty="0"/>
          </a:p>
        </p:txBody>
      </p:sp>
      <p:sp>
        <p:nvSpPr>
          <p:cNvPr id="86" name="Google Shape;86;p13"/>
          <p:cNvSpPr txBox="1"/>
          <p:nvPr/>
        </p:nvSpPr>
        <p:spPr>
          <a:xfrm>
            <a:off x="0" y="330001"/>
            <a:ext cx="2547891" cy="923330"/>
          </a:xfrm>
          <a:prstGeom prst="rect">
            <a:avLst/>
          </a:prstGeom>
          <a:noFill/>
          <a:ln>
            <a:noFill/>
          </a:ln>
        </p:spPr>
        <p:txBody>
          <a:bodyPr spcFirstLastPara="1" wrap="square" lIns="91425" tIns="45700" rIns="91425" bIns="45700" anchor="t" anchorCtr="0">
            <a:spAutoFit/>
          </a:bodyPr>
          <a:lstStyle/>
          <a:p>
            <a:pPr marL="3175" marR="0" lvl="0" indent="-3175" algn="l" rtl="0">
              <a:spcBef>
                <a:spcPts val="0"/>
              </a:spcBef>
              <a:spcAft>
                <a:spcPts val="0"/>
              </a:spcAft>
              <a:buNone/>
            </a:pPr>
            <a:r>
              <a:rPr lang="en-US" sz="1800" b="0" i="0" u="none" strike="noStrike" cap="none">
                <a:solidFill>
                  <a:srgbClr val="002060"/>
                </a:solidFill>
                <a:latin typeface="Times New Roman"/>
                <a:ea typeface="Times New Roman"/>
                <a:cs typeface="Times New Roman"/>
                <a:sym typeface="Times New Roman"/>
              </a:rPr>
              <a:t>A Presentation on:</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br>
              <a:rPr lang="en-US" sz="1800" b="0" i="0" u="none" strike="noStrike" cap="none">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0" y="356160"/>
            <a:ext cx="12192000" cy="948770"/>
          </a:xfrm>
          <a:prstGeom prst="rect">
            <a:avLst/>
          </a:prstGeom>
          <a:solidFill>
            <a:srgbClr val="8296B0"/>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23F4F"/>
              </a:buClr>
              <a:buSzPts val="4400"/>
              <a:buFont typeface="Calibri"/>
              <a:buNone/>
            </a:pPr>
            <a:r>
              <a:rPr lang="en-US" b="1" dirty="0">
                <a:solidFill>
                  <a:srgbClr val="323F4F"/>
                </a:solidFill>
              </a:rPr>
              <a:t>      Problem Statement </a:t>
            </a:r>
            <a:endParaRPr b="1" dirty="0">
              <a:solidFill>
                <a:srgbClr val="323F4F"/>
              </a:solidFill>
            </a:endParaRPr>
          </a:p>
        </p:txBody>
      </p:sp>
      <p:pic>
        <p:nvPicPr>
          <p:cNvPr id="111" name="Google Shape;111;p16" descr="Document"/>
          <p:cNvPicPr preferRelativeResize="0">
            <a:picLocks noGrp="1"/>
          </p:cNvPicPr>
          <p:nvPr>
            <p:ph type="body" idx="1"/>
          </p:nvPr>
        </p:nvPicPr>
        <p:blipFill rotWithShape="1">
          <a:blip r:embed="rId3">
            <a:alphaModFix/>
          </a:blip>
          <a:srcRect/>
          <a:stretch/>
        </p:blipFill>
        <p:spPr>
          <a:xfrm>
            <a:off x="0" y="365126"/>
            <a:ext cx="829492" cy="859992"/>
          </a:xfrm>
          <a:prstGeom prst="rect">
            <a:avLst/>
          </a:prstGeom>
          <a:noFill/>
          <a:ln>
            <a:noFill/>
          </a:ln>
        </p:spPr>
      </p:pic>
      <p:sp>
        <p:nvSpPr>
          <p:cNvPr id="112" name="Google Shape;112;p16"/>
          <p:cNvSpPr txBox="1"/>
          <p:nvPr/>
        </p:nvSpPr>
        <p:spPr>
          <a:xfrm>
            <a:off x="159798" y="1677880"/>
            <a:ext cx="6513250" cy="34162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i="1" dirty="0">
                <a:solidFill>
                  <a:schemeClr val="dk1"/>
                </a:solidFill>
                <a:latin typeface="Calibri"/>
                <a:ea typeface="Calibri"/>
                <a:cs typeface="Calibri"/>
                <a:sym typeface="Calibri"/>
              </a:rPr>
              <a:t>“Targeting Individual Point-Of-Interests (POI) to recommend appropriate accommodations with the help of exploratory data analytics using clustering algorithm”</a:t>
            </a:r>
            <a:endParaRPr sz="3600" i="1" dirty="0">
              <a:solidFill>
                <a:schemeClr val="dk1"/>
              </a:solidFill>
              <a:latin typeface="Calibri"/>
              <a:ea typeface="Calibri"/>
              <a:cs typeface="Calibri"/>
              <a:sym typeface="Calibri"/>
            </a:endParaRPr>
          </a:p>
        </p:txBody>
      </p:sp>
      <p:grpSp>
        <p:nvGrpSpPr>
          <p:cNvPr id="113" name="Google Shape;113;p16"/>
          <p:cNvGrpSpPr/>
          <p:nvPr/>
        </p:nvGrpSpPr>
        <p:grpSpPr>
          <a:xfrm>
            <a:off x="7288595" y="1828800"/>
            <a:ext cx="3644718" cy="3821260"/>
            <a:chOff x="1347462" y="0"/>
            <a:chExt cx="3644718" cy="3821260"/>
          </a:xfrm>
        </p:grpSpPr>
        <p:sp>
          <p:nvSpPr>
            <p:cNvPr id="114" name="Google Shape;114;p16"/>
            <p:cNvSpPr/>
            <p:nvPr/>
          </p:nvSpPr>
          <p:spPr>
            <a:xfrm>
              <a:off x="2386206" y="1232738"/>
              <a:ext cx="1566864" cy="1355401"/>
            </a:xfrm>
            <a:prstGeom prst="hexagon">
              <a:avLst>
                <a:gd name="adj" fmla="val 28570"/>
                <a:gd name="vf" fmla="val 11547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txBox="1"/>
            <p:nvPr/>
          </p:nvSpPr>
          <p:spPr>
            <a:xfrm>
              <a:off x="2645857" y="1457347"/>
              <a:ext cx="1047562" cy="906183"/>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Exploratory Data Analytics</a:t>
              </a:r>
              <a:endParaRPr sz="1200">
                <a:solidFill>
                  <a:schemeClr val="lt1"/>
                </a:solidFill>
                <a:latin typeface="Calibri"/>
                <a:ea typeface="Calibri"/>
                <a:cs typeface="Calibri"/>
                <a:sym typeface="Calibri"/>
              </a:endParaRPr>
            </a:p>
          </p:txBody>
        </p:sp>
        <p:sp>
          <p:nvSpPr>
            <p:cNvPr id="116" name="Google Shape;116;p16"/>
            <p:cNvSpPr/>
            <p:nvPr/>
          </p:nvSpPr>
          <p:spPr>
            <a:xfrm>
              <a:off x="3367365" y="584270"/>
              <a:ext cx="591173" cy="509374"/>
            </a:xfrm>
            <a:prstGeom prst="hexagon">
              <a:avLst>
                <a:gd name="adj" fmla="val 28900"/>
                <a:gd name="vf" fmla="val 115470"/>
              </a:avLst>
            </a:prstGeom>
            <a:solidFill>
              <a:srgbClr val="CCD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a:off x="2530537" y="0"/>
              <a:ext cx="1284034" cy="1110840"/>
            </a:xfrm>
            <a:prstGeom prst="hexagon">
              <a:avLst>
                <a:gd name="adj" fmla="val 28570"/>
                <a:gd name="vf" fmla="val 11547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txBox="1"/>
            <p:nvPr/>
          </p:nvSpPr>
          <p:spPr>
            <a:xfrm>
              <a:off x="2743329" y="184090"/>
              <a:ext cx="858450" cy="742660"/>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Goals and strategy</a:t>
              </a:r>
              <a:endParaRPr sz="1200">
                <a:solidFill>
                  <a:schemeClr val="lt1"/>
                </a:solidFill>
                <a:latin typeface="Calibri"/>
                <a:ea typeface="Calibri"/>
                <a:cs typeface="Calibri"/>
                <a:sym typeface="Calibri"/>
              </a:endParaRPr>
            </a:p>
          </p:txBody>
        </p:sp>
        <p:sp>
          <p:nvSpPr>
            <p:cNvPr id="119" name="Google Shape;119;p16"/>
            <p:cNvSpPr/>
            <p:nvPr/>
          </p:nvSpPr>
          <p:spPr>
            <a:xfrm>
              <a:off x="4057310" y="1536529"/>
              <a:ext cx="591173" cy="509374"/>
            </a:xfrm>
            <a:prstGeom prst="hexagon">
              <a:avLst>
                <a:gd name="adj" fmla="val 28900"/>
                <a:gd name="vf" fmla="val 115470"/>
              </a:avLst>
            </a:prstGeom>
            <a:solidFill>
              <a:srgbClr val="CCD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a:off x="3708146" y="683241"/>
              <a:ext cx="1284034" cy="1110840"/>
            </a:xfrm>
            <a:prstGeom prst="hexagon">
              <a:avLst>
                <a:gd name="adj" fmla="val 28570"/>
                <a:gd name="vf" fmla="val 11547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txBox="1"/>
            <p:nvPr/>
          </p:nvSpPr>
          <p:spPr>
            <a:xfrm>
              <a:off x="3920938" y="867331"/>
              <a:ext cx="858450" cy="742660"/>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Data Collection and Attribute Classification</a:t>
              </a:r>
              <a:endParaRPr sz="1200">
                <a:solidFill>
                  <a:schemeClr val="lt1"/>
                </a:solidFill>
                <a:latin typeface="Calibri"/>
                <a:ea typeface="Calibri"/>
                <a:cs typeface="Calibri"/>
                <a:sym typeface="Calibri"/>
              </a:endParaRPr>
            </a:p>
          </p:txBody>
        </p:sp>
        <p:sp>
          <p:nvSpPr>
            <p:cNvPr id="122" name="Google Shape;122;p16"/>
            <p:cNvSpPr/>
            <p:nvPr/>
          </p:nvSpPr>
          <p:spPr>
            <a:xfrm>
              <a:off x="3578029" y="2611449"/>
              <a:ext cx="591173" cy="509374"/>
            </a:xfrm>
            <a:prstGeom prst="hexagon">
              <a:avLst>
                <a:gd name="adj" fmla="val 28900"/>
                <a:gd name="vf" fmla="val 115470"/>
              </a:avLst>
            </a:prstGeom>
            <a:solidFill>
              <a:srgbClr val="CCD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3708146" y="2026414"/>
              <a:ext cx="1284034" cy="1110840"/>
            </a:xfrm>
            <a:prstGeom prst="hexagon">
              <a:avLst>
                <a:gd name="adj" fmla="val 28570"/>
                <a:gd name="vf" fmla="val 11547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txBox="1"/>
            <p:nvPr/>
          </p:nvSpPr>
          <p:spPr>
            <a:xfrm>
              <a:off x="3920938" y="2210504"/>
              <a:ext cx="858450" cy="742660"/>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Analysis and Requirement Verification</a:t>
              </a:r>
              <a:endParaRPr sz="1200">
                <a:solidFill>
                  <a:schemeClr val="lt1"/>
                </a:solidFill>
                <a:latin typeface="Calibri"/>
                <a:ea typeface="Calibri"/>
                <a:cs typeface="Calibri"/>
                <a:sym typeface="Calibri"/>
              </a:endParaRPr>
            </a:p>
          </p:txBody>
        </p:sp>
        <p:sp>
          <p:nvSpPr>
            <p:cNvPr id="125" name="Google Shape;125;p16"/>
            <p:cNvSpPr/>
            <p:nvPr/>
          </p:nvSpPr>
          <p:spPr>
            <a:xfrm>
              <a:off x="2389122" y="2723030"/>
              <a:ext cx="591173" cy="509374"/>
            </a:xfrm>
            <a:prstGeom prst="hexagon">
              <a:avLst>
                <a:gd name="adj" fmla="val 28900"/>
                <a:gd name="vf" fmla="val 115470"/>
              </a:avLst>
            </a:prstGeom>
            <a:solidFill>
              <a:srgbClr val="CCD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a:off x="2530537" y="2710420"/>
              <a:ext cx="1284034" cy="1110840"/>
            </a:xfrm>
            <a:prstGeom prst="hexagon">
              <a:avLst>
                <a:gd name="adj" fmla="val 28570"/>
                <a:gd name="vf" fmla="val 11547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txBox="1"/>
            <p:nvPr/>
          </p:nvSpPr>
          <p:spPr>
            <a:xfrm>
              <a:off x="2743329" y="2894510"/>
              <a:ext cx="858450" cy="742660"/>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Data Preparation and processing</a:t>
              </a:r>
              <a:endParaRPr sz="1200">
                <a:solidFill>
                  <a:schemeClr val="lt1"/>
                </a:solidFill>
                <a:latin typeface="Calibri"/>
                <a:ea typeface="Calibri"/>
                <a:cs typeface="Calibri"/>
                <a:sym typeface="Calibri"/>
              </a:endParaRPr>
            </a:p>
          </p:txBody>
        </p:sp>
        <p:sp>
          <p:nvSpPr>
            <p:cNvPr id="128" name="Google Shape;128;p16"/>
            <p:cNvSpPr/>
            <p:nvPr/>
          </p:nvSpPr>
          <p:spPr>
            <a:xfrm>
              <a:off x="1687878" y="1771154"/>
              <a:ext cx="591173" cy="509374"/>
            </a:xfrm>
            <a:prstGeom prst="hexagon">
              <a:avLst>
                <a:gd name="adj" fmla="val 28900"/>
                <a:gd name="vf" fmla="val 115470"/>
              </a:avLst>
            </a:prstGeom>
            <a:solidFill>
              <a:srgbClr val="CCD3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1347462" y="2027178"/>
              <a:ext cx="1284034" cy="1110840"/>
            </a:xfrm>
            <a:prstGeom prst="hexagon">
              <a:avLst>
                <a:gd name="adj" fmla="val 28570"/>
                <a:gd name="vf" fmla="val 11547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txBox="1"/>
            <p:nvPr/>
          </p:nvSpPr>
          <p:spPr>
            <a:xfrm>
              <a:off x="1560254" y="2211268"/>
              <a:ext cx="858450" cy="742660"/>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Feature Extraction and Engineering</a:t>
              </a:r>
              <a:endParaRPr sz="1200">
                <a:solidFill>
                  <a:schemeClr val="lt1"/>
                </a:solidFill>
                <a:latin typeface="Calibri"/>
                <a:ea typeface="Calibri"/>
                <a:cs typeface="Calibri"/>
                <a:sym typeface="Calibri"/>
              </a:endParaRPr>
            </a:p>
          </p:txBody>
        </p:sp>
        <p:sp>
          <p:nvSpPr>
            <p:cNvPr id="131" name="Google Shape;131;p16"/>
            <p:cNvSpPr/>
            <p:nvPr/>
          </p:nvSpPr>
          <p:spPr>
            <a:xfrm>
              <a:off x="1347462" y="681712"/>
              <a:ext cx="1284034" cy="1110840"/>
            </a:xfrm>
            <a:prstGeom prst="hexagon">
              <a:avLst>
                <a:gd name="adj" fmla="val 28570"/>
                <a:gd name="vf" fmla="val 11547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txBox="1"/>
            <p:nvPr/>
          </p:nvSpPr>
          <p:spPr>
            <a:xfrm>
              <a:off x="1560254" y="865802"/>
              <a:ext cx="858450" cy="742660"/>
            </a:xfrm>
            <a:prstGeom prst="rect">
              <a:avLst/>
            </a:prstGeom>
            <a:noFill/>
            <a:ln>
              <a:noFill/>
            </a:ln>
          </p:spPr>
          <p:txBody>
            <a:bodyPr spcFirstLastPara="1" wrap="square" lIns="15225" tIns="15225" rIns="15225" bIns="15225" anchor="ctr" anchorCtr="0">
              <a:noAutofit/>
            </a:bodyPr>
            <a:lstStyle/>
            <a:p>
              <a:pPr marL="0" marR="0" lvl="0" indent="0" algn="ctr" rtl="0">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Modeling and Insight gathering</a:t>
              </a:r>
              <a:endParaRPr sz="1200">
                <a:solidFill>
                  <a:schemeClr val="lt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23"/>
          <p:cNvSpPr txBox="1">
            <a:spLocks noGrp="1"/>
          </p:cNvSpPr>
          <p:nvPr>
            <p:ph type="title"/>
          </p:nvPr>
        </p:nvSpPr>
        <p:spPr>
          <a:xfrm>
            <a:off x="0" y="365126"/>
            <a:ext cx="12192000" cy="948770"/>
          </a:xfrm>
          <a:prstGeom prst="rect">
            <a:avLst/>
          </a:prstGeom>
          <a:solidFill>
            <a:srgbClr val="8296B0"/>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23F4F"/>
              </a:buClr>
              <a:buSzPts val="4400"/>
              <a:buFont typeface="Calibri"/>
              <a:buNone/>
            </a:pPr>
            <a:r>
              <a:rPr lang="en-US" b="1">
                <a:solidFill>
                  <a:srgbClr val="323F4F"/>
                </a:solidFill>
              </a:rPr>
              <a:t>      Requirements and Feasibility</a:t>
            </a:r>
            <a:endParaRPr b="1">
              <a:solidFill>
                <a:srgbClr val="323F4F"/>
              </a:solidFill>
            </a:endParaRPr>
          </a:p>
        </p:txBody>
      </p:sp>
      <p:pic>
        <p:nvPicPr>
          <p:cNvPr id="364" name="Google Shape;364;p23" descr="Document"/>
          <p:cNvPicPr preferRelativeResize="0">
            <a:picLocks noGrp="1"/>
          </p:cNvPicPr>
          <p:nvPr>
            <p:ph type="body" idx="1"/>
          </p:nvPr>
        </p:nvPicPr>
        <p:blipFill rotWithShape="1">
          <a:blip r:embed="rId3">
            <a:alphaModFix/>
          </a:blip>
          <a:srcRect/>
          <a:stretch/>
        </p:blipFill>
        <p:spPr>
          <a:xfrm>
            <a:off x="0" y="365126"/>
            <a:ext cx="829492" cy="859992"/>
          </a:xfrm>
          <a:prstGeom prst="rect">
            <a:avLst/>
          </a:prstGeom>
          <a:noFill/>
          <a:ln>
            <a:noFill/>
          </a:ln>
        </p:spPr>
      </p:pic>
      <p:sp>
        <p:nvSpPr>
          <p:cNvPr id="365" name="Google Shape;365;p23"/>
          <p:cNvSpPr txBox="1"/>
          <p:nvPr/>
        </p:nvSpPr>
        <p:spPr>
          <a:xfrm>
            <a:off x="417250" y="1802167"/>
            <a:ext cx="5678750"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1. Hardware Interfaces </a:t>
            </a:r>
            <a:endParaRPr dirty="0"/>
          </a:p>
          <a:p>
            <a:pPr marL="285750" marR="0" lvl="0" indent="-285750" algn="l" rtl="0">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Calibri"/>
                <a:ea typeface="Calibri"/>
                <a:cs typeface="Calibri"/>
                <a:sym typeface="Calibri"/>
              </a:rPr>
              <a:t>Graphic Card</a:t>
            </a: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Calibri"/>
                <a:ea typeface="Calibri"/>
                <a:cs typeface="Calibri"/>
                <a:sym typeface="Calibri"/>
              </a:rPr>
              <a:t>512 SSD</a:t>
            </a: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Calibri"/>
                <a:ea typeface="Calibri"/>
                <a:cs typeface="Calibri"/>
                <a:sym typeface="Calibri"/>
              </a:rPr>
              <a:t>8 GB  RAM</a:t>
            </a:r>
          </a:p>
          <a:p>
            <a:pPr marL="285750" marR="0" lvl="0" indent="-285750" algn="l" rtl="0">
              <a:spcBef>
                <a:spcPts val="0"/>
              </a:spcBef>
              <a:spcAft>
                <a:spcPts val="0"/>
              </a:spcAft>
              <a:buClr>
                <a:schemeClr val="dk1"/>
              </a:buClr>
              <a:buSzPts val="1800"/>
              <a:buFont typeface="Arial" panose="020B0604020202020204" pitchFamily="34" charset="0"/>
              <a:buChar char="•"/>
            </a:pPr>
            <a:endParaRPr lang="en-US" sz="1800" dirty="0">
              <a:solidFill>
                <a:schemeClr val="dk1"/>
              </a:solidFill>
              <a:latin typeface="Calibri"/>
              <a:ea typeface="Calibri"/>
              <a:cs typeface="Calibri"/>
              <a:sym typeface="Calibri"/>
            </a:endParaRPr>
          </a:p>
        </p:txBody>
      </p:sp>
      <p:sp>
        <p:nvSpPr>
          <p:cNvPr id="366" name="Google Shape;366;p23"/>
          <p:cNvSpPr txBox="1"/>
          <p:nvPr/>
        </p:nvSpPr>
        <p:spPr>
          <a:xfrm>
            <a:off x="414746" y="3429000"/>
            <a:ext cx="5042517" cy="31392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2. System Specifications</a:t>
            </a:r>
          </a:p>
          <a:p>
            <a:pPr marL="0" marR="0" lvl="0" indent="0" algn="l" rtl="0">
              <a:spcBef>
                <a:spcPts val="0"/>
              </a:spcBef>
              <a:spcAft>
                <a:spcPts val="0"/>
              </a:spcAft>
              <a:buNone/>
            </a:pPr>
            <a:r>
              <a:rPr lang="en-US" sz="1800" dirty="0">
                <a:solidFill>
                  <a:schemeClr val="dk1"/>
                </a:solidFill>
                <a:latin typeface="Calibri"/>
                <a:cs typeface="Calibri"/>
                <a:sym typeface="Calibri"/>
              </a:rPr>
              <a:t>Language: Python3</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IDE: </a:t>
            </a:r>
            <a:r>
              <a:rPr lang="en-US" sz="1800" dirty="0" err="1">
                <a:solidFill>
                  <a:schemeClr val="dk1"/>
                </a:solidFill>
                <a:latin typeface="Calibri"/>
                <a:ea typeface="Calibri"/>
                <a:cs typeface="Calibri"/>
                <a:sym typeface="Calibri"/>
              </a:rPr>
              <a:t>Jupyter</a:t>
            </a:r>
            <a:r>
              <a:rPr lang="en-US" sz="1800" dirty="0">
                <a:solidFill>
                  <a:schemeClr val="dk1"/>
                </a:solidFill>
                <a:latin typeface="Calibri"/>
                <a:ea typeface="Calibri"/>
                <a:cs typeface="Calibri"/>
                <a:sym typeface="Calibri"/>
              </a:rPr>
              <a:t> Notebook</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Dataset: Kaggle website</a:t>
            </a:r>
            <a:endParaRPr dirty="0"/>
          </a:p>
          <a:p>
            <a:pPr marL="342900" marR="0" lvl="0" indent="-34290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Libraries used:</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Data Fetch: Pandas</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Data processing: </a:t>
            </a:r>
            <a:r>
              <a:rPr lang="en-US" sz="1800" dirty="0" err="1">
                <a:solidFill>
                  <a:schemeClr val="dk1"/>
                </a:solidFill>
                <a:latin typeface="Calibri"/>
                <a:ea typeface="Calibri"/>
                <a:cs typeface="Calibri"/>
                <a:sym typeface="Calibri"/>
              </a:rPr>
              <a:t>Numpy</a:t>
            </a:r>
            <a:endParaRPr sz="18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dirty="0" err="1">
                <a:solidFill>
                  <a:schemeClr val="dk1"/>
                </a:solidFill>
                <a:latin typeface="Calibri"/>
                <a:ea typeface="Calibri"/>
                <a:cs typeface="Calibri"/>
                <a:sym typeface="Calibri"/>
              </a:rPr>
              <a:t>Visulatization</a:t>
            </a:r>
            <a:r>
              <a:rPr lang="en-US" sz="1800" dirty="0">
                <a:solidFill>
                  <a:schemeClr val="dk1"/>
                </a:solidFill>
                <a:latin typeface="Calibri"/>
                <a:ea typeface="Calibri"/>
                <a:cs typeface="Calibri"/>
                <a:sym typeface="Calibri"/>
              </a:rPr>
              <a:t>: Matplotlib/ </a:t>
            </a:r>
            <a:r>
              <a:rPr lang="en-US" sz="1800" dirty="0" err="1">
                <a:solidFill>
                  <a:schemeClr val="dk1"/>
                </a:solidFill>
                <a:latin typeface="Calibri"/>
                <a:ea typeface="Calibri"/>
                <a:cs typeface="Calibri"/>
                <a:sym typeface="Calibri"/>
              </a:rPr>
              <a:t>Tabluae</a:t>
            </a:r>
            <a:r>
              <a:rPr lang="en-US" sz="1800" dirty="0">
                <a:solidFill>
                  <a:schemeClr val="dk1"/>
                </a:solidFill>
                <a:latin typeface="Calibri"/>
                <a:ea typeface="Calibri"/>
                <a:cs typeface="Calibri"/>
                <a:sym typeface="Calibri"/>
              </a:rPr>
              <a:t> Desktop s/w</a:t>
            </a:r>
            <a:endParaRPr dirty="0"/>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Clustering Analysis: </a:t>
            </a:r>
            <a:r>
              <a:rPr lang="en-US" sz="1800" dirty="0" err="1">
                <a:solidFill>
                  <a:schemeClr val="dk1"/>
                </a:solidFill>
                <a:latin typeface="Calibri"/>
                <a:ea typeface="Calibri"/>
                <a:cs typeface="Calibri"/>
                <a:sym typeface="Calibri"/>
              </a:rPr>
              <a:t>ScikitLearn</a:t>
            </a:r>
            <a:endParaRPr sz="1800" dirty="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alibri"/>
              <a:buAutoNum type="arabicPeriod"/>
            </a:pPr>
            <a:r>
              <a:rPr lang="en-US" sz="1800" dirty="0">
                <a:solidFill>
                  <a:schemeClr val="dk1"/>
                </a:solidFill>
                <a:latin typeface="Calibri"/>
                <a:ea typeface="Calibri"/>
                <a:cs typeface="Calibri"/>
                <a:sym typeface="Calibri"/>
              </a:rPr>
              <a:t>Map Display: Folium</a:t>
            </a:r>
            <a:endParaRPr dirty="0"/>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4"/>
          <p:cNvSpPr txBox="1">
            <a:spLocks noGrp="1"/>
          </p:cNvSpPr>
          <p:nvPr>
            <p:ph type="title"/>
          </p:nvPr>
        </p:nvSpPr>
        <p:spPr>
          <a:xfrm>
            <a:off x="0" y="365126"/>
            <a:ext cx="12192000" cy="948770"/>
          </a:xfrm>
          <a:prstGeom prst="rect">
            <a:avLst/>
          </a:prstGeom>
          <a:solidFill>
            <a:srgbClr val="8296B0"/>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23F4F"/>
              </a:buClr>
              <a:buSzPts val="4400"/>
              <a:buFont typeface="Calibri"/>
              <a:buNone/>
            </a:pPr>
            <a:r>
              <a:rPr lang="en-US" b="1">
                <a:solidFill>
                  <a:srgbClr val="323F4F"/>
                </a:solidFill>
              </a:rPr>
              <a:t>      Future Scope</a:t>
            </a:r>
            <a:endParaRPr b="1">
              <a:solidFill>
                <a:srgbClr val="323F4F"/>
              </a:solidFill>
            </a:endParaRPr>
          </a:p>
        </p:txBody>
      </p:sp>
      <p:pic>
        <p:nvPicPr>
          <p:cNvPr id="372" name="Google Shape;372;p24" descr="Document"/>
          <p:cNvPicPr preferRelativeResize="0">
            <a:picLocks noGrp="1"/>
          </p:cNvPicPr>
          <p:nvPr>
            <p:ph type="body" idx="1"/>
          </p:nvPr>
        </p:nvPicPr>
        <p:blipFill rotWithShape="1">
          <a:blip r:embed="rId3">
            <a:alphaModFix/>
          </a:blip>
          <a:srcRect/>
          <a:stretch/>
        </p:blipFill>
        <p:spPr>
          <a:xfrm>
            <a:off x="0" y="365126"/>
            <a:ext cx="829492" cy="859992"/>
          </a:xfrm>
          <a:prstGeom prst="rect">
            <a:avLst/>
          </a:prstGeom>
          <a:noFill/>
          <a:ln>
            <a:noFill/>
          </a:ln>
        </p:spPr>
      </p:pic>
      <p:sp>
        <p:nvSpPr>
          <p:cNvPr id="373" name="Google Shape;373;p24"/>
          <p:cNvSpPr txBox="1"/>
          <p:nvPr/>
        </p:nvSpPr>
        <p:spPr>
          <a:xfrm>
            <a:off x="348250" y="1634125"/>
            <a:ext cx="11264700" cy="426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b="1" dirty="0">
                <a:latin typeface="Calibri"/>
                <a:ea typeface="Calibri"/>
                <a:cs typeface="Calibri"/>
                <a:sym typeface="Calibri"/>
              </a:rPr>
              <a:t>Clustering Analysis</a:t>
            </a:r>
            <a:r>
              <a:rPr lang="en-US" sz="2000" dirty="0">
                <a:latin typeface="Calibri"/>
                <a:ea typeface="Calibri"/>
                <a:cs typeface="Calibri"/>
                <a:sym typeface="Calibri"/>
              </a:rPr>
              <a:t>: Market Research, Pattern Recognition, Image Processing.</a:t>
            </a:r>
            <a:endParaRPr sz="2000" dirty="0">
              <a:latin typeface="Calibri"/>
              <a:ea typeface="Calibri"/>
              <a:cs typeface="Calibri"/>
              <a:sym typeface="Calibri"/>
            </a:endParaRPr>
          </a:p>
          <a:p>
            <a:pPr marL="0" lvl="0" indent="0" algn="l" rtl="0">
              <a:spcBef>
                <a:spcPts val="0"/>
              </a:spcBef>
              <a:spcAft>
                <a:spcPts val="0"/>
              </a:spcAft>
              <a:buNone/>
            </a:pPr>
            <a:endParaRPr sz="2000" dirty="0">
              <a:latin typeface="Calibri"/>
              <a:ea typeface="Calibri"/>
              <a:cs typeface="Calibri"/>
              <a:sym typeface="Calibri"/>
            </a:endParaRPr>
          </a:p>
          <a:p>
            <a:pPr marL="0" lvl="0" indent="0" algn="l" rtl="0">
              <a:spcBef>
                <a:spcPts val="0"/>
              </a:spcBef>
              <a:spcAft>
                <a:spcPts val="0"/>
              </a:spcAft>
              <a:buNone/>
            </a:pPr>
            <a:r>
              <a:rPr lang="en-US" sz="2000" b="1" dirty="0">
                <a:latin typeface="Calibri"/>
                <a:ea typeface="Calibri"/>
                <a:cs typeface="Calibri"/>
                <a:sym typeface="Calibri"/>
              </a:rPr>
              <a:t>Exploratory Data Analysis: </a:t>
            </a:r>
            <a:r>
              <a:rPr lang="en-US" sz="2000" dirty="0">
                <a:latin typeface="Calibri"/>
                <a:ea typeface="Calibri"/>
                <a:cs typeface="Calibri"/>
                <a:sym typeface="Calibri"/>
              </a:rPr>
              <a:t>is used to perform initial investigation on data to derive predictions and information.</a:t>
            </a:r>
            <a:endParaRPr sz="2000" dirty="0">
              <a:latin typeface="Calibri"/>
              <a:ea typeface="Calibri"/>
              <a:cs typeface="Calibri"/>
              <a:sym typeface="Calibri"/>
            </a:endParaRPr>
          </a:p>
          <a:p>
            <a:pPr marL="0" lvl="0" indent="0" algn="l" rtl="0">
              <a:spcBef>
                <a:spcPts val="0"/>
              </a:spcBef>
              <a:spcAft>
                <a:spcPts val="0"/>
              </a:spcAft>
              <a:buNone/>
            </a:pPr>
            <a:endParaRPr sz="2000" dirty="0">
              <a:latin typeface="Calibri"/>
              <a:ea typeface="Calibri"/>
              <a:cs typeface="Calibri"/>
              <a:sym typeface="Calibri"/>
            </a:endParaRPr>
          </a:p>
          <a:p>
            <a:pPr marL="0" lvl="0" indent="0" algn="l" rtl="0">
              <a:spcBef>
                <a:spcPts val="0"/>
              </a:spcBef>
              <a:spcAft>
                <a:spcPts val="0"/>
              </a:spcAft>
              <a:buNone/>
            </a:pPr>
            <a:r>
              <a:rPr lang="en-US" sz="2200" b="1" dirty="0">
                <a:latin typeface="Calibri"/>
                <a:ea typeface="Calibri"/>
                <a:cs typeface="Calibri"/>
                <a:sym typeface="Calibri"/>
              </a:rPr>
              <a:t>In General: </a:t>
            </a:r>
            <a:r>
              <a:rPr lang="en-US" sz="2000" dirty="0">
                <a:latin typeface="Calibri"/>
                <a:ea typeface="Calibri"/>
                <a:cs typeface="Calibri"/>
                <a:sym typeface="Calibri"/>
              </a:rPr>
              <a:t>Governments can use the same data work flow to predict appropriate accommodations for mass refugees in their countries.</a:t>
            </a:r>
            <a:endParaRPr sz="2000" dirty="0">
              <a:latin typeface="Calibri"/>
              <a:ea typeface="Calibri"/>
              <a:cs typeface="Calibri"/>
              <a:sym typeface="Calibri"/>
            </a:endParaRPr>
          </a:p>
          <a:p>
            <a:pPr marL="0" lvl="0" indent="0" algn="l" rtl="0">
              <a:spcBef>
                <a:spcPts val="0"/>
              </a:spcBef>
              <a:spcAft>
                <a:spcPts val="0"/>
              </a:spcAft>
              <a:buNone/>
            </a:pPr>
            <a:endParaRPr sz="2000" dirty="0">
              <a:solidFill>
                <a:srgbClr val="333333"/>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2000" dirty="0">
                <a:solidFill>
                  <a:srgbClr val="333333"/>
                </a:solidFill>
                <a:highlight>
                  <a:srgbClr val="FFFFFF"/>
                </a:highlight>
                <a:latin typeface="Calibri"/>
                <a:ea typeface="Calibri"/>
                <a:cs typeface="Calibri"/>
                <a:sym typeface="Calibri"/>
              </a:rPr>
              <a:t>Analytics will play an important role in data security. Analytics are already transforming differential privacy, intrusion detection, digital watermarking and malware countermeasures.</a:t>
            </a:r>
            <a:endParaRPr sz="2000" dirty="0">
              <a:solidFill>
                <a:srgbClr val="333333"/>
              </a:solidFill>
              <a:highlight>
                <a:srgbClr val="FFFFFF"/>
              </a:highlight>
              <a:latin typeface="Calibri"/>
              <a:ea typeface="Calibri"/>
              <a:cs typeface="Calibri"/>
              <a:sym typeface="Calibri"/>
            </a:endParaRPr>
          </a:p>
          <a:p>
            <a:pPr marL="0" lvl="0" indent="0" algn="l" rtl="0">
              <a:spcBef>
                <a:spcPts val="0"/>
              </a:spcBef>
              <a:spcAft>
                <a:spcPts val="0"/>
              </a:spcAft>
              <a:buNone/>
            </a:pPr>
            <a:endParaRPr sz="2000" dirty="0">
              <a:latin typeface="Calibri"/>
              <a:ea typeface="Calibri"/>
              <a:cs typeface="Calibri"/>
              <a:sym typeface="Calibri"/>
            </a:endParaRPr>
          </a:p>
          <a:p>
            <a:pPr marL="0" lvl="0" indent="0" algn="l" rtl="0">
              <a:spcBef>
                <a:spcPts val="0"/>
              </a:spcBef>
              <a:spcAft>
                <a:spcPts val="0"/>
              </a:spcAft>
              <a:buNone/>
            </a:pPr>
            <a:endParaRPr sz="2000" dirty="0">
              <a:latin typeface="Calibri"/>
              <a:ea typeface="Calibri"/>
              <a:cs typeface="Calibri"/>
              <a:sym typeface="Calibri"/>
            </a:endParaRPr>
          </a:p>
          <a:p>
            <a:pPr marL="0" lvl="0" indent="0" algn="l" rtl="0">
              <a:spcBef>
                <a:spcPts val="0"/>
              </a:spcBef>
              <a:spcAft>
                <a:spcPts val="0"/>
              </a:spcAft>
              <a:buNone/>
            </a:pPr>
            <a:endParaRPr sz="2000" dirty="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9"/>
          <p:cNvSpPr txBox="1">
            <a:spLocks noGrp="1"/>
          </p:cNvSpPr>
          <p:nvPr>
            <p:ph type="title"/>
          </p:nvPr>
        </p:nvSpPr>
        <p:spPr>
          <a:xfrm>
            <a:off x="0" y="365126"/>
            <a:ext cx="12192000" cy="948770"/>
          </a:xfrm>
          <a:prstGeom prst="rect">
            <a:avLst/>
          </a:prstGeom>
          <a:solidFill>
            <a:srgbClr val="8296B0"/>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23F4F"/>
              </a:buClr>
              <a:buSzPts val="4400"/>
              <a:buFont typeface="Calibri"/>
              <a:buNone/>
            </a:pPr>
            <a:r>
              <a:rPr lang="en-US" b="1">
                <a:solidFill>
                  <a:srgbClr val="323F4F"/>
                </a:solidFill>
              </a:rPr>
              <a:t>      APPROACH</a:t>
            </a:r>
            <a:endParaRPr b="1">
              <a:solidFill>
                <a:srgbClr val="323F4F"/>
              </a:solidFill>
            </a:endParaRPr>
          </a:p>
        </p:txBody>
      </p:sp>
      <p:pic>
        <p:nvPicPr>
          <p:cNvPr id="163" name="Google Shape;163;p19" descr="Document"/>
          <p:cNvPicPr preferRelativeResize="0">
            <a:picLocks noGrp="1"/>
          </p:cNvPicPr>
          <p:nvPr>
            <p:ph type="body" idx="1"/>
          </p:nvPr>
        </p:nvPicPr>
        <p:blipFill rotWithShape="1">
          <a:blip r:embed="rId3">
            <a:alphaModFix/>
          </a:blip>
          <a:srcRect/>
          <a:stretch/>
        </p:blipFill>
        <p:spPr>
          <a:xfrm>
            <a:off x="0" y="365126"/>
            <a:ext cx="829492" cy="859992"/>
          </a:xfrm>
          <a:prstGeom prst="rect">
            <a:avLst/>
          </a:prstGeom>
          <a:noFill/>
          <a:ln>
            <a:noFill/>
          </a:ln>
        </p:spPr>
      </p:pic>
      <p:grpSp>
        <p:nvGrpSpPr>
          <p:cNvPr id="164" name="Google Shape;164;p19"/>
          <p:cNvGrpSpPr/>
          <p:nvPr/>
        </p:nvGrpSpPr>
        <p:grpSpPr>
          <a:xfrm>
            <a:off x="194154" y="2119852"/>
            <a:ext cx="5606091" cy="1250559"/>
            <a:chOff x="2791" y="1107797"/>
            <a:chExt cx="5606091" cy="1250559"/>
          </a:xfrm>
        </p:grpSpPr>
        <p:sp>
          <p:nvSpPr>
            <p:cNvPr id="165" name="Google Shape;165;p19"/>
            <p:cNvSpPr/>
            <p:nvPr/>
          </p:nvSpPr>
          <p:spPr>
            <a:xfrm>
              <a:off x="2791" y="1107797"/>
              <a:ext cx="1269038" cy="645144"/>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9"/>
            <p:cNvSpPr txBox="1"/>
            <p:nvPr/>
          </p:nvSpPr>
          <p:spPr>
            <a:xfrm>
              <a:off x="2791" y="1107797"/>
              <a:ext cx="1269038" cy="430096"/>
            </a:xfrm>
            <a:prstGeom prst="rect">
              <a:avLst/>
            </a:prstGeom>
            <a:noFill/>
            <a:ln>
              <a:noFill/>
            </a:ln>
          </p:spPr>
          <p:txBody>
            <a:bodyPr spcFirstLastPara="1" wrap="square" lIns="78225" tIns="78225" rIns="78225" bIns="41900" anchor="t" anchorCtr="0">
              <a:noAutofit/>
            </a:bodyPr>
            <a:lstStyle/>
            <a:p>
              <a:pPr marL="0" marR="0" lvl="0" indent="0" algn="l" rtl="0">
                <a:lnSpc>
                  <a:spcPct val="90000"/>
                </a:lnSpc>
                <a:spcBef>
                  <a:spcPts val="0"/>
                </a:spcBef>
                <a:spcAft>
                  <a:spcPts val="0"/>
                </a:spcAft>
                <a:buClr>
                  <a:schemeClr val="lt1"/>
                </a:buClr>
                <a:buSzPts val="1100"/>
                <a:buFont typeface="Calibri"/>
                <a:buNone/>
              </a:pPr>
              <a:r>
                <a:rPr lang="en-US" sz="1100">
                  <a:solidFill>
                    <a:schemeClr val="lt1"/>
                  </a:solidFill>
                  <a:latin typeface="Calibri"/>
                  <a:ea typeface="Calibri"/>
                  <a:cs typeface="Calibri"/>
                  <a:sym typeface="Calibri"/>
                </a:rPr>
                <a:t>Data Collection</a:t>
              </a:r>
              <a:endParaRPr sz="1100">
                <a:solidFill>
                  <a:schemeClr val="lt1"/>
                </a:solidFill>
                <a:latin typeface="Calibri"/>
                <a:ea typeface="Calibri"/>
                <a:cs typeface="Calibri"/>
                <a:sym typeface="Calibri"/>
              </a:endParaRPr>
            </a:p>
          </p:txBody>
        </p:sp>
        <p:sp>
          <p:nvSpPr>
            <p:cNvPr id="167" name="Google Shape;167;p19"/>
            <p:cNvSpPr/>
            <p:nvPr/>
          </p:nvSpPr>
          <p:spPr>
            <a:xfrm>
              <a:off x="262714" y="1537894"/>
              <a:ext cx="1269038" cy="820462"/>
            </a:xfrm>
            <a:prstGeom prst="roundRect">
              <a:avLst>
                <a:gd name="adj" fmla="val 10000"/>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9"/>
            <p:cNvSpPr txBox="1"/>
            <p:nvPr/>
          </p:nvSpPr>
          <p:spPr>
            <a:xfrm>
              <a:off x="286745" y="1561925"/>
              <a:ext cx="1220976" cy="772400"/>
            </a:xfrm>
            <a:prstGeom prst="rect">
              <a:avLst/>
            </a:prstGeom>
            <a:noFill/>
            <a:ln>
              <a:noFill/>
            </a:ln>
          </p:spPr>
          <p:txBody>
            <a:bodyPr spcFirstLastPara="1" wrap="square" lIns="78225" tIns="78225" rIns="78225" bIns="78225" anchor="t" anchorCtr="0">
              <a:noAutofit/>
            </a:bodyPr>
            <a:lstStyle/>
            <a:p>
              <a:pPr marL="57150" marR="0" lvl="1" indent="-69850" algn="l" rtl="0">
                <a:lnSpc>
                  <a:spcPct val="90000"/>
                </a:lnSpc>
                <a:spcBef>
                  <a:spcPts val="0"/>
                </a:spcBef>
                <a:spcAft>
                  <a:spcPts val="0"/>
                </a:spcAft>
                <a:buClr>
                  <a:schemeClr val="dk1"/>
                </a:buClr>
                <a:buSzPts val="1100"/>
                <a:buFont typeface="Calibri"/>
                <a:buChar char="•"/>
              </a:pPr>
              <a:r>
                <a:rPr lang="en-US" sz="1100" b="0" i="0" u="none" strike="noStrike" cap="none">
                  <a:solidFill>
                    <a:schemeClr val="dk1"/>
                  </a:solidFill>
                  <a:latin typeface="Calibri"/>
                  <a:ea typeface="Calibri"/>
                  <a:cs typeface="Calibri"/>
                  <a:sym typeface="Calibri"/>
                </a:rPr>
                <a:t>Fetch Datasets from the relevant locations</a:t>
              </a:r>
              <a:endParaRPr sz="1100" b="0" i="0" u="none" strike="noStrike" cap="none">
                <a:solidFill>
                  <a:schemeClr val="dk1"/>
                </a:solidFill>
                <a:latin typeface="Calibri"/>
                <a:ea typeface="Calibri"/>
                <a:cs typeface="Calibri"/>
                <a:sym typeface="Calibri"/>
              </a:endParaRPr>
            </a:p>
          </p:txBody>
        </p:sp>
        <p:sp>
          <p:nvSpPr>
            <p:cNvPr id="169" name="Google Shape;169;p19"/>
            <p:cNvSpPr/>
            <p:nvPr/>
          </p:nvSpPr>
          <p:spPr>
            <a:xfrm>
              <a:off x="1464211" y="1164868"/>
              <a:ext cx="407849" cy="315953"/>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9"/>
            <p:cNvSpPr txBox="1"/>
            <p:nvPr/>
          </p:nvSpPr>
          <p:spPr>
            <a:xfrm>
              <a:off x="1464211" y="1228059"/>
              <a:ext cx="313063" cy="18957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900"/>
                <a:buFont typeface="Calibri"/>
                <a:buNone/>
              </a:pPr>
              <a:endParaRPr sz="900">
                <a:solidFill>
                  <a:schemeClr val="lt1"/>
                </a:solidFill>
                <a:latin typeface="Calibri"/>
                <a:ea typeface="Calibri"/>
                <a:cs typeface="Calibri"/>
                <a:sym typeface="Calibri"/>
              </a:endParaRPr>
            </a:p>
          </p:txBody>
        </p:sp>
        <p:sp>
          <p:nvSpPr>
            <p:cNvPr id="171" name="Google Shape;171;p19"/>
            <p:cNvSpPr/>
            <p:nvPr/>
          </p:nvSpPr>
          <p:spPr>
            <a:xfrm>
              <a:off x="2041356" y="1107797"/>
              <a:ext cx="1269038" cy="645144"/>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txBox="1"/>
            <p:nvPr/>
          </p:nvSpPr>
          <p:spPr>
            <a:xfrm>
              <a:off x="2041356" y="1107797"/>
              <a:ext cx="1269038" cy="430096"/>
            </a:xfrm>
            <a:prstGeom prst="rect">
              <a:avLst/>
            </a:prstGeom>
            <a:noFill/>
            <a:ln>
              <a:noFill/>
            </a:ln>
          </p:spPr>
          <p:txBody>
            <a:bodyPr spcFirstLastPara="1" wrap="square" lIns="78225" tIns="78225" rIns="78225" bIns="41900" anchor="t" anchorCtr="0">
              <a:noAutofit/>
            </a:bodyPr>
            <a:lstStyle/>
            <a:p>
              <a:pPr marL="0" marR="0" lvl="0" indent="0" algn="l" rtl="0">
                <a:lnSpc>
                  <a:spcPct val="90000"/>
                </a:lnSpc>
                <a:spcBef>
                  <a:spcPts val="0"/>
                </a:spcBef>
                <a:spcAft>
                  <a:spcPts val="0"/>
                </a:spcAft>
                <a:buClr>
                  <a:schemeClr val="lt1"/>
                </a:buClr>
                <a:buSzPts val="1100"/>
                <a:buFont typeface="Calibri"/>
                <a:buNone/>
              </a:pPr>
              <a:r>
                <a:rPr lang="en-US" sz="1100">
                  <a:solidFill>
                    <a:schemeClr val="lt1"/>
                  </a:solidFill>
                  <a:latin typeface="Calibri"/>
                  <a:ea typeface="Calibri"/>
                  <a:cs typeface="Calibri"/>
                  <a:sym typeface="Calibri"/>
                </a:rPr>
                <a:t>(Data Cleaning via Pandas)</a:t>
              </a:r>
              <a:endParaRPr/>
            </a:p>
          </p:txBody>
        </p:sp>
        <p:sp>
          <p:nvSpPr>
            <p:cNvPr id="173" name="Google Shape;173;p19"/>
            <p:cNvSpPr/>
            <p:nvPr/>
          </p:nvSpPr>
          <p:spPr>
            <a:xfrm>
              <a:off x="2301279" y="1537894"/>
              <a:ext cx="1269038" cy="820462"/>
            </a:xfrm>
            <a:prstGeom prst="roundRect">
              <a:avLst>
                <a:gd name="adj" fmla="val 10000"/>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9"/>
            <p:cNvSpPr txBox="1"/>
            <p:nvPr/>
          </p:nvSpPr>
          <p:spPr>
            <a:xfrm>
              <a:off x="2325310" y="1561925"/>
              <a:ext cx="1220976" cy="772400"/>
            </a:xfrm>
            <a:prstGeom prst="rect">
              <a:avLst/>
            </a:prstGeom>
            <a:noFill/>
            <a:ln>
              <a:noFill/>
            </a:ln>
          </p:spPr>
          <p:txBody>
            <a:bodyPr spcFirstLastPara="1" wrap="square" lIns="78225" tIns="78225" rIns="78225" bIns="78225" anchor="t" anchorCtr="0">
              <a:noAutofit/>
            </a:bodyPr>
            <a:lstStyle/>
            <a:p>
              <a:pPr marL="57150" marR="0" lvl="1" indent="-69850" algn="l" rtl="0">
                <a:lnSpc>
                  <a:spcPct val="90000"/>
                </a:lnSpc>
                <a:spcBef>
                  <a:spcPts val="0"/>
                </a:spcBef>
                <a:spcAft>
                  <a:spcPts val="0"/>
                </a:spcAft>
                <a:buClr>
                  <a:schemeClr val="dk1"/>
                </a:buClr>
                <a:buSzPts val="1100"/>
                <a:buFont typeface="Calibri"/>
                <a:buChar char="•"/>
              </a:pPr>
              <a:r>
                <a:rPr lang="en-US" sz="1100" b="0" i="0" u="none" strike="noStrike" cap="none">
                  <a:solidFill>
                    <a:schemeClr val="dk1"/>
                  </a:solidFill>
                  <a:latin typeface="Calibri"/>
                  <a:ea typeface="Calibri"/>
                  <a:cs typeface="Calibri"/>
                  <a:sym typeface="Calibri"/>
                </a:rPr>
                <a:t>Clean the Datasets to prepare them for analysis.</a:t>
              </a:r>
              <a:endParaRPr sz="1100" b="0" i="0" u="none" strike="noStrike" cap="none">
                <a:solidFill>
                  <a:schemeClr val="dk1"/>
                </a:solidFill>
                <a:latin typeface="Calibri"/>
                <a:ea typeface="Calibri"/>
                <a:cs typeface="Calibri"/>
                <a:sym typeface="Calibri"/>
              </a:endParaRPr>
            </a:p>
          </p:txBody>
        </p:sp>
        <p:sp>
          <p:nvSpPr>
            <p:cNvPr id="175" name="Google Shape;175;p19"/>
            <p:cNvSpPr/>
            <p:nvPr/>
          </p:nvSpPr>
          <p:spPr>
            <a:xfrm>
              <a:off x="3502776" y="1164868"/>
              <a:ext cx="407849" cy="315953"/>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txBox="1"/>
            <p:nvPr/>
          </p:nvSpPr>
          <p:spPr>
            <a:xfrm>
              <a:off x="3502776" y="1228059"/>
              <a:ext cx="313063" cy="18957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900"/>
                <a:buFont typeface="Calibri"/>
                <a:buNone/>
              </a:pPr>
              <a:endParaRPr sz="900">
                <a:solidFill>
                  <a:schemeClr val="lt1"/>
                </a:solidFill>
                <a:latin typeface="Calibri"/>
                <a:ea typeface="Calibri"/>
                <a:cs typeface="Calibri"/>
                <a:sym typeface="Calibri"/>
              </a:endParaRPr>
            </a:p>
          </p:txBody>
        </p:sp>
        <p:sp>
          <p:nvSpPr>
            <p:cNvPr id="177" name="Google Shape;177;p19"/>
            <p:cNvSpPr/>
            <p:nvPr/>
          </p:nvSpPr>
          <p:spPr>
            <a:xfrm>
              <a:off x="4079921" y="1107797"/>
              <a:ext cx="1269038" cy="645144"/>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txBox="1"/>
            <p:nvPr/>
          </p:nvSpPr>
          <p:spPr>
            <a:xfrm>
              <a:off x="4079921" y="1107797"/>
              <a:ext cx="1269038" cy="430096"/>
            </a:xfrm>
            <a:prstGeom prst="rect">
              <a:avLst/>
            </a:prstGeom>
            <a:noFill/>
            <a:ln>
              <a:noFill/>
            </a:ln>
          </p:spPr>
          <p:txBody>
            <a:bodyPr spcFirstLastPara="1" wrap="square" lIns="78225" tIns="78225" rIns="78225" bIns="41900" anchor="t" anchorCtr="0">
              <a:noAutofit/>
            </a:bodyPr>
            <a:lstStyle/>
            <a:p>
              <a:pPr marL="0" marR="0" lvl="0" indent="0" algn="l" rtl="0">
                <a:lnSpc>
                  <a:spcPct val="90000"/>
                </a:lnSpc>
                <a:spcBef>
                  <a:spcPts val="0"/>
                </a:spcBef>
                <a:spcAft>
                  <a:spcPts val="0"/>
                </a:spcAft>
                <a:buClr>
                  <a:schemeClr val="lt1"/>
                </a:buClr>
                <a:buSzPts val="1100"/>
                <a:buFont typeface="Calibri"/>
                <a:buNone/>
              </a:pPr>
              <a:r>
                <a:rPr lang="en-US" sz="1100">
                  <a:solidFill>
                    <a:schemeClr val="lt1"/>
                  </a:solidFill>
                  <a:latin typeface="Calibri"/>
                  <a:ea typeface="Calibri"/>
                  <a:cs typeface="Calibri"/>
                  <a:sym typeface="Calibri"/>
                </a:rPr>
                <a:t>(Using Matplotlib /Seaborn /Pandas)</a:t>
              </a:r>
              <a:endParaRPr/>
            </a:p>
          </p:txBody>
        </p:sp>
        <p:sp>
          <p:nvSpPr>
            <p:cNvPr id="179" name="Google Shape;179;p19"/>
            <p:cNvSpPr/>
            <p:nvPr/>
          </p:nvSpPr>
          <p:spPr>
            <a:xfrm>
              <a:off x="4339844" y="1537894"/>
              <a:ext cx="1269038" cy="820462"/>
            </a:xfrm>
            <a:prstGeom prst="roundRect">
              <a:avLst>
                <a:gd name="adj" fmla="val 10000"/>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txBox="1"/>
            <p:nvPr/>
          </p:nvSpPr>
          <p:spPr>
            <a:xfrm>
              <a:off x="4363875" y="1561925"/>
              <a:ext cx="1220976" cy="772400"/>
            </a:xfrm>
            <a:prstGeom prst="rect">
              <a:avLst/>
            </a:prstGeom>
            <a:noFill/>
            <a:ln>
              <a:noFill/>
            </a:ln>
          </p:spPr>
          <p:txBody>
            <a:bodyPr spcFirstLastPara="1" wrap="square" lIns="78225" tIns="78225" rIns="78225" bIns="78225" anchor="t" anchorCtr="0">
              <a:noAutofit/>
            </a:bodyPr>
            <a:lstStyle/>
            <a:p>
              <a:pPr marL="57150" marR="0" lvl="1" indent="-69850" algn="l" rtl="0">
                <a:lnSpc>
                  <a:spcPct val="90000"/>
                </a:lnSpc>
                <a:spcBef>
                  <a:spcPts val="0"/>
                </a:spcBef>
                <a:spcAft>
                  <a:spcPts val="0"/>
                </a:spcAft>
                <a:buClr>
                  <a:schemeClr val="dk1"/>
                </a:buClr>
                <a:buSzPts val="1100"/>
                <a:buFont typeface="Calibri"/>
                <a:buChar char="•"/>
              </a:pPr>
              <a:r>
                <a:rPr lang="en-US" sz="1100" b="0" i="0" u="none" strike="noStrike" cap="none">
                  <a:solidFill>
                    <a:schemeClr val="dk1"/>
                  </a:solidFill>
                  <a:latin typeface="Calibri"/>
                  <a:ea typeface="Calibri"/>
                  <a:cs typeface="Calibri"/>
                  <a:sym typeface="Calibri"/>
                </a:rPr>
                <a:t>Visualize the data using boxplots.</a:t>
              </a:r>
              <a:endParaRPr sz="1100" b="0" i="0" u="none" strike="noStrike" cap="none">
                <a:solidFill>
                  <a:schemeClr val="dk1"/>
                </a:solidFill>
                <a:latin typeface="Calibri"/>
                <a:ea typeface="Calibri"/>
                <a:cs typeface="Calibri"/>
                <a:sym typeface="Calibri"/>
              </a:endParaRPr>
            </a:p>
          </p:txBody>
        </p:sp>
      </p:grpSp>
      <p:grpSp>
        <p:nvGrpSpPr>
          <p:cNvPr id="181" name="Google Shape;181;p19"/>
          <p:cNvGrpSpPr/>
          <p:nvPr/>
        </p:nvGrpSpPr>
        <p:grpSpPr>
          <a:xfrm>
            <a:off x="5790475" y="2189769"/>
            <a:ext cx="407849" cy="315953"/>
            <a:chOff x="3502776" y="999100"/>
            <a:chExt cx="407849" cy="315953"/>
          </a:xfrm>
        </p:grpSpPr>
        <p:sp>
          <p:nvSpPr>
            <p:cNvPr id="182" name="Google Shape;182;p19"/>
            <p:cNvSpPr/>
            <p:nvPr/>
          </p:nvSpPr>
          <p:spPr>
            <a:xfrm>
              <a:off x="3502776" y="999100"/>
              <a:ext cx="407849" cy="315953"/>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txBox="1"/>
            <p:nvPr/>
          </p:nvSpPr>
          <p:spPr>
            <a:xfrm>
              <a:off x="3502776" y="1062291"/>
              <a:ext cx="313063" cy="18957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300"/>
                <a:buFont typeface="Calibri"/>
                <a:buNone/>
              </a:pPr>
              <a:endParaRPr sz="1300">
                <a:solidFill>
                  <a:schemeClr val="lt1"/>
                </a:solidFill>
                <a:latin typeface="Calibri"/>
                <a:ea typeface="Calibri"/>
                <a:cs typeface="Calibri"/>
                <a:sym typeface="Calibri"/>
              </a:endParaRPr>
            </a:p>
          </p:txBody>
        </p:sp>
      </p:grpSp>
      <p:grpSp>
        <p:nvGrpSpPr>
          <p:cNvPr id="184" name="Google Shape;184;p19"/>
          <p:cNvGrpSpPr/>
          <p:nvPr/>
        </p:nvGrpSpPr>
        <p:grpSpPr>
          <a:xfrm>
            <a:off x="6391754" y="2042598"/>
            <a:ext cx="5606091" cy="1547111"/>
            <a:chOff x="2791" y="959521"/>
            <a:chExt cx="5606091" cy="1547111"/>
          </a:xfrm>
        </p:grpSpPr>
        <p:sp>
          <p:nvSpPr>
            <p:cNvPr id="185" name="Google Shape;185;p19"/>
            <p:cNvSpPr/>
            <p:nvPr/>
          </p:nvSpPr>
          <p:spPr>
            <a:xfrm>
              <a:off x="2791" y="959521"/>
              <a:ext cx="1269038" cy="700667"/>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txBox="1"/>
            <p:nvPr/>
          </p:nvSpPr>
          <p:spPr>
            <a:xfrm>
              <a:off x="2791" y="959521"/>
              <a:ext cx="1269038" cy="467111"/>
            </a:xfrm>
            <a:prstGeom prst="rect">
              <a:avLst/>
            </a:prstGeom>
            <a:noFill/>
            <a:ln>
              <a:noFill/>
            </a:ln>
          </p:spPr>
          <p:txBody>
            <a:bodyPr spcFirstLastPara="1" wrap="square" lIns="85325" tIns="85325" rIns="85325" bIns="45700" anchor="t" anchorCtr="0">
              <a:noAutofit/>
            </a:bodyPr>
            <a:lstStyle/>
            <a:p>
              <a:pPr marL="0" marR="0" lvl="0" indent="0" algn="l" rtl="0">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(REST APIs)</a:t>
              </a:r>
              <a:endParaRPr/>
            </a:p>
          </p:txBody>
        </p:sp>
        <p:sp>
          <p:nvSpPr>
            <p:cNvPr id="187" name="Google Shape;187;p19"/>
            <p:cNvSpPr/>
            <p:nvPr/>
          </p:nvSpPr>
          <p:spPr>
            <a:xfrm>
              <a:off x="262714" y="1426632"/>
              <a:ext cx="1269038" cy="1080000"/>
            </a:xfrm>
            <a:prstGeom prst="roundRect">
              <a:avLst>
                <a:gd name="adj" fmla="val 10000"/>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txBox="1"/>
            <p:nvPr/>
          </p:nvSpPr>
          <p:spPr>
            <a:xfrm>
              <a:off x="294346" y="1458264"/>
              <a:ext cx="1205774" cy="1016736"/>
            </a:xfrm>
            <a:prstGeom prst="rect">
              <a:avLst/>
            </a:prstGeom>
            <a:noFill/>
            <a:ln>
              <a:noFill/>
            </a:ln>
          </p:spPr>
          <p:txBody>
            <a:bodyPr spcFirstLastPara="1" wrap="square" lIns="85325" tIns="85325" rIns="85325" bIns="85325" anchor="t" anchorCtr="0">
              <a:noAutofit/>
            </a:bodyPr>
            <a:lstStyle/>
            <a:p>
              <a:pPr marL="114300" marR="0" lvl="1" indent="-114300" algn="l" rtl="0">
                <a:lnSpc>
                  <a:spcPct val="9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Fetch Geolocational Data from the Foursquare API.</a:t>
              </a:r>
              <a:endParaRPr sz="1200" b="0" i="0" u="none" strike="noStrike" cap="none">
                <a:solidFill>
                  <a:schemeClr val="dk1"/>
                </a:solidFill>
                <a:latin typeface="Calibri"/>
                <a:ea typeface="Calibri"/>
                <a:cs typeface="Calibri"/>
                <a:sym typeface="Calibri"/>
              </a:endParaRPr>
            </a:p>
          </p:txBody>
        </p:sp>
        <p:sp>
          <p:nvSpPr>
            <p:cNvPr id="189" name="Google Shape;189;p19"/>
            <p:cNvSpPr/>
            <p:nvPr/>
          </p:nvSpPr>
          <p:spPr>
            <a:xfrm>
              <a:off x="1464211" y="1035100"/>
              <a:ext cx="407849" cy="315953"/>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9"/>
            <p:cNvSpPr txBox="1"/>
            <p:nvPr/>
          </p:nvSpPr>
          <p:spPr>
            <a:xfrm>
              <a:off x="1464211" y="1098291"/>
              <a:ext cx="313063" cy="18957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000"/>
                <a:buFont typeface="Calibri"/>
                <a:buNone/>
              </a:pPr>
              <a:endParaRPr sz="1000">
                <a:solidFill>
                  <a:schemeClr val="lt1"/>
                </a:solidFill>
                <a:latin typeface="Calibri"/>
                <a:ea typeface="Calibri"/>
                <a:cs typeface="Calibri"/>
                <a:sym typeface="Calibri"/>
              </a:endParaRPr>
            </a:p>
          </p:txBody>
        </p:sp>
        <p:sp>
          <p:nvSpPr>
            <p:cNvPr id="191" name="Google Shape;191;p19"/>
            <p:cNvSpPr/>
            <p:nvPr/>
          </p:nvSpPr>
          <p:spPr>
            <a:xfrm>
              <a:off x="2041356" y="959521"/>
              <a:ext cx="1269038" cy="700667"/>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txBox="1"/>
            <p:nvPr/>
          </p:nvSpPr>
          <p:spPr>
            <a:xfrm>
              <a:off x="2041356" y="959521"/>
              <a:ext cx="1269038" cy="467111"/>
            </a:xfrm>
            <a:prstGeom prst="rect">
              <a:avLst/>
            </a:prstGeom>
            <a:noFill/>
            <a:ln>
              <a:noFill/>
            </a:ln>
          </p:spPr>
          <p:txBody>
            <a:bodyPr spcFirstLastPara="1" wrap="square" lIns="85325" tIns="85325" rIns="85325" bIns="45700" anchor="t" anchorCtr="0">
              <a:noAutofit/>
            </a:bodyPr>
            <a:lstStyle/>
            <a:p>
              <a:pPr marL="0" marR="0" lvl="0" indent="0" algn="l" rtl="0">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(Using ScikitLearn)</a:t>
              </a:r>
              <a:endParaRPr/>
            </a:p>
          </p:txBody>
        </p:sp>
        <p:sp>
          <p:nvSpPr>
            <p:cNvPr id="193" name="Google Shape;193;p19"/>
            <p:cNvSpPr/>
            <p:nvPr/>
          </p:nvSpPr>
          <p:spPr>
            <a:xfrm>
              <a:off x="2301279" y="1426632"/>
              <a:ext cx="1269038" cy="1080000"/>
            </a:xfrm>
            <a:prstGeom prst="roundRect">
              <a:avLst>
                <a:gd name="adj" fmla="val 10000"/>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txBox="1"/>
            <p:nvPr/>
          </p:nvSpPr>
          <p:spPr>
            <a:xfrm>
              <a:off x="2332911" y="1458264"/>
              <a:ext cx="1205774" cy="1016736"/>
            </a:xfrm>
            <a:prstGeom prst="rect">
              <a:avLst/>
            </a:prstGeom>
            <a:noFill/>
            <a:ln>
              <a:noFill/>
            </a:ln>
          </p:spPr>
          <p:txBody>
            <a:bodyPr spcFirstLastPara="1" wrap="square" lIns="85325" tIns="85325" rIns="85325" bIns="85325" anchor="t" anchorCtr="0">
              <a:noAutofit/>
            </a:bodyPr>
            <a:lstStyle/>
            <a:p>
              <a:pPr marL="114300" marR="0" lvl="1" indent="-114300" algn="l" rtl="0">
                <a:lnSpc>
                  <a:spcPct val="9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Use K-Means Clustering to cluster the locations</a:t>
              </a:r>
              <a:endParaRPr sz="1200" b="0" i="0" u="none" strike="noStrike" cap="none">
                <a:solidFill>
                  <a:schemeClr val="dk1"/>
                </a:solidFill>
                <a:latin typeface="Calibri"/>
                <a:ea typeface="Calibri"/>
                <a:cs typeface="Calibri"/>
                <a:sym typeface="Calibri"/>
              </a:endParaRPr>
            </a:p>
          </p:txBody>
        </p:sp>
        <p:sp>
          <p:nvSpPr>
            <p:cNvPr id="195" name="Google Shape;195;p19"/>
            <p:cNvSpPr/>
            <p:nvPr/>
          </p:nvSpPr>
          <p:spPr>
            <a:xfrm>
              <a:off x="3502776" y="1035100"/>
              <a:ext cx="407849" cy="315953"/>
            </a:xfrm>
            <a:prstGeom prst="rightArrow">
              <a:avLst>
                <a:gd name="adj1" fmla="val 60000"/>
                <a:gd name="adj2" fmla="val 50000"/>
              </a:avLst>
            </a:prstGeom>
            <a:solidFill>
              <a:srgbClr val="ABB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txBox="1"/>
            <p:nvPr/>
          </p:nvSpPr>
          <p:spPr>
            <a:xfrm>
              <a:off x="3502776" y="1098291"/>
              <a:ext cx="313063" cy="189571"/>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dk1"/>
                </a:buClr>
                <a:buSzPts val="1000"/>
                <a:buFont typeface="Calibri"/>
                <a:buNone/>
              </a:pPr>
              <a:endParaRPr sz="1000">
                <a:solidFill>
                  <a:schemeClr val="lt1"/>
                </a:solidFill>
                <a:latin typeface="Calibri"/>
                <a:ea typeface="Calibri"/>
                <a:cs typeface="Calibri"/>
                <a:sym typeface="Calibri"/>
              </a:endParaRPr>
            </a:p>
          </p:txBody>
        </p:sp>
        <p:sp>
          <p:nvSpPr>
            <p:cNvPr id="197" name="Google Shape;197;p19"/>
            <p:cNvSpPr/>
            <p:nvPr/>
          </p:nvSpPr>
          <p:spPr>
            <a:xfrm>
              <a:off x="4079921" y="959521"/>
              <a:ext cx="1269038" cy="700667"/>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txBox="1"/>
            <p:nvPr/>
          </p:nvSpPr>
          <p:spPr>
            <a:xfrm>
              <a:off x="4079921" y="959521"/>
              <a:ext cx="1269038" cy="467111"/>
            </a:xfrm>
            <a:prstGeom prst="rect">
              <a:avLst/>
            </a:prstGeom>
            <a:noFill/>
            <a:ln>
              <a:noFill/>
            </a:ln>
          </p:spPr>
          <p:txBody>
            <a:bodyPr spcFirstLastPara="1" wrap="square" lIns="85325" tIns="85325" rIns="85325" bIns="45700" anchor="t" anchorCtr="0">
              <a:noAutofit/>
            </a:bodyPr>
            <a:lstStyle/>
            <a:p>
              <a:pPr marL="0" marR="0" lvl="0" indent="0" algn="l" rtl="0">
                <a:lnSpc>
                  <a:spcPct val="90000"/>
                </a:lnSpc>
                <a:spcBef>
                  <a:spcPts val="0"/>
                </a:spcBef>
                <a:spcAft>
                  <a:spcPts val="0"/>
                </a:spcAft>
                <a:buClr>
                  <a:schemeClr val="lt1"/>
                </a:buClr>
                <a:buSzPts val="1200"/>
                <a:buFont typeface="Calibri"/>
                <a:buNone/>
              </a:pPr>
              <a:r>
                <a:rPr lang="en-US" sz="1200">
                  <a:solidFill>
                    <a:schemeClr val="lt1"/>
                  </a:solidFill>
                  <a:latin typeface="Calibri"/>
                  <a:ea typeface="Calibri"/>
                  <a:cs typeface="Calibri"/>
                  <a:sym typeface="Calibri"/>
                </a:rPr>
                <a:t>(Using Folium/Seaborn)</a:t>
              </a:r>
              <a:endParaRPr/>
            </a:p>
          </p:txBody>
        </p:sp>
        <p:sp>
          <p:nvSpPr>
            <p:cNvPr id="199" name="Google Shape;199;p19"/>
            <p:cNvSpPr/>
            <p:nvPr/>
          </p:nvSpPr>
          <p:spPr>
            <a:xfrm>
              <a:off x="4339844" y="1426632"/>
              <a:ext cx="1269038" cy="1080000"/>
            </a:xfrm>
            <a:prstGeom prst="roundRect">
              <a:avLst>
                <a:gd name="adj" fmla="val 10000"/>
              </a:avLst>
            </a:prstGeom>
            <a:solidFill>
              <a:schemeClr val="lt1">
                <a:alpha val="89803"/>
              </a:schemeClr>
            </a:solidFill>
            <a:ln w="12700" cap="flat" cmpd="sng">
              <a:solidFill>
                <a:srgbClr val="4372C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txBox="1"/>
            <p:nvPr/>
          </p:nvSpPr>
          <p:spPr>
            <a:xfrm>
              <a:off x="4371476" y="1458264"/>
              <a:ext cx="1205774" cy="1016736"/>
            </a:xfrm>
            <a:prstGeom prst="rect">
              <a:avLst/>
            </a:prstGeom>
            <a:noFill/>
            <a:ln>
              <a:noFill/>
            </a:ln>
          </p:spPr>
          <p:txBody>
            <a:bodyPr spcFirstLastPara="1" wrap="square" lIns="85325" tIns="85325" rIns="85325" bIns="85325" anchor="t" anchorCtr="0">
              <a:noAutofit/>
            </a:bodyPr>
            <a:lstStyle/>
            <a:p>
              <a:pPr marL="114300" marR="0" lvl="1" indent="-114300" algn="l" rtl="0">
                <a:lnSpc>
                  <a:spcPct val="9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Present findings on a map.</a:t>
              </a:r>
              <a:endParaRPr sz="1200" b="0" i="0" u="none" strike="noStrike" cap="none">
                <a:solidFill>
                  <a:schemeClr val="dk1"/>
                </a:solidFill>
                <a:latin typeface="Calibri"/>
                <a:ea typeface="Calibri"/>
                <a:cs typeface="Calibri"/>
                <a:sym typeface="Calibri"/>
              </a:endParaRPr>
            </a:p>
          </p:txBody>
        </p:sp>
      </p:grpSp>
      <p:sp>
        <p:nvSpPr>
          <p:cNvPr id="201" name="Google Shape;201;p19"/>
          <p:cNvSpPr txBox="1"/>
          <p:nvPr/>
        </p:nvSpPr>
        <p:spPr>
          <a:xfrm>
            <a:off x="0" y="1515408"/>
            <a:ext cx="33833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a:solidFill>
                  <a:srgbClr val="323F4F"/>
                </a:solidFill>
                <a:latin typeface="Calibri"/>
                <a:ea typeface="Calibri"/>
                <a:cs typeface="Calibri"/>
                <a:sym typeface="Calibri"/>
              </a:rPr>
              <a:t>HIGH LEVEL APPROACH</a:t>
            </a:r>
            <a:endParaRPr sz="1800" b="1" i="1">
              <a:solidFill>
                <a:srgbClr val="323F4F"/>
              </a:solidFill>
              <a:latin typeface="Calibri"/>
              <a:ea typeface="Calibri"/>
              <a:cs typeface="Calibri"/>
              <a:sym typeface="Calibri"/>
            </a:endParaRPr>
          </a:p>
        </p:txBody>
      </p:sp>
      <p:sp>
        <p:nvSpPr>
          <p:cNvPr id="202" name="Google Shape;202;p19"/>
          <p:cNvSpPr txBox="1"/>
          <p:nvPr/>
        </p:nvSpPr>
        <p:spPr>
          <a:xfrm>
            <a:off x="10605" y="3720600"/>
            <a:ext cx="392540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a:solidFill>
                  <a:srgbClr val="323F4F"/>
                </a:solidFill>
                <a:latin typeface="Calibri"/>
                <a:ea typeface="Calibri"/>
                <a:cs typeface="Calibri"/>
                <a:sym typeface="Calibri"/>
              </a:rPr>
              <a:t>EXPECTED VISUALIZATION/OUTCOME</a:t>
            </a:r>
            <a:endParaRPr sz="1800" b="1" i="1">
              <a:solidFill>
                <a:srgbClr val="323F4F"/>
              </a:solidFill>
              <a:latin typeface="Calibri"/>
              <a:ea typeface="Calibri"/>
              <a:cs typeface="Calibri"/>
              <a:sym typeface="Calibri"/>
            </a:endParaRPr>
          </a:p>
        </p:txBody>
      </p:sp>
      <p:pic>
        <p:nvPicPr>
          <p:cNvPr id="203" name="Google Shape;203;p19"/>
          <p:cNvPicPr preferRelativeResize="0"/>
          <p:nvPr/>
        </p:nvPicPr>
        <p:blipFill rotWithShape="1">
          <a:blip r:embed="rId4">
            <a:alphaModFix/>
          </a:blip>
          <a:srcRect/>
          <a:stretch/>
        </p:blipFill>
        <p:spPr>
          <a:xfrm>
            <a:off x="124287" y="4089932"/>
            <a:ext cx="4270160" cy="2565983"/>
          </a:xfrm>
          <a:prstGeom prst="rect">
            <a:avLst/>
          </a:prstGeom>
          <a:noFill/>
          <a:ln>
            <a:noFill/>
          </a:ln>
        </p:spPr>
      </p:pic>
      <p:pic>
        <p:nvPicPr>
          <p:cNvPr id="204" name="Google Shape;204;p19"/>
          <p:cNvPicPr preferRelativeResize="0"/>
          <p:nvPr/>
        </p:nvPicPr>
        <p:blipFill rotWithShape="1">
          <a:blip r:embed="rId5">
            <a:alphaModFix/>
          </a:blip>
          <a:srcRect/>
          <a:stretch/>
        </p:blipFill>
        <p:spPr>
          <a:xfrm>
            <a:off x="6748319" y="4004045"/>
            <a:ext cx="4270159" cy="2511535"/>
          </a:xfrm>
          <a:prstGeom prst="rect">
            <a:avLst/>
          </a:prstGeom>
          <a:noFill/>
          <a:ln>
            <a:noFill/>
          </a:ln>
        </p:spPr>
      </p:pic>
      <p:pic>
        <p:nvPicPr>
          <p:cNvPr id="205" name="Google Shape;205;p19" descr="Statistics"/>
          <p:cNvPicPr preferRelativeResize="0"/>
          <p:nvPr/>
        </p:nvPicPr>
        <p:blipFill rotWithShape="1">
          <a:blip r:embed="rId6">
            <a:alphaModFix/>
          </a:blip>
          <a:srcRect/>
          <a:stretch/>
        </p:blipFill>
        <p:spPr>
          <a:xfrm>
            <a:off x="45413" y="6515580"/>
            <a:ext cx="369333" cy="369333"/>
          </a:xfrm>
          <a:prstGeom prst="rect">
            <a:avLst/>
          </a:prstGeom>
          <a:noFill/>
          <a:ln>
            <a:noFill/>
          </a:ln>
        </p:spPr>
      </p:pic>
      <p:sp>
        <p:nvSpPr>
          <p:cNvPr id="206" name="Google Shape;206;p19"/>
          <p:cNvSpPr txBox="1"/>
          <p:nvPr/>
        </p:nvSpPr>
        <p:spPr>
          <a:xfrm>
            <a:off x="414746" y="6515581"/>
            <a:ext cx="296863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BOXPLOT for Visualization</a:t>
            </a:r>
            <a:endParaRPr sz="1800">
              <a:solidFill>
                <a:schemeClr val="dk1"/>
              </a:solidFill>
              <a:latin typeface="Calibri"/>
              <a:ea typeface="Calibri"/>
              <a:cs typeface="Calibri"/>
              <a:sym typeface="Calibri"/>
            </a:endParaRPr>
          </a:p>
        </p:txBody>
      </p:sp>
      <p:pic>
        <p:nvPicPr>
          <p:cNvPr id="207" name="Google Shape;207;p19" descr="Map with pin"/>
          <p:cNvPicPr preferRelativeResize="0"/>
          <p:nvPr/>
        </p:nvPicPr>
        <p:blipFill rotWithShape="1">
          <a:blip r:embed="rId7">
            <a:alphaModFix/>
          </a:blip>
          <a:srcRect/>
          <a:stretch/>
        </p:blipFill>
        <p:spPr>
          <a:xfrm>
            <a:off x="6748319" y="6488668"/>
            <a:ext cx="369332" cy="369332"/>
          </a:xfrm>
          <a:prstGeom prst="rect">
            <a:avLst/>
          </a:prstGeom>
          <a:noFill/>
          <a:ln>
            <a:noFill/>
          </a:ln>
        </p:spPr>
      </p:pic>
      <p:sp>
        <p:nvSpPr>
          <p:cNvPr id="208" name="Google Shape;208;p19"/>
          <p:cNvSpPr txBox="1"/>
          <p:nvPr/>
        </p:nvSpPr>
        <p:spPr>
          <a:xfrm>
            <a:off x="7218455" y="6522120"/>
            <a:ext cx="45587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Cluster Representation on Locational outcome</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9"/>
          <p:cNvSpPr txBox="1">
            <a:spLocks noGrp="1"/>
          </p:cNvSpPr>
          <p:nvPr>
            <p:ph type="title"/>
          </p:nvPr>
        </p:nvSpPr>
        <p:spPr>
          <a:xfrm>
            <a:off x="0" y="365126"/>
            <a:ext cx="12192000" cy="948770"/>
          </a:xfrm>
          <a:prstGeom prst="rect">
            <a:avLst/>
          </a:prstGeom>
          <a:solidFill>
            <a:srgbClr val="8296B0"/>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23F4F"/>
              </a:buClr>
              <a:buSzPts val="4400"/>
              <a:buFont typeface="Calibri"/>
              <a:buNone/>
            </a:pPr>
            <a:r>
              <a:rPr lang="en-US" b="1" dirty="0">
                <a:solidFill>
                  <a:srgbClr val="323F4F"/>
                </a:solidFill>
              </a:rPr>
              <a:t>      APPROACH (ALGORITHM)</a:t>
            </a:r>
            <a:endParaRPr b="1" dirty="0">
              <a:solidFill>
                <a:srgbClr val="323F4F"/>
              </a:solidFill>
            </a:endParaRPr>
          </a:p>
        </p:txBody>
      </p:sp>
      <p:pic>
        <p:nvPicPr>
          <p:cNvPr id="163" name="Google Shape;163;p19" descr="Document"/>
          <p:cNvPicPr preferRelativeResize="0">
            <a:picLocks noGrp="1"/>
          </p:cNvPicPr>
          <p:nvPr>
            <p:ph type="body" idx="1"/>
          </p:nvPr>
        </p:nvPicPr>
        <p:blipFill rotWithShape="1">
          <a:blip r:embed="rId3">
            <a:alphaModFix/>
          </a:blip>
          <a:srcRect/>
          <a:stretch/>
        </p:blipFill>
        <p:spPr>
          <a:xfrm>
            <a:off x="0" y="365126"/>
            <a:ext cx="829492" cy="859992"/>
          </a:xfrm>
          <a:prstGeom prst="rect">
            <a:avLst/>
          </a:prstGeom>
          <a:noFill/>
          <a:ln>
            <a:noFill/>
          </a:ln>
        </p:spPr>
      </p:pic>
      <p:pic>
        <p:nvPicPr>
          <p:cNvPr id="49" name="Picture 48">
            <a:extLst>
              <a:ext uri="{FF2B5EF4-FFF2-40B4-BE49-F238E27FC236}">
                <a16:creationId xmlns:a16="http://schemas.microsoft.com/office/drawing/2014/main" id="{E0A5F411-A292-4E90-95B1-7E3D96C66B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068" y="1787613"/>
            <a:ext cx="6057900" cy="4545965"/>
          </a:xfrm>
          <a:prstGeom prst="rect">
            <a:avLst/>
          </a:prstGeom>
        </p:spPr>
      </p:pic>
      <p:pic>
        <p:nvPicPr>
          <p:cNvPr id="3" name="Picture 2">
            <a:extLst>
              <a:ext uri="{FF2B5EF4-FFF2-40B4-BE49-F238E27FC236}">
                <a16:creationId xmlns:a16="http://schemas.microsoft.com/office/drawing/2014/main" id="{CBA79B04-D22C-4657-B4ED-A5826C5C8558}"/>
              </a:ext>
            </a:extLst>
          </p:cNvPr>
          <p:cNvPicPr>
            <a:picLocks noChangeAspect="1"/>
          </p:cNvPicPr>
          <p:nvPr/>
        </p:nvPicPr>
        <p:blipFill>
          <a:blip r:embed="rId5"/>
          <a:stretch>
            <a:fillRect/>
          </a:stretch>
        </p:blipFill>
        <p:spPr>
          <a:xfrm>
            <a:off x="6739969" y="1423448"/>
            <a:ext cx="5452032" cy="5184742"/>
          </a:xfrm>
          <a:prstGeom prst="rect">
            <a:avLst/>
          </a:prstGeom>
        </p:spPr>
      </p:pic>
    </p:spTree>
    <p:extLst>
      <p:ext uri="{BB962C8B-B14F-4D97-AF65-F5344CB8AC3E}">
        <p14:creationId xmlns:p14="http://schemas.microsoft.com/office/powerpoint/2010/main" val="3384435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0"/>
          <p:cNvSpPr txBox="1">
            <a:spLocks noGrp="1"/>
          </p:cNvSpPr>
          <p:nvPr>
            <p:ph type="title"/>
          </p:nvPr>
        </p:nvSpPr>
        <p:spPr>
          <a:xfrm>
            <a:off x="0" y="338493"/>
            <a:ext cx="12192000" cy="948770"/>
          </a:xfrm>
          <a:prstGeom prst="rect">
            <a:avLst/>
          </a:prstGeom>
          <a:solidFill>
            <a:srgbClr val="8296B0"/>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23F4F"/>
              </a:buClr>
              <a:buSzPts val="4400"/>
              <a:buFont typeface="Calibri"/>
              <a:buNone/>
            </a:pPr>
            <a:r>
              <a:rPr lang="en-US" b="1">
                <a:solidFill>
                  <a:srgbClr val="323F4F"/>
                </a:solidFill>
              </a:rPr>
              <a:t>      UML- </a:t>
            </a:r>
            <a:r>
              <a:rPr lang="en-US" sz="2800" b="1">
                <a:solidFill>
                  <a:srgbClr val="323F4F"/>
                </a:solidFill>
              </a:rPr>
              <a:t>Use Case Diagram</a:t>
            </a:r>
            <a:endParaRPr b="1">
              <a:solidFill>
                <a:srgbClr val="323F4F"/>
              </a:solidFill>
            </a:endParaRPr>
          </a:p>
        </p:txBody>
      </p:sp>
      <p:pic>
        <p:nvPicPr>
          <p:cNvPr id="214" name="Google Shape;214;p20" descr="Document"/>
          <p:cNvPicPr preferRelativeResize="0">
            <a:picLocks noGrp="1"/>
          </p:cNvPicPr>
          <p:nvPr>
            <p:ph type="body" idx="1"/>
          </p:nvPr>
        </p:nvPicPr>
        <p:blipFill rotWithShape="1">
          <a:blip r:embed="rId3">
            <a:alphaModFix/>
          </a:blip>
          <a:srcRect/>
          <a:stretch/>
        </p:blipFill>
        <p:spPr>
          <a:xfrm>
            <a:off x="0" y="365126"/>
            <a:ext cx="829492" cy="859992"/>
          </a:xfrm>
          <a:prstGeom prst="rect">
            <a:avLst/>
          </a:prstGeom>
          <a:noFill/>
          <a:ln>
            <a:noFill/>
          </a:ln>
        </p:spPr>
      </p:pic>
      <p:sp>
        <p:nvSpPr>
          <p:cNvPr id="215" name="Google Shape;215;p20"/>
          <p:cNvSpPr txBox="1"/>
          <p:nvPr/>
        </p:nvSpPr>
        <p:spPr>
          <a:xfrm>
            <a:off x="829492" y="1393795"/>
            <a:ext cx="2834151" cy="563231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Actor: USER</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Distance: from desired location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Food: In Budget with the right preference</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Budget: Total Capital allocated</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Recommendation: Accordingly</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Actor: ADMIN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Gathering: Collecting and processing relevant data.</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Analysis and cluster: analyze and run algorithms.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Outcome: Show Results</a:t>
            </a: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6" name="Google Shape;216;p20"/>
          <p:cNvSpPr/>
          <p:nvPr/>
        </p:nvSpPr>
        <p:spPr>
          <a:xfrm>
            <a:off x="5903651" y="1757778"/>
            <a:ext cx="5323763" cy="4527611"/>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17" name="Google Shape;217;p20"/>
          <p:cNvCxnSpPr/>
          <p:nvPr/>
        </p:nvCxnSpPr>
        <p:spPr>
          <a:xfrm>
            <a:off x="4163627" y="1287263"/>
            <a:ext cx="0" cy="5570737"/>
          </a:xfrm>
          <a:prstGeom prst="straightConnector1">
            <a:avLst/>
          </a:prstGeom>
          <a:noFill/>
          <a:ln w="9525" cap="flat" cmpd="sng">
            <a:solidFill>
              <a:schemeClr val="dk1"/>
            </a:solidFill>
            <a:prstDash val="solid"/>
            <a:miter lim="800000"/>
            <a:headEnd type="none" w="sm" len="sm"/>
            <a:tailEnd type="none" w="sm" len="sm"/>
          </a:ln>
        </p:spPr>
      </p:cxnSp>
      <p:pic>
        <p:nvPicPr>
          <p:cNvPr id="218" name="Google Shape;218;p20" descr="Man"/>
          <p:cNvPicPr preferRelativeResize="0"/>
          <p:nvPr/>
        </p:nvPicPr>
        <p:blipFill rotWithShape="1">
          <a:blip r:embed="rId4">
            <a:alphaModFix/>
          </a:blip>
          <a:srcRect/>
          <a:stretch/>
        </p:blipFill>
        <p:spPr>
          <a:xfrm>
            <a:off x="5089250" y="3392751"/>
            <a:ext cx="628832" cy="628832"/>
          </a:xfrm>
          <a:prstGeom prst="rect">
            <a:avLst/>
          </a:prstGeom>
          <a:noFill/>
          <a:ln>
            <a:noFill/>
          </a:ln>
        </p:spPr>
      </p:pic>
      <p:pic>
        <p:nvPicPr>
          <p:cNvPr id="219" name="Google Shape;219;p20" descr="Man"/>
          <p:cNvPicPr preferRelativeResize="0"/>
          <p:nvPr/>
        </p:nvPicPr>
        <p:blipFill rotWithShape="1">
          <a:blip r:embed="rId4">
            <a:alphaModFix/>
          </a:blip>
          <a:srcRect/>
          <a:stretch/>
        </p:blipFill>
        <p:spPr>
          <a:xfrm>
            <a:off x="11362508" y="3443799"/>
            <a:ext cx="628832" cy="628832"/>
          </a:xfrm>
          <a:prstGeom prst="rect">
            <a:avLst/>
          </a:prstGeom>
          <a:noFill/>
          <a:ln>
            <a:noFill/>
          </a:ln>
        </p:spPr>
      </p:pic>
      <p:cxnSp>
        <p:nvCxnSpPr>
          <p:cNvPr id="220" name="Google Shape;220;p20"/>
          <p:cNvCxnSpPr/>
          <p:nvPr/>
        </p:nvCxnSpPr>
        <p:spPr>
          <a:xfrm rot="10800000" flipH="1">
            <a:off x="5768557" y="2913355"/>
            <a:ext cx="615252" cy="593325"/>
          </a:xfrm>
          <a:prstGeom prst="straightConnector1">
            <a:avLst/>
          </a:prstGeom>
          <a:noFill/>
          <a:ln w="9525" cap="flat" cmpd="sng">
            <a:solidFill>
              <a:schemeClr val="dk1"/>
            </a:solidFill>
            <a:prstDash val="solid"/>
            <a:miter lim="800000"/>
            <a:headEnd type="none" w="sm" len="sm"/>
            <a:tailEnd type="triangle" w="med" len="med"/>
          </a:ln>
        </p:spPr>
      </p:cxnSp>
      <p:sp>
        <p:nvSpPr>
          <p:cNvPr id="221" name="Google Shape;221;p20"/>
          <p:cNvSpPr/>
          <p:nvPr/>
        </p:nvSpPr>
        <p:spPr>
          <a:xfrm>
            <a:off x="6383809" y="2672178"/>
            <a:ext cx="1154097" cy="38174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 name="Google Shape;222;p20"/>
          <p:cNvSpPr/>
          <p:nvPr/>
        </p:nvSpPr>
        <p:spPr>
          <a:xfrm>
            <a:off x="7786334" y="2028547"/>
            <a:ext cx="1154097" cy="38174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 name="Google Shape;223;p20"/>
          <p:cNvSpPr/>
          <p:nvPr/>
        </p:nvSpPr>
        <p:spPr>
          <a:xfrm>
            <a:off x="7846505" y="2531615"/>
            <a:ext cx="1154097" cy="38174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4" name="Google Shape;224;p20"/>
          <p:cNvSpPr/>
          <p:nvPr/>
        </p:nvSpPr>
        <p:spPr>
          <a:xfrm>
            <a:off x="7827270" y="3006940"/>
            <a:ext cx="1154097" cy="38174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25" name="Google Shape;225;p20"/>
          <p:cNvCxnSpPr/>
          <p:nvPr/>
        </p:nvCxnSpPr>
        <p:spPr>
          <a:xfrm rot="10800000" flipH="1">
            <a:off x="7390857" y="2332237"/>
            <a:ext cx="395477" cy="358050"/>
          </a:xfrm>
          <a:prstGeom prst="straightConnector1">
            <a:avLst/>
          </a:prstGeom>
          <a:noFill/>
          <a:ln w="9525" cap="flat" cmpd="sng">
            <a:solidFill>
              <a:schemeClr val="dk1"/>
            </a:solidFill>
            <a:prstDash val="solid"/>
            <a:miter lim="800000"/>
            <a:headEnd type="none" w="sm" len="sm"/>
            <a:tailEnd type="triangle" w="med" len="med"/>
          </a:ln>
        </p:spPr>
      </p:cxnSp>
      <p:cxnSp>
        <p:nvCxnSpPr>
          <p:cNvPr id="226" name="Google Shape;226;p20"/>
          <p:cNvCxnSpPr/>
          <p:nvPr/>
        </p:nvCxnSpPr>
        <p:spPr>
          <a:xfrm rot="10800000" flipH="1">
            <a:off x="7557240" y="2754665"/>
            <a:ext cx="270030" cy="72132"/>
          </a:xfrm>
          <a:prstGeom prst="straightConnector1">
            <a:avLst/>
          </a:prstGeom>
          <a:noFill/>
          <a:ln w="9525" cap="flat" cmpd="sng">
            <a:solidFill>
              <a:schemeClr val="dk1"/>
            </a:solidFill>
            <a:prstDash val="solid"/>
            <a:miter lim="800000"/>
            <a:headEnd type="none" w="sm" len="sm"/>
            <a:tailEnd type="triangle" w="med" len="med"/>
          </a:ln>
        </p:spPr>
      </p:cxnSp>
      <p:cxnSp>
        <p:nvCxnSpPr>
          <p:cNvPr id="227" name="Google Shape;227;p20"/>
          <p:cNvCxnSpPr/>
          <p:nvPr/>
        </p:nvCxnSpPr>
        <p:spPr>
          <a:xfrm>
            <a:off x="7359588" y="3053918"/>
            <a:ext cx="332667" cy="104684"/>
          </a:xfrm>
          <a:prstGeom prst="straightConnector1">
            <a:avLst/>
          </a:prstGeom>
          <a:noFill/>
          <a:ln w="9525" cap="flat" cmpd="sng">
            <a:solidFill>
              <a:schemeClr val="dk1"/>
            </a:solidFill>
            <a:prstDash val="solid"/>
            <a:miter lim="800000"/>
            <a:headEnd type="none" w="sm" len="sm"/>
            <a:tailEnd type="triangle" w="med" len="med"/>
          </a:ln>
        </p:spPr>
      </p:cxnSp>
      <p:sp>
        <p:nvSpPr>
          <p:cNvPr id="228" name="Google Shape;228;p20"/>
          <p:cNvSpPr txBox="1"/>
          <p:nvPr/>
        </p:nvSpPr>
        <p:spPr>
          <a:xfrm flipH="1">
            <a:off x="6433412" y="2699163"/>
            <a:ext cx="110449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Preferences</a:t>
            </a:r>
            <a:endParaRPr sz="1400">
              <a:solidFill>
                <a:schemeClr val="dk1"/>
              </a:solidFill>
              <a:latin typeface="Calibri"/>
              <a:ea typeface="Calibri"/>
              <a:cs typeface="Calibri"/>
              <a:sym typeface="Calibri"/>
            </a:endParaRPr>
          </a:p>
        </p:txBody>
      </p:sp>
      <p:sp>
        <p:nvSpPr>
          <p:cNvPr id="229" name="Google Shape;229;p20"/>
          <p:cNvSpPr/>
          <p:nvPr/>
        </p:nvSpPr>
        <p:spPr>
          <a:xfrm>
            <a:off x="9474571" y="3820073"/>
            <a:ext cx="1154097" cy="38174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20"/>
          <p:cNvSpPr/>
          <p:nvPr/>
        </p:nvSpPr>
        <p:spPr>
          <a:xfrm>
            <a:off x="7458105" y="3722186"/>
            <a:ext cx="1154097" cy="38174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1" name="Google Shape;231;p20"/>
          <p:cNvSpPr/>
          <p:nvPr/>
        </p:nvSpPr>
        <p:spPr>
          <a:xfrm>
            <a:off x="7889289" y="4192800"/>
            <a:ext cx="1154097" cy="38174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2" name="Google Shape;232;p20"/>
          <p:cNvSpPr/>
          <p:nvPr/>
        </p:nvSpPr>
        <p:spPr>
          <a:xfrm>
            <a:off x="7523086" y="4670393"/>
            <a:ext cx="1154097" cy="38174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3" name="Google Shape;233;p20"/>
          <p:cNvSpPr/>
          <p:nvPr/>
        </p:nvSpPr>
        <p:spPr>
          <a:xfrm>
            <a:off x="7838490" y="5187790"/>
            <a:ext cx="1154097" cy="38174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4" name="Google Shape;234;p20"/>
          <p:cNvSpPr/>
          <p:nvPr/>
        </p:nvSpPr>
        <p:spPr>
          <a:xfrm>
            <a:off x="7479560" y="5717217"/>
            <a:ext cx="1154097" cy="381740"/>
          </a:xfrm>
          <a:prstGeom prst="ellipse">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35" name="Google Shape;235;p20"/>
          <p:cNvCxnSpPr/>
          <p:nvPr/>
        </p:nvCxnSpPr>
        <p:spPr>
          <a:xfrm flipH="1">
            <a:off x="10628668" y="3881761"/>
            <a:ext cx="733840" cy="67546"/>
          </a:xfrm>
          <a:prstGeom prst="straightConnector1">
            <a:avLst/>
          </a:prstGeom>
          <a:noFill/>
          <a:ln w="9525" cap="flat" cmpd="sng">
            <a:solidFill>
              <a:schemeClr val="dk1"/>
            </a:solidFill>
            <a:prstDash val="solid"/>
            <a:miter lim="800000"/>
            <a:headEnd type="none" w="sm" len="sm"/>
            <a:tailEnd type="triangle" w="med" len="med"/>
          </a:ln>
        </p:spPr>
      </p:cxnSp>
      <p:cxnSp>
        <p:nvCxnSpPr>
          <p:cNvPr id="236" name="Google Shape;236;p20"/>
          <p:cNvCxnSpPr/>
          <p:nvPr/>
        </p:nvCxnSpPr>
        <p:spPr>
          <a:xfrm rot="10800000">
            <a:off x="8676466" y="3913056"/>
            <a:ext cx="716109" cy="0"/>
          </a:xfrm>
          <a:prstGeom prst="straightConnector1">
            <a:avLst/>
          </a:prstGeom>
          <a:noFill/>
          <a:ln w="9525" cap="flat" cmpd="sng">
            <a:solidFill>
              <a:schemeClr val="dk1"/>
            </a:solidFill>
            <a:prstDash val="solid"/>
            <a:miter lim="800000"/>
            <a:headEnd type="none" w="sm" len="sm"/>
            <a:tailEnd type="triangle" w="med" len="med"/>
          </a:ln>
        </p:spPr>
      </p:cxnSp>
      <p:cxnSp>
        <p:nvCxnSpPr>
          <p:cNvPr id="237" name="Google Shape;237;p20"/>
          <p:cNvCxnSpPr/>
          <p:nvPr/>
        </p:nvCxnSpPr>
        <p:spPr>
          <a:xfrm flipH="1">
            <a:off x="9043386" y="4103926"/>
            <a:ext cx="431185" cy="192866"/>
          </a:xfrm>
          <a:prstGeom prst="straightConnector1">
            <a:avLst/>
          </a:prstGeom>
          <a:noFill/>
          <a:ln w="9525" cap="flat" cmpd="sng">
            <a:solidFill>
              <a:schemeClr val="dk1"/>
            </a:solidFill>
            <a:prstDash val="solid"/>
            <a:miter lim="800000"/>
            <a:headEnd type="none" w="sm" len="sm"/>
            <a:tailEnd type="triangle" w="med" len="med"/>
          </a:ln>
        </p:spPr>
      </p:cxnSp>
      <p:cxnSp>
        <p:nvCxnSpPr>
          <p:cNvPr id="238" name="Google Shape;238;p20"/>
          <p:cNvCxnSpPr/>
          <p:nvPr/>
        </p:nvCxnSpPr>
        <p:spPr>
          <a:xfrm flipH="1">
            <a:off x="8747296" y="4201813"/>
            <a:ext cx="876098" cy="582919"/>
          </a:xfrm>
          <a:prstGeom prst="straightConnector1">
            <a:avLst/>
          </a:prstGeom>
          <a:noFill/>
          <a:ln w="9525" cap="flat" cmpd="sng">
            <a:solidFill>
              <a:schemeClr val="dk1"/>
            </a:solidFill>
            <a:prstDash val="solid"/>
            <a:miter lim="800000"/>
            <a:headEnd type="none" w="sm" len="sm"/>
            <a:tailEnd type="triangle" w="med" len="med"/>
          </a:ln>
        </p:spPr>
      </p:cxnSp>
      <p:cxnSp>
        <p:nvCxnSpPr>
          <p:cNvPr id="239" name="Google Shape;239;p20"/>
          <p:cNvCxnSpPr/>
          <p:nvPr/>
        </p:nvCxnSpPr>
        <p:spPr>
          <a:xfrm flipH="1">
            <a:off x="8915214" y="4216978"/>
            <a:ext cx="859101" cy="905133"/>
          </a:xfrm>
          <a:prstGeom prst="straightConnector1">
            <a:avLst/>
          </a:prstGeom>
          <a:noFill/>
          <a:ln w="9525" cap="flat" cmpd="sng">
            <a:solidFill>
              <a:schemeClr val="dk1"/>
            </a:solidFill>
            <a:prstDash val="solid"/>
            <a:miter lim="800000"/>
            <a:headEnd type="none" w="sm" len="sm"/>
            <a:tailEnd type="triangle" w="med" len="med"/>
          </a:ln>
        </p:spPr>
      </p:cxnSp>
      <p:cxnSp>
        <p:nvCxnSpPr>
          <p:cNvPr id="240" name="Google Shape;240;p20"/>
          <p:cNvCxnSpPr/>
          <p:nvPr/>
        </p:nvCxnSpPr>
        <p:spPr>
          <a:xfrm flipH="1">
            <a:off x="8747296" y="4299700"/>
            <a:ext cx="1222327" cy="1559861"/>
          </a:xfrm>
          <a:prstGeom prst="straightConnector1">
            <a:avLst/>
          </a:prstGeom>
          <a:noFill/>
          <a:ln w="9525" cap="flat" cmpd="sng">
            <a:solidFill>
              <a:schemeClr val="dk1"/>
            </a:solidFill>
            <a:prstDash val="solid"/>
            <a:miter lim="800000"/>
            <a:headEnd type="none" w="sm" len="sm"/>
            <a:tailEnd type="triangle" w="med" len="med"/>
          </a:ln>
        </p:spPr>
      </p:cxnSp>
      <p:sp>
        <p:nvSpPr>
          <p:cNvPr id="241" name="Google Shape;241;p20"/>
          <p:cNvSpPr txBox="1"/>
          <p:nvPr/>
        </p:nvSpPr>
        <p:spPr>
          <a:xfrm>
            <a:off x="8043934" y="2008662"/>
            <a:ext cx="106870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Food</a:t>
            </a:r>
            <a:endParaRPr sz="1600">
              <a:solidFill>
                <a:schemeClr val="dk1"/>
              </a:solidFill>
              <a:latin typeface="Calibri"/>
              <a:ea typeface="Calibri"/>
              <a:cs typeface="Calibri"/>
              <a:sym typeface="Calibri"/>
            </a:endParaRPr>
          </a:p>
        </p:txBody>
      </p:sp>
      <p:sp>
        <p:nvSpPr>
          <p:cNvPr id="242" name="Google Shape;242;p20"/>
          <p:cNvSpPr txBox="1"/>
          <p:nvPr/>
        </p:nvSpPr>
        <p:spPr>
          <a:xfrm>
            <a:off x="7921428" y="2550540"/>
            <a:ext cx="106870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Budget</a:t>
            </a:r>
            <a:endParaRPr sz="1600">
              <a:solidFill>
                <a:schemeClr val="dk1"/>
              </a:solidFill>
              <a:latin typeface="Calibri"/>
              <a:ea typeface="Calibri"/>
              <a:cs typeface="Calibri"/>
              <a:sym typeface="Calibri"/>
            </a:endParaRPr>
          </a:p>
        </p:txBody>
      </p:sp>
      <p:sp>
        <p:nvSpPr>
          <p:cNvPr id="243" name="Google Shape;243;p20"/>
          <p:cNvSpPr txBox="1"/>
          <p:nvPr/>
        </p:nvSpPr>
        <p:spPr>
          <a:xfrm>
            <a:off x="7877579" y="3040740"/>
            <a:ext cx="106870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Distance</a:t>
            </a:r>
            <a:endParaRPr sz="1600">
              <a:solidFill>
                <a:schemeClr val="dk1"/>
              </a:solidFill>
              <a:latin typeface="Calibri"/>
              <a:ea typeface="Calibri"/>
              <a:cs typeface="Calibri"/>
              <a:sym typeface="Calibri"/>
            </a:endParaRPr>
          </a:p>
        </p:txBody>
      </p:sp>
      <p:sp>
        <p:nvSpPr>
          <p:cNvPr id="244" name="Google Shape;244;p20"/>
          <p:cNvSpPr txBox="1"/>
          <p:nvPr/>
        </p:nvSpPr>
        <p:spPr>
          <a:xfrm>
            <a:off x="9660140" y="3829481"/>
            <a:ext cx="106870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Approach</a:t>
            </a:r>
            <a:endParaRPr sz="1600">
              <a:solidFill>
                <a:schemeClr val="dk1"/>
              </a:solidFill>
              <a:latin typeface="Calibri"/>
              <a:ea typeface="Calibri"/>
              <a:cs typeface="Calibri"/>
              <a:sym typeface="Calibri"/>
            </a:endParaRPr>
          </a:p>
        </p:txBody>
      </p:sp>
      <p:sp>
        <p:nvSpPr>
          <p:cNvPr id="245" name="Google Shape;245;p20"/>
          <p:cNvSpPr txBox="1"/>
          <p:nvPr/>
        </p:nvSpPr>
        <p:spPr>
          <a:xfrm>
            <a:off x="7675079" y="3698295"/>
            <a:ext cx="107221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Collecting Data</a:t>
            </a:r>
            <a:endParaRPr sz="1200">
              <a:solidFill>
                <a:schemeClr val="dk1"/>
              </a:solidFill>
              <a:latin typeface="Calibri"/>
              <a:ea typeface="Calibri"/>
              <a:cs typeface="Calibri"/>
              <a:sym typeface="Calibri"/>
            </a:endParaRPr>
          </a:p>
        </p:txBody>
      </p:sp>
      <p:sp>
        <p:nvSpPr>
          <p:cNvPr id="246" name="Google Shape;246;p20"/>
          <p:cNvSpPr txBox="1"/>
          <p:nvPr/>
        </p:nvSpPr>
        <p:spPr>
          <a:xfrm>
            <a:off x="8087878" y="4156946"/>
            <a:ext cx="106870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Process n visualize</a:t>
            </a:r>
            <a:endParaRPr sz="1200">
              <a:solidFill>
                <a:schemeClr val="dk1"/>
              </a:solidFill>
              <a:latin typeface="Calibri"/>
              <a:ea typeface="Calibri"/>
              <a:cs typeface="Calibri"/>
              <a:sym typeface="Calibri"/>
            </a:endParaRPr>
          </a:p>
        </p:txBody>
      </p:sp>
      <p:sp>
        <p:nvSpPr>
          <p:cNvPr id="247" name="Google Shape;247;p20"/>
          <p:cNvSpPr txBox="1"/>
          <p:nvPr/>
        </p:nvSpPr>
        <p:spPr>
          <a:xfrm>
            <a:off x="7687281" y="4715955"/>
            <a:ext cx="1103541"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Clustering</a:t>
            </a:r>
            <a:endParaRPr sz="1200">
              <a:solidFill>
                <a:schemeClr val="dk1"/>
              </a:solidFill>
              <a:latin typeface="Calibri"/>
              <a:ea typeface="Calibri"/>
              <a:cs typeface="Calibri"/>
              <a:sym typeface="Calibri"/>
            </a:endParaRPr>
          </a:p>
        </p:txBody>
      </p:sp>
      <p:sp>
        <p:nvSpPr>
          <p:cNvPr id="248" name="Google Shape;248;p20"/>
          <p:cNvSpPr txBox="1"/>
          <p:nvPr/>
        </p:nvSpPr>
        <p:spPr>
          <a:xfrm>
            <a:off x="7974677" y="5215398"/>
            <a:ext cx="106870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API requests</a:t>
            </a:r>
            <a:endParaRPr sz="1200">
              <a:solidFill>
                <a:schemeClr val="dk1"/>
              </a:solidFill>
              <a:latin typeface="Calibri"/>
              <a:ea typeface="Calibri"/>
              <a:cs typeface="Calibri"/>
              <a:sym typeface="Calibri"/>
            </a:endParaRPr>
          </a:p>
        </p:txBody>
      </p:sp>
      <p:sp>
        <p:nvSpPr>
          <p:cNvPr id="249" name="Google Shape;249;p20"/>
          <p:cNvSpPr txBox="1"/>
          <p:nvPr/>
        </p:nvSpPr>
        <p:spPr>
          <a:xfrm>
            <a:off x="7678587" y="5756473"/>
            <a:ext cx="1068709"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Calibri"/>
                <a:ea typeface="Calibri"/>
                <a:cs typeface="Calibri"/>
                <a:sym typeface="Calibri"/>
              </a:rPr>
              <a:t>Plot map</a:t>
            </a:r>
            <a:endParaRPr sz="1200">
              <a:solidFill>
                <a:schemeClr val="dk1"/>
              </a:solidFill>
              <a:latin typeface="Calibri"/>
              <a:ea typeface="Calibri"/>
              <a:cs typeface="Calibri"/>
              <a:sym typeface="Calibri"/>
            </a:endParaRPr>
          </a:p>
        </p:txBody>
      </p:sp>
      <p:sp>
        <p:nvSpPr>
          <p:cNvPr id="250" name="Google Shape;250;p20"/>
          <p:cNvSpPr txBox="1"/>
          <p:nvPr/>
        </p:nvSpPr>
        <p:spPr>
          <a:xfrm>
            <a:off x="6733477" y="3388680"/>
            <a:ext cx="615252"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Calibri"/>
                <a:ea typeface="Calibri"/>
                <a:cs typeface="Calibri"/>
                <a:sym typeface="Calibri"/>
              </a:rPr>
              <a:t>Extend</a:t>
            </a:r>
            <a:endParaRPr sz="1100">
              <a:solidFill>
                <a:schemeClr val="dk1"/>
              </a:solidFill>
              <a:latin typeface="Calibri"/>
              <a:ea typeface="Calibri"/>
              <a:cs typeface="Calibri"/>
              <a:sym typeface="Calibri"/>
            </a:endParaRPr>
          </a:p>
        </p:txBody>
      </p:sp>
      <p:cxnSp>
        <p:nvCxnSpPr>
          <p:cNvPr id="251" name="Google Shape;251;p20"/>
          <p:cNvCxnSpPr/>
          <p:nvPr/>
        </p:nvCxnSpPr>
        <p:spPr>
          <a:xfrm>
            <a:off x="6960857" y="3158602"/>
            <a:ext cx="562229" cy="599613"/>
          </a:xfrm>
          <a:prstGeom prst="straightConnector1">
            <a:avLst/>
          </a:prstGeom>
          <a:noFill/>
          <a:ln w="9525" cap="flat" cmpd="sng">
            <a:solidFill>
              <a:schemeClr val="dk1"/>
            </a:solidFill>
            <a:prstDash val="solid"/>
            <a:miter lim="800000"/>
            <a:headEnd type="none" w="sm" len="sm"/>
            <a:tailEnd type="triangle" w="med" len="med"/>
          </a:ln>
        </p:spPr>
      </p:cxnSp>
      <p:sp>
        <p:nvSpPr>
          <p:cNvPr id="252" name="Google Shape;252;p20"/>
          <p:cNvSpPr txBox="1"/>
          <p:nvPr/>
        </p:nvSpPr>
        <p:spPr>
          <a:xfrm>
            <a:off x="7083231" y="2298512"/>
            <a:ext cx="615252"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Calibri"/>
                <a:ea typeface="Calibri"/>
                <a:cs typeface="Calibri"/>
                <a:sym typeface="Calibri"/>
              </a:rPr>
              <a:t>Include</a:t>
            </a:r>
            <a:endParaRPr sz="1100">
              <a:solidFill>
                <a:schemeClr val="dk1"/>
              </a:solidFill>
              <a:latin typeface="Calibri"/>
              <a:ea typeface="Calibri"/>
              <a:cs typeface="Calibri"/>
              <a:sym typeface="Calibri"/>
            </a:endParaRPr>
          </a:p>
        </p:txBody>
      </p:sp>
      <p:sp>
        <p:nvSpPr>
          <p:cNvPr id="253" name="Google Shape;253;p20"/>
          <p:cNvSpPr txBox="1"/>
          <p:nvPr/>
        </p:nvSpPr>
        <p:spPr>
          <a:xfrm>
            <a:off x="8827414" y="3693807"/>
            <a:ext cx="615252"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Calibri"/>
                <a:ea typeface="Calibri"/>
                <a:cs typeface="Calibri"/>
                <a:sym typeface="Calibri"/>
              </a:rPr>
              <a:t>Include</a:t>
            </a:r>
            <a:endParaRPr sz="1100">
              <a:solidFill>
                <a:schemeClr val="dk1"/>
              </a:solidFill>
              <a:latin typeface="Calibri"/>
              <a:ea typeface="Calibri"/>
              <a:cs typeface="Calibri"/>
              <a:sym typeface="Calibri"/>
            </a:endParaRPr>
          </a:p>
        </p:txBody>
      </p:sp>
      <p:sp>
        <p:nvSpPr>
          <p:cNvPr id="254" name="Google Shape;254;p20"/>
          <p:cNvSpPr txBox="1"/>
          <p:nvPr/>
        </p:nvSpPr>
        <p:spPr>
          <a:xfrm>
            <a:off x="5100222" y="4021583"/>
            <a:ext cx="79011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USER</a:t>
            </a:r>
            <a:endParaRPr sz="1600">
              <a:solidFill>
                <a:schemeClr val="dk1"/>
              </a:solidFill>
              <a:latin typeface="Calibri"/>
              <a:ea typeface="Calibri"/>
              <a:cs typeface="Calibri"/>
              <a:sym typeface="Calibri"/>
            </a:endParaRPr>
          </a:p>
        </p:txBody>
      </p:sp>
      <p:sp>
        <p:nvSpPr>
          <p:cNvPr id="255" name="Google Shape;255;p20"/>
          <p:cNvSpPr txBox="1"/>
          <p:nvPr/>
        </p:nvSpPr>
        <p:spPr>
          <a:xfrm>
            <a:off x="11297527" y="4103926"/>
            <a:ext cx="79011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ADMIN</a:t>
            </a:r>
            <a:endParaRPr sz="16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1"/>
          <p:cNvSpPr txBox="1">
            <a:spLocks noGrp="1"/>
          </p:cNvSpPr>
          <p:nvPr>
            <p:ph type="title"/>
          </p:nvPr>
        </p:nvSpPr>
        <p:spPr>
          <a:xfrm>
            <a:off x="0" y="311860"/>
            <a:ext cx="12192000" cy="948770"/>
          </a:xfrm>
          <a:prstGeom prst="rect">
            <a:avLst/>
          </a:prstGeom>
          <a:solidFill>
            <a:srgbClr val="8296B0"/>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23F4F"/>
              </a:buClr>
              <a:buSzPts val="4400"/>
              <a:buFont typeface="Calibri"/>
              <a:buNone/>
            </a:pPr>
            <a:r>
              <a:rPr lang="en-US" b="1">
                <a:solidFill>
                  <a:srgbClr val="323F4F"/>
                </a:solidFill>
              </a:rPr>
              <a:t>      UML – </a:t>
            </a:r>
            <a:r>
              <a:rPr lang="en-US" sz="3600" b="1">
                <a:solidFill>
                  <a:srgbClr val="323F4F"/>
                </a:solidFill>
              </a:rPr>
              <a:t>Activity Diagram</a:t>
            </a:r>
            <a:endParaRPr b="1">
              <a:solidFill>
                <a:srgbClr val="323F4F"/>
              </a:solidFill>
            </a:endParaRPr>
          </a:p>
        </p:txBody>
      </p:sp>
      <p:pic>
        <p:nvPicPr>
          <p:cNvPr id="261" name="Google Shape;261;p21" descr="Document"/>
          <p:cNvPicPr preferRelativeResize="0">
            <a:picLocks noGrp="1"/>
          </p:cNvPicPr>
          <p:nvPr>
            <p:ph type="body" idx="1"/>
          </p:nvPr>
        </p:nvPicPr>
        <p:blipFill rotWithShape="1">
          <a:blip r:embed="rId3">
            <a:alphaModFix/>
          </a:blip>
          <a:srcRect/>
          <a:stretch/>
        </p:blipFill>
        <p:spPr>
          <a:xfrm>
            <a:off x="0" y="365126"/>
            <a:ext cx="829492" cy="859992"/>
          </a:xfrm>
          <a:prstGeom prst="rect">
            <a:avLst/>
          </a:prstGeom>
          <a:noFill/>
          <a:ln>
            <a:noFill/>
          </a:ln>
        </p:spPr>
      </p:pic>
      <p:sp>
        <p:nvSpPr>
          <p:cNvPr id="262" name="Google Shape;262;p21"/>
          <p:cNvSpPr/>
          <p:nvPr/>
        </p:nvSpPr>
        <p:spPr>
          <a:xfrm>
            <a:off x="443883" y="1429305"/>
            <a:ext cx="11407806" cy="5116835"/>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63" name="Google Shape;263;p21"/>
          <p:cNvCxnSpPr/>
          <p:nvPr/>
        </p:nvCxnSpPr>
        <p:spPr>
          <a:xfrm rot="10800000" flipH="1">
            <a:off x="443883" y="1740023"/>
            <a:ext cx="11407806" cy="1"/>
          </a:xfrm>
          <a:prstGeom prst="straightConnector1">
            <a:avLst/>
          </a:prstGeom>
          <a:noFill/>
          <a:ln w="9525" cap="flat" cmpd="sng">
            <a:solidFill>
              <a:schemeClr val="dk1"/>
            </a:solidFill>
            <a:prstDash val="solid"/>
            <a:miter lim="800000"/>
            <a:headEnd type="none" w="sm" len="sm"/>
            <a:tailEnd type="none" w="sm" len="sm"/>
          </a:ln>
        </p:spPr>
      </p:cxnSp>
      <p:cxnSp>
        <p:nvCxnSpPr>
          <p:cNvPr id="264" name="Google Shape;264;p21"/>
          <p:cNvCxnSpPr>
            <a:stCxn id="262" idx="0"/>
            <a:endCxn id="262" idx="2"/>
          </p:cNvCxnSpPr>
          <p:nvPr/>
        </p:nvCxnSpPr>
        <p:spPr>
          <a:xfrm>
            <a:off x="6147786" y="1429305"/>
            <a:ext cx="0" cy="5116800"/>
          </a:xfrm>
          <a:prstGeom prst="straightConnector1">
            <a:avLst/>
          </a:prstGeom>
          <a:noFill/>
          <a:ln w="9525" cap="flat" cmpd="sng">
            <a:solidFill>
              <a:schemeClr val="dk1"/>
            </a:solidFill>
            <a:prstDash val="solid"/>
            <a:miter lim="800000"/>
            <a:headEnd type="none" w="sm" len="sm"/>
            <a:tailEnd type="none" w="sm" len="sm"/>
          </a:ln>
        </p:spPr>
      </p:cxnSp>
      <p:sp>
        <p:nvSpPr>
          <p:cNvPr id="265" name="Google Shape;265;p21"/>
          <p:cNvSpPr txBox="1"/>
          <p:nvPr/>
        </p:nvSpPr>
        <p:spPr>
          <a:xfrm>
            <a:off x="2281561" y="1429305"/>
            <a:ext cx="22726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ADMIN</a:t>
            </a:r>
            <a:endParaRPr sz="1800">
              <a:solidFill>
                <a:schemeClr val="dk1"/>
              </a:solidFill>
              <a:latin typeface="Calibri"/>
              <a:ea typeface="Calibri"/>
              <a:cs typeface="Calibri"/>
              <a:sym typeface="Calibri"/>
            </a:endParaRPr>
          </a:p>
        </p:txBody>
      </p:sp>
      <p:sp>
        <p:nvSpPr>
          <p:cNvPr id="266" name="Google Shape;266;p21"/>
          <p:cNvSpPr txBox="1"/>
          <p:nvPr/>
        </p:nvSpPr>
        <p:spPr>
          <a:xfrm>
            <a:off x="8540318" y="1408020"/>
            <a:ext cx="150920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SYSTEM</a:t>
            </a:r>
            <a:endParaRPr sz="1800">
              <a:solidFill>
                <a:schemeClr val="dk1"/>
              </a:solidFill>
              <a:latin typeface="Calibri"/>
              <a:ea typeface="Calibri"/>
              <a:cs typeface="Calibri"/>
              <a:sym typeface="Calibri"/>
            </a:endParaRPr>
          </a:p>
        </p:txBody>
      </p:sp>
      <p:sp>
        <p:nvSpPr>
          <p:cNvPr id="267" name="Google Shape;267;p21"/>
          <p:cNvSpPr/>
          <p:nvPr/>
        </p:nvSpPr>
        <p:spPr>
          <a:xfrm>
            <a:off x="2530136" y="1899821"/>
            <a:ext cx="337346" cy="369332"/>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8" name="Google Shape;268;p21"/>
          <p:cNvSpPr txBox="1"/>
          <p:nvPr/>
        </p:nvSpPr>
        <p:spPr>
          <a:xfrm>
            <a:off x="1677875" y="2675503"/>
            <a:ext cx="20418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Problem Statement</a:t>
            </a:r>
            <a:endParaRPr sz="1800">
              <a:solidFill>
                <a:schemeClr val="dk1"/>
              </a:solidFill>
              <a:latin typeface="Calibri"/>
              <a:ea typeface="Calibri"/>
              <a:cs typeface="Calibri"/>
              <a:sym typeface="Calibri"/>
            </a:endParaRPr>
          </a:p>
        </p:txBody>
      </p:sp>
      <p:sp>
        <p:nvSpPr>
          <p:cNvPr id="269" name="Google Shape;269;p21"/>
          <p:cNvSpPr/>
          <p:nvPr/>
        </p:nvSpPr>
        <p:spPr>
          <a:xfrm>
            <a:off x="2549277" y="3072592"/>
            <a:ext cx="299061" cy="356408"/>
          </a:xfrm>
          <a:prstGeom prst="flowChartDecision">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70" name="Google Shape;270;p21"/>
          <p:cNvCxnSpPr/>
          <p:nvPr/>
        </p:nvCxnSpPr>
        <p:spPr>
          <a:xfrm>
            <a:off x="2812824" y="3249227"/>
            <a:ext cx="4281816" cy="1"/>
          </a:xfrm>
          <a:prstGeom prst="straightConnector1">
            <a:avLst/>
          </a:prstGeom>
          <a:noFill/>
          <a:ln w="9525" cap="flat" cmpd="sng">
            <a:solidFill>
              <a:schemeClr val="dk1"/>
            </a:solidFill>
            <a:prstDash val="solid"/>
            <a:miter lim="800000"/>
            <a:headEnd type="none" w="sm" len="sm"/>
            <a:tailEnd type="triangle" w="med" len="med"/>
          </a:ln>
        </p:spPr>
      </p:cxnSp>
      <p:cxnSp>
        <p:nvCxnSpPr>
          <p:cNvPr id="271" name="Google Shape;271;p21"/>
          <p:cNvCxnSpPr>
            <a:stCxn id="267" idx="4"/>
          </p:cNvCxnSpPr>
          <p:nvPr/>
        </p:nvCxnSpPr>
        <p:spPr>
          <a:xfrm>
            <a:off x="2698809" y="2269153"/>
            <a:ext cx="0" cy="406500"/>
          </a:xfrm>
          <a:prstGeom prst="straightConnector1">
            <a:avLst/>
          </a:prstGeom>
          <a:noFill/>
          <a:ln w="9525" cap="flat" cmpd="sng">
            <a:solidFill>
              <a:schemeClr val="dk1"/>
            </a:solidFill>
            <a:prstDash val="solid"/>
            <a:miter lim="800000"/>
            <a:headEnd type="none" w="sm" len="sm"/>
            <a:tailEnd type="triangle" w="med" len="med"/>
          </a:ln>
        </p:spPr>
      </p:cxnSp>
      <p:cxnSp>
        <p:nvCxnSpPr>
          <p:cNvPr id="272" name="Google Shape;272;p21"/>
          <p:cNvCxnSpPr>
            <a:stCxn id="269" idx="1"/>
          </p:cNvCxnSpPr>
          <p:nvPr/>
        </p:nvCxnSpPr>
        <p:spPr>
          <a:xfrm rot="10800000">
            <a:off x="976677" y="3249296"/>
            <a:ext cx="1572600" cy="1500"/>
          </a:xfrm>
          <a:prstGeom prst="straightConnector1">
            <a:avLst/>
          </a:prstGeom>
          <a:noFill/>
          <a:ln w="9525" cap="flat" cmpd="sng">
            <a:solidFill>
              <a:schemeClr val="dk1"/>
            </a:solidFill>
            <a:prstDash val="solid"/>
            <a:miter lim="800000"/>
            <a:headEnd type="none" w="sm" len="sm"/>
            <a:tailEnd type="none" w="sm" len="sm"/>
          </a:ln>
        </p:spPr>
      </p:cxnSp>
      <p:cxnSp>
        <p:nvCxnSpPr>
          <p:cNvPr id="273" name="Google Shape;273;p21"/>
          <p:cNvCxnSpPr/>
          <p:nvPr/>
        </p:nvCxnSpPr>
        <p:spPr>
          <a:xfrm rot="10800000">
            <a:off x="994299" y="2860169"/>
            <a:ext cx="0" cy="389058"/>
          </a:xfrm>
          <a:prstGeom prst="straightConnector1">
            <a:avLst/>
          </a:prstGeom>
          <a:noFill/>
          <a:ln w="9525" cap="flat" cmpd="sng">
            <a:solidFill>
              <a:schemeClr val="dk1"/>
            </a:solidFill>
            <a:prstDash val="solid"/>
            <a:miter lim="800000"/>
            <a:headEnd type="none" w="sm" len="sm"/>
            <a:tailEnd type="none" w="sm" len="sm"/>
          </a:ln>
        </p:spPr>
      </p:cxnSp>
      <p:cxnSp>
        <p:nvCxnSpPr>
          <p:cNvPr id="274" name="Google Shape;274;p21"/>
          <p:cNvCxnSpPr/>
          <p:nvPr/>
        </p:nvCxnSpPr>
        <p:spPr>
          <a:xfrm>
            <a:off x="976544" y="2860169"/>
            <a:ext cx="701331" cy="0"/>
          </a:xfrm>
          <a:prstGeom prst="straightConnector1">
            <a:avLst/>
          </a:prstGeom>
          <a:noFill/>
          <a:ln w="9525" cap="flat" cmpd="sng">
            <a:solidFill>
              <a:schemeClr val="dk1"/>
            </a:solidFill>
            <a:prstDash val="solid"/>
            <a:miter lim="800000"/>
            <a:headEnd type="none" w="sm" len="sm"/>
            <a:tailEnd type="triangle" w="med" len="med"/>
          </a:ln>
        </p:spPr>
      </p:cxnSp>
      <p:sp>
        <p:nvSpPr>
          <p:cNvPr id="275" name="Google Shape;275;p21"/>
          <p:cNvSpPr txBox="1"/>
          <p:nvPr/>
        </p:nvSpPr>
        <p:spPr>
          <a:xfrm>
            <a:off x="1003179" y="3045078"/>
            <a:ext cx="108307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Calibri"/>
                <a:ea typeface="Calibri"/>
                <a:cs typeface="Calibri"/>
                <a:sym typeface="Calibri"/>
              </a:rPr>
              <a:t>Rediscuss</a:t>
            </a:r>
            <a:endParaRPr sz="1100">
              <a:solidFill>
                <a:schemeClr val="dk1"/>
              </a:solidFill>
              <a:latin typeface="Calibri"/>
              <a:ea typeface="Calibri"/>
              <a:cs typeface="Calibri"/>
              <a:sym typeface="Calibri"/>
            </a:endParaRPr>
          </a:p>
        </p:txBody>
      </p:sp>
      <p:sp>
        <p:nvSpPr>
          <p:cNvPr id="276" name="Google Shape;276;p21"/>
          <p:cNvSpPr txBox="1"/>
          <p:nvPr/>
        </p:nvSpPr>
        <p:spPr>
          <a:xfrm>
            <a:off x="4570341" y="3006932"/>
            <a:ext cx="127838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100">
                <a:solidFill>
                  <a:schemeClr val="dk1"/>
                </a:solidFill>
                <a:latin typeface="Calibri"/>
                <a:ea typeface="Calibri"/>
                <a:cs typeface="Calibri"/>
                <a:sym typeface="Calibri"/>
              </a:rPr>
              <a:t>Approved</a:t>
            </a:r>
            <a:endParaRPr sz="1100">
              <a:solidFill>
                <a:schemeClr val="dk1"/>
              </a:solidFill>
              <a:latin typeface="Calibri"/>
              <a:ea typeface="Calibri"/>
              <a:cs typeface="Calibri"/>
              <a:sym typeface="Calibri"/>
            </a:endParaRPr>
          </a:p>
        </p:txBody>
      </p:sp>
      <p:sp>
        <p:nvSpPr>
          <p:cNvPr id="277" name="Google Shape;277;p21"/>
          <p:cNvSpPr txBox="1"/>
          <p:nvPr/>
        </p:nvSpPr>
        <p:spPr>
          <a:xfrm>
            <a:off x="7180365" y="2932673"/>
            <a:ext cx="250350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Start Collecting relevant data</a:t>
            </a:r>
            <a:endParaRPr sz="1600">
              <a:solidFill>
                <a:schemeClr val="dk1"/>
              </a:solidFill>
              <a:latin typeface="Calibri"/>
              <a:ea typeface="Calibri"/>
              <a:cs typeface="Calibri"/>
              <a:sym typeface="Calibri"/>
            </a:endParaRPr>
          </a:p>
        </p:txBody>
      </p:sp>
      <p:cxnSp>
        <p:nvCxnSpPr>
          <p:cNvPr id="278" name="Google Shape;278;p21"/>
          <p:cNvCxnSpPr/>
          <p:nvPr/>
        </p:nvCxnSpPr>
        <p:spPr>
          <a:xfrm>
            <a:off x="2698807" y="3429000"/>
            <a:ext cx="0" cy="216225"/>
          </a:xfrm>
          <a:prstGeom prst="straightConnector1">
            <a:avLst/>
          </a:prstGeom>
          <a:noFill/>
          <a:ln w="9525" cap="flat" cmpd="sng">
            <a:solidFill>
              <a:schemeClr val="dk1"/>
            </a:solidFill>
            <a:prstDash val="solid"/>
            <a:miter lim="800000"/>
            <a:headEnd type="none" w="sm" len="sm"/>
            <a:tailEnd type="triangle" w="med" len="med"/>
          </a:ln>
        </p:spPr>
      </p:cxnSp>
      <p:sp>
        <p:nvSpPr>
          <p:cNvPr id="279" name="Google Shape;279;p21"/>
          <p:cNvSpPr txBox="1"/>
          <p:nvPr/>
        </p:nvSpPr>
        <p:spPr>
          <a:xfrm>
            <a:off x="1316939" y="3666510"/>
            <a:ext cx="299177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Cleaning and Processing Data</a:t>
            </a:r>
            <a:endParaRPr sz="1600">
              <a:solidFill>
                <a:schemeClr val="dk1"/>
              </a:solidFill>
              <a:latin typeface="Calibri"/>
              <a:ea typeface="Calibri"/>
              <a:cs typeface="Calibri"/>
              <a:sym typeface="Calibri"/>
            </a:endParaRPr>
          </a:p>
        </p:txBody>
      </p:sp>
      <p:sp>
        <p:nvSpPr>
          <p:cNvPr id="280" name="Google Shape;280;p21"/>
          <p:cNvSpPr/>
          <p:nvPr/>
        </p:nvSpPr>
        <p:spPr>
          <a:xfrm>
            <a:off x="1677875" y="2675503"/>
            <a:ext cx="1926449" cy="331428"/>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1" name="Google Shape;281;p21"/>
          <p:cNvSpPr/>
          <p:nvPr/>
        </p:nvSpPr>
        <p:spPr>
          <a:xfrm>
            <a:off x="7193776" y="2883497"/>
            <a:ext cx="2169110" cy="584772"/>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2" name="Google Shape;282;p21"/>
          <p:cNvSpPr/>
          <p:nvPr/>
        </p:nvSpPr>
        <p:spPr>
          <a:xfrm>
            <a:off x="1293361" y="3645225"/>
            <a:ext cx="2586179" cy="354839"/>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283" name="Google Shape;283;p21"/>
          <p:cNvCxnSpPr/>
          <p:nvPr/>
        </p:nvCxnSpPr>
        <p:spPr>
          <a:xfrm>
            <a:off x="3879540" y="3808520"/>
            <a:ext cx="3116064" cy="0"/>
          </a:xfrm>
          <a:prstGeom prst="straightConnector1">
            <a:avLst/>
          </a:prstGeom>
          <a:noFill/>
          <a:ln w="9525" cap="flat" cmpd="sng">
            <a:solidFill>
              <a:schemeClr val="dk1"/>
            </a:solidFill>
            <a:prstDash val="solid"/>
            <a:miter lim="800000"/>
            <a:headEnd type="none" w="sm" len="sm"/>
            <a:tailEnd type="triangle" w="med" len="med"/>
          </a:ln>
        </p:spPr>
      </p:cxnSp>
      <p:sp>
        <p:nvSpPr>
          <p:cNvPr id="284" name="Google Shape;284;p21"/>
          <p:cNvSpPr txBox="1"/>
          <p:nvPr/>
        </p:nvSpPr>
        <p:spPr>
          <a:xfrm>
            <a:off x="7159844" y="3626412"/>
            <a:ext cx="212925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Visualize</a:t>
            </a:r>
            <a:endParaRPr sz="1600">
              <a:solidFill>
                <a:schemeClr val="dk1"/>
              </a:solidFill>
              <a:latin typeface="Calibri"/>
              <a:ea typeface="Calibri"/>
              <a:cs typeface="Calibri"/>
              <a:sym typeface="Calibri"/>
            </a:endParaRPr>
          </a:p>
        </p:txBody>
      </p:sp>
      <p:sp>
        <p:nvSpPr>
          <p:cNvPr id="285" name="Google Shape;285;p21"/>
          <p:cNvSpPr txBox="1"/>
          <p:nvPr/>
        </p:nvSpPr>
        <p:spPr>
          <a:xfrm>
            <a:off x="6964523" y="4173875"/>
            <a:ext cx="220166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Make interpretations</a:t>
            </a:r>
            <a:endParaRPr sz="1600">
              <a:solidFill>
                <a:schemeClr val="dk1"/>
              </a:solidFill>
              <a:latin typeface="Calibri"/>
              <a:ea typeface="Calibri"/>
              <a:cs typeface="Calibri"/>
              <a:sym typeface="Calibri"/>
            </a:endParaRPr>
          </a:p>
        </p:txBody>
      </p:sp>
      <p:sp>
        <p:nvSpPr>
          <p:cNvPr id="286" name="Google Shape;286;p21"/>
          <p:cNvSpPr txBox="1"/>
          <p:nvPr/>
        </p:nvSpPr>
        <p:spPr>
          <a:xfrm>
            <a:off x="1140775" y="4216289"/>
            <a:ext cx="311606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Start running Clustering Algorithms</a:t>
            </a:r>
            <a:endParaRPr sz="1600">
              <a:solidFill>
                <a:schemeClr val="dk1"/>
              </a:solidFill>
              <a:latin typeface="Calibri"/>
              <a:ea typeface="Calibri"/>
              <a:cs typeface="Calibri"/>
              <a:sym typeface="Calibri"/>
            </a:endParaRPr>
          </a:p>
        </p:txBody>
      </p:sp>
      <p:sp>
        <p:nvSpPr>
          <p:cNvPr id="287" name="Google Shape;287;p21"/>
          <p:cNvSpPr txBox="1"/>
          <p:nvPr/>
        </p:nvSpPr>
        <p:spPr>
          <a:xfrm>
            <a:off x="1140775" y="4808569"/>
            <a:ext cx="311605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Get Optimum value for K using algo</a:t>
            </a:r>
            <a:endParaRPr sz="1600">
              <a:solidFill>
                <a:schemeClr val="dk1"/>
              </a:solidFill>
              <a:latin typeface="Calibri"/>
              <a:ea typeface="Calibri"/>
              <a:cs typeface="Calibri"/>
              <a:sym typeface="Calibri"/>
            </a:endParaRPr>
          </a:p>
        </p:txBody>
      </p:sp>
      <p:sp>
        <p:nvSpPr>
          <p:cNvPr id="288" name="Google Shape;288;p21"/>
          <p:cNvSpPr txBox="1"/>
          <p:nvPr/>
        </p:nvSpPr>
        <p:spPr>
          <a:xfrm>
            <a:off x="6875749" y="4785173"/>
            <a:ext cx="458087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Plot using API request to get locations and value for k</a:t>
            </a:r>
            <a:endParaRPr sz="1600">
              <a:solidFill>
                <a:schemeClr val="dk1"/>
              </a:solidFill>
              <a:latin typeface="Calibri"/>
              <a:ea typeface="Calibri"/>
              <a:cs typeface="Calibri"/>
              <a:sym typeface="Calibri"/>
            </a:endParaRPr>
          </a:p>
        </p:txBody>
      </p:sp>
      <p:sp>
        <p:nvSpPr>
          <p:cNvPr id="289" name="Google Shape;289;p21"/>
          <p:cNvSpPr txBox="1"/>
          <p:nvPr/>
        </p:nvSpPr>
        <p:spPr>
          <a:xfrm>
            <a:off x="7331283" y="5441600"/>
            <a:ext cx="220166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Generate Predictions</a:t>
            </a:r>
            <a:endParaRPr sz="1600">
              <a:solidFill>
                <a:schemeClr val="dk1"/>
              </a:solidFill>
              <a:latin typeface="Calibri"/>
              <a:ea typeface="Calibri"/>
              <a:cs typeface="Calibri"/>
              <a:sym typeface="Calibri"/>
            </a:endParaRPr>
          </a:p>
        </p:txBody>
      </p:sp>
      <p:sp>
        <p:nvSpPr>
          <p:cNvPr id="290" name="Google Shape;290;p21"/>
          <p:cNvSpPr txBox="1"/>
          <p:nvPr/>
        </p:nvSpPr>
        <p:spPr>
          <a:xfrm>
            <a:off x="9701619" y="5428695"/>
            <a:ext cx="220166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Check Accuracy</a:t>
            </a:r>
            <a:endParaRPr sz="1600">
              <a:solidFill>
                <a:schemeClr val="dk1"/>
              </a:solidFill>
              <a:latin typeface="Calibri"/>
              <a:ea typeface="Calibri"/>
              <a:cs typeface="Calibri"/>
              <a:sym typeface="Calibri"/>
            </a:endParaRPr>
          </a:p>
        </p:txBody>
      </p:sp>
      <p:sp>
        <p:nvSpPr>
          <p:cNvPr id="291" name="Google Shape;291;p21"/>
          <p:cNvSpPr txBox="1"/>
          <p:nvPr/>
        </p:nvSpPr>
        <p:spPr>
          <a:xfrm>
            <a:off x="6264288" y="5964697"/>
            <a:ext cx="2460797"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Show predictions on map</a:t>
            </a:r>
            <a:endParaRPr sz="1600">
              <a:solidFill>
                <a:schemeClr val="dk1"/>
              </a:solidFill>
              <a:latin typeface="Calibri"/>
              <a:ea typeface="Calibri"/>
              <a:cs typeface="Calibri"/>
              <a:sym typeface="Calibri"/>
            </a:endParaRPr>
          </a:p>
        </p:txBody>
      </p:sp>
      <p:sp>
        <p:nvSpPr>
          <p:cNvPr id="292" name="Google Shape;292;p21"/>
          <p:cNvSpPr txBox="1"/>
          <p:nvPr/>
        </p:nvSpPr>
        <p:spPr>
          <a:xfrm>
            <a:off x="1626001" y="5897748"/>
            <a:ext cx="2630829"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Display Expected Outcome</a:t>
            </a:r>
            <a:endParaRPr sz="1600">
              <a:solidFill>
                <a:schemeClr val="dk1"/>
              </a:solidFill>
              <a:latin typeface="Calibri"/>
              <a:ea typeface="Calibri"/>
              <a:cs typeface="Calibri"/>
              <a:sym typeface="Calibri"/>
            </a:endParaRPr>
          </a:p>
        </p:txBody>
      </p:sp>
      <p:sp>
        <p:nvSpPr>
          <p:cNvPr id="293" name="Google Shape;293;p21"/>
          <p:cNvSpPr/>
          <p:nvPr/>
        </p:nvSpPr>
        <p:spPr>
          <a:xfrm>
            <a:off x="1140775" y="4216289"/>
            <a:ext cx="2991770" cy="318406"/>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4" name="Google Shape;294;p21"/>
          <p:cNvSpPr/>
          <p:nvPr/>
        </p:nvSpPr>
        <p:spPr>
          <a:xfrm>
            <a:off x="1168890" y="4841763"/>
            <a:ext cx="3116055" cy="318406"/>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5" name="Google Shape;295;p21"/>
          <p:cNvSpPr/>
          <p:nvPr/>
        </p:nvSpPr>
        <p:spPr>
          <a:xfrm>
            <a:off x="7178988" y="3623729"/>
            <a:ext cx="859742" cy="318406"/>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6" name="Google Shape;296;p21"/>
          <p:cNvSpPr/>
          <p:nvPr/>
        </p:nvSpPr>
        <p:spPr>
          <a:xfrm>
            <a:off x="6991153" y="4146576"/>
            <a:ext cx="1886515" cy="318406"/>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7" name="Google Shape;297;p21"/>
          <p:cNvSpPr/>
          <p:nvPr/>
        </p:nvSpPr>
        <p:spPr>
          <a:xfrm>
            <a:off x="6875748" y="4796131"/>
            <a:ext cx="4580875" cy="318406"/>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8" name="Google Shape;298;p21"/>
          <p:cNvSpPr/>
          <p:nvPr/>
        </p:nvSpPr>
        <p:spPr>
          <a:xfrm>
            <a:off x="1677875" y="5884702"/>
            <a:ext cx="2272688" cy="318406"/>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9" name="Google Shape;299;p21"/>
          <p:cNvSpPr/>
          <p:nvPr/>
        </p:nvSpPr>
        <p:spPr>
          <a:xfrm>
            <a:off x="7412853" y="5451674"/>
            <a:ext cx="1783579" cy="318406"/>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0" name="Google Shape;300;p21"/>
          <p:cNvSpPr/>
          <p:nvPr/>
        </p:nvSpPr>
        <p:spPr>
          <a:xfrm>
            <a:off x="9765436" y="5442475"/>
            <a:ext cx="1347731" cy="318406"/>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1" name="Google Shape;301;p21"/>
          <p:cNvSpPr/>
          <p:nvPr/>
        </p:nvSpPr>
        <p:spPr>
          <a:xfrm>
            <a:off x="6267619" y="5984845"/>
            <a:ext cx="2148414" cy="318406"/>
          </a:xfrm>
          <a:prstGeom prst="rect">
            <a:avLst/>
          </a:pr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02" name="Google Shape;302;p21"/>
          <p:cNvCxnSpPr>
            <a:endCxn id="293" idx="0"/>
          </p:cNvCxnSpPr>
          <p:nvPr/>
        </p:nvCxnSpPr>
        <p:spPr>
          <a:xfrm>
            <a:off x="2636660" y="3964889"/>
            <a:ext cx="0" cy="251400"/>
          </a:xfrm>
          <a:prstGeom prst="straightConnector1">
            <a:avLst/>
          </a:prstGeom>
          <a:noFill/>
          <a:ln w="9525" cap="flat" cmpd="sng">
            <a:solidFill>
              <a:schemeClr val="dk1"/>
            </a:solidFill>
            <a:prstDash val="solid"/>
            <a:miter lim="800000"/>
            <a:headEnd type="none" w="sm" len="sm"/>
            <a:tailEnd type="triangle" w="med" len="med"/>
          </a:ln>
        </p:spPr>
      </p:cxnSp>
      <p:cxnSp>
        <p:nvCxnSpPr>
          <p:cNvPr id="303" name="Google Shape;303;p21"/>
          <p:cNvCxnSpPr>
            <a:stCxn id="286" idx="2"/>
            <a:endCxn id="287" idx="0"/>
          </p:cNvCxnSpPr>
          <p:nvPr/>
        </p:nvCxnSpPr>
        <p:spPr>
          <a:xfrm>
            <a:off x="2698807" y="4554843"/>
            <a:ext cx="0" cy="253800"/>
          </a:xfrm>
          <a:prstGeom prst="straightConnector1">
            <a:avLst/>
          </a:prstGeom>
          <a:noFill/>
          <a:ln w="9525" cap="flat" cmpd="sng">
            <a:solidFill>
              <a:schemeClr val="dk1"/>
            </a:solidFill>
            <a:prstDash val="solid"/>
            <a:miter lim="800000"/>
            <a:headEnd type="none" w="sm" len="sm"/>
            <a:tailEnd type="triangle" w="med" len="med"/>
          </a:ln>
        </p:spPr>
      </p:cxnSp>
      <p:cxnSp>
        <p:nvCxnSpPr>
          <p:cNvPr id="304" name="Google Shape;304;p21"/>
          <p:cNvCxnSpPr/>
          <p:nvPr/>
        </p:nvCxnSpPr>
        <p:spPr>
          <a:xfrm>
            <a:off x="7608859" y="3954436"/>
            <a:ext cx="0" cy="162794"/>
          </a:xfrm>
          <a:prstGeom prst="straightConnector1">
            <a:avLst/>
          </a:prstGeom>
          <a:noFill/>
          <a:ln w="9525" cap="flat" cmpd="sng">
            <a:solidFill>
              <a:schemeClr val="dk1"/>
            </a:solidFill>
            <a:prstDash val="solid"/>
            <a:miter lim="800000"/>
            <a:headEnd type="none" w="sm" len="sm"/>
            <a:tailEnd type="triangle" w="med" len="med"/>
          </a:ln>
        </p:spPr>
      </p:cxnSp>
      <p:cxnSp>
        <p:nvCxnSpPr>
          <p:cNvPr id="305" name="Google Shape;305;p21"/>
          <p:cNvCxnSpPr>
            <a:stCxn id="296" idx="1"/>
          </p:cNvCxnSpPr>
          <p:nvPr/>
        </p:nvCxnSpPr>
        <p:spPr>
          <a:xfrm flipH="1">
            <a:off x="4132453" y="4305779"/>
            <a:ext cx="2858700" cy="37500"/>
          </a:xfrm>
          <a:prstGeom prst="straightConnector1">
            <a:avLst/>
          </a:prstGeom>
          <a:noFill/>
          <a:ln w="9525" cap="flat" cmpd="sng">
            <a:solidFill>
              <a:schemeClr val="dk1"/>
            </a:solidFill>
            <a:prstDash val="solid"/>
            <a:miter lim="800000"/>
            <a:headEnd type="none" w="sm" len="sm"/>
            <a:tailEnd type="triangle" w="med" len="med"/>
          </a:ln>
        </p:spPr>
      </p:cxnSp>
      <p:cxnSp>
        <p:nvCxnSpPr>
          <p:cNvPr id="306" name="Google Shape;306;p21"/>
          <p:cNvCxnSpPr>
            <a:stCxn id="294" idx="3"/>
            <a:endCxn id="297" idx="1"/>
          </p:cNvCxnSpPr>
          <p:nvPr/>
        </p:nvCxnSpPr>
        <p:spPr>
          <a:xfrm rot="10800000" flipH="1">
            <a:off x="4284945" y="4955366"/>
            <a:ext cx="2590800" cy="45600"/>
          </a:xfrm>
          <a:prstGeom prst="straightConnector1">
            <a:avLst/>
          </a:prstGeom>
          <a:noFill/>
          <a:ln w="9525" cap="flat" cmpd="sng">
            <a:solidFill>
              <a:schemeClr val="dk1"/>
            </a:solidFill>
            <a:prstDash val="solid"/>
            <a:miter lim="800000"/>
            <a:headEnd type="none" w="sm" len="sm"/>
            <a:tailEnd type="triangle" w="med" len="med"/>
          </a:ln>
        </p:spPr>
      </p:cxnSp>
      <p:cxnSp>
        <p:nvCxnSpPr>
          <p:cNvPr id="307" name="Google Shape;307;p21"/>
          <p:cNvCxnSpPr>
            <a:endCxn id="300" idx="0"/>
          </p:cNvCxnSpPr>
          <p:nvPr/>
        </p:nvCxnSpPr>
        <p:spPr>
          <a:xfrm>
            <a:off x="10439301" y="5114575"/>
            <a:ext cx="0" cy="327900"/>
          </a:xfrm>
          <a:prstGeom prst="straightConnector1">
            <a:avLst/>
          </a:prstGeom>
          <a:noFill/>
          <a:ln w="9525" cap="flat" cmpd="sng">
            <a:solidFill>
              <a:schemeClr val="dk1"/>
            </a:solidFill>
            <a:prstDash val="solid"/>
            <a:miter lim="800000"/>
            <a:headEnd type="none" w="sm" len="sm"/>
            <a:tailEnd type="triangle" w="med" len="med"/>
          </a:ln>
        </p:spPr>
      </p:cxnSp>
      <p:cxnSp>
        <p:nvCxnSpPr>
          <p:cNvPr id="308" name="Google Shape;308;p21"/>
          <p:cNvCxnSpPr>
            <a:stCxn id="300" idx="1"/>
            <a:endCxn id="299" idx="3"/>
          </p:cNvCxnSpPr>
          <p:nvPr/>
        </p:nvCxnSpPr>
        <p:spPr>
          <a:xfrm flipH="1">
            <a:off x="9196336" y="5601678"/>
            <a:ext cx="569100" cy="9300"/>
          </a:xfrm>
          <a:prstGeom prst="straightConnector1">
            <a:avLst/>
          </a:prstGeom>
          <a:noFill/>
          <a:ln w="9525" cap="flat" cmpd="sng">
            <a:solidFill>
              <a:schemeClr val="dk1"/>
            </a:solidFill>
            <a:prstDash val="solid"/>
            <a:miter lim="800000"/>
            <a:headEnd type="none" w="sm" len="sm"/>
            <a:tailEnd type="triangle" w="med" len="med"/>
          </a:ln>
        </p:spPr>
      </p:cxnSp>
      <p:cxnSp>
        <p:nvCxnSpPr>
          <p:cNvPr id="309" name="Google Shape;309;p21"/>
          <p:cNvCxnSpPr/>
          <p:nvPr/>
        </p:nvCxnSpPr>
        <p:spPr>
          <a:xfrm>
            <a:off x="8038730" y="5760881"/>
            <a:ext cx="0" cy="303566"/>
          </a:xfrm>
          <a:prstGeom prst="straightConnector1">
            <a:avLst/>
          </a:prstGeom>
          <a:noFill/>
          <a:ln w="9525" cap="flat" cmpd="sng">
            <a:solidFill>
              <a:schemeClr val="dk1"/>
            </a:solidFill>
            <a:prstDash val="solid"/>
            <a:miter lim="800000"/>
            <a:headEnd type="none" w="sm" len="sm"/>
            <a:tailEnd type="triangle" w="med" len="med"/>
          </a:ln>
        </p:spPr>
      </p:cxnSp>
      <p:cxnSp>
        <p:nvCxnSpPr>
          <p:cNvPr id="310" name="Google Shape;310;p21"/>
          <p:cNvCxnSpPr>
            <a:stCxn id="291" idx="1"/>
          </p:cNvCxnSpPr>
          <p:nvPr/>
        </p:nvCxnSpPr>
        <p:spPr>
          <a:xfrm rot="10800000">
            <a:off x="4002288" y="6110874"/>
            <a:ext cx="2262000" cy="23100"/>
          </a:xfrm>
          <a:prstGeom prst="straightConnector1">
            <a:avLst/>
          </a:prstGeom>
          <a:noFill/>
          <a:ln w="9525" cap="flat" cmpd="sng">
            <a:solidFill>
              <a:schemeClr val="dk1"/>
            </a:solidFill>
            <a:prstDash val="solid"/>
            <a:miter lim="800000"/>
            <a:headEnd type="none" w="sm" len="sm"/>
            <a:tailEnd type="triangle" w="med" len="med"/>
          </a:ln>
        </p:spPr>
      </p:cxnSp>
      <p:cxnSp>
        <p:nvCxnSpPr>
          <p:cNvPr id="311" name="Google Shape;311;p21"/>
          <p:cNvCxnSpPr>
            <a:stCxn id="292" idx="1"/>
          </p:cNvCxnSpPr>
          <p:nvPr/>
        </p:nvCxnSpPr>
        <p:spPr>
          <a:xfrm rot="10800000">
            <a:off x="1447201" y="6064325"/>
            <a:ext cx="178800" cy="2700"/>
          </a:xfrm>
          <a:prstGeom prst="straightConnector1">
            <a:avLst/>
          </a:prstGeom>
          <a:noFill/>
          <a:ln w="9525" cap="flat" cmpd="sng">
            <a:solidFill>
              <a:schemeClr val="dk1"/>
            </a:solidFill>
            <a:prstDash val="solid"/>
            <a:miter lim="800000"/>
            <a:headEnd type="none" w="sm" len="sm"/>
            <a:tailEnd type="triangle" w="med" len="med"/>
          </a:ln>
        </p:spPr>
      </p:cxnSp>
      <p:sp>
        <p:nvSpPr>
          <p:cNvPr id="312" name="Google Shape;312;p21"/>
          <p:cNvSpPr/>
          <p:nvPr/>
        </p:nvSpPr>
        <p:spPr>
          <a:xfrm>
            <a:off x="1057840" y="5884702"/>
            <a:ext cx="337346" cy="369332"/>
          </a:xfrm>
          <a:prstGeom prst="ellipse">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3" name="Google Shape;313;p21"/>
          <p:cNvSpPr/>
          <p:nvPr/>
        </p:nvSpPr>
        <p:spPr>
          <a:xfrm>
            <a:off x="1144390" y="5984845"/>
            <a:ext cx="148971" cy="146551"/>
          </a:xfrm>
          <a:prstGeom prst="ellipse">
            <a:avLst/>
          </a:prstGeom>
          <a:solidFill>
            <a:schemeClr val="l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2"/>
          <p:cNvSpPr txBox="1">
            <a:spLocks noGrp="1"/>
          </p:cNvSpPr>
          <p:nvPr>
            <p:ph type="title"/>
          </p:nvPr>
        </p:nvSpPr>
        <p:spPr>
          <a:xfrm>
            <a:off x="0" y="311860"/>
            <a:ext cx="12192000" cy="948900"/>
          </a:xfrm>
          <a:prstGeom prst="rect">
            <a:avLst/>
          </a:prstGeom>
          <a:solidFill>
            <a:srgbClr val="8296B0"/>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23F4F"/>
              </a:buClr>
              <a:buSzPts val="4400"/>
              <a:buFont typeface="Calibri"/>
              <a:buNone/>
            </a:pPr>
            <a:r>
              <a:rPr lang="en-US" b="1" dirty="0">
                <a:solidFill>
                  <a:srgbClr val="323F4F"/>
                </a:solidFill>
              </a:rPr>
              <a:t>      UML – </a:t>
            </a:r>
            <a:r>
              <a:rPr lang="en-US" sz="3600" b="1" dirty="0">
                <a:solidFill>
                  <a:srgbClr val="323F4F"/>
                </a:solidFill>
              </a:rPr>
              <a:t>SEQUENCE Diagram</a:t>
            </a:r>
            <a:endParaRPr b="1" dirty="0">
              <a:solidFill>
                <a:srgbClr val="323F4F"/>
              </a:solidFill>
            </a:endParaRPr>
          </a:p>
        </p:txBody>
      </p:sp>
      <p:pic>
        <p:nvPicPr>
          <p:cNvPr id="319" name="Google Shape;319;p22" descr="Document"/>
          <p:cNvPicPr preferRelativeResize="0">
            <a:picLocks noGrp="1"/>
          </p:cNvPicPr>
          <p:nvPr>
            <p:ph type="body" idx="1"/>
          </p:nvPr>
        </p:nvPicPr>
        <p:blipFill rotWithShape="1">
          <a:blip r:embed="rId3">
            <a:alphaModFix/>
          </a:blip>
          <a:srcRect/>
          <a:stretch/>
        </p:blipFill>
        <p:spPr>
          <a:xfrm>
            <a:off x="0" y="365126"/>
            <a:ext cx="829500" cy="860100"/>
          </a:xfrm>
          <a:prstGeom prst="rect">
            <a:avLst/>
          </a:prstGeom>
          <a:noFill/>
          <a:ln>
            <a:noFill/>
          </a:ln>
        </p:spPr>
      </p:pic>
      <p:cxnSp>
        <p:nvCxnSpPr>
          <p:cNvPr id="320" name="Google Shape;320;p22"/>
          <p:cNvCxnSpPr/>
          <p:nvPr/>
        </p:nvCxnSpPr>
        <p:spPr>
          <a:xfrm flipH="1">
            <a:off x="1212790" y="1649530"/>
            <a:ext cx="13800" cy="5070000"/>
          </a:xfrm>
          <a:prstGeom prst="straightConnector1">
            <a:avLst/>
          </a:prstGeom>
          <a:noFill/>
          <a:ln w="9525" cap="flat" cmpd="sng">
            <a:solidFill>
              <a:schemeClr val="dk2"/>
            </a:solidFill>
            <a:prstDash val="solid"/>
            <a:round/>
            <a:headEnd type="none" w="med" len="med"/>
            <a:tailEnd type="none" w="med" len="med"/>
          </a:ln>
        </p:spPr>
      </p:cxnSp>
      <p:cxnSp>
        <p:nvCxnSpPr>
          <p:cNvPr id="321" name="Google Shape;321;p22"/>
          <p:cNvCxnSpPr/>
          <p:nvPr/>
        </p:nvCxnSpPr>
        <p:spPr>
          <a:xfrm flipH="1">
            <a:off x="4000039" y="1649530"/>
            <a:ext cx="5400" cy="5126400"/>
          </a:xfrm>
          <a:prstGeom prst="straightConnector1">
            <a:avLst/>
          </a:prstGeom>
          <a:noFill/>
          <a:ln w="9525" cap="flat" cmpd="sng">
            <a:solidFill>
              <a:schemeClr val="dk2"/>
            </a:solidFill>
            <a:prstDash val="solid"/>
            <a:round/>
            <a:headEnd type="none" w="med" len="med"/>
            <a:tailEnd type="none" w="med" len="med"/>
          </a:ln>
        </p:spPr>
      </p:cxnSp>
      <p:cxnSp>
        <p:nvCxnSpPr>
          <p:cNvPr id="322" name="Google Shape;322;p22"/>
          <p:cNvCxnSpPr/>
          <p:nvPr/>
        </p:nvCxnSpPr>
        <p:spPr>
          <a:xfrm>
            <a:off x="6742926" y="1649530"/>
            <a:ext cx="0" cy="4757400"/>
          </a:xfrm>
          <a:prstGeom prst="straightConnector1">
            <a:avLst/>
          </a:prstGeom>
          <a:noFill/>
          <a:ln w="9525" cap="flat" cmpd="sng">
            <a:solidFill>
              <a:schemeClr val="dk2"/>
            </a:solidFill>
            <a:prstDash val="solid"/>
            <a:round/>
            <a:headEnd type="none" w="med" len="med"/>
            <a:tailEnd type="none" w="med" len="med"/>
          </a:ln>
        </p:spPr>
      </p:cxnSp>
      <p:sp>
        <p:nvSpPr>
          <p:cNvPr id="323" name="Google Shape;323;p22"/>
          <p:cNvSpPr/>
          <p:nvPr/>
        </p:nvSpPr>
        <p:spPr>
          <a:xfrm>
            <a:off x="1088592" y="1819959"/>
            <a:ext cx="303600" cy="24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22"/>
          <p:cNvCxnSpPr>
            <a:stCxn id="323" idx="2"/>
          </p:cNvCxnSpPr>
          <p:nvPr/>
        </p:nvCxnSpPr>
        <p:spPr>
          <a:xfrm rot="10800000" flipH="1">
            <a:off x="1240392" y="2018859"/>
            <a:ext cx="2787600" cy="42600"/>
          </a:xfrm>
          <a:prstGeom prst="straightConnector1">
            <a:avLst/>
          </a:prstGeom>
          <a:noFill/>
          <a:ln w="9525" cap="flat" cmpd="sng">
            <a:solidFill>
              <a:schemeClr val="dk2"/>
            </a:solidFill>
            <a:prstDash val="solid"/>
            <a:round/>
            <a:headEnd type="none" w="med" len="med"/>
            <a:tailEnd type="triangle" w="med" len="med"/>
          </a:ln>
        </p:spPr>
      </p:cxnSp>
      <p:sp>
        <p:nvSpPr>
          <p:cNvPr id="325" name="Google Shape;325;p22"/>
          <p:cNvSpPr/>
          <p:nvPr/>
        </p:nvSpPr>
        <p:spPr>
          <a:xfrm>
            <a:off x="3899302" y="2061369"/>
            <a:ext cx="171000" cy="48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6" name="Google Shape;326;p22"/>
          <p:cNvCxnSpPr>
            <a:stCxn id="325" idx="2"/>
          </p:cNvCxnSpPr>
          <p:nvPr/>
        </p:nvCxnSpPr>
        <p:spPr>
          <a:xfrm rot="10800000" flipH="1">
            <a:off x="3984802" y="2515869"/>
            <a:ext cx="2775300" cy="28200"/>
          </a:xfrm>
          <a:prstGeom prst="straightConnector1">
            <a:avLst/>
          </a:prstGeom>
          <a:noFill/>
          <a:ln w="9525" cap="flat" cmpd="sng">
            <a:solidFill>
              <a:schemeClr val="dk2"/>
            </a:solidFill>
            <a:prstDash val="solid"/>
            <a:round/>
            <a:headEnd type="none" w="med" len="med"/>
            <a:tailEnd type="triangle" w="med" len="med"/>
          </a:ln>
        </p:spPr>
      </p:cxnSp>
      <p:sp>
        <p:nvSpPr>
          <p:cNvPr id="327" name="Google Shape;327;p22"/>
          <p:cNvSpPr/>
          <p:nvPr/>
        </p:nvSpPr>
        <p:spPr>
          <a:xfrm>
            <a:off x="6657470" y="2544190"/>
            <a:ext cx="171000" cy="48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8" name="Google Shape;328;p22"/>
          <p:cNvCxnSpPr/>
          <p:nvPr/>
        </p:nvCxnSpPr>
        <p:spPr>
          <a:xfrm flipH="1">
            <a:off x="4000269" y="3027010"/>
            <a:ext cx="2733900" cy="28200"/>
          </a:xfrm>
          <a:prstGeom prst="straightConnector1">
            <a:avLst/>
          </a:prstGeom>
          <a:noFill/>
          <a:ln w="9525" cap="flat" cmpd="sng">
            <a:solidFill>
              <a:schemeClr val="dk2"/>
            </a:solidFill>
            <a:prstDash val="solid"/>
            <a:round/>
            <a:headEnd type="none" w="med" len="med"/>
            <a:tailEnd type="triangle" w="med" len="med"/>
          </a:ln>
        </p:spPr>
      </p:cxnSp>
      <p:sp>
        <p:nvSpPr>
          <p:cNvPr id="329" name="Google Shape;329;p22"/>
          <p:cNvSpPr/>
          <p:nvPr/>
        </p:nvSpPr>
        <p:spPr>
          <a:xfrm>
            <a:off x="3899302" y="3153070"/>
            <a:ext cx="171000" cy="48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0" name="Google Shape;330;p22"/>
          <p:cNvCxnSpPr/>
          <p:nvPr/>
        </p:nvCxnSpPr>
        <p:spPr>
          <a:xfrm rot="10800000" flipH="1">
            <a:off x="3979478" y="3635998"/>
            <a:ext cx="2775300" cy="28200"/>
          </a:xfrm>
          <a:prstGeom prst="straightConnector1">
            <a:avLst/>
          </a:prstGeom>
          <a:noFill/>
          <a:ln w="9525" cap="flat" cmpd="sng">
            <a:solidFill>
              <a:schemeClr val="dk2"/>
            </a:solidFill>
            <a:prstDash val="solid"/>
            <a:round/>
            <a:headEnd type="none" w="med" len="med"/>
            <a:tailEnd type="triangle" w="med" len="med"/>
          </a:ln>
        </p:spPr>
      </p:cxnSp>
      <p:sp>
        <p:nvSpPr>
          <p:cNvPr id="331" name="Google Shape;331;p22"/>
          <p:cNvSpPr/>
          <p:nvPr/>
        </p:nvSpPr>
        <p:spPr>
          <a:xfrm>
            <a:off x="6657470" y="3664198"/>
            <a:ext cx="171000" cy="48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2" name="Google Shape;332;p22"/>
          <p:cNvCxnSpPr/>
          <p:nvPr/>
        </p:nvCxnSpPr>
        <p:spPr>
          <a:xfrm flipH="1">
            <a:off x="4005523" y="4147019"/>
            <a:ext cx="2733900" cy="28200"/>
          </a:xfrm>
          <a:prstGeom prst="straightConnector1">
            <a:avLst/>
          </a:prstGeom>
          <a:noFill/>
          <a:ln w="9525" cap="flat" cmpd="sng">
            <a:solidFill>
              <a:schemeClr val="dk2"/>
            </a:solidFill>
            <a:prstDash val="solid"/>
            <a:round/>
            <a:headEnd type="none" w="med" len="med"/>
            <a:tailEnd type="triangle" w="med" len="med"/>
          </a:ln>
        </p:spPr>
      </p:cxnSp>
      <p:sp>
        <p:nvSpPr>
          <p:cNvPr id="333" name="Google Shape;333;p22"/>
          <p:cNvSpPr/>
          <p:nvPr/>
        </p:nvSpPr>
        <p:spPr>
          <a:xfrm>
            <a:off x="3899302" y="4244770"/>
            <a:ext cx="171000" cy="48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txBox="1"/>
          <p:nvPr/>
        </p:nvSpPr>
        <p:spPr>
          <a:xfrm>
            <a:off x="964400" y="1260750"/>
            <a:ext cx="7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USER</a:t>
            </a:r>
            <a:endParaRPr>
              <a:latin typeface="Calibri"/>
              <a:ea typeface="Calibri"/>
              <a:cs typeface="Calibri"/>
              <a:sym typeface="Calibri"/>
            </a:endParaRPr>
          </a:p>
        </p:txBody>
      </p:sp>
      <p:sp>
        <p:nvSpPr>
          <p:cNvPr id="335" name="Google Shape;335;p22"/>
          <p:cNvSpPr txBox="1"/>
          <p:nvPr/>
        </p:nvSpPr>
        <p:spPr>
          <a:xfrm>
            <a:off x="3688545" y="1282060"/>
            <a:ext cx="854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ADMIN</a:t>
            </a:r>
            <a:endParaRPr>
              <a:latin typeface="Calibri"/>
              <a:ea typeface="Calibri"/>
              <a:cs typeface="Calibri"/>
              <a:sym typeface="Calibri"/>
            </a:endParaRPr>
          </a:p>
        </p:txBody>
      </p:sp>
      <p:sp>
        <p:nvSpPr>
          <p:cNvPr id="336" name="Google Shape;336;p22"/>
          <p:cNvSpPr txBox="1"/>
          <p:nvPr/>
        </p:nvSpPr>
        <p:spPr>
          <a:xfrm>
            <a:off x="6373697" y="1282060"/>
            <a:ext cx="93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Calibri"/>
                <a:ea typeface="Calibri"/>
                <a:cs typeface="Calibri"/>
                <a:sym typeface="Calibri"/>
              </a:rPr>
              <a:t>SYSTEM</a:t>
            </a:r>
            <a:endParaRPr>
              <a:latin typeface="Calibri"/>
              <a:ea typeface="Calibri"/>
              <a:cs typeface="Calibri"/>
              <a:sym typeface="Calibri"/>
            </a:endParaRPr>
          </a:p>
        </p:txBody>
      </p:sp>
      <p:sp>
        <p:nvSpPr>
          <p:cNvPr id="337" name="Google Shape;337;p22"/>
          <p:cNvSpPr txBox="1"/>
          <p:nvPr/>
        </p:nvSpPr>
        <p:spPr>
          <a:xfrm>
            <a:off x="1878587" y="1744896"/>
            <a:ext cx="1534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latin typeface="Calibri"/>
                <a:ea typeface="Calibri"/>
                <a:cs typeface="Calibri"/>
                <a:sym typeface="Calibri"/>
              </a:rPr>
              <a:t>Preferences</a:t>
            </a:r>
            <a:endParaRPr sz="2000">
              <a:latin typeface="Calibri"/>
              <a:ea typeface="Calibri"/>
              <a:cs typeface="Calibri"/>
              <a:sym typeface="Calibri"/>
            </a:endParaRPr>
          </a:p>
        </p:txBody>
      </p:sp>
      <p:cxnSp>
        <p:nvCxnSpPr>
          <p:cNvPr id="338" name="Google Shape;338;p22"/>
          <p:cNvCxnSpPr/>
          <p:nvPr/>
        </p:nvCxnSpPr>
        <p:spPr>
          <a:xfrm rot="10800000" flipH="1">
            <a:off x="3979478" y="4658255"/>
            <a:ext cx="2775300" cy="28200"/>
          </a:xfrm>
          <a:prstGeom prst="straightConnector1">
            <a:avLst/>
          </a:prstGeom>
          <a:noFill/>
          <a:ln w="9525" cap="flat" cmpd="sng">
            <a:solidFill>
              <a:schemeClr val="dk2"/>
            </a:solidFill>
            <a:prstDash val="solid"/>
            <a:round/>
            <a:headEnd type="none" w="med" len="med"/>
            <a:tailEnd type="triangle" w="med" len="med"/>
          </a:ln>
        </p:spPr>
      </p:cxnSp>
      <p:sp>
        <p:nvSpPr>
          <p:cNvPr id="339" name="Google Shape;339;p22"/>
          <p:cNvSpPr/>
          <p:nvPr/>
        </p:nvSpPr>
        <p:spPr>
          <a:xfrm>
            <a:off x="6657470" y="4658147"/>
            <a:ext cx="171000" cy="48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0" name="Google Shape;340;p22"/>
          <p:cNvCxnSpPr/>
          <p:nvPr/>
        </p:nvCxnSpPr>
        <p:spPr>
          <a:xfrm flipH="1">
            <a:off x="4005523" y="5169275"/>
            <a:ext cx="2733900" cy="28200"/>
          </a:xfrm>
          <a:prstGeom prst="straightConnector1">
            <a:avLst/>
          </a:prstGeom>
          <a:noFill/>
          <a:ln w="9525" cap="flat" cmpd="sng">
            <a:solidFill>
              <a:schemeClr val="dk2"/>
            </a:solidFill>
            <a:prstDash val="solid"/>
            <a:round/>
            <a:headEnd type="none" w="med" len="med"/>
            <a:tailEnd type="triangle" w="med" len="med"/>
          </a:ln>
        </p:spPr>
      </p:cxnSp>
      <p:sp>
        <p:nvSpPr>
          <p:cNvPr id="341" name="Google Shape;341;p22"/>
          <p:cNvSpPr/>
          <p:nvPr/>
        </p:nvSpPr>
        <p:spPr>
          <a:xfrm>
            <a:off x="3899302" y="5267027"/>
            <a:ext cx="171000" cy="48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2" name="Google Shape;342;p22"/>
          <p:cNvCxnSpPr/>
          <p:nvPr/>
        </p:nvCxnSpPr>
        <p:spPr>
          <a:xfrm rot="10800000" flipH="1">
            <a:off x="3979478" y="5708819"/>
            <a:ext cx="2775300" cy="28200"/>
          </a:xfrm>
          <a:prstGeom prst="straightConnector1">
            <a:avLst/>
          </a:prstGeom>
          <a:noFill/>
          <a:ln w="9525" cap="flat" cmpd="sng">
            <a:solidFill>
              <a:schemeClr val="dk2"/>
            </a:solidFill>
            <a:prstDash val="solid"/>
            <a:round/>
            <a:headEnd type="none" w="med" len="med"/>
            <a:tailEnd type="triangle" w="med" len="med"/>
          </a:ln>
        </p:spPr>
      </p:cxnSp>
      <p:sp>
        <p:nvSpPr>
          <p:cNvPr id="343" name="Google Shape;343;p22"/>
          <p:cNvSpPr/>
          <p:nvPr/>
        </p:nvSpPr>
        <p:spPr>
          <a:xfrm>
            <a:off x="6657470" y="5778155"/>
            <a:ext cx="171000" cy="48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4" name="Google Shape;344;p22"/>
          <p:cNvCxnSpPr/>
          <p:nvPr/>
        </p:nvCxnSpPr>
        <p:spPr>
          <a:xfrm flipH="1">
            <a:off x="4013898" y="6302112"/>
            <a:ext cx="2790300" cy="19800"/>
          </a:xfrm>
          <a:prstGeom prst="straightConnector1">
            <a:avLst/>
          </a:prstGeom>
          <a:noFill/>
          <a:ln w="9525" cap="flat" cmpd="sng">
            <a:solidFill>
              <a:schemeClr val="dk2"/>
            </a:solidFill>
            <a:prstDash val="solid"/>
            <a:round/>
            <a:headEnd type="none" w="med" len="med"/>
            <a:tailEnd type="triangle" w="med" len="med"/>
          </a:ln>
        </p:spPr>
      </p:cxnSp>
      <p:sp>
        <p:nvSpPr>
          <p:cNvPr id="345" name="Google Shape;345;p22"/>
          <p:cNvSpPr/>
          <p:nvPr/>
        </p:nvSpPr>
        <p:spPr>
          <a:xfrm>
            <a:off x="3899302" y="6302112"/>
            <a:ext cx="171000" cy="48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2"/>
          <p:cNvSpPr txBox="1"/>
          <p:nvPr/>
        </p:nvSpPr>
        <p:spPr>
          <a:xfrm>
            <a:off x="4441671" y="2093812"/>
            <a:ext cx="1534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latin typeface="Calibri"/>
                <a:ea typeface="Calibri"/>
                <a:cs typeface="Calibri"/>
                <a:sym typeface="Calibri"/>
              </a:rPr>
              <a:t>Collecting Data</a:t>
            </a:r>
            <a:endParaRPr sz="1100">
              <a:latin typeface="Calibri"/>
              <a:ea typeface="Calibri"/>
              <a:cs typeface="Calibri"/>
              <a:sym typeface="Calibri"/>
            </a:endParaRPr>
          </a:p>
        </p:txBody>
      </p:sp>
      <p:sp>
        <p:nvSpPr>
          <p:cNvPr id="347" name="Google Shape;347;p22"/>
          <p:cNvSpPr txBox="1"/>
          <p:nvPr/>
        </p:nvSpPr>
        <p:spPr>
          <a:xfrm>
            <a:off x="6828384" y="2597943"/>
            <a:ext cx="20925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latin typeface="Calibri"/>
                <a:ea typeface="Calibri"/>
                <a:cs typeface="Calibri"/>
                <a:sym typeface="Calibri"/>
              </a:rPr>
              <a:t>Cleaning and Processing Data</a:t>
            </a:r>
            <a:endParaRPr sz="1100">
              <a:latin typeface="Calibri"/>
              <a:ea typeface="Calibri"/>
              <a:cs typeface="Calibri"/>
              <a:sym typeface="Calibri"/>
            </a:endParaRPr>
          </a:p>
        </p:txBody>
      </p:sp>
      <p:sp>
        <p:nvSpPr>
          <p:cNvPr id="348" name="Google Shape;348;p22"/>
          <p:cNvSpPr txBox="1"/>
          <p:nvPr/>
        </p:nvSpPr>
        <p:spPr>
          <a:xfrm>
            <a:off x="2250961" y="3117128"/>
            <a:ext cx="1918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latin typeface="Calibri"/>
                <a:ea typeface="Calibri"/>
                <a:cs typeface="Calibri"/>
                <a:sym typeface="Calibri"/>
              </a:rPr>
              <a:t>Visualization and making interpretations</a:t>
            </a:r>
            <a:endParaRPr sz="1100">
              <a:latin typeface="Calibri"/>
              <a:ea typeface="Calibri"/>
              <a:cs typeface="Calibri"/>
              <a:sym typeface="Calibri"/>
            </a:endParaRPr>
          </a:p>
        </p:txBody>
      </p:sp>
      <p:sp>
        <p:nvSpPr>
          <p:cNvPr id="349" name="Google Shape;349;p22"/>
          <p:cNvSpPr txBox="1"/>
          <p:nvPr/>
        </p:nvSpPr>
        <p:spPr>
          <a:xfrm>
            <a:off x="6941178" y="3664198"/>
            <a:ext cx="1534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latin typeface="Calibri"/>
                <a:ea typeface="Calibri"/>
                <a:cs typeface="Calibri"/>
                <a:sym typeface="Calibri"/>
              </a:rPr>
              <a:t>Running clustering algorithms</a:t>
            </a:r>
            <a:endParaRPr sz="1100">
              <a:latin typeface="Calibri"/>
              <a:ea typeface="Calibri"/>
              <a:cs typeface="Calibri"/>
              <a:sym typeface="Calibri"/>
            </a:endParaRPr>
          </a:p>
        </p:txBody>
      </p:sp>
      <p:sp>
        <p:nvSpPr>
          <p:cNvPr id="350" name="Google Shape;350;p22"/>
          <p:cNvSpPr txBox="1"/>
          <p:nvPr/>
        </p:nvSpPr>
        <p:spPr>
          <a:xfrm>
            <a:off x="2154337" y="4352276"/>
            <a:ext cx="1534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100">
              <a:latin typeface="Calibri"/>
              <a:ea typeface="Calibri"/>
              <a:cs typeface="Calibri"/>
              <a:sym typeface="Calibri"/>
            </a:endParaRPr>
          </a:p>
        </p:txBody>
      </p:sp>
      <p:sp>
        <p:nvSpPr>
          <p:cNvPr id="351" name="Google Shape;351;p22"/>
          <p:cNvSpPr txBox="1"/>
          <p:nvPr/>
        </p:nvSpPr>
        <p:spPr>
          <a:xfrm>
            <a:off x="2471231" y="4192078"/>
            <a:ext cx="1534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latin typeface="Calibri"/>
                <a:ea typeface="Calibri"/>
                <a:cs typeface="Calibri"/>
                <a:sym typeface="Calibri"/>
              </a:rPr>
              <a:t>get optimum value for k from the algorithm</a:t>
            </a:r>
            <a:endParaRPr sz="1100">
              <a:latin typeface="Calibri"/>
              <a:ea typeface="Calibri"/>
              <a:cs typeface="Calibri"/>
              <a:sym typeface="Calibri"/>
            </a:endParaRPr>
          </a:p>
        </p:txBody>
      </p:sp>
      <p:sp>
        <p:nvSpPr>
          <p:cNvPr id="352" name="Google Shape;352;p22"/>
          <p:cNvSpPr txBox="1"/>
          <p:nvPr/>
        </p:nvSpPr>
        <p:spPr>
          <a:xfrm>
            <a:off x="6941178" y="4644152"/>
            <a:ext cx="1534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latin typeface="Calibri"/>
                <a:ea typeface="Calibri"/>
                <a:cs typeface="Calibri"/>
                <a:sym typeface="Calibri"/>
              </a:rPr>
              <a:t>use REST API to request locations</a:t>
            </a:r>
            <a:endParaRPr sz="1100">
              <a:latin typeface="Calibri"/>
              <a:ea typeface="Calibri"/>
              <a:cs typeface="Calibri"/>
              <a:sym typeface="Calibri"/>
            </a:endParaRPr>
          </a:p>
        </p:txBody>
      </p:sp>
      <p:sp>
        <p:nvSpPr>
          <p:cNvPr id="353" name="Google Shape;353;p22"/>
          <p:cNvSpPr txBox="1"/>
          <p:nvPr/>
        </p:nvSpPr>
        <p:spPr>
          <a:xfrm>
            <a:off x="2812000" y="5265489"/>
            <a:ext cx="1534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latin typeface="Calibri"/>
                <a:ea typeface="Calibri"/>
                <a:cs typeface="Calibri"/>
                <a:sym typeface="Calibri"/>
              </a:rPr>
              <a:t>Check Accuracy</a:t>
            </a:r>
            <a:endParaRPr sz="1100">
              <a:latin typeface="Calibri"/>
              <a:ea typeface="Calibri"/>
              <a:cs typeface="Calibri"/>
              <a:sym typeface="Calibri"/>
            </a:endParaRPr>
          </a:p>
        </p:txBody>
      </p:sp>
      <p:sp>
        <p:nvSpPr>
          <p:cNvPr id="354" name="Google Shape;354;p22"/>
          <p:cNvSpPr txBox="1"/>
          <p:nvPr/>
        </p:nvSpPr>
        <p:spPr>
          <a:xfrm>
            <a:off x="6941178" y="5831908"/>
            <a:ext cx="15342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latin typeface="Calibri"/>
                <a:ea typeface="Calibri"/>
                <a:cs typeface="Calibri"/>
                <a:sym typeface="Calibri"/>
              </a:rPr>
              <a:t>Generate Predictions</a:t>
            </a:r>
            <a:endParaRPr sz="1100">
              <a:latin typeface="Calibri"/>
              <a:ea typeface="Calibri"/>
              <a:cs typeface="Calibri"/>
              <a:sym typeface="Calibri"/>
            </a:endParaRPr>
          </a:p>
        </p:txBody>
      </p:sp>
      <p:sp>
        <p:nvSpPr>
          <p:cNvPr id="355" name="Google Shape;355;p22"/>
          <p:cNvSpPr txBox="1"/>
          <p:nvPr/>
        </p:nvSpPr>
        <p:spPr>
          <a:xfrm>
            <a:off x="4070201" y="6248147"/>
            <a:ext cx="1534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latin typeface="Calibri"/>
                <a:ea typeface="Calibri"/>
                <a:cs typeface="Calibri"/>
                <a:sym typeface="Calibri"/>
              </a:rPr>
              <a:t>Plot and Display expected Outcome</a:t>
            </a:r>
            <a:endParaRPr sz="1100">
              <a:latin typeface="Calibri"/>
              <a:ea typeface="Calibri"/>
              <a:cs typeface="Calibri"/>
              <a:sym typeface="Calibri"/>
            </a:endParaRPr>
          </a:p>
        </p:txBody>
      </p:sp>
      <p:cxnSp>
        <p:nvCxnSpPr>
          <p:cNvPr id="356" name="Google Shape;356;p22"/>
          <p:cNvCxnSpPr/>
          <p:nvPr/>
        </p:nvCxnSpPr>
        <p:spPr>
          <a:xfrm rot="10800000">
            <a:off x="1237709" y="6519260"/>
            <a:ext cx="2792700" cy="12600"/>
          </a:xfrm>
          <a:prstGeom prst="straightConnector1">
            <a:avLst/>
          </a:prstGeom>
          <a:noFill/>
          <a:ln w="9525" cap="flat" cmpd="sng">
            <a:solidFill>
              <a:schemeClr val="dk2"/>
            </a:solidFill>
            <a:prstDash val="solid"/>
            <a:round/>
            <a:headEnd type="none" w="med" len="med"/>
            <a:tailEnd type="triangle" w="med" len="med"/>
          </a:ln>
        </p:spPr>
      </p:cxnSp>
      <p:sp>
        <p:nvSpPr>
          <p:cNvPr id="357" name="Google Shape;357;p22"/>
          <p:cNvSpPr/>
          <p:nvPr/>
        </p:nvSpPr>
        <p:spPr>
          <a:xfrm>
            <a:off x="964400" y="6422817"/>
            <a:ext cx="303600" cy="24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2"/>
          <p:cNvSpPr txBox="1"/>
          <p:nvPr/>
        </p:nvSpPr>
        <p:spPr>
          <a:xfrm>
            <a:off x="1392098" y="6034620"/>
            <a:ext cx="2092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a:latin typeface="Calibri"/>
                <a:ea typeface="Calibri"/>
                <a:cs typeface="Calibri"/>
                <a:sym typeface="Calibri"/>
              </a:rPr>
              <a:t>Get appropriate accommodation suggestions</a:t>
            </a:r>
            <a:endParaRPr sz="11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980B1-AE5C-4183-9BE1-1DCA0A29CD7E}"/>
              </a:ext>
            </a:extLst>
          </p:cNvPr>
          <p:cNvSpPr>
            <a:spLocks noGrp="1"/>
          </p:cNvSpPr>
          <p:nvPr>
            <p:ph type="title"/>
          </p:nvPr>
        </p:nvSpPr>
        <p:spPr/>
        <p:txBody>
          <a:bodyPr/>
          <a:lstStyle/>
          <a:p>
            <a:r>
              <a:rPr lang="en-IN" b="1" dirty="0">
                <a:solidFill>
                  <a:schemeClr val="accent1"/>
                </a:solidFill>
              </a:rPr>
              <a:t>Current Progress</a:t>
            </a:r>
          </a:p>
        </p:txBody>
      </p:sp>
      <p:sp>
        <p:nvSpPr>
          <p:cNvPr id="3" name="Text Placeholder 2">
            <a:extLst>
              <a:ext uri="{FF2B5EF4-FFF2-40B4-BE49-F238E27FC236}">
                <a16:creationId xmlns:a16="http://schemas.microsoft.com/office/drawing/2014/main" id="{88004E88-D6BD-4EEA-BC25-182ED0EE8690}"/>
              </a:ext>
            </a:extLst>
          </p:cNvPr>
          <p:cNvSpPr>
            <a:spLocks noGrp="1"/>
          </p:cNvSpPr>
          <p:nvPr>
            <p:ph type="body" idx="1"/>
          </p:nvPr>
        </p:nvSpPr>
        <p:spPr>
          <a:xfrm>
            <a:off x="838200" y="1623527"/>
            <a:ext cx="10515600" cy="4553435"/>
          </a:xfrm>
        </p:spPr>
        <p:txBody>
          <a:bodyPr>
            <a:normAutofit/>
          </a:bodyPr>
          <a:lstStyle/>
          <a:p>
            <a:pPr marL="114300" indent="0">
              <a:buNone/>
            </a:pPr>
            <a:r>
              <a:rPr lang="en-IN" sz="2000" dirty="0"/>
              <a:t>Box plot showing the spread</a:t>
            </a:r>
          </a:p>
          <a:p>
            <a:pPr marL="114300" indent="0">
              <a:buNone/>
            </a:pPr>
            <a:r>
              <a:rPr lang="en-IN" sz="2000" dirty="0"/>
              <a:t>of data in the food preferences </a:t>
            </a:r>
          </a:p>
          <a:p>
            <a:pPr marL="114300" indent="0">
              <a:buNone/>
            </a:pPr>
            <a:r>
              <a:rPr lang="en-IN" sz="2000" dirty="0"/>
              <a:t>dataset used in our algorithm.</a:t>
            </a:r>
          </a:p>
        </p:txBody>
      </p:sp>
      <p:pic>
        <p:nvPicPr>
          <p:cNvPr id="5" name="Picture 4">
            <a:extLst>
              <a:ext uri="{FF2B5EF4-FFF2-40B4-BE49-F238E27FC236}">
                <a16:creationId xmlns:a16="http://schemas.microsoft.com/office/drawing/2014/main" id="{6469B82C-73E0-4233-9004-E39C83D48B08}"/>
              </a:ext>
            </a:extLst>
          </p:cNvPr>
          <p:cNvPicPr>
            <a:picLocks noChangeAspect="1"/>
          </p:cNvPicPr>
          <p:nvPr/>
        </p:nvPicPr>
        <p:blipFill>
          <a:blip r:embed="rId2"/>
          <a:stretch>
            <a:fillRect/>
          </a:stretch>
        </p:blipFill>
        <p:spPr>
          <a:xfrm>
            <a:off x="4506686" y="1690689"/>
            <a:ext cx="6746032" cy="4240764"/>
          </a:xfrm>
          <a:prstGeom prst="rect">
            <a:avLst/>
          </a:prstGeom>
        </p:spPr>
      </p:pic>
    </p:spTree>
    <p:extLst>
      <p:ext uri="{BB962C8B-B14F-4D97-AF65-F5344CB8AC3E}">
        <p14:creationId xmlns:p14="http://schemas.microsoft.com/office/powerpoint/2010/main" val="251615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8203F-7501-493B-A501-E0200CF8FD01}"/>
              </a:ext>
            </a:extLst>
          </p:cNvPr>
          <p:cNvSpPr>
            <a:spLocks noGrp="1"/>
          </p:cNvSpPr>
          <p:nvPr>
            <p:ph type="title"/>
          </p:nvPr>
        </p:nvSpPr>
        <p:spPr/>
        <p:txBody>
          <a:bodyPr/>
          <a:lstStyle/>
          <a:p>
            <a:r>
              <a:rPr lang="en-IN" b="1" dirty="0">
                <a:solidFill>
                  <a:schemeClr val="accent1"/>
                </a:solidFill>
              </a:rPr>
              <a:t>Current Progress</a:t>
            </a:r>
            <a:endParaRPr lang="en-IN" dirty="0"/>
          </a:p>
        </p:txBody>
      </p:sp>
      <p:sp>
        <p:nvSpPr>
          <p:cNvPr id="3" name="Text Placeholder 2">
            <a:extLst>
              <a:ext uri="{FF2B5EF4-FFF2-40B4-BE49-F238E27FC236}">
                <a16:creationId xmlns:a16="http://schemas.microsoft.com/office/drawing/2014/main" id="{06BEDD4B-600A-4180-91D3-893FCAF66E15}"/>
              </a:ext>
            </a:extLst>
          </p:cNvPr>
          <p:cNvSpPr>
            <a:spLocks noGrp="1"/>
          </p:cNvSpPr>
          <p:nvPr>
            <p:ph type="body" idx="1"/>
          </p:nvPr>
        </p:nvSpPr>
        <p:spPr>
          <a:xfrm>
            <a:off x="838200" y="1520890"/>
            <a:ext cx="10515600" cy="4656073"/>
          </a:xfrm>
        </p:spPr>
        <p:txBody>
          <a:bodyPr>
            <a:normAutofit/>
          </a:bodyPr>
          <a:lstStyle/>
          <a:p>
            <a:pPr marL="114300" indent="0">
              <a:buNone/>
            </a:pPr>
            <a:r>
              <a:rPr lang="en-IN" sz="2000" dirty="0"/>
              <a:t>Graph of the elbow method that is used to </a:t>
            </a:r>
          </a:p>
          <a:p>
            <a:pPr marL="114300" indent="0">
              <a:buNone/>
            </a:pPr>
            <a:r>
              <a:rPr lang="en-IN" sz="2000" dirty="0"/>
              <a:t>determine the ideal number of clusters for </a:t>
            </a:r>
          </a:p>
          <a:p>
            <a:pPr marL="114300" indent="0">
              <a:buNone/>
            </a:pPr>
            <a:r>
              <a:rPr lang="en-IN" sz="2000" dirty="0"/>
              <a:t>clustering (on the food preferences dataset </a:t>
            </a:r>
          </a:p>
          <a:p>
            <a:pPr marL="114300" indent="0">
              <a:buNone/>
            </a:pPr>
            <a:r>
              <a:rPr lang="en-IN" sz="2000" dirty="0"/>
              <a:t>used in our algorithm).</a:t>
            </a:r>
          </a:p>
          <a:p>
            <a:pPr marL="114300" indent="0">
              <a:buNone/>
            </a:pPr>
            <a:r>
              <a:rPr lang="en-IN" sz="2000" dirty="0"/>
              <a:t>The Clustering algorithm used is the </a:t>
            </a:r>
          </a:p>
          <a:p>
            <a:pPr marL="114300" indent="0">
              <a:buNone/>
            </a:pPr>
            <a:r>
              <a:rPr lang="en-IN" sz="2000" dirty="0"/>
              <a:t>K-Means Clustering Algorithm. </a:t>
            </a:r>
          </a:p>
        </p:txBody>
      </p:sp>
      <p:pic>
        <p:nvPicPr>
          <p:cNvPr id="5" name="Picture 4">
            <a:extLst>
              <a:ext uri="{FF2B5EF4-FFF2-40B4-BE49-F238E27FC236}">
                <a16:creationId xmlns:a16="http://schemas.microsoft.com/office/drawing/2014/main" id="{05BD3D13-E603-4D4D-AA8B-8705472A21D8}"/>
              </a:ext>
            </a:extLst>
          </p:cNvPr>
          <p:cNvPicPr>
            <a:picLocks noChangeAspect="1"/>
          </p:cNvPicPr>
          <p:nvPr/>
        </p:nvPicPr>
        <p:blipFill>
          <a:blip r:embed="rId2"/>
          <a:stretch>
            <a:fillRect/>
          </a:stretch>
        </p:blipFill>
        <p:spPr>
          <a:xfrm>
            <a:off x="6195527" y="1690689"/>
            <a:ext cx="4963885" cy="4299564"/>
          </a:xfrm>
          <a:prstGeom prst="rect">
            <a:avLst/>
          </a:prstGeom>
        </p:spPr>
      </p:pic>
    </p:spTree>
    <p:extLst>
      <p:ext uri="{BB962C8B-B14F-4D97-AF65-F5344CB8AC3E}">
        <p14:creationId xmlns:p14="http://schemas.microsoft.com/office/powerpoint/2010/main" val="1381087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0" y="365126"/>
            <a:ext cx="12192000" cy="1010914"/>
          </a:xfrm>
          <a:prstGeom prst="rect">
            <a:avLst/>
          </a:prstGeom>
          <a:solidFill>
            <a:srgbClr val="8296B0"/>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23F4F"/>
              </a:buClr>
              <a:buSzPts val="4400"/>
              <a:buFont typeface="Calibri"/>
              <a:buNone/>
            </a:pPr>
            <a:r>
              <a:rPr lang="en-US" dirty="0">
                <a:solidFill>
                  <a:srgbClr val="323F4F"/>
                </a:solidFill>
              </a:rPr>
              <a:t>       </a:t>
            </a:r>
            <a:r>
              <a:rPr lang="en-US" b="1" dirty="0">
                <a:solidFill>
                  <a:srgbClr val="323F4F"/>
                </a:solidFill>
              </a:rPr>
              <a:t>AGENDA</a:t>
            </a:r>
            <a:endParaRPr b="1" dirty="0">
              <a:solidFill>
                <a:srgbClr val="323F4F"/>
              </a:solidFill>
            </a:endParaRPr>
          </a:p>
        </p:txBody>
      </p:sp>
      <p:sp>
        <p:nvSpPr>
          <p:cNvPr id="95" name="Google Shape;95;p14"/>
          <p:cNvSpPr txBox="1">
            <a:spLocks noGrp="1"/>
          </p:cNvSpPr>
          <p:nvPr>
            <p:ph type="body" idx="1"/>
          </p:nvPr>
        </p:nvSpPr>
        <p:spPr>
          <a:xfrm>
            <a:off x="297395" y="1376040"/>
            <a:ext cx="5620200" cy="5388653"/>
          </a:xfrm>
          <a:prstGeom prst="rect">
            <a:avLst/>
          </a:prstGeom>
          <a:noFill/>
          <a:ln>
            <a:noFill/>
          </a:ln>
        </p:spPr>
        <p:txBody>
          <a:bodyPr spcFirstLastPara="1" wrap="square" lIns="91425" tIns="45700" rIns="91425" bIns="45700" anchor="t" anchorCtr="0">
            <a:noAutofit/>
          </a:bodyPr>
          <a:lstStyle/>
          <a:p>
            <a:pPr marL="342900" lvl="0" algn="l" rtl="0">
              <a:lnSpc>
                <a:spcPct val="70000"/>
              </a:lnSpc>
              <a:spcBef>
                <a:spcPts val="1000"/>
              </a:spcBef>
              <a:spcAft>
                <a:spcPts val="0"/>
              </a:spcAft>
              <a:buClr>
                <a:schemeClr val="dk1"/>
              </a:buClr>
              <a:buSzPts val="1395"/>
              <a:buFont typeface="Arial" panose="020B0604020202020204" pitchFamily="34" charset="0"/>
              <a:buChar char="•"/>
            </a:pPr>
            <a:r>
              <a:rPr lang="en-US" sz="2400" b="0" dirty="0"/>
              <a:t>Introduction </a:t>
            </a:r>
          </a:p>
          <a:p>
            <a:pPr marL="342900" lvl="0" algn="l" rtl="0">
              <a:lnSpc>
                <a:spcPct val="70000"/>
              </a:lnSpc>
              <a:spcBef>
                <a:spcPts val="1000"/>
              </a:spcBef>
              <a:spcAft>
                <a:spcPts val="0"/>
              </a:spcAft>
              <a:buClr>
                <a:schemeClr val="dk1"/>
              </a:buClr>
              <a:buSzPts val="1395"/>
              <a:buFont typeface="Arial" panose="020B0604020202020204" pitchFamily="34" charset="0"/>
              <a:buChar char="•"/>
            </a:pPr>
            <a:r>
              <a:rPr lang="en-US" sz="2400" dirty="0"/>
              <a:t>Overview </a:t>
            </a:r>
          </a:p>
          <a:p>
            <a:pPr marL="342900" lvl="0" algn="l" rtl="0">
              <a:lnSpc>
                <a:spcPct val="70000"/>
              </a:lnSpc>
              <a:spcBef>
                <a:spcPts val="1000"/>
              </a:spcBef>
              <a:spcAft>
                <a:spcPts val="0"/>
              </a:spcAft>
              <a:buClr>
                <a:schemeClr val="dk1"/>
              </a:buClr>
              <a:buSzPts val="1395"/>
              <a:buFont typeface="Arial" panose="020B0604020202020204" pitchFamily="34" charset="0"/>
              <a:buChar char="•"/>
            </a:pPr>
            <a:r>
              <a:rPr lang="en-US" sz="2400" b="0" dirty="0"/>
              <a:t>Motivation </a:t>
            </a:r>
          </a:p>
          <a:p>
            <a:pPr marL="342900" lvl="0" algn="l" rtl="0">
              <a:lnSpc>
                <a:spcPct val="70000"/>
              </a:lnSpc>
              <a:spcBef>
                <a:spcPts val="1000"/>
              </a:spcBef>
              <a:spcAft>
                <a:spcPts val="0"/>
              </a:spcAft>
              <a:buClr>
                <a:schemeClr val="dk1"/>
              </a:buClr>
              <a:buSzPts val="1395"/>
              <a:buFont typeface="Arial" panose="020B0604020202020204" pitchFamily="34" charset="0"/>
              <a:buChar char="•"/>
            </a:pPr>
            <a:r>
              <a:rPr lang="en-US" sz="2400" dirty="0"/>
              <a:t>Objective</a:t>
            </a:r>
          </a:p>
          <a:p>
            <a:pPr marL="342900" lvl="0" algn="l" rtl="0">
              <a:lnSpc>
                <a:spcPct val="70000"/>
              </a:lnSpc>
              <a:spcBef>
                <a:spcPts val="1000"/>
              </a:spcBef>
              <a:spcAft>
                <a:spcPts val="0"/>
              </a:spcAft>
              <a:buClr>
                <a:schemeClr val="dk1"/>
              </a:buClr>
              <a:buSzPts val="1395"/>
              <a:buFont typeface="Arial" panose="020B0604020202020204" pitchFamily="34" charset="0"/>
              <a:buChar char="•"/>
            </a:pPr>
            <a:r>
              <a:rPr lang="en-US" sz="2400" b="0" dirty="0"/>
              <a:t>Literature Survey</a:t>
            </a:r>
            <a:endParaRPr lang="en-US" sz="2400" dirty="0"/>
          </a:p>
          <a:p>
            <a:pPr marL="342900" lvl="0" algn="l" rtl="0">
              <a:lnSpc>
                <a:spcPct val="70000"/>
              </a:lnSpc>
              <a:spcBef>
                <a:spcPts val="1000"/>
              </a:spcBef>
              <a:spcAft>
                <a:spcPts val="0"/>
              </a:spcAft>
              <a:buClr>
                <a:schemeClr val="dk1"/>
              </a:buClr>
              <a:buSzPts val="1395"/>
              <a:buFont typeface="Arial" panose="020B0604020202020204" pitchFamily="34" charset="0"/>
              <a:buChar char="•"/>
            </a:pPr>
            <a:r>
              <a:rPr lang="en-US" sz="2400" b="0" dirty="0"/>
              <a:t>Problem Statement</a:t>
            </a:r>
          </a:p>
          <a:p>
            <a:pPr marL="342900" lvl="0" algn="l" rtl="0">
              <a:lnSpc>
                <a:spcPct val="70000"/>
              </a:lnSpc>
              <a:spcBef>
                <a:spcPts val="1000"/>
              </a:spcBef>
              <a:spcAft>
                <a:spcPts val="0"/>
              </a:spcAft>
              <a:buClr>
                <a:schemeClr val="dk1"/>
              </a:buClr>
              <a:buSzPts val="1395"/>
              <a:buFont typeface="Arial" panose="020B0604020202020204" pitchFamily="34" charset="0"/>
              <a:buChar char="•"/>
            </a:pPr>
            <a:r>
              <a:rPr lang="en-US" sz="2400" dirty="0"/>
              <a:t>Requirement and Feasibility</a:t>
            </a:r>
          </a:p>
          <a:p>
            <a:pPr marL="342900" lvl="0" algn="l" rtl="0">
              <a:lnSpc>
                <a:spcPct val="70000"/>
              </a:lnSpc>
              <a:spcBef>
                <a:spcPts val="1000"/>
              </a:spcBef>
              <a:spcAft>
                <a:spcPts val="0"/>
              </a:spcAft>
              <a:buClr>
                <a:schemeClr val="dk1"/>
              </a:buClr>
              <a:buSzPts val="1395"/>
              <a:buFont typeface="Arial" panose="020B0604020202020204" pitchFamily="34" charset="0"/>
              <a:buChar char="•"/>
            </a:pPr>
            <a:r>
              <a:rPr lang="en-US" sz="2400" dirty="0"/>
              <a:t>Future Scope </a:t>
            </a:r>
          </a:p>
          <a:p>
            <a:pPr marL="342900" lvl="0" algn="l" rtl="0">
              <a:lnSpc>
                <a:spcPct val="70000"/>
              </a:lnSpc>
              <a:spcBef>
                <a:spcPts val="1000"/>
              </a:spcBef>
              <a:spcAft>
                <a:spcPts val="0"/>
              </a:spcAft>
              <a:buClr>
                <a:schemeClr val="dk1"/>
              </a:buClr>
              <a:buSzPts val="1395"/>
              <a:buFont typeface="Arial" panose="020B0604020202020204" pitchFamily="34" charset="0"/>
              <a:buChar char="•"/>
            </a:pPr>
            <a:r>
              <a:rPr lang="en-US" sz="2400" dirty="0"/>
              <a:t>Approach</a:t>
            </a:r>
          </a:p>
          <a:p>
            <a:pPr marL="342900" lvl="0" algn="l" rtl="0">
              <a:lnSpc>
                <a:spcPct val="70000"/>
              </a:lnSpc>
              <a:spcBef>
                <a:spcPts val="1000"/>
              </a:spcBef>
              <a:spcAft>
                <a:spcPts val="0"/>
              </a:spcAft>
              <a:buClr>
                <a:schemeClr val="dk1"/>
              </a:buClr>
              <a:buSzPts val="1395"/>
              <a:buFont typeface="Arial" panose="020B0604020202020204" pitchFamily="34" charset="0"/>
              <a:buChar char="•"/>
            </a:pPr>
            <a:r>
              <a:rPr lang="en-US" sz="2400" dirty="0"/>
              <a:t>UML</a:t>
            </a:r>
          </a:p>
          <a:p>
            <a:pPr marL="342900" lvl="0" algn="l" rtl="0">
              <a:lnSpc>
                <a:spcPct val="70000"/>
              </a:lnSpc>
              <a:spcBef>
                <a:spcPts val="1000"/>
              </a:spcBef>
              <a:spcAft>
                <a:spcPts val="0"/>
              </a:spcAft>
              <a:buClr>
                <a:schemeClr val="dk1"/>
              </a:buClr>
              <a:buSzPts val="1395"/>
              <a:buFont typeface="Arial" panose="020B0604020202020204" pitchFamily="34" charset="0"/>
              <a:buChar char="•"/>
            </a:pPr>
            <a:r>
              <a:rPr lang="en-US" sz="2400" dirty="0"/>
              <a:t>Current Progress</a:t>
            </a:r>
          </a:p>
          <a:p>
            <a:pPr marL="342900" lvl="0" algn="l" rtl="0">
              <a:lnSpc>
                <a:spcPct val="70000"/>
              </a:lnSpc>
              <a:spcBef>
                <a:spcPts val="1000"/>
              </a:spcBef>
              <a:spcAft>
                <a:spcPts val="0"/>
              </a:spcAft>
              <a:buClr>
                <a:schemeClr val="dk1"/>
              </a:buClr>
              <a:buSzPts val="1395"/>
              <a:buFont typeface="Arial" panose="020B0604020202020204" pitchFamily="34" charset="0"/>
              <a:buChar char="•"/>
            </a:pPr>
            <a:r>
              <a:rPr lang="en-US" sz="2400" dirty="0"/>
              <a:t>References </a:t>
            </a:r>
          </a:p>
          <a:p>
            <a:pPr marL="342900" lvl="0" algn="l" rtl="0">
              <a:lnSpc>
                <a:spcPct val="70000"/>
              </a:lnSpc>
              <a:spcBef>
                <a:spcPts val="1000"/>
              </a:spcBef>
              <a:spcAft>
                <a:spcPts val="0"/>
              </a:spcAft>
              <a:buClr>
                <a:schemeClr val="dk1"/>
              </a:buClr>
              <a:buSzPts val="1395"/>
              <a:buFont typeface="Arial" panose="020B0604020202020204" pitchFamily="34" charset="0"/>
              <a:buChar char="•"/>
            </a:pPr>
            <a:r>
              <a:rPr lang="en-US" sz="2400" dirty="0"/>
              <a:t>Conclusion </a:t>
            </a:r>
          </a:p>
          <a:p>
            <a:pPr marL="0" lvl="0" indent="0" algn="l" rtl="0">
              <a:lnSpc>
                <a:spcPct val="70000"/>
              </a:lnSpc>
              <a:spcBef>
                <a:spcPts val="1000"/>
              </a:spcBef>
              <a:spcAft>
                <a:spcPts val="0"/>
              </a:spcAft>
              <a:buClr>
                <a:schemeClr val="dk1"/>
              </a:buClr>
              <a:buSzPts val="1395"/>
              <a:buNone/>
            </a:pPr>
            <a:endParaRPr lang="en-US" sz="1695" dirty="0"/>
          </a:p>
          <a:p>
            <a:pPr marL="0" lvl="0" indent="0" algn="l" rtl="0">
              <a:lnSpc>
                <a:spcPct val="70000"/>
              </a:lnSpc>
              <a:spcBef>
                <a:spcPts val="1000"/>
              </a:spcBef>
              <a:spcAft>
                <a:spcPts val="0"/>
              </a:spcAft>
              <a:buClr>
                <a:schemeClr val="dk1"/>
              </a:buClr>
              <a:buSzPts val="1395"/>
              <a:buNone/>
            </a:pPr>
            <a:r>
              <a:rPr lang="en-US" sz="1695" dirty="0"/>
              <a:t> </a:t>
            </a:r>
            <a:endParaRPr lang="en-US" sz="1695" b="0" dirty="0"/>
          </a:p>
          <a:p>
            <a:pPr marL="0" lvl="0" indent="0" algn="l" rtl="0">
              <a:lnSpc>
                <a:spcPct val="70000"/>
              </a:lnSpc>
              <a:spcBef>
                <a:spcPts val="1000"/>
              </a:spcBef>
              <a:spcAft>
                <a:spcPts val="0"/>
              </a:spcAft>
              <a:buClr>
                <a:schemeClr val="dk1"/>
              </a:buClr>
              <a:buSzPts val="1395"/>
              <a:buNone/>
            </a:pPr>
            <a:br>
              <a:rPr lang="en-US" sz="1695" b="0" dirty="0"/>
            </a:br>
            <a:endParaRPr sz="1695" dirty="0"/>
          </a:p>
          <a:p>
            <a:pPr marL="228600" lvl="0" indent="-114300" algn="l" rtl="0">
              <a:lnSpc>
                <a:spcPct val="70000"/>
              </a:lnSpc>
              <a:spcBef>
                <a:spcPts val="550"/>
              </a:spcBef>
              <a:spcAft>
                <a:spcPts val="0"/>
              </a:spcAft>
              <a:buClr>
                <a:schemeClr val="dk1"/>
              </a:buClr>
              <a:buSzPts val="1395"/>
              <a:buFont typeface="Noto Sans Symbols"/>
              <a:buNone/>
            </a:pPr>
            <a:endParaRPr sz="1695" b="1" i="0" u="none" strike="noStrike" dirty="0">
              <a:solidFill>
                <a:srgbClr val="002060"/>
              </a:solidFill>
              <a:latin typeface="Times New Roman"/>
              <a:ea typeface="Times New Roman"/>
              <a:cs typeface="Times New Roman"/>
              <a:sym typeface="Times New Roman"/>
            </a:endParaRPr>
          </a:p>
          <a:p>
            <a:pPr marL="228600" lvl="0" indent="-114300" algn="l" rtl="0">
              <a:lnSpc>
                <a:spcPct val="70000"/>
              </a:lnSpc>
              <a:spcBef>
                <a:spcPts val="550"/>
              </a:spcBef>
              <a:spcAft>
                <a:spcPts val="0"/>
              </a:spcAft>
              <a:buClr>
                <a:schemeClr val="dk1"/>
              </a:buClr>
              <a:buSzPts val="1395"/>
              <a:buFont typeface="Noto Sans Symbols"/>
              <a:buNone/>
            </a:pPr>
            <a:endParaRPr sz="1695" b="1" i="0" u="none" strike="noStrike" dirty="0">
              <a:solidFill>
                <a:srgbClr val="002060"/>
              </a:solidFill>
              <a:latin typeface="Noto Sans Symbols"/>
              <a:ea typeface="Noto Sans Symbols"/>
              <a:cs typeface="Noto Sans Symbols"/>
              <a:sym typeface="Noto Sans Symbols"/>
            </a:endParaRPr>
          </a:p>
          <a:p>
            <a:pPr marL="228600" lvl="0" indent="-50800" algn="l" rtl="0">
              <a:lnSpc>
                <a:spcPct val="70000"/>
              </a:lnSpc>
              <a:spcBef>
                <a:spcPts val="1000"/>
              </a:spcBef>
              <a:spcAft>
                <a:spcPts val="0"/>
              </a:spcAft>
              <a:buClr>
                <a:schemeClr val="dk1"/>
              </a:buClr>
              <a:buSzPts val="2170"/>
              <a:buNone/>
            </a:pPr>
            <a:endParaRPr sz="2470" dirty="0"/>
          </a:p>
        </p:txBody>
      </p:sp>
      <p:pic>
        <p:nvPicPr>
          <p:cNvPr id="96" name="Google Shape;96;p14" descr="Checklist"/>
          <p:cNvPicPr preferRelativeResize="0"/>
          <p:nvPr/>
        </p:nvPicPr>
        <p:blipFill rotWithShape="1">
          <a:blip r:embed="rId3">
            <a:alphaModFix/>
          </a:blip>
          <a:srcRect/>
          <a:stretch/>
        </p:blipFill>
        <p:spPr>
          <a:xfrm>
            <a:off x="72501" y="413383"/>
            <a:ext cx="914400" cy="914400"/>
          </a:xfrm>
          <a:prstGeom prst="rect">
            <a:avLst/>
          </a:prstGeom>
          <a:noFill/>
          <a:ln>
            <a:noFill/>
          </a:ln>
        </p:spPr>
      </p:pic>
      <p:sp>
        <p:nvSpPr>
          <p:cNvPr id="97" name="Google Shape;97;p14"/>
          <p:cNvSpPr txBox="1">
            <a:spLocks noGrp="1"/>
          </p:cNvSpPr>
          <p:nvPr>
            <p:ph type="body" idx="1"/>
          </p:nvPr>
        </p:nvSpPr>
        <p:spPr>
          <a:xfrm>
            <a:off x="297395" y="5607698"/>
            <a:ext cx="5620200" cy="4475052"/>
          </a:xfrm>
          <a:prstGeom prst="rect">
            <a:avLst/>
          </a:prstGeom>
          <a:noFill/>
          <a:ln>
            <a:noFill/>
          </a:ln>
        </p:spPr>
        <p:txBody>
          <a:bodyPr spcFirstLastPara="1" wrap="square" lIns="91425" tIns="45700" rIns="91425" bIns="45700" anchor="t" anchorCtr="0">
            <a:noAutofit/>
          </a:bodyPr>
          <a:lstStyle/>
          <a:p>
            <a:pPr marL="10795" lvl="0" indent="0" algn="l" rtl="0">
              <a:lnSpc>
                <a:spcPct val="70000"/>
              </a:lnSpc>
              <a:spcBef>
                <a:spcPts val="550"/>
              </a:spcBef>
              <a:spcAft>
                <a:spcPts val="0"/>
              </a:spcAft>
              <a:buClr>
                <a:srgbClr val="002060"/>
              </a:buClr>
              <a:buSzPts val="1630"/>
              <a:buNone/>
            </a:pPr>
            <a:endParaRPr sz="2480" dirty="0"/>
          </a:p>
          <a:p>
            <a:pPr marL="0" lvl="0" indent="0" algn="l" rtl="0">
              <a:lnSpc>
                <a:spcPct val="70000"/>
              </a:lnSpc>
              <a:spcBef>
                <a:spcPts val="550"/>
              </a:spcBef>
              <a:spcAft>
                <a:spcPts val="0"/>
              </a:spcAft>
              <a:buClr>
                <a:schemeClr val="dk1"/>
              </a:buClr>
              <a:buSzPts val="1530"/>
              <a:buNone/>
            </a:pPr>
            <a:endParaRPr sz="1629" b="1" dirty="0">
              <a:solidFill>
                <a:srgbClr val="002060"/>
              </a:solidFill>
              <a:latin typeface="Noto Sans Symbols"/>
              <a:ea typeface="Noto Sans Symbols"/>
              <a:cs typeface="Noto Sans Symbols"/>
              <a:sym typeface="Noto Sans Symbols"/>
            </a:endParaRPr>
          </a:p>
          <a:p>
            <a:pPr marL="10795" lvl="0" indent="0" algn="l" rtl="0">
              <a:lnSpc>
                <a:spcPct val="70000"/>
              </a:lnSpc>
              <a:spcBef>
                <a:spcPts val="550"/>
              </a:spcBef>
              <a:spcAft>
                <a:spcPts val="0"/>
              </a:spcAft>
              <a:buClr>
                <a:srgbClr val="002060"/>
              </a:buClr>
              <a:buSzPts val="1630"/>
              <a:buNone/>
            </a:pPr>
            <a:endParaRPr sz="1629" b="1" dirty="0">
              <a:solidFill>
                <a:srgbClr val="002060"/>
              </a:solidFill>
              <a:latin typeface="Times New Roman"/>
              <a:ea typeface="Times New Roman"/>
              <a:cs typeface="Times New Roman"/>
              <a:sym typeface="Times New Roman"/>
            </a:endParaRPr>
          </a:p>
          <a:p>
            <a:pPr marL="0" lvl="0" indent="0" algn="l" rtl="0">
              <a:lnSpc>
                <a:spcPct val="70000"/>
              </a:lnSpc>
              <a:spcBef>
                <a:spcPts val="550"/>
              </a:spcBef>
              <a:spcAft>
                <a:spcPts val="0"/>
              </a:spcAft>
              <a:buSzPts val="935"/>
              <a:buNone/>
            </a:pPr>
            <a:endParaRPr sz="1629" b="1" dirty="0">
              <a:solidFill>
                <a:srgbClr val="002060"/>
              </a:solidFill>
              <a:latin typeface="Times New Roman"/>
              <a:ea typeface="Times New Roman"/>
              <a:cs typeface="Times New Roman"/>
              <a:sym typeface="Times New Roman"/>
            </a:endParaRPr>
          </a:p>
          <a:p>
            <a:pPr marL="0" lvl="0" indent="0" algn="l" rtl="0">
              <a:lnSpc>
                <a:spcPct val="70000"/>
              </a:lnSpc>
              <a:spcBef>
                <a:spcPts val="550"/>
              </a:spcBef>
              <a:spcAft>
                <a:spcPts val="0"/>
              </a:spcAft>
              <a:buSzPts val="935"/>
              <a:buNone/>
            </a:pPr>
            <a:endParaRPr sz="1629" b="1" dirty="0">
              <a:solidFill>
                <a:srgbClr val="002060"/>
              </a:solidFill>
              <a:latin typeface="Times New Roman"/>
              <a:ea typeface="Times New Roman"/>
              <a:cs typeface="Times New Roman"/>
              <a:sym typeface="Times New Roman"/>
            </a:endParaRPr>
          </a:p>
          <a:p>
            <a:pPr marL="0" lvl="0" indent="0" algn="l" rtl="0">
              <a:lnSpc>
                <a:spcPct val="70000"/>
              </a:lnSpc>
              <a:spcBef>
                <a:spcPts val="1000"/>
              </a:spcBef>
              <a:spcAft>
                <a:spcPts val="0"/>
              </a:spcAft>
              <a:buClr>
                <a:schemeClr val="dk1"/>
              </a:buClr>
              <a:buSzPts val="1530"/>
              <a:buNone/>
            </a:pPr>
            <a:br>
              <a:rPr lang="en-US" sz="1629" b="0" dirty="0"/>
            </a:br>
            <a:br>
              <a:rPr lang="en-US" sz="1629" b="0" dirty="0"/>
            </a:br>
            <a:endParaRPr sz="1629" dirty="0"/>
          </a:p>
          <a:p>
            <a:pPr marL="228600" lvl="0" indent="-114300" algn="l" rtl="0">
              <a:lnSpc>
                <a:spcPct val="70000"/>
              </a:lnSpc>
              <a:spcBef>
                <a:spcPts val="550"/>
              </a:spcBef>
              <a:spcAft>
                <a:spcPts val="0"/>
              </a:spcAft>
              <a:buClr>
                <a:schemeClr val="dk1"/>
              </a:buClr>
              <a:buSzPts val="1530"/>
              <a:buFont typeface="Noto Sans Symbols"/>
              <a:buNone/>
            </a:pPr>
            <a:endParaRPr sz="1629" b="1" i="0" u="none" strike="noStrike" dirty="0">
              <a:solidFill>
                <a:srgbClr val="002060"/>
              </a:solidFill>
              <a:latin typeface="Times New Roman"/>
              <a:ea typeface="Times New Roman"/>
              <a:cs typeface="Times New Roman"/>
              <a:sym typeface="Times New Roman"/>
            </a:endParaRPr>
          </a:p>
          <a:p>
            <a:pPr marL="228600" lvl="0" indent="-114300" algn="l" rtl="0">
              <a:lnSpc>
                <a:spcPct val="70000"/>
              </a:lnSpc>
              <a:spcBef>
                <a:spcPts val="550"/>
              </a:spcBef>
              <a:spcAft>
                <a:spcPts val="0"/>
              </a:spcAft>
              <a:buClr>
                <a:schemeClr val="dk1"/>
              </a:buClr>
              <a:buSzPts val="1530"/>
              <a:buFont typeface="Noto Sans Symbols"/>
              <a:buNone/>
            </a:pPr>
            <a:endParaRPr sz="1629" b="1" i="0" u="none" strike="noStrike" dirty="0">
              <a:solidFill>
                <a:srgbClr val="002060"/>
              </a:solidFill>
              <a:latin typeface="Noto Sans Symbols"/>
              <a:ea typeface="Noto Sans Symbols"/>
              <a:cs typeface="Noto Sans Symbols"/>
              <a:sym typeface="Noto Sans Symbols"/>
            </a:endParaRPr>
          </a:p>
          <a:p>
            <a:pPr marL="228600" lvl="0" indent="-50800" algn="l" rtl="0">
              <a:lnSpc>
                <a:spcPct val="70000"/>
              </a:lnSpc>
              <a:spcBef>
                <a:spcPts val="1000"/>
              </a:spcBef>
              <a:spcAft>
                <a:spcPts val="0"/>
              </a:spcAft>
              <a:buClr>
                <a:schemeClr val="dk1"/>
              </a:buClr>
              <a:buSzPts val="2380"/>
              <a:buNone/>
            </a:pPr>
            <a:endParaRPr sz="248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3C30-3BE5-4B69-AEEE-B59EEC8096D1}"/>
              </a:ext>
            </a:extLst>
          </p:cNvPr>
          <p:cNvSpPr>
            <a:spLocks noGrp="1"/>
          </p:cNvSpPr>
          <p:nvPr>
            <p:ph type="title"/>
          </p:nvPr>
        </p:nvSpPr>
        <p:spPr>
          <a:xfrm>
            <a:off x="838200" y="365125"/>
            <a:ext cx="10515600" cy="866515"/>
          </a:xfrm>
        </p:spPr>
        <p:txBody>
          <a:bodyPr/>
          <a:lstStyle/>
          <a:p>
            <a:r>
              <a:rPr lang="en-IN" b="1" dirty="0">
                <a:solidFill>
                  <a:schemeClr val="accent1"/>
                </a:solidFill>
              </a:rPr>
              <a:t>Current Progress</a:t>
            </a:r>
            <a:endParaRPr lang="en-IN" dirty="0"/>
          </a:p>
        </p:txBody>
      </p:sp>
      <p:sp>
        <p:nvSpPr>
          <p:cNvPr id="3" name="Text Placeholder 2">
            <a:extLst>
              <a:ext uri="{FF2B5EF4-FFF2-40B4-BE49-F238E27FC236}">
                <a16:creationId xmlns:a16="http://schemas.microsoft.com/office/drawing/2014/main" id="{EB207116-E3EB-47BF-96EA-5335B93DC367}"/>
              </a:ext>
            </a:extLst>
          </p:cNvPr>
          <p:cNvSpPr>
            <a:spLocks noGrp="1"/>
          </p:cNvSpPr>
          <p:nvPr>
            <p:ph type="body" idx="1"/>
          </p:nvPr>
        </p:nvSpPr>
        <p:spPr>
          <a:xfrm>
            <a:off x="662473" y="1825625"/>
            <a:ext cx="10691327" cy="4351338"/>
          </a:xfrm>
        </p:spPr>
        <p:txBody>
          <a:bodyPr>
            <a:normAutofit/>
          </a:bodyPr>
          <a:lstStyle/>
          <a:p>
            <a:pPr marL="114300" indent="0">
              <a:buNone/>
            </a:pPr>
            <a:r>
              <a:rPr lang="en-IN" sz="2000" dirty="0"/>
              <a:t>Ideal locations for immigrants plotted</a:t>
            </a:r>
          </a:p>
          <a:p>
            <a:pPr marL="114300" indent="0">
              <a:buNone/>
            </a:pPr>
            <a:r>
              <a:rPr lang="en-IN" sz="2000" dirty="0"/>
              <a:t>on the map. The immigrants were </a:t>
            </a:r>
          </a:p>
          <a:p>
            <a:pPr marL="114300" indent="0">
              <a:buNone/>
            </a:pPr>
            <a:r>
              <a:rPr lang="en-IN" sz="2000" dirty="0"/>
              <a:t>divided into three groups/clusters</a:t>
            </a:r>
          </a:p>
          <a:p>
            <a:pPr marL="114300" indent="0">
              <a:buNone/>
            </a:pPr>
            <a:r>
              <a:rPr lang="en-IN" sz="2000" dirty="0"/>
              <a:t>during cluster analysis and each colour</a:t>
            </a:r>
          </a:p>
          <a:p>
            <a:pPr marL="114300" indent="0">
              <a:buNone/>
            </a:pPr>
            <a:r>
              <a:rPr lang="en-IN" sz="2000" dirty="0"/>
              <a:t>represents a cluster. The location for</a:t>
            </a:r>
          </a:p>
          <a:p>
            <a:pPr marL="114300" indent="0">
              <a:buNone/>
            </a:pPr>
            <a:r>
              <a:rPr lang="en-IN" sz="2000" dirty="0"/>
              <a:t>analysis is PVPIT Bavdhan, Pune and </a:t>
            </a:r>
          </a:p>
          <a:p>
            <a:pPr marL="114300" indent="0">
              <a:buNone/>
            </a:pPr>
            <a:r>
              <a:rPr lang="en-IN" sz="2000" dirty="0"/>
              <a:t>we obtained the geolocational data</a:t>
            </a:r>
          </a:p>
          <a:p>
            <a:pPr marL="114300" indent="0">
              <a:buNone/>
            </a:pPr>
            <a:r>
              <a:rPr lang="en-IN" sz="2000" dirty="0"/>
              <a:t>for the above mentioned location</a:t>
            </a:r>
          </a:p>
          <a:p>
            <a:pPr marL="114300" indent="0">
              <a:buNone/>
            </a:pPr>
            <a:r>
              <a:rPr lang="en-IN" sz="2000" dirty="0"/>
              <a:t>with the help of APIs.</a:t>
            </a:r>
          </a:p>
        </p:txBody>
      </p:sp>
      <p:pic>
        <p:nvPicPr>
          <p:cNvPr id="5" name="Picture 4">
            <a:extLst>
              <a:ext uri="{FF2B5EF4-FFF2-40B4-BE49-F238E27FC236}">
                <a16:creationId xmlns:a16="http://schemas.microsoft.com/office/drawing/2014/main" id="{ED861754-5259-4211-B2DD-EF6BE726D5AE}"/>
              </a:ext>
            </a:extLst>
          </p:cNvPr>
          <p:cNvPicPr>
            <a:picLocks noChangeAspect="1"/>
          </p:cNvPicPr>
          <p:nvPr/>
        </p:nvPicPr>
        <p:blipFill>
          <a:blip r:embed="rId2"/>
          <a:stretch>
            <a:fillRect/>
          </a:stretch>
        </p:blipFill>
        <p:spPr>
          <a:xfrm>
            <a:off x="4982547" y="1231641"/>
            <a:ext cx="6783357" cy="4945321"/>
          </a:xfrm>
          <a:prstGeom prst="rect">
            <a:avLst/>
          </a:prstGeom>
        </p:spPr>
      </p:pic>
    </p:spTree>
    <p:extLst>
      <p:ext uri="{BB962C8B-B14F-4D97-AF65-F5344CB8AC3E}">
        <p14:creationId xmlns:p14="http://schemas.microsoft.com/office/powerpoint/2010/main" val="2163443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29"/>
          <p:cNvSpPr txBox="1">
            <a:spLocks noGrp="1"/>
          </p:cNvSpPr>
          <p:nvPr>
            <p:ph type="title"/>
          </p:nvPr>
        </p:nvSpPr>
        <p:spPr>
          <a:xfrm>
            <a:off x="0" y="365126"/>
            <a:ext cx="12192000" cy="948770"/>
          </a:xfrm>
          <a:prstGeom prst="rect">
            <a:avLst/>
          </a:prstGeom>
          <a:solidFill>
            <a:srgbClr val="8296B0"/>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23F4F"/>
              </a:buClr>
              <a:buSzPts val="4400"/>
              <a:buFont typeface="Calibri"/>
              <a:buNone/>
            </a:pPr>
            <a:r>
              <a:rPr lang="en-US" b="1">
                <a:solidFill>
                  <a:srgbClr val="323F4F"/>
                </a:solidFill>
              </a:rPr>
              <a:t>      References</a:t>
            </a:r>
            <a:endParaRPr b="1">
              <a:solidFill>
                <a:srgbClr val="323F4F"/>
              </a:solidFill>
            </a:endParaRPr>
          </a:p>
        </p:txBody>
      </p:sp>
      <p:pic>
        <p:nvPicPr>
          <p:cNvPr id="409" name="Google Shape;409;p29" descr="Document"/>
          <p:cNvPicPr preferRelativeResize="0">
            <a:picLocks noGrp="1"/>
          </p:cNvPicPr>
          <p:nvPr>
            <p:ph type="body" idx="1"/>
          </p:nvPr>
        </p:nvPicPr>
        <p:blipFill rotWithShape="1">
          <a:blip r:embed="rId3">
            <a:alphaModFix/>
          </a:blip>
          <a:srcRect/>
          <a:stretch/>
        </p:blipFill>
        <p:spPr>
          <a:xfrm>
            <a:off x="0" y="365126"/>
            <a:ext cx="829492" cy="859992"/>
          </a:xfrm>
          <a:prstGeom prst="rect">
            <a:avLst/>
          </a:prstGeom>
          <a:noFill/>
          <a:ln>
            <a:noFill/>
          </a:ln>
        </p:spPr>
      </p:pic>
      <p:sp>
        <p:nvSpPr>
          <p:cNvPr id="410" name="Google Shape;410;p29"/>
          <p:cNvSpPr txBox="1"/>
          <p:nvPr/>
        </p:nvSpPr>
        <p:spPr>
          <a:xfrm>
            <a:off x="159798" y="1677880"/>
            <a:ext cx="11886022" cy="5001329"/>
          </a:xfrm>
          <a:prstGeom prst="rect">
            <a:avLst/>
          </a:prstGeom>
          <a:noFill/>
          <a:ln>
            <a:noFill/>
          </a:ln>
        </p:spPr>
        <p:txBody>
          <a:bodyPr spcFirstLastPara="1" wrap="square" lIns="91425" tIns="45700" rIns="91425" bIns="45700" anchor="t" anchorCtr="0">
            <a:spAutoFit/>
          </a:bodyPr>
          <a:lstStyle/>
          <a:p>
            <a:pPr marL="228600" marR="0" lvl="0" indent="-228600" algn="l" rtl="0">
              <a:spcBef>
                <a:spcPts val="0"/>
              </a:spcBef>
              <a:spcAft>
                <a:spcPts val="0"/>
              </a:spcAft>
              <a:buFont typeface="+mj-lt"/>
              <a:buAutoNum type="arabicPeriod"/>
            </a:pPr>
            <a:r>
              <a:rPr lang="en-US" sz="1100" dirty="0">
                <a:solidFill>
                  <a:schemeClr val="dk1"/>
                </a:solidFill>
                <a:latin typeface="Trebuchet MS" panose="020B0603020202020204" pitchFamily="34" charset="0"/>
                <a:ea typeface="Calibri"/>
                <a:cs typeface="Calibri"/>
                <a:sym typeface="Calibri"/>
              </a:rPr>
              <a:t> K. Gao et al., "Exploiting Location-Based Context for POI Recommendation When Traveling to a New Region, " in IEEE Access, vol. 8, pp. 52404-52412, 2020, </a:t>
            </a:r>
            <a:r>
              <a:rPr lang="en-US" sz="1100" dirty="0" err="1">
                <a:solidFill>
                  <a:schemeClr val="dk1"/>
                </a:solidFill>
                <a:latin typeface="Trebuchet MS" panose="020B0603020202020204" pitchFamily="34" charset="0"/>
                <a:ea typeface="Calibri"/>
                <a:cs typeface="Calibri"/>
                <a:sym typeface="Calibri"/>
              </a:rPr>
              <a:t>doi</a:t>
            </a:r>
            <a:r>
              <a:rPr lang="en-US" sz="1100" dirty="0">
                <a:solidFill>
                  <a:schemeClr val="dk1"/>
                </a:solidFill>
                <a:latin typeface="Trebuchet MS" panose="020B0603020202020204" pitchFamily="34" charset="0"/>
                <a:ea typeface="Calibri"/>
                <a:cs typeface="Calibri"/>
                <a:sym typeface="Calibri"/>
              </a:rPr>
              <a:t>: 10.1109/ACCESS.2020.2980982. </a:t>
            </a:r>
            <a:endParaRPr sz="1100" dirty="0">
              <a:latin typeface="Trebuchet MS" panose="020B0603020202020204" pitchFamily="34" charset="0"/>
            </a:endParaRPr>
          </a:p>
          <a:p>
            <a:pPr marL="228600" marR="0" lvl="0" indent="-228600" algn="l" rtl="0">
              <a:spcBef>
                <a:spcPts val="0"/>
              </a:spcBef>
              <a:spcAft>
                <a:spcPts val="0"/>
              </a:spcAft>
              <a:buFont typeface="+mj-lt"/>
              <a:buAutoNum type="arabicPeriod"/>
            </a:pPr>
            <a:endParaRPr sz="1100" dirty="0">
              <a:solidFill>
                <a:schemeClr val="dk1"/>
              </a:solidFill>
              <a:latin typeface="Trebuchet MS" panose="020B0603020202020204" pitchFamily="34" charset="0"/>
              <a:ea typeface="Calibri"/>
              <a:cs typeface="Calibri"/>
              <a:sym typeface="Calibri"/>
            </a:endParaRPr>
          </a:p>
          <a:p>
            <a:pPr marL="228600" marR="0" lvl="0" indent="-228600" algn="l" rtl="0">
              <a:spcBef>
                <a:spcPts val="0"/>
              </a:spcBef>
              <a:spcAft>
                <a:spcPts val="0"/>
              </a:spcAft>
              <a:buFont typeface="+mj-lt"/>
              <a:buAutoNum type="arabicPeriod"/>
            </a:pPr>
            <a:r>
              <a:rPr lang="en-US" sz="1100" dirty="0" err="1">
                <a:solidFill>
                  <a:schemeClr val="dk1"/>
                </a:solidFill>
                <a:latin typeface="Trebuchet MS" panose="020B0603020202020204" pitchFamily="34" charset="0"/>
                <a:ea typeface="Calibri"/>
                <a:cs typeface="Calibri"/>
                <a:sym typeface="Calibri"/>
              </a:rPr>
              <a:t>Stamatelatos</a:t>
            </a:r>
            <a:r>
              <a:rPr lang="en-US" sz="1100" dirty="0">
                <a:solidFill>
                  <a:schemeClr val="dk1"/>
                </a:solidFill>
                <a:latin typeface="Trebuchet MS" panose="020B0603020202020204" pitchFamily="34" charset="0"/>
                <a:ea typeface="Calibri"/>
                <a:cs typeface="Calibri"/>
                <a:sym typeface="Calibri"/>
              </a:rPr>
              <a:t>, G., </a:t>
            </a:r>
            <a:r>
              <a:rPr lang="en-US" sz="1100" dirty="0" err="1">
                <a:solidFill>
                  <a:schemeClr val="dk1"/>
                </a:solidFill>
                <a:latin typeface="Trebuchet MS" panose="020B0603020202020204" pitchFamily="34" charset="0"/>
                <a:ea typeface="Calibri"/>
                <a:cs typeface="Calibri"/>
                <a:sym typeface="Calibri"/>
              </a:rPr>
              <a:t>Drosatos</a:t>
            </a:r>
            <a:r>
              <a:rPr lang="en-US" sz="1100" dirty="0">
                <a:solidFill>
                  <a:schemeClr val="dk1"/>
                </a:solidFill>
                <a:latin typeface="Trebuchet MS" panose="020B0603020202020204" pitchFamily="34" charset="0"/>
                <a:ea typeface="Calibri"/>
                <a:cs typeface="Calibri"/>
                <a:sym typeface="Calibri"/>
              </a:rPr>
              <a:t>, G., </a:t>
            </a:r>
            <a:r>
              <a:rPr lang="en-US" sz="1100" dirty="0" err="1">
                <a:solidFill>
                  <a:schemeClr val="dk1"/>
                </a:solidFill>
                <a:latin typeface="Trebuchet MS" panose="020B0603020202020204" pitchFamily="34" charset="0"/>
                <a:ea typeface="Calibri"/>
                <a:cs typeface="Calibri"/>
                <a:sym typeface="Calibri"/>
              </a:rPr>
              <a:t>Gyftopoulos</a:t>
            </a:r>
            <a:r>
              <a:rPr lang="en-US" sz="1100" dirty="0">
                <a:solidFill>
                  <a:schemeClr val="dk1"/>
                </a:solidFill>
                <a:latin typeface="Trebuchet MS" panose="020B0603020202020204" pitchFamily="34" charset="0"/>
                <a:ea typeface="Calibri"/>
                <a:cs typeface="Calibri"/>
                <a:sym typeface="Calibri"/>
              </a:rPr>
              <a:t>, S. et al. Point-of-interest lists and their potential in recommendation systems. Inf Technol Tourism 23, 209–239 (2021). https://doi.org/10.1007/ s40558-021-00195-5 </a:t>
            </a:r>
            <a:endParaRPr sz="1100" dirty="0">
              <a:latin typeface="Trebuchet MS" panose="020B0603020202020204" pitchFamily="34" charset="0"/>
            </a:endParaRPr>
          </a:p>
          <a:p>
            <a:pPr marL="228600" marR="0" lvl="0" indent="-228600" algn="l" rtl="0">
              <a:spcBef>
                <a:spcPts val="0"/>
              </a:spcBef>
              <a:spcAft>
                <a:spcPts val="0"/>
              </a:spcAft>
              <a:buFont typeface="+mj-lt"/>
              <a:buAutoNum type="arabicPeriod"/>
            </a:pPr>
            <a:endParaRPr sz="1100" dirty="0">
              <a:solidFill>
                <a:schemeClr val="dk1"/>
              </a:solidFill>
              <a:latin typeface="Trebuchet MS" panose="020B0603020202020204" pitchFamily="34" charset="0"/>
              <a:ea typeface="Calibri"/>
              <a:cs typeface="Calibri"/>
              <a:sym typeface="Calibri"/>
            </a:endParaRPr>
          </a:p>
          <a:p>
            <a:pPr marL="228600" marR="0" lvl="0" indent="-228600" algn="l" rtl="0">
              <a:spcBef>
                <a:spcPts val="0"/>
              </a:spcBef>
              <a:spcAft>
                <a:spcPts val="0"/>
              </a:spcAft>
              <a:buFont typeface="+mj-lt"/>
              <a:buAutoNum type="arabicPeriod"/>
            </a:pPr>
            <a:r>
              <a:rPr lang="en-US" sz="1100" dirty="0">
                <a:solidFill>
                  <a:schemeClr val="dk1"/>
                </a:solidFill>
                <a:latin typeface="Trebuchet MS" panose="020B0603020202020204" pitchFamily="34" charset="0"/>
                <a:ea typeface="Calibri"/>
                <a:cs typeface="Calibri"/>
                <a:sym typeface="Calibri"/>
              </a:rPr>
              <a:t>Dietz, L.W., Sen, A., Roy, R. et al. Mining trips from location-based social networks for clustering travelers and destinations. Inf Technol Tourism 22, 131–166 (2020). </a:t>
            </a:r>
          </a:p>
          <a:p>
            <a:pPr marL="228600" marR="0" lvl="0" indent="-228600" algn="l" rtl="0">
              <a:spcBef>
                <a:spcPts val="0"/>
              </a:spcBef>
              <a:spcAft>
                <a:spcPts val="0"/>
              </a:spcAft>
              <a:buFont typeface="+mj-lt"/>
              <a:buAutoNum type="arabicPeriod"/>
            </a:pPr>
            <a:endParaRPr lang="en-US" sz="1100" dirty="0">
              <a:solidFill>
                <a:schemeClr val="dk1"/>
              </a:solidFill>
              <a:latin typeface="Trebuchet MS" panose="020B0603020202020204" pitchFamily="34" charset="0"/>
              <a:cs typeface="Calibri"/>
              <a:sym typeface="Calibri"/>
            </a:endParaRPr>
          </a:p>
          <a:p>
            <a:pPr marL="228600" marR="0" lvl="0" indent="-228600" algn="l" rtl="0">
              <a:spcBef>
                <a:spcPts val="0"/>
              </a:spcBef>
              <a:spcAft>
                <a:spcPts val="0"/>
              </a:spcAft>
              <a:buFont typeface="+mj-lt"/>
              <a:buAutoNum type="arabicPeriod"/>
            </a:pPr>
            <a:r>
              <a:rPr lang="en-IN" sz="1100" dirty="0">
                <a:latin typeface="Trebuchet MS" panose="020B0603020202020204" pitchFamily="34" charset="0"/>
              </a:rPr>
              <a:t>K. Gao et al., "Exploiting Location-Based Context for POI Recommendation When Traveling to a New Region, " in IEEE Access, vol. 8, pp. 52404-52412, 2020, </a:t>
            </a:r>
            <a:r>
              <a:rPr lang="en-IN" sz="1100" dirty="0" err="1">
                <a:latin typeface="Trebuchet MS" panose="020B0603020202020204" pitchFamily="34" charset="0"/>
              </a:rPr>
              <a:t>doi</a:t>
            </a:r>
            <a:r>
              <a:rPr lang="en-IN" sz="1100" dirty="0">
                <a:latin typeface="Trebuchet MS" panose="020B0603020202020204" pitchFamily="34" charset="0"/>
              </a:rPr>
              <a:t>: 10.1109/ACCESS.2020.2980982. </a:t>
            </a:r>
          </a:p>
          <a:p>
            <a:pPr marL="228600" marR="0" lvl="0" indent="-228600" algn="l" rtl="0">
              <a:spcBef>
                <a:spcPts val="0"/>
              </a:spcBef>
              <a:spcAft>
                <a:spcPts val="0"/>
              </a:spcAft>
              <a:buFont typeface="+mj-lt"/>
              <a:buAutoNum type="arabicPeriod"/>
            </a:pPr>
            <a:endParaRPr lang="en-IN" sz="1100" dirty="0">
              <a:latin typeface="Trebuchet MS" panose="020B0603020202020204" pitchFamily="34" charset="0"/>
            </a:endParaRPr>
          </a:p>
          <a:p>
            <a:pPr marL="228600" marR="0" lvl="0" indent="-228600" algn="l" rtl="0">
              <a:spcBef>
                <a:spcPts val="0"/>
              </a:spcBef>
              <a:spcAft>
                <a:spcPts val="0"/>
              </a:spcAft>
              <a:buFont typeface="+mj-lt"/>
              <a:buAutoNum type="arabicPeriod"/>
            </a:pPr>
            <a:r>
              <a:rPr lang="en-IN" sz="1100" dirty="0">
                <a:latin typeface="Trebuchet MS" panose="020B0603020202020204" pitchFamily="34" charset="0"/>
              </a:rPr>
              <a:t>Singh, Ashwani &amp; </a:t>
            </a:r>
            <a:r>
              <a:rPr lang="en-IN" sz="1100" dirty="0" err="1">
                <a:latin typeface="Trebuchet MS" panose="020B0603020202020204" pitchFamily="34" charset="0"/>
              </a:rPr>
              <a:t>Soundarabai</a:t>
            </a:r>
            <a:r>
              <a:rPr lang="en-IN" sz="1100" dirty="0">
                <a:latin typeface="Trebuchet MS" panose="020B0603020202020204" pitchFamily="34" charset="0"/>
              </a:rPr>
              <a:t>, </a:t>
            </a:r>
            <a:r>
              <a:rPr lang="en-IN" sz="1100" dirty="0" err="1">
                <a:latin typeface="Trebuchet MS" panose="020B0603020202020204" pitchFamily="34" charset="0"/>
              </a:rPr>
              <a:t>Paulsingh</a:t>
            </a:r>
            <a:r>
              <a:rPr lang="en-IN" sz="1100" dirty="0">
                <a:latin typeface="Trebuchet MS" panose="020B0603020202020204" pitchFamily="34" charset="0"/>
              </a:rPr>
              <a:t>. (2017). Collaborative filtering in movie Recommendation System based on Rating and Genre. IJARCCE. 6. 465-467. 10.17148/IJARCCE.2017.63107.</a:t>
            </a:r>
          </a:p>
          <a:p>
            <a:pPr marL="228600" marR="0" lvl="0" indent="-228600" algn="l" rtl="0">
              <a:spcBef>
                <a:spcPts val="0"/>
              </a:spcBef>
              <a:spcAft>
                <a:spcPts val="0"/>
              </a:spcAft>
              <a:buFont typeface="+mj-lt"/>
              <a:buAutoNum type="arabicPeriod"/>
            </a:pPr>
            <a:endParaRPr lang="en-IN" sz="1100" dirty="0">
              <a:latin typeface="Trebuchet MS" panose="020B0603020202020204" pitchFamily="34" charset="0"/>
            </a:endParaRPr>
          </a:p>
          <a:p>
            <a:pPr marL="228600" marR="0" lvl="0" indent="-228600" algn="l" rtl="0">
              <a:spcBef>
                <a:spcPts val="0"/>
              </a:spcBef>
              <a:spcAft>
                <a:spcPts val="0"/>
              </a:spcAft>
              <a:buFont typeface="+mj-lt"/>
              <a:buAutoNum type="arabicPeriod"/>
            </a:pPr>
            <a:r>
              <a:rPr lang="en-IN" sz="1100" dirty="0">
                <a:latin typeface="Trebuchet MS" panose="020B0603020202020204" pitchFamily="34" charset="0"/>
              </a:rPr>
              <a:t>Xu, </a:t>
            </a:r>
            <a:r>
              <a:rPr lang="en-IN" sz="1100" dirty="0" err="1">
                <a:latin typeface="Trebuchet MS" panose="020B0603020202020204" pitchFamily="34" charset="0"/>
              </a:rPr>
              <a:t>Chonghuan</a:t>
            </a:r>
            <a:r>
              <a:rPr lang="en-IN" sz="1100" dirty="0">
                <a:latin typeface="Trebuchet MS" panose="020B0603020202020204" pitchFamily="34" charset="0"/>
              </a:rPr>
              <a:t> &amp; Ju, </a:t>
            </a:r>
            <a:r>
              <a:rPr lang="en-IN" sz="1100" dirty="0" err="1">
                <a:latin typeface="Trebuchet MS" panose="020B0603020202020204" pitchFamily="34" charset="0"/>
              </a:rPr>
              <a:t>Chunhua</a:t>
            </a:r>
            <a:r>
              <a:rPr lang="en-IN" sz="1100" dirty="0">
                <a:latin typeface="Trebuchet MS" panose="020B0603020202020204" pitchFamily="34" charset="0"/>
              </a:rPr>
              <a:t> &amp; </a:t>
            </a:r>
            <a:r>
              <a:rPr lang="en-IN" sz="1100" dirty="0" err="1">
                <a:latin typeface="Trebuchet MS" panose="020B0603020202020204" pitchFamily="34" charset="0"/>
              </a:rPr>
              <a:t>Qiang</a:t>
            </a:r>
            <a:r>
              <a:rPr lang="en-IN" sz="1100" dirty="0">
                <a:latin typeface="Trebuchet MS" panose="020B0603020202020204" pitchFamily="34" charset="0"/>
              </a:rPr>
              <a:t>, </a:t>
            </a:r>
            <a:r>
              <a:rPr lang="en-IN" sz="1100" dirty="0" err="1">
                <a:latin typeface="Trebuchet MS" panose="020B0603020202020204" pitchFamily="34" charset="0"/>
              </a:rPr>
              <a:t>Xiaodan</a:t>
            </a:r>
            <a:r>
              <a:rPr lang="en-IN" sz="1100" dirty="0">
                <a:latin typeface="Trebuchet MS" panose="020B0603020202020204" pitchFamily="34" charset="0"/>
              </a:rPr>
              <a:t>. (2015). Efficient Collaborative Filtering Using Particle Swarm Optimization and K-Harmonic Means Algorithm. Journal of Computational and Theoretical Nanoscience. 12. 6334-6342. 10.1166/jctn.2015.4675.</a:t>
            </a:r>
          </a:p>
          <a:p>
            <a:pPr marL="228600" marR="0" lvl="0" indent="-228600" algn="l" rtl="0">
              <a:spcBef>
                <a:spcPts val="0"/>
              </a:spcBef>
              <a:spcAft>
                <a:spcPts val="0"/>
              </a:spcAft>
              <a:buFont typeface="+mj-lt"/>
              <a:buAutoNum type="arabicPeriod"/>
            </a:pPr>
            <a:endParaRPr lang="en-IN" sz="1100" dirty="0">
              <a:latin typeface="Trebuchet MS" panose="020B0603020202020204" pitchFamily="34" charset="0"/>
            </a:endParaRPr>
          </a:p>
          <a:p>
            <a:pPr marL="228600" marR="0" lvl="0" indent="-228600" algn="l" rtl="0">
              <a:spcBef>
                <a:spcPts val="0"/>
              </a:spcBef>
              <a:spcAft>
                <a:spcPts val="0"/>
              </a:spcAft>
              <a:buFont typeface="+mj-lt"/>
              <a:buAutoNum type="arabicPeriod"/>
            </a:pPr>
            <a:r>
              <a:rPr lang="en-IN" sz="1100" dirty="0">
                <a:latin typeface="Trebuchet MS" panose="020B0603020202020204" pitchFamily="34" charset="0"/>
              </a:rPr>
              <a:t>Qing Li and </a:t>
            </a:r>
            <a:r>
              <a:rPr lang="en-IN" sz="1100" dirty="0" err="1">
                <a:latin typeface="Trebuchet MS" panose="020B0603020202020204" pitchFamily="34" charset="0"/>
              </a:rPr>
              <a:t>Byeong</a:t>
            </a:r>
            <a:r>
              <a:rPr lang="en-IN" sz="1100" dirty="0">
                <a:latin typeface="Trebuchet MS" panose="020B0603020202020204" pitchFamily="34" charset="0"/>
              </a:rPr>
              <a:t> Man Kim, "Clustering approach for hybrid recommender system," Proceedings IEEE/WIC International Conference on Web Intelligence (WI 2003), 2003, pp. 33-38, </a:t>
            </a:r>
            <a:r>
              <a:rPr lang="en-IN" sz="1100" dirty="0" err="1">
                <a:latin typeface="Trebuchet MS" panose="020B0603020202020204" pitchFamily="34" charset="0"/>
              </a:rPr>
              <a:t>doi</a:t>
            </a:r>
            <a:r>
              <a:rPr lang="en-IN" sz="1100" dirty="0">
                <a:latin typeface="Trebuchet MS" panose="020B0603020202020204" pitchFamily="34" charset="0"/>
              </a:rPr>
              <a:t>: 10.1109/WI.2003.1241167.</a:t>
            </a:r>
          </a:p>
          <a:p>
            <a:pPr marL="228600" marR="0" lvl="0" indent="-228600" algn="l" rtl="0">
              <a:spcBef>
                <a:spcPts val="0"/>
              </a:spcBef>
              <a:spcAft>
                <a:spcPts val="0"/>
              </a:spcAft>
              <a:buFont typeface="+mj-lt"/>
              <a:buAutoNum type="arabicPeriod"/>
            </a:pPr>
            <a:endParaRPr lang="en-IN" sz="1100" dirty="0">
              <a:latin typeface="Trebuchet MS" panose="020B0603020202020204" pitchFamily="34" charset="0"/>
            </a:endParaRPr>
          </a:p>
          <a:p>
            <a:pPr marL="228600" marR="0" lvl="0" indent="-228600" algn="l" rtl="0">
              <a:spcBef>
                <a:spcPts val="0"/>
              </a:spcBef>
              <a:spcAft>
                <a:spcPts val="0"/>
              </a:spcAft>
              <a:buFont typeface="+mj-lt"/>
              <a:buAutoNum type="arabicPeriod"/>
            </a:pPr>
            <a:r>
              <a:rPr lang="en-IN" sz="1100" dirty="0" err="1">
                <a:latin typeface="Trebuchet MS" panose="020B0603020202020204" pitchFamily="34" charset="0"/>
              </a:rPr>
              <a:t>Sahu</a:t>
            </a:r>
            <a:r>
              <a:rPr lang="en-IN" sz="1100" dirty="0">
                <a:latin typeface="Trebuchet MS" panose="020B0603020202020204" pitchFamily="34" charset="0"/>
              </a:rPr>
              <a:t>, Satya &amp; </a:t>
            </a:r>
            <a:r>
              <a:rPr lang="en-IN" sz="1100" dirty="0" err="1">
                <a:latin typeface="Trebuchet MS" panose="020B0603020202020204" pitchFamily="34" charset="0"/>
              </a:rPr>
              <a:t>Nautiyal</a:t>
            </a:r>
            <a:r>
              <a:rPr lang="en-IN" sz="1100" dirty="0">
                <a:latin typeface="Trebuchet MS" panose="020B0603020202020204" pitchFamily="34" charset="0"/>
              </a:rPr>
              <a:t>, Anand &amp; Prasad, </a:t>
            </a:r>
            <a:r>
              <a:rPr lang="en-IN" sz="1100" dirty="0" err="1">
                <a:latin typeface="Trebuchet MS" panose="020B0603020202020204" pitchFamily="34" charset="0"/>
              </a:rPr>
              <a:t>Mahendra</a:t>
            </a:r>
            <a:r>
              <a:rPr lang="en-IN" sz="1100" dirty="0">
                <a:latin typeface="Trebuchet MS" panose="020B0603020202020204" pitchFamily="34" charset="0"/>
              </a:rPr>
              <a:t>. (2017). Machine Learning Algorithms for Recommender System - a comparative analysis. International Journal of Computer Applications Technology and Research. 6. 97-100. 10.7753/IJCATR0602.1005.</a:t>
            </a:r>
          </a:p>
          <a:p>
            <a:pPr marL="228600" marR="0" lvl="0" indent="-228600" algn="l" rtl="0">
              <a:spcBef>
                <a:spcPts val="0"/>
              </a:spcBef>
              <a:spcAft>
                <a:spcPts val="0"/>
              </a:spcAft>
              <a:buFont typeface="+mj-lt"/>
              <a:buAutoNum type="arabicPeriod"/>
            </a:pPr>
            <a:endParaRPr lang="en-IN" sz="1100" dirty="0">
              <a:latin typeface="Trebuchet MS" panose="020B0603020202020204" pitchFamily="34" charset="0"/>
            </a:endParaRPr>
          </a:p>
          <a:p>
            <a:pPr marL="228600" marR="0" lvl="0" indent="-228600" algn="l" rtl="0">
              <a:spcBef>
                <a:spcPts val="0"/>
              </a:spcBef>
              <a:spcAft>
                <a:spcPts val="0"/>
              </a:spcAft>
              <a:buFont typeface="+mj-lt"/>
              <a:buAutoNum type="arabicPeriod"/>
            </a:pPr>
            <a:r>
              <a:rPr lang="en-IN" sz="1100" dirty="0" err="1">
                <a:latin typeface="Trebuchet MS" panose="020B0603020202020204" pitchFamily="34" charset="0"/>
              </a:rPr>
              <a:t>Basu</a:t>
            </a:r>
            <a:r>
              <a:rPr lang="en-IN" sz="1100" dirty="0">
                <a:latin typeface="Trebuchet MS" panose="020B0603020202020204" pitchFamily="34" charset="0"/>
              </a:rPr>
              <a:t>, C., Hirsh, H., and Cohen, W. (1998). Recommendation as Classification: Using Social and Content-based Information in Recommendation. In Recommender System Workshop '98. pp. 11-15.</a:t>
            </a:r>
          </a:p>
          <a:p>
            <a:pPr marL="228600" marR="0" lvl="0" indent="-228600" algn="l" rtl="0">
              <a:spcBef>
                <a:spcPts val="0"/>
              </a:spcBef>
              <a:spcAft>
                <a:spcPts val="0"/>
              </a:spcAft>
              <a:buFont typeface="+mj-lt"/>
              <a:buAutoNum type="arabicPeriod"/>
            </a:pPr>
            <a:endParaRPr lang="en-IN" sz="1100" dirty="0">
              <a:latin typeface="Trebuchet MS" panose="020B0603020202020204" pitchFamily="34" charset="0"/>
            </a:endParaRPr>
          </a:p>
          <a:p>
            <a:pPr marL="228600" marR="0" lvl="0" indent="-228600" algn="l" rtl="0">
              <a:spcBef>
                <a:spcPts val="0"/>
              </a:spcBef>
              <a:spcAft>
                <a:spcPts val="0"/>
              </a:spcAft>
              <a:buFont typeface="+mj-lt"/>
              <a:buAutoNum type="arabicPeriod"/>
            </a:pPr>
            <a:r>
              <a:rPr lang="en-IN" sz="1100" dirty="0" err="1">
                <a:latin typeface="Trebuchet MS" panose="020B0603020202020204" pitchFamily="34" charset="0"/>
              </a:rPr>
              <a:t>Jie</a:t>
            </a:r>
            <a:r>
              <a:rPr lang="en-IN" sz="1100" dirty="0">
                <a:latin typeface="Trebuchet MS" panose="020B0603020202020204" pitchFamily="34" charset="0"/>
              </a:rPr>
              <a:t> Lu, </a:t>
            </a:r>
            <a:r>
              <a:rPr lang="en-IN" sz="1100" dirty="0" err="1">
                <a:latin typeface="Trebuchet MS" panose="020B0603020202020204" pitchFamily="34" charset="0"/>
              </a:rPr>
              <a:t>Dianshuang</a:t>
            </a:r>
            <a:r>
              <a:rPr lang="en-IN" sz="1100" dirty="0">
                <a:latin typeface="Trebuchet MS" panose="020B0603020202020204" pitchFamily="34" charset="0"/>
              </a:rPr>
              <a:t> Wu, </a:t>
            </a:r>
            <a:r>
              <a:rPr lang="en-IN" sz="1100" dirty="0" err="1">
                <a:latin typeface="Trebuchet MS" panose="020B0603020202020204" pitchFamily="34" charset="0"/>
              </a:rPr>
              <a:t>Mingsong</a:t>
            </a:r>
            <a:r>
              <a:rPr lang="en-IN" sz="1100" dirty="0">
                <a:latin typeface="Trebuchet MS" panose="020B0603020202020204" pitchFamily="34" charset="0"/>
              </a:rPr>
              <a:t> Mao, Wei Wang, </a:t>
            </a:r>
            <a:r>
              <a:rPr lang="en-IN" sz="1100" dirty="0" err="1">
                <a:latin typeface="Trebuchet MS" panose="020B0603020202020204" pitchFamily="34" charset="0"/>
              </a:rPr>
              <a:t>Guangquan</a:t>
            </a:r>
            <a:r>
              <a:rPr lang="en-IN" sz="1100" dirty="0">
                <a:latin typeface="Trebuchet MS" panose="020B0603020202020204" pitchFamily="34" charset="0"/>
              </a:rPr>
              <a:t> </a:t>
            </a:r>
            <a:r>
              <a:rPr lang="en-IN" sz="1100" dirty="0" err="1">
                <a:latin typeface="Trebuchet MS" panose="020B0603020202020204" pitchFamily="34" charset="0"/>
              </a:rPr>
              <a:t>Zhang,Recommender</a:t>
            </a:r>
            <a:r>
              <a:rPr lang="en-IN" sz="1100" dirty="0">
                <a:latin typeface="Trebuchet MS" panose="020B0603020202020204" pitchFamily="34" charset="0"/>
              </a:rPr>
              <a:t> system application developments: A </a:t>
            </a:r>
            <a:r>
              <a:rPr lang="en-IN" sz="1100" dirty="0" err="1">
                <a:latin typeface="Trebuchet MS" panose="020B0603020202020204" pitchFamily="34" charset="0"/>
              </a:rPr>
              <a:t>survey,Decision</a:t>
            </a:r>
            <a:r>
              <a:rPr lang="en-IN" sz="1100" dirty="0">
                <a:latin typeface="Trebuchet MS" panose="020B0603020202020204" pitchFamily="34" charset="0"/>
              </a:rPr>
              <a:t> Support </a:t>
            </a:r>
            <a:r>
              <a:rPr lang="en-IN" sz="1100" dirty="0" err="1">
                <a:latin typeface="Trebuchet MS" panose="020B0603020202020204" pitchFamily="34" charset="0"/>
              </a:rPr>
              <a:t>Systems,Volume</a:t>
            </a:r>
            <a:r>
              <a:rPr lang="en-IN" sz="1100" dirty="0">
                <a:latin typeface="Trebuchet MS" panose="020B0603020202020204" pitchFamily="34" charset="0"/>
              </a:rPr>
              <a:t> 74,2015,Pages 12-32, ISSN 0167-9236</a:t>
            </a:r>
          </a:p>
          <a:p>
            <a:pPr marL="0" marR="0" lvl="0" indent="0" algn="l" rtl="0">
              <a:spcBef>
                <a:spcPts val="0"/>
              </a:spcBef>
              <a:spcAft>
                <a:spcPts val="0"/>
              </a:spcAft>
              <a:buNone/>
            </a:pPr>
            <a:endParaRPr sz="11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8"/>
          <p:cNvSpPr txBox="1">
            <a:spLocks noGrp="1"/>
          </p:cNvSpPr>
          <p:nvPr>
            <p:ph type="title"/>
          </p:nvPr>
        </p:nvSpPr>
        <p:spPr>
          <a:xfrm>
            <a:off x="0" y="365126"/>
            <a:ext cx="12192000" cy="948770"/>
          </a:xfrm>
          <a:prstGeom prst="rect">
            <a:avLst/>
          </a:prstGeom>
          <a:solidFill>
            <a:srgbClr val="8296B0"/>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23F4F"/>
              </a:buClr>
              <a:buSzPts val="4400"/>
              <a:buFont typeface="Calibri"/>
              <a:buNone/>
            </a:pPr>
            <a:r>
              <a:rPr lang="en-US" b="1">
                <a:solidFill>
                  <a:srgbClr val="323F4F"/>
                </a:solidFill>
              </a:rPr>
              <a:t>      Conclusion</a:t>
            </a:r>
            <a:endParaRPr b="1">
              <a:solidFill>
                <a:srgbClr val="323F4F"/>
              </a:solidFill>
            </a:endParaRPr>
          </a:p>
        </p:txBody>
      </p:sp>
      <p:pic>
        <p:nvPicPr>
          <p:cNvPr id="400" name="Google Shape;400;p28" descr="Document"/>
          <p:cNvPicPr preferRelativeResize="0">
            <a:picLocks noGrp="1"/>
          </p:cNvPicPr>
          <p:nvPr>
            <p:ph type="body" idx="1"/>
          </p:nvPr>
        </p:nvPicPr>
        <p:blipFill rotWithShape="1">
          <a:blip r:embed="rId3">
            <a:alphaModFix/>
          </a:blip>
          <a:srcRect/>
          <a:stretch/>
        </p:blipFill>
        <p:spPr>
          <a:xfrm>
            <a:off x="0" y="365126"/>
            <a:ext cx="829492" cy="859992"/>
          </a:xfrm>
          <a:prstGeom prst="rect">
            <a:avLst/>
          </a:prstGeom>
          <a:noFill/>
          <a:ln>
            <a:noFill/>
          </a:ln>
        </p:spPr>
      </p:pic>
      <p:sp>
        <p:nvSpPr>
          <p:cNvPr id="401" name="Google Shape;401;p28"/>
          <p:cNvSpPr txBox="1"/>
          <p:nvPr/>
        </p:nvSpPr>
        <p:spPr>
          <a:xfrm>
            <a:off x="159798" y="1677880"/>
            <a:ext cx="7084381"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r>
              <a:rPr lang="en-US" sz="2000" dirty="0">
                <a:solidFill>
                  <a:schemeClr val="dk1"/>
                </a:solidFill>
                <a:latin typeface="Calibri"/>
                <a:ea typeface="Calibri"/>
                <a:cs typeface="Calibri"/>
                <a:sym typeface="Calibri"/>
              </a:rPr>
              <a:t>Recommender structures are proving to be a useful device for addressing a part of the records overload phenomenon from the internet. Its evolution has followed the evolution of the internet. </a:t>
            </a:r>
            <a:endParaRPr sz="20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Latest research shows the use of Clustering Analysis in developing of more accurate recommender system. These types of methods are commonly used in e-commerce business.</a:t>
            </a:r>
            <a:endParaRPr sz="2000" dirty="0">
              <a:solidFill>
                <a:schemeClr val="dk1"/>
              </a:solidFill>
              <a:latin typeface="Calibri"/>
              <a:ea typeface="Calibri"/>
              <a:cs typeface="Calibri"/>
              <a:sym typeface="Calibri"/>
            </a:endParaRPr>
          </a:p>
        </p:txBody>
      </p:sp>
      <p:pic>
        <p:nvPicPr>
          <p:cNvPr id="403" name="Google Shape;403;p28"/>
          <p:cNvPicPr preferRelativeResize="0"/>
          <p:nvPr/>
        </p:nvPicPr>
        <p:blipFill rotWithShape="1">
          <a:blip r:embed="rId4">
            <a:alphaModFix/>
          </a:blip>
          <a:srcRect/>
          <a:stretch/>
        </p:blipFill>
        <p:spPr>
          <a:xfrm>
            <a:off x="7195077" y="3212575"/>
            <a:ext cx="4837125" cy="32802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0"/>
          <p:cNvSpPr txBox="1">
            <a:spLocks noGrp="1"/>
          </p:cNvSpPr>
          <p:nvPr>
            <p:ph type="title"/>
          </p:nvPr>
        </p:nvSpPr>
        <p:spPr>
          <a:xfrm>
            <a:off x="0" y="2806485"/>
            <a:ext cx="12192000" cy="948770"/>
          </a:xfrm>
          <a:prstGeom prst="rect">
            <a:avLst/>
          </a:prstGeom>
          <a:solidFill>
            <a:srgbClr val="8296B0"/>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323F4F"/>
              </a:buClr>
              <a:buSzPts val="4400"/>
              <a:buFont typeface="Calibri"/>
              <a:buNone/>
            </a:pPr>
            <a:r>
              <a:rPr lang="en-US" b="1">
                <a:solidFill>
                  <a:srgbClr val="323F4F"/>
                </a:solidFill>
              </a:rPr>
              <a:t>Thank You</a:t>
            </a:r>
            <a:endParaRPr b="1">
              <a:solidFill>
                <a:srgbClr val="323F4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8"/>
          <p:cNvSpPr txBox="1">
            <a:spLocks noGrp="1"/>
          </p:cNvSpPr>
          <p:nvPr>
            <p:ph type="title"/>
          </p:nvPr>
        </p:nvSpPr>
        <p:spPr>
          <a:xfrm>
            <a:off x="0" y="365126"/>
            <a:ext cx="12192000" cy="948770"/>
          </a:xfrm>
          <a:prstGeom prst="rect">
            <a:avLst/>
          </a:prstGeom>
          <a:solidFill>
            <a:srgbClr val="8296B0"/>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23F4F"/>
              </a:buClr>
              <a:buSzPts val="4400"/>
              <a:buFont typeface="Calibri"/>
              <a:buNone/>
            </a:pPr>
            <a:r>
              <a:rPr lang="en-US" b="1">
                <a:solidFill>
                  <a:srgbClr val="323F4F"/>
                </a:solidFill>
              </a:rPr>
              <a:t>      INTRODUCTION</a:t>
            </a:r>
            <a:endParaRPr b="1">
              <a:solidFill>
                <a:srgbClr val="323F4F"/>
              </a:solidFill>
            </a:endParaRPr>
          </a:p>
        </p:txBody>
      </p:sp>
      <p:pic>
        <p:nvPicPr>
          <p:cNvPr id="152" name="Google Shape;152;p18" descr="Document"/>
          <p:cNvPicPr preferRelativeResize="0">
            <a:picLocks noGrp="1"/>
          </p:cNvPicPr>
          <p:nvPr>
            <p:ph type="body" idx="1"/>
          </p:nvPr>
        </p:nvPicPr>
        <p:blipFill rotWithShape="1">
          <a:blip r:embed="rId3">
            <a:alphaModFix/>
          </a:blip>
          <a:srcRect/>
          <a:stretch/>
        </p:blipFill>
        <p:spPr>
          <a:xfrm>
            <a:off x="0" y="365126"/>
            <a:ext cx="829492" cy="859992"/>
          </a:xfrm>
          <a:prstGeom prst="rect">
            <a:avLst/>
          </a:prstGeom>
          <a:noFill/>
          <a:ln>
            <a:noFill/>
          </a:ln>
        </p:spPr>
      </p:pic>
      <p:sp>
        <p:nvSpPr>
          <p:cNvPr id="153" name="Google Shape;153;p18"/>
          <p:cNvSpPr txBox="1"/>
          <p:nvPr/>
        </p:nvSpPr>
        <p:spPr>
          <a:xfrm>
            <a:off x="177553" y="1624614"/>
            <a:ext cx="6445190" cy="45242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Imagine a scenario where a person has newly moved into a new location. They already have certain preferences, certain tastes. It would save both the student and the food providers a lot of hassle if the student lived close to their preferred outlets. Convenience</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means better sales, and saved time for the customer.</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We will be performing Exploratory Data analysis on Geolocational Data. Further we shall use Clustering Analysis (</a:t>
            </a:r>
            <a:r>
              <a:rPr lang="en-US" sz="1800" dirty="0" err="1">
                <a:solidFill>
                  <a:schemeClr val="dk1"/>
                </a:solidFill>
                <a:latin typeface="Calibri"/>
                <a:ea typeface="Calibri"/>
                <a:cs typeface="Calibri"/>
                <a:sym typeface="Calibri"/>
              </a:rPr>
              <a:t>eg.</a:t>
            </a:r>
            <a:r>
              <a:rPr lang="en-US" sz="1800" dirty="0">
                <a:solidFill>
                  <a:schemeClr val="dk1"/>
                </a:solidFill>
                <a:latin typeface="Calibri"/>
                <a:ea typeface="Calibri"/>
                <a:cs typeface="Calibri"/>
                <a:sym typeface="Calibri"/>
              </a:rPr>
              <a:t> K-Means Clustering </a:t>
            </a:r>
            <a:r>
              <a:rPr lang="en-US" sz="1800" dirty="0" err="1">
                <a:solidFill>
                  <a:schemeClr val="dk1"/>
                </a:solidFill>
                <a:latin typeface="Calibri"/>
                <a:ea typeface="Calibri"/>
                <a:cs typeface="Calibri"/>
                <a:sym typeface="Calibri"/>
              </a:rPr>
              <a:t>etc</a:t>
            </a:r>
            <a:r>
              <a:rPr lang="en-US" sz="1800" dirty="0">
                <a:solidFill>
                  <a:schemeClr val="dk1"/>
                </a:solidFill>
                <a:latin typeface="Calibri"/>
                <a:ea typeface="Calibri"/>
                <a:cs typeface="Calibri"/>
                <a:sym typeface="Calibri"/>
              </a:rPr>
              <a:t>) for immigrant segmentation, i.e., dividing the immigrants into groups according to their individual Point-of-Interests (POI).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We are using the most optimized clustering algorithm for segmenting the areas (in the city we have chosen for analysis) according to features like restaurants and other amenities in proximity to the desired location.</a:t>
            </a:r>
            <a:endParaRPr sz="1800" dirty="0">
              <a:solidFill>
                <a:schemeClr val="dk1"/>
              </a:solidFill>
              <a:latin typeface="Calibri"/>
              <a:ea typeface="Calibri"/>
              <a:cs typeface="Calibri"/>
              <a:sym typeface="Calibri"/>
            </a:endParaRPr>
          </a:p>
        </p:txBody>
      </p:sp>
      <p:pic>
        <p:nvPicPr>
          <p:cNvPr id="157" name="Google Shape;157;p18"/>
          <p:cNvPicPr preferRelativeResize="0"/>
          <p:nvPr/>
        </p:nvPicPr>
        <p:blipFill rotWithShape="1">
          <a:blip r:embed="rId4">
            <a:alphaModFix/>
          </a:blip>
          <a:srcRect/>
          <a:stretch/>
        </p:blipFill>
        <p:spPr>
          <a:xfrm>
            <a:off x="6498455" y="2098124"/>
            <a:ext cx="5386242" cy="31759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0" y="365126"/>
            <a:ext cx="12192000" cy="948770"/>
          </a:xfrm>
          <a:prstGeom prst="rect">
            <a:avLst/>
          </a:prstGeom>
          <a:solidFill>
            <a:srgbClr val="8296B0"/>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23F4F"/>
              </a:buClr>
              <a:buSzPts val="4400"/>
              <a:buFont typeface="Calibri"/>
              <a:buNone/>
            </a:pPr>
            <a:r>
              <a:rPr lang="en-US" b="1">
                <a:solidFill>
                  <a:srgbClr val="323F4F"/>
                </a:solidFill>
              </a:rPr>
              <a:t>      OVERVIEW</a:t>
            </a:r>
            <a:endParaRPr b="1">
              <a:solidFill>
                <a:srgbClr val="323F4F"/>
              </a:solidFill>
            </a:endParaRPr>
          </a:p>
        </p:txBody>
      </p:sp>
      <p:pic>
        <p:nvPicPr>
          <p:cNvPr id="103" name="Google Shape;103;p15" descr="Document"/>
          <p:cNvPicPr preferRelativeResize="0">
            <a:picLocks noGrp="1"/>
          </p:cNvPicPr>
          <p:nvPr>
            <p:ph type="body" idx="1"/>
          </p:nvPr>
        </p:nvPicPr>
        <p:blipFill rotWithShape="1">
          <a:blip r:embed="rId3">
            <a:alphaModFix/>
          </a:blip>
          <a:srcRect/>
          <a:stretch/>
        </p:blipFill>
        <p:spPr>
          <a:xfrm>
            <a:off x="0" y="365126"/>
            <a:ext cx="829492" cy="859992"/>
          </a:xfrm>
          <a:prstGeom prst="rect">
            <a:avLst/>
          </a:prstGeom>
          <a:noFill/>
          <a:ln>
            <a:noFill/>
          </a:ln>
        </p:spPr>
      </p:pic>
      <p:sp>
        <p:nvSpPr>
          <p:cNvPr id="104" name="Google Shape;104;p15"/>
          <p:cNvSpPr txBox="1"/>
          <p:nvPr/>
        </p:nvSpPr>
        <p:spPr>
          <a:xfrm>
            <a:off x="159798" y="1677880"/>
            <a:ext cx="8655728"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 Every human is different and has his own preferences and likings,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based on which they take their daily life decisions which might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include what food to eat, what place to visit, what clothes to wear,</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etc.</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Our project mainly focuses on Immigrants (e.g., students who</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are new to the city, the people who have moved to a different city or</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country) have certain choices in terms of the amenities they want,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their food choices, their budget and so on.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To help immigrants we present them a personalized system.</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And to build such a system we are performing Exploratory Data</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Analysis and Cluster Analysis on ‘geo-locational’ and ‘Immigrant</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Preference’ datasets to help them find their suitable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accommodation.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This project will help immigrants choose an area which will be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most convenient for them based on their personal opinions and</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choices.</a:t>
            </a:r>
            <a:endParaRPr sz="1800">
              <a:solidFill>
                <a:schemeClr val="dk1"/>
              </a:solidFill>
              <a:latin typeface="Calibri"/>
              <a:ea typeface="Calibri"/>
              <a:cs typeface="Calibri"/>
              <a:sym typeface="Calibri"/>
            </a:endParaRPr>
          </a:p>
        </p:txBody>
      </p:sp>
      <p:pic>
        <p:nvPicPr>
          <p:cNvPr id="105" name="Google Shape;105;p15"/>
          <p:cNvPicPr preferRelativeResize="0"/>
          <p:nvPr/>
        </p:nvPicPr>
        <p:blipFill rotWithShape="1">
          <a:blip r:embed="rId4">
            <a:alphaModFix/>
          </a:blip>
          <a:srcRect/>
          <a:stretch/>
        </p:blipFill>
        <p:spPr>
          <a:xfrm>
            <a:off x="6557638" y="1748901"/>
            <a:ext cx="5474563" cy="4458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0" y="365126"/>
            <a:ext cx="12192000" cy="948770"/>
          </a:xfrm>
          <a:prstGeom prst="rect">
            <a:avLst/>
          </a:prstGeom>
          <a:solidFill>
            <a:srgbClr val="8296B0"/>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23F4F"/>
              </a:buClr>
              <a:buSzPts val="4400"/>
              <a:buFont typeface="Calibri"/>
              <a:buNone/>
            </a:pPr>
            <a:r>
              <a:rPr lang="en-US" b="1" dirty="0">
                <a:solidFill>
                  <a:srgbClr val="323F4F"/>
                </a:solidFill>
              </a:rPr>
              <a:t>      Motivation</a:t>
            </a:r>
            <a:endParaRPr b="1" dirty="0">
              <a:solidFill>
                <a:srgbClr val="323F4F"/>
              </a:solidFill>
            </a:endParaRPr>
          </a:p>
        </p:txBody>
      </p:sp>
      <p:pic>
        <p:nvPicPr>
          <p:cNvPr id="111" name="Google Shape;111;p16" descr="Document"/>
          <p:cNvPicPr preferRelativeResize="0">
            <a:picLocks noGrp="1"/>
          </p:cNvPicPr>
          <p:nvPr>
            <p:ph type="body" idx="1"/>
          </p:nvPr>
        </p:nvPicPr>
        <p:blipFill rotWithShape="1">
          <a:blip r:embed="rId3">
            <a:alphaModFix/>
          </a:blip>
          <a:srcRect/>
          <a:stretch/>
        </p:blipFill>
        <p:spPr>
          <a:xfrm>
            <a:off x="0" y="365126"/>
            <a:ext cx="829492" cy="859992"/>
          </a:xfrm>
          <a:prstGeom prst="rect">
            <a:avLst/>
          </a:prstGeom>
          <a:noFill/>
          <a:ln>
            <a:noFill/>
          </a:ln>
        </p:spPr>
      </p:pic>
      <p:sp>
        <p:nvSpPr>
          <p:cNvPr id="133" name="Google Shape;133;p16"/>
          <p:cNvSpPr txBox="1"/>
          <p:nvPr/>
        </p:nvSpPr>
        <p:spPr>
          <a:xfrm>
            <a:off x="325811" y="1642852"/>
            <a:ext cx="9676605" cy="3539390"/>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2800" b="1" dirty="0">
                <a:solidFill>
                  <a:schemeClr val="dk1"/>
                </a:solidFill>
                <a:latin typeface="Calibri"/>
                <a:ea typeface="Calibri"/>
                <a:cs typeface="Calibri"/>
                <a:sym typeface="Calibri"/>
              </a:rPr>
              <a:t>  </a:t>
            </a:r>
            <a:r>
              <a:rPr lang="en-US" sz="2800" b="1" u="sng" dirty="0">
                <a:solidFill>
                  <a:schemeClr val="dk1"/>
                </a:solidFill>
                <a:latin typeface="Calibri"/>
                <a:ea typeface="Calibri"/>
                <a:cs typeface="Calibri"/>
                <a:sym typeface="Calibri"/>
              </a:rPr>
              <a:t>MOTIVATION</a:t>
            </a:r>
            <a:endParaRPr sz="2800" dirty="0"/>
          </a:p>
          <a:p>
            <a:pPr marL="0" marR="0" lvl="0" indent="0" rtl="0">
              <a:spcBef>
                <a:spcPts val="0"/>
              </a:spcBef>
              <a:spcAft>
                <a:spcPts val="0"/>
              </a:spcAft>
              <a:buNone/>
            </a:pPr>
            <a:endParaRPr sz="2800" dirty="0">
              <a:solidFill>
                <a:schemeClr val="dk1"/>
              </a:solidFill>
              <a:latin typeface="Calibri"/>
              <a:ea typeface="Calibri"/>
              <a:cs typeface="Calibri"/>
              <a:sym typeface="Calibri"/>
            </a:endParaRPr>
          </a:p>
          <a:p>
            <a:pPr marL="0" marR="0" lvl="0" indent="0" rtl="0">
              <a:spcBef>
                <a:spcPts val="0"/>
              </a:spcBef>
              <a:spcAft>
                <a:spcPts val="0"/>
              </a:spcAft>
              <a:buNone/>
            </a:pPr>
            <a:r>
              <a:rPr lang="en-US" sz="2800" dirty="0">
                <a:solidFill>
                  <a:schemeClr val="dk1"/>
                </a:solidFill>
                <a:latin typeface="Calibri"/>
                <a:ea typeface="Calibri"/>
                <a:cs typeface="Calibri"/>
                <a:sym typeface="Calibri"/>
              </a:rPr>
              <a:t> Helping immigrants find the most convenient and suitable place to live. </a:t>
            </a:r>
            <a:endParaRPr sz="2800" dirty="0"/>
          </a:p>
          <a:p>
            <a:pPr marL="0" marR="0" lvl="0" indent="0" rtl="0">
              <a:spcBef>
                <a:spcPts val="0"/>
              </a:spcBef>
              <a:spcAft>
                <a:spcPts val="0"/>
              </a:spcAft>
              <a:buNone/>
            </a:pPr>
            <a:r>
              <a:rPr lang="en-US" sz="2800" dirty="0">
                <a:solidFill>
                  <a:schemeClr val="dk1"/>
                </a:solidFill>
                <a:latin typeface="Calibri"/>
                <a:ea typeface="Calibri"/>
                <a:cs typeface="Calibri"/>
                <a:sym typeface="Calibri"/>
              </a:rPr>
              <a:t> Segmenting the city/region of choice according to the amenities, cost of living and other factors. </a:t>
            </a:r>
            <a:endParaRPr sz="2800" dirty="0"/>
          </a:p>
          <a:p>
            <a:pPr marL="0" marR="0" lvl="0" indent="0" rtl="0">
              <a:spcBef>
                <a:spcPts val="0"/>
              </a:spcBef>
              <a:spcAft>
                <a:spcPts val="0"/>
              </a:spcAft>
              <a:buNone/>
            </a:pPr>
            <a:r>
              <a:rPr lang="en-US" sz="2800" dirty="0">
                <a:solidFill>
                  <a:schemeClr val="dk1"/>
                </a:solidFill>
                <a:latin typeface="Calibri"/>
                <a:ea typeface="Calibri"/>
                <a:cs typeface="Calibri"/>
                <a:sym typeface="Calibri"/>
              </a:rPr>
              <a:t> Beneficial not only for the immigrants but also for the food providers and other service providers in the area.</a:t>
            </a:r>
            <a:endParaRPr sz="2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67805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0" y="365126"/>
            <a:ext cx="12192000" cy="948770"/>
          </a:xfrm>
          <a:prstGeom prst="rect">
            <a:avLst/>
          </a:prstGeom>
          <a:solidFill>
            <a:srgbClr val="8296B0"/>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23F4F"/>
              </a:buClr>
              <a:buSzPts val="4400"/>
              <a:buFont typeface="Calibri"/>
              <a:buNone/>
            </a:pPr>
            <a:r>
              <a:rPr lang="en-US" b="1">
                <a:solidFill>
                  <a:srgbClr val="323F4F"/>
                </a:solidFill>
              </a:rPr>
              <a:t>      Objective</a:t>
            </a:r>
            <a:endParaRPr b="1">
              <a:solidFill>
                <a:srgbClr val="323F4F"/>
              </a:solidFill>
            </a:endParaRPr>
          </a:p>
        </p:txBody>
      </p:sp>
      <p:sp>
        <p:nvSpPr>
          <p:cNvPr id="143" name="Google Shape;143;p17"/>
          <p:cNvSpPr txBox="1"/>
          <p:nvPr/>
        </p:nvSpPr>
        <p:spPr>
          <a:xfrm>
            <a:off x="79899" y="1955814"/>
            <a:ext cx="7288567" cy="44888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a:solidFill>
                  <a:srgbClr val="111111"/>
                </a:solidFill>
                <a:latin typeface="Poppins"/>
                <a:ea typeface="Poppins"/>
                <a:cs typeface="Poppins"/>
                <a:sym typeface="Poppins"/>
              </a:rPr>
              <a:t>Why Accommodation Recommendation systems?</a:t>
            </a:r>
            <a:endParaRPr sz="1800" b="0" i="0">
              <a:solidFill>
                <a:srgbClr val="111111"/>
              </a:solidFill>
              <a:latin typeface="Poppins"/>
              <a:ea typeface="Poppins"/>
              <a:cs typeface="Poppins"/>
              <a:sym typeface="Poppins"/>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0" i="0">
                <a:solidFill>
                  <a:srgbClr val="000000"/>
                </a:solidFill>
                <a:latin typeface="Calibri"/>
                <a:ea typeface="Calibri"/>
                <a:cs typeface="Calibri"/>
                <a:sym typeface="Calibri"/>
              </a:rPr>
              <a:t>– </a:t>
            </a:r>
            <a:r>
              <a:rPr lang="en-US" sz="1800">
                <a:solidFill>
                  <a:schemeClr val="dk1"/>
                </a:solidFill>
                <a:latin typeface="Calibri"/>
                <a:ea typeface="Calibri"/>
                <a:cs typeface="Calibri"/>
                <a:sym typeface="Calibri"/>
              </a:rPr>
              <a:t>There has been a rapid growth of immigrants all over the country.</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To find a convenient place to live is the first step and the most crucial step for any person new to a city. </a:t>
            </a:r>
            <a:endParaRPr/>
          </a:p>
          <a:p>
            <a:pPr marL="0" marR="0" lvl="0" indent="0" algn="l" rtl="0">
              <a:spcBef>
                <a:spcPts val="0"/>
              </a:spcBef>
              <a:spcAft>
                <a:spcPts val="0"/>
              </a:spcAft>
              <a:buNone/>
            </a:pPr>
            <a:r>
              <a:rPr lang="en-US" sz="1800" b="0" i="0">
                <a:solidFill>
                  <a:srgbClr val="000000"/>
                </a:solidFill>
                <a:latin typeface="Calibri"/>
                <a:ea typeface="Calibri"/>
                <a:cs typeface="Calibri"/>
                <a:sym typeface="Calibri"/>
              </a:rPr>
              <a:t>– </a:t>
            </a:r>
            <a:r>
              <a:rPr lang="en-US" sz="1800">
                <a:solidFill>
                  <a:schemeClr val="dk1"/>
                </a:solidFill>
                <a:latin typeface="Calibri"/>
                <a:ea typeface="Calibri"/>
                <a:cs typeface="Calibri"/>
                <a:sym typeface="Calibri"/>
              </a:rPr>
              <a:t>Providing a hassle free method to find such a place is the objective of this project. </a:t>
            </a:r>
            <a:endParaRPr/>
          </a:p>
          <a:p>
            <a:pPr marL="0" marR="0" lvl="0" indent="0" algn="l" rtl="0">
              <a:spcBef>
                <a:spcPts val="0"/>
              </a:spcBef>
              <a:spcAft>
                <a:spcPts val="0"/>
              </a:spcAft>
              <a:buNone/>
            </a:pPr>
            <a:r>
              <a:rPr lang="en-US" sz="1800" b="0" i="0">
                <a:solidFill>
                  <a:srgbClr val="000000"/>
                </a:solidFill>
                <a:latin typeface="Calibri"/>
                <a:ea typeface="Calibri"/>
                <a:cs typeface="Calibri"/>
                <a:sym typeface="Calibri"/>
              </a:rPr>
              <a:t>– </a:t>
            </a:r>
            <a:r>
              <a:rPr lang="en-US" sz="1800">
                <a:solidFill>
                  <a:schemeClr val="dk1"/>
                </a:solidFill>
                <a:latin typeface="Calibri"/>
                <a:ea typeface="Calibri"/>
                <a:cs typeface="Calibri"/>
                <a:sym typeface="Calibri"/>
              </a:rPr>
              <a:t>Various factors (immigrant preferences) can be taken into consideration to figure out the suitable location</a:t>
            </a:r>
            <a:br>
              <a:rPr lang="en-US" sz="1800" b="0" i="0">
                <a:solidFill>
                  <a:srgbClr val="000000"/>
                </a:solidFill>
                <a:latin typeface="Calibri"/>
                <a:ea typeface="Calibri"/>
                <a:cs typeface="Calibri"/>
                <a:sym typeface="Calibri"/>
              </a:rPr>
            </a:br>
            <a:r>
              <a:rPr lang="en-US" sz="1800" b="0" i="0">
                <a:solidFill>
                  <a:srgbClr val="000000"/>
                </a:solidFill>
                <a:latin typeface="Calibri"/>
                <a:ea typeface="Calibri"/>
                <a:cs typeface="Calibri"/>
                <a:sym typeface="Calibri"/>
              </a:rPr>
              <a:t>       – To identify the most relevant Interests for each user</a:t>
            </a:r>
            <a:br>
              <a:rPr lang="en-US" sz="1800" b="0" i="0">
                <a:solidFill>
                  <a:srgbClr val="000000"/>
                </a:solidFill>
                <a:latin typeface="Calibri"/>
                <a:ea typeface="Calibri"/>
                <a:cs typeface="Calibri"/>
                <a:sym typeface="Calibri"/>
              </a:rPr>
            </a:br>
            <a:r>
              <a:rPr lang="en-US" sz="1800" b="0" i="0">
                <a:solidFill>
                  <a:srgbClr val="000000"/>
                </a:solidFill>
                <a:latin typeface="Calibri"/>
                <a:ea typeface="Calibri"/>
                <a:cs typeface="Calibri"/>
                <a:sym typeface="Calibri"/>
              </a:rPr>
              <a:t>       – Showcase personalized content to each user</a:t>
            </a:r>
            <a:br>
              <a:rPr lang="en-US" sz="1800" b="0" i="0">
                <a:solidFill>
                  <a:srgbClr val="000000"/>
                </a:solidFill>
                <a:latin typeface="Calibri"/>
                <a:ea typeface="Calibri"/>
                <a:cs typeface="Calibri"/>
                <a:sym typeface="Calibri"/>
              </a:rPr>
            </a:br>
            <a:r>
              <a:rPr lang="en-US" sz="1800" b="0" i="0">
                <a:solidFill>
                  <a:srgbClr val="000000"/>
                </a:solidFill>
                <a:latin typeface="Calibri"/>
                <a:ea typeface="Calibri"/>
                <a:cs typeface="Calibri"/>
                <a:sym typeface="Calibri"/>
              </a:rPr>
              <a:t>       – Suggest top offers and discounts to the right user</a:t>
            </a:r>
            <a:br>
              <a:rPr lang="en-US" sz="1800" b="0" i="0">
                <a:solidFill>
                  <a:srgbClr val="000000"/>
                </a:solidFill>
                <a:latin typeface="Calibri"/>
                <a:ea typeface="Calibri"/>
                <a:cs typeface="Calibri"/>
                <a:sym typeface="Calibri"/>
              </a:rPr>
            </a:br>
            <a:r>
              <a:rPr lang="en-US" sz="1800" b="0" i="0">
                <a:solidFill>
                  <a:srgbClr val="000000"/>
                </a:solidFill>
                <a:latin typeface="Calibri"/>
                <a:ea typeface="Calibri"/>
                <a:cs typeface="Calibri"/>
                <a:sym typeface="Calibri"/>
              </a:rPr>
              <a:t>– It increases relevance for search through increased consumption</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4" name="Google Shape;144;p17" descr="Bullseye"/>
          <p:cNvPicPr preferRelativeResize="0"/>
          <p:nvPr/>
        </p:nvPicPr>
        <p:blipFill rotWithShape="1">
          <a:blip r:embed="rId3">
            <a:alphaModFix/>
          </a:blip>
          <a:srcRect/>
          <a:stretch/>
        </p:blipFill>
        <p:spPr>
          <a:xfrm>
            <a:off x="0" y="413383"/>
            <a:ext cx="852256" cy="852256"/>
          </a:xfrm>
          <a:prstGeom prst="rect">
            <a:avLst/>
          </a:prstGeom>
          <a:noFill/>
          <a:ln>
            <a:noFill/>
          </a:ln>
        </p:spPr>
      </p:pic>
      <p:pic>
        <p:nvPicPr>
          <p:cNvPr id="145" name="Google Shape;145;p17"/>
          <p:cNvPicPr preferRelativeResize="0"/>
          <p:nvPr/>
        </p:nvPicPr>
        <p:blipFill rotWithShape="1">
          <a:blip r:embed="rId4">
            <a:alphaModFix/>
          </a:blip>
          <a:srcRect/>
          <a:stretch/>
        </p:blipFill>
        <p:spPr>
          <a:xfrm>
            <a:off x="7368466" y="1526959"/>
            <a:ext cx="4319403" cy="4319403"/>
          </a:xfrm>
          <a:prstGeom prst="rect">
            <a:avLst/>
          </a:prstGeom>
          <a:noFill/>
          <a:ln>
            <a:noFill/>
          </a:ln>
        </p:spPr>
      </p:pic>
      <p:sp>
        <p:nvSpPr>
          <p:cNvPr id="146" name="Google Shape;146;p17"/>
          <p:cNvSpPr txBox="1"/>
          <p:nvPr/>
        </p:nvSpPr>
        <p:spPr>
          <a:xfrm>
            <a:off x="10919533" y="3826276"/>
            <a:ext cx="768336" cy="338554"/>
          </a:xfrm>
          <a:prstGeom prst="rect">
            <a:avLst/>
          </a:prstGeom>
          <a:solidFill>
            <a:srgbClr val="D0CECE"/>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a:solidFill>
                  <a:schemeClr val="dk1"/>
                </a:solidFill>
                <a:latin typeface="Calibri"/>
                <a:ea typeface="Calibri"/>
                <a:cs typeface="Calibri"/>
                <a:sym typeface="Calibri"/>
              </a:rPr>
              <a:t>Clustering technique</a:t>
            </a:r>
            <a:endParaRPr sz="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25"/>
          <p:cNvSpPr txBox="1">
            <a:spLocks noGrp="1"/>
          </p:cNvSpPr>
          <p:nvPr>
            <p:ph type="title"/>
          </p:nvPr>
        </p:nvSpPr>
        <p:spPr>
          <a:xfrm>
            <a:off x="0" y="365126"/>
            <a:ext cx="12192000" cy="948770"/>
          </a:xfrm>
          <a:prstGeom prst="rect">
            <a:avLst/>
          </a:prstGeom>
          <a:solidFill>
            <a:srgbClr val="8296B0"/>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23F4F"/>
              </a:buClr>
              <a:buSzPts val="4400"/>
              <a:buFont typeface="Calibri"/>
              <a:buNone/>
            </a:pPr>
            <a:r>
              <a:rPr lang="en-US" b="1">
                <a:solidFill>
                  <a:srgbClr val="323F4F"/>
                </a:solidFill>
              </a:rPr>
              <a:t>      1.Literature Survey</a:t>
            </a:r>
            <a:endParaRPr b="1">
              <a:solidFill>
                <a:srgbClr val="323F4F"/>
              </a:solidFill>
            </a:endParaRPr>
          </a:p>
        </p:txBody>
      </p:sp>
      <p:pic>
        <p:nvPicPr>
          <p:cNvPr id="379" name="Google Shape;379;p25" descr="Document"/>
          <p:cNvPicPr preferRelativeResize="0">
            <a:picLocks noGrp="1"/>
          </p:cNvPicPr>
          <p:nvPr>
            <p:ph type="body" idx="1"/>
          </p:nvPr>
        </p:nvPicPr>
        <p:blipFill rotWithShape="1">
          <a:blip r:embed="rId3">
            <a:alphaModFix/>
          </a:blip>
          <a:srcRect/>
          <a:stretch/>
        </p:blipFill>
        <p:spPr>
          <a:xfrm>
            <a:off x="0" y="365126"/>
            <a:ext cx="829492" cy="859992"/>
          </a:xfrm>
          <a:prstGeom prst="rect">
            <a:avLst/>
          </a:prstGeom>
          <a:noFill/>
          <a:ln>
            <a:noFill/>
          </a:ln>
        </p:spPr>
      </p:pic>
      <p:graphicFrame>
        <p:nvGraphicFramePr>
          <p:cNvPr id="380" name="Google Shape;380;p25"/>
          <p:cNvGraphicFramePr/>
          <p:nvPr/>
        </p:nvGraphicFramePr>
        <p:xfrm>
          <a:off x="1872202" y="1571922"/>
          <a:ext cx="8128000" cy="4851420"/>
        </p:xfrm>
        <a:graphic>
          <a:graphicData uri="http://schemas.openxmlformats.org/drawingml/2006/table">
            <a:tbl>
              <a:tblPr firstRow="1" bandRow="1">
                <a:noFill/>
                <a:tableStyleId>{A7FF55E8-B340-4AAE-B920-17A1C4F94DFC}</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370850">
                <a:tc>
                  <a:txBody>
                    <a:bodyPr/>
                    <a:lstStyle/>
                    <a:p>
                      <a:pPr marL="0" marR="0" lvl="0" indent="0" algn="l" rtl="0">
                        <a:spcBef>
                          <a:spcPts val="0"/>
                        </a:spcBef>
                        <a:spcAft>
                          <a:spcPts val="0"/>
                        </a:spcAft>
                        <a:buNone/>
                      </a:pPr>
                      <a:r>
                        <a:rPr lang="en-US" sz="1800" u="none" strike="noStrike" cap="none"/>
                        <a:t>Paper</a:t>
                      </a:r>
                      <a:endParaRPr/>
                    </a:p>
                  </a:txBody>
                  <a:tcPr marL="91450" marR="91450" marT="45725" marB="45725"/>
                </a:tc>
                <a:tc>
                  <a:txBody>
                    <a:bodyPr/>
                    <a:lstStyle/>
                    <a:p>
                      <a:pPr marL="0" marR="0" lvl="0" indent="0" algn="l" rtl="0">
                        <a:spcBef>
                          <a:spcPts val="0"/>
                        </a:spcBef>
                        <a:spcAft>
                          <a:spcPts val="0"/>
                        </a:spcAft>
                        <a:buNone/>
                      </a:pPr>
                      <a:r>
                        <a:rPr lang="en-US" sz="1800"/>
                        <a:t>Author</a:t>
                      </a:r>
                      <a:endParaRPr/>
                    </a:p>
                  </a:txBody>
                  <a:tcPr marL="91450" marR="91450" marT="45725" marB="45725"/>
                </a:tc>
                <a:tc>
                  <a:txBody>
                    <a:bodyPr/>
                    <a:lstStyle/>
                    <a:p>
                      <a:pPr marL="0" marR="0" lvl="0" indent="0" algn="l" rtl="0">
                        <a:spcBef>
                          <a:spcPts val="0"/>
                        </a:spcBef>
                        <a:spcAft>
                          <a:spcPts val="0"/>
                        </a:spcAft>
                        <a:buNone/>
                      </a:pPr>
                      <a:r>
                        <a:rPr lang="en-US" sz="1800"/>
                        <a:t>Methodology</a:t>
                      </a:r>
                      <a:endParaRPr/>
                    </a:p>
                  </a:txBody>
                  <a:tcPr marL="91450" marR="91450" marT="45725" marB="45725"/>
                </a:tc>
                <a:tc>
                  <a:txBody>
                    <a:bodyPr/>
                    <a:lstStyle/>
                    <a:p>
                      <a:pPr marL="0" marR="0" lvl="0" indent="0" algn="l" rtl="0">
                        <a:spcBef>
                          <a:spcPts val="0"/>
                        </a:spcBef>
                        <a:spcAft>
                          <a:spcPts val="0"/>
                        </a:spcAft>
                        <a:buNone/>
                      </a:pPr>
                      <a:r>
                        <a:rPr lang="en-US" sz="1800"/>
                        <a:t>Drawback</a:t>
                      </a:r>
                      <a:endParaRPr/>
                    </a:p>
                  </a:txBody>
                  <a:tcPr marL="91450" marR="91450" marT="45725" marB="45725"/>
                </a:tc>
                <a:tc>
                  <a:txBody>
                    <a:bodyPr/>
                    <a:lstStyle/>
                    <a:p>
                      <a:pPr marL="0" marR="0" lvl="0" indent="0" algn="l" rtl="0">
                        <a:spcBef>
                          <a:spcPts val="0"/>
                        </a:spcBef>
                        <a:spcAft>
                          <a:spcPts val="0"/>
                        </a:spcAft>
                        <a:buNone/>
                      </a:pPr>
                      <a:r>
                        <a:rPr lang="en-US" sz="1800"/>
                        <a:t>Overcome</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Improving Accuracy of Recommen der System by Item Clustering.</a:t>
                      </a:r>
                      <a:endParaRPr sz="1800"/>
                    </a:p>
                  </a:txBody>
                  <a:tcPr marL="91450" marR="91450" marT="45725" marB="45725"/>
                </a:tc>
                <a:tc>
                  <a:txBody>
                    <a:bodyPr/>
                    <a:lstStyle/>
                    <a:p>
                      <a:pPr marL="0" marR="0" lvl="0" indent="0" algn="l" rtl="0">
                        <a:spcBef>
                          <a:spcPts val="0"/>
                        </a:spcBef>
                        <a:spcAft>
                          <a:spcPts val="0"/>
                        </a:spcAft>
                        <a:buNone/>
                      </a:pPr>
                      <a:r>
                        <a:rPr lang="en-US" sz="1800" dirty="0" err="1"/>
                        <a:t>KhanhQuan</a:t>
                      </a:r>
                      <a:r>
                        <a:rPr lang="en-US" sz="1800" dirty="0"/>
                        <a:t> </a:t>
                      </a:r>
                      <a:r>
                        <a:rPr lang="en-US" sz="1800" dirty="0" err="1"/>
                        <a:t>Truong,Fuyuki</a:t>
                      </a:r>
                      <a:r>
                        <a:rPr lang="en-US" sz="1800" dirty="0"/>
                        <a:t> Ishikawa, Shinichi </a:t>
                      </a:r>
                      <a:r>
                        <a:rPr lang="en-US" sz="1800" dirty="0" err="1"/>
                        <a:t>Honiden</a:t>
                      </a:r>
                      <a:endParaRPr sz="1800" dirty="0"/>
                    </a:p>
                  </a:txBody>
                  <a:tcPr marL="91450" marR="91450" marT="45725" marB="45725"/>
                </a:tc>
                <a:tc>
                  <a:txBody>
                    <a:bodyPr/>
                    <a:lstStyle/>
                    <a:p>
                      <a:pPr marL="0" marR="0" lvl="0" indent="0" algn="l" rtl="0">
                        <a:spcBef>
                          <a:spcPts val="0"/>
                        </a:spcBef>
                        <a:spcAft>
                          <a:spcPts val="0"/>
                        </a:spcAft>
                        <a:buNone/>
                      </a:pPr>
                      <a:r>
                        <a:rPr lang="en-US" sz="1800" dirty="0"/>
                        <a:t>In this paper, Recommender System (RS) predicts user's preference , and then recommends highly-predicted items to user.</a:t>
                      </a:r>
                      <a:endParaRPr sz="1800" dirty="0"/>
                    </a:p>
                  </a:txBody>
                  <a:tcPr marL="91450" marR="91450" marT="45725" marB="45725"/>
                </a:tc>
                <a:tc>
                  <a:txBody>
                    <a:bodyPr/>
                    <a:lstStyle/>
                    <a:p>
                      <a:pPr marL="0" marR="0" lvl="0" indent="0" algn="l" rtl="0">
                        <a:spcBef>
                          <a:spcPts val="0"/>
                        </a:spcBef>
                        <a:spcAft>
                          <a:spcPts val="0"/>
                        </a:spcAft>
                        <a:buNone/>
                      </a:pPr>
                      <a:r>
                        <a:rPr lang="en-US" sz="1800" dirty="0"/>
                        <a:t>The number of attributes is often very large and so is the diversity amongst them, users who have similar preference in one category may have totally different judgement on attributes of another kind.</a:t>
                      </a:r>
                      <a:endParaRPr sz="1800" dirty="0"/>
                    </a:p>
                  </a:txBody>
                  <a:tcPr marL="91450" marR="91450" marT="45725" marB="45725"/>
                </a:tc>
                <a:tc>
                  <a:txBody>
                    <a:bodyPr/>
                    <a:lstStyle/>
                    <a:p>
                      <a:pPr marL="0" marR="0" lvl="0" indent="0" algn="l" rtl="0">
                        <a:spcBef>
                          <a:spcPts val="0"/>
                        </a:spcBef>
                        <a:spcAft>
                          <a:spcPts val="0"/>
                        </a:spcAft>
                        <a:buNone/>
                      </a:pPr>
                      <a:r>
                        <a:rPr lang="en-US" sz="1800" dirty="0"/>
                        <a:t>We propose a method to cluster attributes, so that inside a cluster, similarity between users does not change significantly from one attribute to another .</a:t>
                      </a:r>
                      <a:endParaRPr sz="1800" dirty="0"/>
                    </a:p>
                  </a:txBody>
                  <a:tcPr marL="91450" marR="91450" marT="45725" marB="457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08705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26"/>
          <p:cNvSpPr txBox="1">
            <a:spLocks noGrp="1"/>
          </p:cNvSpPr>
          <p:nvPr>
            <p:ph type="title"/>
          </p:nvPr>
        </p:nvSpPr>
        <p:spPr>
          <a:xfrm>
            <a:off x="0" y="365126"/>
            <a:ext cx="12192000" cy="948770"/>
          </a:xfrm>
          <a:prstGeom prst="rect">
            <a:avLst/>
          </a:prstGeom>
          <a:solidFill>
            <a:srgbClr val="8296B0"/>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23F4F"/>
              </a:buClr>
              <a:buSzPts val="4400"/>
              <a:buFont typeface="Calibri"/>
              <a:buNone/>
            </a:pPr>
            <a:r>
              <a:rPr lang="en-US" b="1">
                <a:solidFill>
                  <a:srgbClr val="323F4F"/>
                </a:solidFill>
              </a:rPr>
              <a:t>      2.Literature Survey</a:t>
            </a:r>
            <a:endParaRPr b="1">
              <a:solidFill>
                <a:srgbClr val="323F4F"/>
              </a:solidFill>
            </a:endParaRPr>
          </a:p>
        </p:txBody>
      </p:sp>
      <p:pic>
        <p:nvPicPr>
          <p:cNvPr id="386" name="Google Shape;386;p26" descr="Document"/>
          <p:cNvPicPr preferRelativeResize="0">
            <a:picLocks noGrp="1"/>
          </p:cNvPicPr>
          <p:nvPr>
            <p:ph type="body" idx="1"/>
          </p:nvPr>
        </p:nvPicPr>
        <p:blipFill rotWithShape="1">
          <a:blip r:embed="rId3">
            <a:alphaModFix/>
          </a:blip>
          <a:srcRect/>
          <a:stretch/>
        </p:blipFill>
        <p:spPr>
          <a:xfrm>
            <a:off x="0" y="365126"/>
            <a:ext cx="829492" cy="859992"/>
          </a:xfrm>
          <a:prstGeom prst="rect">
            <a:avLst/>
          </a:prstGeom>
          <a:noFill/>
          <a:ln>
            <a:noFill/>
          </a:ln>
        </p:spPr>
      </p:pic>
      <p:graphicFrame>
        <p:nvGraphicFramePr>
          <p:cNvPr id="387" name="Google Shape;387;p26"/>
          <p:cNvGraphicFramePr/>
          <p:nvPr/>
        </p:nvGraphicFramePr>
        <p:xfrm>
          <a:off x="1872202" y="1571922"/>
          <a:ext cx="8128000" cy="5125740"/>
        </p:xfrm>
        <a:graphic>
          <a:graphicData uri="http://schemas.openxmlformats.org/drawingml/2006/table">
            <a:tbl>
              <a:tblPr firstRow="1" bandRow="1">
                <a:noFill/>
                <a:tableStyleId>{A7FF55E8-B340-4AAE-B920-17A1C4F94DFC}</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370850">
                <a:tc>
                  <a:txBody>
                    <a:bodyPr/>
                    <a:lstStyle/>
                    <a:p>
                      <a:pPr marL="0" marR="0" lvl="0" indent="0" algn="l" rtl="0">
                        <a:spcBef>
                          <a:spcPts val="0"/>
                        </a:spcBef>
                        <a:spcAft>
                          <a:spcPts val="0"/>
                        </a:spcAft>
                        <a:buNone/>
                      </a:pPr>
                      <a:r>
                        <a:rPr lang="en-US" sz="1800"/>
                        <a:t>Paper</a:t>
                      </a:r>
                      <a:endParaRPr/>
                    </a:p>
                  </a:txBody>
                  <a:tcPr marL="91450" marR="91450" marT="45725" marB="45725"/>
                </a:tc>
                <a:tc>
                  <a:txBody>
                    <a:bodyPr/>
                    <a:lstStyle/>
                    <a:p>
                      <a:pPr marL="0" marR="0" lvl="0" indent="0" algn="l" rtl="0">
                        <a:spcBef>
                          <a:spcPts val="0"/>
                        </a:spcBef>
                        <a:spcAft>
                          <a:spcPts val="0"/>
                        </a:spcAft>
                        <a:buNone/>
                      </a:pPr>
                      <a:r>
                        <a:rPr lang="en-US" sz="1800"/>
                        <a:t>Author</a:t>
                      </a:r>
                      <a:endParaRPr/>
                    </a:p>
                  </a:txBody>
                  <a:tcPr marL="91450" marR="91450" marT="45725" marB="45725"/>
                </a:tc>
                <a:tc>
                  <a:txBody>
                    <a:bodyPr/>
                    <a:lstStyle/>
                    <a:p>
                      <a:pPr marL="0" marR="0" lvl="0" indent="0" algn="l" rtl="0">
                        <a:spcBef>
                          <a:spcPts val="0"/>
                        </a:spcBef>
                        <a:spcAft>
                          <a:spcPts val="0"/>
                        </a:spcAft>
                        <a:buNone/>
                      </a:pPr>
                      <a:r>
                        <a:rPr lang="en-US" sz="1800"/>
                        <a:t>Methodology</a:t>
                      </a:r>
                      <a:endParaRPr/>
                    </a:p>
                  </a:txBody>
                  <a:tcPr marL="91450" marR="91450" marT="45725" marB="45725"/>
                </a:tc>
                <a:tc>
                  <a:txBody>
                    <a:bodyPr/>
                    <a:lstStyle/>
                    <a:p>
                      <a:pPr marL="0" marR="0" lvl="0" indent="0" algn="l" rtl="0">
                        <a:spcBef>
                          <a:spcPts val="0"/>
                        </a:spcBef>
                        <a:spcAft>
                          <a:spcPts val="0"/>
                        </a:spcAft>
                        <a:buNone/>
                      </a:pPr>
                      <a:r>
                        <a:rPr lang="en-US" sz="1800"/>
                        <a:t>Drawback</a:t>
                      </a:r>
                      <a:endParaRPr/>
                    </a:p>
                  </a:txBody>
                  <a:tcPr marL="91450" marR="91450" marT="45725" marB="45725"/>
                </a:tc>
                <a:tc>
                  <a:txBody>
                    <a:bodyPr/>
                    <a:lstStyle/>
                    <a:p>
                      <a:pPr marL="0" marR="0" lvl="0" indent="0" algn="l" rtl="0">
                        <a:spcBef>
                          <a:spcPts val="0"/>
                        </a:spcBef>
                        <a:spcAft>
                          <a:spcPts val="0"/>
                        </a:spcAft>
                        <a:buNone/>
                      </a:pPr>
                      <a:r>
                        <a:rPr lang="en-US" sz="1800"/>
                        <a:t>Overcome</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dirty="0"/>
                        <a:t>Recommend er Systems: Algorithms, Evaluation and Limitations.</a:t>
                      </a:r>
                      <a:endParaRPr sz="1800" dirty="0"/>
                    </a:p>
                  </a:txBody>
                  <a:tcPr marL="91450" marR="91450" marT="45725" marB="45725"/>
                </a:tc>
                <a:tc>
                  <a:txBody>
                    <a:bodyPr/>
                    <a:lstStyle/>
                    <a:p>
                      <a:pPr marL="0" marR="0" lvl="0" indent="0" algn="l" rtl="0">
                        <a:spcBef>
                          <a:spcPts val="0"/>
                        </a:spcBef>
                        <a:spcAft>
                          <a:spcPts val="0"/>
                        </a:spcAft>
                        <a:buNone/>
                      </a:pPr>
                      <a:r>
                        <a:rPr lang="en-US" sz="1800" dirty="0" err="1"/>
                        <a:t>Mubaraka</a:t>
                      </a:r>
                      <a:r>
                        <a:rPr lang="en-US" sz="1800" dirty="0"/>
                        <a:t> Sani Ibrahim and Charles </a:t>
                      </a:r>
                      <a:r>
                        <a:rPr lang="en-US" sz="1800" dirty="0" err="1"/>
                        <a:t>Isah</a:t>
                      </a:r>
                      <a:r>
                        <a:rPr lang="en-US" sz="1800" dirty="0"/>
                        <a:t> </a:t>
                      </a:r>
                      <a:r>
                        <a:rPr lang="en-US" sz="1800" dirty="0" err="1"/>
                        <a:t>Saidu</a:t>
                      </a:r>
                      <a:endParaRPr sz="1800" dirty="0"/>
                    </a:p>
                  </a:txBody>
                  <a:tcPr marL="91450" marR="91450" marT="45725" marB="45725"/>
                </a:tc>
                <a:tc>
                  <a:txBody>
                    <a:bodyPr/>
                    <a:lstStyle/>
                    <a:p>
                      <a:pPr marL="0" marR="0" lvl="0" indent="0" algn="l" rtl="0">
                        <a:spcBef>
                          <a:spcPts val="0"/>
                        </a:spcBef>
                        <a:spcAft>
                          <a:spcPts val="0"/>
                        </a:spcAft>
                        <a:buNone/>
                      </a:pPr>
                      <a:r>
                        <a:rPr lang="en-US" sz="1800" dirty="0"/>
                        <a:t>This paper also discusses the state of art machine learning based </a:t>
                      </a:r>
                      <a:r>
                        <a:rPr lang="en-US" sz="1800" dirty="0" err="1"/>
                        <a:t>recommendatio</a:t>
                      </a:r>
                      <a:r>
                        <a:rPr lang="en-US" sz="1800" dirty="0"/>
                        <a:t> n models including Clustering models and Bayesian </a:t>
                      </a:r>
                      <a:r>
                        <a:rPr lang="en-US" sz="1800" dirty="0" err="1"/>
                        <a:t>Classi</a:t>
                      </a:r>
                      <a:r>
                        <a:rPr lang="en-US" sz="1800" dirty="0"/>
                        <a:t> </a:t>
                      </a:r>
                      <a:r>
                        <a:rPr lang="en-US" sz="1800" dirty="0" err="1"/>
                        <a:t>fiers</a:t>
                      </a:r>
                      <a:r>
                        <a:rPr lang="en-US" sz="1800" dirty="0"/>
                        <a:t>. Further, we discuss the widespread ap plication of recommender systems.</a:t>
                      </a:r>
                      <a:endParaRPr sz="1800" dirty="0"/>
                    </a:p>
                  </a:txBody>
                  <a:tcPr marL="91450" marR="91450" marT="45725" marB="45725"/>
                </a:tc>
                <a:tc>
                  <a:txBody>
                    <a:bodyPr/>
                    <a:lstStyle/>
                    <a:p>
                      <a:pPr marL="0" marR="0" lvl="0" indent="0" algn="l" rtl="0">
                        <a:spcBef>
                          <a:spcPts val="0"/>
                        </a:spcBef>
                        <a:spcAft>
                          <a:spcPts val="0"/>
                        </a:spcAft>
                        <a:buNone/>
                      </a:pPr>
                      <a:r>
                        <a:rPr lang="en-US" sz="1800" dirty="0"/>
                        <a:t>It may provide inaccurate results if data entered incorrectly. Since the feature </a:t>
                      </a:r>
                      <a:r>
                        <a:rPr lang="en-US" sz="1800" dirty="0" err="1"/>
                        <a:t>representatio</a:t>
                      </a:r>
                      <a:r>
                        <a:rPr lang="en-US" sz="1800" dirty="0"/>
                        <a:t> n of the </a:t>
                      </a:r>
                      <a:r>
                        <a:rPr lang="en-US" sz="1800" dirty="0" err="1"/>
                        <a:t>attributess</a:t>
                      </a:r>
                      <a:r>
                        <a:rPr lang="en-US" sz="1800" dirty="0"/>
                        <a:t> are </a:t>
                      </a:r>
                      <a:r>
                        <a:rPr lang="en-US" sz="1800" dirty="0" err="1"/>
                        <a:t>handengineered</a:t>
                      </a:r>
                      <a:r>
                        <a:rPr lang="en-US" sz="1800" dirty="0"/>
                        <a:t> to some extent, many technique requires a lot of domain knowledge.</a:t>
                      </a:r>
                      <a:endParaRPr sz="1800" dirty="0"/>
                    </a:p>
                  </a:txBody>
                  <a:tcPr marL="91450" marR="91450" marT="45725" marB="45725"/>
                </a:tc>
                <a:tc>
                  <a:txBody>
                    <a:bodyPr/>
                    <a:lstStyle/>
                    <a:p>
                      <a:pPr marL="0" marR="0" lvl="0" indent="0" algn="l" rtl="0">
                        <a:spcBef>
                          <a:spcPts val="0"/>
                        </a:spcBef>
                        <a:spcAft>
                          <a:spcPts val="0"/>
                        </a:spcAft>
                        <a:buNone/>
                      </a:pPr>
                      <a:r>
                        <a:rPr lang="en-US" sz="1800" dirty="0"/>
                        <a:t>Good Knowledge of model can capture the specific interests, and can recommend niche items that very few other users are interested in. </a:t>
                      </a:r>
                      <a:endParaRPr sz="1800" dirty="0"/>
                    </a:p>
                  </a:txBody>
                  <a:tcPr marL="91450" marR="91450" marT="45725" marB="457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46577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27"/>
          <p:cNvSpPr txBox="1">
            <a:spLocks noGrp="1"/>
          </p:cNvSpPr>
          <p:nvPr>
            <p:ph type="title"/>
          </p:nvPr>
        </p:nvSpPr>
        <p:spPr>
          <a:xfrm>
            <a:off x="0" y="365126"/>
            <a:ext cx="12192000" cy="948770"/>
          </a:xfrm>
          <a:prstGeom prst="rect">
            <a:avLst/>
          </a:prstGeom>
          <a:solidFill>
            <a:srgbClr val="8296B0"/>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23F4F"/>
              </a:buClr>
              <a:buSzPts val="4400"/>
              <a:buFont typeface="Calibri"/>
              <a:buNone/>
            </a:pPr>
            <a:r>
              <a:rPr lang="en-US" b="1">
                <a:solidFill>
                  <a:srgbClr val="323F4F"/>
                </a:solidFill>
              </a:rPr>
              <a:t>      3.Literature Survey</a:t>
            </a:r>
            <a:endParaRPr b="1">
              <a:solidFill>
                <a:srgbClr val="323F4F"/>
              </a:solidFill>
            </a:endParaRPr>
          </a:p>
        </p:txBody>
      </p:sp>
      <p:pic>
        <p:nvPicPr>
          <p:cNvPr id="393" name="Google Shape;393;p27" descr="Document"/>
          <p:cNvPicPr preferRelativeResize="0">
            <a:picLocks noGrp="1"/>
          </p:cNvPicPr>
          <p:nvPr>
            <p:ph type="body" idx="1"/>
          </p:nvPr>
        </p:nvPicPr>
        <p:blipFill rotWithShape="1">
          <a:blip r:embed="rId3">
            <a:alphaModFix/>
          </a:blip>
          <a:srcRect/>
          <a:stretch/>
        </p:blipFill>
        <p:spPr>
          <a:xfrm>
            <a:off x="0" y="365126"/>
            <a:ext cx="829492" cy="859992"/>
          </a:xfrm>
          <a:prstGeom prst="rect">
            <a:avLst/>
          </a:prstGeom>
          <a:noFill/>
          <a:ln>
            <a:noFill/>
          </a:ln>
        </p:spPr>
      </p:pic>
      <p:graphicFrame>
        <p:nvGraphicFramePr>
          <p:cNvPr id="394" name="Google Shape;394;p27"/>
          <p:cNvGraphicFramePr/>
          <p:nvPr/>
        </p:nvGraphicFramePr>
        <p:xfrm>
          <a:off x="1828800" y="1571921"/>
          <a:ext cx="8176375" cy="5077450"/>
        </p:xfrm>
        <a:graphic>
          <a:graphicData uri="http://schemas.openxmlformats.org/drawingml/2006/table">
            <a:tbl>
              <a:tblPr firstRow="1" bandRow="1">
                <a:noFill/>
                <a:tableStyleId>{A7FF55E8-B340-4AAE-B920-17A1C4F94DFC}</a:tableStyleId>
              </a:tblPr>
              <a:tblGrid>
                <a:gridCol w="1635275">
                  <a:extLst>
                    <a:ext uri="{9D8B030D-6E8A-4147-A177-3AD203B41FA5}">
                      <a16:colId xmlns:a16="http://schemas.microsoft.com/office/drawing/2014/main" val="20000"/>
                    </a:ext>
                  </a:extLst>
                </a:gridCol>
                <a:gridCol w="1635275">
                  <a:extLst>
                    <a:ext uri="{9D8B030D-6E8A-4147-A177-3AD203B41FA5}">
                      <a16:colId xmlns:a16="http://schemas.microsoft.com/office/drawing/2014/main" val="20001"/>
                    </a:ext>
                  </a:extLst>
                </a:gridCol>
                <a:gridCol w="1635275">
                  <a:extLst>
                    <a:ext uri="{9D8B030D-6E8A-4147-A177-3AD203B41FA5}">
                      <a16:colId xmlns:a16="http://schemas.microsoft.com/office/drawing/2014/main" val="20002"/>
                    </a:ext>
                  </a:extLst>
                </a:gridCol>
                <a:gridCol w="1635275">
                  <a:extLst>
                    <a:ext uri="{9D8B030D-6E8A-4147-A177-3AD203B41FA5}">
                      <a16:colId xmlns:a16="http://schemas.microsoft.com/office/drawing/2014/main" val="20003"/>
                    </a:ext>
                  </a:extLst>
                </a:gridCol>
                <a:gridCol w="1635275">
                  <a:extLst>
                    <a:ext uri="{9D8B030D-6E8A-4147-A177-3AD203B41FA5}">
                      <a16:colId xmlns:a16="http://schemas.microsoft.com/office/drawing/2014/main" val="20004"/>
                    </a:ext>
                  </a:extLst>
                </a:gridCol>
              </a:tblGrid>
              <a:tr h="437600">
                <a:tc>
                  <a:txBody>
                    <a:bodyPr/>
                    <a:lstStyle/>
                    <a:p>
                      <a:pPr marL="0" marR="0" lvl="0" indent="0" algn="l" rtl="0">
                        <a:spcBef>
                          <a:spcPts val="0"/>
                        </a:spcBef>
                        <a:spcAft>
                          <a:spcPts val="0"/>
                        </a:spcAft>
                        <a:buNone/>
                      </a:pPr>
                      <a:r>
                        <a:rPr lang="en-US" sz="1800"/>
                        <a:t>Paper</a:t>
                      </a:r>
                      <a:endParaRPr/>
                    </a:p>
                  </a:txBody>
                  <a:tcPr marL="91450" marR="91450" marT="45725" marB="45725"/>
                </a:tc>
                <a:tc>
                  <a:txBody>
                    <a:bodyPr/>
                    <a:lstStyle/>
                    <a:p>
                      <a:pPr marL="0" marR="0" lvl="0" indent="0" algn="l" rtl="0">
                        <a:spcBef>
                          <a:spcPts val="0"/>
                        </a:spcBef>
                        <a:spcAft>
                          <a:spcPts val="0"/>
                        </a:spcAft>
                        <a:buNone/>
                      </a:pPr>
                      <a:r>
                        <a:rPr lang="en-US" sz="1800"/>
                        <a:t>Author</a:t>
                      </a:r>
                      <a:endParaRPr/>
                    </a:p>
                  </a:txBody>
                  <a:tcPr marL="91450" marR="91450" marT="45725" marB="45725"/>
                </a:tc>
                <a:tc>
                  <a:txBody>
                    <a:bodyPr/>
                    <a:lstStyle/>
                    <a:p>
                      <a:pPr marL="0" marR="0" lvl="0" indent="0" algn="l" rtl="0">
                        <a:spcBef>
                          <a:spcPts val="0"/>
                        </a:spcBef>
                        <a:spcAft>
                          <a:spcPts val="0"/>
                        </a:spcAft>
                        <a:buNone/>
                      </a:pPr>
                      <a:r>
                        <a:rPr lang="en-US" sz="1800"/>
                        <a:t>Methodology</a:t>
                      </a:r>
                      <a:endParaRPr/>
                    </a:p>
                  </a:txBody>
                  <a:tcPr marL="91450" marR="91450" marT="45725" marB="45725"/>
                </a:tc>
                <a:tc>
                  <a:txBody>
                    <a:bodyPr/>
                    <a:lstStyle/>
                    <a:p>
                      <a:pPr marL="0" marR="0" lvl="0" indent="0" algn="l" rtl="0">
                        <a:spcBef>
                          <a:spcPts val="0"/>
                        </a:spcBef>
                        <a:spcAft>
                          <a:spcPts val="0"/>
                        </a:spcAft>
                        <a:buNone/>
                      </a:pPr>
                      <a:r>
                        <a:rPr lang="en-US" sz="1800"/>
                        <a:t>Drawback</a:t>
                      </a:r>
                      <a:endParaRPr/>
                    </a:p>
                  </a:txBody>
                  <a:tcPr marL="91450" marR="91450" marT="45725" marB="45725"/>
                </a:tc>
                <a:tc>
                  <a:txBody>
                    <a:bodyPr/>
                    <a:lstStyle/>
                    <a:p>
                      <a:pPr marL="0" marR="0" lvl="0" indent="0" algn="l" rtl="0">
                        <a:spcBef>
                          <a:spcPts val="0"/>
                        </a:spcBef>
                        <a:spcAft>
                          <a:spcPts val="0"/>
                        </a:spcAft>
                        <a:buNone/>
                      </a:pPr>
                      <a:r>
                        <a:rPr lang="en-US" sz="1800"/>
                        <a:t>Overcome</a:t>
                      </a:r>
                      <a:endParaRPr/>
                    </a:p>
                  </a:txBody>
                  <a:tcPr marL="91450" marR="91450" marT="45725" marB="45725"/>
                </a:tc>
                <a:extLst>
                  <a:ext uri="{0D108BD9-81ED-4DB2-BD59-A6C34878D82A}">
                    <a16:rowId xmlns:a16="http://schemas.microsoft.com/office/drawing/2014/main" val="10000"/>
                  </a:ext>
                </a:extLst>
              </a:tr>
              <a:tr h="4639850">
                <a:tc>
                  <a:txBody>
                    <a:bodyPr/>
                    <a:lstStyle/>
                    <a:p>
                      <a:pPr marL="0" marR="0" lvl="0" indent="0" algn="l" rtl="0">
                        <a:spcBef>
                          <a:spcPts val="0"/>
                        </a:spcBef>
                        <a:spcAft>
                          <a:spcPts val="0"/>
                        </a:spcAft>
                        <a:buNone/>
                      </a:pPr>
                      <a:r>
                        <a:rPr lang="en-US" sz="1800" dirty="0"/>
                        <a:t>Point-of-interest lists and their potential in </a:t>
                      </a:r>
                      <a:endParaRPr dirty="0"/>
                    </a:p>
                    <a:p>
                      <a:pPr marL="0" marR="0" lvl="0" indent="0" algn="l" rtl="0">
                        <a:spcBef>
                          <a:spcPts val="0"/>
                        </a:spcBef>
                        <a:spcAft>
                          <a:spcPts val="0"/>
                        </a:spcAft>
                        <a:buNone/>
                      </a:pPr>
                      <a:r>
                        <a:rPr lang="en-US" sz="1800" dirty="0" err="1"/>
                        <a:t>Recommendati</a:t>
                      </a:r>
                      <a:r>
                        <a:rPr lang="en-US" sz="1800" dirty="0"/>
                        <a:t>-on systems</a:t>
                      </a:r>
                      <a:endParaRPr sz="1800" dirty="0"/>
                    </a:p>
                  </a:txBody>
                  <a:tcPr marL="91450" marR="91450" marT="45725" marB="45725"/>
                </a:tc>
                <a:tc>
                  <a:txBody>
                    <a:bodyPr/>
                    <a:lstStyle/>
                    <a:p>
                      <a:pPr marL="0" marR="0" lvl="0" indent="0" algn="l" rtl="0">
                        <a:spcBef>
                          <a:spcPts val="0"/>
                        </a:spcBef>
                        <a:spcAft>
                          <a:spcPts val="0"/>
                        </a:spcAft>
                        <a:buNone/>
                      </a:pPr>
                      <a:r>
                        <a:rPr lang="en-US" sz="1800" dirty="0" err="1"/>
                        <a:t>Stamatelato</a:t>
                      </a:r>
                      <a:r>
                        <a:rPr lang="en-US" sz="1800" dirty="0"/>
                        <a:t> </a:t>
                      </a:r>
                      <a:r>
                        <a:rPr lang="en-US" sz="1800" dirty="0" err="1"/>
                        <a:t>s,G</a:t>
                      </a:r>
                      <a:r>
                        <a:rPr lang="en-US" sz="1800" dirty="0"/>
                        <a:t>., </a:t>
                      </a:r>
                      <a:r>
                        <a:rPr lang="en-US" sz="1800" dirty="0" err="1"/>
                        <a:t>Drosatos,G</a:t>
                      </a:r>
                      <a:r>
                        <a:rPr lang="en-US" sz="1800" dirty="0"/>
                        <a:t>., </a:t>
                      </a:r>
                      <a:r>
                        <a:rPr lang="en-US" sz="1800" dirty="0" err="1"/>
                        <a:t>Gyftopoulo</a:t>
                      </a:r>
                      <a:r>
                        <a:rPr lang="en-US" sz="1800" dirty="0"/>
                        <a:t> s, S. et al.</a:t>
                      </a:r>
                      <a:endParaRPr sz="1800" dirty="0"/>
                    </a:p>
                  </a:txBody>
                  <a:tcPr marL="91450" marR="91450" marT="45725" marB="45725"/>
                </a:tc>
                <a:tc>
                  <a:txBody>
                    <a:bodyPr/>
                    <a:lstStyle/>
                    <a:p>
                      <a:pPr marL="0" marR="0" lvl="0" indent="0" algn="l" rtl="0">
                        <a:spcBef>
                          <a:spcPts val="0"/>
                        </a:spcBef>
                        <a:spcAft>
                          <a:spcPts val="0"/>
                        </a:spcAft>
                        <a:buNone/>
                      </a:pPr>
                      <a:r>
                        <a:rPr lang="en-US" sz="1800" dirty="0"/>
                        <a:t>This paper proposes a new idea on personalized interest based recommender system which is based on lists of end user point of interests. </a:t>
                      </a:r>
                      <a:endParaRPr sz="1800" dirty="0"/>
                    </a:p>
                  </a:txBody>
                  <a:tcPr marL="91450" marR="91450" marT="45725" marB="45725"/>
                </a:tc>
                <a:tc>
                  <a:txBody>
                    <a:bodyPr/>
                    <a:lstStyle/>
                    <a:p>
                      <a:pPr marL="0" marR="0" lvl="0" indent="0" algn="l" rtl="0">
                        <a:spcBef>
                          <a:spcPts val="0"/>
                        </a:spcBef>
                        <a:spcAft>
                          <a:spcPts val="0"/>
                        </a:spcAft>
                        <a:buNone/>
                      </a:pPr>
                      <a:r>
                        <a:rPr lang="en-US" sz="1800" dirty="0"/>
                        <a:t>The model can only make </a:t>
                      </a:r>
                      <a:r>
                        <a:rPr lang="en-US" sz="1800" dirty="0" err="1"/>
                        <a:t>recommendat</a:t>
                      </a:r>
                      <a:r>
                        <a:rPr lang="en-US" sz="1800" dirty="0"/>
                        <a:t> ions based on existing interests of the user. In other words, the model has limited ability to expand on the users' existing interests. </a:t>
                      </a:r>
                      <a:endParaRPr sz="1800" dirty="0"/>
                    </a:p>
                  </a:txBody>
                  <a:tcPr marL="91450" marR="91450" marT="45725" marB="45725"/>
                </a:tc>
                <a:tc>
                  <a:txBody>
                    <a:bodyPr/>
                    <a:lstStyle/>
                    <a:p>
                      <a:pPr marL="0" marR="0" lvl="0" indent="0" algn="l" rtl="0">
                        <a:spcBef>
                          <a:spcPts val="0"/>
                        </a:spcBef>
                        <a:spcAft>
                          <a:spcPts val="0"/>
                        </a:spcAft>
                        <a:buNone/>
                      </a:pPr>
                      <a:r>
                        <a:rPr lang="en-US" sz="1800" dirty="0"/>
                        <a:t>Recommend new experiences and attributes to attracts the end users interest .</a:t>
                      </a:r>
                      <a:endParaRPr sz="1800" dirty="0"/>
                    </a:p>
                  </a:txBody>
                  <a:tcPr marL="91450" marR="91450" marT="45725" marB="457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3047405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1943</Words>
  <Application>Microsoft Office PowerPoint</Application>
  <PresentationFormat>Widescreen</PresentationFormat>
  <Paragraphs>268</Paragraphs>
  <Slides>23</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Trebuchet MS</vt:lpstr>
      <vt:lpstr>Calibri</vt:lpstr>
      <vt:lpstr>Impact</vt:lpstr>
      <vt:lpstr>Arial</vt:lpstr>
      <vt:lpstr>Times New Roman</vt:lpstr>
      <vt:lpstr>Noto Sans Symbols</vt:lpstr>
      <vt:lpstr>Poppins</vt:lpstr>
      <vt:lpstr>Office Theme</vt:lpstr>
      <vt:lpstr>Immigrant Segmentation for Appropriate Accommodation using EDA and Clustering Analysis</vt:lpstr>
      <vt:lpstr>       AGENDA</vt:lpstr>
      <vt:lpstr>      INTRODUCTION</vt:lpstr>
      <vt:lpstr>      OVERVIEW</vt:lpstr>
      <vt:lpstr>      Motivation</vt:lpstr>
      <vt:lpstr>      Objective</vt:lpstr>
      <vt:lpstr>      1.Literature Survey</vt:lpstr>
      <vt:lpstr>      2.Literature Survey</vt:lpstr>
      <vt:lpstr>      3.Literature Survey</vt:lpstr>
      <vt:lpstr>      Problem Statement </vt:lpstr>
      <vt:lpstr>      Requirements and Feasibility</vt:lpstr>
      <vt:lpstr>      Future Scope</vt:lpstr>
      <vt:lpstr>      APPROACH</vt:lpstr>
      <vt:lpstr>      APPROACH (ALGORITHM)</vt:lpstr>
      <vt:lpstr>      UML- Use Case Diagram</vt:lpstr>
      <vt:lpstr>      UML – Activity Diagram</vt:lpstr>
      <vt:lpstr>      UML – SEQUENCE Diagram</vt:lpstr>
      <vt:lpstr>Current Progress</vt:lpstr>
      <vt:lpstr>Current Progress</vt:lpstr>
      <vt:lpstr>Current Progress</vt:lpstr>
      <vt:lpstr>      References</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Immigrant Segmentation for Appropriate Accommodation using EDA and Clustering Analysis</dc:title>
  <cp:lastModifiedBy>Sunny Khade</cp:lastModifiedBy>
  <cp:revision>18</cp:revision>
  <dcterms:modified xsi:type="dcterms:W3CDTF">2022-02-21T07:52:44Z</dcterms:modified>
</cp:coreProperties>
</file>