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588C1B-3C84-4F94-9D40-2B5E416C0337}">
  <a:tblStyle styleId="{17588C1B-3C84-4F94-9D40-2B5E416C03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ee41b3f3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4ee41b3f3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ee41b3f3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4ee41b3f3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ee41b3f3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4ee41b3f3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4ee41b3f3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4ee41b3f3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4ee41b3f3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4ee41b3f3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4ee41b3f3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4ee41b3f3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4ee41b3f3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4ee41b3f3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ee41b3f3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ee41b3f3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ee41b3f3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ee41b3f3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ee41b3f3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4ee41b3f3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ee41b3f3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4ee41b3f3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ee41b3f3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4ee41b3f3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drlexus/fed-statements-and-minut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457275" y="507975"/>
            <a:ext cx="6908100" cy="14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NLP Project Group - 17</a:t>
            </a:r>
            <a:endParaRPr sz="4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301700" y="2571750"/>
            <a:ext cx="4842300" cy="16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433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80"/>
              <a:buFont typeface="Times New Roman"/>
              <a:buChar char="●"/>
            </a:pPr>
            <a:r>
              <a:rPr lang="en" sz="1979">
                <a:latin typeface="Times New Roman"/>
                <a:ea typeface="Times New Roman"/>
                <a:cs typeface="Times New Roman"/>
                <a:sym typeface="Times New Roman"/>
              </a:rPr>
              <a:t>Guide : </a:t>
            </a:r>
            <a:r>
              <a:rPr lang="en" sz="1979">
                <a:latin typeface="Times New Roman"/>
                <a:ea typeface="Times New Roman"/>
                <a:cs typeface="Times New Roman"/>
                <a:sym typeface="Times New Roman"/>
              </a:rPr>
              <a:t>Srishti</a:t>
            </a:r>
            <a:r>
              <a:rPr lang="en" sz="1979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79">
                <a:latin typeface="Times New Roman"/>
                <a:ea typeface="Times New Roman"/>
                <a:cs typeface="Times New Roman"/>
                <a:sym typeface="Times New Roman"/>
              </a:rPr>
              <a:t>Gupta</a:t>
            </a:r>
            <a:endParaRPr sz="197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433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80"/>
              <a:buFont typeface="Times New Roman"/>
              <a:buChar char="●"/>
            </a:pPr>
            <a:r>
              <a:rPr lang="en" sz="1979">
                <a:latin typeface="Times New Roman"/>
                <a:ea typeface="Times New Roman"/>
                <a:cs typeface="Times New Roman"/>
                <a:sym typeface="Times New Roman"/>
              </a:rPr>
              <a:t>Sunny Kumar Singh(2101AI33)</a:t>
            </a:r>
            <a:endParaRPr sz="197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433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80"/>
              <a:buFont typeface="Times New Roman"/>
              <a:buChar char="●"/>
            </a:pPr>
            <a:r>
              <a:rPr lang="en" sz="1979">
                <a:latin typeface="Times New Roman"/>
                <a:ea typeface="Times New Roman"/>
                <a:cs typeface="Times New Roman"/>
                <a:sym typeface="Times New Roman"/>
              </a:rPr>
              <a:t>Munesh Meena(2101CS47)</a:t>
            </a:r>
            <a:endParaRPr sz="197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433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80"/>
              <a:buFont typeface="Times New Roman"/>
              <a:buChar char="●"/>
            </a:pPr>
            <a:r>
              <a:rPr lang="en" sz="1979">
                <a:latin typeface="Times New Roman"/>
                <a:ea typeface="Times New Roman"/>
                <a:cs typeface="Times New Roman"/>
                <a:sym typeface="Times New Roman"/>
              </a:rPr>
              <a:t>Ronak Jain(2101CS67)</a:t>
            </a:r>
            <a:endParaRPr sz="197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/>
        </p:nvSpPr>
        <p:spPr>
          <a:xfrm>
            <a:off x="632100" y="157575"/>
            <a:ext cx="7879800" cy="47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captures the semantic meaning, grammar, and structure, producing more natural and human-like summaries.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handle longer and more complex documents better than extractive models.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Requires more computational resources but provides high-quality, fluent, and concise summaries.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BART is good for generating fluent, human-like summaries, capturing meaning of sentences, rewriting ideas, not just copying.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/>
        </p:nvSpPr>
        <p:spPr>
          <a:xfrm>
            <a:off x="977025" y="86375"/>
            <a:ext cx="45681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35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Performance</a:t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667500" y="456800"/>
            <a:ext cx="8476500" cy="16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5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Times New Roman"/>
              <a:buChar char="●"/>
            </a:pPr>
            <a:r>
              <a:rPr lang="en" sz="3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tested and compared all three models over 100 data.</a:t>
            </a:r>
            <a:endParaRPr sz="3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Times New Roman"/>
              <a:buChar char="●"/>
            </a:pPr>
            <a:r>
              <a:rPr lang="en" sz="3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metric used for comparison were ROUGE and BERT score.</a:t>
            </a:r>
            <a:endParaRPr sz="3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754950" y="2685825"/>
            <a:ext cx="1716900" cy="21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/>
        </p:nvSpPr>
        <p:spPr>
          <a:xfrm>
            <a:off x="977025" y="86375"/>
            <a:ext cx="45681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35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ROUGE score</a:t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632100" y="451550"/>
            <a:ext cx="7879800" cy="43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ROUGE (Recall-Oriented Understudy for Gisting Evaluation) is a set of metrics used to evaluate text summarization by comparing the overlap between the generated summary and a reference (human-written) summary.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measures similarity based on n-gram overlaps, longest common subsequence (LCS), and word sequence matches.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variants: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ROUGE-1: Overlap of individual words (unigrams)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ROUGE-2: Overlap of consecutive word pairs (bigrams)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ROUGE-L: Longest common subsequence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recall means more of the reference content is captured; high precision means the output is more accurate and concise.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754950" y="2685825"/>
            <a:ext cx="1716900" cy="21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/>
        </p:nvSpPr>
        <p:spPr>
          <a:xfrm>
            <a:off x="988800" y="0"/>
            <a:ext cx="45681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35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BERT score</a:t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632100" y="87025"/>
            <a:ext cx="7879800" cy="49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BERTScore evaluates the semantic similarity between the generated and reference texts using pretrained BERT embeddings.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Unlike ROUGE, which relies on exact word overlaps, BERTScore compares meaning by measuring cosine similarity between contextual word embeddings.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provides three metrics: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Precision: How much of the generated text is semantically similar to the reference.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Recall: How well the generated text captures the meaning of the reference.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 Score: Balance between precision and recall.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Captures paraphrasing and synonyms, making it better for evaluating abstractive summaries.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robust and accurate for modern NLP tasks, but requires more computation than ROUGE.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/>
        </p:nvSpPr>
        <p:spPr>
          <a:xfrm>
            <a:off x="977025" y="86375"/>
            <a:ext cx="76332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35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Evaluation and Comparison</a:t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632100" y="627950"/>
            <a:ext cx="78798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tested and compared all three models over 100 data items.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scores depicted here are F1 scores of ROUGE and BERT scores.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 score is harmonic mean of precision and recall.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754950" y="2685825"/>
            <a:ext cx="1716900" cy="21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15" name="Google Shape;215;p26"/>
          <p:cNvGraphicFramePr/>
          <p:nvPr/>
        </p:nvGraphicFramePr>
        <p:xfrm>
          <a:off x="754950" y="242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{17588C1B-3C84-4F94-9D40-2B5E416C0337}</a:tableStyleId>
              </a:tblPr>
              <a:tblGrid>
                <a:gridCol w="1889850"/>
                <a:gridCol w="1889850"/>
                <a:gridCol w="1889850"/>
                <a:gridCol w="1889850"/>
              </a:tblGrid>
              <a:tr h="592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Metric/Model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TF-IDF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BERT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BART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92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ROUGE-1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0.98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0.64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0.52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92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ROUGE-L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0.91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0.61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0.50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1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BERT score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0.99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0.93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0.93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977025" y="86375"/>
            <a:ext cx="75348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35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Observation</a:t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632100" y="310450"/>
            <a:ext cx="7879800" cy="46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scores are high for TF-IDF – which makes sense, because TF-IDF extractive summarization picks actual sentences from the original text, so word overlap is naturally high. High ROUGE for TF-IDF doesn’t necessarily mean better quality, just higher overlap.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BERT : ROUGE scores are moderate (0.64, 0.61) — lower overlap compared to extractive TF-IDF.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BERTScore (0.93) shows it still preserves meaning quite well.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BART : 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Slightly lower ROUGE than BERT (0.52 and 0.50), possibly because it paraphrases more. 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BERTScore as BERT (0.93) — so semantic fidelity is still strong, even with rephrased content.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/>
        </p:nvSpPr>
        <p:spPr>
          <a:xfrm>
            <a:off x="977025" y="86375"/>
            <a:ext cx="75348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43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Conclusion:-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632100" y="543150"/>
            <a:ext cx="7879800" cy="4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TF-IDF is good if we want literal extraction, but it often lacks contextual awareness and can include irrelevant sentences due to raw term frequency.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BART, while fluent and natural, may paraphrase too much, risking factual drift — not ideal when precise discussion points and decisions must be preserved.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BERT is best for summarization for Minutes of Meeting to preserve clarity, structure, and semantic accuracy with minimal resource usage.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Just one!</a:t>
            </a:r>
            <a:r>
              <a:rPr lang="en"/>
              <a:t> Your own.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n" sz="2400"/>
              <a:t>(With a little help from your smart phone)</a:t>
            </a:r>
            <a:endParaRPr b="0" sz="2400"/>
          </a:p>
        </p:txBody>
      </p:sp>
      <p:grpSp>
        <p:nvGrpSpPr>
          <p:cNvPr id="233" name="Google Shape;233;p29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234" name="Google Shape;234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235" name="Google Shape;235;p29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" name="Google Shape;236;p29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Remember. If something sounds like common sense, people will ignore it. 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Highlight what is unexpected about </a:t>
              </a:r>
              <a:b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your topic.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237" name="Google Shape;23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8575" y="0"/>
            <a:ext cx="9144000" cy="5133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Problem Statement</a:t>
            </a:r>
            <a:endParaRPr sz="2400"/>
          </a:p>
        </p:txBody>
      </p:sp>
      <p:sp>
        <p:nvSpPr>
          <p:cNvPr id="141" name="Google Shape;141;p14"/>
          <p:cNvSpPr txBox="1"/>
          <p:nvPr>
            <p:ph idx="4294967295" type="title"/>
          </p:nvPr>
        </p:nvSpPr>
        <p:spPr>
          <a:xfrm>
            <a:off x="535775" y="1480150"/>
            <a:ext cx="79005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Times New Roman"/>
              <a:buChar char="●"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Objective is to create a model that can summarize the minutes of a meeting. The model will capture the important points in the meeting.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/>
        </p:nvSpPr>
        <p:spPr>
          <a:xfrm>
            <a:off x="1012275" y="133875"/>
            <a:ext cx="45681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500" u="sng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Dataset Used</a:t>
            </a:r>
            <a:endParaRPr sz="5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695175" y="1002975"/>
            <a:ext cx="7879800" cy="3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●"/>
            </a:pPr>
            <a:r>
              <a:rPr lang="en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used was </a:t>
            </a:r>
            <a:r>
              <a:rPr lang="en" sz="23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https://www.kaggle.com/datasets/drlexus/fed-statements-and-minutes</a:t>
            </a:r>
            <a:endParaRPr sz="2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dataset contains the text from Federal Reserve FOMC (Federal Open Market Committee) meeting minutes and statements, collected by scraping the Federal Reserve's website.</a:t>
            </a:r>
            <a:endParaRPr sz="2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performed data preprocessing steps such as removing external links, eliminating empty rows, and cleaning irrelevant or redundant content to ensure consistent input quality.</a:t>
            </a:r>
            <a:endParaRPr sz="2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/>
        </p:nvSpPr>
        <p:spPr>
          <a:xfrm>
            <a:off x="1399775" y="63425"/>
            <a:ext cx="55428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48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Methodology</a:t>
            </a:r>
            <a:endParaRPr sz="18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257900" y="1049850"/>
            <a:ext cx="4021800" cy="393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Extractive Summarization</a:t>
            </a:r>
            <a:endParaRPr b="1" sz="23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 u="sng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Extractive summarization is a technique in natural language processing where key sentences or phrases are selected directly from the original text to create a summary. It extracts the most important parts based on metrics like sentence importance, frequency, or position.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85200C"/>
                </a:solidFill>
                <a:latin typeface="Raleway"/>
                <a:ea typeface="Raleway"/>
                <a:cs typeface="Raleway"/>
                <a:sym typeface="Raleway"/>
              </a:rPr>
              <a:t>We are using TF-IDF and BERT for this</a:t>
            </a:r>
            <a:endParaRPr b="1" sz="1700">
              <a:solidFill>
                <a:srgbClr val="85200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4864025" y="1061575"/>
            <a:ext cx="4121700" cy="39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Abstractive</a:t>
            </a:r>
            <a:r>
              <a:rPr b="1" lang="en" sz="23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Summarization</a:t>
            </a:r>
            <a:endParaRPr b="1" sz="23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 u="sng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Abstractive summarization is a technique in natural language processing where the model generates a concise summary by paraphrasing and rewriting the main ideas of the original text.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Unlike extractive summarization, it doesn't just copy sentences but creates new ones, often using different words and sentence structures. 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85200C"/>
                </a:solidFill>
                <a:latin typeface="Raleway"/>
                <a:ea typeface="Raleway"/>
                <a:cs typeface="Raleway"/>
                <a:sym typeface="Raleway"/>
              </a:rPr>
              <a:t>We are using BART for this</a:t>
            </a:r>
            <a:endParaRPr b="1" sz="1700">
              <a:solidFill>
                <a:srgbClr val="85200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/>
        </p:nvSpPr>
        <p:spPr>
          <a:xfrm>
            <a:off x="977025" y="86375"/>
            <a:ext cx="45681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35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TF-IDF</a:t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632100" y="627950"/>
            <a:ext cx="7879800" cy="42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TF-IDF stands for Term Frequency–Inverse Document Frequency, a statistical measure used to evaluate how important a word is in a document relative to a collection of documents (the corpus).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 Frequency (TF): Measures how frequently a word appears in a document. 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Formula: TF = (Number of times term t appears in a document) / (Total terms in the document)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Inverse Document Frequency (IDF): Reduces the weight of common words that appear in many documents.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Formula: IDF = log(N / df), where N is the total number of documents and df is the number of documents containing the term.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/>
        </p:nvSpPr>
        <p:spPr>
          <a:xfrm>
            <a:off x="632100" y="157575"/>
            <a:ext cx="7879800" cy="47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Sentence Scoring: Each sentence is scored by summing up the TF-IDF scores of all words it contains.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Sentence Selection: Sentences with the highest scores are selected to form an extractive summary of the document.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method is unsupervised (no training needed), fast, and works well for simple summarization tasks.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best when the document contains clearly distinguishable key terms and isn't too short or too unstructured.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/>
        </p:nvSpPr>
        <p:spPr>
          <a:xfrm>
            <a:off x="977025" y="86375"/>
            <a:ext cx="45681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35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BERT</a:t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632100" y="627950"/>
            <a:ext cx="7879800" cy="42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BERT (Bidirectional Encoder Representations from Transformers) is a pre-trained deep learning model that understands the context of words in a sentence using attention mechanisms.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BERT summarization is typically extractive, meaning it selects the most important sentences rather than generating new ones.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document is first split into sentences, and each sentence is embedded using BERT to get contextualized vector representations.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sentence ranking model (like a classifier or a scoring mechanism) is trained or used to determine which sentences best represent the entire document.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Transformers like BERTSUM fine-tune BERT for summarization by adding layers (e.g., classifier heads) that evaluate sentence importance.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/>
        </p:nvSpPr>
        <p:spPr>
          <a:xfrm>
            <a:off x="632100" y="157575"/>
            <a:ext cx="7879800" cy="47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top-ranked sentences are selected and ordered to form the final summary.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BERT-based methods are more semantically aware than TF-IDF, capturing meaning beyond surface-level word matches.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perform well on longer texts and preserve coherence and relevance better, especially in complex documents.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Requires more computation and resources compared to traditional methods like TF-IDF.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/>
        </p:nvSpPr>
        <p:spPr>
          <a:xfrm>
            <a:off x="977025" y="86375"/>
            <a:ext cx="45681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35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BART</a:t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632100" y="627950"/>
            <a:ext cx="7879800" cy="42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BART (Bidirectional and Auto-Regressive Transformers) is a sequence-to-sequence model developed by Facebook AI that combines the strengths of BERT (encoder) and GPT (decoder).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used for abstractive summarization, meaning it can generate new phrases and paraphrase content rather than just extracting sentences.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BART is pre-trained by corrupting text (e.g., masking, shuffling) and then learning to reconstruct the original, making it strong at understanding and generating natural language.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summarization process involves feeding the full input document into the encoder, and the decoder generates a condensed version of the content.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