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8" r:id="rId4"/>
    <p:sldId id="257" r:id="rId5"/>
    <p:sldId id="261" r:id="rId6"/>
    <p:sldId id="362" r:id="rId7"/>
    <p:sldId id="270" r:id="rId8"/>
    <p:sldId id="336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284" r:id="rId19"/>
    <p:sldId id="285" r:id="rId20"/>
    <p:sldId id="286" r:id="rId21"/>
    <p:sldId id="266" r:id="rId22"/>
    <p:sldId id="287" r:id="rId23"/>
    <p:sldId id="325" r:id="rId24"/>
    <p:sldId id="288" r:id="rId25"/>
    <p:sldId id="327" r:id="rId26"/>
    <p:sldId id="289" r:id="rId27"/>
    <p:sldId id="267" r:id="rId28"/>
    <p:sldId id="290" r:id="rId29"/>
    <p:sldId id="292" r:id="rId30"/>
    <p:sldId id="293" r:id="rId31"/>
    <p:sldId id="294" r:id="rId32"/>
    <p:sldId id="295" r:id="rId33"/>
    <p:sldId id="268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49"/>
    <a:srgbClr val="808080"/>
    <a:srgbClr val="C93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3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目录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2913" y="0"/>
            <a:ext cx="3632200" cy="59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340772" y="-67804"/>
            <a:ext cx="3836483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en-US" altLang="zh-CN" dirty="0"/>
          </a:p>
        </p:txBody>
      </p:sp>
      <p:sp>
        <p:nvSpPr>
          <p:cNvPr id="5" name="矩形 4"/>
          <p:cNvSpPr/>
          <p:nvPr userDrawn="1"/>
        </p:nvSpPr>
        <p:spPr>
          <a:xfrm>
            <a:off x="442913" y="1752600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154113" y="1752600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081713" y="1752600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792913" y="1752600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42913" y="3424696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54113" y="3424696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081713" y="3424696"/>
            <a:ext cx="711200" cy="71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792913" y="3424696"/>
            <a:ext cx="4256087" cy="116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88927" y="3399084"/>
            <a:ext cx="1019175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en-US" altLang="zh-CN" dirty="0"/>
          </a:p>
        </p:txBody>
      </p:sp>
      <p:sp>
        <p:nvSpPr>
          <p:cNvPr id="20" name="文本占位符 16"/>
          <p:cNvSpPr>
            <a:spLocks noGrp="1"/>
          </p:cNvSpPr>
          <p:nvPr>
            <p:ph type="body" sz="quarter" idx="18" hasCustomPrompt="1"/>
          </p:nvPr>
        </p:nvSpPr>
        <p:spPr>
          <a:xfrm>
            <a:off x="1308100" y="3420932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  <a:endParaRPr lang="zh-CN" altLang="en-US" dirty="0"/>
          </a:p>
        </p:txBody>
      </p:sp>
      <p:sp>
        <p:nvSpPr>
          <p:cNvPr id="21" name="文本占位符 16"/>
          <p:cNvSpPr>
            <a:spLocks noGrp="1"/>
          </p:cNvSpPr>
          <p:nvPr>
            <p:ph type="body" sz="quarter" idx="19" hasCustomPrompt="1"/>
          </p:nvPr>
        </p:nvSpPr>
        <p:spPr>
          <a:xfrm>
            <a:off x="1308099" y="395078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  <a:endParaRPr lang="zh-CN" altLang="en-US" dirty="0"/>
          </a:p>
        </p:txBody>
      </p:sp>
      <p:sp>
        <p:nvSpPr>
          <p:cNvPr id="22" name="文本占位符 16"/>
          <p:cNvSpPr>
            <a:spLocks noGrp="1"/>
          </p:cNvSpPr>
          <p:nvPr>
            <p:ph type="body" sz="quarter" idx="20" hasCustomPrompt="1"/>
          </p:nvPr>
        </p:nvSpPr>
        <p:spPr>
          <a:xfrm>
            <a:off x="5889627" y="3399084"/>
            <a:ext cx="1019175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en-US" altLang="zh-CN" dirty="0"/>
          </a:p>
        </p:txBody>
      </p:sp>
      <p:sp>
        <p:nvSpPr>
          <p:cNvPr id="23" name="文本占位符 16"/>
          <p:cNvSpPr>
            <a:spLocks noGrp="1"/>
          </p:cNvSpPr>
          <p:nvPr>
            <p:ph type="body" sz="quarter" idx="21" hasCustomPrompt="1"/>
          </p:nvPr>
        </p:nvSpPr>
        <p:spPr>
          <a:xfrm>
            <a:off x="6908800" y="3420932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  <a:endParaRPr lang="zh-CN" altLang="en-US" dirty="0"/>
          </a:p>
        </p:txBody>
      </p:sp>
      <p:sp>
        <p:nvSpPr>
          <p:cNvPr id="24" name="文本占位符 16"/>
          <p:cNvSpPr>
            <a:spLocks noGrp="1"/>
          </p:cNvSpPr>
          <p:nvPr>
            <p:ph type="body" sz="quarter" idx="22" hasCustomPrompt="1"/>
          </p:nvPr>
        </p:nvSpPr>
        <p:spPr>
          <a:xfrm>
            <a:off x="6908799" y="3950780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  <a:endParaRPr lang="zh-CN" altLang="en-US" dirty="0"/>
          </a:p>
        </p:txBody>
      </p:sp>
      <p:sp>
        <p:nvSpPr>
          <p:cNvPr id="25" name="文本占位符 16"/>
          <p:cNvSpPr>
            <a:spLocks noGrp="1"/>
          </p:cNvSpPr>
          <p:nvPr>
            <p:ph type="body" sz="quarter" idx="23" hasCustomPrompt="1"/>
          </p:nvPr>
        </p:nvSpPr>
        <p:spPr>
          <a:xfrm>
            <a:off x="288927" y="1736035"/>
            <a:ext cx="1019175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en-US" altLang="zh-CN" dirty="0"/>
          </a:p>
        </p:txBody>
      </p:sp>
      <p:sp>
        <p:nvSpPr>
          <p:cNvPr id="26" name="文本占位符 16"/>
          <p:cNvSpPr>
            <a:spLocks noGrp="1"/>
          </p:cNvSpPr>
          <p:nvPr>
            <p:ph type="body" sz="quarter" idx="24" hasCustomPrompt="1"/>
          </p:nvPr>
        </p:nvSpPr>
        <p:spPr>
          <a:xfrm>
            <a:off x="1308100" y="1757883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  <a:endParaRPr lang="zh-CN" altLang="en-US" dirty="0"/>
          </a:p>
        </p:txBody>
      </p:sp>
      <p:sp>
        <p:nvSpPr>
          <p:cNvPr id="27" name="文本占位符 16"/>
          <p:cNvSpPr>
            <a:spLocks noGrp="1"/>
          </p:cNvSpPr>
          <p:nvPr>
            <p:ph type="body" sz="quarter" idx="25" hasCustomPrompt="1"/>
          </p:nvPr>
        </p:nvSpPr>
        <p:spPr>
          <a:xfrm>
            <a:off x="1308099" y="2287731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  <a:endParaRPr lang="zh-CN" altLang="en-US" dirty="0"/>
          </a:p>
        </p:txBody>
      </p:sp>
      <p:sp>
        <p:nvSpPr>
          <p:cNvPr id="28" name="文本占位符 16"/>
          <p:cNvSpPr>
            <a:spLocks noGrp="1"/>
          </p:cNvSpPr>
          <p:nvPr>
            <p:ph type="body" sz="quarter" idx="26" hasCustomPrompt="1"/>
          </p:nvPr>
        </p:nvSpPr>
        <p:spPr>
          <a:xfrm>
            <a:off x="5889627" y="1736035"/>
            <a:ext cx="1019175" cy="7325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en-US" altLang="zh-CN" dirty="0"/>
          </a:p>
        </p:txBody>
      </p:sp>
      <p:sp>
        <p:nvSpPr>
          <p:cNvPr id="29" name="文本占位符 16"/>
          <p:cNvSpPr>
            <a:spLocks noGrp="1"/>
          </p:cNvSpPr>
          <p:nvPr>
            <p:ph type="body" sz="quarter" idx="27" hasCustomPrompt="1"/>
          </p:nvPr>
        </p:nvSpPr>
        <p:spPr>
          <a:xfrm>
            <a:off x="6908800" y="1757883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  <a:endParaRPr lang="zh-CN" altLang="en-US" dirty="0"/>
          </a:p>
        </p:txBody>
      </p:sp>
      <p:sp>
        <p:nvSpPr>
          <p:cNvPr id="30" name="文本占位符 16"/>
          <p:cNvSpPr>
            <a:spLocks noGrp="1"/>
          </p:cNvSpPr>
          <p:nvPr>
            <p:ph type="body" sz="quarter" idx="28" hasCustomPrompt="1"/>
          </p:nvPr>
        </p:nvSpPr>
        <p:spPr>
          <a:xfrm>
            <a:off x="6908799" y="2287731"/>
            <a:ext cx="3648075" cy="5724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标题数字等都可以通过点击和重新输入进行更改，顶部“开始”面板中可以对字体、行距等进行修改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796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796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9.xml"/><Relationship Id="rId3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0.xml"/><Relationship Id="rId3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11.xml"/><Relationship Id="rId3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4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15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microsoft.com/office/2007/relationships/media" Target="file:///C:\Users\ThinkPad\Desktop\&#23454;&#25112;&#35838;&#31243;\video\&#36130;&#21153;&#25253;&#34920;&#31867;.mp4" TargetMode="External"/><Relationship Id="rId7" Type="http://schemas.openxmlformats.org/officeDocument/2006/relationships/video" Target="file:///C:\Users\ThinkPad\Desktop\&#23454;&#25112;&#35838;&#31243;\video\&#36130;&#21153;&#25253;&#34920;&#31867;.mp4" TargetMode="External"/><Relationship Id="rId6" Type="http://schemas.openxmlformats.org/officeDocument/2006/relationships/image" Target="../media/image13.png"/><Relationship Id="rId5" Type="http://schemas.microsoft.com/office/2007/relationships/media" Target="file:///C:\Users\ThinkPad\Desktop\&#23454;&#25112;&#35838;&#31243;\video\&#22825;&#27668;&#39044;&#25253;&#20013;&#30340;&#24212;&#29992;.mp4" TargetMode="External"/><Relationship Id="rId4" Type="http://schemas.openxmlformats.org/officeDocument/2006/relationships/video" Target="file:///C:\Users\ThinkPad\Desktop\&#23454;&#25112;&#35838;&#31243;\video\&#22825;&#27668;&#39044;&#25253;&#20013;&#30340;&#24212;&#29992;.mp4" TargetMode="External"/><Relationship Id="rId3" Type="http://schemas.openxmlformats.org/officeDocument/2006/relationships/image" Target="../media/image12.png"/><Relationship Id="rId2" Type="http://schemas.microsoft.com/office/2007/relationships/media" Target="file:///C:\Users\ThinkPad\Desktop\&#23454;&#25112;&#35838;&#31243;\video\&#32929;&#31080;&#26399;&#36135;&#20013;&#30340;&#24212;&#29992;.mp4" TargetMode="External"/><Relationship Id="rId11" Type="http://schemas.openxmlformats.org/officeDocument/2006/relationships/slideLayout" Target="../slideLayouts/slideLayout7.xml"/><Relationship Id="rId10" Type="http://schemas.openxmlformats.org/officeDocument/2006/relationships/themeOverride" Target="../theme/themeOverride22.xml"/><Relationship Id="rId1" Type="http://schemas.openxmlformats.org/officeDocument/2006/relationships/video" Target="file:///C:\Users\ThinkPad\Desktop\&#23454;&#25112;&#35838;&#31243;\video\&#32929;&#31080;&#26399;&#36135;&#20013;&#30340;&#24212;&#29992;.mp4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6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hemeOverride" Target="../theme/themeOverride7.xml"/><Relationship Id="rId3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5761" y="2833777"/>
            <a:ext cx="3840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打造属于你的图表库</a:t>
            </a:r>
            <a:endParaRPr kumimoji="1" lang="en-US" altLang="zh-CN" sz="3200" b="1" kern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0463" y="609960"/>
            <a:ext cx="487045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第五节   MPAC实现折线图 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占位符 12"/>
          <p:cNvSpPr txBox="1"/>
          <p:nvPr>
            <p:custDataLst>
              <p:tags r:id="rId1"/>
            </p:custDataLst>
          </p:nvPr>
        </p:nvSpPr>
        <p:spPr>
          <a:xfrm>
            <a:off x="3710475" y="2143405"/>
            <a:ext cx="5565618" cy="73596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-114300" lvl="0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MPAC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折线图效果展示</a:t>
            </a:r>
            <a:endParaRPr lang="zh-CN" altLang="en-US" sz="2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12"/>
          <p:cNvSpPr txBox="1"/>
          <p:nvPr>
            <p:custDataLst>
              <p:tags r:id="rId2"/>
            </p:custDataLst>
          </p:nvPr>
        </p:nvSpPr>
        <p:spPr>
          <a:xfrm>
            <a:off x="3710475" y="3614065"/>
            <a:ext cx="5565618" cy="73596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lvl="1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MPAC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实现折线图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Demo</a:t>
            </a:r>
            <a:endParaRPr lang="en-US" altLang="zh-CN" sz="2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Screenshot_2017-09-17-22-00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75" y="1271270"/>
            <a:ext cx="2957830" cy="49060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0463" y="609960"/>
            <a:ext cx="475361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第六节   MPAC实现K线图 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占位符 12"/>
          <p:cNvSpPr txBox="1"/>
          <p:nvPr>
            <p:custDataLst>
              <p:tags r:id="rId1"/>
            </p:custDataLst>
          </p:nvPr>
        </p:nvSpPr>
        <p:spPr>
          <a:xfrm>
            <a:off x="3747305" y="2191665"/>
            <a:ext cx="5565618" cy="73596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lvl="1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MPAC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蜡烛图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(K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线图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效果展示</a:t>
            </a:r>
            <a:endParaRPr lang="zh-CN" altLang="en-US" sz="2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12"/>
          <p:cNvSpPr txBox="1"/>
          <p:nvPr>
            <p:custDataLst>
              <p:tags r:id="rId2"/>
            </p:custDataLst>
          </p:nvPr>
        </p:nvSpPr>
        <p:spPr>
          <a:xfrm>
            <a:off x="3747305" y="3588665"/>
            <a:ext cx="5565618" cy="73596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-114300" lvl="0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MPAC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线图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Demo</a:t>
            </a:r>
            <a:endParaRPr lang="en-US" altLang="zh-CN" sz="2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Screenshot_2017-09-17-22-00-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495" y="1276985"/>
            <a:ext cx="2963545" cy="49498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0463" y="609960"/>
            <a:ext cx="487045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第七节   MPAC实现饼状图 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占位符 12"/>
          <p:cNvSpPr txBox="1"/>
          <p:nvPr>
            <p:custDataLst>
              <p:tags r:id="rId1"/>
            </p:custDataLst>
          </p:nvPr>
        </p:nvSpPr>
        <p:spPr>
          <a:xfrm>
            <a:off x="3754290" y="2173885"/>
            <a:ext cx="5565618" cy="73596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lvl="1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MPAC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饼状图效果展示</a:t>
            </a:r>
            <a:endParaRPr lang="zh-CN" altLang="en-US" sz="2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12"/>
          <p:cNvSpPr txBox="1"/>
          <p:nvPr>
            <p:custDataLst>
              <p:tags r:id="rId2"/>
            </p:custDataLst>
          </p:nvPr>
        </p:nvSpPr>
        <p:spPr>
          <a:xfrm>
            <a:off x="3754290" y="3571520"/>
            <a:ext cx="5565618" cy="73596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lvl="1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MPAC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实现饼状图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Demo</a:t>
            </a:r>
            <a:endParaRPr lang="en-US" altLang="zh-CN" sz="2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Screenshot_2017-09-17-22-00-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5" y="1271905"/>
            <a:ext cx="2911475" cy="477710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0463" y="609960"/>
            <a:ext cx="487045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第八节   MPAC实现雷达图 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占位符 12"/>
          <p:cNvSpPr txBox="1"/>
          <p:nvPr>
            <p:custDataLst>
              <p:tags r:id="rId1"/>
            </p:custDataLst>
          </p:nvPr>
        </p:nvSpPr>
        <p:spPr>
          <a:xfrm>
            <a:off x="3762545" y="2148485"/>
            <a:ext cx="5565618" cy="73596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lvl="1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MPAC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雷达图效果展示</a:t>
            </a:r>
            <a:endParaRPr lang="zh-CN" altLang="en-US" sz="2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12"/>
          <p:cNvSpPr txBox="1"/>
          <p:nvPr>
            <p:custDataLst>
              <p:tags r:id="rId2"/>
            </p:custDataLst>
          </p:nvPr>
        </p:nvSpPr>
        <p:spPr>
          <a:xfrm>
            <a:off x="3762545" y="3618510"/>
            <a:ext cx="5565618" cy="73596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lvl="1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MPAC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实现雷达图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Demo</a:t>
            </a:r>
            <a:endParaRPr lang="en-US" altLang="zh-CN" sz="2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Screenshot_2017-09-17-22-00-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980" y="1296670"/>
            <a:ext cx="2748280" cy="48875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29223" y="3152500"/>
            <a:ext cx="693356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第九节   MPAndroidChart的用法总结 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18933" y="2835000"/>
            <a:ext cx="395287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第三章   绘图基础知识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62418" y="594720"/>
            <a:ext cx="406654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第一节   绘图基本流程 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0" name="圆角矩形"/>
          <p:cNvSpPr/>
          <p:nvPr/>
        </p:nvSpPr>
        <p:spPr>
          <a:xfrm>
            <a:off x="2232025" y="2566035"/>
            <a:ext cx="1986915" cy="79375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测量</a:t>
            </a:r>
            <a:endParaRPr lang="zh-CN" altLang="en-US" sz="2000" b="1" u="none" strike="noStrike" kern="1200" cap="none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onMeasure</a:t>
            </a:r>
            <a:endParaRPr lang="en-US" altLang="zh-CN" sz="2000" b="1" u="none" strike="noStrike" kern="1200" cap="none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圆角矩形"/>
          <p:cNvSpPr/>
          <p:nvPr/>
        </p:nvSpPr>
        <p:spPr>
          <a:xfrm>
            <a:off x="5056505" y="2566035"/>
            <a:ext cx="1986915" cy="79375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布局</a:t>
            </a:r>
            <a:endParaRPr lang="zh-CN" altLang="en-US" sz="2000" b="1" u="none" strike="noStrike" kern="1200" cap="none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onLayout</a:t>
            </a:r>
            <a:endParaRPr lang="en-US" altLang="zh-CN" sz="2000" b="1" u="none" strike="noStrike" kern="1200" cap="none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占位符 12"/>
          <p:cNvSpPr txBox="1"/>
          <p:nvPr>
            <p:custDataLst>
              <p:tags r:id="rId1"/>
            </p:custDataLst>
          </p:nvPr>
        </p:nvSpPr>
        <p:spPr>
          <a:xfrm>
            <a:off x="2232005" y="1463030"/>
            <a:ext cx="5565509" cy="73605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lvl="1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绘制的基本流程</a:t>
            </a:r>
            <a:endParaRPr lang="zh-CN" altLang="en-US" sz="2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圆角矩形"/>
          <p:cNvSpPr/>
          <p:nvPr/>
        </p:nvSpPr>
        <p:spPr>
          <a:xfrm>
            <a:off x="7880985" y="2566035"/>
            <a:ext cx="1986915" cy="79375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</a:t>
            </a:r>
            <a:endParaRPr lang="zh-CN" altLang="en-US" sz="2000" b="1" u="none" strike="noStrike" kern="1200" cap="none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onDraw</a:t>
            </a:r>
            <a:endParaRPr lang="en-US" altLang="zh-CN" sz="2000" b="1" u="none" strike="noStrike" kern="1200" cap="none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下箭头"/>
          <p:cNvSpPr/>
          <p:nvPr/>
        </p:nvSpPr>
        <p:spPr>
          <a:xfrm rot="16200000">
            <a:off x="4529455" y="2543810"/>
            <a:ext cx="215900" cy="837565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6" name="下箭头"/>
          <p:cNvSpPr/>
          <p:nvPr/>
        </p:nvSpPr>
        <p:spPr>
          <a:xfrm rot="16200000">
            <a:off x="7353935" y="2543810"/>
            <a:ext cx="215900" cy="837565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8" name="文本占位符 12"/>
          <p:cNvSpPr txBox="1"/>
          <p:nvPr>
            <p:custDataLst>
              <p:tags r:id="rId2"/>
            </p:custDataLst>
          </p:nvPr>
        </p:nvSpPr>
        <p:spPr>
          <a:xfrm>
            <a:off x="2168505" y="3857615"/>
            <a:ext cx="5565509" cy="73605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lvl="1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绘制的基本要素</a:t>
            </a:r>
            <a:endParaRPr lang="en-US" altLang="zh-CN" sz="2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圆角矩形"/>
          <p:cNvSpPr/>
          <p:nvPr/>
        </p:nvSpPr>
        <p:spPr>
          <a:xfrm>
            <a:off x="2168525" y="4884420"/>
            <a:ext cx="1986915" cy="79375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endParaRPr lang="en-US" sz="2000" b="1" u="none" strike="noStrike" kern="1200" cap="none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圆角矩形"/>
          <p:cNvSpPr/>
          <p:nvPr/>
        </p:nvSpPr>
        <p:spPr>
          <a:xfrm>
            <a:off x="4886960" y="4884420"/>
            <a:ext cx="1986915" cy="79375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Paint</a:t>
            </a:r>
            <a:endParaRPr lang="en-US" sz="2000" b="1" u="none" strike="noStrike" kern="1200" cap="none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圆角矩形"/>
          <p:cNvSpPr/>
          <p:nvPr/>
        </p:nvSpPr>
        <p:spPr>
          <a:xfrm>
            <a:off x="7613015" y="4884420"/>
            <a:ext cx="1986915" cy="79375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Path</a:t>
            </a:r>
            <a:endParaRPr lang="en-US" sz="2000" b="1" u="none" strike="noStrike" kern="1200" cap="none" spc="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 animBg="1"/>
      <p:bldP spid="2" grpId="0" animBg="1"/>
      <p:bldP spid="3" grpId="0" animBg="1"/>
      <p:bldP spid="8" grpId="0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7433" y="640440"/>
            <a:ext cx="509587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第二节  基本几何图形的绘制 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占位符 12"/>
          <p:cNvSpPr txBox="1"/>
          <p:nvPr>
            <p:custDataLst>
              <p:tags r:id="rId1"/>
            </p:custDataLst>
          </p:nvPr>
        </p:nvSpPr>
        <p:spPr>
          <a:xfrm>
            <a:off x="2188845" y="2130425"/>
            <a:ext cx="4837430" cy="73596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-114300" lvl="0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三角形</a:t>
            </a:r>
            <a:endParaRPr lang="zh-CN" altLang="zh-CN" sz="2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占位符 12"/>
          <p:cNvSpPr txBox="1"/>
          <p:nvPr>
            <p:custDataLst>
              <p:tags r:id="rId2"/>
            </p:custDataLst>
          </p:nvPr>
        </p:nvSpPr>
        <p:spPr>
          <a:xfrm>
            <a:off x="7478395" y="2130425"/>
            <a:ext cx="3947795" cy="73596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-114300" lvl="0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圆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椭圆</a:t>
            </a:r>
            <a:endParaRPr lang="zh-CN" altLang="en-US" sz="2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占位符 12"/>
          <p:cNvSpPr txBox="1"/>
          <p:nvPr>
            <p:custDataLst>
              <p:tags r:id="rId3"/>
            </p:custDataLst>
          </p:nvPr>
        </p:nvSpPr>
        <p:spPr>
          <a:xfrm>
            <a:off x="7478395" y="3579495"/>
            <a:ext cx="4169410" cy="73596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-114300" lvl="0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圆弧</a:t>
            </a:r>
            <a:endParaRPr lang="zh-CN" sz="2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占位符 12"/>
          <p:cNvSpPr txBox="1"/>
          <p:nvPr>
            <p:custDataLst>
              <p:tags r:id="rId4"/>
            </p:custDataLst>
          </p:nvPr>
        </p:nvSpPr>
        <p:spPr>
          <a:xfrm>
            <a:off x="2188845" y="3579495"/>
            <a:ext cx="4917440" cy="73596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-114300" lvl="0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矩形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圆角矩形</a:t>
            </a:r>
            <a:endParaRPr lang="en-US" altLang="zh-CN" sz="2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8433" y="655680"/>
            <a:ext cx="433387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第三节  简单图表的绘制 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占位符 12"/>
          <p:cNvSpPr txBox="1"/>
          <p:nvPr>
            <p:custDataLst>
              <p:tags r:id="rId1"/>
            </p:custDataLst>
          </p:nvPr>
        </p:nvSpPr>
        <p:spPr>
          <a:xfrm>
            <a:off x="4091285" y="2188835"/>
            <a:ext cx="5565509" cy="73605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lvl="1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简单直方图的绘制</a:t>
            </a:r>
            <a:endParaRPr lang="zh-CN" altLang="zh-CN" sz="2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占位符 12"/>
          <p:cNvSpPr txBox="1"/>
          <p:nvPr>
            <p:custDataLst>
              <p:tags r:id="rId2"/>
            </p:custDataLst>
          </p:nvPr>
        </p:nvSpPr>
        <p:spPr>
          <a:xfrm>
            <a:off x="4091285" y="3602980"/>
            <a:ext cx="5565509" cy="73605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lvl="1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简单曲线图的绘制</a:t>
            </a:r>
            <a:endParaRPr lang="zh-CN" altLang="zh-CN" sz="2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44663" y="2758800"/>
            <a:ext cx="395287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第四章   事件分发机制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000" b="1">
                <a:noFill/>
                <a:latin typeface="微软雅黑" panose="020B0503020204020204" charset="-122"/>
                <a:ea typeface="微软雅黑" panose="020B0503020204020204" charset="-122"/>
              </a:rPr>
              <a:t>课程</a:t>
            </a:r>
            <a:endParaRPr lang="zh-CN" altLang="en-US" sz="3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8350" y="517525"/>
            <a:ext cx="81146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课程内容</a:t>
            </a:r>
            <a:endParaRPr lang="zh-CN" altLang="en-US" sz="32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6190" y="1451610"/>
            <a:ext cx="71189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5083" y="617580"/>
            <a:ext cx="460121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第一节  事件分发机制原理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2560" y="2539365"/>
            <a:ext cx="988949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0" fontAlgn="auto">
              <a:lnSpc>
                <a:spcPts val="3000"/>
              </a:lnSpc>
              <a:buFont typeface="Wingdings" panose="05000000000000000000" charset="0"/>
              <a:buChar char="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所有Touch事件都被封装成了MotionEvent对象，包括Touch的位置、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ts val="3000"/>
              </a:lnSpc>
              <a:buFont typeface="Wingdings" panose="05000000000000000000" charset="0"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时间、历史记录以及第几个手指(多指触摸)等。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ts val="3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0" fontAlgn="auto">
              <a:lnSpc>
                <a:spcPts val="3000"/>
              </a:lnSpc>
              <a:buFont typeface="Wingdings" panose="05000000000000000000" charset="0"/>
              <a:buChar char="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事件类型分为ACTION_DOWN, ACTION_UP，ACTION_MOVE等，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ts val="3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     每个事件都是以ACTION_DOWN开始ACTION_UP结束。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ts val="3000"/>
              </a:lnSpc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0" fontAlgn="auto">
              <a:lnSpc>
                <a:spcPts val="3000"/>
              </a:lnSpc>
              <a:buFont typeface="Wingdings" panose="05000000000000000000" charset="0"/>
              <a:buChar char="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对事件的处理包括三类，分别为传递（dispatchTouchEvent）、拦截（onInterceptTouchEvent）、消费（onTouchEvent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OnTouchListener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"/>
          <p:cNvSpPr>
            <a:spLocks noGrp="1"/>
          </p:cNvSpPr>
          <p:nvPr/>
        </p:nvSpPr>
        <p:spPr>
          <a:xfrm>
            <a:off x="1079684" y="157469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基础知识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5083" y="617580"/>
            <a:ext cx="460121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第一节  事件分发机制原理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文本框"/>
          <p:cNvSpPr>
            <a:spLocks noGrp="1"/>
          </p:cNvSpPr>
          <p:nvPr/>
        </p:nvSpPr>
        <p:spPr>
          <a:xfrm>
            <a:off x="1478464" y="157977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传递流程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1" name="圆角矩形"/>
          <p:cNvSpPr/>
          <p:nvPr/>
        </p:nvSpPr>
        <p:spPr>
          <a:xfrm>
            <a:off x="2661920" y="2540000"/>
            <a:ext cx="3016885" cy="70993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Activity</a:t>
            </a:r>
            <a:endParaRPr lang="en-US" altLang="zh-CN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dispatchTouchEvent</a:t>
            </a:r>
            <a:endParaRPr lang="en-US" altLang="zh-CN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"/>
          <p:cNvSpPr/>
          <p:nvPr/>
        </p:nvSpPr>
        <p:spPr>
          <a:xfrm>
            <a:off x="6517640" y="2540000"/>
            <a:ext cx="3016885" cy="70993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ViewGroup</a:t>
            </a:r>
            <a:endParaRPr lang="en-US" altLang="zh-CN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dispatchTouchEvent</a:t>
            </a:r>
            <a:endParaRPr lang="en-US" altLang="zh-CN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圆角矩形"/>
          <p:cNvSpPr/>
          <p:nvPr/>
        </p:nvSpPr>
        <p:spPr>
          <a:xfrm>
            <a:off x="6517640" y="3794760"/>
            <a:ext cx="3016885" cy="70993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</a:t>
            </a:r>
            <a:endParaRPr lang="en-US" altLang="zh-CN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dispatchTouchEvent</a:t>
            </a:r>
            <a:endParaRPr lang="en-US" altLang="zh-CN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"/>
          <p:cNvSpPr/>
          <p:nvPr/>
        </p:nvSpPr>
        <p:spPr>
          <a:xfrm>
            <a:off x="6518275" y="5073015"/>
            <a:ext cx="3016885" cy="70993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</a:t>
            </a:r>
            <a:endParaRPr lang="en-US" altLang="zh-CN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onTouchEvent</a:t>
            </a:r>
            <a:endParaRPr lang="en-US" altLang="zh-CN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圆角矩形"/>
          <p:cNvSpPr/>
          <p:nvPr/>
        </p:nvSpPr>
        <p:spPr>
          <a:xfrm>
            <a:off x="2661920" y="3794760"/>
            <a:ext cx="3016885" cy="709930"/>
          </a:xfrm>
          <a:prstGeom prst="roundRect">
            <a:avLst>
              <a:gd name="adj" fmla="val 16666"/>
            </a:avLst>
          </a:prstGeom>
          <a:solidFill>
            <a:schemeClr val="accent5">
              <a:lumMod val="40000"/>
              <a:lumOff val="60000"/>
            </a:schemeClr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Activity</a:t>
            </a:r>
            <a:endParaRPr lang="en-US" altLang="zh-CN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onTouchEvent</a:t>
            </a:r>
            <a:endParaRPr lang="en-US" altLang="zh-CN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下箭头"/>
          <p:cNvSpPr/>
          <p:nvPr/>
        </p:nvSpPr>
        <p:spPr>
          <a:xfrm rot="16200000">
            <a:off x="5977890" y="2489200"/>
            <a:ext cx="215900" cy="813435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1" name="下箭头"/>
          <p:cNvSpPr/>
          <p:nvPr/>
        </p:nvSpPr>
        <p:spPr>
          <a:xfrm>
            <a:off x="7917815" y="3249930"/>
            <a:ext cx="215900" cy="544830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2" name="下箭头"/>
          <p:cNvSpPr/>
          <p:nvPr/>
        </p:nvSpPr>
        <p:spPr>
          <a:xfrm>
            <a:off x="7919085" y="4504690"/>
            <a:ext cx="215900" cy="568325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4" name="下箭头"/>
          <p:cNvSpPr/>
          <p:nvPr/>
        </p:nvSpPr>
        <p:spPr>
          <a:xfrm rot="5400000">
            <a:off x="5991225" y="5119370"/>
            <a:ext cx="215900" cy="789940"/>
          </a:xfrm>
          <a:prstGeom prst="downArrow">
            <a:avLst>
              <a:gd name="adj1" fmla="val 0"/>
              <a:gd name="adj2" fmla="val 115257"/>
            </a:avLst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5" name="下箭头"/>
          <p:cNvSpPr/>
          <p:nvPr/>
        </p:nvSpPr>
        <p:spPr>
          <a:xfrm rot="10800000">
            <a:off x="4063365" y="4505325"/>
            <a:ext cx="215900" cy="654050"/>
          </a:xfrm>
          <a:prstGeom prst="downArrow">
            <a:avLst>
              <a:gd name="adj1" fmla="val 0"/>
              <a:gd name="adj2" fmla="val 115257"/>
            </a:avLst>
          </a:prstGeom>
          <a:solidFill>
            <a:schemeClr val="accent5">
              <a:lumMod val="20000"/>
              <a:lumOff val="80000"/>
            </a:schemeClr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6" name="圆角矩形"/>
          <p:cNvSpPr/>
          <p:nvPr/>
        </p:nvSpPr>
        <p:spPr>
          <a:xfrm>
            <a:off x="2662555" y="5159375"/>
            <a:ext cx="3016885" cy="709930"/>
          </a:xfrm>
          <a:prstGeom prst="roundRect">
            <a:avLst>
              <a:gd name="adj" fmla="val 16666"/>
            </a:avLst>
          </a:prstGeom>
          <a:solidFill>
            <a:schemeClr val="accent5">
              <a:lumMod val="40000"/>
              <a:lumOff val="60000"/>
            </a:schemeClr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ViewGroup</a:t>
            </a:r>
            <a:endParaRPr lang="en-US" altLang="zh-CN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onTouchEvent</a:t>
            </a:r>
            <a:endParaRPr lang="en-US" altLang="zh-CN" sz="2000" b="1" u="none" strike="noStrike" kern="1200" cap="none" spc="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" grpId="0" animBg="1"/>
      <p:bldP spid="7" grpId="0" animBg="1"/>
      <p:bldP spid="8" grpId="0" animBg="1"/>
      <p:bldP spid="16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37933" y="602340"/>
            <a:ext cx="471487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第二节   事件冲突解决方案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"/>
          <p:cNvSpPr>
            <a:spLocks noGrp="1"/>
          </p:cNvSpPr>
          <p:nvPr/>
        </p:nvSpPr>
        <p:spPr>
          <a:xfrm>
            <a:off x="2664644" y="185599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事件冲突的基本形式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8245" y="3003550"/>
            <a:ext cx="399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外部滑动方向与内部方向不一致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8245" y="4446905"/>
            <a:ext cx="382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外部滑动方向与内部方向一致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37933" y="602340"/>
            <a:ext cx="471487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第二节   事件冲突解决方案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"/>
          <p:cNvSpPr>
            <a:spLocks noGrp="1"/>
          </p:cNvSpPr>
          <p:nvPr/>
        </p:nvSpPr>
        <p:spPr>
          <a:xfrm>
            <a:off x="2613209" y="190171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事件冲突的解决方法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8245" y="3029585"/>
            <a:ext cx="484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所有事件都经过父容器的拦截方法处理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69030" y="4412615"/>
            <a:ext cx="509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父容器不做任何处理，全交由子元素处理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23583" y="617580"/>
            <a:ext cx="574421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第三节  触摸事件在图表中的应用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股票期货中的应用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540635" y="1934210"/>
            <a:ext cx="1968500" cy="3490595"/>
          </a:xfrm>
          <a:prstGeom prst="rect">
            <a:avLst/>
          </a:prstGeom>
        </p:spPr>
      </p:pic>
      <p:pic>
        <p:nvPicPr>
          <p:cNvPr id="5" name="天气预报中的应用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xmlns:p14="http://schemas.microsoft.com/office/powerpoint/2010/main" r:link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111750" y="1934845"/>
            <a:ext cx="1969135" cy="3489960"/>
          </a:xfrm>
          <a:prstGeom prst="rect">
            <a:avLst/>
          </a:prstGeom>
        </p:spPr>
      </p:pic>
      <p:pic>
        <p:nvPicPr>
          <p:cNvPr id="6" name="财务报表类">
            <a:hlinkClick r:id="" action="ppaction://media"/>
          </p:cNvPr>
          <p:cNvPicPr/>
          <p:nvPr>
            <a:videoFile r:link="rId7"/>
            <p:extLst>
              <p:ext uri="{DAA4B4D4-6D71-4841-9C94-3DE7FCFB9230}">
                <p14:media xmlns:p14="http://schemas.microsoft.com/office/powerpoint/2010/main" r:link="rId8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699375" y="1934210"/>
            <a:ext cx="1985010" cy="34893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 vol="0">
                <p:cTn id="21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video fullScrn="0">
              <p:cMediaNode>
                <p:cTn id="2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video fullScrn="0">
              <p:cMediaNode>
                <p:cTn id="23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76083" y="2774040"/>
            <a:ext cx="383921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第五章  自定义图表库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4583" y="609960"/>
            <a:ext cx="498221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第一节  如何设计图表库框架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"/>
          <p:cNvSpPr>
            <a:spLocks noGrp="1"/>
          </p:cNvSpPr>
          <p:nvPr/>
        </p:nvSpPr>
        <p:spPr>
          <a:xfrm>
            <a:off x="2613209" y="190171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基本要求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8245" y="3029585"/>
            <a:ext cx="230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能实现基本需求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8245" y="3777615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便于扩展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8245" y="4525645"/>
            <a:ext cx="2049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面向接口编程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95083" y="579480"/>
            <a:ext cx="460121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第二节  业务的抽象与封装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8380" y="598805"/>
            <a:ext cx="722503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第三节   图表实战一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 </a:t>
            </a:r>
            <a:r>
              <a:rPr lang="zh-CN" altLang="en-US" sz="22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 一 仿墨迹天气App展示温度曲线</a:t>
            </a:r>
            <a:endParaRPr lang="zh-CN" altLang="en-US" sz="22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4493" y="643615"/>
            <a:ext cx="5943600" cy="1337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第四节   图表实战二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       </a:t>
            </a:r>
            <a:r>
              <a:rPr lang="zh-CN" altLang="en-US" sz="22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一一 仿同花顺App展示K线</a:t>
            </a:r>
            <a:endParaRPr lang="zh-CN" altLang="en-US" sz="22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000" b="1">
                <a:noFill/>
                <a:latin typeface="微软雅黑" panose="020B0503020204020204" charset="-122"/>
                <a:ea typeface="微软雅黑" panose="020B0503020204020204" charset="-122"/>
              </a:rPr>
              <a:t>课程</a:t>
            </a:r>
            <a:endParaRPr lang="zh-CN" altLang="en-US" sz="30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8350" y="517525"/>
            <a:ext cx="81146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课程内容</a:t>
            </a:r>
            <a:endParaRPr lang="zh-CN" altLang="en-US" sz="3200" b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8840" y="1691005"/>
            <a:ext cx="78949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4748" y="638535"/>
            <a:ext cx="7008495" cy="1337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第五节   图表实战三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</a:t>
            </a:r>
            <a:r>
              <a:rPr lang="zh-CN" altLang="en-US" sz="22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一一 仿支付宝App芝麻信用分雷达图</a:t>
            </a:r>
            <a:endParaRPr lang="zh-CN" altLang="en-US" sz="22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57083" y="2804520"/>
            <a:ext cx="307721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第六章  课程总结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0843" y="549000"/>
            <a:ext cx="307721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认识图表</a:t>
            </a:r>
            <a:endParaRPr lang="zh-CN" altLang="en-US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99553" y="1839595"/>
          <a:ext cx="9191625" cy="382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25"/>
                <a:gridCol w="6934200"/>
              </a:tblGrid>
              <a:tr h="546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2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常见图表的种类</a:t>
                      </a:r>
                      <a:endParaRPr lang="zh-CN" altLang="en-US" sz="22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17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200" b="1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图表的特点</a:t>
                      </a:r>
                      <a:endParaRPr lang="zh-CN" altLang="en-US" sz="2200" b="1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917B"/>
                    </a:solidFill>
                  </a:tcPr>
                </a:tc>
              </a:tr>
              <a:tr h="546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rgbClr val="4949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直方图</a:t>
                      </a:r>
                      <a:endParaRPr lang="zh-CN" altLang="en-US" sz="2000" b="0">
                        <a:solidFill>
                          <a:srgbClr val="4949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AD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4949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由一系列高度不等的纵向条纹或线段来表示数据分布的情况</a:t>
                      </a:r>
                      <a:endParaRPr lang="zh-CN" altLang="en-US" sz="2000" b="0">
                        <a:solidFill>
                          <a:srgbClr val="4949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AD3"/>
                    </a:solidFill>
                  </a:tcPr>
                </a:tc>
              </a:tr>
              <a:tr h="5842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rgbClr val="4949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曲线图</a:t>
                      </a:r>
                      <a:endParaRPr lang="zh-CN" altLang="en-US" sz="2000" b="0">
                        <a:solidFill>
                          <a:srgbClr val="4949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AD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4949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用一组曲线来表示一组数据的函数关系，能比较直观的显示量的变化趋势以及各因变量之间的关系（走向、变化速度等）</a:t>
                      </a:r>
                      <a:endParaRPr lang="zh-CN" altLang="en-US" sz="2000" b="0">
                        <a:solidFill>
                          <a:srgbClr val="4949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AD3"/>
                    </a:solidFill>
                  </a:tcPr>
                </a:tc>
              </a:tr>
              <a:tr h="546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rgbClr val="4949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折线图</a:t>
                      </a:r>
                      <a:endParaRPr lang="zh-CN" altLang="en-US" sz="2000" b="0">
                        <a:solidFill>
                          <a:srgbClr val="4949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AD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4949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显示随时间而变化的连续数据（由线段连接而成）</a:t>
                      </a:r>
                      <a:endParaRPr lang="zh-CN" altLang="en-US" sz="2000" b="0">
                        <a:solidFill>
                          <a:srgbClr val="4949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AD3"/>
                    </a:solidFill>
                  </a:tcPr>
                </a:tc>
              </a:tr>
              <a:tr h="546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2000" b="0">
                          <a:solidFill>
                            <a:srgbClr val="4949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</a:t>
                      </a:r>
                      <a:r>
                        <a:rPr lang="zh-CN" altLang="en-US" sz="2000" b="0">
                          <a:solidFill>
                            <a:srgbClr val="4949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线图</a:t>
                      </a:r>
                      <a:endParaRPr lang="zh-CN" altLang="en-US" sz="2000" b="0">
                        <a:solidFill>
                          <a:srgbClr val="4949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AD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4949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能很好反映股市及期货市场其大势的状况和价格信息</a:t>
                      </a:r>
                      <a:endParaRPr lang="zh-CN" altLang="en-US" sz="2000" b="0">
                        <a:solidFill>
                          <a:srgbClr val="4949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AD3"/>
                    </a:solidFill>
                  </a:tcPr>
                </a:tc>
              </a:tr>
              <a:tr h="546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rgbClr val="4949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饼状图</a:t>
                      </a:r>
                      <a:endParaRPr lang="zh-CN" altLang="en-US" sz="2000" b="0">
                        <a:solidFill>
                          <a:srgbClr val="4949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AD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4949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展示在一个数据系列中各项的大小以及各项总和的比例</a:t>
                      </a:r>
                      <a:endParaRPr lang="zh-CN" altLang="en-US" sz="2000" b="0">
                        <a:solidFill>
                          <a:srgbClr val="4949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AD3"/>
                    </a:solidFill>
                  </a:tcPr>
                </a:tc>
              </a:tr>
              <a:tr h="546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000" b="0">
                          <a:solidFill>
                            <a:srgbClr val="4949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雷达图</a:t>
                      </a:r>
                      <a:endParaRPr lang="zh-CN" altLang="en-US" sz="2000" b="0">
                        <a:solidFill>
                          <a:srgbClr val="4949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AD3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solidFill>
                            <a:srgbClr val="4949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可以四维以上的多维数据，但不足的是数据点最多</a:t>
                      </a:r>
                      <a:r>
                        <a:rPr lang="en-US" altLang="zh-CN" sz="2000" b="0">
                          <a:solidFill>
                            <a:srgbClr val="4949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r>
                        <a:rPr lang="zh-CN" altLang="en-US" sz="2000" b="0">
                          <a:solidFill>
                            <a:srgbClr val="494949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个</a:t>
                      </a:r>
                      <a:endParaRPr lang="zh-CN" altLang="en-US" sz="2000" b="0">
                        <a:solidFill>
                          <a:srgbClr val="494949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AD3"/>
                    </a:solidFill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71918" y="2774040"/>
            <a:ext cx="444754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第二章   图表开源库选型 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71918" y="601705"/>
            <a:ext cx="444754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第一节   主流图表库介绍 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1506220" y="1686560"/>
            <a:ext cx="2322830" cy="2125980"/>
            <a:chOff x="770873" y="652333"/>
            <a:chExt cx="2670594" cy="2981665"/>
          </a:xfrm>
        </p:grpSpPr>
        <p:grpSp>
          <p:nvGrpSpPr>
            <p:cNvPr id="7" name="组 6"/>
            <p:cNvGrpSpPr/>
            <p:nvPr/>
          </p:nvGrpSpPr>
          <p:grpSpPr>
            <a:xfrm>
              <a:off x="770874" y="652333"/>
              <a:ext cx="2670593" cy="1979761"/>
              <a:chOff x="864217" y="766633"/>
              <a:chExt cx="2670593" cy="1979761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864217" y="983932"/>
                <a:ext cx="2589954" cy="1545140"/>
              </a:xfrm>
              <a:prstGeom prst="rect">
                <a:avLst/>
              </a:prstGeom>
              <a:solidFill>
                <a:srgbClr val="C9394A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 sz="1350">
                  <a:solidFill>
                    <a:srgbClr val="FF9900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075990" y="766633"/>
                <a:ext cx="1458820" cy="1979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 defTabSz="1218565">
                  <a:lnSpc>
                    <a:spcPct val="130000"/>
                  </a:lnSpc>
                  <a:defRPr/>
                </a:pPr>
                <a:r>
                  <a:rPr lang="en-US" altLang="zh-CN" sz="6600" b="1" kern="0">
                    <a:solidFill>
                      <a:schemeClr val="bg1"/>
                    </a:solidFill>
                  </a:rPr>
                  <a:t>01</a:t>
                </a:r>
                <a:endParaRPr lang="en-US" altLang="zh-CN" sz="6600" b="1" kern="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770873" y="2414798"/>
              <a:ext cx="2589954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1350"/>
            </a:p>
          </p:txBody>
        </p:sp>
        <p:sp>
          <p:nvSpPr>
            <p:cNvPr id="47" name="矩形 46"/>
            <p:cNvSpPr/>
            <p:nvPr/>
          </p:nvSpPr>
          <p:spPr>
            <a:xfrm>
              <a:off x="770873" y="2632190"/>
              <a:ext cx="2589107" cy="6893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lnSpc>
                  <a:spcPct val="130000"/>
                </a:lnSpc>
              </a:pPr>
              <a:r>
                <a:rPr lang="en-US" sz="2000" b="1" dirty="0">
                  <a:solidFill>
                    <a:srgbClr val="494949"/>
                  </a:solidFill>
                  <a:latin typeface="微软雅黑" panose="020B0503020204020204" charset="-122"/>
                  <a:ea typeface="微软雅黑" panose="020B0503020204020204" charset="-122"/>
                </a:rPr>
                <a:t>AChartEngine</a:t>
              </a:r>
              <a:endParaRPr lang="en-US" sz="2000" b="1" dirty="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504950" y="3792855"/>
            <a:ext cx="2252980" cy="191262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1637030" y="3831590"/>
            <a:ext cx="1991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Android</a:t>
            </a:r>
            <a:r>
              <a:rPr lang="zh-CN" altLang="en-US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第一个免费开源图表库，主要支持三类图表（</a:t>
            </a:r>
            <a:r>
              <a:rPr lang="en-US" altLang="zh-CN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XY</a:t>
            </a:r>
            <a:r>
              <a:rPr lang="zh-CN" altLang="en-US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图表，</a:t>
            </a:r>
            <a:r>
              <a:rPr lang="en-US" altLang="zh-CN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圆</a:t>
            </a:r>
            <a:r>
              <a:rPr lang="en-US" altLang="zh-CN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图表，组合图）</a:t>
            </a:r>
            <a:endParaRPr lang="zh-CN" altLang="en-US" sz="2000">
              <a:solidFill>
                <a:srgbClr val="49494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 7"/>
          <p:cNvGrpSpPr/>
          <p:nvPr/>
        </p:nvGrpSpPr>
        <p:grpSpPr>
          <a:xfrm>
            <a:off x="8387080" y="1686560"/>
            <a:ext cx="2343785" cy="2125917"/>
            <a:chOff x="770873" y="652333"/>
            <a:chExt cx="2589955" cy="2981665"/>
          </a:xfrm>
        </p:grpSpPr>
        <p:grpSp>
          <p:nvGrpSpPr>
            <p:cNvPr id="10" name="组 6"/>
            <p:cNvGrpSpPr/>
            <p:nvPr/>
          </p:nvGrpSpPr>
          <p:grpSpPr>
            <a:xfrm>
              <a:off x="770874" y="652333"/>
              <a:ext cx="2589954" cy="1979820"/>
              <a:chOff x="864217" y="766633"/>
              <a:chExt cx="2589954" cy="197982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864217" y="983932"/>
                <a:ext cx="2589954" cy="1545140"/>
              </a:xfrm>
              <a:prstGeom prst="rect">
                <a:avLst/>
              </a:prstGeom>
              <a:solidFill>
                <a:srgbClr val="C9394A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 sz="1350">
                  <a:solidFill>
                    <a:srgbClr val="FF9900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076220" y="766633"/>
                <a:ext cx="1376680" cy="1979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 defTabSz="1218565">
                  <a:lnSpc>
                    <a:spcPct val="130000"/>
                  </a:lnSpc>
                  <a:defRPr/>
                </a:pPr>
                <a:r>
                  <a:rPr lang="en-US" altLang="zh-CN" sz="6600" b="1" kern="0">
                    <a:solidFill>
                      <a:schemeClr val="bg1"/>
                    </a:solidFill>
                  </a:rPr>
                  <a:t>04</a:t>
                </a:r>
                <a:endParaRPr lang="en-US" altLang="zh-CN" sz="6600" b="1" kern="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770873" y="2414798"/>
              <a:ext cx="2589954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1350"/>
            </a:p>
          </p:txBody>
        </p:sp>
        <p:sp>
          <p:nvSpPr>
            <p:cNvPr id="14" name="矩形 13"/>
            <p:cNvSpPr/>
            <p:nvPr/>
          </p:nvSpPr>
          <p:spPr>
            <a:xfrm>
              <a:off x="770873" y="2632190"/>
              <a:ext cx="2589107" cy="68933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l">
                <a:lnSpc>
                  <a:spcPct val="130000"/>
                </a:lnSpc>
              </a:pPr>
              <a:r>
                <a:rPr lang="en-US" sz="2000" b="1" dirty="0">
                  <a:solidFill>
                    <a:srgbClr val="494949"/>
                  </a:solidFill>
                  <a:latin typeface="微软雅黑" panose="020B0503020204020204" charset="-122"/>
                  <a:ea typeface="微软雅黑" panose="020B0503020204020204" charset="-122"/>
                </a:rPr>
                <a:t>MPAndroidChart</a:t>
              </a:r>
              <a:endParaRPr lang="en-US" sz="2000" b="1" dirty="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3950970" y="3812540"/>
            <a:ext cx="2023745" cy="18923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  <p:sp>
        <p:nvSpPr>
          <p:cNvPr id="16" name="文本框 15"/>
          <p:cNvSpPr txBox="1"/>
          <p:nvPr/>
        </p:nvSpPr>
        <p:spPr>
          <a:xfrm>
            <a:off x="3982085" y="3851275"/>
            <a:ext cx="19615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非</a:t>
            </a:r>
            <a:r>
              <a:rPr lang="en-US" altLang="zh-CN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Android</a:t>
            </a:r>
            <a:r>
              <a:rPr lang="zh-CN" altLang="en-US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开发写的</a:t>
            </a:r>
            <a:r>
              <a:rPr lang="en-US" altLang="zh-CN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Android</a:t>
            </a:r>
            <a:r>
              <a:rPr lang="zh-CN" altLang="en-US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图表库，目前支持</a:t>
            </a:r>
            <a:r>
              <a:rPr lang="en-US" altLang="zh-CN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18</a:t>
            </a:r>
            <a:r>
              <a:rPr lang="zh-CN" altLang="en-US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种图表</a:t>
            </a:r>
            <a:endParaRPr lang="zh-CN" altLang="en-US" sz="2000">
              <a:solidFill>
                <a:srgbClr val="49494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 7"/>
          <p:cNvGrpSpPr/>
          <p:nvPr/>
        </p:nvGrpSpPr>
        <p:grpSpPr>
          <a:xfrm>
            <a:off x="3951605" y="1686560"/>
            <a:ext cx="2023110" cy="2125980"/>
            <a:chOff x="770873" y="652333"/>
            <a:chExt cx="2589955" cy="2981665"/>
          </a:xfrm>
        </p:grpSpPr>
        <p:grpSp>
          <p:nvGrpSpPr>
            <p:cNvPr id="18" name="组 6"/>
            <p:cNvGrpSpPr/>
            <p:nvPr/>
          </p:nvGrpSpPr>
          <p:grpSpPr>
            <a:xfrm>
              <a:off x="770874" y="652333"/>
              <a:ext cx="2589954" cy="1979761"/>
              <a:chOff x="864217" y="766633"/>
              <a:chExt cx="2589954" cy="197976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864217" y="983932"/>
                <a:ext cx="2589954" cy="1545140"/>
              </a:xfrm>
              <a:prstGeom prst="rect">
                <a:avLst/>
              </a:prstGeom>
              <a:solidFill>
                <a:srgbClr val="C9394A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 sz="1350">
                  <a:solidFill>
                    <a:srgbClr val="FF9900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076220" y="766633"/>
                <a:ext cx="1376680" cy="1979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 defTabSz="1218565">
                  <a:lnSpc>
                    <a:spcPct val="130000"/>
                  </a:lnSpc>
                  <a:defRPr/>
                </a:pPr>
                <a:r>
                  <a:rPr lang="en-US" altLang="zh-CN" sz="6600" b="1" kern="0">
                    <a:solidFill>
                      <a:schemeClr val="bg1"/>
                    </a:solidFill>
                  </a:rPr>
                  <a:t>02</a:t>
                </a:r>
                <a:endParaRPr lang="en-US" altLang="zh-CN" sz="6600" b="1" kern="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770873" y="2414798"/>
              <a:ext cx="2589954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70873" y="2632190"/>
              <a:ext cx="2589107" cy="6893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lnSpc>
                  <a:spcPct val="130000"/>
                </a:lnSpc>
              </a:pPr>
              <a:r>
                <a:rPr lang="en-US" sz="2000" b="1" dirty="0">
                  <a:solidFill>
                    <a:srgbClr val="494949"/>
                  </a:solidFill>
                  <a:latin typeface="微软雅黑" panose="020B0503020204020204" charset="-122"/>
                  <a:ea typeface="微软雅黑" panose="020B0503020204020204" charset="-122"/>
                </a:rPr>
                <a:t>XCL-Charts</a:t>
              </a:r>
              <a:endParaRPr lang="en-US" sz="2000" b="1" dirty="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6159500" y="3812540"/>
            <a:ext cx="2049780" cy="18923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6159500" y="3831590"/>
            <a:ext cx="19907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目前较流行的库之一，最近一次更新在</a:t>
            </a:r>
            <a:r>
              <a:rPr lang="en-US" altLang="zh-CN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个月之前</a:t>
            </a:r>
            <a:endParaRPr lang="zh-CN" altLang="en-US" sz="2000">
              <a:solidFill>
                <a:srgbClr val="49494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5" name="组 7"/>
          <p:cNvGrpSpPr/>
          <p:nvPr/>
        </p:nvGrpSpPr>
        <p:grpSpPr>
          <a:xfrm>
            <a:off x="6158865" y="1686560"/>
            <a:ext cx="2051685" cy="2125980"/>
            <a:chOff x="770873" y="652333"/>
            <a:chExt cx="2589955" cy="2981665"/>
          </a:xfrm>
        </p:grpSpPr>
        <p:grpSp>
          <p:nvGrpSpPr>
            <p:cNvPr id="26" name="组 6"/>
            <p:cNvGrpSpPr/>
            <p:nvPr/>
          </p:nvGrpSpPr>
          <p:grpSpPr>
            <a:xfrm>
              <a:off x="770874" y="652333"/>
              <a:ext cx="2589954" cy="1979761"/>
              <a:chOff x="864217" y="766633"/>
              <a:chExt cx="2589954" cy="197976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64217" y="983932"/>
                <a:ext cx="2589954" cy="1545140"/>
              </a:xfrm>
              <a:prstGeom prst="rect">
                <a:avLst/>
              </a:prstGeom>
              <a:solidFill>
                <a:srgbClr val="C9394A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 sz="1350">
                  <a:solidFill>
                    <a:srgbClr val="FF9900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076220" y="766633"/>
                <a:ext cx="1376680" cy="1979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 defTabSz="1218565">
                  <a:lnSpc>
                    <a:spcPct val="130000"/>
                  </a:lnSpc>
                  <a:defRPr/>
                </a:pPr>
                <a:r>
                  <a:rPr lang="en-US" altLang="zh-CN" sz="6600" b="1" kern="0">
                    <a:solidFill>
                      <a:schemeClr val="bg1"/>
                    </a:solidFill>
                  </a:rPr>
                  <a:t>03</a:t>
                </a:r>
                <a:endParaRPr lang="en-US" altLang="zh-CN" sz="6600" b="1" kern="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770873" y="2414798"/>
              <a:ext cx="2589954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sz="135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0873" y="2632190"/>
              <a:ext cx="2589107" cy="6893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lnSpc>
                  <a:spcPct val="130000"/>
                </a:lnSpc>
              </a:pPr>
              <a:r>
                <a:rPr lang="en-US" sz="2000" b="1" dirty="0">
                  <a:solidFill>
                    <a:srgbClr val="494949"/>
                  </a:solidFill>
                  <a:latin typeface="微软雅黑" panose="020B0503020204020204" charset="-122"/>
                  <a:ea typeface="微软雅黑" panose="020B0503020204020204" charset="-122"/>
                </a:rPr>
                <a:t>HelloCharts</a:t>
              </a:r>
              <a:endParaRPr lang="en-US" sz="2000" b="1" dirty="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387080" y="3812540"/>
            <a:ext cx="2342515" cy="18923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350"/>
          </a:p>
        </p:txBody>
      </p:sp>
      <p:sp>
        <p:nvSpPr>
          <p:cNvPr id="32" name="文本框 31"/>
          <p:cNvSpPr txBox="1"/>
          <p:nvPr/>
        </p:nvSpPr>
        <p:spPr>
          <a:xfrm>
            <a:off x="8439785" y="3851275"/>
            <a:ext cx="22180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>
                <a:solidFill>
                  <a:srgbClr val="494949"/>
                </a:solidFill>
                <a:latin typeface="微软雅黑" panose="020B0503020204020204" charset="-122"/>
                <a:ea typeface="微软雅黑" panose="020B0503020204020204" charset="-122"/>
              </a:rPr>
              <a:t>目前动效，流畅度，表现形式等最好的图表库，一直在更新</a:t>
            </a:r>
            <a:endParaRPr lang="zh-CN" sz="2000">
              <a:solidFill>
                <a:srgbClr val="49494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/>
      <p:bldP spid="15" grpId="0" bldLvl="0" animBg="1"/>
      <p:bldP spid="16" grpId="0"/>
      <p:bldP spid="23" grpId="0" bldLvl="0" animBg="1"/>
      <p:bldP spid="24" grpId="0"/>
      <p:bldP spid="31" grpId="0" bldLvl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29223" y="648060"/>
            <a:ext cx="6933565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第二节   MPAndroidChart的源码分析 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9865" y="1558925"/>
            <a:ext cx="983107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MPAndroidChart不仅可以在Android设备上绘制各种统计图表，而且可以对图表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进行拖动和缩放等操作，应用起来非常灵活。和前面介绍的AChartEngine相比，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MPAndroidChart显得更为轻巧和简单，MPAndroidChart同样拥有常用的图表类型：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线型图、饼图、柱状图和散点图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mpca柱状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0" y="3369945"/>
            <a:ext cx="4846320" cy="2237740"/>
          </a:xfrm>
          <a:prstGeom prst="rect">
            <a:avLst/>
          </a:prstGeom>
        </p:spPr>
      </p:pic>
      <p:pic>
        <p:nvPicPr>
          <p:cNvPr id="5" name="图片 4" descr="mpca曲线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35" y="3369945"/>
            <a:ext cx="5086985" cy="2374265"/>
          </a:xfrm>
          <a:prstGeom prst="rect">
            <a:avLst/>
          </a:prstGeom>
        </p:spPr>
      </p:pic>
      <p:pic>
        <p:nvPicPr>
          <p:cNvPr id="6" name="图片 5" descr="mpca饼状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85" y="2834640"/>
            <a:ext cx="3629660" cy="38385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0463" y="609960"/>
            <a:ext cx="487045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第三节   MPAC实现直方图 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占位符 12"/>
          <p:cNvSpPr txBox="1"/>
          <p:nvPr>
            <p:custDataLst>
              <p:tags r:id="rId1"/>
            </p:custDataLst>
          </p:nvPr>
        </p:nvSpPr>
        <p:spPr>
          <a:xfrm>
            <a:off x="3739050" y="2178330"/>
            <a:ext cx="5565618" cy="73596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lvl="1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MPAC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直方图效果展示</a:t>
            </a:r>
            <a:endParaRPr lang="zh-CN" altLang="en-US" sz="2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12"/>
          <p:cNvSpPr txBox="1"/>
          <p:nvPr>
            <p:custDataLst>
              <p:tags r:id="rId2"/>
            </p:custDataLst>
          </p:nvPr>
        </p:nvSpPr>
        <p:spPr>
          <a:xfrm>
            <a:off x="3739050" y="3649625"/>
            <a:ext cx="5565618" cy="73596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lvl="1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MPAC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实现直方图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Demo</a:t>
            </a:r>
            <a:endParaRPr lang="en-US" altLang="zh-CN" sz="2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Screenshot_2017-09-17-21-59-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840" y="1274445"/>
            <a:ext cx="2703830" cy="480885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0463" y="609960"/>
            <a:ext cx="487045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3000" b="1" kern="0" dirty="0" err="1">
                <a:solidFill>
                  <a:srgbClr val="C9394A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第四节   MPAC实现曲线图 </a:t>
            </a:r>
            <a:endParaRPr lang="zh-CN" altLang="en-US" sz="3000" b="1" kern="0" dirty="0" err="1">
              <a:solidFill>
                <a:srgbClr val="C9394A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占位符 12"/>
          <p:cNvSpPr txBox="1"/>
          <p:nvPr>
            <p:custDataLst>
              <p:tags r:id="rId1"/>
            </p:custDataLst>
          </p:nvPr>
        </p:nvSpPr>
        <p:spPr>
          <a:xfrm>
            <a:off x="3719830" y="2177415"/>
            <a:ext cx="5677535" cy="73596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-114300" lvl="0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MPAC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曲线图效果展示</a:t>
            </a:r>
            <a:endParaRPr lang="zh-CN" altLang="en-US" sz="2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12"/>
          <p:cNvSpPr txBox="1"/>
          <p:nvPr>
            <p:custDataLst>
              <p:tags r:id="rId2"/>
            </p:custDataLst>
          </p:nvPr>
        </p:nvSpPr>
        <p:spPr>
          <a:xfrm>
            <a:off x="3720000" y="3605175"/>
            <a:ext cx="5565618" cy="73596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68580" tIns="34290" rIns="68580" bIns="3429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-114300" lvl="0" indent="-342900" defTabSz="592455">
              <a:lnSpc>
                <a:spcPct val="130000"/>
              </a:lnSpc>
              <a:spcAft>
                <a:spcPct val="15000"/>
              </a:spcAft>
              <a:buFont typeface="Wingdings" panose="05000000000000000000" pitchFamily="2" charset="2"/>
              <a:buChar char="u"/>
            </a:pPr>
            <a:r>
              <a:rPr 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利用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MPAC</a:t>
            </a:r>
            <a:r>
              <a:rPr lang="zh-CN" altLang="en-US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实现曲线图</a:t>
            </a:r>
            <a:r>
              <a:rPr lang="en-US" altLang="zh-CN" sz="2200" dirty="0" err="1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Demo</a:t>
            </a:r>
            <a:endParaRPr lang="en-US" altLang="zh-CN" sz="2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Screenshot_2017-09-17-21-59-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65" y="1243330"/>
            <a:ext cx="2828290" cy="48558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1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1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1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1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1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1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1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1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1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1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2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ags/tag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64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七组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10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11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12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13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14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15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16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17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18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19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0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1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2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3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4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5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6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7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8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9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7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8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9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1835</Words>
  <Application>WPS 演示</Application>
  <PresentationFormat>宽屏</PresentationFormat>
  <Paragraphs>234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Arial Unicode MS</vt:lpstr>
      <vt:lpstr>Century Gothic</vt:lpstr>
      <vt:lpstr>Calibri</vt:lpstr>
      <vt:lpstr>Wingdings</vt:lpstr>
      <vt:lpstr>Times New Roman</vt:lpstr>
      <vt:lpstr>Calibri Light</vt:lpstr>
      <vt:lpstr>Office 主题</vt:lpstr>
      <vt:lpstr>1_Office 主题</vt:lpstr>
      <vt:lpstr>PowerPoint 演示文稿</vt:lpstr>
      <vt:lpstr>课程</vt:lpstr>
      <vt:lpstr>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ThinkPad</cp:lastModifiedBy>
  <cp:revision>186</cp:revision>
  <dcterms:created xsi:type="dcterms:W3CDTF">2017-08-23T06:45:00Z</dcterms:created>
  <dcterms:modified xsi:type="dcterms:W3CDTF">2017-10-22T01:39:00Z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