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0"/>
  </p:notesMasterIdLst>
  <p:sldIdLst>
    <p:sldId id="256" r:id="rId2"/>
    <p:sldId id="311" r:id="rId3"/>
    <p:sldId id="312" r:id="rId4"/>
    <p:sldId id="313" r:id="rId5"/>
    <p:sldId id="322" r:id="rId6"/>
    <p:sldId id="314" r:id="rId7"/>
    <p:sldId id="315" r:id="rId8"/>
    <p:sldId id="316" r:id="rId9"/>
    <p:sldId id="319" r:id="rId10"/>
    <p:sldId id="324" r:id="rId11"/>
    <p:sldId id="320" r:id="rId12"/>
    <p:sldId id="317" r:id="rId13"/>
    <p:sldId id="318" r:id="rId14"/>
    <p:sldId id="323" r:id="rId15"/>
    <p:sldId id="321" r:id="rId16"/>
    <p:sldId id="325" r:id="rId17"/>
    <p:sldId id="326" r:id="rId18"/>
    <p:sldId id="327" r:id="rId19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Poppins ExtraBold" panose="000009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14A39-9558-4005-B63E-CBCCBD339A87}" v="2" dt="2025-03-03T02:44:29.425"/>
  </p1510:revLst>
</p1510:revInfo>
</file>

<file path=ppt/tableStyles.xml><?xml version="1.0" encoding="utf-8"?>
<a:tblStyleLst xmlns:a="http://schemas.openxmlformats.org/drawingml/2006/main" def="{5AE1C9C7-F410-4515-A5E4-F066FDFB531B}">
  <a:tblStyle styleId="{5AE1C9C7-F410-4515-A5E4-F066FDFB53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dagatla Sandeep Kumar" userId="1965dd6e2f7eab7d" providerId="LiveId" clId="{13E14A39-9558-4005-B63E-CBCCBD339A87}"/>
    <pc:docChg chg="modSld">
      <pc:chgData name="Kandagatla Sandeep Kumar" userId="1965dd6e2f7eab7d" providerId="LiveId" clId="{13E14A39-9558-4005-B63E-CBCCBD339A87}" dt="2025-03-03T02:57:02.174" v="6" actId="20577"/>
      <pc:docMkLst>
        <pc:docMk/>
      </pc:docMkLst>
      <pc:sldChg chg="modSp">
        <pc:chgData name="Kandagatla Sandeep Kumar" userId="1965dd6e2f7eab7d" providerId="LiveId" clId="{13E14A39-9558-4005-B63E-CBCCBD339A87}" dt="2025-03-03T02:44:29.425" v="1" actId="1076"/>
        <pc:sldMkLst>
          <pc:docMk/>
          <pc:sldMk cId="2542760104" sldId="313"/>
        </pc:sldMkLst>
        <pc:spChg chg="mod">
          <ac:chgData name="Kandagatla Sandeep Kumar" userId="1965dd6e2f7eab7d" providerId="LiveId" clId="{13E14A39-9558-4005-B63E-CBCCBD339A87}" dt="2025-03-03T02:44:29.425" v="1" actId="1076"/>
          <ac:spMkLst>
            <pc:docMk/>
            <pc:sldMk cId="2542760104" sldId="313"/>
            <ac:spMk id="4" creationId="{ED147340-AD12-8AAB-6338-B667B6ECE789}"/>
          </ac:spMkLst>
        </pc:spChg>
      </pc:sldChg>
      <pc:sldChg chg="modSp mod">
        <pc:chgData name="Kandagatla Sandeep Kumar" userId="1965dd6e2f7eab7d" providerId="LiveId" clId="{13E14A39-9558-4005-B63E-CBCCBD339A87}" dt="2025-03-03T02:57:02.174" v="6" actId="20577"/>
        <pc:sldMkLst>
          <pc:docMk/>
          <pc:sldMk cId="1256878380" sldId="314"/>
        </pc:sldMkLst>
        <pc:spChg chg="mod">
          <ac:chgData name="Kandagatla Sandeep Kumar" userId="1965dd6e2f7eab7d" providerId="LiveId" clId="{13E14A39-9558-4005-B63E-CBCCBD339A87}" dt="2025-03-03T02:57:02.174" v="6" actId="20577"/>
          <ac:spMkLst>
            <pc:docMk/>
            <pc:sldMk cId="1256878380" sldId="314"/>
            <ac:spMk id="4" creationId="{225AF785-11AF-2CBA-5FE3-63789EAE7B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613">
            <a:off x="1209600" y="3728931"/>
            <a:ext cx="3362400" cy="411000"/>
          </a:xfrm>
          <a:prstGeom prst="rect">
            <a:avLst/>
          </a:prstGeom>
          <a:solidFill>
            <a:srgbClr val="FFFFFF">
              <a:alpha val="335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09600" y="765449"/>
            <a:ext cx="6724800" cy="28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529375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14300" y="4603500"/>
            <a:ext cx="91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40"/>
          <p:cNvCxnSpPr/>
          <p:nvPr/>
        </p:nvCxnSpPr>
        <p:spPr>
          <a:xfrm>
            <a:off x="0" y="529375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40"/>
          <p:cNvCxnSpPr/>
          <p:nvPr/>
        </p:nvCxnSpPr>
        <p:spPr>
          <a:xfrm>
            <a:off x="-14300" y="4603500"/>
            <a:ext cx="91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875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1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41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86" r:id="rId4"/>
    <p:sldLayoutId id="214748368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njusunilkumar/air-quality-index-prediction?select=city_day.csv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 idx="4294967295"/>
          </p:nvPr>
        </p:nvSpPr>
        <p:spPr>
          <a:xfrm>
            <a:off x="795453" y="465409"/>
            <a:ext cx="7702550" cy="565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AIR QUALITY INDEX PREDICTION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45342-AD90-A2E8-395D-1AAA0E67C81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4995" y="1311004"/>
            <a:ext cx="8163466" cy="3367087"/>
          </a:xfrm>
        </p:spPr>
        <p:txBody>
          <a:bodyPr/>
          <a:lstStyle/>
          <a:p>
            <a:pPr marL="139700" indent="0">
              <a:buNone/>
            </a:pP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Course Title: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Machine Learning and Pattern Recognition (B9DA109)</a:t>
            </a:r>
          </a:p>
          <a:p>
            <a:pPr marL="139700" indent="0">
              <a:buNone/>
            </a:pP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Lecturer Name: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Mark Germaine</a:t>
            </a:r>
          </a:p>
          <a:p>
            <a:pPr marL="139700" indent="0">
              <a:buNone/>
            </a:pP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Assignment Title: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Supervised Machine Learning – Regression</a:t>
            </a:r>
          </a:p>
          <a:p>
            <a:pPr marL="139700" indent="0">
              <a:buNone/>
            </a:pPr>
            <a:endParaRPr lang="en-IN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9700" indent="0">
              <a:buNone/>
            </a:pP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Group Members:</a:t>
            </a:r>
            <a:b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	Sunny Rao </a:t>
            </a:r>
            <a:r>
              <a:rPr lang="en-I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Karegam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IN" sz="1800" i="0" dirty="0">
                <a:effectLst/>
                <a:latin typeface="Arial" panose="020B0604020202020204" pitchFamily="34" charset="0"/>
              </a:rPr>
              <a:t>20058107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	Sandeep Kumar Kandagatla (20058796)</a:t>
            </a:r>
            <a:b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	Srikanth </a:t>
            </a:r>
            <a:r>
              <a:rPr lang="en-I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Kannamoni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IN" sz="1800" i="0" dirty="0">
                <a:effectLst/>
                <a:latin typeface="Arial" panose="020B0604020202020204" pitchFamily="34" charset="0"/>
              </a:rPr>
              <a:t>20047954)</a:t>
            </a:r>
            <a:b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	Alphin </a:t>
            </a:r>
            <a:r>
              <a:rPr lang="en-I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Stivi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John (</a:t>
            </a:r>
            <a:r>
              <a:rPr lang="en-IN" sz="1800" i="0" dirty="0">
                <a:effectLst/>
                <a:latin typeface="Arial" panose="020B0604020202020204" pitchFamily="34" charset="0"/>
              </a:rPr>
              <a:t>20055263)</a:t>
            </a: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D00C-2947-F600-41EC-D714749B32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257175"/>
            <a:ext cx="7702550" cy="565150"/>
          </a:xfrm>
        </p:spPr>
        <p:txBody>
          <a:bodyPr/>
          <a:lstStyle/>
          <a:p>
            <a:r>
              <a:rPr lang="en-US" sz="2200" dirty="0"/>
              <a:t>WHY XGBOOST IS PREFERRED OVER RANDOM FOREST</a:t>
            </a:r>
            <a:endParaRPr lang="en-IN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10D6-544E-6E02-BD7F-B924278F4E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54205" y="1251532"/>
            <a:ext cx="7702550" cy="3367087"/>
          </a:xfrm>
        </p:spPr>
        <p:txBody>
          <a:bodyPr/>
          <a:lstStyle/>
          <a:p>
            <a:pPr marL="139700" indent="0">
              <a:buNone/>
            </a:pPr>
            <a:r>
              <a:rPr lang="en-I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Better Handling of Missing Data</a:t>
            </a:r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en-IN" sz="1500" dirty="0" err="1"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 processes missing values natively, while Random Forest requires imputation.</a:t>
            </a:r>
            <a:b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9700" indent="0">
              <a:buNone/>
            </a:pPr>
            <a:r>
              <a:rPr lang="en-I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Less Overfitting</a:t>
            </a:r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 – Random Forest may overfit due to correlated pollutants, while </a:t>
            </a:r>
            <a:r>
              <a:rPr lang="en-IN" sz="1500" dirty="0" err="1"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 generalizes better.</a:t>
            </a:r>
            <a:b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9700" indent="0">
              <a:buNone/>
            </a:pPr>
            <a:r>
              <a:rPr lang="en-I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Captures Complex Relationships</a:t>
            </a:r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 – Boosting technique helps model AQI-pollutant interactions more effectively.</a:t>
            </a:r>
            <a:b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9700" indent="0">
              <a:buNone/>
            </a:pPr>
            <a:r>
              <a:rPr lang="en-I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Higher Predictive Accuracy</a:t>
            </a:r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en-IN" sz="1500" dirty="0" err="1"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 iteratively corrects errors, improving performance over decision trees.</a:t>
            </a:r>
            <a:b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9700" indent="0">
              <a:buNone/>
            </a:pPr>
            <a:r>
              <a:rPr lang="en-I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Efficiency &amp; Speed</a:t>
            </a:r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 – Optimized for faster training and better scalability on large datasets (~29,000 rows).</a:t>
            </a:r>
          </a:p>
        </p:txBody>
      </p:sp>
    </p:spTree>
    <p:extLst>
      <p:ext uri="{BB962C8B-B14F-4D97-AF65-F5344CB8AC3E}">
        <p14:creationId xmlns:p14="http://schemas.microsoft.com/office/powerpoint/2010/main" val="305309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774C-F373-7CA9-931C-291A7987BA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457975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FEATURE IMPORTANCE - XGBOOST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C0C90-DA52-CB7A-DFBD-70BE8B5F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6" y="1236098"/>
            <a:ext cx="6451682" cy="336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777C-5EB9-FDAE-006E-6605E2592F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503237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HYPERPARAMETER TUNING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698F93-F47F-3040-A4FB-B39D9606AA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20725" y="1311663"/>
            <a:ext cx="6934200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Why Hyperparameter Tuning?</a:t>
            </a:r>
            <a:endParaRPr lang="en-US" altLang="en-US" sz="1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Improves model performance by optimizing key parameters.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Prevents overfitting or underfitting by selecting the best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Tuning Process:</a:t>
            </a:r>
            <a:endParaRPr lang="en-US" altLang="en-US" sz="1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GridSearchCV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was used to test different combinations of hyperparameters.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Cross-validation (cv=5)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ensured robustness in parameter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Hyperparameters Tuned:</a:t>
            </a:r>
            <a:endParaRPr lang="en-US" altLang="en-US" sz="1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n_estimators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[50, 100, 200] – Controls the number of boosting rounds.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learning_rate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[0.01, 0.1, 0.2] – Determines the step size at each iteration.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max_depth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[3, 5, 7] – Defines the complexity of trees in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8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84AABC-5243-8378-BDA7-CFD27DDEA7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77913" y="566390"/>
            <a:ext cx="79152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Best Parameters Found: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learning_rate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= 0.2,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max_depth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= 5,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n_estimators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=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Final Model Training: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The optimized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XGBoost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model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was trained with the best parameters.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Model performance improved significantly after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Performance of Optimized Model: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Mean Absolute Error (MAE):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Reduced error in AQI predictions.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Root Mean Squared Error (RMSE):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Lower values indicate fewer large prediction errors.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R² Score: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Improved ability to explain AQI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Model Saving: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The best model was saved using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joblib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for future AQI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</p:txBody>
      </p:sp>
    </p:spTree>
    <p:extLst>
      <p:ext uri="{BB962C8B-B14F-4D97-AF65-F5344CB8AC3E}">
        <p14:creationId xmlns:p14="http://schemas.microsoft.com/office/powerpoint/2010/main" val="381277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3DE8-DF5C-CEFF-A82E-BBEF8C8658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156" y="634205"/>
            <a:ext cx="8675687" cy="563563"/>
          </a:xfrm>
        </p:spPr>
        <p:txBody>
          <a:bodyPr/>
          <a:lstStyle/>
          <a:p>
            <a:pPr algn="ctr"/>
            <a:r>
              <a:rPr lang="en-US" sz="2500" dirty="0"/>
              <a:t>MAKING PREDICTIONS FROM THE TRAINED MODEL</a:t>
            </a:r>
            <a:endParaRPr lang="en-IN" sz="25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0F330B-9546-32EC-133C-30C6372D91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5989" y="1313572"/>
            <a:ext cx="7814333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The trained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XGBoost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Regressor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was used to predict AQI values for unseen test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A subset of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scaled test features (first 5 samples)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was selected for demonstration.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The model generated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predicted AQI values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, which were compared with actual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line 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visualized the accuracy of predictions, showing close alignment with actual AQI.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The results confirmed that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XGBoost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effectively captures patterns in air quality 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94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FEBD-38B9-462E-4950-CF4C0723A1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527823"/>
            <a:ext cx="7702550" cy="532471"/>
          </a:xfrm>
        </p:spPr>
        <p:txBody>
          <a:bodyPr/>
          <a:lstStyle/>
          <a:p>
            <a:pPr algn="ctr"/>
            <a:r>
              <a:rPr lang="en-IN" dirty="0"/>
              <a:t>ACTUAL VS. PREDICTED AQI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D70DF-1A04-D493-82C7-E2D9574D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237083"/>
            <a:ext cx="5802246" cy="35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0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9C8F-D9E5-2D86-7677-DBB5E42498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456852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CONCLUSION &amp;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619043-6176-D5D3-643E-4327CAA5F5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20725" y="1074041"/>
            <a:ext cx="7702550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Successfully implemented machine learning models for AQI prediction.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XGBoost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outperformed due to better handling of missing data and reduced overfitting.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Demonstrated the potential of AI in environmental monitoring and policy decision-making.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Future improvements include integrating deep learning models like LSTMs and CNNs.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Expanding the dataset with meteorological and real-time air quality data.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Developing AI-powered dashboards and mobile applications for real-time AQI tracking and alerts.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</p:txBody>
      </p:sp>
    </p:spTree>
    <p:extLst>
      <p:ext uri="{BB962C8B-B14F-4D97-AF65-F5344CB8AC3E}">
        <p14:creationId xmlns:p14="http://schemas.microsoft.com/office/powerpoint/2010/main" val="44733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EF13-C3EE-8002-DA92-19BAE71D53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502579"/>
            <a:ext cx="7702550" cy="565150"/>
          </a:xfrm>
        </p:spPr>
        <p:txBody>
          <a:bodyPr/>
          <a:lstStyle/>
          <a:p>
            <a:pPr algn="ctr"/>
            <a:r>
              <a:rPr lang="en-GB" dirty="0"/>
              <a:t>INDIVIDUAL CONTRIBUTION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F98EE-2DAD-383A-F1D1-41A4BB18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59156"/>
              </p:ext>
            </p:extLst>
          </p:nvPr>
        </p:nvGraphicFramePr>
        <p:xfrm>
          <a:off x="780198" y="1988361"/>
          <a:ext cx="7702550" cy="17064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{5AE1C9C7-F410-4515-A5E4-F066FDFB531B}</a:tableStyleId>
              </a:tblPr>
              <a:tblGrid>
                <a:gridCol w="3293119">
                  <a:extLst>
                    <a:ext uri="{9D8B030D-6E8A-4147-A177-3AD203B41FA5}">
                      <a16:colId xmlns:a16="http://schemas.microsoft.com/office/drawing/2014/main" val="410615424"/>
                    </a:ext>
                  </a:extLst>
                </a:gridCol>
                <a:gridCol w="4409431">
                  <a:extLst>
                    <a:ext uri="{9D8B030D-6E8A-4147-A177-3AD203B41FA5}">
                      <a16:colId xmlns:a16="http://schemas.microsoft.com/office/drawing/2014/main" val="1448599720"/>
                    </a:ext>
                  </a:extLst>
                </a:gridCol>
              </a:tblGrid>
              <a:tr h="26682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Team Members</a:t>
                      </a:r>
                      <a:endParaRPr lang="en-GB" sz="15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Contribution</a:t>
                      </a:r>
                      <a:endParaRPr lang="en-GB" sz="15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292347"/>
                  </a:ext>
                </a:extLst>
              </a:tr>
              <a:tr h="262364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1500" b="0" u="none" strike="noStrike" cap="none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Arial"/>
                        </a:rPr>
                        <a:t>Sunny Rao </a:t>
                      </a:r>
                      <a:r>
                        <a:rPr lang="en-IN" sz="1500" b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Arial"/>
                        </a:rPr>
                        <a:t>Karegam</a:t>
                      </a:r>
                      <a:endParaRPr lang="en-GB" sz="1500" b="0" i="0" u="none" strike="noStrike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15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Dataset Collection &amp; Preprocessing </a:t>
                      </a:r>
                      <a:endParaRPr lang="en-US" sz="1500" b="0" i="0" u="none" strike="noStrike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97880"/>
                  </a:ext>
                </a:extLst>
              </a:tr>
              <a:tr h="262364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1500" b="0" u="none" strike="noStrike" cap="none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Arial"/>
                        </a:rPr>
                        <a:t>Sandeep Kumar Kandagatla</a:t>
                      </a:r>
                      <a:endParaRPr lang="en-GB" sz="1500" b="0" i="0" u="none" strike="noStrike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15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Feature Engineering &amp; Model Implementation</a:t>
                      </a:r>
                      <a:endParaRPr lang="en-US" sz="1500" b="0" i="0" u="none" strike="noStrike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706828"/>
                  </a:ext>
                </a:extLst>
              </a:tr>
              <a:tr h="28107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1500" b="0" u="none" strike="noStrike" cap="none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Arial"/>
                        </a:rPr>
                        <a:t>Srikanth </a:t>
                      </a:r>
                      <a:r>
                        <a:rPr lang="en-IN" sz="1500" b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Arial"/>
                        </a:rPr>
                        <a:t>Kannamoni</a:t>
                      </a:r>
                      <a:endParaRPr lang="en-GB" sz="1500" b="0" i="0" u="none" strike="noStrike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15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 Training, Evaluation &amp; Optimization</a:t>
                      </a:r>
                      <a:endParaRPr lang="en-US" sz="1500" b="0" i="0" u="none" strike="noStrike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684677"/>
                  </a:ext>
                </a:extLst>
              </a:tr>
              <a:tr h="447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500" b="0" u="none" strike="noStrike" cap="none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Arial"/>
                        </a:rPr>
                        <a:t>Alphin </a:t>
                      </a:r>
                      <a:r>
                        <a:rPr lang="en-IN" sz="1500" b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Arial"/>
                        </a:rPr>
                        <a:t>Stivi</a:t>
                      </a:r>
                      <a:r>
                        <a:rPr lang="en-IN" sz="1500" b="0" u="none" strike="noStrike" cap="none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  <a:sym typeface="Arial"/>
                        </a:rPr>
                        <a:t> John</a:t>
                      </a:r>
                      <a:endParaRPr lang="en-IN" sz="1500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endParaRPr lang="fi-FI" sz="1500" b="0" i="0" u="none" strike="noStrike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15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Prediction, Analysis &amp; Final Insights</a:t>
                      </a:r>
                      <a:endParaRPr lang="en-GB" sz="1500" b="0" i="0" u="none" strike="noStrike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6979" marR="66979" marT="33489" marB="334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55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84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4DF7-E142-898D-73C7-013B5CE26D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3637" y="2289175"/>
            <a:ext cx="4276725" cy="565150"/>
          </a:xfrm>
        </p:spPr>
        <p:txBody>
          <a:bodyPr/>
          <a:lstStyle/>
          <a:p>
            <a:r>
              <a:rPr lang="en-IN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8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ED3C-90A2-D999-2928-1BDA96065B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9795" y="395558"/>
            <a:ext cx="7702550" cy="565150"/>
          </a:xfrm>
        </p:spPr>
        <p:txBody>
          <a:bodyPr/>
          <a:lstStyle/>
          <a:p>
            <a:pPr algn="ctr"/>
            <a:r>
              <a:rPr lang="en-IN" sz="3200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9BE8-426A-6C25-7CCB-01D121CF727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0725" y="1125151"/>
            <a:ext cx="7702550" cy="3367087"/>
          </a:xfrm>
        </p:spPr>
        <p:txBody>
          <a:bodyPr numCol="1"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What is AQI?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Air Quality Index (AQI)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measures air pollution levels based on pollutants like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PM2.5, PM10, NO₂, SO₂, CO, and O₃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Ranges from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0 (Good)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 500 (Hazardous)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139700" indent="0">
              <a:buNone/>
            </a:pPr>
            <a:endParaRPr lang="en-US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Why Predict AQI?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Early warnings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for public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Helps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governments &amp; organizations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manage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Understands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environmental impacts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on air quality.</a:t>
            </a:r>
          </a:p>
          <a:p>
            <a:pPr marL="139700" indent="0">
              <a:buNone/>
            </a:pPr>
            <a:endParaRPr lang="en-US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Project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Machine Learning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to predict AQI based on environmental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Compare models to find the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best-performing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approach.</a:t>
            </a:r>
          </a:p>
          <a:p>
            <a:pPr marL="139700" indent="0">
              <a:buNone/>
            </a:pPr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7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89DD-41E5-BA59-203A-D5120037C2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934" y="532316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014411-8D0C-34DC-FBC8-ACFDED9D35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36702" y="1377814"/>
            <a:ext cx="7768683" cy="320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Dataset: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city_day.csv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(29,531 records, 16 features)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Key Features: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Pollutants: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PM2.5, PM10, NO2, NOx, CO, SO2, O3, Benzene, etc.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Date &amp; City: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Identifies the location and time of recording.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AQI (Target Variable):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Measures air pollution levels.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AQI Bucket: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Categorizes AQI (Good, Moderate, Poor, etc.).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AQI Ranges:</a:t>
            </a:r>
            <a:endParaRPr lang="en-US" altLang="en-US" sz="1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0-50 (Good), 51-100 (Satisfactory), 101-200 (Moderate)</a:t>
            </a:r>
            <a:r>
              <a:rPr lang="en-US" altLang="en-US" sz="15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201-300 (Poor),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301-400 (Very Poor), 401-500+ (Severe)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8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F705-3E19-772B-02C1-EA9265B47F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1356" y="539750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47340-AD12-8AAB-6338-B667B6ECE7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1356" y="1432661"/>
            <a:ext cx="7761287" cy="309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Handling Missing Values: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AQI is the target variable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so rows with missing AQI values were removed to ensure model accuracy.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For numerical features (e.g., PM2.5, PM10, NO2), missing values were filled using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mean imputation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replacing them with the average of each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Helvetica 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Feature Scaling: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 was standardized using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StandardScaler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which transforms features to have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zero mean and unit variance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Standardization helps models like Linear Regression and Neural Networks perform better by ensuring all features have a similar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6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0DD8-E4C8-5516-7092-24BB02A2B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214312"/>
            <a:ext cx="7702550" cy="565150"/>
          </a:xfrm>
        </p:spPr>
        <p:txBody>
          <a:bodyPr/>
          <a:lstStyle/>
          <a:p>
            <a:r>
              <a:rPr lang="en-IN" dirty="0"/>
              <a:t>FEATURE CORRELATION HEATMAP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5C0200-8FA8-B992-0576-3E3FFE0A37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2429" y="1000434"/>
            <a:ext cx="43942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Purpose:</a:t>
            </a:r>
            <a:endParaRPr lang="en-US" altLang="en-US" sz="1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Visualizes the relationship between AQI and various pollutants.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Helps identify the most influential features for AQI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Key Insights:</a:t>
            </a:r>
            <a:endParaRPr lang="en-US" altLang="en-US" sz="1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PM2.5 (0.65) and CO (0.68)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show a strong positive correlation with AQI, making them critical predictors.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PM10, NO2, and SO2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also contribute significantly to AQI fluctuations.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Weak correlation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observed for gases like O3, Benzene, and Xylene, indicating lesser impact on AQI.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1EA58-EA6E-8515-48D4-C4F10948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60" y="1575117"/>
            <a:ext cx="3661818" cy="269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0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32FB-68FB-50EE-F782-E1E35270B1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4828" y="273050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MODELS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5AF785-11AF-2CBA-5FE3-63789EAE7B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4828" y="1200504"/>
            <a:ext cx="7821612" cy="343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Linear Regression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Predicts continuous values by identifying a direct relationship between input features and the target.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Simple and easy to interpret but struggles with capturing complex, non-linear patterns.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Random Forest Regressor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Uses multiple decision trees and combines their predictions to improve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Handles non-linearity well, reduces overfitting, and is resilient to missing data.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XGBoost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 Regressor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A high-performance boosting algorithm that enhances weak models step by step.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"/>
              </a:rPr>
              <a:t>Fast, scalable, and accurate, with built-in regularization to prevent overfitting.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"/>
            </a:endParaRPr>
          </a:p>
        </p:txBody>
      </p:sp>
    </p:spTree>
    <p:extLst>
      <p:ext uri="{BB962C8B-B14F-4D97-AF65-F5344CB8AC3E}">
        <p14:creationId xmlns:p14="http://schemas.microsoft.com/office/powerpoint/2010/main" val="125687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F6E4-416C-834D-F1B8-5A563BFA7F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539750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TRAINING &amp;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58D0-32A2-E581-B8F9-C960FAAF26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0725" y="1467122"/>
            <a:ext cx="7702550" cy="3367087"/>
          </a:xfrm>
        </p:spPr>
        <p:txBody>
          <a:bodyPr/>
          <a:lstStyle/>
          <a:p>
            <a:pPr marL="139700" indent="0">
              <a:buNone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Training &amp; Evaluation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Train-Test Split: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The dataset was divided into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80% for training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20% for testing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to evaluate model performance on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Ensures the model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learns patterns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from the training set and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generalizes well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to new data.</a:t>
            </a:r>
          </a:p>
          <a:p>
            <a:pPr marL="139700" indent="0">
              <a:buNone/>
            </a:pPr>
            <a:endParaRPr lang="en-US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9700" indent="0">
              <a:buNone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Model Evaluation Metrics: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Mean Absolute Error (MAE):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Measures the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average absolute difference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between actual and predicted         values.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Lower MAE indicates </a:t>
            </a:r>
            <a:r>
              <a:rPr lang="en-US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better model accuracy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88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97C657-E149-CEE8-A1AE-5BCC12521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5385"/>
              </p:ext>
            </p:extLst>
          </p:nvPr>
        </p:nvGraphicFramePr>
        <p:xfrm>
          <a:off x="4899102" y="1642946"/>
          <a:ext cx="4140820" cy="2088994"/>
        </p:xfrm>
        <a:graphic>
          <a:graphicData uri="http://schemas.openxmlformats.org/drawingml/2006/table">
            <a:tbl>
              <a:tblPr firstRow="1" bandRow="1">
                <a:tableStyleId>{5AE1C9C7-F410-4515-A5E4-F066FDFB531B}</a:tableStyleId>
              </a:tblPr>
              <a:tblGrid>
                <a:gridCol w="1035205">
                  <a:extLst>
                    <a:ext uri="{9D8B030D-6E8A-4147-A177-3AD203B41FA5}">
                      <a16:colId xmlns:a16="http://schemas.microsoft.com/office/drawing/2014/main" val="2019416745"/>
                    </a:ext>
                  </a:extLst>
                </a:gridCol>
                <a:gridCol w="1035205">
                  <a:extLst>
                    <a:ext uri="{9D8B030D-6E8A-4147-A177-3AD203B41FA5}">
                      <a16:colId xmlns:a16="http://schemas.microsoft.com/office/drawing/2014/main" val="3274167831"/>
                    </a:ext>
                  </a:extLst>
                </a:gridCol>
                <a:gridCol w="1035205">
                  <a:extLst>
                    <a:ext uri="{9D8B030D-6E8A-4147-A177-3AD203B41FA5}">
                      <a16:colId xmlns:a16="http://schemas.microsoft.com/office/drawing/2014/main" val="3096375307"/>
                    </a:ext>
                  </a:extLst>
                </a:gridCol>
                <a:gridCol w="1035205">
                  <a:extLst>
                    <a:ext uri="{9D8B030D-6E8A-4147-A177-3AD203B41FA5}">
                      <a16:colId xmlns:a16="http://schemas.microsoft.com/office/drawing/2014/main" val="117806775"/>
                    </a:ext>
                  </a:extLst>
                </a:gridCol>
              </a:tblGrid>
              <a:tr h="391687">
                <a:tc>
                  <a:txBody>
                    <a:bodyPr/>
                    <a:lstStyle/>
                    <a:p>
                      <a:r>
                        <a:rPr lang="en-IN" sz="1200" b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R²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897189"/>
                  </a:ext>
                </a:extLst>
              </a:tr>
              <a:tr h="652810">
                <a:tc>
                  <a:txBody>
                    <a:bodyPr/>
                    <a:lstStyle/>
                    <a:p>
                      <a:r>
                        <a:rPr lang="en-IN" sz="1200" b="1" dirty="0"/>
                        <a:t>Linear Regression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31.203327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59.108362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0.809197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4919"/>
                  </a:ext>
                </a:extLst>
              </a:tr>
              <a:tr h="652810">
                <a:tc>
                  <a:txBody>
                    <a:bodyPr/>
                    <a:lstStyle/>
                    <a:p>
                      <a:r>
                        <a:rPr lang="en-IN" sz="1200" b="1" dirty="0"/>
                        <a:t>Random Forest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20.591788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40.480720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0.910508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385912"/>
                  </a:ext>
                </a:extLst>
              </a:tr>
              <a:tr h="391687">
                <a:tc>
                  <a:txBody>
                    <a:bodyPr/>
                    <a:lstStyle/>
                    <a:p>
                      <a:r>
                        <a:rPr lang="en-IN" sz="1200" b="1" dirty="0" err="1"/>
                        <a:t>XGBoost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21.835663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42.384466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0.901893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9840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9706E8-EBD2-9419-9028-36504B92E3D6}"/>
              </a:ext>
            </a:extLst>
          </p:cNvPr>
          <p:cNvSpPr txBox="1"/>
          <p:nvPr/>
        </p:nvSpPr>
        <p:spPr>
          <a:xfrm>
            <a:off x="557560" y="882345"/>
            <a:ext cx="401443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Helvetica "/>
              </a:rPr>
              <a:t>Root Mean Squared Error (RMSE):</a:t>
            </a:r>
            <a:endParaRPr lang="en-US" sz="1500" dirty="0">
              <a:latin typeface="Helvetica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 "/>
              </a:rPr>
              <a:t>Similar to MAE but </a:t>
            </a:r>
            <a:r>
              <a:rPr lang="en-US" sz="1500" b="1" dirty="0">
                <a:latin typeface="Helvetica "/>
              </a:rPr>
              <a:t>penalizes larger errors more strongly</a:t>
            </a:r>
            <a:r>
              <a:rPr lang="en-US" sz="1500" dirty="0">
                <a:latin typeface="Helvetica 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 "/>
              </a:rPr>
              <a:t>Helps identify models that make </a:t>
            </a:r>
            <a:r>
              <a:rPr lang="en-US" sz="1500" b="1" dirty="0">
                <a:latin typeface="Helvetica "/>
              </a:rPr>
              <a:t>large deviations</a:t>
            </a:r>
            <a:r>
              <a:rPr lang="en-US" sz="1500" dirty="0">
                <a:latin typeface="Helvetica "/>
              </a:rPr>
              <a:t> in predictions.</a:t>
            </a:r>
          </a:p>
          <a:p>
            <a:endParaRPr lang="en-IN" sz="1500" dirty="0">
              <a:latin typeface="Helvetica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4F7CC-1881-0C22-3BFB-7101D0C80146}"/>
              </a:ext>
            </a:extLst>
          </p:cNvPr>
          <p:cNvSpPr txBox="1"/>
          <p:nvPr/>
        </p:nvSpPr>
        <p:spPr>
          <a:xfrm>
            <a:off x="557561" y="2475089"/>
            <a:ext cx="401443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Helvetica "/>
              </a:rPr>
              <a:t>R² Score (Coefficient of Determination):</a:t>
            </a:r>
            <a:endParaRPr lang="en-US" sz="1500" dirty="0">
              <a:latin typeface="Helvetica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 "/>
              </a:rPr>
              <a:t>Measures how well the model </a:t>
            </a:r>
            <a:r>
              <a:rPr lang="en-US" sz="1500" b="1" dirty="0">
                <a:latin typeface="Helvetica "/>
              </a:rPr>
              <a:t>explains the variance</a:t>
            </a:r>
            <a:r>
              <a:rPr lang="en-US" sz="1500" dirty="0">
                <a:latin typeface="Helvetica "/>
              </a:rPr>
              <a:t> in AQI.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 "/>
              </a:rPr>
              <a:t>R² value ranges from </a:t>
            </a:r>
            <a:r>
              <a:rPr lang="en-US" sz="1500" b="1" dirty="0">
                <a:latin typeface="Helvetica "/>
              </a:rPr>
              <a:t>0 to 1</a:t>
            </a:r>
            <a:r>
              <a:rPr lang="en-US" sz="1500" dirty="0">
                <a:latin typeface="Helvetica "/>
              </a:rPr>
              <a:t>, where </a:t>
            </a:r>
            <a:r>
              <a:rPr lang="en-US" sz="1500" b="1" dirty="0">
                <a:latin typeface="Helvetica "/>
              </a:rPr>
              <a:t>1 indicates a perfect fit</a:t>
            </a:r>
            <a:r>
              <a:rPr lang="en-US" sz="1500" dirty="0">
                <a:latin typeface="Helvetica "/>
              </a:rPr>
              <a:t> and </a:t>
            </a:r>
            <a:r>
              <a:rPr lang="en-US" sz="1500" b="1" dirty="0">
                <a:latin typeface="Helvetica "/>
              </a:rPr>
              <a:t>0 means no predictive power</a:t>
            </a:r>
            <a:r>
              <a:rPr lang="en-US" sz="1500" dirty="0">
                <a:latin typeface="Helvetica "/>
              </a:rPr>
              <a:t>.</a:t>
            </a:r>
          </a:p>
          <a:p>
            <a:endParaRPr lang="en-IN" sz="1500" dirty="0">
              <a:latin typeface="Helvetica "/>
            </a:endParaRPr>
          </a:p>
        </p:txBody>
      </p:sp>
    </p:spTree>
    <p:extLst>
      <p:ext uri="{BB962C8B-B14F-4D97-AF65-F5344CB8AC3E}">
        <p14:creationId xmlns:p14="http://schemas.microsoft.com/office/powerpoint/2010/main" val="282696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9B12-1B51-DBDF-5A34-9B54097F21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9795" y="389481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MODEL COMPARISION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608C-3C95-4512-52D0-34D4F40E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97" y="1261650"/>
            <a:ext cx="6332405" cy="33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68204"/>
      </p:ext>
    </p:extLst>
  </p:cSld>
  <p:clrMapOvr>
    <a:masterClrMapping/>
  </p:clrMapOvr>
</p:sld>
</file>

<file path=ppt/theme/theme1.xml><?xml version="1.0" encoding="utf-8"?>
<a:theme xmlns:a="http://schemas.openxmlformats.org/drawingml/2006/main" name="Air Quality Index Analysis (AQI) by Slidesgo">
  <a:themeElements>
    <a:clrScheme name="Simple Light">
      <a:dk1>
        <a:srgbClr val="002930"/>
      </a:dk1>
      <a:lt1>
        <a:srgbClr val="FFFFFF"/>
      </a:lt1>
      <a:dk2>
        <a:srgbClr val="E3EAF0"/>
      </a:dk2>
      <a:lt2>
        <a:srgbClr val="C4D6DD"/>
      </a:lt2>
      <a:accent1>
        <a:srgbClr val="93B69C"/>
      </a:accent1>
      <a:accent2>
        <a:srgbClr val="ABC9AF"/>
      </a:accent2>
      <a:accent3>
        <a:srgbClr val="D6E7D1"/>
      </a:accent3>
      <a:accent4>
        <a:srgbClr val="ECF5E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1193</Words>
  <Application>Microsoft Office PowerPoint</Application>
  <PresentationFormat>On-screen Show (16:9)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Helvetica</vt:lpstr>
      <vt:lpstr>Didact Gothic</vt:lpstr>
      <vt:lpstr>Arial</vt:lpstr>
      <vt:lpstr>Poppins ExtraBold</vt:lpstr>
      <vt:lpstr>Helvetica </vt:lpstr>
      <vt:lpstr>Air Quality Index Analysis (AQI) by Slidesgo</vt:lpstr>
      <vt:lpstr>AIR QUALITY INDEX PREDICTION</vt:lpstr>
      <vt:lpstr>INTRODUCTION</vt:lpstr>
      <vt:lpstr>DATASET OVERVIEW</vt:lpstr>
      <vt:lpstr>DATA PREPROCESSING</vt:lpstr>
      <vt:lpstr>FEATURE CORRELATION HEATMAP</vt:lpstr>
      <vt:lpstr>MODELS USED</vt:lpstr>
      <vt:lpstr>TRAINING &amp; EVALUATION</vt:lpstr>
      <vt:lpstr>PowerPoint Presentation</vt:lpstr>
      <vt:lpstr>MODEL COMPARISION</vt:lpstr>
      <vt:lpstr>WHY XGBOOST IS PREFERRED OVER RANDOM FOREST</vt:lpstr>
      <vt:lpstr>FEATURE IMPORTANCE - XGBOOST</vt:lpstr>
      <vt:lpstr>HYPERPARAMETER TUNING</vt:lpstr>
      <vt:lpstr>PowerPoint Presentation</vt:lpstr>
      <vt:lpstr>MAKING PREDICTIONS FROM THE TRAINED MODEL</vt:lpstr>
      <vt:lpstr>ACTUAL VS. PREDICTED AQI</vt:lpstr>
      <vt:lpstr>CONCLUSION &amp; FUTURE SCOPE</vt:lpstr>
      <vt:lpstr>INDIVIDUAL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Kandagatla Sandeep Kumar</dc:creator>
  <cp:lastModifiedBy>Kandagatla Sandeep Kumar</cp:lastModifiedBy>
  <cp:revision>4</cp:revision>
  <dcterms:modified xsi:type="dcterms:W3CDTF">2025-03-03T02:57:14Z</dcterms:modified>
</cp:coreProperties>
</file>