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328" r:id="rId3"/>
    <p:sldId id="330" r:id="rId4"/>
    <p:sldId id="331" r:id="rId5"/>
    <p:sldId id="346" r:id="rId6"/>
    <p:sldId id="347" r:id="rId7"/>
    <p:sldId id="348" r:id="rId8"/>
    <p:sldId id="350" r:id="rId9"/>
    <p:sldId id="351" r:id="rId10"/>
    <p:sldId id="352" r:id="rId11"/>
    <p:sldId id="354" r:id="rId12"/>
    <p:sldId id="353" r:id="rId13"/>
    <p:sldId id="356" r:id="rId14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6"/>
    </p:embeddedFont>
    <p:embeddedFont>
      <p:font typeface="Helvetica" panose="020B0604020202020204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E1C9C7-F410-4515-A5E4-F066FDFB531B}">
  <a:tblStyle styleId="{5AE1C9C7-F410-4515-A5E4-F066FDFB53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13">
            <a:off x="1209600" y="3728931"/>
            <a:ext cx="3362400" cy="411000"/>
          </a:xfrm>
          <a:prstGeom prst="rect">
            <a:avLst/>
          </a:prstGeom>
          <a:solidFill>
            <a:srgbClr val="FFFFFF">
              <a:alpha val="335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09600" y="765449"/>
            <a:ext cx="6724800" cy="28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0"/>
          <p:cNvCxnSpPr/>
          <p:nvPr/>
        </p:nvCxnSpPr>
        <p:spPr>
          <a:xfrm>
            <a:off x="0" y="52937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40"/>
          <p:cNvCxnSpPr/>
          <p:nvPr/>
        </p:nvCxnSpPr>
        <p:spPr>
          <a:xfrm>
            <a:off x="-14300" y="4603500"/>
            <a:ext cx="91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875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1"/>
          <p:cNvCxnSpPr/>
          <p:nvPr/>
        </p:nvCxnSpPr>
        <p:spPr>
          <a:xfrm>
            <a:off x="-7150" y="271825"/>
            <a:ext cx="917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41"/>
          <p:cNvCxnSpPr/>
          <p:nvPr/>
        </p:nvCxnSpPr>
        <p:spPr>
          <a:xfrm>
            <a:off x="0" y="4859525"/>
            <a:ext cx="915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oppins ExtraBold"/>
              <a:buNone/>
              <a:defRPr sz="31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6" r:id="rId3"/>
    <p:sldLayoutId id="214748368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title" idx="4294967295"/>
          </p:nvPr>
        </p:nvSpPr>
        <p:spPr>
          <a:xfrm>
            <a:off x="-69396" y="612367"/>
            <a:ext cx="9282792" cy="816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STROKE RISK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45342-AD90-A2E8-395D-1AAA0E67C81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4995" y="1311004"/>
            <a:ext cx="8163466" cy="3367087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endParaRPr lang="en-IN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Presented by: 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Sunny Rao </a:t>
            </a:r>
            <a:r>
              <a:rPr lang="en-I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Karegam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Student ID: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20058107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Programme: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MSc. Data Analytics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Module: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Programming for Data Analysis</a:t>
            </a:r>
            <a:b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Lecturer:</a:t>
            </a:r>
            <a:r>
              <a:rPr lang="en-IN" sz="2000" dirty="0">
                <a:latin typeface="Helvetica" panose="020B0604020202020204" pitchFamily="34" charset="0"/>
                <a:cs typeface="Helvetica" panose="020B0604020202020204" pitchFamily="34" charset="0"/>
              </a:rPr>
              <a:t> Alexander Victor</a:t>
            </a:r>
          </a:p>
          <a:p>
            <a:endParaRPr lang="en-I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2805-6EB8-C013-D5FF-526C3297E0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2200" y="107043"/>
            <a:ext cx="7702550" cy="565150"/>
          </a:xfrm>
        </p:spPr>
        <p:txBody>
          <a:bodyPr/>
          <a:lstStyle/>
          <a:p>
            <a:pPr algn="ctr"/>
            <a:r>
              <a:rPr lang="en-US" dirty="0"/>
              <a:t>FEATURE IMPORTANCE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22EDFA-E3E6-F551-CE1C-ED7373D710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71474" y="747112"/>
            <a:ext cx="84010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 is the most significant factor influencing stroke prediction, followed by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BMI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smoking status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,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work type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Clinical factors like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average glucose level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hypertension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,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heart disease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 showed lower relative importance in the model.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Helvetica" panose="020B0604020202020204" charset="0"/>
                <a:cs typeface="Helvetica" panose="020B0604020202020204" charset="0"/>
              </a:rPr>
              <a:t>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charset="0"/>
                <a:cs typeface="Helvetica" panose="020B0604020202020204" charset="0"/>
              </a:rPr>
              <a:t>he Random Forest model prioritized demographic and lifestyle variables over binary health conditions in this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E5777-F08B-4FB2-B52B-00D0394F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58" y="2092372"/>
            <a:ext cx="4318956" cy="30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73A-824F-E46F-03AA-41C714D488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57175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MODEL PREDICTION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1C3F2-CE1F-00DE-D4EE-EC72E5EEC6A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0387" y="925286"/>
            <a:ext cx="8023225" cy="3498850"/>
          </a:xfrm>
        </p:spPr>
        <p:txBody>
          <a:bodyPr/>
          <a:lstStyle/>
          <a:p>
            <a:pPr marL="139700" indent="0">
              <a:buNone/>
            </a:pPr>
            <a:r>
              <a:rPr lang="en-US" sz="1500" dirty="0">
                <a:latin typeface="Helvetica" panose="020B0604020202020204"/>
              </a:rPr>
              <a:t>Both </a:t>
            </a:r>
            <a:r>
              <a:rPr lang="en-US" sz="1500" b="1" dirty="0">
                <a:latin typeface="Helvetica" panose="020B0604020202020204"/>
              </a:rPr>
              <a:t>Decision Tree</a:t>
            </a:r>
            <a:r>
              <a:rPr lang="en-US" sz="1500" dirty="0">
                <a:latin typeface="Helvetica" panose="020B0604020202020204"/>
              </a:rPr>
              <a:t> and </a:t>
            </a:r>
            <a:r>
              <a:rPr lang="en-US" sz="1500" b="1" dirty="0">
                <a:latin typeface="Helvetica" panose="020B0604020202020204"/>
              </a:rPr>
              <a:t>Random Forest</a:t>
            </a:r>
            <a:r>
              <a:rPr lang="en-US" sz="1500" dirty="0">
                <a:latin typeface="Helvetica" panose="020B0604020202020204"/>
              </a:rPr>
              <a:t> models show strong alignment with actual stroke labels, with </a:t>
            </a:r>
            <a:r>
              <a:rPr lang="en-US" sz="1500" b="1" dirty="0">
                <a:latin typeface="Helvetica" panose="020B0604020202020204"/>
              </a:rPr>
              <a:t>Random Forest</a:t>
            </a:r>
            <a:r>
              <a:rPr lang="en-US" sz="1500" dirty="0">
                <a:latin typeface="Helvetica" panose="020B0604020202020204"/>
              </a:rPr>
              <a:t> providing slightly more consistent predictions. This confirms its superior generalization on unseen data.</a:t>
            </a:r>
            <a:endParaRPr lang="en-IN" sz="1500" dirty="0">
              <a:latin typeface="Helvetica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3EC22-CF3C-E558-F8EA-B76C733F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6" y="2036443"/>
            <a:ext cx="8164286" cy="26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3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AF23-5E72-F466-1991-8E4A71DD5D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325438"/>
            <a:ext cx="7702550" cy="563562"/>
          </a:xfrm>
        </p:spPr>
        <p:txBody>
          <a:bodyPr/>
          <a:lstStyle/>
          <a:p>
            <a:pPr algn="ctr"/>
            <a:r>
              <a:rPr lang="en-US" dirty="0"/>
              <a:t>CONCLUSION AND FUTURE SCOPE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B3035-4E7E-8CE9-F8FC-C477991F0F7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20725" y="970643"/>
            <a:ext cx="7702550" cy="33655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/>
              </a:rPr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Machine learning models were successfully applied to predict stroke risk using healthcare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Random Forest</a:t>
            </a:r>
            <a:r>
              <a:rPr lang="en-US" sz="1500" dirty="0">
                <a:latin typeface="Helvetica" panose="020B0604020202020204"/>
              </a:rPr>
              <a:t> outperformed Decision Tree, achieving higher accuracy, precision, and F1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Key predictors identified include </a:t>
            </a:r>
            <a:r>
              <a:rPr lang="en-US" sz="1500" b="1" dirty="0">
                <a:latin typeface="Helvetica" panose="020B0604020202020204"/>
              </a:rPr>
              <a:t>age</a:t>
            </a:r>
            <a:r>
              <a:rPr lang="en-US" sz="1500" dirty="0">
                <a:latin typeface="Helvetica" panose="020B0604020202020204"/>
              </a:rPr>
              <a:t>, </a:t>
            </a:r>
            <a:r>
              <a:rPr lang="en-US" sz="1500" b="1" dirty="0">
                <a:latin typeface="Helvetica" panose="020B0604020202020204"/>
              </a:rPr>
              <a:t>BMI</a:t>
            </a:r>
            <a:r>
              <a:rPr lang="en-US" sz="1500" dirty="0">
                <a:latin typeface="Helvetica" panose="020B0604020202020204"/>
              </a:rPr>
              <a:t>, </a:t>
            </a:r>
            <a:r>
              <a:rPr lang="en-US" sz="1500" b="1" dirty="0">
                <a:latin typeface="Helvetica" panose="020B0604020202020204"/>
              </a:rPr>
              <a:t>smoking status</a:t>
            </a:r>
            <a:r>
              <a:rPr lang="en-US" sz="1500" dirty="0">
                <a:latin typeface="Helvetica" panose="020B0604020202020204"/>
              </a:rPr>
              <a:t>, and </a:t>
            </a:r>
            <a:r>
              <a:rPr lang="en-US" sz="1500" b="1" dirty="0">
                <a:latin typeface="Helvetica" panose="020B0604020202020204"/>
              </a:rPr>
              <a:t>glucose level</a:t>
            </a:r>
            <a:r>
              <a:rPr lang="en-US" sz="1500" dirty="0">
                <a:latin typeface="Helvetica" panose="020B0604020202020204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Applying </a:t>
            </a:r>
            <a:r>
              <a:rPr lang="en-US" sz="1500" b="1" dirty="0">
                <a:latin typeface="Helvetica" panose="020B0604020202020204"/>
              </a:rPr>
              <a:t>SMOTE</a:t>
            </a:r>
            <a:r>
              <a:rPr lang="en-US" sz="1500" dirty="0">
                <a:latin typeface="Helvetica" panose="020B0604020202020204"/>
              </a:rPr>
              <a:t> effectively addressed class imbalance, improving model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500" dirty="0">
              <a:latin typeface="Helvetica" panose="020B0604020202020204"/>
            </a:endParaRPr>
          </a:p>
          <a:p>
            <a:pPr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/>
              </a:rPr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Integrate additional clinical features (e.g., blood pressure, cholesterol, medication history).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Exploring deep learning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Develop a real-time decision support system for clinical use to enable early stroke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23377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B9AD83-0EAD-B5CC-5E5C-ECBFC48BB03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09675" y="1049224"/>
            <a:ext cx="6724650" cy="2865438"/>
          </a:xfrm>
        </p:spPr>
        <p:txBody>
          <a:bodyPr/>
          <a:lstStyle/>
          <a:p>
            <a:pPr algn="ctr"/>
            <a:r>
              <a:rPr lang="en-US" sz="5500" dirty="0"/>
              <a:t>Thank You</a:t>
            </a:r>
            <a:endParaRPr lang="en-IN" sz="5500" dirty="0"/>
          </a:p>
        </p:txBody>
      </p:sp>
    </p:spTree>
    <p:extLst>
      <p:ext uri="{BB962C8B-B14F-4D97-AF65-F5344CB8AC3E}">
        <p14:creationId xmlns:p14="http://schemas.microsoft.com/office/powerpoint/2010/main" val="391174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1AB9-0AFD-FC5C-36F6-4975092BEF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57175"/>
            <a:ext cx="7702550" cy="56515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EA2E-A4E2-F317-944C-C7856C9A75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4350" y="1057049"/>
            <a:ext cx="7908925" cy="3829276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What is Stroke Risk?</a:t>
            </a:r>
          </a:p>
          <a:p>
            <a:pPr marL="139700" indent="0" algn="just">
              <a:buNone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Stroke risk refers to the likelihood of an individual experiencing a stroke, based on factors like age, blood pressure, glucose levels, lifestyle, and medical history.</a:t>
            </a:r>
            <a:br>
              <a:rPr lang="en-US" sz="1500" dirty="0">
                <a:latin typeface="Helvetica" panose="020B0604020202020204" charset="0"/>
                <a:cs typeface="Helvetica" panose="020B0604020202020204" charset="0"/>
              </a:rPr>
            </a:b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Identifying high-risk individuals early is crucial for timely intervention.</a:t>
            </a:r>
          </a:p>
          <a:p>
            <a:pPr marL="139700" indent="0" algn="just">
              <a:buNone/>
            </a:pPr>
            <a:endParaRPr lang="en-US" sz="1500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Why Predict Stroke Risk?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Enables early medical intervention and prevention.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Supports doctors in making informed clinical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Reduces long-term health impacts and healthcare costs.</a:t>
            </a:r>
          </a:p>
          <a:p>
            <a:pPr marL="139700" indent="0" algn="just">
              <a:buNone/>
            </a:pPr>
            <a:endParaRPr lang="en-US" sz="1500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Project Objective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Use machine learning to predict stroke risk based on health and demographic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Compare models (Decision Tree, Random Forest) to determine the most accurate and reliable approach.</a:t>
            </a:r>
          </a:p>
          <a:p>
            <a:pPr marL="139700" indent="0" algn="just">
              <a:buNone/>
            </a:pPr>
            <a:endParaRPr lang="en-IN" sz="1500" dirty="0">
              <a:latin typeface="Helvetica" panose="020B0604020202020204" charset="0"/>
              <a:cs typeface="Helvet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5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79EA-8F2B-AF0F-A5FE-8732477EED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4" y="425450"/>
            <a:ext cx="7702550" cy="565150"/>
          </a:xfrm>
        </p:spPr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F7A0-C23C-29AC-AF1B-16C0748493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1355" y="1244827"/>
            <a:ext cx="7761287" cy="3367087"/>
          </a:xfrm>
        </p:spPr>
        <p:txBody>
          <a:bodyPr/>
          <a:lstStyle/>
          <a:p>
            <a:pPr marL="139700" indent="0" algn="just">
              <a:buNone/>
            </a:pPr>
            <a:r>
              <a:rPr lang="en-IN" sz="1500" b="1" dirty="0">
                <a:latin typeface="Helvetica" panose="020B0604020202020204"/>
                <a:cs typeface="Helvetica" panose="020B0604020202020204" pitchFamily="34" charset="0"/>
              </a:rPr>
              <a:t>Dataset: </a:t>
            </a:r>
            <a:r>
              <a:rPr lang="en-US" sz="1500" dirty="0">
                <a:latin typeface="Helvetica" panose="020B0604020202020204"/>
                <a:hlinkClick r:id="rId2"/>
              </a:rPr>
              <a:t>healthcare-dataset-stroke-data.csv</a:t>
            </a:r>
            <a:r>
              <a:rPr lang="en-US" sz="1500" dirty="0">
                <a:latin typeface="Helvetica" panose="020B0604020202020204"/>
              </a:rPr>
              <a:t> (5,110 records, 12 features)</a:t>
            </a:r>
          </a:p>
          <a:p>
            <a:pPr marL="139700" indent="0" algn="just">
              <a:buNone/>
            </a:pPr>
            <a:endParaRPr lang="en-IN" sz="1500" dirty="0">
              <a:latin typeface="Helvetica" panose="020B0604020202020204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/>
                <a:cs typeface="Helvetica" panose="020B0604020202020204" pitchFamily="34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latin typeface="Helvetica" panose="020B0604020202020204"/>
              </a:rPr>
              <a:t>Demographics:</a:t>
            </a:r>
            <a:r>
              <a:rPr lang="en-IN" sz="1500" dirty="0">
                <a:latin typeface="Helvetica" panose="020B0604020202020204"/>
              </a:rPr>
              <a:t> Age, Gender, Marital Status, Residence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latin typeface="Helvetica" panose="020B0604020202020204"/>
              </a:rPr>
              <a:t>Clinical Indicators:</a:t>
            </a:r>
            <a:r>
              <a:rPr lang="en-IN" sz="1500" dirty="0">
                <a:latin typeface="Helvetica" panose="020B0604020202020204"/>
              </a:rPr>
              <a:t> Hypertension, Heart Disease, Average Glucose Level, BMI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latin typeface="Helvetica" panose="020B0604020202020204"/>
              </a:rPr>
              <a:t>Lifestyle Factors:</a:t>
            </a:r>
            <a:r>
              <a:rPr lang="en-IN" sz="1500" dirty="0">
                <a:latin typeface="Helvetica" panose="020B0604020202020204"/>
              </a:rPr>
              <a:t> Smoking Status, Work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>
                <a:latin typeface="Helvetica" panose="020B0604020202020204"/>
              </a:rPr>
              <a:t>Stroke (Target Variable):</a:t>
            </a:r>
            <a:r>
              <a:rPr lang="en-IN" sz="1500" dirty="0">
                <a:latin typeface="Helvetica" panose="020B0604020202020204"/>
              </a:rPr>
              <a:t> Indicates if a patient has experienced a stroke (1 = Yes, 0 = No)</a:t>
            </a:r>
          </a:p>
          <a:p>
            <a:pPr marL="139700" indent="0">
              <a:buNone/>
            </a:pPr>
            <a:endParaRPr lang="en-IN" sz="1500" dirty="0">
              <a:latin typeface="Helvetica" panose="020B0604020202020204"/>
            </a:endParaRPr>
          </a:p>
          <a:p>
            <a:pPr>
              <a:buNone/>
            </a:pPr>
            <a:r>
              <a:rPr lang="en-US" sz="1500" b="1" dirty="0">
                <a:latin typeface="Helvetica" panose="020B0604020202020204"/>
              </a:rPr>
              <a:t>Feature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Numerical:</a:t>
            </a:r>
            <a:r>
              <a:rPr lang="en-US" sz="1500" dirty="0">
                <a:latin typeface="Helvetica" panose="020B0604020202020204"/>
              </a:rPr>
              <a:t> Age, BMI, Glucose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Categorical:</a:t>
            </a:r>
            <a:r>
              <a:rPr lang="en-US" sz="1500" dirty="0">
                <a:latin typeface="Helvetica" panose="020B0604020202020204"/>
              </a:rPr>
              <a:t> Gender, Smoking Status, Work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Binary:</a:t>
            </a:r>
            <a:r>
              <a:rPr lang="en-US" sz="1500" dirty="0">
                <a:latin typeface="Helvetica" panose="020B0604020202020204"/>
              </a:rPr>
              <a:t> Hypertension, Heart Disease, Stroke</a:t>
            </a:r>
          </a:p>
          <a:p>
            <a:pPr marL="139700" indent="0" algn="just">
              <a:buNone/>
            </a:pPr>
            <a:endParaRPr lang="en-IN" sz="1500" dirty="0">
              <a:latin typeface="Helvetica" panose="020B0604020202020204"/>
              <a:cs typeface="Helvetica" panose="020B0604020202020204" pitchFamily="34" charset="0"/>
            </a:endParaRPr>
          </a:p>
          <a:p>
            <a:pPr marL="139700" indent="0" algn="just">
              <a:buNone/>
            </a:pPr>
            <a:endParaRPr lang="en-IN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0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BC02-4B75-CB2F-0561-DB7D6041BA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4" y="449943"/>
            <a:ext cx="7702550" cy="565150"/>
          </a:xfrm>
        </p:spPr>
        <p:txBody>
          <a:bodyPr/>
          <a:lstStyle/>
          <a:p>
            <a:pPr algn="ctr"/>
            <a:r>
              <a:rPr lang="en-IN" b="1" dirty="0"/>
              <a:t>DATA PREPROCESSING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969B2E2A-80E2-5A0C-F153-6795703437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0790" y="1015093"/>
            <a:ext cx="808241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Data Cleaning: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Dropped id column: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 Non-informative identifier.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Handled missing values: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 Imputed missing BMI values with the median.</a:t>
            </a:r>
            <a:endParaRPr lang="en-US" altLang="en-US" sz="1500" dirty="0">
              <a:solidFill>
                <a:schemeClr val="tx1"/>
              </a:solidFill>
              <a:latin typeface="Helvetica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500" b="1" dirty="0">
              <a:solidFill>
                <a:schemeClr val="tx1"/>
              </a:solidFill>
              <a:latin typeface="Helvetica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500" b="1" dirty="0">
                <a:solidFill>
                  <a:schemeClr val="tx1"/>
                </a:solidFill>
                <a:latin typeface="Helvetica" panose="020B0604020202020204"/>
              </a:rPr>
              <a:t>O</a:t>
            </a:r>
            <a:r>
              <a:rPr lang="en-US" sz="1500" b="1" dirty="0">
                <a:latin typeface="Helvetica" panose="020B0604020202020204"/>
              </a:rPr>
              <a:t>utlier Detection &amp; Removal: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Used </a:t>
            </a:r>
            <a:r>
              <a:rPr lang="en-US" sz="1500" b="1" dirty="0">
                <a:latin typeface="Helvetica" panose="020B0604020202020204"/>
              </a:rPr>
              <a:t>Interquartile Range (IQR)</a:t>
            </a:r>
            <a:r>
              <a:rPr lang="en-US" sz="1500" dirty="0">
                <a:latin typeface="Helvetica" panose="020B0604020202020204"/>
              </a:rPr>
              <a:t> method.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/>
              </a:rPr>
              <a:t>Outliers removed from BMI and glucose level to improve model performance.</a:t>
            </a:r>
            <a:endParaRPr lang="en-US" altLang="en-US" sz="1500" dirty="0">
              <a:solidFill>
                <a:schemeClr val="tx1"/>
              </a:solidFill>
              <a:latin typeface="Helvetica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Encoding &amp; Transformation: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Label Encoding: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 Converted categorical variables (e.g., gender, smoking status, work type) into numerical format.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Standardization: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 Applied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StandardScaler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 to age, BMI, and glucose to normalize feature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9700" indent="0">
              <a:buNone/>
            </a:pPr>
            <a:endParaRPr lang="en-US" sz="1500" dirty="0">
              <a:latin typeface="Helvetica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214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4893-851B-8A63-D24D-7BED91FA8D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14313"/>
            <a:ext cx="7702550" cy="563562"/>
          </a:xfrm>
        </p:spPr>
        <p:txBody>
          <a:bodyPr/>
          <a:lstStyle/>
          <a:p>
            <a:pPr algn="ctr"/>
            <a:r>
              <a:rPr lang="en-US" dirty="0"/>
              <a:t>DATA VISUALIZATION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6C83-5E2B-6918-2646-344593985FE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993" y="663575"/>
            <a:ext cx="8228012" cy="33655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500" b="1" dirty="0">
                <a:latin typeface="Helvetica" panose="020B0604020202020204"/>
              </a:rPr>
              <a:t>Univariate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Age Distribution:</a:t>
            </a:r>
            <a:r>
              <a:rPr lang="en-US" sz="1500" dirty="0">
                <a:latin typeface="Helvetica" panose="020B0604020202020204"/>
              </a:rPr>
              <a:t> Stroke risk increases significantly with age, particularly among individuals aged 60 and above.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BMI Distribution:</a:t>
            </a:r>
            <a:r>
              <a:rPr lang="en-US" sz="1500" dirty="0">
                <a:latin typeface="Helvetica" panose="020B0604020202020204"/>
              </a:rPr>
              <a:t> Most individuals fall within the 25–30 BMI range, indicating overweight but not obese.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/>
              </a:rPr>
              <a:t>Glucose Level Distribution:</a:t>
            </a:r>
            <a:r>
              <a:rPr lang="en-US" sz="1500" dirty="0">
                <a:latin typeface="Helvetica" panose="020B0604020202020204"/>
              </a:rPr>
              <a:t> A right-skewed distribution with stroke-prone individuals often showing elevated glucose levels.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87549-0547-5F61-AE73-677D2300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571750"/>
            <a:ext cx="7702550" cy="24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B12B-22D5-B2C9-CFDF-956364310A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6425" y="85953"/>
            <a:ext cx="7702550" cy="33655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500" b="1" dirty="0">
                <a:latin typeface="Helvetica" panose="020B0604020202020204"/>
              </a:rPr>
              <a:t>Categorical Insights: Hypertension &amp; Heart Disease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Stroke is more common in individuals with hypertension 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11.3%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) than without 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3.1%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Patients with heart disease show a higher stroke rate 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12.2%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) compared to those without 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3.4%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/>
              </a:rPr>
              <a:t>Both conditions significantly increase the likelihood of stroke.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844F-761B-8202-BE58-2B29EF35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3" y="1768703"/>
            <a:ext cx="8445953" cy="29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6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5C8D3-B095-96AF-CC8A-D6B3652C90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74497" y="183696"/>
            <a:ext cx="4303638" cy="4776107"/>
          </a:xfrm>
        </p:spPr>
        <p:txBody>
          <a:bodyPr numCol="1"/>
          <a:lstStyle/>
          <a:p>
            <a:pPr algn="just">
              <a:lnSpc>
                <a:spcPct val="200000"/>
              </a:lnSpc>
              <a:buNone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Feature Correlation Heatmap</a:t>
            </a:r>
          </a:p>
          <a:p>
            <a:pPr marL="139700" indent="0" algn="just">
              <a:buNone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Visualizes the relationship between stroke</a:t>
            </a:r>
          </a:p>
          <a:p>
            <a:pPr algn="just">
              <a:buNone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And other variables in the dataset. Helps</a:t>
            </a:r>
          </a:p>
          <a:p>
            <a:pPr marL="139700" indent="0" algn="just">
              <a:buNone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identify features most strongly associate with stroke occurrence.</a:t>
            </a:r>
            <a:endParaRPr lang="en-US" sz="1500" b="1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lnSpc>
                <a:spcPct val="200000"/>
              </a:lnSpc>
              <a:buNone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Key Insights: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Age (0.23)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 and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average glucose level (0.13)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 show the strongest positive correlation with stroke, indicating they are key risk indicators.</a:t>
            </a:r>
          </a:p>
          <a:p>
            <a:pPr marL="139700" indent="0" algn="just">
              <a:buNone/>
            </a:pPr>
            <a:endParaRPr lang="en-US" sz="1500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Hypertension (0.11)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 and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heart disease (0.09)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 also contribute moderately to stroke risk.</a:t>
            </a:r>
          </a:p>
          <a:p>
            <a:pPr marL="139700" indent="0" algn="just">
              <a:buNone/>
            </a:pPr>
            <a:endParaRPr lang="en-US" sz="1500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Features like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gender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,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residence type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, and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work type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 have negligible correlation with stroke, suggesting limited predictive power.</a:t>
            </a:r>
          </a:p>
          <a:p>
            <a:pPr marL="139700" indent="0" algn="just">
              <a:buNone/>
            </a:pPr>
            <a:endParaRPr lang="en-IN" sz="1500" dirty="0">
              <a:latin typeface="Helvetica" panose="020B0604020202020204" charset="0"/>
              <a:cs typeface="Helvetica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21FF8-BA54-8E48-BC0E-658079FC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030" y="651102"/>
            <a:ext cx="4537970" cy="38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1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B62-AC2E-8826-0FC0-7FAC0A957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00817"/>
            <a:ext cx="7702550" cy="563563"/>
          </a:xfrm>
        </p:spPr>
        <p:txBody>
          <a:bodyPr/>
          <a:lstStyle/>
          <a:p>
            <a:pPr algn="ctr"/>
            <a:r>
              <a:rPr lang="en-IN" dirty="0"/>
              <a:t>MODEL BUILDING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F393-05BB-296B-5D6C-142C0C658AF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4736" y="824594"/>
            <a:ext cx="5110843" cy="3836307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Models Used: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Decision Tree Classifier:</a:t>
            </a:r>
            <a:r>
              <a:rPr lang="en-US" sz="1400" dirty="0">
                <a:latin typeface="Helvetica" panose="020B0604020202020204" charset="0"/>
                <a:cs typeface="Helvetica" panose="020B0604020202020204" charset="0"/>
              </a:rPr>
              <a:t> Simple, interpretable model based on rule splits.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Random Forest Classifier:</a:t>
            </a:r>
            <a:r>
              <a:rPr lang="en-US" sz="1400" dirty="0">
                <a:latin typeface="Helvetica" panose="020B0604020202020204" charset="0"/>
                <a:cs typeface="Helvetica" panose="020B0604020202020204" charset="0"/>
              </a:rPr>
              <a:t> Ensemble of decision trees for higher accuracy and robustness.</a:t>
            </a:r>
          </a:p>
          <a:p>
            <a:pPr algn="just"/>
            <a:endParaRPr lang="en-IN" sz="1400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IN" sz="1400" dirty="0">
                <a:latin typeface="Helvetica" panose="020B0604020202020204" charset="0"/>
                <a:cs typeface="Helvetica" panose="020B0604020202020204" charset="0"/>
              </a:rPr>
              <a:t> </a:t>
            </a: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Training Approach: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Train-Test Split:</a:t>
            </a:r>
            <a:r>
              <a:rPr lang="en-US" sz="1400" dirty="0">
                <a:latin typeface="Helvetica" panose="020B0604020202020204" charset="0"/>
                <a:cs typeface="Helvetica" panose="020B0604020202020204" charset="0"/>
              </a:rPr>
              <a:t> 80% training, 20% testing using stratified sampling.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Class Imbalance Handled with SMOTE</a:t>
            </a:r>
            <a:r>
              <a:rPr lang="en-US" sz="1400" dirty="0">
                <a:latin typeface="Helvetica" panose="020B0604020202020204" charset="0"/>
                <a:cs typeface="Helvetica" panose="020B0604020202020204" charset="0"/>
              </a:rPr>
              <a:t> applied to training data to balance stroke and non-stroke classes.</a:t>
            </a:r>
          </a:p>
          <a:p>
            <a:pPr marL="139700" indent="0" algn="just">
              <a:buNone/>
            </a:pPr>
            <a:endParaRPr lang="en-IN" sz="1400" dirty="0">
              <a:latin typeface="Helvetica" panose="020B0604020202020204" charset="0"/>
              <a:cs typeface="Helvetica" panose="020B060402020202020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Result: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Helvetica" panose="020B0604020202020204" charset="0"/>
                <a:cs typeface="Helvetica" panose="020B0604020202020204" charset="0"/>
              </a:rPr>
              <a:t>Random Forest</a:t>
            </a:r>
            <a:r>
              <a:rPr lang="en-US" sz="1400" dirty="0">
                <a:latin typeface="Helvetica" panose="020B0604020202020204" charset="0"/>
                <a:cs typeface="Helvetica" panose="020B0604020202020204" charset="0"/>
              </a:rPr>
              <a:t> outperformed Decision Tree in all metrics.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 charset="0"/>
                <a:cs typeface="Helvetica" panose="020B0604020202020204" charset="0"/>
              </a:rPr>
              <a:t>SMOTE enhanced the model's ability to detect stroke cases effectively.</a:t>
            </a:r>
          </a:p>
          <a:p>
            <a:pPr marL="139700" indent="0" algn="just">
              <a:buNone/>
            </a:pPr>
            <a:endParaRPr lang="en-IN" sz="1400" dirty="0">
              <a:latin typeface="Helvetica" panose="020B0604020202020204" charset="0"/>
              <a:cs typeface="Helvetica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ABAA85-E6D0-25BD-2FA5-004E5FE3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12527"/>
              </p:ext>
            </p:extLst>
          </p:nvPr>
        </p:nvGraphicFramePr>
        <p:xfrm>
          <a:off x="5510893" y="1877786"/>
          <a:ext cx="3633107" cy="2146624"/>
        </p:xfrm>
        <a:graphic>
          <a:graphicData uri="http://schemas.openxmlformats.org/drawingml/2006/table">
            <a:tbl>
              <a:tblPr firstRow="1" firstCol="1" bandRow="1">
                <a:tableStyleId>{5AE1C9C7-F410-4515-A5E4-F066FDFB531B}</a:tableStyleId>
              </a:tblPr>
              <a:tblGrid>
                <a:gridCol w="894829">
                  <a:extLst>
                    <a:ext uri="{9D8B030D-6E8A-4147-A177-3AD203B41FA5}">
                      <a16:colId xmlns:a16="http://schemas.microsoft.com/office/drawing/2014/main" val="2887376431"/>
                    </a:ext>
                  </a:extLst>
                </a:gridCol>
                <a:gridCol w="950752">
                  <a:extLst>
                    <a:ext uri="{9D8B030D-6E8A-4147-A177-3AD203B41FA5}">
                      <a16:colId xmlns:a16="http://schemas.microsoft.com/office/drawing/2014/main" val="1954732716"/>
                    </a:ext>
                  </a:extLst>
                </a:gridCol>
                <a:gridCol w="955222">
                  <a:extLst>
                    <a:ext uri="{9D8B030D-6E8A-4147-A177-3AD203B41FA5}">
                      <a16:colId xmlns:a16="http://schemas.microsoft.com/office/drawing/2014/main" val="3682192012"/>
                    </a:ext>
                  </a:extLst>
                </a:gridCol>
                <a:gridCol w="832304">
                  <a:extLst>
                    <a:ext uri="{9D8B030D-6E8A-4147-A177-3AD203B41FA5}">
                      <a16:colId xmlns:a16="http://schemas.microsoft.com/office/drawing/2014/main" val="3033564862"/>
                    </a:ext>
                  </a:extLst>
                </a:gridCol>
              </a:tblGrid>
              <a:tr h="5318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</a:rPr>
                        <a:t> Model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</a:rPr>
                        <a:t>Accuracy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</a:rPr>
                        <a:t>Precision</a:t>
                      </a:r>
                      <a:endParaRPr lang="en-IN" sz="11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</a:rPr>
                        <a:t>F1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88991"/>
                  </a:ext>
                </a:extLst>
              </a:tr>
              <a:tr h="7260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</a:rPr>
                        <a:t> Decision    Tree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89.5%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68.2%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74.4%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46246"/>
                  </a:ext>
                </a:extLst>
              </a:tr>
              <a:tr h="8827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</a:rPr>
                        <a:t> Random               Forest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93.7%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75.9%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81.1%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10" marR="130810" marT="65405" marB="65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E716-066C-03E2-E6D2-581ABF30EF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257175"/>
            <a:ext cx="7702550" cy="565150"/>
          </a:xfrm>
        </p:spPr>
        <p:txBody>
          <a:bodyPr/>
          <a:lstStyle/>
          <a:p>
            <a:pPr algn="ctr"/>
            <a:r>
              <a:rPr lang="en-US" dirty="0"/>
              <a:t>MODEL COMPARISION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461B-4B8D-5538-3E95-76F530B116B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22514" y="888206"/>
            <a:ext cx="7702550" cy="33670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The bar chart illustrates model performance based on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accuracy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Random Forest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 achieved a higher accuracy compared to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Decision Tree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, confirming its superior predictive capability.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The improvement reflects the model’s robustness, especially after addressing class imbalance with </a:t>
            </a:r>
            <a:r>
              <a:rPr lang="en-US" sz="1500" b="1" dirty="0">
                <a:latin typeface="Helvetica" panose="020B0604020202020204" charset="0"/>
                <a:cs typeface="Helvetica" panose="020B0604020202020204" charset="0"/>
              </a:rPr>
              <a:t>SMOTE</a:t>
            </a:r>
            <a:r>
              <a:rPr lang="en-US" sz="1500" dirty="0">
                <a:latin typeface="Helvetica" panose="020B0604020202020204" charset="0"/>
                <a:cs typeface="Helvetica" panose="020B0604020202020204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23465-16FF-EAAA-BD20-BDDD1897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53" y="2254481"/>
            <a:ext cx="4596493" cy="28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21170"/>
      </p:ext>
    </p:extLst>
  </p:cSld>
  <p:clrMapOvr>
    <a:masterClrMapping/>
  </p:clrMapOvr>
</p:sld>
</file>

<file path=ppt/theme/theme1.xml><?xml version="1.0" encoding="utf-8"?>
<a:theme xmlns:a="http://schemas.openxmlformats.org/drawingml/2006/main" name="Air Quality Index Analysis (AQI) by Slidesgo">
  <a:themeElements>
    <a:clrScheme name="Simple Light">
      <a:dk1>
        <a:srgbClr val="002930"/>
      </a:dk1>
      <a:lt1>
        <a:srgbClr val="FFFFFF"/>
      </a:lt1>
      <a:dk2>
        <a:srgbClr val="E3EAF0"/>
      </a:dk2>
      <a:lt2>
        <a:srgbClr val="C4D6DD"/>
      </a:lt2>
      <a:accent1>
        <a:srgbClr val="93B69C"/>
      </a:accent1>
      <a:accent2>
        <a:srgbClr val="ABC9AF"/>
      </a:accent2>
      <a:accent3>
        <a:srgbClr val="D6E7D1"/>
      </a:accent3>
      <a:accent4>
        <a:srgbClr val="ECF5E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891</Words>
  <Application>Microsoft Office PowerPoint</Application>
  <PresentationFormat>On-screen Show (16:9)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Didact Gothic</vt:lpstr>
      <vt:lpstr>Arial</vt:lpstr>
      <vt:lpstr>Poppins ExtraBold</vt:lpstr>
      <vt:lpstr>Helvetica</vt:lpstr>
      <vt:lpstr>Air Quality Index Analysis (AQI) by Slidesgo</vt:lpstr>
      <vt:lpstr>STROKE RISK PREDICTION</vt:lpstr>
      <vt:lpstr>INTRODUCTION</vt:lpstr>
      <vt:lpstr>DATASET OVERVIEW</vt:lpstr>
      <vt:lpstr>DATA PREPROCESSING</vt:lpstr>
      <vt:lpstr>DATA VISUALIZATION </vt:lpstr>
      <vt:lpstr>PowerPoint Presentation</vt:lpstr>
      <vt:lpstr>PowerPoint Presentation</vt:lpstr>
      <vt:lpstr>MODEL BUILDING &amp; EVALUATION</vt:lpstr>
      <vt:lpstr>MODEL COMPARISION</vt:lpstr>
      <vt:lpstr>FEATURE IMPORTANCE</vt:lpstr>
      <vt:lpstr>MODEL PREDICTION OUTPUT</vt:lpstr>
      <vt:lpstr>CONCLUSION AND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Kandagatla Sandeep Kumar</dc:creator>
  <cp:lastModifiedBy>KAREGAM SUNNY RAO</cp:lastModifiedBy>
  <cp:revision>8</cp:revision>
  <dcterms:modified xsi:type="dcterms:W3CDTF">2025-04-09T17:35:55Z</dcterms:modified>
</cp:coreProperties>
</file>