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380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2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89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5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5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4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9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0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00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buse@valdosta.edu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phishme.com/phishing-social-media-infographic/" TargetMode="External"/><Relationship Id="rId3" Type="http://schemas.openxmlformats.org/officeDocument/2006/relationships/hyperlink" Target="http://www.fraudwatchinternational.com/phishing-alerts" TargetMode="External"/><Relationship Id="rId7" Type="http://schemas.openxmlformats.org/officeDocument/2006/relationships/hyperlink" Target="http://www.fbi.gov/scams-safety/fraud" TargetMode="External"/><Relationship Id="rId2" Type="http://schemas.openxmlformats.org/officeDocument/2006/relationships/hyperlink" Target="http://www.antiphishi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nsumer.ftc.gov/articles/0076-phone-scams" TargetMode="External"/><Relationship Id="rId5" Type="http://schemas.openxmlformats.org/officeDocument/2006/relationships/hyperlink" Target="http://www.onguardonline.gov/phishing" TargetMode="External"/><Relationship Id="rId4" Type="http://schemas.openxmlformats.org/officeDocument/2006/relationships/hyperlink" Target="http://phishme.com/" TargetMode="External"/><Relationship Id="rId9" Type="http://schemas.openxmlformats.org/officeDocument/2006/relationships/hyperlink" Target="http://en.wikipedia.org/wiki/Phis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ember@ebay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aldostarocks@ebay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537" y="228600"/>
            <a:ext cx="6388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What</a:t>
            </a:r>
            <a:r>
              <a:rPr sz="4400" spc="-30" dirty="0"/>
              <a:t> </a:t>
            </a:r>
            <a:r>
              <a:rPr sz="4400" spc="-10" dirty="0"/>
              <a:t>is</a:t>
            </a:r>
            <a:r>
              <a:rPr sz="4400" spc="-30" dirty="0"/>
              <a:t> </a:t>
            </a:r>
            <a:r>
              <a:rPr sz="4400" dirty="0"/>
              <a:t>Phishing?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954" y="1708467"/>
            <a:ext cx="783209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Phishing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email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phone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calls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designed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steal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money</a:t>
            </a:r>
            <a:r>
              <a:rPr sz="3200" dirty="0">
                <a:latin typeface="Calibri"/>
                <a:cs typeface="Calibri"/>
              </a:rPr>
              <a:t> or</a:t>
            </a:r>
            <a:r>
              <a:rPr sz="3200" spc="-10" dirty="0">
                <a:latin typeface="Calibri"/>
                <a:cs typeface="Calibri"/>
              </a:rPr>
              <a:t> sensitive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information.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Cybercriminals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installing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malicious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40" dirty="0">
                <a:latin typeface="Calibri"/>
                <a:cs typeface="Calibri"/>
              </a:rPr>
              <a:t>computer,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tricking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into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 </a:t>
            </a:r>
            <a:r>
              <a:rPr sz="3200" spc="-10" dirty="0">
                <a:latin typeface="Calibri"/>
                <a:cs typeface="Calibri"/>
              </a:rPr>
              <a:t>sensitive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outright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stealing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personal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off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50" dirty="0">
                <a:latin typeface="Calibri"/>
                <a:cs typeface="Calibri"/>
              </a:rPr>
              <a:t>computer.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460995"/>
            <a:ext cx="7086600" cy="29037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" y="4930304"/>
            <a:ext cx="8427085" cy="18434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sender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not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valid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valdosta.edu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address,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but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rather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@pugmarks.com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address.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 </a:t>
            </a:r>
            <a:r>
              <a:rPr sz="1700" spc="-3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also a generic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“Admin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Team”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which </a:t>
            </a:r>
            <a:r>
              <a:rPr sz="1700" spc="-10" dirty="0">
                <a:latin typeface="Calibri"/>
                <a:cs typeface="Calibri"/>
              </a:rPr>
              <a:t>does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not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match</a:t>
            </a:r>
            <a:r>
              <a:rPr sz="1700" spc="-5" dirty="0">
                <a:latin typeface="Calibri"/>
                <a:cs typeface="Calibri"/>
              </a:rPr>
              <a:t> up with 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email</a:t>
            </a:r>
            <a:r>
              <a:rPr sz="1700" spc="-10" dirty="0">
                <a:latin typeface="Calibri"/>
                <a:cs typeface="Calibri"/>
              </a:rPr>
              <a:t> address.</a:t>
            </a: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subject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line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dirty="0">
                <a:latin typeface="Calibri"/>
                <a:cs typeface="Calibri"/>
              </a:rPr>
              <a:t> all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capitals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multiple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exclamation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marks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trying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get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your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attention.</a:t>
            </a:r>
            <a:endParaRPr sz="1700" dirty="0">
              <a:latin typeface="Calibri"/>
              <a:cs typeface="Calibri"/>
            </a:endParaRPr>
          </a:p>
          <a:p>
            <a:pPr marL="355600" marR="13081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700" b="1" spc="-10" dirty="0">
                <a:latin typeface="Calibri"/>
                <a:cs typeface="Calibri"/>
              </a:rPr>
              <a:t>Hovering</a:t>
            </a:r>
            <a:r>
              <a:rPr sz="1700" b="1" spc="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your</a:t>
            </a:r>
            <a:r>
              <a:rPr sz="1700" b="1" spc="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mouse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over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the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spc="5" dirty="0">
                <a:latin typeface="Calibri"/>
                <a:cs typeface="Calibri"/>
              </a:rPr>
              <a:t>link</a:t>
            </a:r>
            <a:r>
              <a:rPr sz="1700" spc="5" dirty="0">
                <a:latin typeface="Calibri"/>
                <a:cs typeface="Calibri"/>
              </a:rPr>
              <a:t>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-5" dirty="0">
                <a:latin typeface="Calibri"/>
                <a:cs typeface="Calibri"/>
              </a:rPr>
              <a:t> this 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not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valid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valdosta.edu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address,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but </a:t>
            </a:r>
            <a:r>
              <a:rPr sz="1700" spc="-34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rather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 </a:t>
            </a:r>
            <a:r>
              <a:rPr sz="1700" spc="-10" dirty="0">
                <a:latin typeface="Calibri"/>
                <a:cs typeface="Calibri"/>
              </a:rPr>
              <a:t>external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site </a:t>
            </a:r>
            <a:r>
              <a:rPr sz="1700" spc="-5" dirty="0">
                <a:latin typeface="Calibri"/>
                <a:cs typeface="Calibri"/>
              </a:rPr>
              <a:t>trying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steal</a:t>
            </a:r>
            <a:r>
              <a:rPr sz="1700" spc="-15" dirty="0">
                <a:latin typeface="Calibri"/>
                <a:cs typeface="Calibri"/>
              </a:rPr>
              <a:t> your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credentials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install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malicious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software.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070AED8-E008-BEDC-6B4B-3BAEE8F6D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46143"/>
            <a:ext cx="8382000" cy="849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sz="3200" spc="-10" dirty="0"/>
              <a:t>Examples</a:t>
            </a:r>
            <a:r>
              <a:rPr sz="3200" spc="-5" dirty="0"/>
              <a:t> of</a:t>
            </a:r>
            <a:r>
              <a:rPr sz="3200" spc="-25" dirty="0"/>
              <a:t> </a:t>
            </a:r>
            <a:r>
              <a:rPr sz="3200" spc="-5" dirty="0"/>
              <a:t>Phishing</a:t>
            </a:r>
            <a:r>
              <a:rPr sz="3200" spc="5" dirty="0"/>
              <a:t> </a:t>
            </a:r>
            <a:r>
              <a:rPr sz="3200" spc="-30" dirty="0"/>
              <a:t>Attacks</a:t>
            </a:r>
            <a:r>
              <a:rPr lang="en-IN" sz="3200" dirty="0"/>
              <a:t> </a:t>
            </a:r>
            <a:r>
              <a:rPr sz="2400" spc="-5" dirty="0"/>
              <a:t>Link</a:t>
            </a:r>
            <a:r>
              <a:rPr sz="2400" spc="-30" dirty="0"/>
              <a:t> </a:t>
            </a:r>
            <a:r>
              <a:rPr sz="2400" spc="-5" dirty="0"/>
              <a:t>manipulation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92594"/>
            <a:ext cx="6705600" cy="34632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4953000"/>
            <a:ext cx="8961120" cy="1789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589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50" spc="-5" dirty="0">
                <a:latin typeface="Calibri"/>
                <a:cs typeface="Calibri"/>
              </a:rPr>
              <a:t>This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is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common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phishing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email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and</a:t>
            </a:r>
            <a:r>
              <a:rPr sz="1650" spc="-10" dirty="0">
                <a:latin typeface="Calibri"/>
                <a:cs typeface="Calibri"/>
              </a:rPr>
              <a:t> looks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completely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legit,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with the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name of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“Verizon</a:t>
            </a:r>
            <a:r>
              <a:rPr sz="1650" spc="35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Wireless”,</a:t>
            </a:r>
            <a:r>
              <a:rPr sz="1650" spc="4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but</a:t>
            </a:r>
            <a:r>
              <a:rPr sz="1650" spc="-5" dirty="0">
                <a:latin typeface="Calibri"/>
                <a:cs typeface="Calibri"/>
              </a:rPr>
              <a:t> if </a:t>
            </a:r>
            <a:r>
              <a:rPr sz="1650" spc="-34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look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actual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email,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it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is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@tin.com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address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rather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than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@verizon.com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address.</a:t>
            </a:r>
            <a:endParaRPr sz="1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50" spc="-10" dirty="0">
                <a:latin typeface="Calibri"/>
                <a:cs typeface="Calibri"/>
              </a:rPr>
              <a:t>Once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again,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5" dirty="0">
                <a:latin typeface="Calibri"/>
                <a:cs typeface="Calibri"/>
              </a:rPr>
              <a:t>To: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line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is </a:t>
            </a:r>
            <a:r>
              <a:rPr sz="1650" dirty="0">
                <a:latin typeface="Calibri"/>
                <a:cs typeface="Calibri"/>
              </a:rPr>
              <a:t>missing,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indicating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that </a:t>
            </a:r>
            <a:r>
              <a:rPr sz="1650" spc="-5" dirty="0">
                <a:latin typeface="Calibri"/>
                <a:cs typeface="Calibri"/>
              </a:rPr>
              <a:t>this is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mass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email </a:t>
            </a:r>
            <a:r>
              <a:rPr sz="1650" spc="-10" dirty="0">
                <a:latin typeface="Calibri"/>
                <a:cs typeface="Calibri"/>
              </a:rPr>
              <a:t>that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they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want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to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avoid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seeing.</a:t>
            </a:r>
            <a:endParaRPr sz="1650" dirty="0">
              <a:latin typeface="Calibri"/>
              <a:cs typeface="Calibri"/>
            </a:endParaRPr>
          </a:p>
          <a:p>
            <a:pPr marL="355600" marR="889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50" b="1" spc="-10" dirty="0">
                <a:latin typeface="Calibri"/>
                <a:cs typeface="Calibri"/>
              </a:rPr>
              <a:t>Hovering</a:t>
            </a:r>
            <a:r>
              <a:rPr sz="1650" b="1" spc="20" dirty="0">
                <a:latin typeface="Calibri"/>
                <a:cs typeface="Calibri"/>
              </a:rPr>
              <a:t> </a:t>
            </a:r>
            <a:r>
              <a:rPr sz="1650" b="1" spc="-10" dirty="0">
                <a:latin typeface="Calibri"/>
                <a:cs typeface="Calibri"/>
              </a:rPr>
              <a:t>your</a:t>
            </a:r>
            <a:r>
              <a:rPr sz="1650" b="1" spc="20" dirty="0">
                <a:latin typeface="Calibri"/>
                <a:cs typeface="Calibri"/>
              </a:rPr>
              <a:t> </a:t>
            </a:r>
            <a:r>
              <a:rPr sz="1650" b="1" spc="-10" dirty="0">
                <a:latin typeface="Calibri"/>
                <a:cs typeface="Calibri"/>
              </a:rPr>
              <a:t>mouse</a:t>
            </a:r>
            <a:r>
              <a:rPr sz="1650" b="1" spc="15" dirty="0">
                <a:latin typeface="Calibri"/>
                <a:cs typeface="Calibri"/>
              </a:rPr>
              <a:t> </a:t>
            </a:r>
            <a:r>
              <a:rPr sz="1650" b="1" spc="-10" dirty="0">
                <a:latin typeface="Calibri"/>
                <a:cs typeface="Calibri"/>
              </a:rPr>
              <a:t>over</a:t>
            </a:r>
            <a:r>
              <a:rPr sz="1650" b="1" dirty="0">
                <a:latin typeface="Calibri"/>
                <a:cs typeface="Calibri"/>
              </a:rPr>
              <a:t> </a:t>
            </a:r>
            <a:r>
              <a:rPr sz="1650" b="1" spc="-10" dirty="0">
                <a:latin typeface="Calibri"/>
                <a:cs typeface="Calibri"/>
              </a:rPr>
              <a:t>the</a:t>
            </a:r>
            <a:r>
              <a:rPr sz="1650" b="1" spc="10" dirty="0">
                <a:latin typeface="Calibri"/>
                <a:cs typeface="Calibri"/>
              </a:rPr>
              <a:t> </a:t>
            </a:r>
            <a:r>
              <a:rPr sz="1650" b="1" spc="5" dirty="0">
                <a:latin typeface="Calibri"/>
                <a:cs typeface="Calibri"/>
              </a:rPr>
              <a:t>link</a:t>
            </a:r>
            <a:r>
              <a:rPr sz="1650" spc="5" dirty="0">
                <a:latin typeface="Calibri"/>
                <a:cs typeface="Calibri"/>
              </a:rPr>
              <a:t>,</a:t>
            </a:r>
            <a:r>
              <a:rPr sz="1650" spc="-15" dirty="0">
                <a:latin typeface="Calibri"/>
                <a:cs typeface="Calibri"/>
              </a:rPr>
              <a:t> you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can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see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that </a:t>
            </a:r>
            <a:r>
              <a:rPr sz="1650" spc="-5" dirty="0">
                <a:latin typeface="Calibri"/>
                <a:cs typeface="Calibri"/>
              </a:rPr>
              <a:t>this </a:t>
            </a:r>
            <a:r>
              <a:rPr sz="1650" spc="-10" dirty="0">
                <a:latin typeface="Calibri"/>
                <a:cs typeface="Calibri"/>
              </a:rPr>
              <a:t>does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not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take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to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 </a:t>
            </a:r>
            <a:r>
              <a:rPr sz="1650" spc="-25" dirty="0">
                <a:latin typeface="Calibri"/>
                <a:cs typeface="Calibri"/>
              </a:rPr>
              <a:t>Verizon</a:t>
            </a:r>
            <a:r>
              <a:rPr sz="1650" spc="3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website,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but 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rather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to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random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website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which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would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more</a:t>
            </a:r>
            <a:r>
              <a:rPr sz="1650" spc="4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than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likely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take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your</a:t>
            </a:r>
            <a:r>
              <a:rPr sz="1650" spc="3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login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information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and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take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over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your </a:t>
            </a:r>
            <a:r>
              <a:rPr sz="1650" spc="-34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account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to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take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your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billing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information.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39D6C7C-445C-966F-85D8-A3B295C60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46143"/>
            <a:ext cx="8382000" cy="849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sz="3200" spc="-10" dirty="0"/>
              <a:t>Examples</a:t>
            </a:r>
            <a:r>
              <a:rPr sz="3200" spc="-5" dirty="0"/>
              <a:t> of</a:t>
            </a:r>
            <a:r>
              <a:rPr sz="3200" spc="-25" dirty="0"/>
              <a:t> </a:t>
            </a:r>
            <a:r>
              <a:rPr sz="3200" spc="-5" dirty="0"/>
              <a:t>Phishing</a:t>
            </a:r>
            <a:r>
              <a:rPr sz="3200" spc="5" dirty="0"/>
              <a:t> </a:t>
            </a:r>
            <a:r>
              <a:rPr sz="3200" spc="-30" dirty="0"/>
              <a:t>Attacks</a:t>
            </a:r>
            <a:r>
              <a:rPr lang="en-IN" sz="3200" dirty="0"/>
              <a:t> </a:t>
            </a:r>
            <a:r>
              <a:rPr sz="2400" spc="-5" dirty="0"/>
              <a:t>Link</a:t>
            </a:r>
            <a:r>
              <a:rPr sz="2400" spc="-30" dirty="0"/>
              <a:t> </a:t>
            </a:r>
            <a:r>
              <a:rPr sz="2400" spc="-5" dirty="0"/>
              <a:t>manipulation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447800"/>
            <a:ext cx="2819400" cy="2744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1525" y="1876806"/>
            <a:ext cx="3534155" cy="1886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400" y="4655015"/>
            <a:ext cx="8622665" cy="2064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example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left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5" dirty="0">
                <a:latin typeface="Calibri"/>
                <a:cs typeface="Calibri"/>
              </a:rPr>
              <a:t>targeted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social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engineering</a:t>
            </a:r>
            <a:r>
              <a:rPr sz="1500" spc="-10" dirty="0">
                <a:latin typeface="Calibri"/>
                <a:cs typeface="Calibri"/>
              </a:rPr>
              <a:t> attack.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Cybercriminals scan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profile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likes</a:t>
            </a:r>
            <a:endParaRPr sz="1500" dirty="0">
              <a:latin typeface="Calibri"/>
              <a:cs typeface="Calibri"/>
            </a:endParaRPr>
          </a:p>
          <a:p>
            <a:pPr marL="12700" marR="27876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and then </a:t>
            </a:r>
            <a:r>
              <a:rPr sz="1500" spc="-5" dirty="0">
                <a:latin typeface="Calibri"/>
                <a:cs typeface="Calibri"/>
              </a:rPr>
              <a:t>send you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crafted </a:t>
            </a:r>
            <a:r>
              <a:rPr sz="1500" spc="-5" dirty="0">
                <a:latin typeface="Calibri"/>
                <a:cs typeface="Calibri"/>
              </a:rPr>
              <a:t>message </a:t>
            </a:r>
            <a:r>
              <a:rPr sz="1500" spc="-10" dirty="0">
                <a:latin typeface="Calibri"/>
                <a:cs typeface="Calibri"/>
              </a:rPr>
              <a:t>over </a:t>
            </a:r>
            <a:r>
              <a:rPr sz="1500" spc="-5" dirty="0">
                <a:latin typeface="Calibri"/>
                <a:cs typeface="Calibri"/>
              </a:rPr>
              <a:t>social media </a:t>
            </a:r>
            <a:r>
              <a:rPr sz="1500" dirty="0">
                <a:latin typeface="Calibri"/>
                <a:cs typeface="Calibri"/>
              </a:rPr>
              <a:t>trying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trick </a:t>
            </a:r>
            <a:r>
              <a:rPr sz="1500" spc="-5" dirty="0">
                <a:latin typeface="Calibri"/>
                <a:cs typeface="Calibri"/>
              </a:rPr>
              <a:t>you into </a:t>
            </a:r>
            <a:r>
              <a:rPr sz="1500" dirty="0">
                <a:latin typeface="Calibri"/>
                <a:cs typeface="Calibri"/>
              </a:rPr>
              <a:t>clicking the link, </a:t>
            </a:r>
            <a:r>
              <a:rPr sz="1500" spc="-5" dirty="0">
                <a:latin typeface="Calibri"/>
                <a:cs typeface="Calibri"/>
              </a:rPr>
              <a:t>which would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 </a:t>
            </a:r>
            <a:r>
              <a:rPr sz="1500" spc="-10" dirty="0">
                <a:latin typeface="Calibri"/>
                <a:cs typeface="Calibri"/>
              </a:rPr>
              <a:t>steal </a:t>
            </a:r>
            <a:r>
              <a:rPr sz="1500" spc="-5" dirty="0">
                <a:latin typeface="Calibri"/>
                <a:cs typeface="Calibri"/>
              </a:rPr>
              <a:t>your social media </a:t>
            </a:r>
            <a:r>
              <a:rPr sz="1500" dirty="0">
                <a:latin typeface="Calibri"/>
                <a:cs typeface="Calibri"/>
              </a:rPr>
              <a:t>login and </a:t>
            </a:r>
            <a:r>
              <a:rPr sz="1500" spc="-20" dirty="0">
                <a:latin typeface="Calibri"/>
                <a:cs typeface="Calibri"/>
              </a:rPr>
              <a:t>take </a:t>
            </a:r>
            <a:r>
              <a:rPr sz="1500" spc="-10" dirty="0">
                <a:latin typeface="Calibri"/>
                <a:cs typeface="Calibri"/>
              </a:rPr>
              <a:t>over </a:t>
            </a:r>
            <a:r>
              <a:rPr sz="1500" spc="-5" dirty="0">
                <a:latin typeface="Calibri"/>
                <a:cs typeface="Calibri"/>
              </a:rPr>
              <a:t>your profile sending out more </a:t>
            </a:r>
            <a:r>
              <a:rPr sz="1500" dirty="0">
                <a:latin typeface="Calibri"/>
                <a:cs typeface="Calibri"/>
              </a:rPr>
              <a:t>phishing </a:t>
            </a:r>
            <a:r>
              <a:rPr sz="1500" spc="-15" dirty="0">
                <a:latin typeface="Calibri"/>
                <a:cs typeface="Calibri"/>
              </a:rPr>
              <a:t>attacks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your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friends/contact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list.</a:t>
            </a:r>
            <a:endParaRPr sz="15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The one on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right </a:t>
            </a:r>
            <a:r>
              <a:rPr sz="1500" dirty="0">
                <a:latin typeface="Calibri"/>
                <a:cs typeface="Calibri"/>
              </a:rPr>
              <a:t>is an </a:t>
            </a:r>
            <a:r>
              <a:rPr sz="1500" spc="-10" dirty="0">
                <a:latin typeface="Calibri"/>
                <a:cs typeface="Calibri"/>
              </a:rPr>
              <a:t>example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a mass phishing </a:t>
            </a:r>
            <a:r>
              <a:rPr sz="1500" spc="-15" dirty="0">
                <a:latin typeface="Calibri"/>
                <a:cs typeface="Calibri"/>
              </a:rPr>
              <a:t>attack </a:t>
            </a:r>
            <a:r>
              <a:rPr sz="1500" spc="-5" dirty="0">
                <a:latin typeface="Calibri"/>
                <a:cs typeface="Calibri"/>
              </a:rPr>
              <a:t>through social media. </a:t>
            </a:r>
            <a:r>
              <a:rPr sz="1500" dirty="0">
                <a:latin typeface="Calibri"/>
                <a:cs typeface="Calibri"/>
              </a:rPr>
              <a:t>No </a:t>
            </a:r>
            <a:r>
              <a:rPr sz="1500" spc="-5" dirty="0">
                <a:latin typeface="Calibri"/>
                <a:cs typeface="Calibri"/>
              </a:rPr>
              <a:t>doubt many of you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seen </a:t>
            </a:r>
            <a:r>
              <a:rPr sz="1500" dirty="0">
                <a:latin typeface="Calibri"/>
                <a:cs typeface="Calibri"/>
              </a:rPr>
              <a:t>these in </a:t>
            </a:r>
            <a:r>
              <a:rPr sz="1500" spc="-10" dirty="0">
                <a:latin typeface="Calibri"/>
                <a:cs typeface="Calibri"/>
              </a:rPr>
              <a:t>Facebook, from random </a:t>
            </a:r>
            <a:r>
              <a:rPr sz="1500" dirty="0">
                <a:latin typeface="Calibri"/>
                <a:cs typeface="Calibri"/>
              </a:rPr>
              <a:t>people in </a:t>
            </a:r>
            <a:r>
              <a:rPr sz="1500" spc="-5" dirty="0">
                <a:latin typeface="Calibri"/>
                <a:cs typeface="Calibri"/>
              </a:rPr>
              <a:t>messages, or </a:t>
            </a:r>
            <a:r>
              <a:rPr sz="1500" spc="-10" dirty="0">
                <a:latin typeface="Calibri"/>
                <a:cs typeface="Calibri"/>
              </a:rPr>
              <a:t>from </a:t>
            </a:r>
            <a:r>
              <a:rPr sz="1500" spc="-5" dirty="0">
                <a:latin typeface="Calibri"/>
                <a:cs typeface="Calibri"/>
              </a:rPr>
              <a:t>your friends through </a:t>
            </a:r>
            <a:r>
              <a:rPr sz="1500" dirty="0">
                <a:latin typeface="Calibri"/>
                <a:cs typeface="Calibri"/>
              </a:rPr>
              <a:t>their timelines. </a:t>
            </a:r>
            <a:r>
              <a:rPr sz="1500" spc="-5" dirty="0">
                <a:latin typeface="Calibri"/>
                <a:cs typeface="Calibri"/>
              </a:rPr>
              <a:t>Upon </a:t>
            </a:r>
            <a:r>
              <a:rPr sz="1500" dirty="0">
                <a:latin typeface="Calibri"/>
                <a:cs typeface="Calibri"/>
              </a:rPr>
              <a:t> clicking the link, it </a:t>
            </a:r>
            <a:r>
              <a:rPr sz="1500" spc="-5" dirty="0">
                <a:latin typeface="Calibri"/>
                <a:cs typeface="Calibri"/>
              </a:rPr>
              <a:t>would </a:t>
            </a:r>
            <a:r>
              <a:rPr sz="1500" spc="-10" dirty="0">
                <a:latin typeface="Calibri"/>
                <a:cs typeface="Calibri"/>
              </a:rPr>
              <a:t>prompt </a:t>
            </a:r>
            <a:r>
              <a:rPr sz="1500" spc="-5" dirty="0">
                <a:latin typeface="Calibri"/>
                <a:cs typeface="Calibri"/>
              </a:rPr>
              <a:t>you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log in </a:t>
            </a:r>
            <a:r>
              <a:rPr sz="1500" spc="-5" dirty="0">
                <a:latin typeface="Calibri"/>
                <a:cs typeface="Calibri"/>
              </a:rPr>
              <a:t>again, </a:t>
            </a:r>
            <a:r>
              <a:rPr sz="1500" dirty="0">
                <a:latin typeface="Calibri"/>
                <a:cs typeface="Calibri"/>
              </a:rPr>
              <a:t>but this time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20" dirty="0">
                <a:latin typeface="Calibri"/>
                <a:cs typeface="Calibri"/>
              </a:rPr>
              <a:t>fake </a:t>
            </a:r>
            <a:r>
              <a:rPr sz="1500" spc="-10" dirty="0">
                <a:latin typeface="Calibri"/>
                <a:cs typeface="Calibri"/>
              </a:rPr>
              <a:t>Facebook </a:t>
            </a:r>
            <a:r>
              <a:rPr sz="1500" spc="-5" dirty="0">
                <a:latin typeface="Calibri"/>
                <a:cs typeface="Calibri"/>
              </a:rPr>
              <a:t>page,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steal </a:t>
            </a:r>
            <a:r>
              <a:rPr sz="1500" spc="-5" dirty="0">
                <a:latin typeface="Calibri"/>
                <a:cs typeface="Calibri"/>
              </a:rPr>
              <a:t>your </a:t>
            </a:r>
            <a:r>
              <a:rPr sz="1500" dirty="0">
                <a:latin typeface="Calibri"/>
                <a:cs typeface="Calibri"/>
              </a:rPr>
              <a:t>log in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take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over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 profile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sending out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same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 another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mass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phishing</a:t>
            </a:r>
            <a:r>
              <a:rPr sz="1500" spc="-10" dirty="0">
                <a:latin typeface="Calibri"/>
                <a:cs typeface="Calibri"/>
              </a:rPr>
              <a:t> attack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friends 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contacts.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7700" y="38438"/>
            <a:ext cx="7848600" cy="849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sz="3200" spc="-10" dirty="0"/>
              <a:t>Examples</a:t>
            </a:r>
            <a:r>
              <a:rPr sz="3200" spc="-5" dirty="0"/>
              <a:t> of</a:t>
            </a:r>
            <a:r>
              <a:rPr sz="3200" spc="-25" dirty="0"/>
              <a:t> </a:t>
            </a:r>
            <a:r>
              <a:rPr sz="3200" spc="-5" dirty="0"/>
              <a:t>Phishing</a:t>
            </a:r>
            <a:r>
              <a:rPr sz="3200" spc="5" dirty="0"/>
              <a:t> </a:t>
            </a:r>
            <a:r>
              <a:rPr sz="3200" spc="-30" dirty="0"/>
              <a:t>Attacks</a:t>
            </a:r>
            <a:r>
              <a:rPr lang="en-IN" sz="3200" dirty="0"/>
              <a:t> </a:t>
            </a:r>
            <a:r>
              <a:rPr sz="2400" spc="-5" dirty="0"/>
              <a:t>Social</a:t>
            </a:r>
            <a:r>
              <a:rPr sz="2400" spc="-40" dirty="0"/>
              <a:t> </a:t>
            </a:r>
            <a:r>
              <a:rPr sz="2400" spc="-5" dirty="0"/>
              <a:t>Engineering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304800"/>
            <a:ext cx="830580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Can</a:t>
            </a:r>
            <a:r>
              <a:rPr spc="-5" dirty="0"/>
              <a:t> </a:t>
            </a:r>
            <a:r>
              <a:rPr spc="-20" dirty="0"/>
              <a:t>you</a:t>
            </a:r>
            <a:r>
              <a:rPr spc="25" dirty="0"/>
              <a:t> </a:t>
            </a:r>
            <a:r>
              <a:rPr spc="-10" dirty="0"/>
              <a:t>spot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tell-tale</a:t>
            </a:r>
            <a:r>
              <a:rPr dirty="0"/>
              <a:t> </a:t>
            </a:r>
            <a:r>
              <a:rPr spc="-10" dirty="0"/>
              <a:t>signs</a:t>
            </a:r>
            <a:r>
              <a:rPr spc="20" dirty="0"/>
              <a:t> </a:t>
            </a:r>
            <a:r>
              <a:rPr spc="-5" dirty="0"/>
              <a:t>of a</a:t>
            </a:r>
            <a:r>
              <a:rPr spc="10" dirty="0"/>
              <a:t> </a:t>
            </a:r>
            <a:r>
              <a:rPr spc="-10" dirty="0"/>
              <a:t>phishing</a:t>
            </a:r>
            <a:r>
              <a:rPr spc="45" dirty="0"/>
              <a:t> </a:t>
            </a:r>
            <a:r>
              <a:rPr spc="-5" dirty="0"/>
              <a:t>email?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943100"/>
            <a:ext cx="7086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65" y="141527"/>
            <a:ext cx="8061961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Can</a:t>
            </a:r>
            <a:r>
              <a:rPr spc="-5" dirty="0"/>
              <a:t> </a:t>
            </a:r>
            <a:r>
              <a:rPr spc="-20" dirty="0"/>
              <a:t>you</a:t>
            </a:r>
            <a:r>
              <a:rPr spc="25" dirty="0"/>
              <a:t> </a:t>
            </a:r>
            <a:r>
              <a:rPr spc="-10" dirty="0"/>
              <a:t>spot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tell-tale</a:t>
            </a:r>
            <a:r>
              <a:rPr dirty="0"/>
              <a:t> </a:t>
            </a:r>
            <a:r>
              <a:rPr spc="-10" dirty="0"/>
              <a:t>signs</a:t>
            </a:r>
            <a:r>
              <a:rPr spc="20" dirty="0"/>
              <a:t> </a:t>
            </a:r>
            <a:r>
              <a:rPr spc="-5" dirty="0"/>
              <a:t>of a</a:t>
            </a:r>
            <a:r>
              <a:rPr spc="10" dirty="0"/>
              <a:t> </a:t>
            </a:r>
            <a:r>
              <a:rPr spc="-10" dirty="0"/>
              <a:t>phishing</a:t>
            </a:r>
            <a:r>
              <a:rPr spc="45" dirty="0"/>
              <a:t> </a:t>
            </a:r>
            <a:r>
              <a:rPr spc="-5" dirty="0"/>
              <a:t>email?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1720571"/>
            <a:ext cx="7223761" cy="2743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37" y="4984193"/>
            <a:ext cx="862901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10" dirty="0">
                <a:latin typeface="Calibri"/>
                <a:cs typeface="Calibri"/>
              </a:rPr>
              <a:t>address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valid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 address,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rather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Vaderbilt.edu address.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important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because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only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valid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valdosta.edu address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will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email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you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about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anything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email or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help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desk </a:t>
            </a:r>
            <a:r>
              <a:rPr sz="1600" b="1" spc="-15" dirty="0">
                <a:latin typeface="Calibri"/>
                <a:cs typeface="Calibri"/>
              </a:rPr>
              <a:t>related.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5" dirty="0">
                <a:latin typeface="Calibri"/>
                <a:cs typeface="Calibri"/>
              </a:rPr>
              <a:t>To: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Cc:</a:t>
            </a:r>
            <a:r>
              <a:rPr sz="1600" spc="-15" dirty="0">
                <a:latin typeface="Calibri"/>
                <a:cs typeface="Calibri"/>
              </a:rPr>
              <a:t> are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missing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targeted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phishing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attack.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Calibri"/>
                <a:cs typeface="Calibri"/>
              </a:rPr>
              <a:t>Hovering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your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mouse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over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15" dirty="0">
                <a:latin typeface="Calibri"/>
                <a:cs typeface="Calibri"/>
              </a:rPr>
              <a:t> you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 this 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valdosta.edu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external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trying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signature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generic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alert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phishing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attempt.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2019300"/>
            <a:ext cx="7696200" cy="281940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C21B6323-F6D6-76CE-B445-6D7A80595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965" y="141527"/>
            <a:ext cx="8061961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Can</a:t>
            </a:r>
            <a:r>
              <a:rPr spc="-5" dirty="0"/>
              <a:t> </a:t>
            </a:r>
            <a:r>
              <a:rPr spc="-20" dirty="0"/>
              <a:t>you</a:t>
            </a:r>
            <a:r>
              <a:rPr spc="25" dirty="0"/>
              <a:t> </a:t>
            </a:r>
            <a:r>
              <a:rPr spc="-10" dirty="0"/>
              <a:t>spot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tell-tale</a:t>
            </a:r>
            <a:r>
              <a:rPr dirty="0"/>
              <a:t> </a:t>
            </a:r>
            <a:r>
              <a:rPr spc="-10" dirty="0"/>
              <a:t>signs</a:t>
            </a:r>
            <a:r>
              <a:rPr spc="20" dirty="0"/>
              <a:t> </a:t>
            </a:r>
            <a:r>
              <a:rPr spc="-5" dirty="0"/>
              <a:t>of a</a:t>
            </a:r>
            <a:r>
              <a:rPr spc="10" dirty="0"/>
              <a:t> </a:t>
            </a:r>
            <a:r>
              <a:rPr spc="-10" dirty="0"/>
              <a:t>phishing</a:t>
            </a:r>
            <a:r>
              <a:rPr spc="45" dirty="0"/>
              <a:t> </a:t>
            </a:r>
            <a:r>
              <a:rPr spc="-5" dirty="0"/>
              <a:t>email?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38" y="214086"/>
            <a:ext cx="792480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Can</a:t>
            </a:r>
            <a:r>
              <a:rPr spc="-5" dirty="0"/>
              <a:t> </a:t>
            </a:r>
            <a:r>
              <a:rPr spc="-20" dirty="0"/>
              <a:t>you</a:t>
            </a:r>
            <a:r>
              <a:rPr spc="25" dirty="0"/>
              <a:t> </a:t>
            </a:r>
            <a:r>
              <a:rPr spc="-10" dirty="0"/>
              <a:t>spot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tell-tale</a:t>
            </a:r>
            <a:r>
              <a:rPr dirty="0"/>
              <a:t> </a:t>
            </a:r>
            <a:r>
              <a:rPr spc="-10" dirty="0"/>
              <a:t>signs</a:t>
            </a:r>
            <a:r>
              <a:rPr spc="20" dirty="0"/>
              <a:t> </a:t>
            </a:r>
            <a:r>
              <a:rPr spc="-5" dirty="0"/>
              <a:t>of a</a:t>
            </a:r>
            <a:r>
              <a:rPr spc="10" dirty="0"/>
              <a:t> </a:t>
            </a:r>
            <a:r>
              <a:rPr spc="-10" dirty="0"/>
              <a:t>phishing</a:t>
            </a:r>
            <a:r>
              <a:rPr spc="45" dirty="0"/>
              <a:t> </a:t>
            </a:r>
            <a:r>
              <a:rPr spc="-5" dirty="0"/>
              <a:t>email?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18" y="1703155"/>
            <a:ext cx="7254240" cy="2438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" y="4572000"/>
            <a:ext cx="870458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13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thing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ask </a:t>
            </a:r>
            <a:r>
              <a:rPr sz="1600" spc="-25" dirty="0">
                <a:latin typeface="Calibri"/>
                <a:cs typeface="Calibri"/>
              </a:rPr>
              <a:t>yourself,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they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accounts.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answered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no,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 </a:t>
            </a:r>
            <a:r>
              <a:rPr sz="1600" spc="-15" dirty="0">
                <a:latin typeface="Calibri"/>
                <a:cs typeface="Calibri"/>
              </a:rPr>
              <a:t>more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likely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phishing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attempt.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5" dirty="0">
                <a:latin typeface="Calibri"/>
                <a:cs typeface="Calibri"/>
              </a:rPr>
              <a:t>To: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Cc: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showing so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wont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mass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10" dirty="0">
                <a:latin typeface="Calibri"/>
                <a:cs typeface="Calibri"/>
              </a:rPr>
              <a:t>attempting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get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people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possible.</a:t>
            </a:r>
            <a:endParaRPr sz="1600" dirty="0">
              <a:latin typeface="Calibri"/>
              <a:cs typeface="Calibri"/>
            </a:endParaRPr>
          </a:p>
          <a:p>
            <a:pPr marL="355600" marR="43815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Calibri"/>
                <a:cs typeface="Calibri"/>
              </a:rPr>
              <a:t>Hovering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your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mouse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over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link</a:t>
            </a:r>
            <a:r>
              <a:rPr sz="1600" spc="5" dirty="0">
                <a:latin typeface="Calibri"/>
                <a:cs typeface="Calibri"/>
              </a:rPr>
              <a:t>,</a:t>
            </a:r>
            <a:r>
              <a:rPr sz="1600" spc="-15" dirty="0">
                <a:latin typeface="Calibri"/>
                <a:cs typeface="Calibri"/>
              </a:rPr>
              <a:t> 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valid valdosta.edu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rather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external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attempting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malicious </a:t>
            </a:r>
            <a:r>
              <a:rPr sz="1600" spc="-10" dirty="0">
                <a:latin typeface="Calibri"/>
                <a:cs typeface="Calibri"/>
              </a:rPr>
              <a:t>software.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“Aha”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moment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indeed a phishing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signature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generic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trying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lull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false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security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saying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“Webmail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Administrator”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49" y="19050"/>
            <a:ext cx="72771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/>
              <a:t>Tips</a:t>
            </a:r>
            <a:r>
              <a:rPr sz="2400" dirty="0"/>
              <a:t> </a:t>
            </a:r>
            <a:r>
              <a:rPr sz="2400" spc="-20" dirty="0"/>
              <a:t>to</a:t>
            </a:r>
            <a:r>
              <a:rPr sz="2400" spc="-10" dirty="0"/>
              <a:t> </a:t>
            </a:r>
            <a:r>
              <a:rPr sz="2400" spc="-15" dirty="0"/>
              <a:t>protect</a:t>
            </a:r>
            <a:r>
              <a:rPr sz="2400" spc="10" dirty="0"/>
              <a:t> </a:t>
            </a:r>
            <a:r>
              <a:rPr sz="2400" spc="-20" dirty="0"/>
              <a:t>yourself</a:t>
            </a:r>
            <a:r>
              <a:rPr sz="2400" spc="20" dirty="0"/>
              <a:t> </a:t>
            </a:r>
            <a:r>
              <a:rPr sz="2400" spc="-20" dirty="0"/>
              <a:t>from</a:t>
            </a:r>
            <a:r>
              <a:rPr sz="2400" spc="5" dirty="0"/>
              <a:t> </a:t>
            </a:r>
            <a:r>
              <a:rPr sz="2400" spc="-10" dirty="0"/>
              <a:t>Phishing</a:t>
            </a:r>
            <a:r>
              <a:rPr sz="2400" spc="45" dirty="0"/>
              <a:t> </a:t>
            </a:r>
            <a:r>
              <a:rPr sz="2400" spc="-5" dirty="0"/>
              <a:t>emails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94271" y="1339342"/>
            <a:ext cx="8355457" cy="5246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8585" indent="-287020">
              <a:lnSpc>
                <a:spcPct val="1076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75" dirty="0"/>
              <a:t>I.T. </a:t>
            </a:r>
            <a:r>
              <a:rPr sz="1600" dirty="0"/>
              <a:t>will </a:t>
            </a:r>
            <a:r>
              <a:rPr sz="1600" b="1" dirty="0">
                <a:latin typeface="Calibri"/>
                <a:cs typeface="Calibri"/>
              </a:rPr>
              <a:t>NEVER </a:t>
            </a:r>
            <a:r>
              <a:rPr sz="1600" dirty="0"/>
              <a:t>ask </a:t>
            </a:r>
            <a:r>
              <a:rPr sz="1600" spc="-15" dirty="0"/>
              <a:t>for </a:t>
            </a:r>
            <a:r>
              <a:rPr sz="1600" spc="-10" dirty="0"/>
              <a:t>your password over </a:t>
            </a:r>
            <a:r>
              <a:rPr sz="1600" dirty="0"/>
              <a:t>email. Please be wary </a:t>
            </a:r>
            <a:r>
              <a:rPr sz="1600" spc="-5" dirty="0"/>
              <a:t>of </a:t>
            </a:r>
            <a:r>
              <a:rPr sz="1600" spc="-10" dirty="0"/>
              <a:t>any </a:t>
            </a:r>
            <a:r>
              <a:rPr sz="1600" dirty="0"/>
              <a:t>emails asking </a:t>
            </a:r>
            <a:r>
              <a:rPr sz="1600" spc="-20" dirty="0"/>
              <a:t>for </a:t>
            </a:r>
            <a:r>
              <a:rPr sz="1600" spc="-15" dirty="0"/>
              <a:t> </a:t>
            </a:r>
            <a:r>
              <a:rPr sz="1600" spc="-10" dirty="0"/>
              <a:t>passwords</a:t>
            </a:r>
            <a:r>
              <a:rPr sz="1600" b="1" spc="-10" dirty="0">
                <a:latin typeface="Calibri"/>
                <a:cs typeface="Calibri"/>
              </a:rPr>
              <a:t>. Never </a:t>
            </a:r>
            <a:r>
              <a:rPr sz="1600" b="1" dirty="0">
                <a:latin typeface="Calibri"/>
                <a:cs typeface="Calibri"/>
              </a:rPr>
              <a:t>send </a:t>
            </a:r>
            <a:r>
              <a:rPr sz="1600" b="1" spc="-5" dirty="0">
                <a:latin typeface="Calibri"/>
                <a:cs typeface="Calibri"/>
              </a:rPr>
              <a:t>passwords, bank </a:t>
            </a:r>
            <a:r>
              <a:rPr sz="1600" b="1" spc="-10" dirty="0">
                <a:latin typeface="Calibri"/>
                <a:cs typeface="Calibri"/>
              </a:rPr>
              <a:t>account </a:t>
            </a:r>
            <a:r>
              <a:rPr sz="1600" b="1" spc="-5" dirty="0">
                <a:latin typeface="Calibri"/>
                <a:cs typeface="Calibri"/>
              </a:rPr>
              <a:t>numbers, </a:t>
            </a:r>
            <a:r>
              <a:rPr sz="1600" b="1" dirty="0">
                <a:latin typeface="Calibri"/>
                <a:cs typeface="Calibri"/>
              </a:rPr>
              <a:t>or </a:t>
            </a:r>
            <a:r>
              <a:rPr sz="1600" b="1" spc="-5" dirty="0">
                <a:latin typeface="Calibri"/>
                <a:cs typeface="Calibri"/>
              </a:rPr>
              <a:t>other </a:t>
            </a:r>
            <a:r>
              <a:rPr sz="1600" b="1" spc="-10" dirty="0">
                <a:latin typeface="Calibri"/>
                <a:cs typeface="Calibri"/>
              </a:rPr>
              <a:t>private </a:t>
            </a:r>
            <a:r>
              <a:rPr sz="1600" b="1" spc="-5" dirty="0">
                <a:latin typeface="Calibri"/>
                <a:cs typeface="Calibri"/>
              </a:rPr>
              <a:t>information </a:t>
            </a:r>
            <a:r>
              <a:rPr sz="1600" b="1" dirty="0">
                <a:latin typeface="Calibri"/>
                <a:cs typeface="Calibri"/>
              </a:rPr>
              <a:t>in </a:t>
            </a:r>
            <a:r>
              <a:rPr sz="1600" b="1" spc="-3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email.</a:t>
            </a:r>
          </a:p>
          <a:p>
            <a:pPr marL="299085" marR="3429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/>
              <a:t>Be cautious </a:t>
            </a:r>
            <a:r>
              <a:rPr sz="1600" spc="-5" dirty="0"/>
              <a:t>about opening </a:t>
            </a:r>
            <a:r>
              <a:rPr sz="1600" spc="-10" dirty="0"/>
              <a:t>attachments </a:t>
            </a:r>
            <a:r>
              <a:rPr sz="1600" spc="-5" dirty="0"/>
              <a:t>and downloading files </a:t>
            </a:r>
            <a:r>
              <a:rPr sz="1600" spc="-10" dirty="0"/>
              <a:t>from </a:t>
            </a:r>
            <a:r>
              <a:rPr sz="1600" dirty="0"/>
              <a:t>emails, </a:t>
            </a:r>
            <a:r>
              <a:rPr sz="1600" spc="-10" dirty="0"/>
              <a:t>regardless </a:t>
            </a:r>
            <a:r>
              <a:rPr sz="1600" spc="-5" dirty="0"/>
              <a:t>of </a:t>
            </a:r>
            <a:r>
              <a:rPr sz="1600" dirty="0"/>
              <a:t> who sent them. </a:t>
            </a:r>
            <a:r>
              <a:rPr sz="1600" spc="-5" dirty="0"/>
              <a:t>These files can </a:t>
            </a:r>
            <a:r>
              <a:rPr sz="1600" spc="-10" dirty="0"/>
              <a:t>contain </a:t>
            </a:r>
            <a:r>
              <a:rPr sz="1600" dirty="0"/>
              <a:t>viruses </a:t>
            </a:r>
            <a:r>
              <a:rPr sz="1600" spc="-5" dirty="0"/>
              <a:t>or </a:t>
            </a:r>
            <a:r>
              <a:rPr sz="1600" dirty="0"/>
              <a:t>other </a:t>
            </a:r>
            <a:r>
              <a:rPr sz="1600" spc="-5" dirty="0"/>
              <a:t>malware that can </a:t>
            </a:r>
            <a:r>
              <a:rPr sz="1600" spc="-10" dirty="0"/>
              <a:t>weaken your </a:t>
            </a:r>
            <a:r>
              <a:rPr sz="1600" spc="-5" dirty="0"/>
              <a:t> computer's </a:t>
            </a:r>
            <a:r>
              <a:rPr sz="1600" spc="-15" dirty="0"/>
              <a:t>security. </a:t>
            </a:r>
            <a:r>
              <a:rPr sz="1600" dirty="0"/>
              <a:t>If </a:t>
            </a:r>
            <a:r>
              <a:rPr sz="1600" spc="-10" dirty="0"/>
              <a:t>you are </a:t>
            </a:r>
            <a:r>
              <a:rPr sz="1600" dirty="0"/>
              <a:t>not expecting an email with an </a:t>
            </a:r>
            <a:r>
              <a:rPr sz="1600" spc="-5" dirty="0"/>
              <a:t>attachment </a:t>
            </a:r>
            <a:r>
              <a:rPr sz="1600" spc="-10" dirty="0"/>
              <a:t>from </a:t>
            </a:r>
            <a:r>
              <a:rPr sz="1600" spc="-5" dirty="0"/>
              <a:t>someone, </a:t>
            </a:r>
            <a:r>
              <a:rPr sz="1600" dirty="0"/>
              <a:t> such as a </a:t>
            </a:r>
            <a:r>
              <a:rPr sz="1600" spc="-20" dirty="0"/>
              <a:t>fax </a:t>
            </a:r>
            <a:r>
              <a:rPr sz="1600" spc="-5" dirty="0"/>
              <a:t>or </a:t>
            </a:r>
            <a:r>
              <a:rPr sz="1600" dirty="0"/>
              <a:t>a </a:t>
            </a:r>
            <a:r>
              <a:rPr sz="1600" spc="-50" dirty="0"/>
              <a:t>PDF, </a:t>
            </a:r>
            <a:r>
              <a:rPr sz="1600" dirty="0"/>
              <a:t>please </a:t>
            </a:r>
            <a:r>
              <a:rPr sz="1600" b="1" spc="-5" dirty="0">
                <a:latin typeface="Calibri"/>
                <a:cs typeface="Calibri"/>
              </a:rPr>
              <a:t>call </a:t>
            </a:r>
            <a:r>
              <a:rPr sz="1600" dirty="0"/>
              <a:t>and ask them if they indeed sent the email. If not, let them </a:t>
            </a:r>
            <a:r>
              <a:rPr sz="1600" spc="-370" dirty="0"/>
              <a:t> </a:t>
            </a:r>
            <a:r>
              <a:rPr sz="1600" spc="-5" dirty="0"/>
              <a:t>know they </a:t>
            </a:r>
            <a:r>
              <a:rPr sz="1600" spc="-10" dirty="0"/>
              <a:t>are </a:t>
            </a:r>
            <a:r>
              <a:rPr sz="1600" spc="-5" dirty="0"/>
              <a:t>sending </a:t>
            </a:r>
            <a:r>
              <a:rPr sz="1600" dirty="0"/>
              <a:t>out </a:t>
            </a:r>
            <a:r>
              <a:rPr sz="1600" spc="-5" dirty="0"/>
              <a:t>Phishing </a:t>
            </a:r>
            <a:r>
              <a:rPr sz="1600" dirty="0"/>
              <a:t>emails and need </a:t>
            </a:r>
            <a:r>
              <a:rPr sz="1600" spc="-5" dirty="0"/>
              <a:t>to </a:t>
            </a:r>
            <a:r>
              <a:rPr sz="1600" dirty="0"/>
              <a:t>change their email </a:t>
            </a:r>
            <a:r>
              <a:rPr sz="1600" spc="-5" dirty="0"/>
              <a:t>password </a:t>
            </a:r>
            <a:r>
              <a:rPr sz="1600" dirty="0"/>
              <a:t> </a:t>
            </a:r>
            <a:r>
              <a:rPr sz="1600" spc="-15" dirty="0"/>
              <a:t>immediately.</a:t>
            </a:r>
          </a:p>
          <a:p>
            <a:pPr marL="299085" indent="-28702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Calibri"/>
                <a:cs typeface="Calibri"/>
              </a:rPr>
              <a:t>Never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spc="-5" dirty="0"/>
              <a:t>enter</a:t>
            </a:r>
            <a:r>
              <a:rPr sz="1600" spc="-20" dirty="0"/>
              <a:t> </a:t>
            </a:r>
            <a:r>
              <a:rPr sz="1600" spc="-10" dirty="0"/>
              <a:t>private</a:t>
            </a:r>
            <a:r>
              <a:rPr sz="1600" spc="-15" dirty="0"/>
              <a:t> </a:t>
            </a:r>
            <a:r>
              <a:rPr sz="1600" spc="-5" dirty="0"/>
              <a:t>or</a:t>
            </a:r>
            <a:r>
              <a:rPr sz="1600" spc="-10" dirty="0"/>
              <a:t> </a:t>
            </a:r>
            <a:r>
              <a:rPr sz="1600" spc="-5" dirty="0"/>
              <a:t>personal</a:t>
            </a:r>
            <a:r>
              <a:rPr sz="1600" spc="-25" dirty="0"/>
              <a:t> </a:t>
            </a:r>
            <a:r>
              <a:rPr sz="1600" spc="-5" dirty="0"/>
              <a:t>information</a:t>
            </a:r>
            <a:r>
              <a:rPr sz="1600" spc="-45" dirty="0"/>
              <a:t> </a:t>
            </a:r>
            <a:r>
              <a:rPr sz="1600" spc="-5" dirty="0"/>
              <a:t>into</a:t>
            </a:r>
            <a:r>
              <a:rPr sz="1600" spc="-20" dirty="0"/>
              <a:t> </a:t>
            </a:r>
            <a:r>
              <a:rPr sz="1600" dirty="0"/>
              <a:t>a popup</a:t>
            </a:r>
            <a:r>
              <a:rPr sz="1600" spc="-40" dirty="0"/>
              <a:t> </a:t>
            </a:r>
            <a:r>
              <a:rPr sz="1600" spc="-20" dirty="0"/>
              <a:t>window.</a:t>
            </a:r>
          </a:p>
          <a:p>
            <a:pPr marL="299085" marR="84455" indent="-287020">
              <a:lnSpc>
                <a:spcPct val="1076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/>
              <a:t>If </a:t>
            </a:r>
            <a:r>
              <a:rPr sz="1600" spc="-5" dirty="0"/>
              <a:t>there </a:t>
            </a:r>
            <a:r>
              <a:rPr sz="1600" dirty="0"/>
              <a:t>is a link in an email, use </a:t>
            </a:r>
            <a:r>
              <a:rPr sz="1600" spc="-10" dirty="0"/>
              <a:t>your </a:t>
            </a:r>
            <a:r>
              <a:rPr sz="1600" dirty="0"/>
              <a:t>mouse </a:t>
            </a:r>
            <a:r>
              <a:rPr sz="1600" spc="-5" dirty="0"/>
              <a:t>to hover </a:t>
            </a:r>
            <a:r>
              <a:rPr sz="1600" spc="-10" dirty="0"/>
              <a:t>over </a:t>
            </a:r>
            <a:r>
              <a:rPr sz="1600" spc="-5" dirty="0"/>
              <a:t>that </a:t>
            </a:r>
            <a:r>
              <a:rPr sz="1600" dirty="0"/>
              <a:t>link </a:t>
            </a:r>
            <a:r>
              <a:rPr sz="1600" spc="-5" dirty="0"/>
              <a:t>to </a:t>
            </a:r>
            <a:r>
              <a:rPr sz="1600" dirty="0"/>
              <a:t>see if it is </a:t>
            </a:r>
            <a:r>
              <a:rPr sz="1600" spc="-5" dirty="0"/>
              <a:t>sending </a:t>
            </a:r>
            <a:r>
              <a:rPr sz="1600" spc="-15" dirty="0"/>
              <a:t>you </a:t>
            </a:r>
            <a:r>
              <a:rPr sz="1600" spc="-370" dirty="0"/>
              <a:t> </a:t>
            </a:r>
            <a:r>
              <a:rPr sz="1600" spc="-5" dirty="0"/>
              <a:t>to </a:t>
            </a:r>
            <a:r>
              <a:rPr sz="1600" dirty="0"/>
              <a:t>where</a:t>
            </a:r>
            <a:r>
              <a:rPr sz="1600" spc="-35" dirty="0"/>
              <a:t> </a:t>
            </a:r>
            <a:r>
              <a:rPr sz="1600" dirty="0"/>
              <a:t>it</a:t>
            </a:r>
            <a:r>
              <a:rPr sz="1600" spc="-10" dirty="0"/>
              <a:t> </a:t>
            </a:r>
            <a:r>
              <a:rPr sz="1600" dirty="0"/>
              <a:t>claims</a:t>
            </a:r>
            <a:r>
              <a:rPr sz="1600" spc="-10" dirty="0"/>
              <a:t> </a:t>
            </a:r>
            <a:r>
              <a:rPr sz="1600" spc="-5" dirty="0"/>
              <a:t>to </a:t>
            </a:r>
            <a:r>
              <a:rPr sz="1600" dirty="0"/>
              <a:t>be,</a:t>
            </a:r>
            <a:r>
              <a:rPr sz="1600" spc="-15" dirty="0"/>
              <a:t> </a:t>
            </a:r>
            <a:r>
              <a:rPr sz="1600" dirty="0"/>
              <a:t>this</a:t>
            </a:r>
            <a:r>
              <a:rPr sz="1600" spc="-20" dirty="0"/>
              <a:t> </a:t>
            </a:r>
            <a:r>
              <a:rPr sz="1600" spc="-5" dirty="0"/>
              <a:t>can</a:t>
            </a:r>
            <a:r>
              <a:rPr sz="1600" spc="-10" dirty="0"/>
              <a:t> </a:t>
            </a:r>
            <a:r>
              <a:rPr sz="1600" spc="-5" dirty="0"/>
              <a:t>thwart</a:t>
            </a:r>
            <a:r>
              <a:rPr sz="1600" spc="-20" dirty="0"/>
              <a:t> </a:t>
            </a:r>
            <a:r>
              <a:rPr sz="1600" spc="-10" dirty="0"/>
              <a:t>many</a:t>
            </a:r>
            <a:r>
              <a:rPr sz="1600" dirty="0"/>
              <a:t> </a:t>
            </a:r>
            <a:r>
              <a:rPr sz="1600" spc="-5" dirty="0"/>
              <a:t>phishing</a:t>
            </a:r>
            <a:r>
              <a:rPr sz="1600" spc="-15" dirty="0"/>
              <a:t> </a:t>
            </a:r>
            <a:r>
              <a:rPr sz="1600" spc="-10" dirty="0"/>
              <a:t>attempts.</a:t>
            </a:r>
          </a:p>
          <a:p>
            <a:pPr marL="299085" indent="-28702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99085" algn="l"/>
                <a:tab pos="299720" algn="l"/>
                <a:tab pos="3582035" algn="l"/>
              </a:tabLst>
            </a:pPr>
            <a:r>
              <a:rPr sz="1600" spc="-5" dirty="0"/>
              <a:t>Look</a:t>
            </a:r>
            <a:r>
              <a:rPr sz="1600" spc="5" dirty="0"/>
              <a:t> </a:t>
            </a:r>
            <a:r>
              <a:rPr sz="1600" spc="-15" dirty="0"/>
              <a:t>for</a:t>
            </a:r>
            <a:r>
              <a:rPr sz="1600" spc="25" dirty="0"/>
              <a:t> </a:t>
            </a:r>
            <a:r>
              <a:rPr sz="1600" b="1" spc="-10" dirty="0">
                <a:latin typeface="Calibri"/>
                <a:cs typeface="Calibri"/>
              </a:rPr>
              <a:t>'https://'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dirty="0"/>
              <a:t>and a</a:t>
            </a:r>
            <a:r>
              <a:rPr sz="1600" spc="10" dirty="0"/>
              <a:t> </a:t>
            </a:r>
            <a:r>
              <a:rPr sz="1600" b="1" spc="-5" dirty="0">
                <a:latin typeface="Calibri"/>
                <a:cs typeface="Calibri"/>
              </a:rPr>
              <a:t>lock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icon	</a:t>
            </a:r>
            <a:r>
              <a:rPr sz="1600" dirty="0"/>
              <a:t>in</a:t>
            </a:r>
            <a:r>
              <a:rPr sz="1600" spc="-5" dirty="0"/>
              <a:t> </a:t>
            </a:r>
            <a:r>
              <a:rPr sz="1600" dirty="0"/>
              <a:t>the</a:t>
            </a:r>
            <a:r>
              <a:rPr sz="1600" spc="-5" dirty="0"/>
              <a:t> address</a:t>
            </a:r>
            <a:r>
              <a:rPr sz="1600" spc="-35" dirty="0"/>
              <a:t> </a:t>
            </a:r>
            <a:r>
              <a:rPr sz="1600" spc="-5" dirty="0"/>
              <a:t>bar</a:t>
            </a:r>
            <a:r>
              <a:rPr sz="1600" spc="-15" dirty="0"/>
              <a:t> before</a:t>
            </a:r>
            <a:r>
              <a:rPr sz="1600" spc="-20" dirty="0"/>
              <a:t> </a:t>
            </a:r>
            <a:r>
              <a:rPr sz="1600" spc="-5" dirty="0"/>
              <a:t>entering</a:t>
            </a:r>
            <a:r>
              <a:rPr sz="1600" spc="-35" dirty="0"/>
              <a:t> </a:t>
            </a:r>
            <a:r>
              <a:rPr sz="1600" spc="-10" dirty="0"/>
              <a:t>any</a:t>
            </a:r>
            <a:r>
              <a:rPr sz="1600" dirty="0"/>
              <a:t> </a:t>
            </a:r>
            <a:r>
              <a:rPr sz="1600" spc="-10" dirty="0"/>
              <a:t>private</a:t>
            </a:r>
          </a:p>
          <a:p>
            <a:pPr marL="299085">
              <a:lnSpc>
                <a:spcPct val="100000"/>
              </a:lnSpc>
              <a:spcBef>
                <a:spcPts val="160"/>
              </a:spcBef>
            </a:pPr>
            <a:r>
              <a:rPr sz="1600" spc="-5" dirty="0"/>
              <a:t>information</a:t>
            </a:r>
            <a:r>
              <a:rPr sz="1600" spc="-25" dirty="0"/>
              <a:t> </a:t>
            </a:r>
            <a:r>
              <a:rPr sz="1600" spc="-5" dirty="0"/>
              <a:t>on</a:t>
            </a:r>
            <a:r>
              <a:rPr sz="1600" spc="-20" dirty="0"/>
              <a:t> </a:t>
            </a:r>
            <a:r>
              <a:rPr sz="1600" dirty="0"/>
              <a:t>a</a:t>
            </a:r>
            <a:r>
              <a:rPr sz="1600" spc="-40" dirty="0"/>
              <a:t> </a:t>
            </a:r>
            <a:r>
              <a:rPr sz="1600" spc="-5" dirty="0"/>
              <a:t>website.</a:t>
            </a:r>
          </a:p>
          <a:p>
            <a:pPr marL="299085" marR="5080" indent="-287020">
              <a:lnSpc>
                <a:spcPts val="2210"/>
              </a:lnSpc>
              <a:spcBef>
                <a:spcPts val="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/>
              <a:t>Look </a:t>
            </a:r>
            <a:r>
              <a:rPr sz="1600" spc="-15" dirty="0"/>
              <a:t>for </a:t>
            </a:r>
            <a:r>
              <a:rPr sz="1600" dirty="0"/>
              <a:t>spelling and bad </a:t>
            </a:r>
            <a:r>
              <a:rPr sz="1600" spc="-25" dirty="0"/>
              <a:t>grammar. </a:t>
            </a:r>
            <a:r>
              <a:rPr sz="1600" spc="-5" dirty="0"/>
              <a:t>Cybercriminals are </a:t>
            </a:r>
            <a:r>
              <a:rPr sz="1600" dirty="0"/>
              <a:t>not known </a:t>
            </a:r>
            <a:r>
              <a:rPr sz="1600" spc="-15" dirty="0"/>
              <a:t>for </a:t>
            </a:r>
            <a:r>
              <a:rPr sz="1600" dirty="0"/>
              <a:t>their </a:t>
            </a:r>
            <a:r>
              <a:rPr sz="1600" spc="-5" dirty="0"/>
              <a:t>grammar </a:t>
            </a:r>
            <a:r>
              <a:rPr sz="1600" dirty="0"/>
              <a:t>and </a:t>
            </a:r>
            <a:r>
              <a:rPr sz="1600" spc="5" dirty="0"/>
              <a:t> </a:t>
            </a:r>
            <a:r>
              <a:rPr sz="1600" spc="-5" dirty="0"/>
              <a:t>spelling.</a:t>
            </a:r>
            <a:r>
              <a:rPr sz="1600" spc="-25" dirty="0"/>
              <a:t> </a:t>
            </a:r>
            <a:r>
              <a:rPr sz="1600" spc="-10" dirty="0"/>
              <a:t>Professional</a:t>
            </a:r>
            <a:r>
              <a:rPr sz="1600" spc="-20" dirty="0"/>
              <a:t> </a:t>
            </a:r>
            <a:r>
              <a:rPr sz="1600" spc="-5" dirty="0"/>
              <a:t>companies</a:t>
            </a:r>
            <a:r>
              <a:rPr sz="1600" spc="-20" dirty="0"/>
              <a:t> </a:t>
            </a:r>
            <a:r>
              <a:rPr sz="1600" spc="-5" dirty="0"/>
              <a:t>or</a:t>
            </a:r>
            <a:r>
              <a:rPr sz="1600" dirty="0"/>
              <a:t> </a:t>
            </a:r>
            <a:r>
              <a:rPr sz="1600" spc="-10" dirty="0"/>
              <a:t>organizations</a:t>
            </a:r>
            <a:r>
              <a:rPr sz="1600" spc="-35" dirty="0"/>
              <a:t> </a:t>
            </a:r>
            <a:r>
              <a:rPr sz="1600" dirty="0"/>
              <a:t>usually</a:t>
            </a:r>
            <a:r>
              <a:rPr sz="1600" spc="-20" dirty="0"/>
              <a:t> </a:t>
            </a:r>
            <a:r>
              <a:rPr sz="1600" spc="-10" dirty="0"/>
              <a:t>have</a:t>
            </a:r>
            <a:r>
              <a:rPr sz="1600" spc="25" dirty="0"/>
              <a:t> </a:t>
            </a:r>
            <a:r>
              <a:rPr sz="1600" spc="-15" dirty="0"/>
              <a:t>staff</a:t>
            </a:r>
            <a:r>
              <a:rPr sz="1600" spc="20" dirty="0"/>
              <a:t> </a:t>
            </a:r>
            <a:r>
              <a:rPr sz="1600" spc="-5" dirty="0"/>
              <a:t>that</a:t>
            </a:r>
            <a:r>
              <a:rPr sz="1600" spc="10" dirty="0"/>
              <a:t> </a:t>
            </a:r>
            <a:r>
              <a:rPr sz="1600" dirty="0"/>
              <a:t>will</a:t>
            </a:r>
            <a:r>
              <a:rPr sz="1600" spc="5" dirty="0"/>
              <a:t> </a:t>
            </a:r>
            <a:r>
              <a:rPr sz="1600" dirty="0"/>
              <a:t>not</a:t>
            </a:r>
            <a:r>
              <a:rPr sz="1600" spc="-25" dirty="0"/>
              <a:t> </a:t>
            </a:r>
            <a:r>
              <a:rPr sz="1600" spc="-5" dirty="0"/>
              <a:t>allow</a:t>
            </a:r>
            <a:r>
              <a:rPr sz="1600" spc="-10" dirty="0"/>
              <a:t> </a:t>
            </a:r>
            <a:r>
              <a:rPr sz="1600" dirty="0"/>
              <a:t>a</a:t>
            </a:r>
            <a:r>
              <a:rPr sz="1600" spc="10" dirty="0"/>
              <a:t> </a:t>
            </a:r>
            <a:r>
              <a:rPr sz="1600" spc="-5" dirty="0"/>
              <a:t>mass</a:t>
            </a:r>
          </a:p>
          <a:p>
            <a:pPr marL="299085">
              <a:lnSpc>
                <a:spcPct val="100000"/>
              </a:lnSpc>
              <a:spcBef>
                <a:spcPts val="55"/>
              </a:spcBef>
            </a:pPr>
            <a:r>
              <a:rPr sz="1600" dirty="0"/>
              <a:t>email</a:t>
            </a:r>
            <a:r>
              <a:rPr sz="1600" spc="-10" dirty="0"/>
              <a:t> </a:t>
            </a:r>
            <a:r>
              <a:rPr sz="1600" spc="-15" dirty="0"/>
              <a:t>like</a:t>
            </a:r>
            <a:r>
              <a:rPr sz="1600" spc="-5" dirty="0"/>
              <a:t> </a:t>
            </a:r>
            <a:r>
              <a:rPr sz="1600" dirty="0"/>
              <a:t>this</a:t>
            </a:r>
            <a:r>
              <a:rPr sz="1600" spc="-25" dirty="0"/>
              <a:t> </a:t>
            </a:r>
            <a:r>
              <a:rPr sz="1600" spc="-5" dirty="0"/>
              <a:t>to</a:t>
            </a:r>
            <a:r>
              <a:rPr sz="1600" spc="5" dirty="0"/>
              <a:t> </a:t>
            </a:r>
            <a:r>
              <a:rPr sz="1600" spc="-5" dirty="0"/>
              <a:t>go</a:t>
            </a:r>
            <a:r>
              <a:rPr sz="1600" dirty="0"/>
              <a:t> </a:t>
            </a:r>
            <a:r>
              <a:rPr sz="1600" spc="-5" dirty="0"/>
              <a:t>out to</a:t>
            </a:r>
            <a:r>
              <a:rPr sz="1600" spc="5" dirty="0"/>
              <a:t> </a:t>
            </a:r>
            <a:r>
              <a:rPr sz="1600" dirty="0"/>
              <a:t>its</a:t>
            </a:r>
            <a:r>
              <a:rPr sz="1600" spc="-5" dirty="0"/>
              <a:t> users.</a:t>
            </a:r>
            <a:r>
              <a:rPr sz="1600" spc="-45" dirty="0"/>
              <a:t> </a:t>
            </a:r>
            <a:r>
              <a:rPr sz="1600" dirty="0"/>
              <a:t>If</a:t>
            </a:r>
            <a:r>
              <a:rPr sz="1600" spc="10" dirty="0"/>
              <a:t> </a:t>
            </a:r>
            <a:r>
              <a:rPr sz="1600" spc="-10" dirty="0"/>
              <a:t>you</a:t>
            </a:r>
            <a:r>
              <a:rPr sz="1600" spc="5" dirty="0"/>
              <a:t> </a:t>
            </a:r>
            <a:r>
              <a:rPr sz="1600" dirty="0"/>
              <a:t>notice</a:t>
            </a:r>
            <a:r>
              <a:rPr sz="1600" spc="-10" dirty="0"/>
              <a:t> </a:t>
            </a:r>
            <a:r>
              <a:rPr sz="1600" spc="-15" dirty="0"/>
              <a:t>mistakes </a:t>
            </a:r>
            <a:r>
              <a:rPr sz="1600" dirty="0"/>
              <a:t>in</a:t>
            </a:r>
            <a:r>
              <a:rPr sz="1600" spc="-10" dirty="0"/>
              <a:t> </a:t>
            </a:r>
            <a:r>
              <a:rPr sz="1600" dirty="0"/>
              <a:t>an</a:t>
            </a:r>
            <a:r>
              <a:rPr sz="1600" spc="-5" dirty="0"/>
              <a:t> </a:t>
            </a:r>
            <a:r>
              <a:rPr sz="1600" dirty="0"/>
              <a:t>email,</a:t>
            </a:r>
            <a:r>
              <a:rPr sz="1600" spc="-15" dirty="0"/>
              <a:t> </a:t>
            </a:r>
            <a:r>
              <a:rPr sz="1600" dirty="0"/>
              <a:t>it</a:t>
            </a:r>
            <a:r>
              <a:rPr sz="1600" spc="10" dirty="0"/>
              <a:t> </a:t>
            </a:r>
            <a:r>
              <a:rPr sz="1600" dirty="0"/>
              <a:t>might</a:t>
            </a:r>
            <a:r>
              <a:rPr sz="1600" spc="-25" dirty="0"/>
              <a:t> </a:t>
            </a:r>
            <a:r>
              <a:rPr sz="1600" dirty="0"/>
              <a:t>be</a:t>
            </a:r>
            <a:r>
              <a:rPr sz="1600" spc="-5" dirty="0"/>
              <a:t> </a:t>
            </a:r>
            <a:r>
              <a:rPr sz="1600" dirty="0"/>
              <a:t>a</a:t>
            </a:r>
            <a:r>
              <a:rPr sz="1600" spc="5" dirty="0"/>
              <a:t> </a:t>
            </a:r>
            <a:r>
              <a:rPr sz="1600" spc="-5" dirty="0"/>
              <a:t>scam.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1400" y="4648200"/>
            <a:ext cx="3048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868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4060" marR="5080" indent="-3261995" algn="l">
              <a:lnSpc>
                <a:spcPct val="100000"/>
              </a:lnSpc>
              <a:spcBef>
                <a:spcPts val="95"/>
              </a:spcBef>
            </a:pPr>
            <a:r>
              <a:rPr sz="2500" spc="-15" dirty="0"/>
              <a:t>What to do when you think you</a:t>
            </a:r>
            <a:r>
              <a:rPr lang="en-IN" sz="2500" spc="-15" dirty="0"/>
              <a:t> </a:t>
            </a:r>
            <a:r>
              <a:rPr sz="2500" spc="-15" dirty="0"/>
              <a:t>received a</a:t>
            </a:r>
            <a:r>
              <a:rPr lang="en-IN" sz="2500" spc="-15" dirty="0"/>
              <a:t> </a:t>
            </a:r>
            <a:r>
              <a:rPr sz="2500" spc="-15" dirty="0"/>
              <a:t>phishing</a:t>
            </a:r>
            <a:r>
              <a:rPr lang="en-IN" sz="2500" spc="-15" dirty="0"/>
              <a:t> </a:t>
            </a:r>
            <a:r>
              <a:rPr sz="2500" spc="-15" dirty="0"/>
              <a:t>email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2438400"/>
            <a:ext cx="8415020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First,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 not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click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-10" dirty="0">
                <a:latin typeface="Calibri"/>
                <a:cs typeface="Calibri"/>
              </a:rPr>
              <a:t> links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download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attachment.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Forward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abuse@valdosta.edu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Information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examine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legitimate.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attachment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email,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sender</a:t>
            </a:r>
            <a:r>
              <a:rPr sz="2000" dirty="0">
                <a:latin typeface="Calibri"/>
                <a:cs typeface="Calibri"/>
              </a:rPr>
              <a:t> but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aren't</a:t>
            </a:r>
            <a:endParaRPr sz="2000" dirty="0">
              <a:latin typeface="Calibri"/>
              <a:cs typeface="Calibri"/>
            </a:endParaRPr>
          </a:p>
          <a:p>
            <a:pPr marL="299085" marR="1122680">
              <a:lnSpc>
                <a:spcPct val="150000"/>
              </a:lnSpc>
            </a:pPr>
            <a:r>
              <a:rPr sz="2000" spc="-10" dirty="0">
                <a:latin typeface="Calibri"/>
                <a:cs typeface="Calibri"/>
              </a:rPr>
              <a:t>expecting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attachment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please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call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it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legitimate.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852" y="304800"/>
            <a:ext cx="642429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Signs</a:t>
            </a:r>
            <a:r>
              <a:rPr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Phishing</a:t>
            </a:r>
            <a:r>
              <a:rPr spc="35" dirty="0"/>
              <a:t> </a:t>
            </a:r>
            <a:r>
              <a:rPr spc="-5" dirty="0"/>
              <a:t>Phone</a:t>
            </a:r>
            <a:r>
              <a:rPr spc="20" dirty="0"/>
              <a:t> </a:t>
            </a:r>
            <a:r>
              <a:rPr spc="-10" dirty="0"/>
              <a:t>Call: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752600"/>
            <a:ext cx="8000365" cy="41414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Calibri"/>
                <a:cs typeface="Calibri"/>
              </a:rPr>
              <a:t>You've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offer).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Calibri"/>
                <a:cs typeface="Calibri"/>
              </a:rPr>
              <a:t>You'll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bonus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Calibri"/>
                <a:cs typeface="Calibri"/>
              </a:rPr>
              <a:t>You've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valuable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prizes.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Calibri"/>
                <a:cs typeface="Calibri"/>
              </a:rPr>
              <a:t>You've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 money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foreign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lottery.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ts val="3240"/>
              </a:lnSpc>
              <a:spcBef>
                <a:spcPts val="2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investment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risk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anywhere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else.</a:t>
            </a: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10" dirty="0">
                <a:latin typeface="Calibri"/>
                <a:cs typeface="Calibri"/>
              </a:rPr>
              <a:t> your</a:t>
            </a:r>
            <a:r>
              <a:rPr sz="1800" dirty="0">
                <a:latin typeface="Calibri"/>
                <a:cs typeface="Calibri"/>
              </a:rPr>
              <a:t> mind </a:t>
            </a:r>
            <a:r>
              <a:rPr sz="1800" spc="-5" dirty="0">
                <a:latin typeface="Calibri"/>
                <a:cs typeface="Calibri"/>
              </a:rPr>
              <a:t>right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away.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right?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don't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anyone.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We'll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shipping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card.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624840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Types of Phishing Attacks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828800"/>
            <a:ext cx="7867015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libri"/>
                <a:cs typeface="Calibri"/>
              </a:rPr>
              <a:t>Social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Engineering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Facebook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profile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LinkedIn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profile,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find: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Birth, </a:t>
            </a:r>
            <a:r>
              <a:rPr sz="2200" spc="-10" dirty="0">
                <a:latin typeface="Calibri"/>
                <a:cs typeface="Calibri"/>
              </a:rPr>
              <a:t>Location,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Workplace,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Interests, </a:t>
            </a:r>
            <a:r>
              <a:rPr sz="2200" spc="-10" dirty="0">
                <a:latin typeface="Calibri"/>
                <a:cs typeface="Calibri"/>
              </a:rPr>
              <a:t> Hobbies,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Skills,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Relationship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Status,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Telephone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Number,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Email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Address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Favorite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Food.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everything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Cybercriminal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needs 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fool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thinking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email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legitimate.</a:t>
            </a:r>
            <a:endParaRPr sz="2200" dirty="0">
              <a:latin typeface="Calibri"/>
              <a:cs typeface="Calibri"/>
            </a:endParaRPr>
          </a:p>
          <a:p>
            <a:pPr marL="12700" marR="29209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latin typeface="Calibri"/>
                <a:cs typeface="Calibri"/>
              </a:rPr>
              <a:t>Link</a:t>
            </a:r>
            <a:r>
              <a:rPr sz="2200" b="1" spc="-10" dirty="0">
                <a:latin typeface="Calibri"/>
                <a:cs typeface="Calibri"/>
              </a:rPr>
              <a:t> Manipulation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methods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phishing</a:t>
            </a:r>
            <a:r>
              <a:rPr sz="2200" spc="-5" dirty="0">
                <a:latin typeface="Calibri"/>
                <a:cs typeface="Calibri"/>
              </a:rPr>
              <a:t> 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deception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make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 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email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appear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belong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spoofed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person.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Misspelled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URLs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subdomains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tricks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phishers.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email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clients </a:t>
            </a:r>
            <a:r>
              <a:rPr sz="2200" spc="-5" dirty="0">
                <a:latin typeface="Calibri"/>
                <a:cs typeface="Calibri"/>
              </a:rPr>
              <a:t> 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web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browsers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show </a:t>
            </a:r>
            <a:r>
              <a:rPr sz="2200" spc="-15" dirty="0">
                <a:latin typeface="Calibri"/>
                <a:cs typeface="Calibri"/>
              </a:rPr>
              <a:t>previews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take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bottom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left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screen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hovering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cursor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728" y="59352"/>
            <a:ext cx="7954543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Tips</a:t>
            </a:r>
            <a:r>
              <a:rPr spc="5" dirty="0"/>
              <a:t> </a:t>
            </a:r>
            <a:r>
              <a:rPr spc="-20" dirty="0"/>
              <a:t>to</a:t>
            </a:r>
            <a:r>
              <a:rPr spc="-5" dirty="0"/>
              <a:t> </a:t>
            </a:r>
            <a:r>
              <a:rPr spc="-15" dirty="0"/>
              <a:t>protect</a:t>
            </a:r>
            <a:r>
              <a:rPr spc="10" dirty="0"/>
              <a:t> </a:t>
            </a:r>
            <a:r>
              <a:rPr spc="-20" dirty="0"/>
              <a:t>yourself</a:t>
            </a:r>
            <a:r>
              <a:rPr spc="20" dirty="0"/>
              <a:t> </a:t>
            </a:r>
            <a:r>
              <a:rPr spc="-20" dirty="0"/>
              <a:t>from</a:t>
            </a:r>
            <a:r>
              <a:rPr spc="10" dirty="0"/>
              <a:t> </a:t>
            </a:r>
            <a:r>
              <a:rPr spc="-10" dirty="0"/>
              <a:t>Phishing</a:t>
            </a:r>
            <a:r>
              <a:rPr spc="50" dirty="0"/>
              <a:t> </a:t>
            </a:r>
            <a:r>
              <a:rPr spc="-10" dirty="0"/>
              <a:t>phone</a:t>
            </a:r>
            <a:r>
              <a:rPr spc="25" dirty="0"/>
              <a:t> </a:t>
            </a:r>
            <a:r>
              <a:rPr spc="-10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00200"/>
            <a:ext cx="8440420" cy="488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10845" indent="-287020">
              <a:lnSpc>
                <a:spcPct val="114399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50" spc="-10" dirty="0">
                <a:latin typeface="Calibri"/>
                <a:cs typeface="Calibri"/>
              </a:rPr>
              <a:t>Don’t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buy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from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unfamiliar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company.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Legitimate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businesses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understand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that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want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more </a:t>
            </a:r>
            <a:r>
              <a:rPr sz="1650" spc="-34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information</a:t>
            </a:r>
            <a:r>
              <a:rPr sz="1650" spc="-5" dirty="0">
                <a:latin typeface="Calibri"/>
                <a:cs typeface="Calibri"/>
              </a:rPr>
              <a:t> about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their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company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and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are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happy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comply.</a:t>
            </a:r>
            <a:endParaRPr sz="16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50" spc="-15" dirty="0">
                <a:latin typeface="Calibri"/>
                <a:cs typeface="Calibri"/>
              </a:rPr>
              <a:t>Always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check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out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unfamiliar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companies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with </a:t>
            </a:r>
            <a:r>
              <a:rPr sz="1650" spc="-15" dirty="0">
                <a:latin typeface="Calibri"/>
                <a:cs typeface="Calibri"/>
              </a:rPr>
              <a:t>your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local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consumer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protection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20" dirty="0">
                <a:latin typeface="Calibri"/>
                <a:cs typeface="Calibri"/>
              </a:rPr>
              <a:t>agency,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Better</a:t>
            </a:r>
            <a:endParaRPr sz="1650" dirty="0">
              <a:latin typeface="Calibri"/>
              <a:cs typeface="Calibri"/>
            </a:endParaRPr>
          </a:p>
          <a:p>
            <a:pPr marL="299085" marR="8255">
              <a:lnSpc>
                <a:spcPct val="114399"/>
              </a:lnSpc>
              <a:spcBef>
                <a:spcPts val="15"/>
              </a:spcBef>
            </a:pPr>
            <a:r>
              <a:rPr sz="1650" spc="-5" dirty="0">
                <a:latin typeface="Calibri"/>
                <a:cs typeface="Calibri"/>
              </a:rPr>
              <a:t>Business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Bureau,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state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attorney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general,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National</a:t>
            </a:r>
            <a:r>
              <a:rPr sz="1650" spc="-15" dirty="0">
                <a:latin typeface="Calibri"/>
                <a:cs typeface="Calibri"/>
              </a:rPr>
              <a:t> Fraud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Information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30" dirty="0">
                <a:latin typeface="Calibri"/>
                <a:cs typeface="Calibri"/>
              </a:rPr>
              <a:t>Center,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or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other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watchdog </a:t>
            </a:r>
            <a:r>
              <a:rPr sz="1650" spc="-3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groups.</a:t>
            </a:r>
            <a:endParaRPr sz="16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50" spc="-10" dirty="0">
                <a:latin typeface="Calibri"/>
                <a:cs typeface="Calibri"/>
              </a:rPr>
              <a:t>Obtain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 </a:t>
            </a:r>
            <a:r>
              <a:rPr sz="1650" spc="-15" dirty="0">
                <a:latin typeface="Calibri"/>
                <a:cs typeface="Calibri"/>
              </a:rPr>
              <a:t>salesperson’s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name,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business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20" dirty="0">
                <a:latin typeface="Calibri"/>
                <a:cs typeface="Calibri"/>
              </a:rPr>
              <a:t>identity, </a:t>
            </a:r>
            <a:r>
              <a:rPr sz="1650" spc="-5" dirty="0">
                <a:latin typeface="Calibri"/>
                <a:cs typeface="Calibri"/>
              </a:rPr>
              <a:t>telephone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30" dirty="0">
                <a:latin typeface="Calibri"/>
                <a:cs typeface="Calibri"/>
              </a:rPr>
              <a:t>number,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street</a:t>
            </a:r>
            <a:r>
              <a:rPr sz="1650" spc="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address,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mailing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address,</a:t>
            </a:r>
            <a:endParaRPr sz="1650" dirty="0">
              <a:latin typeface="Calibri"/>
              <a:cs typeface="Calibri"/>
            </a:endParaRPr>
          </a:p>
          <a:p>
            <a:pPr marL="299085" marR="123189">
              <a:lnSpc>
                <a:spcPct val="114500"/>
              </a:lnSpc>
              <a:spcBef>
                <a:spcPts val="10"/>
              </a:spcBef>
            </a:pPr>
            <a:r>
              <a:rPr sz="1650" spc="-5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business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license </a:t>
            </a:r>
            <a:r>
              <a:rPr sz="1650" spc="-10" dirty="0">
                <a:latin typeface="Calibri"/>
                <a:cs typeface="Calibri"/>
              </a:rPr>
              <a:t>number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20" dirty="0">
                <a:latin typeface="Calibri"/>
                <a:cs typeface="Calibri"/>
              </a:rPr>
              <a:t>before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transact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business.</a:t>
            </a:r>
            <a:r>
              <a:rPr sz="1650" spc="-10" dirty="0">
                <a:latin typeface="Calibri"/>
                <a:cs typeface="Calibri"/>
              </a:rPr>
              <a:t> Some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con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artists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give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out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false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names, </a:t>
            </a:r>
            <a:r>
              <a:rPr sz="1650" spc="-34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telephone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numbers,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addresses,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and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business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license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numbers.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20" dirty="0">
                <a:latin typeface="Calibri"/>
                <a:cs typeface="Calibri"/>
              </a:rPr>
              <a:t>Verify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the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accuracy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of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these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items.</a:t>
            </a:r>
            <a:endParaRPr sz="1650" dirty="0">
              <a:latin typeface="Calibri"/>
              <a:cs typeface="Calibri"/>
            </a:endParaRPr>
          </a:p>
          <a:p>
            <a:pPr marL="299085" marR="543560" indent="-287020">
              <a:lnSpc>
                <a:spcPts val="221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50" spc="-10" dirty="0">
                <a:latin typeface="Calibri"/>
                <a:cs typeface="Calibri"/>
              </a:rPr>
              <a:t>Don’t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pay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2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“free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30" dirty="0">
                <a:latin typeface="Calibri"/>
                <a:cs typeface="Calibri"/>
              </a:rPr>
              <a:t>prize.”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If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caller tells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</a:t>
            </a:r>
            <a:r>
              <a:rPr sz="1650" spc="3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the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payment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is </a:t>
            </a:r>
            <a:r>
              <a:rPr sz="1650" spc="-15" dirty="0">
                <a:latin typeface="Calibri"/>
                <a:cs typeface="Calibri"/>
              </a:rPr>
              <a:t>for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taxes,</a:t>
            </a:r>
            <a:r>
              <a:rPr sz="1650" spc="-5" dirty="0">
                <a:latin typeface="Calibri"/>
                <a:cs typeface="Calibri"/>
              </a:rPr>
              <a:t> he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or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she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is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violating </a:t>
            </a:r>
            <a:r>
              <a:rPr sz="1650" spc="-34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federal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35" dirty="0">
                <a:latin typeface="Calibri"/>
                <a:cs typeface="Calibri"/>
              </a:rPr>
              <a:t>law.</a:t>
            </a:r>
            <a:endParaRPr sz="16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50" b="1" spc="-10" dirty="0">
                <a:latin typeface="Calibri"/>
                <a:cs typeface="Calibri"/>
              </a:rPr>
              <a:t>Never</a:t>
            </a:r>
            <a:r>
              <a:rPr sz="1650" b="1" spc="1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send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money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or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give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out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personal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information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such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as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credit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card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numbers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and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expiration</a:t>
            </a:r>
            <a:endParaRPr sz="165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75"/>
              </a:spcBef>
            </a:pPr>
            <a:r>
              <a:rPr sz="1650" spc="-10" dirty="0">
                <a:latin typeface="Calibri"/>
                <a:cs typeface="Calibri"/>
              </a:rPr>
              <a:t>dates,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bank</a:t>
            </a:r>
            <a:r>
              <a:rPr sz="1650" spc="-10" dirty="0">
                <a:latin typeface="Calibri"/>
                <a:cs typeface="Calibri"/>
              </a:rPr>
              <a:t> account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numbers,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dates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of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birth,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or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social security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numbers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unfamiliar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companies</a:t>
            </a:r>
            <a:endParaRPr sz="165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90"/>
              </a:spcBef>
            </a:pPr>
            <a:r>
              <a:rPr sz="1650" spc="-5" dirty="0">
                <a:latin typeface="Calibri"/>
                <a:cs typeface="Calibri"/>
              </a:rPr>
              <a:t>or </a:t>
            </a:r>
            <a:r>
              <a:rPr sz="1650" spc="-10" dirty="0">
                <a:latin typeface="Calibri"/>
                <a:cs typeface="Calibri"/>
              </a:rPr>
              <a:t>unknown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persons.</a:t>
            </a:r>
            <a:endParaRPr sz="1650" dirty="0">
              <a:latin typeface="Calibri"/>
              <a:cs typeface="Calibri"/>
            </a:endParaRPr>
          </a:p>
          <a:p>
            <a:pPr marL="299085" marR="301625" indent="-287020">
              <a:lnSpc>
                <a:spcPct val="114399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50" dirty="0">
                <a:latin typeface="Calibri"/>
                <a:cs typeface="Calibri"/>
              </a:rPr>
              <a:t>If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have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been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victimized</a:t>
            </a:r>
            <a:r>
              <a:rPr sz="1650" spc="-10" dirty="0">
                <a:latin typeface="Calibri"/>
                <a:cs typeface="Calibri"/>
              </a:rPr>
              <a:t> once,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be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wary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of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persons</a:t>
            </a:r>
            <a:r>
              <a:rPr sz="1650" spc="2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who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call </a:t>
            </a:r>
            <a:r>
              <a:rPr sz="1650" spc="-10" dirty="0">
                <a:latin typeface="Calibri"/>
                <a:cs typeface="Calibri"/>
              </a:rPr>
              <a:t>offering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to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help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recover</a:t>
            </a:r>
            <a:r>
              <a:rPr sz="1650" spc="4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your </a:t>
            </a:r>
            <a:r>
              <a:rPr sz="1650" spc="-34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losses </a:t>
            </a:r>
            <a:r>
              <a:rPr sz="1650" spc="-15" dirty="0">
                <a:latin typeface="Calibri"/>
                <a:cs typeface="Calibri"/>
              </a:rPr>
              <a:t>for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 </a:t>
            </a:r>
            <a:r>
              <a:rPr sz="1650" spc="-15" dirty="0">
                <a:latin typeface="Calibri"/>
                <a:cs typeface="Calibri"/>
              </a:rPr>
              <a:t>fee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paid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in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advance.</a:t>
            </a:r>
            <a:endParaRPr sz="16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76200"/>
            <a:ext cx="800100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What</a:t>
            </a:r>
            <a:r>
              <a:rPr spc="10" dirty="0"/>
              <a:t> </a:t>
            </a:r>
            <a:r>
              <a:rPr spc="-20" dirty="0"/>
              <a:t>to</a:t>
            </a:r>
            <a:r>
              <a:rPr spc="-5" dirty="0"/>
              <a:t> do</a:t>
            </a:r>
            <a:r>
              <a:rPr spc="15" dirty="0"/>
              <a:t> </a:t>
            </a:r>
            <a:r>
              <a:rPr spc="-5" dirty="0"/>
              <a:t>if</a:t>
            </a:r>
            <a:r>
              <a:rPr dirty="0"/>
              <a:t> </a:t>
            </a:r>
            <a:r>
              <a:rPr spc="-25" dirty="0"/>
              <a:t>you</a:t>
            </a:r>
            <a:r>
              <a:rPr spc="5" dirty="0"/>
              <a:t> </a:t>
            </a:r>
            <a:r>
              <a:rPr spc="-10" dirty="0"/>
              <a:t>think</a:t>
            </a:r>
            <a:r>
              <a:rPr spc="30" dirty="0"/>
              <a:t> </a:t>
            </a:r>
            <a:r>
              <a:rPr spc="-20" dirty="0"/>
              <a:t>you</a:t>
            </a:r>
            <a:r>
              <a:rPr spc="5" dirty="0"/>
              <a:t> </a:t>
            </a:r>
            <a:r>
              <a:rPr spc="-20" dirty="0"/>
              <a:t>are</a:t>
            </a:r>
            <a:r>
              <a:rPr dirty="0"/>
              <a:t> </a:t>
            </a:r>
            <a:r>
              <a:rPr spc="-10" dirty="0"/>
              <a:t>receiving</a:t>
            </a:r>
            <a:r>
              <a:rPr spc="5" dirty="0"/>
              <a:t> </a:t>
            </a:r>
            <a:r>
              <a:rPr spc="-5" dirty="0"/>
              <a:t>a </a:t>
            </a:r>
            <a:r>
              <a:rPr spc="-10" dirty="0"/>
              <a:t>Phishing</a:t>
            </a:r>
            <a:r>
              <a:rPr spc="40" dirty="0"/>
              <a:t> </a:t>
            </a:r>
            <a:r>
              <a:rPr spc="-10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" y="1600200"/>
            <a:ext cx="84315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Always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look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phone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Google.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Often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others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received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before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log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scam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different</a:t>
            </a:r>
            <a:r>
              <a:rPr sz="1600" spc="-10" dirty="0">
                <a:latin typeface="Calibri"/>
                <a:cs typeface="Calibri"/>
              </a:rPr>
              <a:t> websites.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Some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websites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 800notes.com,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callercenter.com,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callercomplaints.com.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whether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scam,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ask </a:t>
            </a:r>
            <a:r>
              <a:rPr sz="1600" spc="-55" dirty="0">
                <a:latin typeface="Calibri"/>
                <a:cs typeface="Calibri"/>
              </a:rPr>
              <a:t>for.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Resist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pressure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20" dirty="0">
                <a:latin typeface="Calibri"/>
                <a:cs typeface="Calibri"/>
              </a:rPr>
              <a:t>make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decision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immediately.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Calibri"/>
                <a:cs typeface="Calibri"/>
              </a:rPr>
              <a:t>Keep</a:t>
            </a:r>
            <a:r>
              <a:rPr sz="1600" b="1" spc="-5" dirty="0">
                <a:latin typeface="Calibri"/>
                <a:cs typeface="Calibri"/>
              </a:rPr>
              <a:t> your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credit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card,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checking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account,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Social</a:t>
            </a:r>
            <a:r>
              <a:rPr sz="1600" b="1" spc="-5" dirty="0">
                <a:latin typeface="Calibri"/>
                <a:cs typeface="Calibri"/>
              </a:rPr>
              <a:t> Security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numbers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-5" dirty="0">
                <a:latin typeface="Calibri"/>
                <a:cs typeface="Calibri"/>
              </a:rPr>
              <a:t> yourself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Don't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</a:t>
            </a:r>
            <a:endParaRPr sz="16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callers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don't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—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even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 they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ask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“confirm”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information. </a:t>
            </a:r>
            <a:r>
              <a:rPr sz="1600" spc="-5" dirty="0">
                <a:latin typeface="Calibri"/>
                <a:cs typeface="Calibri"/>
              </a:rPr>
              <a:t>That's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trick.</a:t>
            </a: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Get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writing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before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agree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buy.</a:t>
            </a:r>
            <a:endParaRPr sz="1600" dirty="0">
              <a:latin typeface="Calibri"/>
              <a:cs typeface="Calibri"/>
            </a:endParaRPr>
          </a:p>
          <a:p>
            <a:pPr marL="299085" marR="151765" indent="-287020">
              <a:lnSpc>
                <a:spcPts val="2880"/>
              </a:lnSpc>
              <a:spcBef>
                <a:spcPts val="25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Beware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offers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“help”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recover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money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already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lost.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Callers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say </a:t>
            </a:r>
            <a:r>
              <a:rPr sz="1600" spc="-10" dirty="0">
                <a:latin typeface="Calibri"/>
                <a:cs typeface="Calibri"/>
              </a:rPr>
              <a:t>they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law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enforcement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officers</a:t>
            </a:r>
            <a:r>
              <a:rPr sz="1600" spc="-5" dirty="0">
                <a:latin typeface="Calibri"/>
                <a:cs typeface="Calibri"/>
              </a:rPr>
              <a:t> who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0" dirty="0">
                <a:latin typeface="Calibri"/>
                <a:cs typeface="Calibri"/>
              </a:rPr>
              <a:t> help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money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back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“for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fee”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scammers.</a:t>
            </a:r>
            <a:endParaRPr sz="1600" dirty="0">
              <a:latin typeface="Calibri"/>
              <a:cs typeface="Calibri"/>
            </a:endParaRPr>
          </a:p>
          <a:p>
            <a:pPr marL="299085" marR="65405" indent="-287020">
              <a:lnSpc>
                <a:spcPts val="288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Report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caller who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rude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abusive,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even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already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money.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They'll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want more.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1-877-FTC-HELP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visit </a:t>
            </a:r>
            <a:r>
              <a:rPr sz="1600" b="1" spc="-10" dirty="0">
                <a:latin typeface="Calibri"/>
                <a:cs typeface="Calibri"/>
              </a:rPr>
              <a:t>ftc.gov/complaint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178" y="152400"/>
            <a:ext cx="2987643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5" dirty="0"/>
              <a:t>Additional</a:t>
            </a:r>
            <a:r>
              <a:rPr sz="2500" spc="-65" dirty="0"/>
              <a:t> </a:t>
            </a:r>
            <a:r>
              <a:rPr sz="2500" spc="-5" dirty="0"/>
              <a:t>Resources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2087245" y="1136332"/>
            <a:ext cx="4969510" cy="458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95"/>
              </a:spcBef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http://www.antiphishing.org/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Calibri"/>
              <a:cs typeface="Calibri"/>
            </a:endParaRPr>
          </a:p>
          <a:p>
            <a:pPr marR="71120" algn="ctr">
              <a:lnSpc>
                <a:spcPct val="100000"/>
              </a:lnSpc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http://www.fraudwatchinternational.com/phishing-alerts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R="74295" algn="ctr">
              <a:lnSpc>
                <a:spcPct val="100000"/>
              </a:lnSpc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http://phishme.com/</a:t>
            </a:r>
            <a:endParaRPr sz="1600" dirty="0">
              <a:latin typeface="Calibri"/>
              <a:cs typeface="Calibri"/>
            </a:endParaRPr>
          </a:p>
          <a:p>
            <a:pPr marL="73025" marR="144145" indent="-3810" algn="ctr">
              <a:lnSpc>
                <a:spcPct val="200100"/>
              </a:lnSpc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http://www.onguardonline.gov/phishing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http://www.consumer.ftc.gov/articles/0076-phone-scams </a:t>
            </a:r>
            <a:r>
              <a:rPr sz="1600" spc="-3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http://www.fbi.gov/scams-safety/fraud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Calibri"/>
              <a:cs typeface="Calibri"/>
            </a:endParaRPr>
          </a:p>
          <a:p>
            <a:pPr marR="7747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Sources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342265" algn="l"/>
              </a:tabLst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http://phishme.com/phishing-social-media-infographic/</a:t>
            </a:r>
            <a:endParaRPr sz="1600" dirty="0">
              <a:latin typeface="Calibri"/>
              <a:cs typeface="Calibri"/>
            </a:endParaRPr>
          </a:p>
          <a:p>
            <a:pPr marL="807085" marR="805180" indent="2540" algn="ctr">
              <a:lnSpc>
                <a:spcPct val="150000"/>
              </a:lnSpc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http://en.wikipedia.org/wiki/Phishing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http://www.onguardonline.gov/phishing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549" y="0"/>
            <a:ext cx="6192902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Types</a:t>
            </a:r>
            <a:r>
              <a:rPr sz="4400" spc="-20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dirty="0"/>
              <a:t>Phishing</a:t>
            </a:r>
            <a:r>
              <a:rPr sz="4400" spc="-15" dirty="0"/>
              <a:t> </a:t>
            </a:r>
            <a:r>
              <a:rPr sz="4400" spc="-40" dirty="0"/>
              <a:t>Attacks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7467600" cy="4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libri"/>
                <a:cs typeface="Calibri"/>
              </a:rPr>
              <a:t>Spear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phishing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Phishing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attempts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directed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companies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phishing.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Attackers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gather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personal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(social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engineering)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about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their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targets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increase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their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probability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success.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technique</a:t>
            </a:r>
            <a:r>
              <a:rPr sz="2200" dirty="0">
                <a:latin typeface="Calibri"/>
                <a:cs typeface="Calibri"/>
              </a:rPr>
              <a:t> is,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65" dirty="0">
                <a:latin typeface="Calibri"/>
                <a:cs typeface="Calibri"/>
              </a:rPr>
              <a:t>far,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successful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internet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today,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accounting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91%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attacks.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Clone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phishing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phishing</a:t>
            </a:r>
            <a:r>
              <a:rPr sz="2200" spc="-20" dirty="0">
                <a:latin typeface="Calibri"/>
                <a:cs typeface="Calibri"/>
              </a:rPr>
              <a:t> attack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legitimate, </a:t>
            </a:r>
            <a:r>
              <a:rPr sz="2200" spc="-5" dirty="0">
                <a:latin typeface="Calibri"/>
                <a:cs typeface="Calibri"/>
              </a:rPr>
              <a:t> and </a:t>
            </a:r>
            <a:r>
              <a:rPr sz="2200" spc="-10" dirty="0">
                <a:latin typeface="Calibri"/>
                <a:cs typeface="Calibri"/>
              </a:rPr>
              <a:t>previously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delivered</a:t>
            </a:r>
            <a:r>
              <a:rPr sz="2200" spc="-5" dirty="0">
                <a:latin typeface="Calibri"/>
                <a:cs typeface="Calibri"/>
              </a:rPr>
              <a:t> email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5" dirty="0">
                <a:latin typeface="Calibri"/>
                <a:cs typeface="Calibri"/>
              </a:rPr>
              <a:t>attachment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has had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spc="-20" dirty="0">
                <a:latin typeface="Calibri"/>
                <a:cs typeface="Calibri"/>
              </a:rPr>
              <a:t>content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recipient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address(es)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taken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 create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almost </a:t>
            </a:r>
            <a:r>
              <a:rPr sz="2200" spc="-10" dirty="0">
                <a:latin typeface="Calibri"/>
                <a:cs typeface="Calibri"/>
              </a:rPr>
              <a:t>identical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cloned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email.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attachment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link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within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email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replaced 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malicious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version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email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address spoofed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appear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original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sender.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6096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Types</a:t>
            </a:r>
            <a:r>
              <a:rPr sz="4400" spc="-20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dirty="0"/>
              <a:t>Phishing</a:t>
            </a:r>
            <a:r>
              <a:rPr sz="4400" spc="-15" dirty="0"/>
              <a:t> </a:t>
            </a:r>
            <a:r>
              <a:rPr sz="4400" spc="-40" dirty="0"/>
              <a:t>Attacks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286000"/>
            <a:ext cx="7287895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1" spc="-25" dirty="0">
                <a:latin typeface="Calibri"/>
                <a:cs typeface="Calibri"/>
              </a:rPr>
              <a:t>Voice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Phishing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Voice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phishing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criminal </a:t>
            </a:r>
            <a:r>
              <a:rPr sz="2600" spc="-10" dirty="0">
                <a:latin typeface="Calibri"/>
                <a:cs typeface="Calibri"/>
              </a:rPr>
              <a:t>practice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using social </a:t>
            </a:r>
            <a:r>
              <a:rPr sz="2600" dirty="0">
                <a:latin typeface="Calibri"/>
                <a:cs typeface="Calibri"/>
              </a:rPr>
              <a:t>engineering </a:t>
            </a:r>
            <a:r>
              <a:rPr sz="2600" spc="-10" dirty="0">
                <a:latin typeface="Calibri"/>
                <a:cs typeface="Calibri"/>
              </a:rPr>
              <a:t>over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telephone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gain </a:t>
            </a:r>
            <a:r>
              <a:rPr sz="2600" dirty="0">
                <a:latin typeface="Calibri"/>
                <a:cs typeface="Calibri"/>
              </a:rPr>
              <a:t>access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personal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financial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public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purpose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financial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reward.</a:t>
            </a:r>
            <a:endParaRPr sz="2600" dirty="0">
              <a:latin typeface="Calibri"/>
              <a:cs typeface="Calibri"/>
            </a:endParaRPr>
          </a:p>
          <a:p>
            <a:pPr marL="12700" marR="376555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Sometimes </a:t>
            </a:r>
            <a:r>
              <a:rPr sz="2600" spc="-20" dirty="0">
                <a:latin typeface="Calibri"/>
                <a:cs typeface="Calibri"/>
              </a:rPr>
              <a:t>referred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'vishing’, </a:t>
            </a:r>
            <a:r>
              <a:rPr sz="2600" spc="-25" dirty="0">
                <a:latin typeface="Calibri"/>
                <a:cs typeface="Calibri"/>
              </a:rPr>
              <a:t>Voice </a:t>
            </a:r>
            <a:r>
              <a:rPr sz="2600" spc="-5" dirty="0">
                <a:latin typeface="Calibri"/>
                <a:cs typeface="Calibri"/>
              </a:rPr>
              <a:t>phishing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typically used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steal </a:t>
            </a:r>
            <a:r>
              <a:rPr sz="2600" spc="-5" dirty="0">
                <a:latin typeface="Calibri"/>
                <a:cs typeface="Calibri"/>
              </a:rPr>
              <a:t>credit </a:t>
            </a:r>
            <a:r>
              <a:rPr sz="2600" spc="-15" dirty="0">
                <a:latin typeface="Calibri"/>
                <a:cs typeface="Calibri"/>
              </a:rPr>
              <a:t>card </a:t>
            </a:r>
            <a:r>
              <a:rPr sz="2600" spc="-10" dirty="0">
                <a:latin typeface="Calibri"/>
                <a:cs typeface="Calibri"/>
              </a:rPr>
              <a:t>numbers </a:t>
            </a:r>
            <a:r>
              <a:rPr sz="2600" spc="-5" dirty="0">
                <a:latin typeface="Calibri"/>
                <a:cs typeface="Calibri"/>
              </a:rPr>
              <a:t>or other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identity theft schemes </a:t>
            </a:r>
            <a:r>
              <a:rPr sz="2600" spc="-15" dirty="0">
                <a:latin typeface="Calibri"/>
                <a:cs typeface="Calibri"/>
              </a:rPr>
              <a:t>from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individuals.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19" y="0"/>
            <a:ext cx="7924800" cy="871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sz="3200" spc="-10" dirty="0"/>
              <a:t>Examples</a:t>
            </a:r>
            <a:r>
              <a:rPr sz="3200" spc="-5" dirty="0"/>
              <a:t> of</a:t>
            </a:r>
            <a:r>
              <a:rPr sz="3200" spc="-25" dirty="0"/>
              <a:t> </a:t>
            </a:r>
            <a:r>
              <a:rPr sz="3200" spc="-5" dirty="0"/>
              <a:t>Phishing</a:t>
            </a:r>
            <a:r>
              <a:rPr sz="3200" spc="5" dirty="0"/>
              <a:t> </a:t>
            </a:r>
            <a:r>
              <a:rPr sz="3200" spc="-30" dirty="0"/>
              <a:t>Attacks</a:t>
            </a:r>
            <a:r>
              <a:rPr lang="en-IN" sz="3200" spc="-30" dirty="0"/>
              <a:t> </a:t>
            </a:r>
            <a:r>
              <a:rPr sz="2400" dirty="0"/>
              <a:t>Spear</a:t>
            </a:r>
            <a:r>
              <a:rPr sz="2400" spc="-55" dirty="0"/>
              <a:t> </a:t>
            </a:r>
            <a:r>
              <a:rPr sz="2400" dirty="0"/>
              <a:t>Phishing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b="61873"/>
          <a:stretch/>
        </p:blipFill>
        <p:spPr>
          <a:xfrm>
            <a:off x="1099819" y="1401946"/>
            <a:ext cx="6934200" cy="16492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3581400"/>
            <a:ext cx="8976360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251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10" dirty="0">
                <a:latin typeface="Calibri"/>
                <a:cs typeface="Calibri"/>
              </a:rPr>
              <a:t> question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“</a:t>
            </a:r>
            <a:r>
              <a:rPr sz="1600" b="1" spc="5" dirty="0">
                <a:latin typeface="Calibri"/>
                <a:cs typeface="Calibri"/>
              </a:rPr>
              <a:t>Do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know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this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person</a:t>
            </a:r>
            <a:r>
              <a:rPr sz="1600" spc="-5" dirty="0">
                <a:latin typeface="Calibri"/>
                <a:cs typeface="Calibri"/>
              </a:rPr>
              <a:t>?”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</a:t>
            </a:r>
            <a:r>
              <a:rPr sz="1600" b="1" dirty="0">
                <a:latin typeface="Calibri"/>
                <a:cs typeface="Calibri"/>
              </a:rPr>
              <a:t>Am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expecting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email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from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person</a:t>
            </a:r>
            <a:r>
              <a:rPr sz="1600" spc="-5" dirty="0">
                <a:latin typeface="Calibri"/>
                <a:cs typeface="Calibri"/>
              </a:rPr>
              <a:t>?”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answered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either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question,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must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take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harder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look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aspects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email</a:t>
            </a:r>
            <a:endParaRPr sz="1600" dirty="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buAutoNum type="arabicPeriod"/>
              <a:tabLst>
                <a:tab pos="400685" algn="l"/>
                <a:tab pos="401320" algn="l"/>
              </a:tabLst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large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amount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phishing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5" dirty="0">
                <a:latin typeface="Calibri"/>
                <a:cs typeface="Calibri"/>
              </a:rPr>
              <a:t> blank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5" dirty="0">
                <a:latin typeface="Calibri"/>
                <a:cs typeface="Calibri"/>
              </a:rPr>
              <a:t>To:</a:t>
            </a:r>
            <a:r>
              <a:rPr sz="1600" spc="-5" dirty="0">
                <a:latin typeface="Calibri"/>
                <a:cs typeface="Calibri"/>
              </a:rPr>
              <a:t> 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Cc: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fields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cannot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 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a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mass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large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group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people.</a:t>
            </a:r>
            <a:endParaRPr sz="1600" dirty="0">
              <a:latin typeface="Calibri"/>
              <a:cs typeface="Calibri"/>
            </a:endParaRPr>
          </a:p>
          <a:p>
            <a:pPr marL="355600" marR="12065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Phishing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emails will </a:t>
            </a:r>
            <a:r>
              <a:rPr sz="1600" spc="-10" dirty="0">
                <a:latin typeface="Calibri"/>
                <a:cs typeface="Calibri"/>
              </a:rPr>
              <a:t>often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subjects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capitals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exclamation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order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think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is</a:t>
            </a:r>
            <a:r>
              <a:rPr sz="1600" spc="-10" dirty="0">
                <a:latin typeface="Calibri"/>
                <a:cs typeface="Calibri"/>
              </a:rPr>
              <a:t> important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take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recommended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action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email.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targeted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10" dirty="0">
                <a:latin typeface="Calibri"/>
                <a:cs typeface="Calibri"/>
              </a:rPr>
              <a:t>(Spear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Phishing)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VSU,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more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 </a:t>
            </a:r>
            <a:r>
              <a:rPr sz="1600" spc="-25" dirty="0">
                <a:latin typeface="Calibri"/>
                <a:cs typeface="Calibri"/>
              </a:rPr>
              <a:t>likely,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10" dirty="0">
                <a:latin typeface="Calibri"/>
                <a:cs typeface="Calibri"/>
              </a:rPr>
              <a:t>was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everyone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VSU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sender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their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book.</a:t>
            </a:r>
            <a:endParaRPr sz="1600" dirty="0">
              <a:latin typeface="Calibri"/>
              <a:cs typeface="Calibri"/>
            </a:endParaRPr>
          </a:p>
          <a:p>
            <a:pPr marL="355600" marR="32004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Calibri"/>
                <a:cs typeface="Calibri"/>
              </a:rPr>
              <a:t>Hovering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your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mouse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over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this 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taking</a:t>
            </a:r>
            <a:r>
              <a:rPr sz="1600" spc="-15" dirty="0">
                <a:latin typeface="Calibri"/>
                <a:cs typeface="Calibri"/>
              </a:rPr>
              <a:t> you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rather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external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site.</a:t>
            </a:r>
            <a:r>
              <a:rPr sz="1600" spc="-5" dirty="0">
                <a:latin typeface="Calibri"/>
                <a:cs typeface="Calibri"/>
              </a:rPr>
              <a:t> This</a:t>
            </a:r>
            <a:r>
              <a:rPr sz="1600" spc="-10" dirty="0">
                <a:latin typeface="Calibri"/>
                <a:cs typeface="Calibri"/>
              </a:rPr>
              <a:t> site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-5" dirty="0">
                <a:latin typeface="Calibri"/>
                <a:cs typeface="Calibri"/>
              </a:rPr>
              <a:t> either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prompt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password,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password,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download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malicious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infecting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computer.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848600" cy="871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sz="3200" spc="-10" dirty="0"/>
              <a:t>Examples</a:t>
            </a:r>
            <a:r>
              <a:rPr sz="3200" spc="-5" dirty="0"/>
              <a:t> of</a:t>
            </a:r>
            <a:r>
              <a:rPr sz="3200" spc="-25" dirty="0"/>
              <a:t> </a:t>
            </a:r>
            <a:r>
              <a:rPr sz="3200" spc="-5" dirty="0"/>
              <a:t>Phishing</a:t>
            </a:r>
            <a:r>
              <a:rPr sz="3200" spc="5" dirty="0"/>
              <a:t> </a:t>
            </a:r>
            <a:r>
              <a:rPr sz="3200" spc="-30" dirty="0"/>
              <a:t>Attacks</a:t>
            </a:r>
            <a:r>
              <a:rPr lang="en-IN" sz="3200" spc="-30" dirty="0"/>
              <a:t> </a:t>
            </a:r>
            <a:r>
              <a:rPr sz="2400" dirty="0"/>
              <a:t>Spear</a:t>
            </a:r>
            <a:r>
              <a:rPr sz="2400" spc="-55" dirty="0"/>
              <a:t> </a:t>
            </a:r>
            <a:r>
              <a:rPr sz="2400" dirty="0"/>
              <a:t>Phishing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226" y="1331120"/>
            <a:ext cx="7119547" cy="26291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2400" y="4419600"/>
            <a:ext cx="818959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0797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Looking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Sender,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this 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rather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ucla.edu</a:t>
            </a:r>
            <a:r>
              <a:rPr sz="1600" spc="-10" dirty="0">
                <a:latin typeface="Calibri"/>
                <a:cs typeface="Calibri"/>
              </a:rPr>
              <a:t> address.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warning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legitimate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talking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20" dirty="0">
                <a:latin typeface="Calibri"/>
                <a:cs typeface="Calibri"/>
              </a:rPr>
              <a:t>Valdosta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spc="-10" dirty="0">
                <a:latin typeface="Calibri"/>
                <a:cs typeface="Calibri"/>
              </a:rPr>
              <a:t> upgrade.</a:t>
            </a:r>
            <a:endParaRPr sz="16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Once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again,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5" dirty="0">
                <a:latin typeface="Calibri"/>
                <a:cs typeface="Calibri"/>
              </a:rPr>
              <a:t>To: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Cc: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fields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greyed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out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can’t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email. </a:t>
            </a:r>
            <a:r>
              <a:rPr sz="1600" spc="-10" dirty="0">
                <a:latin typeface="Calibri"/>
                <a:cs typeface="Calibri"/>
              </a:rPr>
              <a:t>Also,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5" dirty="0">
                <a:latin typeface="Calibri"/>
                <a:cs typeface="Calibri"/>
              </a:rPr>
              <a:t>referenced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Subject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“Valdosta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Upgrade”,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targeted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attack 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VSU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addresses.</a:t>
            </a:r>
            <a:endParaRPr sz="1600" dirty="0">
              <a:latin typeface="Calibri"/>
              <a:cs typeface="Calibri"/>
            </a:endParaRPr>
          </a:p>
          <a:p>
            <a:pPr marL="355600" marR="19367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link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 </a:t>
            </a:r>
            <a:r>
              <a:rPr sz="1600" spc="-5" dirty="0">
                <a:latin typeface="Calibri"/>
                <a:cs typeface="Calibri"/>
              </a:rPr>
              <a:t>domain, </a:t>
            </a:r>
            <a:r>
              <a:rPr sz="1600" spc="-10" dirty="0">
                <a:latin typeface="Calibri"/>
                <a:cs typeface="Calibri"/>
              </a:rPr>
              <a:t>but</a:t>
            </a:r>
            <a:r>
              <a:rPr sz="1600" spc="-5" dirty="0">
                <a:latin typeface="Calibri"/>
                <a:cs typeface="Calibri"/>
              </a:rPr>
              <a:t> 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external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spc="-5" dirty="0">
                <a:latin typeface="Calibri"/>
                <a:cs typeface="Calibri"/>
              </a:rPr>
              <a:t> jimdo.com. 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another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warning</a:t>
            </a:r>
            <a:r>
              <a:rPr sz="1600" spc="-10" dirty="0">
                <a:latin typeface="Calibri"/>
                <a:cs typeface="Calibri"/>
              </a:rPr>
              <a:t> that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legitimate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more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likely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phishing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097429"/>
            <a:ext cx="6400800" cy="30511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2400" y="4444302"/>
            <a:ext cx="857567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harder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because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look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exactly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like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legitimate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normally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receive.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something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not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right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is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sender.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generic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  <a:hlinkClick r:id="rId3"/>
              </a:rPr>
              <a:t>member@ebay.com.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You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never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legitimate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username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buyer/seller;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e.g.;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  <a:hlinkClick r:id="rId4"/>
              </a:rPr>
              <a:t>valdostarocks@ebay.com</a:t>
            </a:r>
            <a:endParaRPr sz="1600" dirty="0">
              <a:latin typeface="Calibri"/>
              <a:cs typeface="Calibri"/>
            </a:endParaRPr>
          </a:p>
          <a:p>
            <a:pPr marL="355600" marR="3098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question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yourself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did I </a:t>
            </a:r>
            <a:r>
              <a:rPr sz="1600" spc="-10" dirty="0">
                <a:latin typeface="Calibri"/>
                <a:cs typeface="Calibri"/>
              </a:rPr>
              <a:t>buy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anything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ebay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recently,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did,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this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 purchased?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questions,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more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likely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phishing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email.</a:t>
            </a:r>
            <a:endParaRPr sz="1600" dirty="0">
              <a:latin typeface="Calibri"/>
              <a:cs typeface="Calibri"/>
            </a:endParaRPr>
          </a:p>
          <a:p>
            <a:pPr marL="355600" marR="6032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last </a:t>
            </a:r>
            <a:r>
              <a:rPr sz="1600" spc="-5" dirty="0">
                <a:latin typeface="Calibri"/>
                <a:cs typeface="Calibri"/>
              </a:rPr>
              <a:t>piece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most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critical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5" dirty="0">
                <a:latin typeface="Calibri"/>
                <a:cs typeface="Calibri"/>
              </a:rPr>
              <a:t>fact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phishing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hover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your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mouse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button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wanting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press,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taking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ebay.com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site,</a:t>
            </a:r>
            <a:r>
              <a:rPr sz="1600" spc="-10" dirty="0">
                <a:latin typeface="Calibri"/>
                <a:cs typeface="Calibri"/>
              </a:rPr>
              <a:t> but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external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5" dirty="0">
                <a:latin typeface="Calibri"/>
                <a:cs typeface="Calibri"/>
              </a:rPr>
              <a:t>more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likely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ebay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B3D400F-E6E2-010C-00C4-9B6E2FAC445A}"/>
              </a:ext>
            </a:extLst>
          </p:cNvPr>
          <p:cNvSpPr txBox="1">
            <a:spLocks/>
          </p:cNvSpPr>
          <p:nvPr/>
        </p:nvSpPr>
        <p:spPr>
          <a:xfrm>
            <a:off x="284163" y="18286"/>
            <a:ext cx="8575674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-10"/>
              <a:t>Examples</a:t>
            </a:r>
            <a:r>
              <a:rPr lang="en-IN" sz="3200" spc="-5"/>
              <a:t> of</a:t>
            </a:r>
            <a:r>
              <a:rPr lang="en-IN" sz="3200" spc="-25"/>
              <a:t> </a:t>
            </a:r>
            <a:r>
              <a:rPr lang="en-IN" sz="3200" spc="-5"/>
              <a:t>Phishing</a:t>
            </a:r>
            <a:r>
              <a:rPr lang="en-IN" sz="3200" spc="5"/>
              <a:t> </a:t>
            </a:r>
            <a:r>
              <a:rPr lang="en-IN" sz="3200" spc="-30"/>
              <a:t>Attacks</a:t>
            </a:r>
            <a:endParaRPr lang="en-IN" sz="32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2EE756B-43FF-36D5-3B1F-28215B58A56E}"/>
              </a:ext>
            </a:extLst>
          </p:cNvPr>
          <p:cNvSpPr txBox="1"/>
          <p:nvPr/>
        </p:nvSpPr>
        <p:spPr>
          <a:xfrm>
            <a:off x="3360737" y="481097"/>
            <a:ext cx="24225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cap="all" spc="-5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Clone Phishing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936154"/>
            <a:ext cx="6477000" cy="36352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776" y="4705857"/>
            <a:ext cx="867029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033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Just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like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previous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10" dirty="0">
                <a:latin typeface="Calibri"/>
                <a:cs typeface="Calibri"/>
              </a:rPr>
              <a:t>looks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like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legit</a:t>
            </a:r>
            <a:r>
              <a:rPr sz="1600" spc="-20" dirty="0">
                <a:latin typeface="Calibri"/>
                <a:cs typeface="Calibri"/>
              </a:rPr>
              <a:t> PayPal</a:t>
            </a:r>
            <a:r>
              <a:rPr sz="1600" spc="-5" dirty="0">
                <a:latin typeface="Calibri"/>
                <a:cs typeface="Calibri"/>
              </a:rPr>
              <a:t> email</a:t>
            </a:r>
            <a:r>
              <a:rPr sz="1600" spc="-10" dirty="0">
                <a:latin typeface="Calibri"/>
                <a:cs typeface="Calibri"/>
              </a:rPr>
              <a:t> that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normally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 </a:t>
            </a:r>
            <a:r>
              <a:rPr sz="1600" spc="-5" dirty="0">
                <a:latin typeface="Calibri"/>
                <a:cs typeface="Calibri"/>
              </a:rPr>
              <a:t>thing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recognize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kind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 transaction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10" dirty="0">
                <a:latin typeface="Calibri"/>
                <a:cs typeface="Calibri"/>
              </a:rPr>
              <a:t>address.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look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spelling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grammatical</a:t>
            </a:r>
            <a:r>
              <a:rPr sz="1600" spc="-15" dirty="0">
                <a:latin typeface="Calibri"/>
                <a:cs typeface="Calibri"/>
              </a:rPr>
              <a:t> errors,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Cybercriminals</a:t>
            </a:r>
            <a:r>
              <a:rPr sz="1600" spc="-5" dirty="0">
                <a:latin typeface="Calibri"/>
                <a:cs typeface="Calibri"/>
              </a:rPr>
              <a:t> will</a:t>
            </a:r>
            <a:r>
              <a:rPr sz="1600" spc="-10" dirty="0">
                <a:latin typeface="Calibri"/>
                <a:cs typeface="Calibri"/>
              </a:rPr>
              <a:t> often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errors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body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email.</a:t>
            </a:r>
            <a:endParaRPr sz="1600" dirty="0">
              <a:latin typeface="Calibri"/>
              <a:cs typeface="Calibri"/>
            </a:endParaRPr>
          </a:p>
          <a:p>
            <a:pPr marL="355600" marR="33274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Second,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question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one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actually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bought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sold. 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move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Look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10" dirty="0">
                <a:latin typeface="Calibri"/>
                <a:cs typeface="Calibri"/>
              </a:rPr>
              <a:t>circled,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 this</a:t>
            </a:r>
            <a:r>
              <a:rPr sz="1600" spc="-10" dirty="0">
                <a:latin typeface="Calibri"/>
                <a:cs typeface="Calibri"/>
              </a:rPr>
              <a:t> was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official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paypal,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“@paypal.com”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mail2world.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DDB83AC-C405-612D-1C36-1D40F4593E19}"/>
              </a:ext>
            </a:extLst>
          </p:cNvPr>
          <p:cNvSpPr txBox="1">
            <a:spLocks/>
          </p:cNvSpPr>
          <p:nvPr/>
        </p:nvSpPr>
        <p:spPr>
          <a:xfrm>
            <a:off x="284163" y="18286"/>
            <a:ext cx="8575674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-10"/>
              <a:t>Examples</a:t>
            </a:r>
            <a:r>
              <a:rPr lang="en-IN" sz="3200" spc="-5"/>
              <a:t> of</a:t>
            </a:r>
            <a:r>
              <a:rPr lang="en-IN" sz="3200" spc="-25"/>
              <a:t> </a:t>
            </a:r>
            <a:r>
              <a:rPr lang="en-IN" sz="3200" spc="-5"/>
              <a:t>Phishing</a:t>
            </a:r>
            <a:r>
              <a:rPr lang="en-IN" sz="3200" spc="5"/>
              <a:t> </a:t>
            </a:r>
            <a:r>
              <a:rPr lang="en-IN" sz="3200" spc="-30"/>
              <a:t>Attacks</a:t>
            </a:r>
            <a:endParaRPr lang="en-IN" sz="32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4139AC8-E6F7-593A-B741-A87C590DD0DC}"/>
              </a:ext>
            </a:extLst>
          </p:cNvPr>
          <p:cNvSpPr txBox="1"/>
          <p:nvPr/>
        </p:nvSpPr>
        <p:spPr>
          <a:xfrm>
            <a:off x="3360737" y="481097"/>
            <a:ext cx="24225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cap="all" spc="-5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Clone Phishing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6143"/>
            <a:ext cx="8382000" cy="849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sz="3200" spc="-10" dirty="0"/>
              <a:t>Examples</a:t>
            </a:r>
            <a:r>
              <a:rPr sz="3200" spc="-5" dirty="0"/>
              <a:t> of</a:t>
            </a:r>
            <a:r>
              <a:rPr sz="3200" spc="-25" dirty="0"/>
              <a:t> </a:t>
            </a:r>
            <a:r>
              <a:rPr sz="3200" spc="-5" dirty="0"/>
              <a:t>Phishing</a:t>
            </a:r>
            <a:r>
              <a:rPr sz="3200" spc="5" dirty="0"/>
              <a:t> </a:t>
            </a:r>
            <a:r>
              <a:rPr sz="3200" spc="-30" dirty="0"/>
              <a:t>Attacks</a:t>
            </a:r>
            <a:r>
              <a:rPr lang="en-IN" sz="3200" dirty="0"/>
              <a:t> </a:t>
            </a:r>
            <a:r>
              <a:rPr sz="2400" spc="-5" dirty="0"/>
              <a:t>Link</a:t>
            </a:r>
            <a:r>
              <a:rPr sz="2400" spc="-30" dirty="0"/>
              <a:t> </a:t>
            </a:r>
            <a:r>
              <a:rPr sz="2400" spc="-5" dirty="0"/>
              <a:t>manipulation</a:t>
            </a:r>
            <a:endParaRPr sz="2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64" y="1228725"/>
            <a:ext cx="7129272" cy="266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728" y="4228972"/>
            <a:ext cx="822325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302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actually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whether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someone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someone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 </a:t>
            </a:r>
            <a:r>
              <a:rPr sz="1600" spc="-10" dirty="0">
                <a:latin typeface="Calibri"/>
                <a:cs typeface="Calibri"/>
              </a:rPr>
              <a:t>account.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Remember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only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members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65" dirty="0">
                <a:latin typeface="Calibri"/>
                <a:cs typeface="Calibri"/>
              </a:rPr>
              <a:t>I.T.</a:t>
            </a:r>
            <a:r>
              <a:rPr sz="1600" b="1" spc="-5" dirty="0">
                <a:latin typeface="Calibri"/>
                <a:cs typeface="Calibri"/>
              </a:rPr>
              <a:t> will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email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you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about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your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accounts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One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again,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cybercriminals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subject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line trying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attention, often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all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caps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exclamation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marks.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legitimate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email</a:t>
            </a:r>
            <a:r>
              <a:rPr sz="1600" b="1" spc="-10" dirty="0">
                <a:latin typeface="Calibri"/>
                <a:cs typeface="Calibri"/>
              </a:rPr>
              <a:t> from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65" dirty="0">
                <a:latin typeface="Calibri"/>
                <a:cs typeface="Calibri"/>
              </a:rPr>
              <a:t>I.T.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will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do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this.</a:t>
            </a:r>
            <a:endParaRPr sz="1600" dirty="0">
              <a:latin typeface="Calibri"/>
              <a:cs typeface="Calibri"/>
            </a:endParaRPr>
          </a:p>
          <a:p>
            <a:pPr marL="355600" marR="9652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5" dirty="0">
                <a:latin typeface="Calibri"/>
                <a:cs typeface="Calibri"/>
              </a:rPr>
              <a:t>To: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Cc: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can’t tell 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targeting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multiple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individuals.</a:t>
            </a:r>
            <a:endParaRPr sz="1600" dirty="0">
              <a:latin typeface="Calibri"/>
              <a:cs typeface="Calibri"/>
            </a:endParaRPr>
          </a:p>
          <a:p>
            <a:pPr marL="355600" marR="155575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Calibri"/>
                <a:cs typeface="Calibri"/>
              </a:rPr>
              <a:t>Hovering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your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mouse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over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link</a:t>
            </a:r>
            <a:r>
              <a:rPr sz="1600" spc="5" dirty="0">
                <a:latin typeface="Calibri"/>
                <a:cs typeface="Calibri"/>
              </a:rPr>
              <a:t>,</a:t>
            </a:r>
            <a:r>
              <a:rPr sz="1600" spc="-15" dirty="0">
                <a:latin typeface="Calibri"/>
                <a:cs typeface="Calibri"/>
              </a:rPr>
              <a:t> you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legitimate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5" dirty="0">
                <a:latin typeface="Calibri"/>
                <a:cs typeface="Calibri"/>
              </a:rPr>
              <a:t> link,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external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designed</a:t>
            </a:r>
            <a:r>
              <a:rPr sz="1600" spc="-10" dirty="0">
                <a:latin typeface="Calibri"/>
                <a:cs typeface="Calibri"/>
              </a:rPr>
              <a:t> 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5" dirty="0">
                <a:latin typeface="Calibri"/>
                <a:cs typeface="Calibri"/>
              </a:rPr>
              <a:t> 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install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malicious</a:t>
            </a:r>
            <a:r>
              <a:rPr sz="1600" spc="-10" dirty="0">
                <a:latin typeface="Calibri"/>
                <a:cs typeface="Calibri"/>
              </a:rPr>
              <a:t> software.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signature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often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end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generic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sign</a:t>
            </a:r>
            <a:r>
              <a:rPr sz="1600" spc="-10" dirty="0">
                <a:latin typeface="Calibri"/>
                <a:cs typeface="Calibri"/>
              </a:rPr>
              <a:t> off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arouse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suspicion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sender.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95</TotalTime>
  <Words>2890</Words>
  <Application>Microsoft Office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Bookman Old Style</vt:lpstr>
      <vt:lpstr>Calibri</vt:lpstr>
      <vt:lpstr>Rockwell</vt:lpstr>
      <vt:lpstr>Damask</vt:lpstr>
      <vt:lpstr>What is Phishing?</vt:lpstr>
      <vt:lpstr>Types of Phishing Attacks</vt:lpstr>
      <vt:lpstr>Types of Phishing Attacks</vt:lpstr>
      <vt:lpstr>Types of Phishing Attacks</vt:lpstr>
      <vt:lpstr>Examples of Phishing Attacks Spear Phishing</vt:lpstr>
      <vt:lpstr>Examples of Phishing Attacks Spear Phishing</vt:lpstr>
      <vt:lpstr>PowerPoint Presentation</vt:lpstr>
      <vt:lpstr>PowerPoint Presentation</vt:lpstr>
      <vt:lpstr>Examples of Phishing Attacks Link manipulation</vt:lpstr>
      <vt:lpstr>Examples of Phishing Attacks Link manipulation</vt:lpstr>
      <vt:lpstr>Examples of Phishing Attacks Link manipulation</vt:lpstr>
      <vt:lpstr>Examples of Phishing Attacks Social Engineering</vt:lpstr>
      <vt:lpstr>Can you spot the tell-tale signs of a phishing email?</vt:lpstr>
      <vt:lpstr>Can you spot the tell-tale signs of a phishing email?</vt:lpstr>
      <vt:lpstr>Can you spot the tell-tale signs of a phishing email?</vt:lpstr>
      <vt:lpstr>Can you spot the tell-tale signs of a phishing email?</vt:lpstr>
      <vt:lpstr>Tips to protect yourself from Phishing emails</vt:lpstr>
      <vt:lpstr>What to do when you think you received a phishing email</vt:lpstr>
      <vt:lpstr>Signs of a Phishing Phone Call:</vt:lpstr>
      <vt:lpstr>Tips to protect yourself from Phishing phone calls</vt:lpstr>
      <vt:lpstr>What to do if you think you are receiving a Phishing Call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 Vantine</dc:creator>
  <cp:lastModifiedBy>Sunny Roster</cp:lastModifiedBy>
  <cp:revision>7</cp:revision>
  <dcterms:created xsi:type="dcterms:W3CDTF">2024-08-01T08:22:50Z</dcterms:created>
  <dcterms:modified xsi:type="dcterms:W3CDTF">2024-08-02T09:29:25Z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2024-08-01T00:00:00Z</vt:filetime>
  </property>
</Properties>
</file>