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D4C5-3F0C-47EE-B220-3A4457CE8CBA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90CE-F655-484F-B0CB-2E56E035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9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D4C5-3F0C-47EE-B220-3A4457CE8CBA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90CE-F655-484F-B0CB-2E56E035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1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D4C5-3F0C-47EE-B220-3A4457CE8CBA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90CE-F655-484F-B0CB-2E56E035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6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D4C5-3F0C-47EE-B220-3A4457CE8CBA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90CE-F655-484F-B0CB-2E56E035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6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D4C5-3F0C-47EE-B220-3A4457CE8CBA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90CE-F655-484F-B0CB-2E56E035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1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D4C5-3F0C-47EE-B220-3A4457CE8CBA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90CE-F655-484F-B0CB-2E56E035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D4C5-3F0C-47EE-B220-3A4457CE8CBA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90CE-F655-484F-B0CB-2E56E035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5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D4C5-3F0C-47EE-B220-3A4457CE8CBA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90CE-F655-484F-B0CB-2E56E035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1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D4C5-3F0C-47EE-B220-3A4457CE8CBA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90CE-F655-484F-B0CB-2E56E035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4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D4C5-3F0C-47EE-B220-3A4457CE8CBA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90CE-F655-484F-B0CB-2E56E035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3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D4C5-3F0C-47EE-B220-3A4457CE8CBA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90CE-F655-484F-B0CB-2E56E035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0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7D4C5-3F0C-47EE-B220-3A4457CE8CBA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690CE-F655-484F-B0CB-2E56E035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6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pediatrics.aappublications.org/content/112/Supplement_4/153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488" y="365125"/>
            <a:ext cx="950550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/>
              <a:t>Data Simulation on Relation of Prenatal Phenylalanine Exposure to Infant and Childhood </a:t>
            </a:r>
            <a:r>
              <a:rPr lang="en-US" sz="3600" b="1" dirty="0"/>
              <a:t>C</a:t>
            </a:r>
            <a:r>
              <a:rPr lang="en-US" sz="3600" b="1" dirty="0" smtClean="0"/>
              <a:t>ognitive Outcomes</a:t>
            </a:r>
            <a:br>
              <a:rPr lang="en-US" sz="3600" b="1" dirty="0" smtClean="0"/>
            </a:br>
            <a:r>
              <a:rPr lang="en-US" sz="3600" b="1" dirty="0" smtClean="0"/>
              <a:t>--Siyang Zeng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480" y="1807535"/>
            <a:ext cx="9085521" cy="472030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Simulate data according to the given statistics.</a:t>
            </a:r>
          </a:p>
          <a:p>
            <a:r>
              <a:rPr lang="en-US" sz="2400" dirty="0" smtClean="0"/>
              <a:t>Analyze the variables.</a:t>
            </a:r>
          </a:p>
          <a:p>
            <a:r>
              <a:rPr lang="en-US" sz="2400" dirty="0"/>
              <a:t>M</a:t>
            </a:r>
            <a:r>
              <a:rPr lang="en-US" sz="2400" dirty="0" smtClean="0"/>
              <a:t>odel the </a:t>
            </a:r>
            <a:r>
              <a:rPr lang="en-US" sz="2400" dirty="0"/>
              <a:t>relation between prenatal exposure to phenylalanine (</a:t>
            </a:r>
            <a:r>
              <a:rPr lang="en-US" sz="2400" dirty="0" err="1"/>
              <a:t>Phe</a:t>
            </a:r>
            <a:r>
              <a:rPr lang="en-US" sz="2400" dirty="0"/>
              <a:t>) and measures of offspring intellectual </a:t>
            </a:r>
            <a:r>
              <a:rPr lang="en-US" sz="2400" dirty="0" smtClean="0"/>
              <a:t>development.</a:t>
            </a:r>
          </a:p>
          <a:p>
            <a:r>
              <a:rPr lang="en-US" sz="2400" dirty="0" smtClean="0"/>
              <a:t>Estimate </a:t>
            </a:r>
            <a:r>
              <a:rPr lang="en-US" sz="2400" dirty="0"/>
              <a:t>the developmental relations of maternal demographic, pregnancy-related, and </a:t>
            </a:r>
            <a:r>
              <a:rPr lang="en-US" sz="2400" dirty="0" smtClean="0"/>
              <a:t>prenatal </a:t>
            </a:r>
            <a:r>
              <a:rPr lang="en-US" sz="2400" dirty="0"/>
              <a:t>variables on offspring </a:t>
            </a:r>
            <a:r>
              <a:rPr lang="en-US" sz="2400" dirty="0" smtClean="0"/>
              <a:t>intelligence. </a:t>
            </a:r>
          </a:p>
          <a:p>
            <a:pPr marL="0" indent="0">
              <a:buNone/>
            </a:pPr>
            <a:r>
              <a:rPr lang="en-US" sz="2400" dirty="0" smtClean="0"/>
              <a:t>Reference:</a:t>
            </a:r>
          </a:p>
          <a:p>
            <a:r>
              <a:rPr lang="en-US" sz="2400" dirty="0" err="1" smtClean="0"/>
              <a:t>Widaman</a:t>
            </a:r>
            <a:r>
              <a:rPr lang="en-US" sz="2400" dirty="0" smtClean="0"/>
              <a:t>, K. &amp; </a:t>
            </a:r>
            <a:r>
              <a:rPr lang="en-US" sz="2400" dirty="0" err="1" smtClean="0"/>
              <a:t>Azen</a:t>
            </a:r>
            <a:r>
              <a:rPr lang="en-US" sz="2400" dirty="0" smtClean="0"/>
              <a:t>, C. (2003). Relation of Prenatal Phenylalanine Exposure to Infant and Childhood Cognitive Outcomes: Results From the International Maternal PKU Collaborative Study. </a:t>
            </a:r>
            <a:r>
              <a:rPr lang="en-US" sz="2400" i="1" dirty="0" smtClean="0"/>
              <a:t>Pediatrics</a:t>
            </a:r>
            <a:r>
              <a:rPr lang="en-US" sz="2400" dirty="0" smtClean="0"/>
              <a:t>, </a:t>
            </a:r>
            <a:r>
              <a:rPr lang="en-US" sz="2400" i="1" dirty="0" smtClean="0"/>
              <a:t>112</a:t>
            </a:r>
            <a:r>
              <a:rPr lang="en-US" sz="2400" dirty="0" smtClean="0"/>
              <a:t>(Supplement 4), 1537-1543. Retrieved from </a:t>
            </a:r>
            <a:r>
              <a:rPr lang="en-US" sz="2400" dirty="0" smtClean="0">
                <a:hlinkClick r:id="rId2"/>
              </a:rPr>
              <a:t>http://pediatrics.aappublications.org/content/112/Supplement_4/1537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117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7518"/>
            <a:ext cx="1974112" cy="719396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Method</a:t>
            </a:r>
            <a:endParaRPr lang="en-US" sz="2800" b="1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413487"/>
              </p:ext>
            </p:extLst>
          </p:nvPr>
        </p:nvGraphicFramePr>
        <p:xfrm>
          <a:off x="838200" y="896914"/>
          <a:ext cx="10400413" cy="3760142"/>
        </p:xfrm>
        <a:graphic>
          <a:graphicData uri="http://schemas.openxmlformats.org/drawingml/2006/table">
            <a:tbl>
              <a:tblPr/>
              <a:tblGrid>
                <a:gridCol w="2180076"/>
                <a:gridCol w="1468106"/>
                <a:gridCol w="1552025"/>
                <a:gridCol w="1733402"/>
                <a:gridCol w="1733402"/>
                <a:gridCol w="1733402"/>
              </a:tblGrid>
              <a:tr h="20953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Variable</a:t>
                      </a:r>
                    </a:p>
                  </a:txBody>
                  <a:tcPr marL="2702" marR="2702" marT="1689" marB="1689" anchor="b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i="1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N</a:t>
                      </a:r>
                      <a:endParaRPr lang="en-US" sz="1200" b="1" dirty="0">
                        <a:solidFill>
                          <a:srgbClr val="666666"/>
                        </a:solidFill>
                        <a:effectLst/>
                        <a:latin typeface="inherit"/>
                      </a:endParaRPr>
                    </a:p>
                  </a:txBody>
                  <a:tcPr marL="2702" marR="2702" marT="1689" marB="1689" anchor="b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Mean</a:t>
                      </a:r>
                    </a:p>
                  </a:txBody>
                  <a:tcPr marL="2702" marR="2702" marT="1689" marB="1689" anchor="b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SD</a:t>
                      </a:r>
                    </a:p>
                  </a:txBody>
                  <a:tcPr marL="2702" marR="2702" marT="1689" marB="1689" anchor="b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Minimum</a:t>
                      </a:r>
                    </a:p>
                  </a:txBody>
                  <a:tcPr marL="2702" marR="2702" marT="1689" marB="1689" anchor="b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Maximum</a:t>
                      </a:r>
                    </a:p>
                  </a:txBody>
                  <a:tcPr marL="2702" marR="2702" marT="1689" marB="1689" anchor="b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20953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Mother’s age (y)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412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24.1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4.1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36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3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Mother’s Verbal IQ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376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85.6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12.7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22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129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620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Mother’s Performance IQ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378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88.5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14.4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47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132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3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Mother’s Full-scale IQ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379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85.9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13.7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40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130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3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Weight gain (</a:t>
                      </a:r>
                      <a:r>
                        <a:rPr lang="en-US" sz="1200" dirty="0" err="1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lb</a:t>
                      </a:r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)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366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29.0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14.1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−13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70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3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SD of </a:t>
                      </a:r>
                      <a:r>
                        <a:rPr lang="en-US" sz="1200" dirty="0" err="1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Phe</a:t>
                      </a:r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 (</a:t>
                      </a:r>
                      <a:r>
                        <a:rPr lang="el-GR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μ</a:t>
                      </a:r>
                      <a:r>
                        <a:rPr lang="en-US" sz="1200" dirty="0" err="1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mol</a:t>
                      </a:r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/L)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408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165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90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468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620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Average Phe exposure (</a:t>
                      </a:r>
                      <a:r>
                        <a:rPr lang="el-GR" sz="12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μ</a:t>
                      </a:r>
                      <a:r>
                        <a:rPr lang="en-US" sz="12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mol/L)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412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494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269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78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1698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620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Weeks’ gestation at term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412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39.2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1.9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28.7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43.3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3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Birth length (cm)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406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49.0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3.1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39.0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56.5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3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Birth weight (g)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411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3068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562.8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1389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4886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620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Birth head circumference (cm)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403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32.8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2.0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26.0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38.0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3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Bayley MDI at 1 y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283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100.1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20.3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49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151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3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Bayley PDI at 1 y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265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98.1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18.3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49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138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0860" y="4598581"/>
            <a:ext cx="105528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From </a:t>
            </a:r>
            <a:r>
              <a:rPr lang="en-US" dirty="0" smtClean="0"/>
              <a:t>the given </a:t>
            </a:r>
            <a:r>
              <a:rPr lang="en-US" dirty="0"/>
              <a:t>summary statistics of each variable, </a:t>
            </a:r>
            <a:r>
              <a:rPr lang="en-US" dirty="0" smtClean="0"/>
              <a:t>determine its </a:t>
            </a:r>
            <a:r>
              <a:rPr lang="en-US" dirty="0"/>
              <a:t>distribution</a:t>
            </a:r>
            <a:r>
              <a:rPr lang="en-US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Generate the summary statistics of the variables to see whether they match with what’s proposed</a:t>
            </a:r>
            <a:r>
              <a:rPr lang="en-US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C</a:t>
            </a:r>
            <a:r>
              <a:rPr lang="en-US" dirty="0" err="1" smtClean="0"/>
              <a:t>ostruct</a:t>
            </a:r>
            <a:r>
              <a:rPr lang="en-US" dirty="0" smtClean="0"/>
              <a:t> </a:t>
            </a:r>
            <a:r>
              <a:rPr lang="en-US" dirty="0"/>
              <a:t>linear </a:t>
            </a:r>
            <a:r>
              <a:rPr lang="en-US" dirty="0" smtClean="0"/>
              <a:t>regression model to </a:t>
            </a:r>
            <a:r>
              <a:rPr lang="en-US" dirty="0"/>
              <a:t>predict interested variables from the others.</a:t>
            </a:r>
          </a:p>
          <a:p>
            <a:pPr lvl="1"/>
            <a:r>
              <a:rPr lang="en-US" dirty="0"/>
              <a:t>Bayley MDI ~ Average </a:t>
            </a:r>
            <a:r>
              <a:rPr lang="en-US" dirty="0" err="1"/>
              <a:t>Phe</a:t>
            </a:r>
            <a:r>
              <a:rPr lang="en-US" dirty="0"/>
              <a:t> exposure + prenatal variables</a:t>
            </a:r>
          </a:p>
          <a:p>
            <a:pPr lvl="1"/>
            <a:r>
              <a:rPr lang="en-US" dirty="0"/>
              <a:t>Bayley PDI ~ Average </a:t>
            </a:r>
            <a:r>
              <a:rPr lang="en-US" dirty="0" err="1"/>
              <a:t>Phe</a:t>
            </a:r>
            <a:r>
              <a:rPr lang="en-US" dirty="0"/>
              <a:t> exposure + prenatal variables</a:t>
            </a:r>
          </a:p>
          <a:p>
            <a:pPr lvl="1"/>
            <a:r>
              <a:rPr lang="en-US" dirty="0"/>
              <a:t>Birth weight ~ Average </a:t>
            </a:r>
            <a:r>
              <a:rPr lang="en-US" dirty="0" err="1"/>
              <a:t>Phe</a:t>
            </a:r>
            <a:r>
              <a:rPr lang="en-US" dirty="0"/>
              <a:t> exposure + prenatal variables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4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1" y="1052089"/>
            <a:ext cx="5709683" cy="4609748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62579"/>
            <a:ext cx="1974112" cy="719396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Results</a:t>
            </a:r>
            <a:endParaRPr lang="en-US" sz="28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15522" r="55603" b="10491"/>
          <a:stretch/>
        </p:blipFill>
        <p:spPr>
          <a:xfrm>
            <a:off x="6273210" y="1094619"/>
            <a:ext cx="4595488" cy="437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9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1965118"/>
              </p:ext>
            </p:extLst>
          </p:nvPr>
        </p:nvGraphicFramePr>
        <p:xfrm>
          <a:off x="838200" y="896914"/>
          <a:ext cx="10432314" cy="3485361"/>
        </p:xfrm>
        <a:graphic>
          <a:graphicData uri="http://schemas.openxmlformats.org/drawingml/2006/table">
            <a:tbl>
              <a:tblPr/>
              <a:tblGrid>
                <a:gridCol w="3239386"/>
                <a:gridCol w="1270591"/>
                <a:gridCol w="1265274"/>
                <a:gridCol w="1451344"/>
                <a:gridCol w="1605517"/>
                <a:gridCol w="1600202"/>
              </a:tblGrid>
              <a:tr h="9834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Variable</a:t>
                      </a:r>
                    </a:p>
                  </a:txBody>
                  <a:tcPr marL="2702" marR="2702" marT="1689" marB="1689" anchor="b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1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N</a:t>
                      </a:r>
                      <a:endParaRPr lang="en-US" sz="1600" b="1" dirty="0">
                        <a:solidFill>
                          <a:srgbClr val="666666"/>
                        </a:solidFill>
                        <a:effectLst/>
                        <a:latin typeface="inherit"/>
                      </a:endParaRPr>
                    </a:p>
                  </a:txBody>
                  <a:tcPr marL="2702" marR="2702" marT="1689" marB="1689" anchor="b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Mean</a:t>
                      </a:r>
                    </a:p>
                  </a:txBody>
                  <a:tcPr marL="2702" marR="2702" marT="1689" marB="1689" anchor="b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SD</a:t>
                      </a:r>
                    </a:p>
                  </a:txBody>
                  <a:tcPr marL="2702" marR="2702" marT="1689" marB="1689" anchor="b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Minimum</a:t>
                      </a:r>
                    </a:p>
                  </a:txBody>
                  <a:tcPr marL="2702" marR="2702" marT="1689" marB="1689" anchor="b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Maximum</a:t>
                      </a:r>
                    </a:p>
                  </a:txBody>
                  <a:tcPr marL="2702" marR="2702" marT="1689" marB="1689" anchor="b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13683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Mother’s age (y)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412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24.1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4.1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36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531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Mother’s Verbal IQ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376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85.6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12.7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22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129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Mother’s Performance IQ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378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88.5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14.4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47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132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Mother’s Full-scale IQ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379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85.9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13.7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40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130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607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Weight gain (</a:t>
                      </a:r>
                      <a:r>
                        <a:rPr lang="en-US" sz="1600" dirty="0" err="1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lb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)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366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29.0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14.1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−13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70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531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 smtClean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Variability</a:t>
                      </a:r>
                      <a:r>
                        <a:rPr lang="en-US" sz="1600" baseline="0" dirty="0" smtClean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 (</a:t>
                      </a:r>
                      <a:r>
                        <a:rPr lang="en-US" sz="1600" dirty="0" smtClean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SD) 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of </a:t>
                      </a:r>
                      <a:r>
                        <a:rPr lang="en-US" sz="1600" dirty="0" err="1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Phe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 (</a:t>
                      </a:r>
                      <a:r>
                        <a:rPr lang="el-GR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μ</a:t>
                      </a:r>
                      <a:r>
                        <a:rPr lang="en-US" sz="1600" dirty="0" err="1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mol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/L)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408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165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90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468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152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Average Phe exposure (</a:t>
                      </a:r>
                      <a:r>
                        <a:rPr lang="el-GR" sz="16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μ</a:t>
                      </a:r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mol/L)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412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494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269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78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1698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 smtClean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Gestation 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at </a:t>
                      </a:r>
                      <a:r>
                        <a:rPr lang="en-US" sz="1600" dirty="0" smtClean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term (weeks)</a:t>
                      </a:r>
                      <a:endParaRPr lang="en-US" sz="1600" dirty="0">
                        <a:solidFill>
                          <a:srgbClr val="666666"/>
                        </a:solidFill>
                        <a:effectLst/>
                        <a:latin typeface="inherit"/>
                      </a:endParaRP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412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39.2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1.9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28.7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43.3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683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Birth length (cm)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406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49.0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3.1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39.0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56.5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607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Birth weight (g)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411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3068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562.8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1389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4886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04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Birth head circumference (cm)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403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32.8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2.0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26.0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38.0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531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Bayley MDI at 1 y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283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100.1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20.3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49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151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531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Bayley PDI at 1 y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265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98.1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18.3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49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138</a:t>
                      </a:r>
                    </a:p>
                  </a:txBody>
                  <a:tcPr marL="2702" marR="2702" marT="1689" marB="1689">
                    <a:lnL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648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3257</TotalTime>
  <Words>455</Words>
  <Application>Microsoft Office PowerPoint</Application>
  <PresentationFormat>Widescreen</PresentationFormat>
  <Paragraphs>183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inherit</vt:lpstr>
      <vt:lpstr>Arial</vt:lpstr>
      <vt:lpstr>Calibri</vt:lpstr>
      <vt:lpstr>Calibri Light</vt:lpstr>
      <vt:lpstr>Office Theme</vt:lpstr>
      <vt:lpstr>Data Simulation on Relation of Prenatal Phenylalanine Exposure to Infant and Childhood Cognitive Outcomes --Siyang Zeng</vt:lpstr>
      <vt:lpstr>Method</vt:lpstr>
      <vt:lpstr>Results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Siyang Zeng</dc:creator>
  <cp:lastModifiedBy>Siyang Zeng</cp:lastModifiedBy>
  <cp:revision>10</cp:revision>
  <dcterms:created xsi:type="dcterms:W3CDTF">2016-05-12T09:45:02Z</dcterms:created>
  <dcterms:modified xsi:type="dcterms:W3CDTF">2016-05-15T07:38:47Z</dcterms:modified>
</cp:coreProperties>
</file>