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73" r:id="rId3"/>
    <p:sldId id="260" r:id="rId4"/>
    <p:sldId id="261" r:id="rId5"/>
    <p:sldId id="263" r:id="rId6"/>
    <p:sldId id="280" r:id="rId7"/>
    <p:sldId id="274" r:id="rId8"/>
    <p:sldId id="281" r:id="rId9"/>
    <p:sldId id="275" r:id="rId10"/>
    <p:sldId id="276" r:id="rId11"/>
    <p:sldId id="284" r:id="rId12"/>
    <p:sldId id="283" r:id="rId13"/>
    <p:sldId id="285" r:id="rId14"/>
    <p:sldId id="287" r:id="rId15"/>
    <p:sldId id="286" r:id="rId16"/>
    <p:sldId id="292" r:id="rId17"/>
    <p:sldId id="264" r:id="rId18"/>
    <p:sldId id="288" r:id="rId19"/>
    <p:sldId id="289" r:id="rId20"/>
    <p:sldId id="290" r:id="rId21"/>
    <p:sldId id="291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16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620"/>
    <p:restoredTop sz="94662"/>
  </p:normalViewPr>
  <p:slideViewPr>
    <p:cSldViewPr snapToGrid="0" snapToObjects="1">
      <p:cViewPr varScale="1">
        <p:scale>
          <a:sx n="142" d="100"/>
          <a:sy n="142" d="100"/>
        </p:scale>
        <p:origin x="17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84101B8-FDFC-FD47-B4A6-94C51225843D}"/>
              </a:ext>
            </a:extLst>
          </p:cNvPr>
          <p:cNvSpPr/>
          <p:nvPr userDrawn="1"/>
        </p:nvSpPr>
        <p:spPr>
          <a:xfrm>
            <a:off x="0" y="4281715"/>
            <a:ext cx="12192000" cy="2576286"/>
          </a:xfrm>
          <a:prstGeom prst="rect">
            <a:avLst/>
          </a:prstGeom>
          <a:solidFill>
            <a:srgbClr val="0E0C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DC8C20-CDE9-0942-965E-F16A082B4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2EE42-9A41-D74B-A5DB-9FE835169B98}" type="datetimeFigureOut">
              <a:rPr lang="en-US" smtClean="0"/>
              <a:t>3/8/19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ECB888-C81F-BC40-B1E6-EB5CCCEA7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2B521F-8E28-9147-B502-2F2B441FC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2D04B-24EE-3144-8914-0411AB88028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6A7DE48-77D7-DD4D-A461-50D0EDA0EE8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1016153"/>
          </a:xfrm>
          <a:prstGeom prst="rect">
            <a:avLst/>
          </a:prstGeom>
        </p:spPr>
        <p:txBody>
          <a:bodyPr anchor="ctr" anchorCtr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 dirty="0">
                <a:solidFill>
                  <a:schemeClr val="bg1"/>
                </a:solidFill>
              </a:rPr>
              <a:t>ReactJS</a:t>
            </a:r>
            <a:r>
              <a:rPr lang="zh-CN" altLang="en-US" dirty="0">
                <a:solidFill>
                  <a:schemeClr val="bg1"/>
                </a:solidFill>
              </a:rPr>
              <a:t>课程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D19DAE8D-CF8B-F249-8E02-56C2D69D07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49828" y="2601020"/>
            <a:ext cx="9144000" cy="424272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>
                <a:solidFill>
                  <a:schemeClr val="bg1"/>
                </a:solidFill>
              </a:rPr>
              <a:t>第一个</a:t>
            </a:r>
            <a:r>
              <a:rPr lang="en-US" altLang="zh-CN" dirty="0">
                <a:solidFill>
                  <a:schemeClr val="bg1"/>
                </a:solidFill>
              </a:rPr>
              <a:t>ReactJS</a:t>
            </a:r>
            <a:r>
              <a:rPr lang="zh-CN" altLang="en-US" dirty="0">
                <a:solidFill>
                  <a:schemeClr val="bg1"/>
                </a:solidFill>
              </a:rPr>
              <a:t>程序与</a:t>
            </a:r>
            <a:r>
              <a:rPr lang="en-US" altLang="zh-CN" dirty="0" err="1">
                <a:solidFill>
                  <a:schemeClr val="bg1"/>
                </a:solidFill>
              </a:rPr>
              <a:t>Javascript</a:t>
            </a:r>
            <a:r>
              <a:rPr lang="zh-CN" altLang="en-US" dirty="0">
                <a:solidFill>
                  <a:schemeClr val="bg1"/>
                </a:solidFill>
              </a:rPr>
              <a:t>基础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31E35E-5A2C-004F-A426-920FC10A6F99}"/>
              </a:ext>
            </a:extLst>
          </p:cNvPr>
          <p:cNvSpPr/>
          <p:nvPr userDrawn="1"/>
        </p:nvSpPr>
        <p:spPr>
          <a:xfrm>
            <a:off x="2680460" y="2180809"/>
            <a:ext cx="1238865" cy="45719"/>
          </a:xfrm>
          <a:prstGeom prst="rect">
            <a:avLst/>
          </a:prstGeom>
          <a:solidFill>
            <a:srgbClr val="2CCB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4A214F2-24C1-C040-89B7-A9AF9AF7A4BD}"/>
              </a:ext>
            </a:extLst>
          </p:cNvPr>
          <p:cNvSpPr/>
          <p:nvPr userDrawn="1"/>
        </p:nvSpPr>
        <p:spPr>
          <a:xfrm>
            <a:off x="4077343" y="2180807"/>
            <a:ext cx="1238865" cy="45719"/>
          </a:xfrm>
          <a:prstGeom prst="rect">
            <a:avLst/>
          </a:prstGeom>
          <a:solidFill>
            <a:srgbClr val="24F9C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229D4C2-674C-3744-A754-B764859FBD2C}"/>
              </a:ext>
            </a:extLst>
          </p:cNvPr>
          <p:cNvSpPr/>
          <p:nvPr userDrawn="1"/>
        </p:nvSpPr>
        <p:spPr>
          <a:xfrm>
            <a:off x="5476567" y="2182300"/>
            <a:ext cx="1238865" cy="45719"/>
          </a:xfrm>
          <a:prstGeom prst="rect">
            <a:avLst/>
          </a:prstGeom>
          <a:solidFill>
            <a:srgbClr val="FFA4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8ADC085-F767-4B45-ACD9-A845AEAF0412}"/>
              </a:ext>
            </a:extLst>
          </p:cNvPr>
          <p:cNvSpPr/>
          <p:nvPr userDrawn="1"/>
        </p:nvSpPr>
        <p:spPr>
          <a:xfrm>
            <a:off x="6868767" y="2182300"/>
            <a:ext cx="1238865" cy="45719"/>
          </a:xfrm>
          <a:prstGeom prst="rect">
            <a:avLst/>
          </a:prstGeom>
          <a:solidFill>
            <a:srgbClr val="D64E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0A431B2-70F1-AB4B-8B53-365272DEC2DE}"/>
              </a:ext>
            </a:extLst>
          </p:cNvPr>
          <p:cNvSpPr/>
          <p:nvPr userDrawn="1"/>
        </p:nvSpPr>
        <p:spPr>
          <a:xfrm>
            <a:off x="8272675" y="2180805"/>
            <a:ext cx="1238865" cy="45719"/>
          </a:xfrm>
          <a:prstGeom prst="rect">
            <a:avLst/>
          </a:prstGeom>
          <a:solidFill>
            <a:srgbClr val="E170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F373BF68-52B3-D046-AE49-7BFD823D756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06888" y="4946650"/>
            <a:ext cx="4176712" cy="539750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content</a:t>
            </a:r>
          </a:p>
        </p:txBody>
      </p:sp>
      <p:pic>
        <p:nvPicPr>
          <p:cNvPr id="16" name="图形 11">
            <a:extLst>
              <a:ext uri="{FF2B5EF4-FFF2-40B4-BE49-F238E27FC236}">
                <a16:creationId xmlns:a16="http://schemas.microsoft.com/office/drawing/2014/main" id="{779EB85F-E129-6442-973E-C9934F0E5EC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225" y="6493296"/>
            <a:ext cx="1514139" cy="18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588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1">
            <a:extLst>
              <a:ext uri="{FF2B5EF4-FFF2-40B4-BE49-F238E27FC236}">
                <a16:creationId xmlns:a16="http://schemas.microsoft.com/office/drawing/2014/main" id="{CA71D0BB-57F2-8449-9BC2-E27F44562CC9}"/>
              </a:ext>
            </a:extLst>
          </p:cNvPr>
          <p:cNvSpPr/>
          <p:nvPr userDrawn="1"/>
        </p:nvSpPr>
        <p:spPr>
          <a:xfrm>
            <a:off x="0" y="0"/>
            <a:ext cx="2441359" cy="6858000"/>
          </a:xfrm>
          <a:prstGeom prst="rect">
            <a:avLst/>
          </a:prstGeom>
          <a:solidFill>
            <a:srgbClr val="0E0C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CCD8D6-A99B-2F48-AAFA-85EE9A2A9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2EE42-9A41-D74B-A5DB-9FE835169B98}" type="datetimeFigureOut">
              <a:rPr lang="en-US" smtClean="0"/>
              <a:t>3/8/19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7C8791-E3BA-A245-A79E-CB4297F26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74A3F1-427E-6C4F-A762-98CDB8F29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2D04B-24EE-3144-8914-0411AB880282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图形 11">
            <a:extLst>
              <a:ext uri="{FF2B5EF4-FFF2-40B4-BE49-F238E27FC236}">
                <a16:creationId xmlns:a16="http://schemas.microsoft.com/office/drawing/2014/main" id="{FAE426E3-9A5B-8F45-BCAD-C1472B48100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225" y="6493296"/>
            <a:ext cx="1514139" cy="18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041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9E84FB-08FC-3A47-9702-AFD856BCF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2EE42-9A41-D74B-A5DB-9FE835169B98}" type="datetimeFigureOut">
              <a:rPr lang="en-US" smtClean="0"/>
              <a:t>3/8/19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D46B24-401F-AE47-90F9-32AFF882EDA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32D04B-24EE-3144-8914-0411AB88028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6EAA27-1F4C-8D4C-BD8D-2063EE867B5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26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3A0CE-EEEA-FE4D-8848-39B86053B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103E4E-A7DE-0A4D-9294-511B563395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311E28-4C2B-1747-A86E-6DF61D6E0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08AD-F0F7-AE4B-B667-A82446B580D0}" type="datetimeFigureOut">
              <a:rPr lang="en-US" smtClean="0"/>
              <a:t>3/8/19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4325C4-AA84-DE40-85F5-88436959C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9DDD98-90F6-C74D-880C-581743DA1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2E2FD-AF49-1F4B-A603-56398E84F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487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sv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6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19DCB2-3776-9B46-A860-7ACCD28B16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22EE42-9A41-D74B-A5DB-9FE835169B98}" type="datetimeFigureOut">
              <a:rPr lang="en-US" smtClean="0"/>
              <a:t>3/8/19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AE5EC-B569-4049-AE5C-47B54A3216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32D04B-24EE-3144-8914-0411AB880282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图形 11">
            <a:extLst>
              <a:ext uri="{FF2B5EF4-FFF2-40B4-BE49-F238E27FC236}">
                <a16:creationId xmlns:a16="http://schemas.microsoft.com/office/drawing/2014/main" id="{D48B5062-6761-E746-B647-96C4AD0BFE8A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14225" y="6493296"/>
            <a:ext cx="1514139" cy="18288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C39AAF-806C-FB44-BC44-C02BE5461A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339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tiff"/><Relationship Id="rId4" Type="http://schemas.openxmlformats.org/officeDocument/2006/relationships/image" Target="../media/image7.tif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tiff"/><Relationship Id="rId4" Type="http://schemas.openxmlformats.org/officeDocument/2006/relationships/image" Target="../media/image3.tif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if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.tiff"/><Relationship Id="rId5" Type="http://schemas.openxmlformats.org/officeDocument/2006/relationships/hyperlink" Target="https://github.com/SunnySunnyOMG/redux-learn" TargetMode="External"/><Relationship Id="rId4" Type="http://schemas.openxmlformats.org/officeDocument/2006/relationships/hyperlink" Target="https://codesandbox.io/s/kxlrqymo5o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tif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0D2D2-C8C8-0244-98B9-7E4BAD70D1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React.js</a:t>
            </a:r>
            <a:r>
              <a:rPr lang="zh-CN" altLang="en-US" dirty="0"/>
              <a:t>课程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89E772-F8CD-F34D-BA91-B7AEA90E03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第四讲</a:t>
            </a:r>
            <a:endParaRPr lang="en-US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17A02A14-A45D-0B40-ACD4-5EACBE4E952F}"/>
              </a:ext>
            </a:extLst>
          </p:cNvPr>
          <p:cNvSpPr txBox="1">
            <a:spLocks/>
          </p:cNvSpPr>
          <p:nvPr/>
        </p:nvSpPr>
        <p:spPr>
          <a:xfrm>
            <a:off x="1349828" y="4896411"/>
            <a:ext cx="9144000" cy="4242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 dirty="0">
                <a:solidFill>
                  <a:schemeClr val="bg1"/>
                </a:solidFill>
              </a:rPr>
              <a:t>讲师：徐哲 </a:t>
            </a:r>
            <a:r>
              <a:rPr lang="en-US" altLang="zh-CN" sz="1800" dirty="0">
                <a:solidFill>
                  <a:schemeClr val="bg1"/>
                </a:solidFill>
              </a:rPr>
              <a:t>&amp; </a:t>
            </a:r>
            <a:r>
              <a:rPr lang="zh-CN" altLang="en-US" sz="1800" dirty="0">
                <a:solidFill>
                  <a:schemeClr val="bg1"/>
                </a:solidFill>
              </a:rPr>
              <a:t>孙路</a:t>
            </a:r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8264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>
            <a:extLst>
              <a:ext uri="{FF2B5EF4-FFF2-40B4-BE49-F238E27FC236}">
                <a16:creationId xmlns:a16="http://schemas.microsoft.com/office/drawing/2014/main" id="{92B6EEC6-B2D7-4183-80F6-7120F6F111EA}"/>
              </a:ext>
            </a:extLst>
          </p:cNvPr>
          <p:cNvSpPr/>
          <p:nvPr/>
        </p:nvSpPr>
        <p:spPr>
          <a:xfrm>
            <a:off x="0" y="0"/>
            <a:ext cx="2441359" cy="6858000"/>
          </a:xfrm>
          <a:prstGeom prst="rect">
            <a:avLst/>
          </a:prstGeom>
          <a:solidFill>
            <a:srgbClr val="0E0C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AE603992-81BB-4BD3-BB8E-141077956FC5}"/>
              </a:ext>
            </a:extLst>
          </p:cNvPr>
          <p:cNvSpPr txBox="1"/>
          <p:nvPr/>
        </p:nvSpPr>
        <p:spPr>
          <a:xfrm>
            <a:off x="281854" y="2554151"/>
            <a:ext cx="21878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Redux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重要概念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4" name="图形 23">
            <a:extLst>
              <a:ext uri="{FF2B5EF4-FFF2-40B4-BE49-F238E27FC236}">
                <a16:creationId xmlns:a16="http://schemas.microsoft.com/office/drawing/2014/main" id="{16062DAF-E411-42E2-B988-70C25316E1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225" y="6493296"/>
            <a:ext cx="1514139" cy="182880"/>
          </a:xfrm>
          <a:prstGeom prst="rect">
            <a:avLst/>
          </a:prstGeom>
        </p:spPr>
      </p:pic>
      <p:sp>
        <p:nvSpPr>
          <p:cNvPr id="13" name="文本框 10">
            <a:extLst>
              <a:ext uri="{FF2B5EF4-FFF2-40B4-BE49-F238E27FC236}">
                <a16:creationId xmlns:a16="http://schemas.microsoft.com/office/drawing/2014/main" id="{1D1A685C-D91A-6C4D-A5FF-B111B44A1FD4}"/>
              </a:ext>
            </a:extLst>
          </p:cNvPr>
          <p:cNvSpPr txBox="1"/>
          <p:nvPr/>
        </p:nvSpPr>
        <p:spPr>
          <a:xfrm>
            <a:off x="662295" y="1681850"/>
            <a:ext cx="9637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FFA4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196E7EB-BFB5-DD45-B4F0-F3FBECA5AD46}"/>
              </a:ext>
            </a:extLst>
          </p:cNvPr>
          <p:cNvSpPr/>
          <p:nvPr/>
        </p:nvSpPr>
        <p:spPr>
          <a:xfrm>
            <a:off x="2728720" y="212428"/>
            <a:ext cx="356578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32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-apple-system"/>
              </a:rPr>
              <a:t>Action Creator </a:t>
            </a:r>
            <a:r>
              <a:rPr lang="zh-CN" altLang="en-CA" sz="32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-apple-system"/>
              </a:rPr>
              <a:t>例子</a:t>
            </a:r>
            <a:endParaRPr lang="en-CA" sz="3200" b="1" i="0" dirty="0">
              <a:solidFill>
                <a:schemeClr val="accent5">
                  <a:lumMod val="20000"/>
                  <a:lumOff val="80000"/>
                </a:schemeClr>
              </a:solidFill>
              <a:effectLst/>
              <a:latin typeface="-apple-system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CE8966B-B8AD-294E-B4A5-E0177ED3B10E}"/>
              </a:ext>
            </a:extLst>
          </p:cNvPr>
          <p:cNvSpPr/>
          <p:nvPr/>
        </p:nvSpPr>
        <p:spPr>
          <a:xfrm>
            <a:off x="3380917" y="1564109"/>
            <a:ext cx="814878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 err="1">
                <a:solidFill>
                  <a:srgbClr val="569CD6"/>
                </a:solidFill>
                <a:latin typeface="Menlo" panose="020B0609030804020204" pitchFamily="49" charset="0"/>
              </a:rPr>
              <a:t>const</a:t>
            </a:r>
            <a:r>
              <a:rPr lang="en-CA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CA" dirty="0">
                <a:solidFill>
                  <a:srgbClr val="9CDCFE"/>
                </a:solidFill>
                <a:latin typeface="Menlo" panose="020B0609030804020204" pitchFamily="49" charset="0"/>
              </a:rPr>
              <a:t>ADD</a:t>
            </a:r>
            <a:r>
              <a:rPr lang="en-CA" dirty="0">
                <a:solidFill>
                  <a:srgbClr val="D4D4D4"/>
                </a:solidFill>
                <a:latin typeface="Menlo" panose="020B0609030804020204" pitchFamily="49" charset="0"/>
              </a:rPr>
              <a:t> = </a:t>
            </a:r>
            <a:r>
              <a:rPr lang="en-CA" dirty="0">
                <a:solidFill>
                  <a:srgbClr val="CE9178"/>
                </a:solidFill>
                <a:latin typeface="Menlo" panose="020B0609030804020204" pitchFamily="49" charset="0"/>
              </a:rPr>
              <a:t>'ADD’</a:t>
            </a:r>
            <a:r>
              <a:rPr lang="en-CA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CA" dirty="0" err="1">
                <a:solidFill>
                  <a:srgbClr val="569CD6"/>
                </a:solidFill>
                <a:latin typeface="Menlo" panose="020B0609030804020204" pitchFamily="49" charset="0"/>
              </a:rPr>
              <a:t>const</a:t>
            </a:r>
            <a:r>
              <a:rPr lang="en-CA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CA" dirty="0">
                <a:solidFill>
                  <a:srgbClr val="9CDCFE"/>
                </a:solidFill>
                <a:latin typeface="Menlo" panose="020B0609030804020204" pitchFamily="49" charset="0"/>
              </a:rPr>
              <a:t>MINUS</a:t>
            </a:r>
            <a:r>
              <a:rPr lang="en-CA" dirty="0">
                <a:solidFill>
                  <a:srgbClr val="D4D4D4"/>
                </a:solidFill>
                <a:latin typeface="Menlo" panose="020B0609030804020204" pitchFamily="49" charset="0"/>
              </a:rPr>
              <a:t> = </a:t>
            </a:r>
            <a:r>
              <a:rPr lang="en-CA" dirty="0">
                <a:solidFill>
                  <a:srgbClr val="CE9178"/>
                </a:solidFill>
                <a:latin typeface="Menlo" panose="020B0609030804020204" pitchFamily="49" charset="0"/>
              </a:rPr>
              <a:t>'MINUS’</a:t>
            </a:r>
            <a:r>
              <a:rPr lang="en-CA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endParaRPr lang="en-CA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CA" dirty="0" err="1">
                <a:solidFill>
                  <a:srgbClr val="569CD6"/>
                </a:solidFill>
                <a:latin typeface="Menlo" panose="020B0609030804020204" pitchFamily="49" charset="0"/>
              </a:rPr>
              <a:t>const</a:t>
            </a:r>
            <a:r>
              <a:rPr lang="en-CA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CA" dirty="0" err="1">
                <a:solidFill>
                  <a:srgbClr val="DCDCAA"/>
                </a:solidFill>
                <a:latin typeface="Menlo" panose="020B0609030804020204" pitchFamily="49" charset="0"/>
              </a:rPr>
              <a:t>starNumModifyAction</a:t>
            </a:r>
            <a:r>
              <a:rPr lang="en-CA" dirty="0">
                <a:solidFill>
                  <a:srgbClr val="D4D4D4"/>
                </a:solidFill>
                <a:latin typeface="Menlo" panose="020B0609030804020204" pitchFamily="49" charset="0"/>
              </a:rPr>
              <a:t> = </a:t>
            </a:r>
            <a:r>
              <a:rPr lang="en-CA" dirty="0">
                <a:solidFill>
                  <a:srgbClr val="9CDCFE"/>
                </a:solidFill>
                <a:latin typeface="Menlo" panose="020B0609030804020204" pitchFamily="49" charset="0"/>
              </a:rPr>
              <a:t>type</a:t>
            </a:r>
            <a:r>
              <a:rPr lang="en-CA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CA" dirty="0">
                <a:solidFill>
                  <a:srgbClr val="569CD6"/>
                </a:solidFill>
                <a:latin typeface="Menlo" panose="020B0609030804020204" pitchFamily="49" charset="0"/>
              </a:rPr>
              <a:t>=&gt;</a:t>
            </a:r>
            <a:r>
              <a:rPr lang="en-CA" dirty="0">
                <a:solidFill>
                  <a:srgbClr val="D4D4D4"/>
                </a:solidFill>
                <a:latin typeface="Menlo" panose="020B0609030804020204" pitchFamily="49" charset="0"/>
              </a:rPr>
              <a:t> {</a:t>
            </a:r>
          </a:p>
          <a:p>
            <a:r>
              <a:rPr lang="zh-CN" altLang="en-US" dirty="0">
                <a:solidFill>
                  <a:srgbClr val="C586C0"/>
                </a:solidFill>
                <a:latin typeface="Menlo" panose="020B0609030804020204" pitchFamily="49" charset="0"/>
              </a:rPr>
              <a:t> </a:t>
            </a:r>
            <a:r>
              <a:rPr lang="en-CA" dirty="0">
                <a:solidFill>
                  <a:srgbClr val="C586C0"/>
                </a:solidFill>
                <a:latin typeface="Menlo" panose="020B0609030804020204" pitchFamily="49" charset="0"/>
              </a:rPr>
              <a:t>switch</a:t>
            </a:r>
            <a:r>
              <a:rPr lang="en-CA" dirty="0">
                <a:solidFill>
                  <a:srgbClr val="D4D4D4"/>
                </a:solidFill>
                <a:latin typeface="Menlo" panose="020B0609030804020204" pitchFamily="49" charset="0"/>
              </a:rPr>
              <a:t> (</a:t>
            </a:r>
            <a:r>
              <a:rPr lang="en-CA" dirty="0">
                <a:solidFill>
                  <a:srgbClr val="9CDCFE"/>
                </a:solidFill>
                <a:latin typeface="Menlo" panose="020B0609030804020204" pitchFamily="49" charset="0"/>
              </a:rPr>
              <a:t>type</a:t>
            </a:r>
            <a:r>
              <a:rPr lang="en-CA" dirty="0">
                <a:solidFill>
                  <a:srgbClr val="D4D4D4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zh-CN" altLang="en-US" dirty="0">
                <a:solidFill>
                  <a:srgbClr val="C586C0"/>
                </a:solidFill>
                <a:latin typeface="Menlo" panose="020B0609030804020204" pitchFamily="49" charset="0"/>
              </a:rPr>
              <a:t>   </a:t>
            </a:r>
            <a:r>
              <a:rPr lang="en-CA" dirty="0">
                <a:solidFill>
                  <a:srgbClr val="C586C0"/>
                </a:solidFill>
                <a:latin typeface="Menlo" panose="020B0609030804020204" pitchFamily="49" charset="0"/>
              </a:rPr>
              <a:t>case</a:t>
            </a:r>
            <a:r>
              <a:rPr lang="en-CA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CA" dirty="0">
                <a:solidFill>
                  <a:srgbClr val="9CDCFE"/>
                </a:solidFill>
                <a:latin typeface="Menlo" panose="020B0609030804020204" pitchFamily="49" charset="0"/>
              </a:rPr>
              <a:t>ADD</a:t>
            </a:r>
            <a:r>
              <a:rPr lang="en-CA" dirty="0">
                <a:solidFill>
                  <a:srgbClr val="D4D4D4"/>
                </a:solidFill>
                <a:latin typeface="Menlo" panose="020B0609030804020204" pitchFamily="49" charset="0"/>
              </a:rPr>
              <a:t>:</a:t>
            </a:r>
          </a:p>
          <a:p>
            <a:r>
              <a:rPr lang="zh-CN" altLang="en-US" dirty="0">
                <a:solidFill>
                  <a:srgbClr val="C586C0"/>
                </a:solidFill>
                <a:latin typeface="Menlo" panose="020B0609030804020204" pitchFamily="49" charset="0"/>
              </a:rPr>
              <a:t>     </a:t>
            </a:r>
            <a:r>
              <a:rPr lang="en-CA" dirty="0">
                <a:solidFill>
                  <a:srgbClr val="C586C0"/>
                </a:solidFill>
                <a:latin typeface="Menlo" panose="020B0609030804020204" pitchFamily="49" charset="0"/>
              </a:rPr>
              <a:t>return</a:t>
            </a:r>
            <a:r>
              <a:rPr lang="en-CA" dirty="0">
                <a:solidFill>
                  <a:srgbClr val="D4D4D4"/>
                </a:solidFill>
                <a:latin typeface="Menlo" panose="020B0609030804020204" pitchFamily="49" charset="0"/>
              </a:rPr>
              <a:t> { </a:t>
            </a:r>
            <a:r>
              <a:rPr lang="en-CA" dirty="0">
                <a:solidFill>
                  <a:srgbClr val="9CDCFE"/>
                </a:solidFill>
                <a:latin typeface="Menlo" panose="020B0609030804020204" pitchFamily="49" charset="0"/>
              </a:rPr>
              <a:t>type:</a:t>
            </a:r>
            <a:r>
              <a:rPr lang="en-CA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CA" dirty="0">
                <a:solidFill>
                  <a:srgbClr val="9CDCFE"/>
                </a:solidFill>
                <a:latin typeface="Menlo" panose="020B0609030804020204" pitchFamily="49" charset="0"/>
              </a:rPr>
              <a:t>ADD</a:t>
            </a:r>
            <a:r>
              <a:rPr lang="en-CA" dirty="0">
                <a:solidFill>
                  <a:srgbClr val="D4D4D4"/>
                </a:solidFill>
                <a:latin typeface="Menlo" panose="020B0609030804020204" pitchFamily="49" charset="0"/>
              </a:rPr>
              <a:t> }</a:t>
            </a:r>
          </a:p>
          <a:p>
            <a:br>
              <a:rPr lang="en-CA" dirty="0">
                <a:solidFill>
                  <a:srgbClr val="D4D4D4"/>
                </a:solidFill>
                <a:latin typeface="Menlo" panose="020B0609030804020204" pitchFamily="49" charset="0"/>
              </a:rPr>
            </a:br>
            <a:r>
              <a:rPr lang="zh-CN" altLang="en-US" dirty="0">
                <a:solidFill>
                  <a:srgbClr val="D4D4D4"/>
                </a:solidFill>
                <a:latin typeface="Menlo" panose="020B0609030804020204" pitchFamily="49" charset="0"/>
              </a:rPr>
              <a:t>   </a:t>
            </a:r>
            <a:r>
              <a:rPr lang="en-CA" dirty="0">
                <a:solidFill>
                  <a:srgbClr val="C586C0"/>
                </a:solidFill>
                <a:latin typeface="Menlo" panose="020B0609030804020204" pitchFamily="49" charset="0"/>
              </a:rPr>
              <a:t>case</a:t>
            </a:r>
            <a:r>
              <a:rPr lang="en-CA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CA" dirty="0">
                <a:solidFill>
                  <a:srgbClr val="9CDCFE"/>
                </a:solidFill>
                <a:latin typeface="Menlo" panose="020B0609030804020204" pitchFamily="49" charset="0"/>
              </a:rPr>
              <a:t>MINUS</a:t>
            </a:r>
            <a:r>
              <a:rPr lang="en-CA" dirty="0">
                <a:solidFill>
                  <a:srgbClr val="D4D4D4"/>
                </a:solidFill>
                <a:latin typeface="Menlo" panose="020B0609030804020204" pitchFamily="49" charset="0"/>
              </a:rPr>
              <a:t>:</a:t>
            </a:r>
          </a:p>
          <a:p>
            <a:r>
              <a:rPr lang="zh-CN" altLang="en-US" dirty="0">
                <a:solidFill>
                  <a:srgbClr val="C586C0"/>
                </a:solidFill>
                <a:latin typeface="Menlo" panose="020B0609030804020204" pitchFamily="49" charset="0"/>
              </a:rPr>
              <a:t>     </a:t>
            </a:r>
            <a:r>
              <a:rPr lang="en-CA" dirty="0">
                <a:solidFill>
                  <a:srgbClr val="C586C0"/>
                </a:solidFill>
                <a:latin typeface="Menlo" panose="020B0609030804020204" pitchFamily="49" charset="0"/>
              </a:rPr>
              <a:t>return</a:t>
            </a:r>
            <a:r>
              <a:rPr lang="en-CA" dirty="0">
                <a:solidFill>
                  <a:srgbClr val="D4D4D4"/>
                </a:solidFill>
                <a:latin typeface="Menlo" panose="020B0609030804020204" pitchFamily="49" charset="0"/>
              </a:rPr>
              <a:t> { </a:t>
            </a:r>
            <a:r>
              <a:rPr lang="en-CA" dirty="0">
                <a:solidFill>
                  <a:srgbClr val="9CDCFE"/>
                </a:solidFill>
                <a:latin typeface="Menlo" panose="020B0609030804020204" pitchFamily="49" charset="0"/>
              </a:rPr>
              <a:t>type:</a:t>
            </a:r>
            <a:r>
              <a:rPr lang="en-CA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CA" dirty="0">
                <a:solidFill>
                  <a:srgbClr val="9CDCFE"/>
                </a:solidFill>
                <a:latin typeface="Menlo" panose="020B0609030804020204" pitchFamily="49" charset="0"/>
              </a:rPr>
              <a:t>MINUS</a:t>
            </a:r>
            <a:r>
              <a:rPr lang="en-CA" dirty="0">
                <a:solidFill>
                  <a:srgbClr val="D4D4D4"/>
                </a:solidFill>
                <a:latin typeface="Menlo" panose="020B0609030804020204" pitchFamily="49" charset="0"/>
              </a:rPr>
              <a:t> }</a:t>
            </a:r>
          </a:p>
          <a:p>
            <a:br>
              <a:rPr lang="en-CA" dirty="0">
                <a:solidFill>
                  <a:srgbClr val="D4D4D4"/>
                </a:solidFill>
                <a:latin typeface="Menlo" panose="020B0609030804020204" pitchFamily="49" charset="0"/>
              </a:rPr>
            </a:br>
            <a:r>
              <a:rPr lang="zh-CN" altLang="en-US" dirty="0">
                <a:solidFill>
                  <a:srgbClr val="D4D4D4"/>
                </a:solidFill>
                <a:latin typeface="Menlo" panose="020B0609030804020204" pitchFamily="49" charset="0"/>
              </a:rPr>
              <a:t>   </a:t>
            </a:r>
            <a:r>
              <a:rPr lang="en-CA" dirty="0">
                <a:solidFill>
                  <a:srgbClr val="C586C0"/>
                </a:solidFill>
                <a:latin typeface="Menlo" panose="020B0609030804020204" pitchFamily="49" charset="0"/>
              </a:rPr>
              <a:t>default</a:t>
            </a:r>
            <a:r>
              <a:rPr lang="en-CA" dirty="0">
                <a:solidFill>
                  <a:srgbClr val="D4D4D4"/>
                </a:solidFill>
                <a:latin typeface="Menlo" panose="020B0609030804020204" pitchFamily="49" charset="0"/>
              </a:rPr>
              <a:t>:</a:t>
            </a:r>
          </a:p>
          <a:p>
            <a:r>
              <a:rPr lang="zh-CN" altLang="en-US" dirty="0">
                <a:solidFill>
                  <a:srgbClr val="4EC9B0"/>
                </a:solidFill>
                <a:latin typeface="Menlo" panose="020B0609030804020204" pitchFamily="49" charset="0"/>
              </a:rPr>
              <a:t>     </a:t>
            </a:r>
            <a:r>
              <a:rPr lang="en-CA" dirty="0" err="1">
                <a:solidFill>
                  <a:srgbClr val="4EC9B0"/>
                </a:solidFill>
                <a:latin typeface="Menlo" panose="020B0609030804020204" pitchFamily="49" charset="0"/>
              </a:rPr>
              <a:t>console</a:t>
            </a:r>
            <a:r>
              <a:rPr lang="en-CA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-CA" dirty="0" err="1">
                <a:solidFill>
                  <a:srgbClr val="DCDCAA"/>
                </a:solidFill>
                <a:latin typeface="Menlo" panose="020B0609030804020204" pitchFamily="49" charset="0"/>
              </a:rPr>
              <a:t>error</a:t>
            </a:r>
            <a:r>
              <a:rPr lang="en-CA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CA" dirty="0">
                <a:solidFill>
                  <a:srgbClr val="CE9178"/>
                </a:solidFill>
                <a:latin typeface="Menlo" panose="020B0609030804020204" pitchFamily="49" charset="0"/>
              </a:rPr>
              <a:t>'undefined action type: '</a:t>
            </a:r>
            <a:r>
              <a:rPr lang="en-CA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en-CA" dirty="0">
                <a:solidFill>
                  <a:srgbClr val="9CDCFE"/>
                </a:solidFill>
                <a:latin typeface="Menlo" panose="020B0609030804020204" pitchFamily="49" charset="0"/>
              </a:rPr>
              <a:t>type</a:t>
            </a:r>
            <a:r>
              <a:rPr lang="en-CA" dirty="0">
                <a:solidFill>
                  <a:srgbClr val="D4D4D4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zh-CN" altLang="en-US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CA" dirty="0">
                <a:solidFill>
                  <a:srgbClr val="D4D4D4"/>
                </a:solidFill>
                <a:latin typeface="Menlo" panose="020B0609030804020204" pitchFamily="49" charset="0"/>
              </a:rPr>
              <a:t>}</a:t>
            </a:r>
            <a:r>
              <a:rPr lang="zh-CN" altLang="en-US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endParaRPr lang="en-CA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CA" dirty="0">
                <a:solidFill>
                  <a:srgbClr val="D4D4D4"/>
                </a:solidFill>
                <a:latin typeface="Menlo" panose="020B0609030804020204" pitchFamily="49" charset="0"/>
              </a:rPr>
              <a:t>}</a:t>
            </a:r>
            <a:endParaRPr lang="en-CA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4520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>
            <a:extLst>
              <a:ext uri="{FF2B5EF4-FFF2-40B4-BE49-F238E27FC236}">
                <a16:creationId xmlns:a16="http://schemas.microsoft.com/office/drawing/2014/main" id="{92B6EEC6-B2D7-4183-80F6-7120F6F111EA}"/>
              </a:ext>
            </a:extLst>
          </p:cNvPr>
          <p:cNvSpPr/>
          <p:nvPr/>
        </p:nvSpPr>
        <p:spPr>
          <a:xfrm>
            <a:off x="0" y="0"/>
            <a:ext cx="2441359" cy="6858000"/>
          </a:xfrm>
          <a:prstGeom prst="rect">
            <a:avLst/>
          </a:prstGeom>
          <a:solidFill>
            <a:srgbClr val="0E0C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AE603992-81BB-4BD3-BB8E-141077956FC5}"/>
              </a:ext>
            </a:extLst>
          </p:cNvPr>
          <p:cNvSpPr txBox="1"/>
          <p:nvPr/>
        </p:nvSpPr>
        <p:spPr>
          <a:xfrm>
            <a:off x="281854" y="2554151"/>
            <a:ext cx="21878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Redux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重要概念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4" name="图形 23">
            <a:extLst>
              <a:ext uri="{FF2B5EF4-FFF2-40B4-BE49-F238E27FC236}">
                <a16:creationId xmlns:a16="http://schemas.microsoft.com/office/drawing/2014/main" id="{16062DAF-E411-42E2-B988-70C25316E1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225" y="6493296"/>
            <a:ext cx="1514139" cy="182880"/>
          </a:xfrm>
          <a:prstGeom prst="rect">
            <a:avLst/>
          </a:prstGeom>
        </p:spPr>
      </p:pic>
      <p:sp>
        <p:nvSpPr>
          <p:cNvPr id="13" name="文本框 10">
            <a:extLst>
              <a:ext uri="{FF2B5EF4-FFF2-40B4-BE49-F238E27FC236}">
                <a16:creationId xmlns:a16="http://schemas.microsoft.com/office/drawing/2014/main" id="{1D1A685C-D91A-6C4D-A5FF-B111B44A1FD4}"/>
              </a:ext>
            </a:extLst>
          </p:cNvPr>
          <p:cNvSpPr txBox="1"/>
          <p:nvPr/>
        </p:nvSpPr>
        <p:spPr>
          <a:xfrm>
            <a:off x="662295" y="1681850"/>
            <a:ext cx="9637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FFA4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02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D7C5F4B0-FD0E-D94B-A7CE-249E7EFC75C4}"/>
              </a:ext>
            </a:extLst>
          </p:cNvPr>
          <p:cNvSpPr/>
          <p:nvPr/>
        </p:nvSpPr>
        <p:spPr>
          <a:xfrm>
            <a:off x="3103654" y="496571"/>
            <a:ext cx="1232371" cy="135144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175ED7B3-55BC-DD4E-8642-B9E15F82B502}"/>
              </a:ext>
            </a:extLst>
          </p:cNvPr>
          <p:cNvSpPr/>
          <p:nvPr/>
        </p:nvSpPr>
        <p:spPr>
          <a:xfrm>
            <a:off x="9640585" y="496571"/>
            <a:ext cx="1499765" cy="149976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Redux</a:t>
            </a:r>
          </a:p>
          <a:p>
            <a:pPr algn="ctr"/>
            <a:r>
              <a:rPr lang="en-US" dirty="0"/>
              <a:t>Store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406A93F-2422-EC4F-8EA8-EDA1295EBE83}"/>
              </a:ext>
            </a:extLst>
          </p:cNvPr>
          <p:cNvCxnSpPr/>
          <p:nvPr/>
        </p:nvCxnSpPr>
        <p:spPr>
          <a:xfrm flipH="1">
            <a:off x="4701075" y="1172291"/>
            <a:ext cx="460214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B5E57B6-E9C7-AF4A-B83A-5DF17A5DEBCD}"/>
              </a:ext>
            </a:extLst>
          </p:cNvPr>
          <p:cNvSpPr txBox="1"/>
          <p:nvPr/>
        </p:nvSpPr>
        <p:spPr>
          <a:xfrm>
            <a:off x="6427887" y="720847"/>
            <a:ext cx="1090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Subscribe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E0E96B-209B-174F-A2D7-585B2DBC48B4}"/>
              </a:ext>
            </a:extLst>
          </p:cNvPr>
          <p:cNvSpPr txBox="1"/>
          <p:nvPr/>
        </p:nvSpPr>
        <p:spPr>
          <a:xfrm>
            <a:off x="4523811" y="2761764"/>
            <a:ext cx="54273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View </a:t>
            </a:r>
            <a:r>
              <a:rPr lang="zh-CN" altLang="en-US" sz="4000" dirty="0">
                <a:solidFill>
                  <a:schemeClr val="bg1"/>
                </a:solidFill>
              </a:rPr>
              <a:t>如何改变</a:t>
            </a:r>
            <a:r>
              <a:rPr lang="en-US" altLang="zh-CN" sz="4000" dirty="0">
                <a:solidFill>
                  <a:schemeClr val="bg1"/>
                </a:solidFill>
              </a:rPr>
              <a:t>state</a:t>
            </a:r>
            <a:r>
              <a:rPr lang="zh-CN" altLang="en-US" sz="4000" dirty="0">
                <a:solidFill>
                  <a:schemeClr val="bg1"/>
                </a:solidFill>
              </a:rPr>
              <a:t>呢？</a:t>
            </a:r>
            <a:endParaRPr lang="en-US" sz="4000" dirty="0">
              <a:solidFill>
                <a:schemeClr val="bg1"/>
              </a:solidFill>
            </a:endParaRPr>
          </a:p>
        </p:txBody>
      </p: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FE14C1D9-CE38-6A43-86A5-C49232B154C4}"/>
              </a:ext>
            </a:extLst>
          </p:cNvPr>
          <p:cNvCxnSpPr>
            <a:cxnSpLocks/>
            <a:stCxn id="2" idx="1"/>
            <a:endCxn id="21" idx="1"/>
          </p:cNvCxnSpPr>
          <p:nvPr/>
        </p:nvCxnSpPr>
        <p:spPr>
          <a:xfrm rot="10800000" flipH="1" flipV="1">
            <a:off x="3103653" y="1172291"/>
            <a:ext cx="726463" cy="3468366"/>
          </a:xfrm>
          <a:prstGeom prst="curvedConnector3">
            <a:avLst>
              <a:gd name="adj1" fmla="val -31468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BF3E9D67-68A0-C141-8EAC-D95D6EFC6973}"/>
              </a:ext>
            </a:extLst>
          </p:cNvPr>
          <p:cNvSpPr/>
          <p:nvPr/>
        </p:nvSpPr>
        <p:spPr>
          <a:xfrm>
            <a:off x="3830117" y="4409824"/>
            <a:ext cx="10118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2400" b="1" dirty="0">
                <a:solidFill>
                  <a:schemeClr val="accent5"/>
                </a:solidFill>
                <a:latin typeface="-apple-system"/>
              </a:rPr>
              <a:t>Action</a:t>
            </a:r>
          </a:p>
        </p:txBody>
      </p:sp>
      <p:cxnSp>
        <p:nvCxnSpPr>
          <p:cNvPr id="27" name="Curved Connector 26">
            <a:extLst>
              <a:ext uri="{FF2B5EF4-FFF2-40B4-BE49-F238E27FC236}">
                <a16:creationId xmlns:a16="http://schemas.microsoft.com/office/drawing/2014/main" id="{68B20CBC-0391-DA45-AFE6-F015E3823447}"/>
              </a:ext>
            </a:extLst>
          </p:cNvPr>
          <p:cNvCxnSpPr>
            <a:cxnSpLocks/>
            <a:stCxn id="21" idx="3"/>
            <a:endCxn id="14" idx="1"/>
          </p:cNvCxnSpPr>
          <p:nvPr/>
        </p:nvCxnSpPr>
        <p:spPr>
          <a:xfrm>
            <a:off x="4841932" y="4640657"/>
            <a:ext cx="1254068" cy="12700"/>
          </a:xfrm>
          <a:prstGeom prst="curvedConnector3">
            <a:avLst>
              <a:gd name="adj1" fmla="val 50000"/>
            </a:avLst>
          </a:prstGeom>
          <a:ln w="76200">
            <a:solidFill>
              <a:schemeClr val="accent3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C1C0CBE7-CFE7-E34E-A420-DDFD4B36CE21}"/>
              </a:ext>
            </a:extLst>
          </p:cNvPr>
          <p:cNvSpPr/>
          <p:nvPr/>
        </p:nvSpPr>
        <p:spPr>
          <a:xfrm>
            <a:off x="6096000" y="4040492"/>
            <a:ext cx="332584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7200" b="1" dirty="0">
                <a:solidFill>
                  <a:schemeClr val="accent3"/>
                </a:solidFill>
                <a:latin typeface="-apple-system"/>
              </a:rPr>
              <a:t>Reducer</a:t>
            </a:r>
          </a:p>
        </p:txBody>
      </p:sp>
      <p:cxnSp>
        <p:nvCxnSpPr>
          <p:cNvPr id="23" name="Curved Connector 22">
            <a:extLst>
              <a:ext uri="{FF2B5EF4-FFF2-40B4-BE49-F238E27FC236}">
                <a16:creationId xmlns:a16="http://schemas.microsoft.com/office/drawing/2014/main" id="{792857E9-E197-8742-8187-1726D8797318}"/>
              </a:ext>
            </a:extLst>
          </p:cNvPr>
          <p:cNvCxnSpPr>
            <a:cxnSpLocks/>
            <a:stCxn id="14" idx="3"/>
            <a:endCxn id="3" idx="4"/>
          </p:cNvCxnSpPr>
          <p:nvPr/>
        </p:nvCxnSpPr>
        <p:spPr>
          <a:xfrm flipV="1">
            <a:off x="9421847" y="1996336"/>
            <a:ext cx="968621" cy="2644321"/>
          </a:xfrm>
          <a:prstGeom prst="curvedConnector2">
            <a:avLst/>
          </a:prstGeom>
          <a:ln w="76200">
            <a:solidFill>
              <a:schemeClr val="accent3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23130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>
            <a:extLst>
              <a:ext uri="{FF2B5EF4-FFF2-40B4-BE49-F238E27FC236}">
                <a16:creationId xmlns:a16="http://schemas.microsoft.com/office/drawing/2014/main" id="{92B6EEC6-B2D7-4183-80F6-7120F6F111EA}"/>
              </a:ext>
            </a:extLst>
          </p:cNvPr>
          <p:cNvSpPr/>
          <p:nvPr/>
        </p:nvSpPr>
        <p:spPr>
          <a:xfrm>
            <a:off x="0" y="0"/>
            <a:ext cx="2441359" cy="6858000"/>
          </a:xfrm>
          <a:prstGeom prst="rect">
            <a:avLst/>
          </a:prstGeom>
          <a:solidFill>
            <a:srgbClr val="0E0C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AE603992-81BB-4BD3-BB8E-141077956FC5}"/>
              </a:ext>
            </a:extLst>
          </p:cNvPr>
          <p:cNvSpPr txBox="1"/>
          <p:nvPr/>
        </p:nvSpPr>
        <p:spPr>
          <a:xfrm>
            <a:off x="281854" y="2554151"/>
            <a:ext cx="21878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Redux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重要概念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4" name="图形 23">
            <a:extLst>
              <a:ext uri="{FF2B5EF4-FFF2-40B4-BE49-F238E27FC236}">
                <a16:creationId xmlns:a16="http://schemas.microsoft.com/office/drawing/2014/main" id="{16062DAF-E411-42E2-B988-70C25316E1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225" y="6493296"/>
            <a:ext cx="1514139" cy="182880"/>
          </a:xfrm>
          <a:prstGeom prst="rect">
            <a:avLst/>
          </a:prstGeom>
        </p:spPr>
      </p:pic>
      <p:sp>
        <p:nvSpPr>
          <p:cNvPr id="13" name="文本框 10">
            <a:extLst>
              <a:ext uri="{FF2B5EF4-FFF2-40B4-BE49-F238E27FC236}">
                <a16:creationId xmlns:a16="http://schemas.microsoft.com/office/drawing/2014/main" id="{1D1A685C-D91A-6C4D-A5FF-B111B44A1FD4}"/>
              </a:ext>
            </a:extLst>
          </p:cNvPr>
          <p:cNvSpPr txBox="1"/>
          <p:nvPr/>
        </p:nvSpPr>
        <p:spPr>
          <a:xfrm>
            <a:off x="662295" y="1681850"/>
            <a:ext cx="9637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FFA4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02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4A90102-7CA5-654F-90AE-F52D8D6A8A33}"/>
              </a:ext>
            </a:extLst>
          </p:cNvPr>
          <p:cNvSpPr/>
          <p:nvPr/>
        </p:nvSpPr>
        <p:spPr>
          <a:xfrm>
            <a:off x="3197565" y="345017"/>
            <a:ext cx="332584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7200" b="1" dirty="0">
                <a:solidFill>
                  <a:schemeClr val="accent3"/>
                </a:solidFill>
                <a:latin typeface="-apple-system"/>
              </a:rPr>
              <a:t>Reducer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2EC28C7-591D-EB40-9BAA-D45797CA4B6A}"/>
              </a:ext>
            </a:extLst>
          </p:cNvPr>
          <p:cNvSpPr/>
          <p:nvPr/>
        </p:nvSpPr>
        <p:spPr>
          <a:xfrm>
            <a:off x="3261462" y="1473665"/>
            <a:ext cx="803631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zh-CN" alt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用于根据当前</a:t>
            </a:r>
            <a:r>
              <a:rPr lang="en-US" altLang="zh-CN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state</a:t>
            </a:r>
            <a:r>
              <a:rPr lang="zh-CN" alt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和</a:t>
            </a:r>
            <a:r>
              <a:rPr lang="en-US" altLang="zh-CN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action</a:t>
            </a:r>
            <a:r>
              <a:rPr lang="zh-CN" alt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计算出 </a:t>
            </a:r>
            <a:r>
              <a:rPr lang="en-US" altLang="zh-CN" dirty="0" err="1">
                <a:solidFill>
                  <a:schemeClr val="accent3">
                    <a:lumMod val="40000"/>
                    <a:lumOff val="60000"/>
                  </a:schemeClr>
                </a:solidFill>
              </a:rPr>
              <a:t>new_state</a:t>
            </a:r>
            <a:r>
              <a:rPr lang="zh-CN" alt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的 </a:t>
            </a:r>
            <a:r>
              <a:rPr lang="zh-CN" altLang="en-US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纯函数</a:t>
            </a:r>
            <a:endParaRPr lang="en-CA" altLang="zh-CN" b="1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zh-CN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reducer</a:t>
            </a:r>
            <a:r>
              <a:rPr lang="zh-CN" alt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接受两个参数， 第一个参数为 </a:t>
            </a:r>
            <a:r>
              <a:rPr lang="en-US" altLang="zh-CN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state</a:t>
            </a:r>
            <a:r>
              <a:rPr lang="zh-CN" alt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， 第二个参数为 </a:t>
            </a:r>
            <a:r>
              <a:rPr lang="en-US" altLang="zh-CN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action</a:t>
            </a:r>
            <a:r>
              <a:rPr lang="zh-CN" alt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， 返回新的</a:t>
            </a:r>
            <a:r>
              <a:rPr lang="en-US" altLang="zh-CN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state</a:t>
            </a:r>
          </a:p>
          <a:p>
            <a:pPr marL="285750" indent="-285750">
              <a:buFontTx/>
              <a:buChar char="-"/>
            </a:pPr>
            <a:r>
              <a:rPr lang="zh-CN" alt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在实际应用中， </a:t>
            </a:r>
            <a:r>
              <a:rPr lang="en-US" altLang="zh-CN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reducer</a:t>
            </a:r>
            <a:r>
              <a:rPr lang="zh-CN" alt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并不需要人为调用，它会在</a:t>
            </a:r>
            <a:r>
              <a:rPr lang="en-US" altLang="zh-CN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dispatch</a:t>
            </a:r>
            <a:r>
              <a:rPr lang="zh-CN" alt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发过来一个</a:t>
            </a:r>
            <a:r>
              <a:rPr lang="en-US" altLang="zh-CN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action</a:t>
            </a:r>
            <a:r>
              <a:rPr lang="zh-CN" alt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后自动被运行， 为了实现这一点，我在新建一个</a:t>
            </a:r>
            <a:r>
              <a:rPr lang="en-US" altLang="zh-CN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store</a:t>
            </a:r>
            <a:r>
              <a:rPr lang="zh-CN" alt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的时候需要把</a:t>
            </a:r>
            <a:r>
              <a:rPr lang="en-US" altLang="zh-CN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reducer</a:t>
            </a:r>
            <a:r>
              <a:rPr lang="zh-CN" alt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与</a:t>
            </a:r>
            <a:r>
              <a:rPr lang="en-US" altLang="zh-CN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store</a:t>
            </a:r>
            <a:r>
              <a:rPr lang="zh-CN" alt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绑定，代码如下</a:t>
            </a:r>
            <a:endParaRPr lang="en-US" altLang="zh-CN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0B93237-6DCA-C543-AE57-D3249590F2B7}"/>
              </a:ext>
            </a:extLst>
          </p:cNvPr>
          <p:cNvSpPr/>
          <p:nvPr/>
        </p:nvSpPr>
        <p:spPr>
          <a:xfrm>
            <a:off x="2980685" y="3630010"/>
            <a:ext cx="972230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>
                <a:solidFill>
                  <a:srgbClr val="C586C0"/>
                </a:solidFill>
                <a:latin typeface="Menlo" panose="020B0609030804020204" pitchFamily="49" charset="0"/>
              </a:rPr>
              <a:t>import</a:t>
            </a:r>
            <a:r>
              <a:rPr lang="en-CA" dirty="0">
                <a:solidFill>
                  <a:srgbClr val="D4D4D4"/>
                </a:solidFill>
                <a:latin typeface="Menlo" panose="020B0609030804020204" pitchFamily="49" charset="0"/>
              </a:rPr>
              <a:t> { </a:t>
            </a:r>
            <a:r>
              <a:rPr lang="en-CA" dirty="0" err="1">
                <a:solidFill>
                  <a:srgbClr val="9CDCFE"/>
                </a:solidFill>
                <a:latin typeface="Menlo" panose="020B0609030804020204" pitchFamily="49" charset="0"/>
              </a:rPr>
              <a:t>createStore</a:t>
            </a:r>
            <a:r>
              <a:rPr lang="en-CA" dirty="0">
                <a:solidFill>
                  <a:srgbClr val="D4D4D4"/>
                </a:solidFill>
                <a:latin typeface="Menlo" panose="020B0609030804020204" pitchFamily="49" charset="0"/>
              </a:rPr>
              <a:t> } </a:t>
            </a:r>
            <a:r>
              <a:rPr lang="en-CA" dirty="0">
                <a:solidFill>
                  <a:srgbClr val="C586C0"/>
                </a:solidFill>
                <a:latin typeface="Menlo" panose="020B0609030804020204" pitchFamily="49" charset="0"/>
              </a:rPr>
              <a:t>from</a:t>
            </a:r>
            <a:r>
              <a:rPr lang="en-CA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CA" dirty="0">
                <a:solidFill>
                  <a:srgbClr val="CE9178"/>
                </a:solidFill>
                <a:latin typeface="Menlo" panose="020B0609030804020204" pitchFamily="49" charset="0"/>
              </a:rPr>
              <a:t>'redux'</a:t>
            </a:r>
            <a:r>
              <a:rPr lang="en-CA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CA" dirty="0">
                <a:solidFill>
                  <a:srgbClr val="C586C0"/>
                </a:solidFill>
                <a:latin typeface="Menlo" panose="020B0609030804020204" pitchFamily="49" charset="0"/>
              </a:rPr>
              <a:t>import</a:t>
            </a:r>
            <a:r>
              <a:rPr lang="en-CA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CA" dirty="0" err="1">
                <a:solidFill>
                  <a:srgbClr val="9CDCFE"/>
                </a:solidFill>
                <a:latin typeface="Menlo" panose="020B0609030804020204" pitchFamily="49" charset="0"/>
              </a:rPr>
              <a:t>ratingStarReducer</a:t>
            </a:r>
            <a:r>
              <a:rPr lang="en-CA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CA" dirty="0">
                <a:solidFill>
                  <a:srgbClr val="C586C0"/>
                </a:solidFill>
                <a:latin typeface="Menlo" panose="020B0609030804020204" pitchFamily="49" charset="0"/>
              </a:rPr>
              <a:t>from</a:t>
            </a:r>
            <a:r>
              <a:rPr lang="en-CA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CA" dirty="0">
                <a:solidFill>
                  <a:srgbClr val="CE9178"/>
                </a:solidFill>
                <a:latin typeface="Menlo" panose="020B0609030804020204" pitchFamily="49" charset="0"/>
              </a:rPr>
              <a:t>'../reducers/</a:t>
            </a:r>
            <a:r>
              <a:rPr lang="en-CA" dirty="0" err="1">
                <a:solidFill>
                  <a:srgbClr val="CE9178"/>
                </a:solidFill>
                <a:latin typeface="Menlo" panose="020B0609030804020204" pitchFamily="49" charset="0"/>
              </a:rPr>
              <a:t>rating_stars.reducer</a:t>
            </a:r>
            <a:r>
              <a:rPr lang="en-CA" dirty="0">
                <a:solidFill>
                  <a:srgbClr val="CE9178"/>
                </a:solidFill>
                <a:latin typeface="Menlo" panose="020B0609030804020204" pitchFamily="49" charset="0"/>
              </a:rPr>
              <a:t>'</a:t>
            </a:r>
            <a:r>
              <a:rPr lang="en-CA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br>
              <a:rPr lang="en-CA" dirty="0">
                <a:solidFill>
                  <a:srgbClr val="D4D4D4"/>
                </a:solidFill>
                <a:latin typeface="Menlo" panose="020B0609030804020204" pitchFamily="49" charset="0"/>
              </a:rPr>
            </a:br>
            <a:r>
              <a:rPr lang="en-CA" dirty="0" err="1">
                <a:solidFill>
                  <a:srgbClr val="569CD6"/>
                </a:solidFill>
                <a:latin typeface="Menlo" panose="020B0609030804020204" pitchFamily="49" charset="0"/>
              </a:rPr>
              <a:t>const</a:t>
            </a:r>
            <a:r>
              <a:rPr lang="en-CA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CA" dirty="0" err="1">
                <a:solidFill>
                  <a:srgbClr val="DCDCAA"/>
                </a:solidFill>
                <a:latin typeface="Menlo" panose="020B0609030804020204" pitchFamily="49" charset="0"/>
              </a:rPr>
              <a:t>storeConfig</a:t>
            </a:r>
            <a:r>
              <a:rPr lang="en-CA" dirty="0">
                <a:solidFill>
                  <a:srgbClr val="D4D4D4"/>
                </a:solidFill>
                <a:latin typeface="Menlo" panose="020B0609030804020204" pitchFamily="49" charset="0"/>
              </a:rPr>
              <a:t> = (</a:t>
            </a:r>
            <a:r>
              <a:rPr lang="en-CA" dirty="0" err="1">
                <a:solidFill>
                  <a:srgbClr val="9CDCFE"/>
                </a:solidFill>
                <a:latin typeface="Menlo" panose="020B0609030804020204" pitchFamily="49" charset="0"/>
              </a:rPr>
              <a:t>init_state</a:t>
            </a:r>
            <a:r>
              <a:rPr lang="en-CA" dirty="0">
                <a:solidFill>
                  <a:srgbClr val="D4D4D4"/>
                </a:solidFill>
                <a:latin typeface="Menlo" panose="020B0609030804020204" pitchFamily="49" charset="0"/>
              </a:rPr>
              <a:t>) </a:t>
            </a:r>
            <a:r>
              <a:rPr lang="en-CA" dirty="0">
                <a:solidFill>
                  <a:srgbClr val="569CD6"/>
                </a:solidFill>
                <a:latin typeface="Menlo" panose="020B0609030804020204" pitchFamily="49" charset="0"/>
              </a:rPr>
              <a:t>=&gt;</a:t>
            </a:r>
            <a:r>
              <a:rPr lang="en-CA" dirty="0">
                <a:solidFill>
                  <a:srgbClr val="D4D4D4"/>
                </a:solidFill>
                <a:latin typeface="Menlo" panose="020B0609030804020204" pitchFamily="49" charset="0"/>
              </a:rPr>
              <a:t> {</a:t>
            </a:r>
          </a:p>
          <a:p>
            <a:r>
              <a:rPr lang="en-CA" dirty="0">
                <a:solidFill>
                  <a:srgbClr val="C586C0"/>
                </a:solidFill>
                <a:latin typeface="Menlo" panose="020B0609030804020204" pitchFamily="49" charset="0"/>
              </a:rPr>
              <a:t>return</a:t>
            </a:r>
            <a:r>
              <a:rPr lang="en-CA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CA" dirty="0" err="1">
                <a:solidFill>
                  <a:srgbClr val="DCDCAA"/>
                </a:solidFill>
                <a:latin typeface="Menlo" panose="020B0609030804020204" pitchFamily="49" charset="0"/>
              </a:rPr>
              <a:t>createStore</a:t>
            </a:r>
            <a:r>
              <a:rPr lang="en-CA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CA" dirty="0" err="1">
                <a:solidFill>
                  <a:srgbClr val="9CDCFE"/>
                </a:solidFill>
                <a:latin typeface="Menlo" panose="020B0609030804020204" pitchFamily="49" charset="0"/>
              </a:rPr>
              <a:t>ratingStarReducer</a:t>
            </a:r>
            <a:r>
              <a:rPr lang="en-CA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en-CA" dirty="0" err="1">
                <a:solidFill>
                  <a:srgbClr val="9CDCFE"/>
                </a:solidFill>
                <a:latin typeface="Menlo" panose="020B0609030804020204" pitchFamily="49" charset="0"/>
              </a:rPr>
              <a:t>init_state</a:t>
            </a:r>
            <a:r>
              <a:rPr lang="en-CA" dirty="0">
                <a:solidFill>
                  <a:srgbClr val="D4D4D4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CA" dirty="0">
                <a:solidFill>
                  <a:srgbClr val="D4D4D4"/>
                </a:solidFill>
                <a:latin typeface="Menlo" panose="020B0609030804020204" pitchFamily="49" charset="0"/>
              </a:rPr>
              <a:t>}</a:t>
            </a:r>
          </a:p>
          <a:p>
            <a:br>
              <a:rPr lang="en-CA" dirty="0">
                <a:solidFill>
                  <a:srgbClr val="D4D4D4"/>
                </a:solidFill>
                <a:latin typeface="Menlo" panose="020B0609030804020204" pitchFamily="49" charset="0"/>
              </a:rPr>
            </a:br>
            <a:r>
              <a:rPr lang="en-CA" dirty="0">
                <a:solidFill>
                  <a:srgbClr val="C586C0"/>
                </a:solidFill>
                <a:latin typeface="Menlo" panose="020B0609030804020204" pitchFamily="49" charset="0"/>
              </a:rPr>
              <a:t>export</a:t>
            </a:r>
            <a:r>
              <a:rPr lang="en-CA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CA" dirty="0">
                <a:solidFill>
                  <a:srgbClr val="C586C0"/>
                </a:solidFill>
                <a:latin typeface="Menlo" panose="020B0609030804020204" pitchFamily="49" charset="0"/>
              </a:rPr>
              <a:t>default</a:t>
            </a:r>
            <a:r>
              <a:rPr lang="en-CA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CA" dirty="0" err="1">
                <a:solidFill>
                  <a:srgbClr val="9CDCFE"/>
                </a:solidFill>
                <a:latin typeface="Menlo" panose="020B0609030804020204" pitchFamily="49" charset="0"/>
              </a:rPr>
              <a:t>storeConfig</a:t>
            </a:r>
            <a:r>
              <a:rPr lang="en-CA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  <a:endParaRPr lang="en-CA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67345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>
            <a:extLst>
              <a:ext uri="{FF2B5EF4-FFF2-40B4-BE49-F238E27FC236}">
                <a16:creationId xmlns:a16="http://schemas.microsoft.com/office/drawing/2014/main" id="{92B6EEC6-B2D7-4183-80F6-7120F6F111EA}"/>
              </a:ext>
            </a:extLst>
          </p:cNvPr>
          <p:cNvSpPr/>
          <p:nvPr/>
        </p:nvSpPr>
        <p:spPr>
          <a:xfrm>
            <a:off x="0" y="0"/>
            <a:ext cx="2441359" cy="6858000"/>
          </a:xfrm>
          <a:prstGeom prst="rect">
            <a:avLst/>
          </a:prstGeom>
          <a:solidFill>
            <a:srgbClr val="0E0C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AE603992-81BB-4BD3-BB8E-141077956FC5}"/>
              </a:ext>
            </a:extLst>
          </p:cNvPr>
          <p:cNvSpPr txBox="1"/>
          <p:nvPr/>
        </p:nvSpPr>
        <p:spPr>
          <a:xfrm>
            <a:off x="281854" y="2554151"/>
            <a:ext cx="21878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Redux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重要概念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4" name="图形 23">
            <a:extLst>
              <a:ext uri="{FF2B5EF4-FFF2-40B4-BE49-F238E27FC236}">
                <a16:creationId xmlns:a16="http://schemas.microsoft.com/office/drawing/2014/main" id="{16062DAF-E411-42E2-B988-70C25316E1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225" y="6493296"/>
            <a:ext cx="1514139" cy="182880"/>
          </a:xfrm>
          <a:prstGeom prst="rect">
            <a:avLst/>
          </a:prstGeom>
        </p:spPr>
      </p:pic>
      <p:sp>
        <p:nvSpPr>
          <p:cNvPr id="13" name="文本框 10">
            <a:extLst>
              <a:ext uri="{FF2B5EF4-FFF2-40B4-BE49-F238E27FC236}">
                <a16:creationId xmlns:a16="http://schemas.microsoft.com/office/drawing/2014/main" id="{1D1A685C-D91A-6C4D-A5FF-B111B44A1FD4}"/>
              </a:ext>
            </a:extLst>
          </p:cNvPr>
          <p:cNvSpPr txBox="1"/>
          <p:nvPr/>
        </p:nvSpPr>
        <p:spPr>
          <a:xfrm>
            <a:off x="662295" y="1681850"/>
            <a:ext cx="9637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FFA4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02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4A90102-7CA5-654F-90AE-F52D8D6A8A33}"/>
              </a:ext>
            </a:extLst>
          </p:cNvPr>
          <p:cNvSpPr/>
          <p:nvPr/>
        </p:nvSpPr>
        <p:spPr>
          <a:xfrm>
            <a:off x="2713470" y="273336"/>
            <a:ext cx="848104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CA" sz="7200" b="1" dirty="0">
                <a:solidFill>
                  <a:schemeClr val="accent3"/>
                </a:solidFill>
                <a:latin typeface="-apple-system"/>
              </a:rPr>
              <a:t>纯</a:t>
            </a:r>
            <a:r>
              <a:rPr lang="zh-CN" altLang="en-US" sz="7200" b="1" dirty="0">
                <a:solidFill>
                  <a:schemeClr val="accent3"/>
                </a:solidFill>
                <a:latin typeface="-apple-system"/>
              </a:rPr>
              <a:t>函数 </a:t>
            </a:r>
            <a:r>
              <a:rPr lang="en-US" altLang="zh-CN" sz="7200" b="1" dirty="0">
                <a:solidFill>
                  <a:schemeClr val="accent3"/>
                </a:solidFill>
                <a:latin typeface="-apple-system"/>
              </a:rPr>
              <a:t>Pure Function</a:t>
            </a:r>
            <a:endParaRPr lang="en-CA" sz="7200" b="1" dirty="0">
              <a:solidFill>
                <a:schemeClr val="accent3"/>
              </a:solidFill>
              <a:latin typeface="-apple-system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0732DD-3D6E-9943-9782-912E7BFDA2E3}"/>
              </a:ext>
            </a:extLst>
          </p:cNvPr>
          <p:cNvSpPr/>
          <p:nvPr/>
        </p:nvSpPr>
        <p:spPr>
          <a:xfrm>
            <a:off x="3048000" y="1552243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3">
                    <a:lumMod val="20000"/>
                    <a:lumOff val="80000"/>
                  </a:schemeClr>
                </a:solidFill>
                <a:latin typeface="Monospaced Number"/>
              </a:rPr>
              <a:t>相同输入总是会返回相同的输出。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3">
                    <a:lumMod val="20000"/>
                    <a:lumOff val="80000"/>
                  </a:schemeClr>
                </a:solidFill>
                <a:latin typeface="Monospaced Number"/>
              </a:rPr>
              <a:t>不产生副作用。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3">
                    <a:lumMod val="20000"/>
                    <a:lumOff val="80000"/>
                  </a:schemeClr>
                </a:solidFill>
                <a:latin typeface="Monospaced Number"/>
              </a:rPr>
              <a:t>不依赖于外部状态</a:t>
            </a:r>
            <a:endParaRPr lang="zh-CN" altLang="en-US" b="0" i="0" dirty="0">
              <a:solidFill>
                <a:schemeClr val="accent3">
                  <a:lumMod val="20000"/>
                  <a:lumOff val="80000"/>
                </a:schemeClr>
              </a:solidFill>
              <a:effectLst/>
              <a:latin typeface="Monospaced Number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362637-192F-244F-8D80-D84E4AB5F796}"/>
              </a:ext>
            </a:extLst>
          </p:cNvPr>
          <p:cNvSpPr/>
          <p:nvPr/>
        </p:nvSpPr>
        <p:spPr>
          <a:xfrm>
            <a:off x="2862141" y="2554151"/>
            <a:ext cx="3565553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6A9955"/>
                </a:solidFill>
                <a:latin typeface="Menlo" panose="020B0609030804020204" pitchFamily="49" charset="0"/>
              </a:rPr>
              <a:t>// </a:t>
            </a:r>
            <a:r>
              <a:rPr lang="zh-CN" altLang="en-US" dirty="0">
                <a:solidFill>
                  <a:srgbClr val="6A9955"/>
                </a:solidFill>
                <a:latin typeface="Menlo" panose="020B0609030804020204" pitchFamily="49" charset="0"/>
              </a:rPr>
              <a:t>判断纯函数</a:t>
            </a:r>
            <a:endParaRPr lang="zh-CN" altLang="en-US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br>
              <a:rPr lang="zh-CN" altLang="en-US" dirty="0">
                <a:solidFill>
                  <a:srgbClr val="D4D4D4"/>
                </a:solidFill>
                <a:latin typeface="Menlo" panose="020B0609030804020204" pitchFamily="49" charset="0"/>
              </a:rPr>
            </a:br>
            <a:r>
              <a:rPr lang="en-CA" dirty="0">
                <a:solidFill>
                  <a:srgbClr val="569CD6"/>
                </a:solidFill>
                <a:latin typeface="Menlo" panose="020B0609030804020204" pitchFamily="49" charset="0"/>
              </a:rPr>
              <a:t>let</a:t>
            </a:r>
            <a:r>
              <a:rPr lang="en-CA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CA" dirty="0">
                <a:solidFill>
                  <a:srgbClr val="9CDCFE"/>
                </a:solidFill>
                <a:latin typeface="Menlo" panose="020B0609030804020204" pitchFamily="49" charset="0"/>
              </a:rPr>
              <a:t>a</a:t>
            </a:r>
            <a:r>
              <a:rPr lang="en-CA" dirty="0">
                <a:solidFill>
                  <a:srgbClr val="D4D4D4"/>
                </a:solidFill>
                <a:latin typeface="Menlo" panose="020B0609030804020204" pitchFamily="49" charset="0"/>
              </a:rPr>
              <a:t> = [</a:t>
            </a:r>
            <a:r>
              <a:rPr lang="en-CA" dirty="0">
                <a:solidFill>
                  <a:srgbClr val="CE9178"/>
                </a:solidFill>
                <a:latin typeface="Menlo" panose="020B0609030804020204" pitchFamily="49" charset="0"/>
              </a:rPr>
              <a:t>'a'</a:t>
            </a:r>
            <a:r>
              <a:rPr lang="en-CA" dirty="0">
                <a:solidFill>
                  <a:srgbClr val="D4D4D4"/>
                </a:solidFill>
                <a:latin typeface="Menlo" panose="020B0609030804020204" pitchFamily="49" charset="0"/>
              </a:rPr>
              <a:t>]</a:t>
            </a:r>
          </a:p>
          <a:p>
            <a:br>
              <a:rPr lang="en-CA" dirty="0">
                <a:solidFill>
                  <a:srgbClr val="D4D4D4"/>
                </a:solidFill>
                <a:latin typeface="Menlo" panose="020B0609030804020204" pitchFamily="49" charset="0"/>
              </a:rPr>
            </a:br>
            <a:r>
              <a:rPr lang="en-CA" dirty="0">
                <a:solidFill>
                  <a:srgbClr val="6A9955"/>
                </a:solidFill>
                <a:latin typeface="Menlo" panose="020B0609030804020204" pitchFamily="49" charset="0"/>
              </a:rPr>
              <a:t>// YES</a:t>
            </a:r>
            <a:endParaRPr lang="en-CA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CA" dirty="0">
                <a:solidFill>
                  <a:srgbClr val="569CD6"/>
                </a:solidFill>
                <a:latin typeface="Menlo" panose="020B0609030804020204" pitchFamily="49" charset="0"/>
              </a:rPr>
              <a:t>function</a:t>
            </a:r>
            <a:r>
              <a:rPr lang="en-CA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CA" dirty="0">
                <a:solidFill>
                  <a:srgbClr val="DCDCAA"/>
                </a:solidFill>
                <a:latin typeface="Menlo" panose="020B0609030804020204" pitchFamily="49" charset="0"/>
              </a:rPr>
              <a:t>add1</a:t>
            </a:r>
            <a:r>
              <a:rPr lang="en-CA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CA" dirty="0">
                <a:solidFill>
                  <a:srgbClr val="9CDCFE"/>
                </a:solidFill>
                <a:latin typeface="Menlo" panose="020B0609030804020204" pitchFamily="49" charset="0"/>
              </a:rPr>
              <a:t>a</a:t>
            </a:r>
            <a:r>
              <a:rPr lang="en-CA" dirty="0">
                <a:solidFill>
                  <a:srgbClr val="D4D4D4"/>
                </a:solidFill>
                <a:latin typeface="Menlo" panose="020B0609030804020204" pitchFamily="49" charset="0"/>
              </a:rPr>
              <a:t>){</a:t>
            </a:r>
          </a:p>
          <a:p>
            <a:r>
              <a:rPr lang="en-CA" dirty="0">
                <a:solidFill>
                  <a:srgbClr val="569CD6"/>
                </a:solidFill>
                <a:latin typeface="Menlo" panose="020B0609030804020204" pitchFamily="49" charset="0"/>
              </a:rPr>
              <a:t>  let</a:t>
            </a:r>
            <a:r>
              <a:rPr lang="en-CA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CA" dirty="0">
                <a:solidFill>
                  <a:srgbClr val="9CDCFE"/>
                </a:solidFill>
                <a:latin typeface="Menlo" panose="020B0609030804020204" pitchFamily="49" charset="0"/>
              </a:rPr>
              <a:t>b</a:t>
            </a:r>
            <a:r>
              <a:rPr lang="en-CA" dirty="0">
                <a:solidFill>
                  <a:srgbClr val="D4D4D4"/>
                </a:solidFill>
                <a:latin typeface="Menlo" panose="020B0609030804020204" pitchFamily="49" charset="0"/>
              </a:rPr>
              <a:t> = [...</a:t>
            </a:r>
            <a:r>
              <a:rPr lang="en-CA" dirty="0">
                <a:solidFill>
                  <a:srgbClr val="9CDCFE"/>
                </a:solidFill>
                <a:latin typeface="Menlo" panose="020B0609030804020204" pitchFamily="49" charset="0"/>
              </a:rPr>
              <a:t>a</a:t>
            </a:r>
            <a:r>
              <a:rPr lang="en-CA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en-CA" dirty="0">
                <a:solidFill>
                  <a:srgbClr val="B5CEA8"/>
                </a:solidFill>
                <a:latin typeface="Menlo" panose="020B0609030804020204" pitchFamily="49" charset="0"/>
              </a:rPr>
              <a:t>1</a:t>
            </a:r>
            <a:r>
              <a:rPr lang="en-CA" dirty="0">
                <a:solidFill>
                  <a:srgbClr val="D4D4D4"/>
                </a:solidFill>
                <a:latin typeface="Menlo" panose="020B0609030804020204" pitchFamily="49" charset="0"/>
              </a:rPr>
              <a:t>]</a:t>
            </a:r>
          </a:p>
          <a:p>
            <a:r>
              <a:rPr lang="en-CA" dirty="0">
                <a:solidFill>
                  <a:srgbClr val="C586C0"/>
                </a:solidFill>
                <a:latin typeface="Menlo" panose="020B0609030804020204" pitchFamily="49" charset="0"/>
              </a:rPr>
              <a:t>  return</a:t>
            </a:r>
            <a:r>
              <a:rPr lang="en-CA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CA" dirty="0">
                <a:solidFill>
                  <a:srgbClr val="9CDCFE"/>
                </a:solidFill>
                <a:latin typeface="Menlo" panose="020B0609030804020204" pitchFamily="49" charset="0"/>
              </a:rPr>
              <a:t>b</a:t>
            </a:r>
            <a:endParaRPr lang="en-CA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CA" dirty="0">
                <a:solidFill>
                  <a:srgbClr val="D4D4D4"/>
                </a:solidFill>
                <a:latin typeface="Menlo" panose="020B0609030804020204" pitchFamily="49" charset="0"/>
              </a:rPr>
              <a:t>}</a:t>
            </a:r>
          </a:p>
          <a:p>
            <a:br>
              <a:rPr lang="en-CA" dirty="0">
                <a:solidFill>
                  <a:srgbClr val="D4D4D4"/>
                </a:solidFill>
                <a:latin typeface="Menlo" panose="020B0609030804020204" pitchFamily="49" charset="0"/>
              </a:rPr>
            </a:br>
            <a:r>
              <a:rPr lang="en-CA" dirty="0">
                <a:solidFill>
                  <a:srgbClr val="6A9955"/>
                </a:solidFill>
                <a:latin typeface="Menlo" panose="020B0609030804020204" pitchFamily="49" charset="0"/>
              </a:rPr>
              <a:t>// NO</a:t>
            </a:r>
            <a:endParaRPr lang="en-CA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CA" dirty="0">
                <a:solidFill>
                  <a:srgbClr val="569CD6"/>
                </a:solidFill>
                <a:latin typeface="Menlo" panose="020B0609030804020204" pitchFamily="49" charset="0"/>
              </a:rPr>
              <a:t>function</a:t>
            </a:r>
            <a:r>
              <a:rPr lang="en-CA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CA" dirty="0">
                <a:solidFill>
                  <a:srgbClr val="DCDCAA"/>
                </a:solidFill>
                <a:latin typeface="Menlo" panose="020B0609030804020204" pitchFamily="49" charset="0"/>
              </a:rPr>
              <a:t>add1</a:t>
            </a:r>
            <a:r>
              <a:rPr lang="en-CA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CA" dirty="0">
                <a:solidFill>
                  <a:srgbClr val="9CDCFE"/>
                </a:solidFill>
                <a:latin typeface="Menlo" panose="020B0609030804020204" pitchFamily="49" charset="0"/>
              </a:rPr>
              <a:t>a</a:t>
            </a:r>
            <a:r>
              <a:rPr lang="en-CA" dirty="0">
                <a:solidFill>
                  <a:srgbClr val="D4D4D4"/>
                </a:solidFill>
                <a:latin typeface="Menlo" panose="020B0609030804020204" pitchFamily="49" charset="0"/>
              </a:rPr>
              <a:t>){</a:t>
            </a:r>
          </a:p>
          <a:p>
            <a:r>
              <a:rPr lang="en-CA" dirty="0">
                <a:solidFill>
                  <a:srgbClr val="9CDCFE"/>
                </a:solidFill>
                <a:latin typeface="Menlo" panose="020B0609030804020204" pitchFamily="49" charset="0"/>
              </a:rPr>
              <a:t>  </a:t>
            </a:r>
            <a:r>
              <a:rPr lang="en-CA" dirty="0" err="1">
                <a:solidFill>
                  <a:srgbClr val="9CDCFE"/>
                </a:solidFill>
                <a:latin typeface="Menlo" panose="020B0609030804020204" pitchFamily="49" charset="0"/>
              </a:rPr>
              <a:t>a</a:t>
            </a:r>
            <a:r>
              <a:rPr lang="en-CA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-CA" dirty="0" err="1">
                <a:solidFill>
                  <a:srgbClr val="DCDCAA"/>
                </a:solidFill>
                <a:latin typeface="Menlo" panose="020B0609030804020204" pitchFamily="49" charset="0"/>
              </a:rPr>
              <a:t>push</a:t>
            </a:r>
            <a:r>
              <a:rPr lang="en-CA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CA" dirty="0">
                <a:solidFill>
                  <a:srgbClr val="B5CEA8"/>
                </a:solidFill>
                <a:latin typeface="Menlo" panose="020B0609030804020204" pitchFamily="49" charset="0"/>
              </a:rPr>
              <a:t>1</a:t>
            </a:r>
            <a:r>
              <a:rPr lang="en-CA" dirty="0">
                <a:solidFill>
                  <a:srgbClr val="D4D4D4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CA" dirty="0">
                <a:solidFill>
                  <a:srgbClr val="C586C0"/>
                </a:solidFill>
                <a:latin typeface="Menlo" panose="020B0609030804020204" pitchFamily="49" charset="0"/>
              </a:rPr>
              <a:t>  return</a:t>
            </a:r>
            <a:r>
              <a:rPr lang="en-CA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CA" dirty="0">
                <a:solidFill>
                  <a:srgbClr val="9CDCFE"/>
                </a:solidFill>
                <a:latin typeface="Menlo" panose="020B0609030804020204" pitchFamily="49" charset="0"/>
              </a:rPr>
              <a:t>a</a:t>
            </a:r>
            <a:endParaRPr lang="en-CA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CA" dirty="0">
                <a:solidFill>
                  <a:srgbClr val="D4D4D4"/>
                </a:solidFill>
                <a:latin typeface="Menlo" panose="020B0609030804020204" pitchFamily="49" charset="0"/>
              </a:rPr>
              <a:t>}</a:t>
            </a:r>
            <a:endParaRPr lang="en-CA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79127E1-65C4-F247-A6C6-B03C73098AED}"/>
              </a:ext>
            </a:extLst>
          </p:cNvPr>
          <p:cNvSpPr/>
          <p:nvPr/>
        </p:nvSpPr>
        <p:spPr>
          <a:xfrm>
            <a:off x="8133711" y="1552243"/>
            <a:ext cx="3233859" cy="92333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n-CA" dirty="0">
                <a:solidFill>
                  <a:srgbClr val="DCDCAA"/>
                </a:solidFill>
                <a:latin typeface="Menlo" panose="020B0609030804020204" pitchFamily="49" charset="0"/>
              </a:rPr>
              <a:t>getNum1</a:t>
            </a:r>
            <a:r>
              <a:rPr lang="en-CA" dirty="0">
                <a:solidFill>
                  <a:srgbClr val="D4D4D4"/>
                </a:solidFill>
                <a:latin typeface="Menlo" panose="020B0609030804020204" pitchFamily="49" charset="0"/>
              </a:rPr>
              <a:t>(){</a:t>
            </a:r>
          </a:p>
          <a:p>
            <a:r>
              <a:rPr lang="en-CA" dirty="0">
                <a:solidFill>
                  <a:srgbClr val="C586C0"/>
                </a:solidFill>
                <a:latin typeface="Menlo" panose="020B0609030804020204" pitchFamily="49" charset="0"/>
              </a:rPr>
              <a:t>  return</a:t>
            </a:r>
            <a:r>
              <a:rPr lang="en-CA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CA" dirty="0" err="1">
                <a:solidFill>
                  <a:srgbClr val="4EC9B0"/>
                </a:solidFill>
                <a:latin typeface="Menlo" panose="020B0609030804020204" pitchFamily="49" charset="0"/>
              </a:rPr>
              <a:t>Math</a:t>
            </a:r>
            <a:r>
              <a:rPr lang="en-CA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-CA" dirty="0" err="1">
                <a:solidFill>
                  <a:srgbClr val="DCDCAA"/>
                </a:solidFill>
                <a:latin typeface="Menlo" panose="020B0609030804020204" pitchFamily="49" charset="0"/>
              </a:rPr>
              <a:t>random</a:t>
            </a:r>
            <a:r>
              <a:rPr lang="en-CA" dirty="0">
                <a:solidFill>
                  <a:srgbClr val="D4D4D4"/>
                </a:solidFill>
                <a:latin typeface="Menlo" panose="020B0609030804020204" pitchFamily="49" charset="0"/>
              </a:rPr>
              <a:t>()</a:t>
            </a:r>
          </a:p>
          <a:p>
            <a:r>
              <a:rPr lang="en-CA" dirty="0">
                <a:solidFill>
                  <a:srgbClr val="D4D4D4"/>
                </a:solidFill>
                <a:latin typeface="Menlo" panose="020B0609030804020204" pitchFamily="49" charset="0"/>
              </a:rPr>
              <a:t>}</a:t>
            </a:r>
            <a:endParaRPr lang="en-CA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F2B1867-61EA-964D-8088-121E84C39FB8}"/>
              </a:ext>
            </a:extLst>
          </p:cNvPr>
          <p:cNvSpPr/>
          <p:nvPr/>
        </p:nvSpPr>
        <p:spPr>
          <a:xfrm>
            <a:off x="5900299" y="2637155"/>
            <a:ext cx="5892771" cy="1077218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n-CA" sz="1600" dirty="0">
                <a:solidFill>
                  <a:srgbClr val="569CD6"/>
                </a:solidFill>
                <a:latin typeface="Menlo" panose="020B0609030804020204" pitchFamily="49" charset="0"/>
              </a:rPr>
              <a:t>function</a:t>
            </a:r>
            <a:r>
              <a:rPr lang="en-CA" sz="16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CA" sz="1600" dirty="0" err="1">
                <a:solidFill>
                  <a:srgbClr val="DCDCAA"/>
                </a:solidFill>
                <a:latin typeface="Menlo" panose="020B0609030804020204" pitchFamily="49" charset="0"/>
              </a:rPr>
              <a:t>getData</a:t>
            </a:r>
            <a:r>
              <a:rPr lang="en-CA" sz="1600" dirty="0">
                <a:solidFill>
                  <a:srgbClr val="D4D4D4"/>
                </a:solidFill>
                <a:latin typeface="Menlo" panose="020B0609030804020204" pitchFamily="49" charset="0"/>
              </a:rPr>
              <a:t>(){</a:t>
            </a:r>
          </a:p>
          <a:p>
            <a:r>
              <a:rPr lang="en-CA" sz="1600" dirty="0">
                <a:solidFill>
                  <a:srgbClr val="DCDCAA"/>
                </a:solidFill>
                <a:latin typeface="Menlo" panose="020B0609030804020204" pitchFamily="49" charset="0"/>
              </a:rPr>
              <a:t> fetch</a:t>
            </a:r>
            <a:r>
              <a:rPr lang="en-CA" sz="16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CA" sz="1600" dirty="0">
                <a:solidFill>
                  <a:srgbClr val="CE9178"/>
                </a:solidFill>
                <a:latin typeface="Menlo" panose="020B0609030804020204" pitchFamily="49" charset="0"/>
              </a:rPr>
              <a:t>'./</a:t>
            </a:r>
            <a:r>
              <a:rPr lang="en-CA" sz="1600" dirty="0" err="1">
                <a:solidFill>
                  <a:srgbClr val="CE9178"/>
                </a:solidFill>
                <a:latin typeface="Menlo" panose="020B0609030804020204" pitchFamily="49" charset="0"/>
              </a:rPr>
              <a:t>api</a:t>
            </a:r>
            <a:r>
              <a:rPr lang="en-CA" sz="1600" dirty="0">
                <a:solidFill>
                  <a:srgbClr val="CE9178"/>
                </a:solidFill>
                <a:latin typeface="Menlo" panose="020B0609030804020204" pitchFamily="49" charset="0"/>
              </a:rPr>
              <a:t>/xxx’</a:t>
            </a:r>
            <a:r>
              <a:rPr lang="en-CA" sz="1600" dirty="0">
                <a:solidFill>
                  <a:srgbClr val="D4D4D4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CA" sz="1600" dirty="0">
                <a:solidFill>
                  <a:srgbClr val="D4D4D4"/>
                </a:solidFill>
                <a:latin typeface="Menlo" panose="020B0609030804020204" pitchFamily="49" charset="0"/>
              </a:rPr>
              <a:t>  .</a:t>
            </a:r>
            <a:r>
              <a:rPr lang="en-CA" sz="1600" dirty="0">
                <a:solidFill>
                  <a:srgbClr val="DCDCAA"/>
                </a:solidFill>
                <a:latin typeface="Menlo" panose="020B0609030804020204" pitchFamily="49" charset="0"/>
              </a:rPr>
              <a:t>then</a:t>
            </a:r>
            <a:r>
              <a:rPr lang="en-CA" sz="16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CA" sz="1600" dirty="0">
                <a:solidFill>
                  <a:srgbClr val="9CDCFE"/>
                </a:solidFill>
                <a:latin typeface="Menlo" panose="020B0609030804020204" pitchFamily="49" charset="0"/>
              </a:rPr>
              <a:t>response</a:t>
            </a:r>
            <a:r>
              <a:rPr lang="en-CA" sz="16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CA" sz="1600" dirty="0">
                <a:solidFill>
                  <a:srgbClr val="569CD6"/>
                </a:solidFill>
                <a:latin typeface="Menlo" panose="020B0609030804020204" pitchFamily="49" charset="0"/>
              </a:rPr>
              <a:t>=&gt;</a:t>
            </a:r>
            <a:r>
              <a:rPr lang="en-CA" sz="1600" dirty="0" err="1">
                <a:solidFill>
                  <a:srgbClr val="569CD6"/>
                </a:solidFill>
                <a:latin typeface="Menlo" panose="020B0609030804020204" pitchFamily="49" charset="0"/>
              </a:rPr>
              <a:t>this</a:t>
            </a:r>
            <a:r>
              <a:rPr lang="en-CA" sz="1600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-CA" sz="1600" dirty="0" err="1">
                <a:solidFill>
                  <a:srgbClr val="DCDCAA"/>
                </a:solidFill>
                <a:latin typeface="Menlo" panose="020B0609030804020204" pitchFamily="49" charset="0"/>
              </a:rPr>
              <a:t>setState</a:t>
            </a:r>
            <a:r>
              <a:rPr lang="en-CA" sz="1600" dirty="0">
                <a:solidFill>
                  <a:srgbClr val="D4D4D4"/>
                </a:solidFill>
                <a:latin typeface="Menlo" panose="020B0609030804020204" pitchFamily="49" charset="0"/>
              </a:rPr>
              <a:t>({</a:t>
            </a:r>
            <a:r>
              <a:rPr lang="en-CA" sz="1600" dirty="0">
                <a:solidFill>
                  <a:srgbClr val="9CDCFE"/>
                </a:solidFill>
                <a:latin typeface="Menlo" panose="020B0609030804020204" pitchFamily="49" charset="0"/>
              </a:rPr>
              <a:t>response</a:t>
            </a:r>
            <a:r>
              <a:rPr lang="en-CA" sz="1600" dirty="0">
                <a:solidFill>
                  <a:srgbClr val="D4D4D4"/>
                </a:solidFill>
                <a:latin typeface="Menlo" panose="020B0609030804020204" pitchFamily="49" charset="0"/>
              </a:rPr>
              <a:t>}))</a:t>
            </a:r>
          </a:p>
          <a:p>
            <a:r>
              <a:rPr lang="en-CA" sz="1600" dirty="0">
                <a:solidFill>
                  <a:srgbClr val="D4D4D4"/>
                </a:solidFill>
                <a:latin typeface="Menlo" panose="020B0609030804020204" pitchFamily="49" charset="0"/>
              </a:rPr>
              <a:t> }</a:t>
            </a:r>
            <a:endParaRPr lang="en-CA" sz="16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6201C22-0015-0B46-A7FF-7779F7990CFC}"/>
              </a:ext>
            </a:extLst>
          </p:cNvPr>
          <p:cNvSpPr/>
          <p:nvPr/>
        </p:nvSpPr>
        <p:spPr>
          <a:xfrm>
            <a:off x="6096000" y="3875956"/>
            <a:ext cx="4289537" cy="369332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n-CA" dirty="0" err="1">
                <a:solidFill>
                  <a:srgbClr val="569CD6"/>
                </a:solidFill>
                <a:latin typeface="Menlo" panose="020B0609030804020204" pitchFamily="49" charset="0"/>
              </a:rPr>
              <a:t>const</a:t>
            </a:r>
            <a:r>
              <a:rPr lang="en-CA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CA" dirty="0">
                <a:solidFill>
                  <a:srgbClr val="DCDCAA"/>
                </a:solidFill>
                <a:latin typeface="Menlo" panose="020B0609030804020204" pitchFamily="49" charset="0"/>
              </a:rPr>
              <a:t>sum</a:t>
            </a:r>
            <a:r>
              <a:rPr lang="en-CA" dirty="0">
                <a:solidFill>
                  <a:srgbClr val="D4D4D4"/>
                </a:solidFill>
                <a:latin typeface="Menlo" panose="020B0609030804020204" pitchFamily="49" charset="0"/>
              </a:rPr>
              <a:t> = (</a:t>
            </a:r>
            <a:r>
              <a:rPr lang="en-CA" dirty="0" err="1">
                <a:solidFill>
                  <a:srgbClr val="9CDCFE"/>
                </a:solidFill>
                <a:latin typeface="Menlo" panose="020B0609030804020204" pitchFamily="49" charset="0"/>
              </a:rPr>
              <a:t>a</a:t>
            </a:r>
            <a:r>
              <a:rPr lang="en-CA" dirty="0" err="1">
                <a:solidFill>
                  <a:srgbClr val="D4D4D4"/>
                </a:solidFill>
                <a:latin typeface="Menlo" panose="020B0609030804020204" pitchFamily="49" charset="0"/>
              </a:rPr>
              <a:t>,</a:t>
            </a:r>
            <a:r>
              <a:rPr lang="en-CA" dirty="0" err="1">
                <a:solidFill>
                  <a:srgbClr val="9CDCFE"/>
                </a:solidFill>
                <a:latin typeface="Menlo" panose="020B0609030804020204" pitchFamily="49" charset="0"/>
              </a:rPr>
              <a:t>b</a:t>
            </a:r>
            <a:r>
              <a:rPr lang="en-CA" dirty="0">
                <a:solidFill>
                  <a:srgbClr val="D4D4D4"/>
                </a:solidFill>
                <a:latin typeface="Menlo" panose="020B0609030804020204" pitchFamily="49" charset="0"/>
              </a:rPr>
              <a:t>) </a:t>
            </a:r>
            <a:r>
              <a:rPr lang="en-CA" dirty="0">
                <a:solidFill>
                  <a:srgbClr val="569CD6"/>
                </a:solidFill>
                <a:latin typeface="Menlo" panose="020B0609030804020204" pitchFamily="49" charset="0"/>
              </a:rPr>
              <a:t>=&gt;</a:t>
            </a:r>
            <a:r>
              <a:rPr lang="en-CA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CA" dirty="0">
                <a:solidFill>
                  <a:srgbClr val="9CDCFE"/>
                </a:solidFill>
                <a:latin typeface="Menlo" panose="020B0609030804020204" pitchFamily="49" charset="0"/>
              </a:rPr>
              <a:t>a</a:t>
            </a:r>
            <a:r>
              <a:rPr lang="en-CA" dirty="0">
                <a:solidFill>
                  <a:srgbClr val="D4D4D4"/>
                </a:solidFill>
                <a:latin typeface="Menlo" panose="020B0609030804020204" pitchFamily="49" charset="0"/>
              </a:rPr>
              <a:t> + </a:t>
            </a:r>
            <a:r>
              <a:rPr lang="en-CA" dirty="0">
                <a:solidFill>
                  <a:srgbClr val="9CDCFE"/>
                </a:solidFill>
                <a:latin typeface="Menlo" panose="020B0609030804020204" pitchFamily="49" charset="0"/>
              </a:rPr>
              <a:t>b</a:t>
            </a:r>
            <a:endParaRPr lang="en-CA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968AA9D-2E3E-534E-A69B-E19CCC4C6D6F}"/>
              </a:ext>
            </a:extLst>
          </p:cNvPr>
          <p:cNvSpPr/>
          <p:nvPr/>
        </p:nvSpPr>
        <p:spPr>
          <a:xfrm>
            <a:off x="7349623" y="4657756"/>
            <a:ext cx="4515488" cy="1200329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n-CA" dirty="0">
                <a:solidFill>
                  <a:srgbClr val="569CD6"/>
                </a:solidFill>
                <a:latin typeface="Menlo" panose="020B0609030804020204" pitchFamily="49" charset="0"/>
              </a:rPr>
              <a:t>function</a:t>
            </a:r>
            <a:r>
              <a:rPr lang="en-CA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CA" dirty="0" err="1">
                <a:solidFill>
                  <a:srgbClr val="DCDCAA"/>
                </a:solidFill>
                <a:latin typeface="Menlo" panose="020B0609030804020204" pitchFamily="49" charset="0"/>
              </a:rPr>
              <a:t>saveInput</a:t>
            </a:r>
            <a:r>
              <a:rPr lang="en-CA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CA" dirty="0">
                <a:solidFill>
                  <a:srgbClr val="9CDCFE"/>
                </a:solidFill>
                <a:latin typeface="Menlo" panose="020B0609030804020204" pitchFamily="49" charset="0"/>
              </a:rPr>
              <a:t>value</a:t>
            </a:r>
            <a:r>
              <a:rPr lang="en-CA" dirty="0">
                <a:solidFill>
                  <a:srgbClr val="D4D4D4"/>
                </a:solidFill>
                <a:latin typeface="Menlo" panose="020B0609030804020204" pitchFamily="49" charset="0"/>
              </a:rPr>
              <a:t>){</a:t>
            </a:r>
          </a:p>
          <a:p>
            <a:r>
              <a:rPr lang="en-CA" dirty="0">
                <a:solidFill>
                  <a:srgbClr val="569CD6"/>
                </a:solidFill>
                <a:latin typeface="Menlo" panose="020B0609030804020204" pitchFamily="49" charset="0"/>
              </a:rPr>
              <a:t>  </a:t>
            </a:r>
            <a:r>
              <a:rPr lang="en-CA" dirty="0" err="1">
                <a:solidFill>
                  <a:srgbClr val="569CD6"/>
                </a:solidFill>
                <a:latin typeface="Menlo" panose="020B0609030804020204" pitchFamily="49" charset="0"/>
              </a:rPr>
              <a:t>this</a:t>
            </a:r>
            <a:r>
              <a:rPr lang="en-CA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-CA" dirty="0" err="1">
                <a:solidFill>
                  <a:srgbClr val="9CDCFE"/>
                </a:solidFill>
                <a:latin typeface="Menlo" panose="020B0609030804020204" pitchFamily="49" charset="0"/>
              </a:rPr>
              <a:t>input_val</a:t>
            </a:r>
            <a:r>
              <a:rPr lang="en-CA" dirty="0">
                <a:solidFill>
                  <a:srgbClr val="D4D4D4"/>
                </a:solidFill>
                <a:latin typeface="Menlo" panose="020B0609030804020204" pitchFamily="49" charset="0"/>
              </a:rPr>
              <a:t> = </a:t>
            </a:r>
            <a:r>
              <a:rPr lang="en-CA" dirty="0">
                <a:solidFill>
                  <a:srgbClr val="9CDCFE"/>
                </a:solidFill>
                <a:latin typeface="Menlo" panose="020B0609030804020204" pitchFamily="49" charset="0"/>
              </a:rPr>
              <a:t>value</a:t>
            </a:r>
            <a:endParaRPr lang="en-CA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CA" dirty="0">
                <a:solidFill>
                  <a:srgbClr val="C586C0"/>
                </a:solidFill>
                <a:latin typeface="Menlo" panose="020B0609030804020204" pitchFamily="49" charset="0"/>
              </a:rPr>
              <a:t>  return</a:t>
            </a:r>
            <a:r>
              <a:rPr lang="en-CA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CA" dirty="0">
                <a:solidFill>
                  <a:srgbClr val="9CDCFE"/>
                </a:solidFill>
                <a:latin typeface="Menlo" panose="020B0609030804020204" pitchFamily="49" charset="0"/>
              </a:rPr>
              <a:t>value</a:t>
            </a:r>
            <a:endParaRPr lang="en-CA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CA" dirty="0">
                <a:solidFill>
                  <a:srgbClr val="D4D4D4"/>
                </a:solidFill>
                <a:latin typeface="Menlo" panose="020B0609030804020204" pitchFamily="49" charset="0"/>
              </a:rPr>
              <a:t>}</a:t>
            </a:r>
            <a:endParaRPr lang="en-CA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BBD5EF2-AE1C-5F4A-A4B8-8549C648C0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4463" y="3671153"/>
            <a:ext cx="317838" cy="31783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F850302-082F-FE4D-8B96-438C9D7F41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43541" y="5257920"/>
            <a:ext cx="329788" cy="32978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3A8CFAD-10BD-794E-87F5-789CB3601C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67699" y="3901703"/>
            <a:ext cx="317838" cy="31783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246F737-3BAE-BE46-A3B0-2171B291E1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63282" y="5422814"/>
            <a:ext cx="329788" cy="32978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F471411-EFE5-A246-9A74-690C5E9712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98388" y="2748894"/>
            <a:ext cx="329788" cy="32978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DF0479B-AB95-1D46-B6B9-71B52EC6B7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08270" y="1585404"/>
            <a:ext cx="329788" cy="329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2882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>
            <a:extLst>
              <a:ext uri="{FF2B5EF4-FFF2-40B4-BE49-F238E27FC236}">
                <a16:creationId xmlns:a16="http://schemas.microsoft.com/office/drawing/2014/main" id="{92B6EEC6-B2D7-4183-80F6-7120F6F111EA}"/>
              </a:ext>
            </a:extLst>
          </p:cNvPr>
          <p:cNvSpPr/>
          <p:nvPr/>
        </p:nvSpPr>
        <p:spPr>
          <a:xfrm>
            <a:off x="0" y="0"/>
            <a:ext cx="2441359" cy="6858000"/>
          </a:xfrm>
          <a:prstGeom prst="rect">
            <a:avLst/>
          </a:prstGeom>
          <a:solidFill>
            <a:srgbClr val="0E0C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AE603992-81BB-4BD3-BB8E-141077956FC5}"/>
              </a:ext>
            </a:extLst>
          </p:cNvPr>
          <p:cNvSpPr txBox="1"/>
          <p:nvPr/>
        </p:nvSpPr>
        <p:spPr>
          <a:xfrm>
            <a:off x="281854" y="2554151"/>
            <a:ext cx="21878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Redux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重要概念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4" name="图形 23">
            <a:extLst>
              <a:ext uri="{FF2B5EF4-FFF2-40B4-BE49-F238E27FC236}">
                <a16:creationId xmlns:a16="http://schemas.microsoft.com/office/drawing/2014/main" id="{16062DAF-E411-42E2-B988-70C25316E1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225" y="6493296"/>
            <a:ext cx="1514139" cy="182880"/>
          </a:xfrm>
          <a:prstGeom prst="rect">
            <a:avLst/>
          </a:prstGeom>
        </p:spPr>
      </p:pic>
      <p:sp>
        <p:nvSpPr>
          <p:cNvPr id="13" name="文本框 10">
            <a:extLst>
              <a:ext uri="{FF2B5EF4-FFF2-40B4-BE49-F238E27FC236}">
                <a16:creationId xmlns:a16="http://schemas.microsoft.com/office/drawing/2014/main" id="{1D1A685C-D91A-6C4D-A5FF-B111B44A1FD4}"/>
              </a:ext>
            </a:extLst>
          </p:cNvPr>
          <p:cNvSpPr txBox="1"/>
          <p:nvPr/>
        </p:nvSpPr>
        <p:spPr>
          <a:xfrm>
            <a:off x="662295" y="1681850"/>
            <a:ext cx="9637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FFA4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02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4A90102-7CA5-654F-90AE-F52D8D6A8A33}"/>
              </a:ext>
            </a:extLst>
          </p:cNvPr>
          <p:cNvSpPr/>
          <p:nvPr/>
        </p:nvSpPr>
        <p:spPr>
          <a:xfrm>
            <a:off x="3197565" y="345017"/>
            <a:ext cx="332584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7200" b="1" dirty="0">
                <a:solidFill>
                  <a:schemeClr val="accent3"/>
                </a:solidFill>
                <a:latin typeface="-apple-system"/>
              </a:rPr>
              <a:t>Reducer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AB4B527-68FB-1341-88FB-0AB6815C9E90}"/>
              </a:ext>
            </a:extLst>
          </p:cNvPr>
          <p:cNvSpPr/>
          <p:nvPr/>
        </p:nvSpPr>
        <p:spPr>
          <a:xfrm>
            <a:off x="5871268" y="1572757"/>
            <a:ext cx="6096000" cy="2031325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>
            <a:spAutoFit/>
          </a:bodyPr>
          <a:lstStyle/>
          <a:p>
            <a:r>
              <a:rPr lang="en-CA" dirty="0" err="1">
                <a:solidFill>
                  <a:srgbClr val="569CD6"/>
                </a:solidFill>
                <a:latin typeface="Menlo" panose="020B0609030804020204" pitchFamily="49" charset="0"/>
              </a:rPr>
              <a:t>const</a:t>
            </a:r>
            <a:r>
              <a:rPr lang="en-CA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CA" dirty="0" err="1">
                <a:solidFill>
                  <a:srgbClr val="DCDCAA"/>
                </a:solidFill>
                <a:latin typeface="Menlo" panose="020B0609030804020204" pitchFamily="49" charset="0"/>
              </a:rPr>
              <a:t>someReducer</a:t>
            </a:r>
            <a:r>
              <a:rPr lang="en-CA" dirty="0">
                <a:solidFill>
                  <a:srgbClr val="D4D4D4"/>
                </a:solidFill>
                <a:latin typeface="Menlo" panose="020B0609030804020204" pitchFamily="49" charset="0"/>
              </a:rPr>
              <a:t> = (</a:t>
            </a:r>
            <a:r>
              <a:rPr lang="en-CA" dirty="0">
                <a:solidFill>
                  <a:srgbClr val="9CDCFE"/>
                </a:solidFill>
                <a:latin typeface="Menlo" panose="020B0609030804020204" pitchFamily="49" charset="0"/>
              </a:rPr>
              <a:t>state</a:t>
            </a:r>
            <a:r>
              <a:rPr lang="en-CA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en-CA" dirty="0">
                <a:solidFill>
                  <a:srgbClr val="9CDCFE"/>
                </a:solidFill>
                <a:latin typeface="Menlo" panose="020B0609030804020204" pitchFamily="49" charset="0"/>
              </a:rPr>
              <a:t>action</a:t>
            </a:r>
            <a:r>
              <a:rPr lang="en-CA" dirty="0">
                <a:solidFill>
                  <a:srgbClr val="D4D4D4"/>
                </a:solidFill>
                <a:latin typeface="Menlo" panose="020B0609030804020204" pitchFamily="49" charset="0"/>
              </a:rPr>
              <a:t>) </a:t>
            </a:r>
            <a:r>
              <a:rPr lang="en-CA" dirty="0">
                <a:solidFill>
                  <a:srgbClr val="569CD6"/>
                </a:solidFill>
                <a:latin typeface="Menlo" panose="020B0609030804020204" pitchFamily="49" charset="0"/>
              </a:rPr>
              <a:t>=&gt;</a:t>
            </a:r>
            <a:r>
              <a:rPr lang="en-CA" dirty="0">
                <a:solidFill>
                  <a:srgbClr val="D4D4D4"/>
                </a:solidFill>
                <a:latin typeface="Menlo" panose="020B0609030804020204" pitchFamily="49" charset="0"/>
              </a:rPr>
              <a:t> {</a:t>
            </a:r>
          </a:p>
          <a:p>
            <a:pPr lvl="1"/>
            <a:r>
              <a:rPr lang="en-CA" dirty="0">
                <a:solidFill>
                  <a:srgbClr val="C586C0"/>
                </a:solidFill>
                <a:latin typeface="Menlo" panose="020B0609030804020204" pitchFamily="49" charset="0"/>
              </a:rPr>
              <a:t>if</a:t>
            </a:r>
            <a:r>
              <a:rPr lang="en-CA" dirty="0">
                <a:solidFill>
                  <a:srgbClr val="D4D4D4"/>
                </a:solidFill>
                <a:latin typeface="Menlo" panose="020B0609030804020204" pitchFamily="49" charset="0"/>
              </a:rPr>
              <a:t> (</a:t>
            </a:r>
            <a:r>
              <a:rPr lang="en-CA" dirty="0" err="1">
                <a:solidFill>
                  <a:srgbClr val="9CDCFE"/>
                </a:solidFill>
                <a:latin typeface="Menlo" panose="020B0609030804020204" pitchFamily="49" charset="0"/>
              </a:rPr>
              <a:t>action</a:t>
            </a:r>
            <a:r>
              <a:rPr lang="en-CA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-CA" dirty="0" err="1">
                <a:solidFill>
                  <a:srgbClr val="9CDCFE"/>
                </a:solidFill>
                <a:latin typeface="Menlo" panose="020B0609030804020204" pitchFamily="49" charset="0"/>
              </a:rPr>
              <a:t>type</a:t>
            </a:r>
            <a:r>
              <a:rPr lang="en-CA" dirty="0">
                <a:solidFill>
                  <a:srgbClr val="D4D4D4"/>
                </a:solidFill>
                <a:latin typeface="Menlo" panose="020B0609030804020204" pitchFamily="49" charset="0"/>
              </a:rPr>
              <a:t> === </a:t>
            </a:r>
            <a:r>
              <a:rPr lang="en-CA" dirty="0">
                <a:solidFill>
                  <a:srgbClr val="9CDCFE"/>
                </a:solidFill>
                <a:latin typeface="Menlo" panose="020B0609030804020204" pitchFamily="49" charset="0"/>
              </a:rPr>
              <a:t>ADD</a:t>
            </a:r>
            <a:r>
              <a:rPr lang="en-CA" dirty="0">
                <a:solidFill>
                  <a:srgbClr val="D4D4D4"/>
                </a:solidFill>
                <a:latin typeface="Menlo" panose="020B0609030804020204" pitchFamily="49" charset="0"/>
              </a:rPr>
              <a:t>) {</a:t>
            </a:r>
          </a:p>
          <a:p>
            <a:pPr lvl="1"/>
            <a:r>
              <a:rPr lang="en-CA" dirty="0">
                <a:solidFill>
                  <a:srgbClr val="9CDCFE"/>
                </a:solidFill>
                <a:latin typeface="Menlo" panose="020B0609030804020204" pitchFamily="49" charset="0"/>
              </a:rPr>
              <a:t>  </a:t>
            </a:r>
            <a:r>
              <a:rPr lang="en-CA" dirty="0" err="1">
                <a:solidFill>
                  <a:srgbClr val="9CDCFE"/>
                </a:solidFill>
                <a:latin typeface="Menlo" panose="020B0609030804020204" pitchFamily="49" charset="0"/>
              </a:rPr>
              <a:t>state</a:t>
            </a:r>
            <a:r>
              <a:rPr lang="en-CA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-CA" dirty="0" err="1">
                <a:solidFill>
                  <a:srgbClr val="9CDCFE"/>
                </a:solidFill>
                <a:latin typeface="Menlo" panose="020B0609030804020204" pitchFamily="49" charset="0"/>
              </a:rPr>
              <a:t>sum</a:t>
            </a:r>
            <a:r>
              <a:rPr lang="en-CA" dirty="0">
                <a:solidFill>
                  <a:srgbClr val="D4D4D4"/>
                </a:solidFill>
                <a:latin typeface="Menlo" panose="020B0609030804020204" pitchFamily="49" charset="0"/>
              </a:rPr>
              <a:t> = </a:t>
            </a:r>
            <a:r>
              <a:rPr lang="en-CA" dirty="0" err="1">
                <a:solidFill>
                  <a:srgbClr val="9CDCFE"/>
                </a:solidFill>
                <a:latin typeface="Menlo" panose="020B0609030804020204" pitchFamily="49" charset="0"/>
              </a:rPr>
              <a:t>state</a:t>
            </a:r>
            <a:r>
              <a:rPr lang="en-CA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-CA" dirty="0" err="1">
                <a:solidFill>
                  <a:srgbClr val="9CDCFE"/>
                </a:solidFill>
                <a:latin typeface="Menlo" panose="020B0609030804020204" pitchFamily="49" charset="0"/>
              </a:rPr>
              <a:t>sum</a:t>
            </a:r>
            <a:r>
              <a:rPr lang="en-CA" dirty="0">
                <a:solidFill>
                  <a:srgbClr val="D4D4D4"/>
                </a:solidFill>
                <a:latin typeface="Menlo" panose="020B0609030804020204" pitchFamily="49" charset="0"/>
              </a:rPr>
              <a:t> + </a:t>
            </a:r>
            <a:r>
              <a:rPr lang="en-CA" dirty="0">
                <a:solidFill>
                  <a:srgbClr val="B5CEA8"/>
                </a:solidFill>
                <a:latin typeface="Menlo" panose="020B0609030804020204" pitchFamily="49" charset="0"/>
              </a:rPr>
              <a:t>1</a:t>
            </a:r>
            <a:r>
              <a:rPr lang="en-CA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CA" dirty="0">
                <a:solidFill>
                  <a:srgbClr val="6A9955"/>
                </a:solidFill>
                <a:latin typeface="Menlo" panose="020B0609030804020204" pitchFamily="49" charset="0"/>
              </a:rPr>
              <a:t>// NO!!!!</a:t>
            </a:r>
            <a:endParaRPr lang="en-CA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lvl="1"/>
            <a:r>
              <a:rPr lang="en-CA" dirty="0">
                <a:solidFill>
                  <a:srgbClr val="C586C0"/>
                </a:solidFill>
                <a:latin typeface="Menlo" panose="020B0609030804020204" pitchFamily="49" charset="0"/>
              </a:rPr>
              <a:t>  return</a:t>
            </a:r>
            <a:r>
              <a:rPr lang="en-CA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CA" dirty="0">
                <a:solidFill>
                  <a:srgbClr val="9CDCFE"/>
                </a:solidFill>
                <a:latin typeface="Menlo" panose="020B0609030804020204" pitchFamily="49" charset="0"/>
              </a:rPr>
              <a:t>state</a:t>
            </a:r>
            <a:endParaRPr lang="en-CA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lvl="1"/>
            <a:r>
              <a:rPr lang="en-CA" dirty="0">
                <a:solidFill>
                  <a:srgbClr val="D4D4D4"/>
                </a:solidFill>
                <a:latin typeface="Menlo" panose="020B0609030804020204" pitchFamily="49" charset="0"/>
              </a:rPr>
              <a:t>}</a:t>
            </a:r>
          </a:p>
          <a:p>
            <a:pPr lvl="1"/>
            <a:r>
              <a:rPr lang="en-CA" dirty="0">
                <a:solidFill>
                  <a:srgbClr val="C586C0"/>
                </a:solidFill>
                <a:latin typeface="Menlo" panose="020B0609030804020204" pitchFamily="49" charset="0"/>
              </a:rPr>
              <a:t>else</a:t>
            </a:r>
            <a:r>
              <a:rPr lang="en-CA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CA" dirty="0">
                <a:solidFill>
                  <a:srgbClr val="C586C0"/>
                </a:solidFill>
                <a:latin typeface="Menlo" panose="020B0609030804020204" pitchFamily="49" charset="0"/>
              </a:rPr>
              <a:t>return</a:t>
            </a:r>
            <a:r>
              <a:rPr lang="en-CA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CA" dirty="0">
                <a:solidFill>
                  <a:srgbClr val="9CDCFE"/>
                </a:solidFill>
                <a:latin typeface="Menlo" panose="020B0609030804020204" pitchFamily="49" charset="0"/>
              </a:rPr>
              <a:t>state</a:t>
            </a:r>
            <a:endParaRPr lang="en-CA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CA" dirty="0">
                <a:solidFill>
                  <a:srgbClr val="D4D4D4"/>
                </a:solidFill>
                <a:latin typeface="Menlo" panose="020B0609030804020204" pitchFamily="49" charset="0"/>
              </a:rPr>
              <a:t>}</a:t>
            </a:r>
            <a:endParaRPr lang="en-CA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1D7FCED-6367-F447-A374-A33C31476FA1}"/>
              </a:ext>
            </a:extLst>
          </p:cNvPr>
          <p:cNvSpPr/>
          <p:nvPr/>
        </p:nvSpPr>
        <p:spPr>
          <a:xfrm>
            <a:off x="5871268" y="3896893"/>
            <a:ext cx="6096000" cy="2031325"/>
          </a:xfrm>
          <a:prstGeom prst="rect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txBody>
          <a:bodyPr>
            <a:spAutoFit/>
          </a:bodyPr>
          <a:lstStyle/>
          <a:p>
            <a:r>
              <a:rPr lang="en-CA" dirty="0" err="1">
                <a:solidFill>
                  <a:srgbClr val="569CD6"/>
                </a:solidFill>
                <a:latin typeface="Menlo" panose="020B0609030804020204" pitchFamily="49" charset="0"/>
              </a:rPr>
              <a:t>const</a:t>
            </a:r>
            <a:r>
              <a:rPr lang="en-CA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CA" dirty="0" err="1">
                <a:solidFill>
                  <a:srgbClr val="DCDCAA"/>
                </a:solidFill>
                <a:latin typeface="Menlo" panose="020B0609030804020204" pitchFamily="49" charset="0"/>
              </a:rPr>
              <a:t>someReducer</a:t>
            </a:r>
            <a:r>
              <a:rPr lang="en-CA" dirty="0">
                <a:solidFill>
                  <a:srgbClr val="D4D4D4"/>
                </a:solidFill>
                <a:latin typeface="Menlo" panose="020B0609030804020204" pitchFamily="49" charset="0"/>
              </a:rPr>
              <a:t> = (</a:t>
            </a:r>
            <a:r>
              <a:rPr lang="en-CA" dirty="0">
                <a:solidFill>
                  <a:srgbClr val="9CDCFE"/>
                </a:solidFill>
                <a:latin typeface="Menlo" panose="020B0609030804020204" pitchFamily="49" charset="0"/>
              </a:rPr>
              <a:t>state</a:t>
            </a:r>
            <a:r>
              <a:rPr lang="en-CA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en-CA" dirty="0">
                <a:solidFill>
                  <a:srgbClr val="9CDCFE"/>
                </a:solidFill>
                <a:latin typeface="Menlo" panose="020B0609030804020204" pitchFamily="49" charset="0"/>
              </a:rPr>
              <a:t>action</a:t>
            </a:r>
            <a:r>
              <a:rPr lang="en-CA" dirty="0">
                <a:solidFill>
                  <a:srgbClr val="D4D4D4"/>
                </a:solidFill>
                <a:latin typeface="Menlo" panose="020B0609030804020204" pitchFamily="49" charset="0"/>
              </a:rPr>
              <a:t>) </a:t>
            </a:r>
            <a:r>
              <a:rPr lang="en-CA" dirty="0">
                <a:solidFill>
                  <a:srgbClr val="569CD6"/>
                </a:solidFill>
                <a:latin typeface="Menlo" panose="020B0609030804020204" pitchFamily="49" charset="0"/>
              </a:rPr>
              <a:t>=&gt;</a:t>
            </a:r>
            <a:r>
              <a:rPr lang="en-CA" dirty="0">
                <a:solidFill>
                  <a:srgbClr val="D4D4D4"/>
                </a:solidFill>
                <a:latin typeface="Menlo" panose="020B0609030804020204" pitchFamily="49" charset="0"/>
              </a:rPr>
              <a:t> {</a:t>
            </a:r>
          </a:p>
          <a:p>
            <a:pPr lvl="1"/>
            <a:r>
              <a:rPr lang="en-CA" dirty="0">
                <a:solidFill>
                  <a:srgbClr val="C586C0"/>
                </a:solidFill>
                <a:latin typeface="Menlo" panose="020B0609030804020204" pitchFamily="49" charset="0"/>
              </a:rPr>
              <a:t>if</a:t>
            </a:r>
            <a:r>
              <a:rPr lang="en-CA" dirty="0">
                <a:solidFill>
                  <a:srgbClr val="D4D4D4"/>
                </a:solidFill>
                <a:latin typeface="Menlo" panose="020B0609030804020204" pitchFamily="49" charset="0"/>
              </a:rPr>
              <a:t> (</a:t>
            </a:r>
            <a:r>
              <a:rPr lang="en-CA" dirty="0" err="1">
                <a:solidFill>
                  <a:srgbClr val="9CDCFE"/>
                </a:solidFill>
                <a:latin typeface="Menlo" panose="020B0609030804020204" pitchFamily="49" charset="0"/>
              </a:rPr>
              <a:t>action</a:t>
            </a:r>
            <a:r>
              <a:rPr lang="en-CA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-CA" dirty="0" err="1">
                <a:solidFill>
                  <a:srgbClr val="9CDCFE"/>
                </a:solidFill>
                <a:latin typeface="Menlo" panose="020B0609030804020204" pitchFamily="49" charset="0"/>
              </a:rPr>
              <a:t>type</a:t>
            </a:r>
            <a:r>
              <a:rPr lang="en-CA" dirty="0">
                <a:solidFill>
                  <a:srgbClr val="D4D4D4"/>
                </a:solidFill>
                <a:latin typeface="Menlo" panose="020B0609030804020204" pitchFamily="49" charset="0"/>
              </a:rPr>
              <a:t> === </a:t>
            </a:r>
            <a:r>
              <a:rPr lang="en-CA" dirty="0">
                <a:solidFill>
                  <a:srgbClr val="9CDCFE"/>
                </a:solidFill>
                <a:latin typeface="Menlo" panose="020B0609030804020204" pitchFamily="49" charset="0"/>
              </a:rPr>
              <a:t>ADD</a:t>
            </a:r>
            <a:r>
              <a:rPr lang="en-CA" dirty="0">
                <a:solidFill>
                  <a:srgbClr val="D4D4D4"/>
                </a:solidFill>
                <a:latin typeface="Menlo" panose="020B0609030804020204" pitchFamily="49" charset="0"/>
              </a:rPr>
              <a:t>) {</a:t>
            </a:r>
          </a:p>
          <a:p>
            <a:pPr lvl="1"/>
            <a:r>
              <a:rPr lang="en-CA" dirty="0">
                <a:solidFill>
                  <a:srgbClr val="569CD6"/>
                </a:solidFill>
                <a:latin typeface="Menlo" panose="020B0609030804020204" pitchFamily="49" charset="0"/>
              </a:rPr>
              <a:t>  </a:t>
            </a:r>
            <a:r>
              <a:rPr lang="en-CA" dirty="0" err="1">
                <a:solidFill>
                  <a:srgbClr val="569CD6"/>
                </a:solidFill>
                <a:latin typeface="Menlo" panose="020B0609030804020204" pitchFamily="49" charset="0"/>
              </a:rPr>
              <a:t>const</a:t>
            </a:r>
            <a:r>
              <a:rPr lang="en-CA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CA" dirty="0">
                <a:solidFill>
                  <a:srgbClr val="9CDCFE"/>
                </a:solidFill>
                <a:latin typeface="Menlo" panose="020B0609030804020204" pitchFamily="49" charset="0"/>
              </a:rPr>
              <a:t>_state</a:t>
            </a:r>
            <a:r>
              <a:rPr lang="en-CA" dirty="0">
                <a:solidFill>
                  <a:srgbClr val="D4D4D4"/>
                </a:solidFill>
                <a:latin typeface="Menlo" panose="020B0609030804020204" pitchFamily="49" charset="0"/>
              </a:rPr>
              <a:t> = { </a:t>
            </a:r>
            <a:r>
              <a:rPr lang="en-CA" dirty="0">
                <a:solidFill>
                  <a:srgbClr val="9CDCFE"/>
                </a:solidFill>
                <a:latin typeface="Menlo" panose="020B0609030804020204" pitchFamily="49" charset="0"/>
              </a:rPr>
              <a:t>sum:</a:t>
            </a:r>
            <a:r>
              <a:rPr lang="en-CA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CA" dirty="0" err="1">
                <a:solidFill>
                  <a:srgbClr val="9CDCFE"/>
                </a:solidFill>
                <a:latin typeface="Menlo" panose="020B0609030804020204" pitchFamily="49" charset="0"/>
              </a:rPr>
              <a:t>state</a:t>
            </a:r>
            <a:r>
              <a:rPr lang="en-CA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-CA" dirty="0" err="1">
                <a:solidFill>
                  <a:srgbClr val="9CDCFE"/>
                </a:solidFill>
                <a:latin typeface="Menlo" panose="020B0609030804020204" pitchFamily="49" charset="0"/>
              </a:rPr>
              <a:t>sum</a:t>
            </a:r>
            <a:r>
              <a:rPr lang="en-CA" dirty="0">
                <a:solidFill>
                  <a:srgbClr val="D4D4D4"/>
                </a:solidFill>
                <a:latin typeface="Menlo" panose="020B0609030804020204" pitchFamily="49" charset="0"/>
              </a:rPr>
              <a:t> + </a:t>
            </a:r>
            <a:r>
              <a:rPr lang="en-CA" dirty="0">
                <a:solidFill>
                  <a:srgbClr val="B5CEA8"/>
                </a:solidFill>
                <a:latin typeface="Menlo" panose="020B0609030804020204" pitchFamily="49" charset="0"/>
              </a:rPr>
              <a:t>1</a:t>
            </a:r>
            <a:r>
              <a:rPr lang="en-CA" dirty="0">
                <a:solidFill>
                  <a:srgbClr val="D4D4D4"/>
                </a:solidFill>
                <a:latin typeface="Menlo" panose="020B0609030804020204" pitchFamily="49" charset="0"/>
              </a:rPr>
              <a:t> }</a:t>
            </a:r>
          </a:p>
          <a:p>
            <a:pPr lvl="1"/>
            <a:r>
              <a:rPr lang="en-CA" dirty="0">
                <a:solidFill>
                  <a:srgbClr val="C586C0"/>
                </a:solidFill>
                <a:latin typeface="Menlo" panose="020B0609030804020204" pitchFamily="49" charset="0"/>
              </a:rPr>
              <a:t>  return</a:t>
            </a:r>
            <a:r>
              <a:rPr lang="en-CA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CA" dirty="0">
                <a:solidFill>
                  <a:srgbClr val="9CDCFE"/>
                </a:solidFill>
                <a:latin typeface="Menlo" panose="020B0609030804020204" pitchFamily="49" charset="0"/>
              </a:rPr>
              <a:t>_state</a:t>
            </a:r>
            <a:endParaRPr lang="en-CA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lvl="1"/>
            <a:r>
              <a:rPr lang="en-CA" dirty="0">
                <a:solidFill>
                  <a:srgbClr val="D4D4D4"/>
                </a:solidFill>
                <a:latin typeface="Menlo" panose="020B0609030804020204" pitchFamily="49" charset="0"/>
              </a:rPr>
              <a:t>}</a:t>
            </a:r>
          </a:p>
          <a:p>
            <a:pPr lvl="1"/>
            <a:r>
              <a:rPr lang="en-CA" dirty="0">
                <a:solidFill>
                  <a:srgbClr val="C586C0"/>
                </a:solidFill>
                <a:latin typeface="Menlo" panose="020B0609030804020204" pitchFamily="49" charset="0"/>
              </a:rPr>
              <a:t>else</a:t>
            </a:r>
            <a:r>
              <a:rPr lang="en-CA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CA" dirty="0">
                <a:solidFill>
                  <a:srgbClr val="C586C0"/>
                </a:solidFill>
                <a:latin typeface="Menlo" panose="020B0609030804020204" pitchFamily="49" charset="0"/>
              </a:rPr>
              <a:t>return</a:t>
            </a:r>
            <a:r>
              <a:rPr lang="en-CA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CA" dirty="0">
                <a:solidFill>
                  <a:srgbClr val="9CDCFE"/>
                </a:solidFill>
                <a:latin typeface="Menlo" panose="020B0609030804020204" pitchFamily="49" charset="0"/>
              </a:rPr>
              <a:t>state</a:t>
            </a:r>
            <a:endParaRPr lang="en-CA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CA" dirty="0">
                <a:solidFill>
                  <a:srgbClr val="D4D4D4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C05108C-45A4-AA48-9CE4-94ED905A7F84}"/>
              </a:ext>
            </a:extLst>
          </p:cNvPr>
          <p:cNvSpPr/>
          <p:nvPr/>
        </p:nvSpPr>
        <p:spPr>
          <a:xfrm>
            <a:off x="2587859" y="3015816"/>
            <a:ext cx="3108570" cy="156966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n-CA" sz="3200" dirty="0">
                <a:solidFill>
                  <a:srgbClr val="6A9955"/>
                </a:solidFill>
                <a:latin typeface="Menlo" panose="020B0609030804020204" pitchFamily="49" charset="0"/>
              </a:rPr>
              <a:t>state = { </a:t>
            </a:r>
          </a:p>
          <a:p>
            <a:r>
              <a:rPr lang="en-CA" sz="3200" dirty="0">
                <a:solidFill>
                  <a:srgbClr val="6A9955"/>
                </a:solidFill>
                <a:latin typeface="Menlo" panose="020B0609030804020204" pitchFamily="49" charset="0"/>
              </a:rPr>
              <a:t>  sum:0 </a:t>
            </a:r>
          </a:p>
          <a:p>
            <a:r>
              <a:rPr lang="en-CA" sz="3200" dirty="0">
                <a:solidFill>
                  <a:srgbClr val="6A9955"/>
                </a:solidFill>
                <a:latin typeface="Menlo" panose="020B0609030804020204" pitchFamily="49" charset="0"/>
              </a:rPr>
              <a:t>}</a:t>
            </a:r>
            <a:endParaRPr lang="en-CA" sz="3200" dirty="0">
              <a:solidFill>
                <a:srgbClr val="D4D4D4"/>
              </a:solidFill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99649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>
            <a:extLst>
              <a:ext uri="{FF2B5EF4-FFF2-40B4-BE49-F238E27FC236}">
                <a16:creationId xmlns:a16="http://schemas.microsoft.com/office/drawing/2014/main" id="{92B6EEC6-B2D7-4183-80F6-7120F6F111EA}"/>
              </a:ext>
            </a:extLst>
          </p:cNvPr>
          <p:cNvSpPr/>
          <p:nvPr/>
        </p:nvSpPr>
        <p:spPr>
          <a:xfrm>
            <a:off x="0" y="0"/>
            <a:ext cx="2441359" cy="6858000"/>
          </a:xfrm>
          <a:prstGeom prst="rect">
            <a:avLst/>
          </a:prstGeom>
          <a:solidFill>
            <a:srgbClr val="0E0C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AE603992-81BB-4BD3-BB8E-141077956FC5}"/>
              </a:ext>
            </a:extLst>
          </p:cNvPr>
          <p:cNvSpPr txBox="1"/>
          <p:nvPr/>
        </p:nvSpPr>
        <p:spPr>
          <a:xfrm>
            <a:off x="281854" y="2554151"/>
            <a:ext cx="21878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Redux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重要概念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4" name="图形 23">
            <a:extLst>
              <a:ext uri="{FF2B5EF4-FFF2-40B4-BE49-F238E27FC236}">
                <a16:creationId xmlns:a16="http://schemas.microsoft.com/office/drawing/2014/main" id="{16062DAF-E411-42E2-B988-70C25316E1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225" y="6493296"/>
            <a:ext cx="1514139" cy="182880"/>
          </a:xfrm>
          <a:prstGeom prst="rect">
            <a:avLst/>
          </a:prstGeom>
        </p:spPr>
      </p:pic>
      <p:sp>
        <p:nvSpPr>
          <p:cNvPr id="13" name="文本框 10">
            <a:extLst>
              <a:ext uri="{FF2B5EF4-FFF2-40B4-BE49-F238E27FC236}">
                <a16:creationId xmlns:a16="http://schemas.microsoft.com/office/drawing/2014/main" id="{1D1A685C-D91A-6C4D-A5FF-B111B44A1FD4}"/>
              </a:ext>
            </a:extLst>
          </p:cNvPr>
          <p:cNvSpPr txBox="1"/>
          <p:nvPr/>
        </p:nvSpPr>
        <p:spPr>
          <a:xfrm>
            <a:off x="662295" y="1681850"/>
            <a:ext cx="9637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FFA4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02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D7C5F4B0-FD0E-D94B-A7CE-249E7EFC75C4}"/>
              </a:ext>
            </a:extLst>
          </p:cNvPr>
          <p:cNvSpPr/>
          <p:nvPr/>
        </p:nvSpPr>
        <p:spPr>
          <a:xfrm>
            <a:off x="3103654" y="496571"/>
            <a:ext cx="1232371" cy="135144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175ED7B3-55BC-DD4E-8642-B9E15F82B502}"/>
              </a:ext>
            </a:extLst>
          </p:cNvPr>
          <p:cNvSpPr/>
          <p:nvPr/>
        </p:nvSpPr>
        <p:spPr>
          <a:xfrm>
            <a:off x="9640585" y="496571"/>
            <a:ext cx="1499765" cy="149976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Redux</a:t>
            </a:r>
          </a:p>
          <a:p>
            <a:pPr algn="ctr"/>
            <a:r>
              <a:rPr lang="en-US" dirty="0"/>
              <a:t>Store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406A93F-2422-EC4F-8EA8-EDA1295EBE83}"/>
              </a:ext>
            </a:extLst>
          </p:cNvPr>
          <p:cNvCxnSpPr/>
          <p:nvPr/>
        </p:nvCxnSpPr>
        <p:spPr>
          <a:xfrm flipH="1">
            <a:off x="4701075" y="1172291"/>
            <a:ext cx="460214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B5E57B6-E9C7-AF4A-B83A-5DF17A5DEBCD}"/>
              </a:ext>
            </a:extLst>
          </p:cNvPr>
          <p:cNvSpPr txBox="1"/>
          <p:nvPr/>
        </p:nvSpPr>
        <p:spPr>
          <a:xfrm>
            <a:off x="5621551" y="741801"/>
            <a:ext cx="1090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Subscribe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E0E96B-209B-174F-A2D7-585B2DBC48B4}"/>
              </a:ext>
            </a:extLst>
          </p:cNvPr>
          <p:cNvSpPr txBox="1"/>
          <p:nvPr/>
        </p:nvSpPr>
        <p:spPr>
          <a:xfrm>
            <a:off x="4912287" y="2170335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solidFill>
                  <a:schemeClr val="bg1"/>
                </a:solidFill>
              </a:rPr>
              <a:t>数据闭环</a:t>
            </a:r>
            <a:endParaRPr lang="en-US" sz="4000" dirty="0">
              <a:solidFill>
                <a:schemeClr val="bg1"/>
              </a:solidFill>
            </a:endParaRPr>
          </a:p>
        </p:txBody>
      </p: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FE14C1D9-CE38-6A43-86A5-C49232B154C4}"/>
              </a:ext>
            </a:extLst>
          </p:cNvPr>
          <p:cNvCxnSpPr>
            <a:cxnSpLocks/>
            <a:stCxn id="2" idx="1"/>
            <a:endCxn id="21" idx="1"/>
          </p:cNvCxnSpPr>
          <p:nvPr/>
        </p:nvCxnSpPr>
        <p:spPr>
          <a:xfrm rot="10800000" flipH="1" flipV="1">
            <a:off x="3103654" y="1172290"/>
            <a:ext cx="98754" cy="3191365"/>
          </a:xfrm>
          <a:prstGeom prst="curvedConnector3">
            <a:avLst>
              <a:gd name="adj1" fmla="val -231484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BF3E9D67-68A0-C141-8EAC-D95D6EFC6973}"/>
              </a:ext>
            </a:extLst>
          </p:cNvPr>
          <p:cNvSpPr/>
          <p:nvPr/>
        </p:nvSpPr>
        <p:spPr>
          <a:xfrm>
            <a:off x="3202408" y="4132823"/>
            <a:ext cx="10118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2400" b="1" dirty="0">
                <a:solidFill>
                  <a:schemeClr val="accent5"/>
                </a:solidFill>
                <a:latin typeface="-apple-system"/>
              </a:rPr>
              <a:t>action</a:t>
            </a:r>
          </a:p>
        </p:txBody>
      </p:sp>
      <p:cxnSp>
        <p:nvCxnSpPr>
          <p:cNvPr id="27" name="Curved Connector 26">
            <a:extLst>
              <a:ext uri="{FF2B5EF4-FFF2-40B4-BE49-F238E27FC236}">
                <a16:creationId xmlns:a16="http://schemas.microsoft.com/office/drawing/2014/main" id="{68B20CBC-0391-DA45-AFE6-F015E3823447}"/>
              </a:ext>
            </a:extLst>
          </p:cNvPr>
          <p:cNvCxnSpPr>
            <a:cxnSpLocks/>
            <a:stCxn id="21" idx="3"/>
            <a:endCxn id="14" idx="1"/>
          </p:cNvCxnSpPr>
          <p:nvPr/>
        </p:nvCxnSpPr>
        <p:spPr>
          <a:xfrm>
            <a:off x="4214223" y="4363656"/>
            <a:ext cx="985848" cy="1"/>
          </a:xfrm>
          <a:prstGeom prst="curvedConnector3">
            <a:avLst>
              <a:gd name="adj1" fmla="val 50000"/>
            </a:avLst>
          </a:prstGeom>
          <a:ln w="76200">
            <a:solidFill>
              <a:schemeClr val="accent3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C1C0CBE7-CFE7-E34E-A420-DDFD4B36CE21}"/>
              </a:ext>
            </a:extLst>
          </p:cNvPr>
          <p:cNvSpPr/>
          <p:nvPr/>
        </p:nvSpPr>
        <p:spPr>
          <a:xfrm>
            <a:off x="5200071" y="4040491"/>
            <a:ext cx="440627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3600" b="1" dirty="0">
                <a:solidFill>
                  <a:schemeClr val="accent3"/>
                </a:solidFill>
                <a:latin typeface="-apple-system"/>
              </a:rPr>
              <a:t>Reducer(</a:t>
            </a:r>
            <a:r>
              <a:rPr lang="en-CA" sz="3600" b="1" dirty="0">
                <a:solidFill>
                  <a:schemeClr val="accent4"/>
                </a:solidFill>
                <a:latin typeface="-apple-system"/>
              </a:rPr>
              <a:t>state</a:t>
            </a:r>
            <a:r>
              <a:rPr lang="en-CA" sz="3600" b="1" dirty="0">
                <a:solidFill>
                  <a:schemeClr val="accent3"/>
                </a:solidFill>
                <a:latin typeface="-apple-system"/>
              </a:rPr>
              <a:t>, </a:t>
            </a:r>
            <a:r>
              <a:rPr lang="en-CA" sz="3600" b="1" dirty="0">
                <a:solidFill>
                  <a:schemeClr val="accent5"/>
                </a:solidFill>
                <a:latin typeface="-apple-system"/>
              </a:rPr>
              <a:t>action</a:t>
            </a:r>
            <a:r>
              <a:rPr lang="en-CA" sz="3600" b="1" dirty="0">
                <a:solidFill>
                  <a:schemeClr val="accent3"/>
                </a:solidFill>
                <a:latin typeface="-apple-system"/>
              </a:rPr>
              <a:t>)</a:t>
            </a:r>
          </a:p>
        </p:txBody>
      </p:sp>
      <p:cxnSp>
        <p:nvCxnSpPr>
          <p:cNvPr id="23" name="Curved Connector 22">
            <a:extLst>
              <a:ext uri="{FF2B5EF4-FFF2-40B4-BE49-F238E27FC236}">
                <a16:creationId xmlns:a16="http://schemas.microsoft.com/office/drawing/2014/main" id="{792857E9-E197-8742-8187-1726D8797318}"/>
              </a:ext>
            </a:extLst>
          </p:cNvPr>
          <p:cNvCxnSpPr>
            <a:cxnSpLocks/>
            <a:stCxn id="14" idx="3"/>
            <a:endCxn id="3" idx="4"/>
          </p:cNvCxnSpPr>
          <p:nvPr/>
        </p:nvCxnSpPr>
        <p:spPr>
          <a:xfrm flipV="1">
            <a:off x="9606342" y="1996336"/>
            <a:ext cx="784126" cy="2367321"/>
          </a:xfrm>
          <a:prstGeom prst="curvedConnector2">
            <a:avLst/>
          </a:prstGeom>
          <a:ln w="76200">
            <a:solidFill>
              <a:schemeClr val="accent3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04D5DE9-CAAF-E54A-BE32-E81CEEB2AE18}"/>
              </a:ext>
            </a:extLst>
          </p:cNvPr>
          <p:cNvSpPr txBox="1"/>
          <p:nvPr/>
        </p:nvSpPr>
        <p:spPr>
          <a:xfrm>
            <a:off x="5065059" y="5091953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7EF1E7E-0165-2C41-9E52-2DA5CB46461A}"/>
              </a:ext>
            </a:extLst>
          </p:cNvPr>
          <p:cNvSpPr/>
          <p:nvPr/>
        </p:nvSpPr>
        <p:spPr>
          <a:xfrm>
            <a:off x="2864405" y="4571405"/>
            <a:ext cx="19976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solidFill>
                  <a:srgbClr val="D4D4D4"/>
                </a:solidFill>
                <a:latin typeface="Menlo" panose="020B0609030804020204" pitchFamily="49" charset="0"/>
              </a:rPr>
              <a:t>{</a:t>
            </a:r>
            <a:r>
              <a:rPr lang="en-CA" dirty="0">
                <a:solidFill>
                  <a:srgbClr val="9CDCFE"/>
                </a:solidFill>
                <a:latin typeface="Menlo" panose="020B0609030804020204" pitchFamily="49" charset="0"/>
              </a:rPr>
              <a:t>type:</a:t>
            </a:r>
            <a:r>
              <a:rPr lang="en-CA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CA" dirty="0">
                <a:solidFill>
                  <a:srgbClr val="CE9178"/>
                </a:solidFill>
                <a:latin typeface="Menlo" panose="020B0609030804020204" pitchFamily="49" charset="0"/>
              </a:rPr>
              <a:t>'ADD’</a:t>
            </a:r>
            <a:r>
              <a:rPr lang="en-CA" dirty="0">
                <a:solidFill>
                  <a:srgbClr val="D4D4D4"/>
                </a:solidFill>
                <a:latin typeface="Menlo" panose="020B0609030804020204" pitchFamily="49" charset="0"/>
              </a:rPr>
              <a:t>}</a:t>
            </a:r>
            <a:endParaRPr lang="en-CA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D59985F-EB37-3644-BB29-2D18FF25A4C7}"/>
              </a:ext>
            </a:extLst>
          </p:cNvPr>
          <p:cNvSpPr/>
          <p:nvPr/>
        </p:nvSpPr>
        <p:spPr>
          <a:xfrm>
            <a:off x="6812551" y="4686822"/>
            <a:ext cx="13003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solidFill>
                  <a:srgbClr val="D4D4D4"/>
                </a:solidFill>
                <a:latin typeface="Menlo" panose="020B0609030804020204" pitchFamily="49" charset="0"/>
              </a:rPr>
              <a:t>{</a:t>
            </a:r>
            <a:r>
              <a:rPr lang="en-CA" dirty="0">
                <a:solidFill>
                  <a:srgbClr val="9CDCFE"/>
                </a:solidFill>
                <a:latin typeface="Menlo" panose="020B0609030804020204" pitchFamily="49" charset="0"/>
              </a:rPr>
              <a:t>sum:</a:t>
            </a:r>
            <a:r>
              <a:rPr lang="en-CA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CA" dirty="0">
                <a:solidFill>
                  <a:srgbClr val="B5CEA8"/>
                </a:solidFill>
                <a:latin typeface="Menlo" panose="020B0609030804020204" pitchFamily="49" charset="0"/>
              </a:rPr>
              <a:t>0</a:t>
            </a:r>
            <a:r>
              <a:rPr lang="en-CA" dirty="0">
                <a:solidFill>
                  <a:srgbClr val="D4D4D4"/>
                </a:solidFill>
                <a:latin typeface="Menlo" panose="020B0609030804020204" pitchFamily="49" charset="0"/>
              </a:rPr>
              <a:t>}</a:t>
            </a:r>
            <a:endParaRPr lang="en-CA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EF09AB3-A533-9544-AFA3-46C0446C60FA}"/>
              </a:ext>
            </a:extLst>
          </p:cNvPr>
          <p:cNvSpPr/>
          <p:nvPr/>
        </p:nvSpPr>
        <p:spPr>
          <a:xfrm>
            <a:off x="10349537" y="3377505"/>
            <a:ext cx="13003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solidFill>
                  <a:srgbClr val="D4D4D4"/>
                </a:solidFill>
                <a:latin typeface="Menlo" panose="020B0609030804020204" pitchFamily="49" charset="0"/>
              </a:rPr>
              <a:t>{</a:t>
            </a:r>
            <a:r>
              <a:rPr lang="en-CA" dirty="0">
                <a:solidFill>
                  <a:srgbClr val="9CDCFE"/>
                </a:solidFill>
                <a:latin typeface="Menlo" panose="020B0609030804020204" pitchFamily="49" charset="0"/>
              </a:rPr>
              <a:t>sum:</a:t>
            </a:r>
            <a:r>
              <a:rPr lang="en-CA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CA" dirty="0">
                <a:solidFill>
                  <a:srgbClr val="B5CEA8"/>
                </a:solidFill>
                <a:latin typeface="Menlo" panose="020B0609030804020204" pitchFamily="49" charset="0"/>
              </a:rPr>
              <a:t>1</a:t>
            </a:r>
            <a:r>
              <a:rPr lang="en-CA" dirty="0">
                <a:solidFill>
                  <a:srgbClr val="D4D4D4"/>
                </a:solidFill>
                <a:latin typeface="Menlo" panose="020B0609030804020204" pitchFamily="49" charset="0"/>
              </a:rPr>
              <a:t>}</a:t>
            </a:r>
            <a:endParaRPr lang="en-CA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3EEC387-C173-4E43-9376-E2B56AA4986D}"/>
              </a:ext>
            </a:extLst>
          </p:cNvPr>
          <p:cNvSpPr txBox="1"/>
          <p:nvPr/>
        </p:nvSpPr>
        <p:spPr>
          <a:xfrm>
            <a:off x="6742385" y="700995"/>
            <a:ext cx="1920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更新！ </a:t>
            </a:r>
            <a:r>
              <a:rPr lang="en-US" altLang="zh-CN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Sum</a:t>
            </a:r>
            <a:r>
              <a:rPr lang="zh-CN" alt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0</a:t>
            </a:r>
            <a:r>
              <a:rPr lang="zh-CN" alt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-&gt;</a:t>
            </a:r>
            <a:r>
              <a:rPr lang="zh-CN" alt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1</a:t>
            </a:r>
            <a:endParaRPr lang="en-US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C549D64-77D6-D34D-9086-BF9DA1F338DB}"/>
              </a:ext>
            </a:extLst>
          </p:cNvPr>
          <p:cNvSpPr txBox="1"/>
          <p:nvPr/>
        </p:nvSpPr>
        <p:spPr>
          <a:xfrm>
            <a:off x="2864405" y="2655710"/>
            <a:ext cx="973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dispatch</a:t>
            </a:r>
          </a:p>
        </p:txBody>
      </p:sp>
    </p:spTree>
    <p:extLst>
      <p:ext uri="{BB962C8B-B14F-4D97-AF65-F5344CB8AC3E}">
        <p14:creationId xmlns:p14="http://schemas.microsoft.com/office/powerpoint/2010/main" val="545013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>
            <a:extLst>
              <a:ext uri="{FF2B5EF4-FFF2-40B4-BE49-F238E27FC236}">
                <a16:creationId xmlns:a16="http://schemas.microsoft.com/office/drawing/2014/main" id="{548CB999-F3EE-4A2C-AFA2-381782F1CCA1}"/>
              </a:ext>
            </a:extLst>
          </p:cNvPr>
          <p:cNvSpPr txBox="1"/>
          <p:nvPr/>
        </p:nvSpPr>
        <p:spPr>
          <a:xfrm>
            <a:off x="5911617" y="3101696"/>
            <a:ext cx="17207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solidFill>
                  <a:prstClr val="white"/>
                </a:solidFill>
                <a:latin typeface="Calibri" panose="020F0502020204030204"/>
              </a:rPr>
              <a:t>React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Redux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图形 7">
            <a:extLst>
              <a:ext uri="{FF2B5EF4-FFF2-40B4-BE49-F238E27FC236}">
                <a16:creationId xmlns:a16="http://schemas.microsoft.com/office/drawing/2014/main" id="{AFA1FBE0-585E-4A7A-8D54-08D1C4C22B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225" y="6493296"/>
            <a:ext cx="1514139" cy="18288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3D7EE88-33B2-5E4D-B287-B8D7E56C02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0801" y="2180527"/>
            <a:ext cx="952500" cy="9525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534E5F3-8B3D-DA43-B1D5-E35789390723}"/>
              </a:ext>
            </a:extLst>
          </p:cNvPr>
          <p:cNvSpPr/>
          <p:nvPr/>
        </p:nvSpPr>
        <p:spPr>
          <a:xfrm>
            <a:off x="5156002" y="4577960"/>
            <a:ext cx="26498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https://react-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redux.js.org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/</a:t>
            </a:r>
          </a:p>
        </p:txBody>
      </p:sp>
      <p:sp>
        <p:nvSpPr>
          <p:cNvPr id="7" name="文本框 2">
            <a:extLst>
              <a:ext uri="{FF2B5EF4-FFF2-40B4-BE49-F238E27FC236}">
                <a16:creationId xmlns:a16="http://schemas.microsoft.com/office/drawing/2014/main" id="{849A7514-2211-DD4B-AFD8-87F829633F59}"/>
              </a:ext>
            </a:extLst>
          </p:cNvPr>
          <p:cNvSpPr txBox="1"/>
          <p:nvPr/>
        </p:nvSpPr>
        <p:spPr>
          <a:xfrm>
            <a:off x="4603966" y="2564443"/>
            <a:ext cx="9637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24F9CB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24F9CB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3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srgbClr val="24F9CB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094C97-7EBE-5649-852A-6345D869CA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11617" y="2374093"/>
            <a:ext cx="712694" cy="636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0433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2">
            <a:extLst>
              <a:ext uri="{FF2B5EF4-FFF2-40B4-BE49-F238E27FC236}">
                <a16:creationId xmlns:a16="http://schemas.microsoft.com/office/drawing/2014/main" id="{6B1B0CE6-628C-424D-8827-753E6F632217}"/>
              </a:ext>
            </a:extLst>
          </p:cNvPr>
          <p:cNvSpPr txBox="1"/>
          <p:nvPr/>
        </p:nvSpPr>
        <p:spPr>
          <a:xfrm>
            <a:off x="345731" y="1580251"/>
            <a:ext cx="9637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24F9CB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24F9CB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3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srgbClr val="24F9CB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3" name="文本框 3">
            <a:extLst>
              <a:ext uri="{FF2B5EF4-FFF2-40B4-BE49-F238E27FC236}">
                <a16:creationId xmlns:a16="http://schemas.microsoft.com/office/drawing/2014/main" id="{E73D6C4E-05C1-7549-9217-FDE5F0ABE6B6}"/>
              </a:ext>
            </a:extLst>
          </p:cNvPr>
          <p:cNvSpPr txBox="1"/>
          <p:nvPr/>
        </p:nvSpPr>
        <p:spPr>
          <a:xfrm>
            <a:off x="345732" y="2595914"/>
            <a:ext cx="1839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React Redux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402812-C5B7-DC4B-819D-BCB97187D656}"/>
              </a:ext>
            </a:extLst>
          </p:cNvPr>
          <p:cNvSpPr/>
          <p:nvPr/>
        </p:nvSpPr>
        <p:spPr>
          <a:xfrm>
            <a:off x="2647677" y="474988"/>
            <a:ext cx="40862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accent5"/>
                </a:solidFill>
                <a:latin typeface="-apple-system"/>
              </a:rPr>
              <a:t>组件分类（</a:t>
            </a:r>
            <a:r>
              <a:rPr lang="en-CA" sz="2800" b="1" dirty="0">
                <a:solidFill>
                  <a:schemeClr val="accent5"/>
                </a:solidFill>
                <a:latin typeface="-apple-system"/>
              </a:rPr>
              <a:t>Component）</a:t>
            </a:r>
            <a:endParaRPr lang="en-CA" sz="2800" b="1" i="0" dirty="0">
              <a:solidFill>
                <a:schemeClr val="accent5"/>
              </a:solidFill>
              <a:effectLst/>
              <a:latin typeface="-apple-system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AB46E5C-1D42-AD4C-9801-6904FBAD815D}"/>
              </a:ext>
            </a:extLst>
          </p:cNvPr>
          <p:cNvSpPr/>
          <p:nvPr/>
        </p:nvSpPr>
        <p:spPr>
          <a:xfrm>
            <a:off x="2653553" y="1303252"/>
            <a:ext cx="896470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accent1">
                    <a:lumMod val="40000"/>
                    <a:lumOff val="60000"/>
                  </a:schemeClr>
                </a:solidFill>
                <a:latin typeface="-apple-system"/>
              </a:rPr>
              <a:t>UI</a:t>
            </a:r>
            <a:r>
              <a:rPr lang="zh-CN" alt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-apple-system"/>
              </a:rPr>
              <a:t>组件（</a:t>
            </a:r>
            <a:r>
              <a:rPr lang="en-US" altLang="zh-CN" dirty="0">
                <a:solidFill>
                  <a:schemeClr val="accent1">
                    <a:lumMod val="40000"/>
                    <a:lumOff val="60000"/>
                  </a:schemeClr>
                </a:solidFill>
                <a:latin typeface="-apple-system"/>
              </a:rPr>
              <a:t>UI/dumb component</a:t>
            </a:r>
            <a:r>
              <a:rPr lang="zh-CN" alt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-apple-system"/>
              </a:rPr>
              <a:t>）有以下特点：</a:t>
            </a:r>
            <a:endParaRPr lang="en-US" altLang="zh-CN" dirty="0">
              <a:solidFill>
                <a:schemeClr val="accent1">
                  <a:lumMod val="40000"/>
                  <a:lumOff val="60000"/>
                </a:schemeClr>
              </a:solidFill>
              <a:latin typeface="-apple-system"/>
            </a:endParaRPr>
          </a:p>
          <a:p>
            <a:endParaRPr lang="zh-CN" altLang="en-US" dirty="0">
              <a:solidFill>
                <a:schemeClr val="accent5"/>
              </a:solidFill>
              <a:latin typeface="-apple-system"/>
            </a:endParaRPr>
          </a:p>
          <a:p>
            <a:r>
              <a:rPr lang="en-US" altLang="zh-CN" sz="1600" dirty="0">
                <a:solidFill>
                  <a:schemeClr val="bg1"/>
                </a:solidFill>
              </a:rPr>
              <a:t>   </a:t>
            </a:r>
            <a:r>
              <a:rPr lang="zh-CN" altLang="en-US" sz="1600" dirty="0">
                <a:solidFill>
                  <a:schemeClr val="bg1"/>
                </a:solidFill>
              </a:rPr>
              <a:t>只负责显示： 给具体的数据，就一定会显示唯一对应的</a:t>
            </a:r>
            <a:r>
              <a:rPr lang="en-US" altLang="zh-CN" sz="1600" dirty="0">
                <a:solidFill>
                  <a:schemeClr val="bg1"/>
                </a:solidFill>
              </a:rPr>
              <a:t>view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   </a:t>
            </a:r>
            <a:r>
              <a:rPr lang="zh-CN" altLang="en-US" sz="1600" dirty="0">
                <a:solidFill>
                  <a:schemeClr val="bg1"/>
                </a:solidFill>
              </a:rPr>
              <a:t>无内部状态： 不含有 </a:t>
            </a:r>
            <a:r>
              <a:rPr lang="en-US" altLang="zh-CN" sz="1600" dirty="0">
                <a:solidFill>
                  <a:schemeClr val="bg1"/>
                </a:solidFill>
              </a:rPr>
              <a:t>state</a:t>
            </a:r>
            <a:r>
              <a:rPr lang="zh-CN" altLang="en-US" sz="1600" dirty="0">
                <a:solidFill>
                  <a:schemeClr val="bg1"/>
                </a:solidFill>
              </a:rPr>
              <a:t>， 所有参数均由 </a:t>
            </a:r>
            <a:r>
              <a:rPr lang="en-US" altLang="zh-CN" sz="1600" dirty="0">
                <a:solidFill>
                  <a:schemeClr val="bg1"/>
                </a:solidFill>
              </a:rPr>
              <a:t>props </a:t>
            </a:r>
            <a:r>
              <a:rPr lang="zh-CN" altLang="en-US" sz="1600" dirty="0">
                <a:solidFill>
                  <a:schemeClr val="bg1"/>
                </a:solidFill>
              </a:rPr>
              <a:t>提供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 </a:t>
            </a:r>
          </a:p>
          <a:p>
            <a:r>
              <a:rPr lang="zh-CN" alt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-apple-system"/>
              </a:rPr>
              <a:t>容器（</a:t>
            </a:r>
            <a:r>
              <a:rPr lang="en-US" altLang="zh-CN" dirty="0">
                <a:solidFill>
                  <a:schemeClr val="accent1">
                    <a:lumMod val="40000"/>
                    <a:lumOff val="60000"/>
                  </a:schemeClr>
                </a:solidFill>
                <a:latin typeface="-apple-system"/>
              </a:rPr>
              <a:t>container</a:t>
            </a:r>
            <a:r>
              <a:rPr lang="zh-CN" alt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-apple-system"/>
              </a:rPr>
              <a:t>）有以下特点</a:t>
            </a:r>
            <a:r>
              <a:rPr lang="en-US" altLang="zh-CN" dirty="0">
                <a:solidFill>
                  <a:schemeClr val="accent1">
                    <a:lumMod val="40000"/>
                    <a:lumOff val="60000"/>
                  </a:schemeClr>
                </a:solidFill>
                <a:latin typeface="-apple-system"/>
              </a:rPr>
              <a:t>:</a:t>
            </a:r>
          </a:p>
          <a:p>
            <a:endParaRPr lang="en-US" altLang="zh-CN" dirty="0">
              <a:solidFill>
                <a:schemeClr val="accent5"/>
              </a:solidFill>
              <a:latin typeface="-apple-system"/>
            </a:endParaRPr>
          </a:p>
          <a:p>
            <a:r>
              <a:rPr lang="en-US" altLang="zh-CN" sz="1600" dirty="0">
                <a:solidFill>
                  <a:schemeClr val="bg1"/>
                </a:solidFill>
              </a:rPr>
              <a:t>   </a:t>
            </a:r>
            <a:r>
              <a:rPr lang="zh-CN" altLang="en-US" sz="1600" dirty="0">
                <a:solidFill>
                  <a:schemeClr val="bg1"/>
                </a:solidFill>
              </a:rPr>
              <a:t>主要负责数据处理，和</a:t>
            </a:r>
            <a:r>
              <a:rPr lang="en-US" altLang="zh-CN" sz="1600" dirty="0">
                <a:solidFill>
                  <a:schemeClr val="bg1"/>
                </a:solidFill>
              </a:rPr>
              <a:t>UI</a:t>
            </a:r>
            <a:r>
              <a:rPr lang="zh-CN" altLang="en-US" sz="1600" dirty="0">
                <a:solidFill>
                  <a:schemeClr val="bg1"/>
                </a:solidFill>
              </a:rPr>
              <a:t>组件的整合，并不负责具体</a:t>
            </a:r>
            <a:r>
              <a:rPr lang="en-US" altLang="zh-CN" sz="1600" dirty="0">
                <a:solidFill>
                  <a:schemeClr val="bg1"/>
                </a:solidFill>
              </a:rPr>
              <a:t>UI</a:t>
            </a:r>
            <a:r>
              <a:rPr lang="zh-CN" altLang="en-US" sz="1600" dirty="0">
                <a:solidFill>
                  <a:schemeClr val="bg1"/>
                </a:solidFill>
              </a:rPr>
              <a:t>的呈现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   </a:t>
            </a:r>
            <a:r>
              <a:rPr lang="zh-CN" altLang="en-US" sz="1600" dirty="0">
                <a:solidFill>
                  <a:schemeClr val="bg1"/>
                </a:solidFill>
              </a:rPr>
              <a:t>带有内部状态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 </a:t>
            </a:r>
            <a:endParaRPr lang="en-US" altLang="zh-CN" sz="1600" dirty="0">
              <a:solidFill>
                <a:schemeClr val="bg1"/>
              </a:solidFill>
              <a:effectLst/>
            </a:endParaRPr>
          </a:p>
        </p:txBody>
      </p:sp>
      <p:sp>
        <p:nvSpPr>
          <p:cNvPr id="21" name="Rectangle 3">
            <a:extLst>
              <a:ext uri="{FF2B5EF4-FFF2-40B4-BE49-F238E27FC236}">
                <a16:creationId xmlns:a16="http://schemas.microsoft.com/office/drawing/2014/main" id="{74F4C285-DE8E-3E45-82D2-6D83B20A0071}"/>
              </a:ext>
            </a:extLst>
          </p:cNvPr>
          <p:cNvSpPr/>
          <p:nvPr/>
        </p:nvSpPr>
        <p:spPr>
          <a:xfrm rot="10800000">
            <a:off x="2788948" y="1911252"/>
            <a:ext cx="45719" cy="221655"/>
          </a:xfrm>
          <a:prstGeom prst="rect">
            <a:avLst/>
          </a:prstGeom>
          <a:solidFill>
            <a:srgbClr val="24F9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angle 3">
            <a:extLst>
              <a:ext uri="{FF2B5EF4-FFF2-40B4-BE49-F238E27FC236}">
                <a16:creationId xmlns:a16="http://schemas.microsoft.com/office/drawing/2014/main" id="{F3661204-D04B-AA40-8D64-285D4E0B2724}"/>
              </a:ext>
            </a:extLst>
          </p:cNvPr>
          <p:cNvSpPr/>
          <p:nvPr/>
        </p:nvSpPr>
        <p:spPr>
          <a:xfrm rot="10800000">
            <a:off x="2788947" y="2159802"/>
            <a:ext cx="45719" cy="207844"/>
          </a:xfrm>
          <a:prstGeom prst="rect">
            <a:avLst/>
          </a:prstGeom>
          <a:solidFill>
            <a:srgbClr val="FFA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3">
            <a:extLst>
              <a:ext uri="{FF2B5EF4-FFF2-40B4-BE49-F238E27FC236}">
                <a16:creationId xmlns:a16="http://schemas.microsoft.com/office/drawing/2014/main" id="{CF26B16A-6842-2F41-87E4-BA8F75A38ACF}"/>
              </a:ext>
            </a:extLst>
          </p:cNvPr>
          <p:cNvSpPr/>
          <p:nvPr/>
        </p:nvSpPr>
        <p:spPr>
          <a:xfrm rot="10800000" flipH="1">
            <a:off x="2779087" y="3180451"/>
            <a:ext cx="45719" cy="221654"/>
          </a:xfrm>
          <a:prstGeom prst="rect">
            <a:avLst/>
          </a:prstGeom>
          <a:solidFill>
            <a:srgbClr val="E170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ectangle 3">
            <a:extLst>
              <a:ext uri="{FF2B5EF4-FFF2-40B4-BE49-F238E27FC236}">
                <a16:creationId xmlns:a16="http://schemas.microsoft.com/office/drawing/2014/main" id="{B6E21334-D754-7049-B4CB-7C3D9CB12DA3}"/>
              </a:ext>
            </a:extLst>
          </p:cNvPr>
          <p:cNvSpPr/>
          <p:nvPr/>
        </p:nvSpPr>
        <p:spPr>
          <a:xfrm rot="10800000" flipH="1">
            <a:off x="2769252" y="3455895"/>
            <a:ext cx="45719" cy="228410"/>
          </a:xfrm>
          <a:prstGeom prst="rect">
            <a:avLst/>
          </a:prstGeom>
          <a:solidFill>
            <a:srgbClr val="2CCB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AA4A620A-586D-294F-AAC4-1A0D6BC4A889}"/>
              </a:ext>
            </a:extLst>
          </p:cNvPr>
          <p:cNvSpPr/>
          <p:nvPr/>
        </p:nvSpPr>
        <p:spPr>
          <a:xfrm>
            <a:off x="4249272" y="4124841"/>
            <a:ext cx="6212541" cy="224995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Container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B35AEF38-E459-3241-990E-155A67401622}"/>
              </a:ext>
            </a:extLst>
          </p:cNvPr>
          <p:cNvSpPr/>
          <p:nvPr/>
        </p:nvSpPr>
        <p:spPr>
          <a:xfrm>
            <a:off x="4249272" y="5720560"/>
            <a:ext cx="6212540" cy="6542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UI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3DFE83F-0EE8-9D47-9AED-F22A75818D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6752" y="764778"/>
            <a:ext cx="2431359" cy="250733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859B31C-F32A-D440-A930-1D1EEB49B513}"/>
              </a:ext>
            </a:extLst>
          </p:cNvPr>
          <p:cNvSpPr txBox="1"/>
          <p:nvPr/>
        </p:nvSpPr>
        <p:spPr>
          <a:xfrm>
            <a:off x="9879106" y="847051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UI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BCA6F2E-49BF-6642-8FB1-E3C9DEC1DB6B}"/>
              </a:ext>
            </a:extLst>
          </p:cNvPr>
          <p:cNvSpPr txBox="1"/>
          <p:nvPr/>
        </p:nvSpPr>
        <p:spPr>
          <a:xfrm rot="1048498">
            <a:off x="10645857" y="821067"/>
            <a:ext cx="1077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container</a:t>
            </a:r>
          </a:p>
        </p:txBody>
      </p:sp>
    </p:spTree>
    <p:extLst>
      <p:ext uri="{BB962C8B-B14F-4D97-AF65-F5344CB8AC3E}">
        <p14:creationId xmlns:p14="http://schemas.microsoft.com/office/powerpoint/2010/main" val="9065752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2">
            <a:extLst>
              <a:ext uri="{FF2B5EF4-FFF2-40B4-BE49-F238E27FC236}">
                <a16:creationId xmlns:a16="http://schemas.microsoft.com/office/drawing/2014/main" id="{6B1B0CE6-628C-424D-8827-753E6F632217}"/>
              </a:ext>
            </a:extLst>
          </p:cNvPr>
          <p:cNvSpPr txBox="1"/>
          <p:nvPr/>
        </p:nvSpPr>
        <p:spPr>
          <a:xfrm>
            <a:off x="345731" y="1580251"/>
            <a:ext cx="9637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24F9CB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24F9CB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3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srgbClr val="24F9CB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3" name="文本框 3">
            <a:extLst>
              <a:ext uri="{FF2B5EF4-FFF2-40B4-BE49-F238E27FC236}">
                <a16:creationId xmlns:a16="http://schemas.microsoft.com/office/drawing/2014/main" id="{E73D6C4E-05C1-7549-9217-FDE5F0ABE6B6}"/>
              </a:ext>
            </a:extLst>
          </p:cNvPr>
          <p:cNvSpPr txBox="1"/>
          <p:nvPr/>
        </p:nvSpPr>
        <p:spPr>
          <a:xfrm>
            <a:off x="345732" y="2595914"/>
            <a:ext cx="1839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React Redux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402812-C5B7-DC4B-819D-BCB97187D656}"/>
              </a:ext>
            </a:extLst>
          </p:cNvPr>
          <p:cNvSpPr/>
          <p:nvPr/>
        </p:nvSpPr>
        <p:spPr>
          <a:xfrm>
            <a:off x="2839444" y="483205"/>
            <a:ext cx="16935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b="1" dirty="0">
                <a:solidFill>
                  <a:schemeClr val="accent3"/>
                </a:solidFill>
                <a:latin typeface="-apple-system"/>
              </a:rPr>
              <a:t>API： connect()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AA4A620A-586D-294F-AAC4-1A0D6BC4A889}"/>
              </a:ext>
            </a:extLst>
          </p:cNvPr>
          <p:cNvSpPr/>
          <p:nvPr/>
        </p:nvSpPr>
        <p:spPr>
          <a:xfrm>
            <a:off x="3933208" y="3724793"/>
            <a:ext cx="6212541" cy="238017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B35AEF38-E459-3241-990E-155A67401622}"/>
              </a:ext>
            </a:extLst>
          </p:cNvPr>
          <p:cNvSpPr/>
          <p:nvPr/>
        </p:nvSpPr>
        <p:spPr>
          <a:xfrm>
            <a:off x="4613376" y="4820646"/>
            <a:ext cx="4852203" cy="12843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UI(View)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499998-DA2D-2747-B3FB-C3814D4E7B0E}"/>
              </a:ext>
            </a:extLst>
          </p:cNvPr>
          <p:cNvSpPr/>
          <p:nvPr/>
        </p:nvSpPr>
        <p:spPr>
          <a:xfrm>
            <a:off x="2839444" y="847051"/>
            <a:ext cx="892225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200" dirty="0">
                <a:solidFill>
                  <a:schemeClr val="accent3">
                    <a:lumMod val="20000"/>
                    <a:lumOff val="80000"/>
                  </a:schemeClr>
                </a:solidFill>
                <a:latin typeface="-apple-system"/>
              </a:rPr>
              <a:t>react-redux </a:t>
            </a:r>
            <a:r>
              <a:rPr lang="zh-CN" altLang="en-US" sz="1200" dirty="0">
                <a:solidFill>
                  <a:schemeClr val="accent3">
                    <a:lumMod val="20000"/>
                    <a:lumOff val="80000"/>
                  </a:schemeClr>
                </a:solidFill>
                <a:latin typeface="-apple-system"/>
              </a:rPr>
              <a:t>中的</a:t>
            </a:r>
            <a:r>
              <a:rPr lang="en-CA" sz="1200" dirty="0">
                <a:solidFill>
                  <a:schemeClr val="accent3">
                    <a:lumMod val="20000"/>
                    <a:lumOff val="80000"/>
                  </a:schemeClr>
                </a:solidFill>
                <a:latin typeface="-apple-system"/>
              </a:rPr>
              <a:t>connect</a:t>
            </a:r>
            <a:r>
              <a:rPr lang="zh-CN" altLang="en-US" sz="1200" dirty="0">
                <a:solidFill>
                  <a:schemeClr val="accent3">
                    <a:lumMod val="20000"/>
                    <a:lumOff val="80000"/>
                  </a:schemeClr>
                </a:solidFill>
                <a:latin typeface="-apple-system"/>
              </a:rPr>
              <a:t>方法，用于将我们的</a:t>
            </a:r>
            <a:r>
              <a:rPr lang="en-CA" sz="1200" dirty="0">
                <a:solidFill>
                  <a:schemeClr val="accent3">
                    <a:lumMod val="20000"/>
                    <a:lumOff val="80000"/>
                  </a:schemeClr>
                </a:solidFill>
                <a:latin typeface="-apple-system"/>
              </a:rPr>
              <a:t>UI</a:t>
            </a:r>
            <a:r>
              <a:rPr lang="zh-CN" altLang="en-US" sz="1200" dirty="0">
                <a:solidFill>
                  <a:schemeClr val="accent3">
                    <a:lumMod val="20000"/>
                    <a:lumOff val="80000"/>
                  </a:schemeClr>
                </a:solidFill>
                <a:latin typeface="-apple-system"/>
              </a:rPr>
              <a:t>组件封装入一个</a:t>
            </a:r>
            <a:r>
              <a:rPr lang="en-CA" sz="1200" dirty="0">
                <a:solidFill>
                  <a:schemeClr val="accent3">
                    <a:lumMod val="20000"/>
                    <a:lumOff val="80000"/>
                  </a:schemeClr>
                </a:solidFill>
                <a:latin typeface="-apple-system"/>
              </a:rPr>
              <a:t>container，</a:t>
            </a:r>
            <a:r>
              <a:rPr lang="zh-CN" altLang="en-US" sz="1200" dirty="0">
                <a:solidFill>
                  <a:schemeClr val="accent3">
                    <a:lumMod val="20000"/>
                    <a:lumOff val="80000"/>
                  </a:schemeClr>
                </a:solidFill>
                <a:latin typeface="-apple-system"/>
              </a:rPr>
              <a:t>通过</a:t>
            </a:r>
            <a:r>
              <a:rPr lang="en-CA" sz="1200" dirty="0">
                <a:solidFill>
                  <a:schemeClr val="accent3">
                    <a:lumMod val="20000"/>
                    <a:lumOff val="80000"/>
                  </a:schemeClr>
                </a:solidFill>
                <a:latin typeface="-apple-system"/>
              </a:rPr>
              <a:t>container，</a:t>
            </a:r>
            <a:r>
              <a:rPr lang="zh-CN" altLang="en-US" sz="1200" dirty="0">
                <a:solidFill>
                  <a:schemeClr val="accent3">
                    <a:lumMod val="20000"/>
                    <a:lumOff val="80000"/>
                  </a:schemeClr>
                </a:solidFill>
                <a:latin typeface="-apple-system"/>
              </a:rPr>
              <a:t>我们可以建立</a:t>
            </a:r>
            <a:r>
              <a:rPr lang="en-CA" sz="1200" dirty="0">
                <a:solidFill>
                  <a:schemeClr val="accent3">
                    <a:lumMod val="20000"/>
                    <a:lumOff val="80000"/>
                  </a:schemeClr>
                </a:solidFill>
                <a:latin typeface="-apple-system"/>
              </a:rPr>
              <a:t>View</a:t>
            </a:r>
            <a:r>
              <a:rPr lang="zh-CN" altLang="en-US" sz="1200" dirty="0">
                <a:solidFill>
                  <a:schemeClr val="accent3">
                    <a:lumMod val="20000"/>
                    <a:lumOff val="80000"/>
                  </a:schemeClr>
                </a:solidFill>
                <a:latin typeface="-apple-system"/>
              </a:rPr>
              <a:t>与</a:t>
            </a:r>
            <a:r>
              <a:rPr lang="en-CA" sz="1200" dirty="0">
                <a:solidFill>
                  <a:schemeClr val="accent3">
                    <a:lumMod val="20000"/>
                    <a:lumOff val="80000"/>
                  </a:schemeClr>
                </a:solidFill>
                <a:latin typeface="-apple-system"/>
              </a:rPr>
              <a:t>Store</a:t>
            </a:r>
            <a:r>
              <a:rPr lang="zh-CN" altLang="en-US" sz="1200" dirty="0">
                <a:solidFill>
                  <a:schemeClr val="accent3">
                    <a:lumMod val="20000"/>
                    <a:lumOff val="80000"/>
                  </a:schemeClr>
                </a:solidFill>
                <a:latin typeface="-apple-system"/>
              </a:rPr>
              <a:t>的连接</a:t>
            </a:r>
            <a:endParaRPr lang="en-US" sz="12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3F8C1CA-32A1-D449-A6BA-5C5E21C2E822}"/>
              </a:ext>
            </a:extLst>
          </p:cNvPr>
          <p:cNvSpPr/>
          <p:nvPr/>
        </p:nvSpPr>
        <p:spPr>
          <a:xfrm>
            <a:off x="6096000" y="2455168"/>
            <a:ext cx="1750088" cy="175008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Redux Store</a:t>
            </a:r>
          </a:p>
        </p:txBody>
      </p:sp>
      <p:sp>
        <p:nvSpPr>
          <p:cNvPr id="14" name="Up Arrow 13">
            <a:extLst>
              <a:ext uri="{FF2B5EF4-FFF2-40B4-BE49-F238E27FC236}">
                <a16:creationId xmlns:a16="http://schemas.microsoft.com/office/drawing/2014/main" id="{03D7FF18-0C9F-B446-B851-6B2049F985C6}"/>
              </a:ext>
            </a:extLst>
          </p:cNvPr>
          <p:cNvSpPr/>
          <p:nvPr/>
        </p:nvSpPr>
        <p:spPr>
          <a:xfrm rot="10800000">
            <a:off x="5054425" y="4479985"/>
            <a:ext cx="519953" cy="573741"/>
          </a:xfrm>
          <a:prstGeom prst="up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Up Arrow 19">
            <a:extLst>
              <a:ext uri="{FF2B5EF4-FFF2-40B4-BE49-F238E27FC236}">
                <a16:creationId xmlns:a16="http://schemas.microsoft.com/office/drawing/2014/main" id="{E4067A0D-A352-7945-8D04-7AB733EB3B84}"/>
              </a:ext>
            </a:extLst>
          </p:cNvPr>
          <p:cNvSpPr/>
          <p:nvPr/>
        </p:nvSpPr>
        <p:spPr>
          <a:xfrm rot="10800000">
            <a:off x="8364071" y="4446494"/>
            <a:ext cx="519953" cy="573741"/>
          </a:xfrm>
          <a:prstGeom prst="upArrow">
            <a:avLst/>
          </a:prstGeom>
          <a:solidFill>
            <a:schemeClr val="tx2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42CEE12-B2B6-CA4A-A51C-9382A14534DF}"/>
              </a:ext>
            </a:extLst>
          </p:cNvPr>
          <p:cNvSpPr/>
          <p:nvPr/>
        </p:nvSpPr>
        <p:spPr>
          <a:xfrm>
            <a:off x="6155933" y="4328285"/>
            <a:ext cx="17670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ysClr val="windowText" lastClr="000000"/>
                </a:solidFill>
              </a:rPr>
              <a:t>Redux Container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2737DF6-F131-7B44-B569-28EE5F6E822F}"/>
              </a:ext>
            </a:extLst>
          </p:cNvPr>
          <p:cNvSpPr/>
          <p:nvPr/>
        </p:nvSpPr>
        <p:spPr>
          <a:xfrm>
            <a:off x="2781594" y="1177926"/>
            <a:ext cx="1168490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400" dirty="0">
                <a:solidFill>
                  <a:srgbClr val="C586C0"/>
                </a:solidFill>
                <a:latin typeface="Menlo" panose="020B0609030804020204" pitchFamily="49" charset="0"/>
              </a:rPr>
              <a:t>import</a:t>
            </a:r>
            <a:r>
              <a:rPr lang="en-CA" sz="1400" dirty="0">
                <a:solidFill>
                  <a:srgbClr val="D4D4D4"/>
                </a:solidFill>
                <a:latin typeface="Menlo" panose="020B0609030804020204" pitchFamily="49" charset="0"/>
              </a:rPr>
              <a:t> { </a:t>
            </a:r>
            <a:r>
              <a:rPr lang="en-CA" sz="1400" dirty="0">
                <a:solidFill>
                  <a:srgbClr val="9CDCFE"/>
                </a:solidFill>
                <a:latin typeface="Menlo" panose="020B0609030804020204" pitchFamily="49" charset="0"/>
              </a:rPr>
              <a:t>connect</a:t>
            </a:r>
            <a:r>
              <a:rPr lang="en-CA" sz="1400" dirty="0">
                <a:solidFill>
                  <a:srgbClr val="D4D4D4"/>
                </a:solidFill>
                <a:latin typeface="Menlo" panose="020B0609030804020204" pitchFamily="49" charset="0"/>
              </a:rPr>
              <a:t> } </a:t>
            </a:r>
            <a:r>
              <a:rPr lang="en-CA" sz="1400" dirty="0">
                <a:solidFill>
                  <a:srgbClr val="C586C0"/>
                </a:solidFill>
                <a:latin typeface="Menlo" panose="020B0609030804020204" pitchFamily="49" charset="0"/>
              </a:rPr>
              <a:t>from</a:t>
            </a:r>
            <a:r>
              <a:rPr lang="en-CA" sz="14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CA" sz="1400" dirty="0">
                <a:solidFill>
                  <a:srgbClr val="CE9178"/>
                </a:solidFill>
                <a:latin typeface="Menlo" panose="020B0609030804020204" pitchFamily="49" charset="0"/>
              </a:rPr>
              <a:t>'react-redux'</a:t>
            </a:r>
            <a:endParaRPr lang="en-CA" sz="14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br>
              <a:rPr lang="en-CA" sz="1400" dirty="0">
                <a:solidFill>
                  <a:srgbClr val="D4D4D4"/>
                </a:solidFill>
                <a:latin typeface="Menlo" panose="020B0609030804020204" pitchFamily="49" charset="0"/>
              </a:rPr>
            </a:br>
            <a:r>
              <a:rPr lang="en-CA" sz="1400" dirty="0" err="1">
                <a:solidFill>
                  <a:srgbClr val="569CD6"/>
                </a:solidFill>
                <a:latin typeface="Menlo" panose="020B0609030804020204" pitchFamily="49" charset="0"/>
              </a:rPr>
              <a:t>const</a:t>
            </a:r>
            <a:r>
              <a:rPr lang="en-CA" sz="14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CA" sz="1400" dirty="0" err="1">
                <a:solidFill>
                  <a:srgbClr val="9CDCFE"/>
                </a:solidFill>
                <a:latin typeface="Menlo" panose="020B0609030804020204" pitchFamily="49" charset="0"/>
              </a:rPr>
              <a:t>RatingStarContainer</a:t>
            </a:r>
            <a:r>
              <a:rPr lang="en-CA" sz="1400" dirty="0">
                <a:solidFill>
                  <a:srgbClr val="D4D4D4"/>
                </a:solidFill>
                <a:latin typeface="Menlo" panose="020B0609030804020204" pitchFamily="49" charset="0"/>
              </a:rPr>
              <a:t> = </a:t>
            </a:r>
            <a:r>
              <a:rPr lang="en-CA" sz="1400" dirty="0">
                <a:solidFill>
                  <a:srgbClr val="DCDCAA"/>
                </a:solidFill>
                <a:latin typeface="Menlo" panose="020B0609030804020204" pitchFamily="49" charset="0"/>
              </a:rPr>
              <a:t>connect</a:t>
            </a:r>
            <a:r>
              <a:rPr lang="en-CA" sz="14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CA" sz="1400" dirty="0" err="1">
                <a:solidFill>
                  <a:srgbClr val="9CDCFE"/>
                </a:solidFill>
                <a:latin typeface="Menlo" panose="020B0609030804020204" pitchFamily="49" charset="0"/>
              </a:rPr>
              <a:t>mapStateToProps</a:t>
            </a:r>
            <a:r>
              <a:rPr lang="en-CA" sz="1400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en-CA" sz="1400" dirty="0" err="1">
                <a:solidFill>
                  <a:srgbClr val="9CDCFE"/>
                </a:solidFill>
                <a:latin typeface="Menlo" panose="020B0609030804020204" pitchFamily="49" charset="0"/>
              </a:rPr>
              <a:t>mapDispatchToProps</a:t>
            </a:r>
            <a:r>
              <a:rPr lang="en-CA" sz="1400" dirty="0">
                <a:solidFill>
                  <a:srgbClr val="D4D4D4"/>
                </a:solidFill>
                <a:latin typeface="Menlo" panose="020B0609030804020204" pitchFamily="49" charset="0"/>
              </a:rPr>
              <a:t>)(</a:t>
            </a:r>
            <a:r>
              <a:rPr lang="en-CA" sz="1400" dirty="0" err="1">
                <a:solidFill>
                  <a:srgbClr val="9CDCFE"/>
                </a:solidFill>
                <a:latin typeface="Menlo" panose="020B0609030804020204" pitchFamily="49" charset="0"/>
              </a:rPr>
              <a:t>UIComponent</a:t>
            </a:r>
            <a:r>
              <a:rPr lang="en-CA" sz="1400" dirty="0">
                <a:solidFill>
                  <a:srgbClr val="D4D4D4"/>
                </a:solidFill>
                <a:latin typeface="Menlo" panose="020B0609030804020204" pitchFamily="49" charset="0"/>
              </a:rPr>
              <a:t>)</a:t>
            </a:r>
            <a:endParaRPr lang="en-CA" sz="14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36711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2">
            <a:extLst>
              <a:ext uri="{FF2B5EF4-FFF2-40B4-BE49-F238E27FC236}">
                <a16:creationId xmlns:a16="http://schemas.microsoft.com/office/drawing/2014/main" id="{6B1B0CE6-628C-424D-8827-753E6F632217}"/>
              </a:ext>
            </a:extLst>
          </p:cNvPr>
          <p:cNvSpPr txBox="1"/>
          <p:nvPr/>
        </p:nvSpPr>
        <p:spPr>
          <a:xfrm>
            <a:off x="345731" y="1580251"/>
            <a:ext cx="9637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24F9CB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24F9CB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3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srgbClr val="24F9CB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3" name="文本框 3">
            <a:extLst>
              <a:ext uri="{FF2B5EF4-FFF2-40B4-BE49-F238E27FC236}">
                <a16:creationId xmlns:a16="http://schemas.microsoft.com/office/drawing/2014/main" id="{E73D6C4E-05C1-7549-9217-FDE5F0ABE6B6}"/>
              </a:ext>
            </a:extLst>
          </p:cNvPr>
          <p:cNvSpPr txBox="1"/>
          <p:nvPr/>
        </p:nvSpPr>
        <p:spPr>
          <a:xfrm>
            <a:off x="345732" y="2595914"/>
            <a:ext cx="1839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React Redux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402812-C5B7-DC4B-819D-BCB97187D656}"/>
              </a:ext>
            </a:extLst>
          </p:cNvPr>
          <p:cNvSpPr/>
          <p:nvPr/>
        </p:nvSpPr>
        <p:spPr>
          <a:xfrm>
            <a:off x="2839444" y="483205"/>
            <a:ext cx="54070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b="1" dirty="0">
                <a:solidFill>
                  <a:schemeClr val="accent3"/>
                </a:solidFill>
                <a:latin typeface="-apple-system"/>
              </a:rPr>
              <a:t>API： connect(</a:t>
            </a:r>
            <a:r>
              <a:rPr lang="en-CA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-apple-system"/>
              </a:rPr>
              <a:t>mapStateToProps</a:t>
            </a:r>
            <a:r>
              <a:rPr lang="en-CA" dirty="0">
                <a:solidFill>
                  <a:schemeClr val="accent3">
                    <a:lumMod val="20000"/>
                    <a:lumOff val="80000"/>
                  </a:schemeClr>
                </a:solidFill>
                <a:latin typeface="-apple-system"/>
              </a:rPr>
              <a:t>, </a:t>
            </a:r>
            <a:r>
              <a:rPr lang="en-CA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-apple-system"/>
              </a:rPr>
              <a:t>mapDispatchToProps</a:t>
            </a:r>
            <a:r>
              <a:rPr lang="en-CA" b="1" dirty="0">
                <a:solidFill>
                  <a:schemeClr val="accent3"/>
                </a:solidFill>
                <a:latin typeface="-apple-system"/>
              </a:rPr>
              <a:t>)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AA4A620A-586D-294F-AAC4-1A0D6BC4A889}"/>
              </a:ext>
            </a:extLst>
          </p:cNvPr>
          <p:cNvSpPr/>
          <p:nvPr/>
        </p:nvSpPr>
        <p:spPr>
          <a:xfrm>
            <a:off x="2872280" y="3748598"/>
            <a:ext cx="8046732" cy="238017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B35AEF38-E459-3241-990E-155A67401622}"/>
              </a:ext>
            </a:extLst>
          </p:cNvPr>
          <p:cNvSpPr/>
          <p:nvPr/>
        </p:nvSpPr>
        <p:spPr>
          <a:xfrm>
            <a:off x="4613376" y="4820646"/>
            <a:ext cx="4852203" cy="12843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UI(View)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499998-DA2D-2747-B3FB-C3814D4E7B0E}"/>
              </a:ext>
            </a:extLst>
          </p:cNvPr>
          <p:cNvSpPr/>
          <p:nvPr/>
        </p:nvSpPr>
        <p:spPr>
          <a:xfrm>
            <a:off x="2839444" y="847051"/>
            <a:ext cx="892225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200" dirty="0">
                <a:solidFill>
                  <a:schemeClr val="accent3">
                    <a:lumMod val="20000"/>
                    <a:lumOff val="80000"/>
                  </a:schemeClr>
                </a:solidFill>
                <a:latin typeface="-apple-system"/>
              </a:rPr>
              <a:t>connect</a:t>
            </a:r>
            <a:r>
              <a:rPr lang="zh-CN" altLang="en-US" sz="1200" dirty="0">
                <a:solidFill>
                  <a:schemeClr val="accent3">
                    <a:lumMod val="20000"/>
                    <a:lumOff val="80000"/>
                  </a:schemeClr>
                </a:solidFill>
                <a:latin typeface="-apple-system"/>
              </a:rPr>
              <a:t>方法接受两个</a:t>
            </a:r>
            <a:r>
              <a:rPr lang="zh-CN" altLang="en-US" sz="1200" dirty="0">
                <a:solidFill>
                  <a:schemeClr val="accent1"/>
                </a:solidFill>
                <a:latin typeface="-apple-system"/>
              </a:rPr>
              <a:t>函数</a:t>
            </a:r>
            <a:r>
              <a:rPr lang="zh-CN" altLang="en-US" sz="1200" dirty="0">
                <a:solidFill>
                  <a:schemeClr val="accent3">
                    <a:lumMod val="20000"/>
                    <a:lumOff val="80000"/>
                  </a:schemeClr>
                </a:solidFill>
                <a:latin typeface="-apple-system"/>
              </a:rPr>
              <a:t>作为参数</a:t>
            </a:r>
            <a:r>
              <a:rPr lang="en-US" altLang="zh-CN" sz="1200" dirty="0">
                <a:solidFill>
                  <a:schemeClr val="accent3">
                    <a:lumMod val="20000"/>
                    <a:lumOff val="80000"/>
                  </a:schemeClr>
                </a:solidFill>
                <a:latin typeface="-apple-system"/>
              </a:rPr>
              <a:t>: </a:t>
            </a:r>
            <a:r>
              <a:rPr lang="en-CA" sz="1200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-apple-system"/>
              </a:rPr>
              <a:t>mapStateToProps</a:t>
            </a:r>
            <a:r>
              <a:rPr lang="en-CA" sz="1200" dirty="0">
                <a:solidFill>
                  <a:schemeClr val="accent3">
                    <a:lumMod val="20000"/>
                    <a:lumOff val="80000"/>
                  </a:schemeClr>
                </a:solidFill>
                <a:latin typeface="-apple-system"/>
              </a:rPr>
              <a:t> </a:t>
            </a:r>
            <a:r>
              <a:rPr lang="zh-CN" altLang="en-US" sz="1200" dirty="0">
                <a:solidFill>
                  <a:schemeClr val="accent3">
                    <a:lumMod val="20000"/>
                    <a:lumOff val="80000"/>
                  </a:schemeClr>
                </a:solidFill>
                <a:latin typeface="-apple-system"/>
              </a:rPr>
              <a:t>和 </a:t>
            </a:r>
            <a:r>
              <a:rPr lang="en-CA" sz="1200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-apple-system"/>
              </a:rPr>
              <a:t>mapDispatchToProps</a:t>
            </a:r>
            <a:endParaRPr lang="en-US" sz="12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3F8C1CA-32A1-D449-A6BA-5C5E21C2E822}"/>
              </a:ext>
            </a:extLst>
          </p:cNvPr>
          <p:cNvSpPr/>
          <p:nvPr/>
        </p:nvSpPr>
        <p:spPr>
          <a:xfrm>
            <a:off x="5593977" y="2455168"/>
            <a:ext cx="2958353" cy="175008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Redux Store</a:t>
            </a:r>
          </a:p>
        </p:txBody>
      </p:sp>
      <p:sp>
        <p:nvSpPr>
          <p:cNvPr id="14" name="Up Arrow 13">
            <a:extLst>
              <a:ext uri="{FF2B5EF4-FFF2-40B4-BE49-F238E27FC236}">
                <a16:creationId xmlns:a16="http://schemas.microsoft.com/office/drawing/2014/main" id="{03D7FF18-0C9F-B446-B851-6B2049F985C6}"/>
              </a:ext>
            </a:extLst>
          </p:cNvPr>
          <p:cNvSpPr/>
          <p:nvPr/>
        </p:nvSpPr>
        <p:spPr>
          <a:xfrm rot="10800000">
            <a:off x="5074024" y="4446495"/>
            <a:ext cx="519953" cy="573741"/>
          </a:xfrm>
          <a:prstGeom prst="up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Up Arrow 19">
            <a:extLst>
              <a:ext uri="{FF2B5EF4-FFF2-40B4-BE49-F238E27FC236}">
                <a16:creationId xmlns:a16="http://schemas.microsoft.com/office/drawing/2014/main" id="{E4067A0D-A352-7945-8D04-7AB733EB3B84}"/>
              </a:ext>
            </a:extLst>
          </p:cNvPr>
          <p:cNvSpPr/>
          <p:nvPr/>
        </p:nvSpPr>
        <p:spPr>
          <a:xfrm rot="10800000">
            <a:off x="8364071" y="4446494"/>
            <a:ext cx="519953" cy="573741"/>
          </a:xfrm>
          <a:prstGeom prst="upArrow">
            <a:avLst/>
          </a:prstGeom>
          <a:solidFill>
            <a:schemeClr val="tx2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42CEE12-B2B6-CA4A-A51C-9382A14534DF}"/>
              </a:ext>
            </a:extLst>
          </p:cNvPr>
          <p:cNvSpPr/>
          <p:nvPr/>
        </p:nvSpPr>
        <p:spPr>
          <a:xfrm>
            <a:off x="6155933" y="4328285"/>
            <a:ext cx="17670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ysClr val="windowText" lastClr="000000"/>
                </a:solidFill>
              </a:rPr>
              <a:t>Redux Container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85D4AB5-D71D-3B41-8411-143E6F8BE12B}"/>
              </a:ext>
            </a:extLst>
          </p:cNvPr>
          <p:cNvSpPr/>
          <p:nvPr/>
        </p:nvSpPr>
        <p:spPr>
          <a:xfrm>
            <a:off x="8727695" y="4420328"/>
            <a:ext cx="18575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b="1" dirty="0" err="1">
                <a:latin typeface="-apple-system"/>
              </a:rPr>
              <a:t>mapStateToProps</a:t>
            </a:r>
            <a:endParaRPr 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AA5130-22D2-5345-B640-BA1699A565D5}"/>
              </a:ext>
            </a:extLst>
          </p:cNvPr>
          <p:cNvSpPr txBox="1"/>
          <p:nvPr/>
        </p:nvSpPr>
        <p:spPr>
          <a:xfrm>
            <a:off x="2984421" y="4478141"/>
            <a:ext cx="2191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err="1">
                <a:latin typeface="-apple-system"/>
              </a:rPr>
              <a:t>mapDispatchToProps</a:t>
            </a:r>
            <a:endParaRPr lang="en-US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FA1BF09-B258-B547-AC4C-4B7D570968DD}"/>
              </a:ext>
            </a:extLst>
          </p:cNvPr>
          <p:cNvSpPr/>
          <p:nvPr/>
        </p:nvSpPr>
        <p:spPr>
          <a:xfrm>
            <a:off x="5993370" y="2770849"/>
            <a:ext cx="215956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600" dirty="0">
                <a:solidFill>
                  <a:srgbClr val="D4D4D4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State = {</a:t>
            </a:r>
            <a:r>
              <a:rPr lang="en-CA" sz="1600" dirty="0">
                <a:solidFill>
                  <a:srgbClr val="9CDCFE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sum:</a:t>
            </a:r>
            <a:r>
              <a:rPr lang="en-CA" sz="1600" dirty="0">
                <a:solidFill>
                  <a:srgbClr val="D4D4D4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 </a:t>
            </a:r>
            <a:r>
              <a:rPr lang="en-CA" sz="1600" dirty="0">
                <a:solidFill>
                  <a:srgbClr val="B5CEA8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0</a:t>
            </a:r>
            <a:r>
              <a:rPr lang="en-CA" sz="1600" dirty="0">
                <a:solidFill>
                  <a:srgbClr val="D4D4D4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}</a:t>
            </a:r>
            <a:endParaRPr lang="en-CA" sz="1600" b="0" dirty="0">
              <a:solidFill>
                <a:srgbClr val="D4D4D4"/>
              </a:solidFill>
              <a:effectLst/>
              <a:highlight>
                <a:srgbClr val="000000"/>
              </a:highlight>
              <a:latin typeface="Menlo" panose="020B06090308040202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6C7CBE5-4B28-FC4A-9DB3-6C4CB2C3C989}"/>
              </a:ext>
            </a:extLst>
          </p:cNvPr>
          <p:cNvSpPr/>
          <p:nvPr/>
        </p:nvSpPr>
        <p:spPr>
          <a:xfrm>
            <a:off x="7945626" y="4926957"/>
            <a:ext cx="137409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100" dirty="0" err="1">
                <a:solidFill>
                  <a:srgbClr val="569CD6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this</a:t>
            </a:r>
            <a:r>
              <a:rPr lang="en-CA" sz="1100" dirty="0" err="1">
                <a:solidFill>
                  <a:srgbClr val="D4D4D4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.</a:t>
            </a:r>
            <a:r>
              <a:rPr lang="en-CA" sz="1100" dirty="0" err="1">
                <a:solidFill>
                  <a:srgbClr val="9CDCFE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props</a:t>
            </a:r>
            <a:r>
              <a:rPr lang="en-CA" sz="1100" dirty="0" err="1">
                <a:solidFill>
                  <a:srgbClr val="D4D4D4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.</a:t>
            </a:r>
            <a:r>
              <a:rPr lang="en-CA" sz="1100" dirty="0" err="1">
                <a:solidFill>
                  <a:srgbClr val="9CDCFE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sum</a:t>
            </a:r>
            <a:endParaRPr lang="en-CA" sz="1100" b="0" dirty="0">
              <a:solidFill>
                <a:srgbClr val="D4D4D4"/>
              </a:solidFill>
              <a:effectLst/>
              <a:highlight>
                <a:srgbClr val="000000"/>
              </a:highlight>
              <a:latin typeface="Menlo" panose="020B06090308040202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3B8EAF9-1B84-544E-B5F3-559527777DC9}"/>
              </a:ext>
            </a:extLst>
          </p:cNvPr>
          <p:cNvSpPr/>
          <p:nvPr/>
        </p:nvSpPr>
        <p:spPr>
          <a:xfrm>
            <a:off x="7891569" y="4191861"/>
            <a:ext cx="167225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200" dirty="0" err="1">
                <a:solidFill>
                  <a:srgbClr val="9CDCFE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redux_state</a:t>
            </a:r>
            <a:r>
              <a:rPr lang="en-CA" sz="1200" dirty="0" err="1">
                <a:solidFill>
                  <a:srgbClr val="D4D4D4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.</a:t>
            </a:r>
            <a:r>
              <a:rPr lang="en-CA" sz="1200" dirty="0" err="1">
                <a:solidFill>
                  <a:srgbClr val="9CDCFE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sum</a:t>
            </a:r>
            <a:r>
              <a:rPr lang="en-CA" sz="1200" dirty="0">
                <a:solidFill>
                  <a:srgbClr val="D4D4D4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 </a:t>
            </a:r>
            <a:endParaRPr lang="en-US" sz="12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0902465-D11F-A946-8298-EFA656979CAF}"/>
              </a:ext>
            </a:extLst>
          </p:cNvPr>
          <p:cNvSpPr/>
          <p:nvPr/>
        </p:nvSpPr>
        <p:spPr>
          <a:xfrm>
            <a:off x="4613376" y="5083124"/>
            <a:ext cx="23230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200" dirty="0" err="1">
                <a:solidFill>
                  <a:srgbClr val="569CD6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this</a:t>
            </a:r>
            <a:r>
              <a:rPr lang="en-CA" sz="1200" dirty="0" err="1">
                <a:solidFill>
                  <a:srgbClr val="D4D4D4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.</a:t>
            </a:r>
            <a:r>
              <a:rPr lang="en-CA" sz="1200" dirty="0" err="1">
                <a:solidFill>
                  <a:srgbClr val="9CDCFE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props</a:t>
            </a:r>
            <a:r>
              <a:rPr lang="en-CA" sz="1200" dirty="0" err="1">
                <a:solidFill>
                  <a:srgbClr val="D4D4D4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.</a:t>
            </a:r>
            <a:r>
              <a:rPr lang="en-CA" sz="1200" dirty="0" err="1">
                <a:solidFill>
                  <a:srgbClr val="DCDCAA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onClickAdd</a:t>
            </a:r>
            <a:r>
              <a:rPr lang="en-CA" sz="1200" dirty="0">
                <a:solidFill>
                  <a:srgbClr val="D4D4D4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()</a:t>
            </a:r>
            <a:endParaRPr lang="en-CA" sz="1200" b="0" dirty="0">
              <a:solidFill>
                <a:srgbClr val="D4D4D4"/>
              </a:solidFill>
              <a:effectLst/>
              <a:highlight>
                <a:srgbClr val="000000"/>
              </a:highlight>
              <a:latin typeface="Menlo" panose="020B0609030804020204" pitchFamily="49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9098EC2-80C4-7D42-9EE3-29212408801A}"/>
              </a:ext>
            </a:extLst>
          </p:cNvPr>
          <p:cNvSpPr/>
          <p:nvPr/>
        </p:nvSpPr>
        <p:spPr>
          <a:xfrm>
            <a:off x="4064681" y="4162178"/>
            <a:ext cx="2694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200" dirty="0">
                <a:solidFill>
                  <a:srgbClr val="D4D4D4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() </a:t>
            </a:r>
            <a:r>
              <a:rPr lang="en-CA" sz="1200" dirty="0">
                <a:solidFill>
                  <a:srgbClr val="569CD6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=&gt;</a:t>
            </a:r>
            <a:r>
              <a:rPr lang="en-CA" sz="1200" dirty="0">
                <a:solidFill>
                  <a:srgbClr val="D4D4D4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 </a:t>
            </a:r>
            <a:r>
              <a:rPr lang="en-CA" sz="1200" dirty="0">
                <a:solidFill>
                  <a:srgbClr val="DCDCAA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dispatch</a:t>
            </a:r>
            <a:r>
              <a:rPr lang="en-CA" sz="1200" dirty="0">
                <a:solidFill>
                  <a:srgbClr val="D4D4D4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({</a:t>
            </a:r>
            <a:r>
              <a:rPr lang="en-CA" sz="1200" dirty="0">
                <a:solidFill>
                  <a:srgbClr val="9CDCFE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type:</a:t>
            </a:r>
            <a:r>
              <a:rPr lang="en-CA" sz="1200" dirty="0">
                <a:solidFill>
                  <a:srgbClr val="D4D4D4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 </a:t>
            </a:r>
            <a:r>
              <a:rPr lang="en-CA" sz="1200" dirty="0">
                <a:solidFill>
                  <a:srgbClr val="9CDCFE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ADD</a:t>
            </a:r>
            <a:r>
              <a:rPr lang="en-CA" sz="1200" dirty="0">
                <a:solidFill>
                  <a:srgbClr val="D4D4D4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})</a:t>
            </a:r>
            <a:endParaRPr lang="en-CA" sz="1200" b="0" dirty="0">
              <a:solidFill>
                <a:srgbClr val="D4D4D4"/>
              </a:solidFill>
              <a:effectLst/>
              <a:highlight>
                <a:srgbClr val="000000"/>
              </a:highlight>
              <a:latin typeface="Menlo" panose="020B0609030804020204" pitchFamily="49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8AB15A7-C4AE-C34B-8469-C8AF1696FCE4}"/>
              </a:ext>
            </a:extLst>
          </p:cNvPr>
          <p:cNvSpPr/>
          <p:nvPr/>
        </p:nvSpPr>
        <p:spPr>
          <a:xfrm>
            <a:off x="2631695" y="1685518"/>
            <a:ext cx="452214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200" dirty="0" err="1">
                <a:solidFill>
                  <a:srgbClr val="9CDCFE"/>
                </a:solidFill>
                <a:latin typeface="Menlo" panose="020B0609030804020204" pitchFamily="49" charset="0"/>
              </a:rPr>
              <a:t>const</a:t>
            </a:r>
            <a:r>
              <a:rPr lang="en-CA" sz="12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CA" sz="1200" dirty="0" err="1">
                <a:solidFill>
                  <a:srgbClr val="DCDCAA"/>
                </a:solidFill>
                <a:latin typeface="Menlo" panose="020B0609030804020204" pitchFamily="49" charset="0"/>
              </a:rPr>
              <a:t>mapDispatchToProps</a:t>
            </a:r>
            <a:r>
              <a:rPr lang="en-CA" sz="1200" dirty="0">
                <a:solidFill>
                  <a:srgbClr val="D4D4D4"/>
                </a:solidFill>
                <a:latin typeface="Menlo" panose="020B0609030804020204" pitchFamily="49" charset="0"/>
              </a:rPr>
              <a:t> = (</a:t>
            </a:r>
            <a:r>
              <a:rPr lang="en-CA" sz="1200" dirty="0">
                <a:solidFill>
                  <a:srgbClr val="9CDCFE"/>
                </a:solidFill>
                <a:latin typeface="Menlo" panose="020B0609030804020204" pitchFamily="49" charset="0"/>
              </a:rPr>
              <a:t>dispatch</a:t>
            </a:r>
            <a:r>
              <a:rPr lang="en-CA" sz="1200" dirty="0">
                <a:solidFill>
                  <a:srgbClr val="D4D4D4"/>
                </a:solidFill>
                <a:latin typeface="Menlo" panose="020B0609030804020204" pitchFamily="49" charset="0"/>
              </a:rPr>
              <a:t>) </a:t>
            </a:r>
            <a:r>
              <a:rPr lang="en-CA" sz="1200" dirty="0">
                <a:solidFill>
                  <a:srgbClr val="569CD6"/>
                </a:solidFill>
                <a:latin typeface="Menlo" panose="020B0609030804020204" pitchFamily="49" charset="0"/>
              </a:rPr>
              <a:t>=&gt;</a:t>
            </a:r>
            <a:r>
              <a:rPr lang="en-CA" sz="1200" dirty="0">
                <a:solidFill>
                  <a:srgbClr val="D4D4D4"/>
                </a:solidFill>
                <a:latin typeface="Menlo" panose="020B0609030804020204" pitchFamily="49" charset="0"/>
              </a:rPr>
              <a:t> {</a:t>
            </a:r>
          </a:p>
          <a:p>
            <a:r>
              <a:rPr lang="en-CA" sz="1200" dirty="0">
                <a:solidFill>
                  <a:srgbClr val="C586C0"/>
                </a:solidFill>
                <a:latin typeface="Menlo" panose="020B0609030804020204" pitchFamily="49" charset="0"/>
              </a:rPr>
              <a:t>  return</a:t>
            </a:r>
            <a:r>
              <a:rPr lang="en-CA" sz="1200" dirty="0">
                <a:solidFill>
                  <a:srgbClr val="D4D4D4"/>
                </a:solidFill>
                <a:latin typeface="Menlo" panose="020B0609030804020204" pitchFamily="49" charset="0"/>
              </a:rPr>
              <a:t> {</a:t>
            </a:r>
          </a:p>
          <a:p>
            <a:r>
              <a:rPr lang="en-CA" sz="1200" dirty="0">
                <a:solidFill>
                  <a:srgbClr val="DCDCAA"/>
                </a:solidFill>
                <a:latin typeface="Menlo" panose="020B0609030804020204" pitchFamily="49" charset="0"/>
              </a:rPr>
              <a:t>    </a:t>
            </a:r>
            <a:r>
              <a:rPr lang="en-CA" sz="1200" dirty="0" err="1">
                <a:solidFill>
                  <a:srgbClr val="DCDCAA"/>
                </a:solidFill>
                <a:latin typeface="Menlo" panose="020B0609030804020204" pitchFamily="49" charset="0"/>
              </a:rPr>
              <a:t>onClickAdd</a:t>
            </a:r>
            <a:r>
              <a:rPr lang="en-CA" sz="1200" dirty="0">
                <a:solidFill>
                  <a:srgbClr val="9CDCFE"/>
                </a:solidFill>
                <a:latin typeface="Menlo" panose="020B0609030804020204" pitchFamily="49" charset="0"/>
              </a:rPr>
              <a:t>:</a:t>
            </a:r>
            <a:r>
              <a:rPr lang="en-CA" sz="1200" dirty="0">
                <a:solidFill>
                  <a:srgbClr val="D4D4D4"/>
                </a:solidFill>
                <a:latin typeface="Menlo" panose="020B0609030804020204" pitchFamily="49" charset="0"/>
              </a:rPr>
              <a:t> () </a:t>
            </a:r>
            <a:r>
              <a:rPr lang="en-CA" sz="1200" dirty="0">
                <a:solidFill>
                  <a:srgbClr val="569CD6"/>
                </a:solidFill>
                <a:latin typeface="Menlo" panose="020B0609030804020204" pitchFamily="49" charset="0"/>
              </a:rPr>
              <a:t>=&gt;</a:t>
            </a:r>
            <a:r>
              <a:rPr lang="en-CA" sz="12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CA" sz="1200" dirty="0">
                <a:solidFill>
                  <a:srgbClr val="DCDCAA"/>
                </a:solidFill>
                <a:latin typeface="Menlo" panose="020B0609030804020204" pitchFamily="49" charset="0"/>
              </a:rPr>
              <a:t>dispatch</a:t>
            </a:r>
            <a:r>
              <a:rPr lang="en-CA" sz="1200" dirty="0">
                <a:solidFill>
                  <a:srgbClr val="D4D4D4"/>
                </a:solidFill>
                <a:latin typeface="Menlo" panose="020B0609030804020204" pitchFamily="49" charset="0"/>
              </a:rPr>
              <a:t>({ </a:t>
            </a:r>
            <a:r>
              <a:rPr lang="en-CA" sz="1200" dirty="0">
                <a:solidFill>
                  <a:srgbClr val="9CDCFE"/>
                </a:solidFill>
                <a:latin typeface="Menlo" panose="020B0609030804020204" pitchFamily="49" charset="0"/>
              </a:rPr>
              <a:t>type:</a:t>
            </a:r>
            <a:r>
              <a:rPr lang="en-CA" sz="12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CA" sz="1200" dirty="0">
                <a:solidFill>
                  <a:srgbClr val="9CDCFE"/>
                </a:solidFill>
                <a:latin typeface="Menlo" panose="020B0609030804020204" pitchFamily="49" charset="0"/>
              </a:rPr>
              <a:t>ADD</a:t>
            </a:r>
            <a:r>
              <a:rPr lang="en-CA" sz="1200" dirty="0">
                <a:solidFill>
                  <a:srgbClr val="D4D4D4"/>
                </a:solidFill>
                <a:latin typeface="Menlo" panose="020B0609030804020204" pitchFamily="49" charset="0"/>
              </a:rPr>
              <a:t>}),</a:t>
            </a:r>
          </a:p>
          <a:p>
            <a:r>
              <a:rPr lang="en-CA" sz="1200" dirty="0">
                <a:solidFill>
                  <a:srgbClr val="D4D4D4"/>
                </a:solidFill>
                <a:latin typeface="Menlo" panose="020B0609030804020204" pitchFamily="49" charset="0"/>
              </a:rPr>
              <a:t>  }</a:t>
            </a:r>
          </a:p>
          <a:p>
            <a:r>
              <a:rPr lang="en-CA" sz="1200" dirty="0">
                <a:solidFill>
                  <a:srgbClr val="D4D4D4"/>
                </a:solidFill>
                <a:latin typeface="Menlo" panose="020B0609030804020204" pitchFamily="49" charset="0"/>
              </a:rPr>
              <a:t>}</a:t>
            </a:r>
            <a:endParaRPr lang="en-CA" sz="12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81CAE32-BA27-5E4D-BAC3-58DEDC60C455}"/>
              </a:ext>
            </a:extLst>
          </p:cNvPr>
          <p:cNvSpPr/>
          <p:nvPr/>
        </p:nvSpPr>
        <p:spPr>
          <a:xfrm>
            <a:off x="8081627" y="1632157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CA" sz="1200" dirty="0" err="1">
                <a:solidFill>
                  <a:srgbClr val="569CD6"/>
                </a:solidFill>
                <a:latin typeface="Menlo" panose="020B0609030804020204" pitchFamily="49" charset="0"/>
              </a:rPr>
              <a:t>const</a:t>
            </a:r>
            <a:r>
              <a:rPr lang="en-CA" sz="12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CA" sz="1200" dirty="0" err="1">
                <a:solidFill>
                  <a:srgbClr val="DCDCAA"/>
                </a:solidFill>
                <a:latin typeface="Menlo" panose="020B0609030804020204" pitchFamily="49" charset="0"/>
              </a:rPr>
              <a:t>mapStateToProps</a:t>
            </a:r>
            <a:r>
              <a:rPr lang="en-CA" sz="1200" dirty="0">
                <a:solidFill>
                  <a:srgbClr val="D4D4D4"/>
                </a:solidFill>
                <a:latin typeface="Menlo" panose="020B0609030804020204" pitchFamily="49" charset="0"/>
              </a:rPr>
              <a:t> = (</a:t>
            </a:r>
            <a:r>
              <a:rPr lang="en-CA" sz="1200" dirty="0">
                <a:solidFill>
                  <a:srgbClr val="9CDCFE"/>
                </a:solidFill>
                <a:latin typeface="Menlo" panose="020B0609030804020204" pitchFamily="49" charset="0"/>
              </a:rPr>
              <a:t>state</a:t>
            </a:r>
            <a:r>
              <a:rPr lang="en-CA" sz="1200" dirty="0">
                <a:solidFill>
                  <a:srgbClr val="D4D4D4"/>
                </a:solidFill>
                <a:latin typeface="Menlo" panose="020B0609030804020204" pitchFamily="49" charset="0"/>
              </a:rPr>
              <a:t>) </a:t>
            </a:r>
            <a:r>
              <a:rPr lang="en-CA" sz="1200" dirty="0">
                <a:solidFill>
                  <a:srgbClr val="569CD6"/>
                </a:solidFill>
                <a:latin typeface="Menlo" panose="020B0609030804020204" pitchFamily="49" charset="0"/>
              </a:rPr>
              <a:t>=&gt;</a:t>
            </a:r>
            <a:r>
              <a:rPr lang="en-CA" sz="1200" dirty="0">
                <a:solidFill>
                  <a:srgbClr val="D4D4D4"/>
                </a:solidFill>
                <a:latin typeface="Menlo" panose="020B0609030804020204" pitchFamily="49" charset="0"/>
              </a:rPr>
              <a:t> {</a:t>
            </a:r>
          </a:p>
          <a:p>
            <a:r>
              <a:rPr lang="en-CA" sz="1200" dirty="0">
                <a:solidFill>
                  <a:srgbClr val="C586C0"/>
                </a:solidFill>
                <a:latin typeface="Menlo" panose="020B0609030804020204" pitchFamily="49" charset="0"/>
              </a:rPr>
              <a:t>  return</a:t>
            </a:r>
            <a:r>
              <a:rPr lang="en-CA" sz="1200" dirty="0">
                <a:solidFill>
                  <a:srgbClr val="D4D4D4"/>
                </a:solidFill>
                <a:latin typeface="Menlo" panose="020B0609030804020204" pitchFamily="49" charset="0"/>
              </a:rPr>
              <a:t> {</a:t>
            </a:r>
          </a:p>
          <a:p>
            <a:r>
              <a:rPr lang="en-CA" sz="1200" dirty="0">
                <a:solidFill>
                  <a:srgbClr val="9CDCFE"/>
                </a:solidFill>
                <a:latin typeface="Menlo" panose="020B0609030804020204" pitchFamily="49" charset="0"/>
              </a:rPr>
              <a:t>    sum:</a:t>
            </a:r>
            <a:r>
              <a:rPr lang="en-CA" sz="12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CA" sz="1200" dirty="0" err="1">
                <a:solidFill>
                  <a:srgbClr val="9CDCFE"/>
                </a:solidFill>
                <a:latin typeface="Menlo" panose="020B0609030804020204" pitchFamily="49" charset="0"/>
              </a:rPr>
              <a:t>state</a:t>
            </a:r>
            <a:r>
              <a:rPr lang="en-CA" sz="1200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-CA" sz="1200" dirty="0" err="1">
                <a:solidFill>
                  <a:srgbClr val="9CDCFE"/>
                </a:solidFill>
                <a:latin typeface="Menlo" panose="020B0609030804020204" pitchFamily="49" charset="0"/>
              </a:rPr>
              <a:t>sum</a:t>
            </a:r>
            <a:endParaRPr lang="en-CA" sz="12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CA" sz="1200" dirty="0">
                <a:solidFill>
                  <a:srgbClr val="D4D4D4"/>
                </a:solidFill>
                <a:latin typeface="Menlo" panose="020B0609030804020204" pitchFamily="49" charset="0"/>
              </a:rPr>
              <a:t>  }</a:t>
            </a:r>
          </a:p>
          <a:p>
            <a:r>
              <a:rPr lang="en-CA" sz="1200" dirty="0">
                <a:solidFill>
                  <a:srgbClr val="D4D4D4"/>
                </a:solidFill>
                <a:latin typeface="Menlo" panose="020B0609030804020204" pitchFamily="49" charset="0"/>
              </a:rPr>
              <a:t>}</a:t>
            </a:r>
            <a:endParaRPr lang="en-CA" sz="12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6675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67E1321D-BD42-455D-A6E9-7D926506191E}"/>
              </a:ext>
            </a:extLst>
          </p:cNvPr>
          <p:cNvSpPr txBox="1"/>
          <p:nvPr/>
        </p:nvSpPr>
        <p:spPr>
          <a:xfrm>
            <a:off x="4651401" y="2549859"/>
            <a:ext cx="9637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24F9CB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00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48CB999-F3EE-4A2C-AFA2-381782F1CCA1}"/>
              </a:ext>
            </a:extLst>
          </p:cNvPr>
          <p:cNvSpPr txBox="1"/>
          <p:nvPr/>
        </p:nvSpPr>
        <p:spPr>
          <a:xfrm>
            <a:off x="5615126" y="2826857"/>
            <a:ext cx="15628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solidFill>
                  <a:prstClr val="white"/>
                </a:solidFill>
                <a:latin typeface="Calibri" panose="020F0502020204030204"/>
              </a:rPr>
              <a:t>User Token</a:t>
            </a:r>
            <a:endParaRPr lang="en-US" dirty="0"/>
          </a:p>
        </p:txBody>
      </p:sp>
      <p:pic>
        <p:nvPicPr>
          <p:cNvPr id="8" name="图形 7">
            <a:extLst>
              <a:ext uri="{FF2B5EF4-FFF2-40B4-BE49-F238E27FC236}">
                <a16:creationId xmlns:a16="http://schemas.microsoft.com/office/drawing/2014/main" id="{AFA1FBE0-585E-4A7A-8D54-08D1C4C22B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225" y="6493296"/>
            <a:ext cx="1514139" cy="18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0554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2">
            <a:extLst>
              <a:ext uri="{FF2B5EF4-FFF2-40B4-BE49-F238E27FC236}">
                <a16:creationId xmlns:a16="http://schemas.microsoft.com/office/drawing/2014/main" id="{6B1B0CE6-628C-424D-8827-753E6F632217}"/>
              </a:ext>
            </a:extLst>
          </p:cNvPr>
          <p:cNvSpPr txBox="1"/>
          <p:nvPr/>
        </p:nvSpPr>
        <p:spPr>
          <a:xfrm>
            <a:off x="345731" y="1580251"/>
            <a:ext cx="9637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24F9CB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24F9CB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3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srgbClr val="24F9CB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3" name="文本框 3">
            <a:extLst>
              <a:ext uri="{FF2B5EF4-FFF2-40B4-BE49-F238E27FC236}">
                <a16:creationId xmlns:a16="http://schemas.microsoft.com/office/drawing/2014/main" id="{E73D6C4E-05C1-7549-9217-FDE5F0ABE6B6}"/>
              </a:ext>
            </a:extLst>
          </p:cNvPr>
          <p:cNvSpPr txBox="1"/>
          <p:nvPr/>
        </p:nvSpPr>
        <p:spPr>
          <a:xfrm>
            <a:off x="345732" y="2595914"/>
            <a:ext cx="1839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React Redux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402812-C5B7-DC4B-819D-BCB97187D656}"/>
              </a:ext>
            </a:extLst>
          </p:cNvPr>
          <p:cNvSpPr/>
          <p:nvPr/>
        </p:nvSpPr>
        <p:spPr>
          <a:xfrm>
            <a:off x="2839444" y="483205"/>
            <a:ext cx="193963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b="1" dirty="0">
                <a:solidFill>
                  <a:schemeClr val="accent1"/>
                </a:solidFill>
                <a:latin typeface="-apple-system"/>
              </a:rPr>
              <a:t>API： </a:t>
            </a:r>
            <a:r>
              <a:rPr lang="en-CA" b="1" dirty="0">
                <a:solidFill>
                  <a:schemeClr val="accent1"/>
                </a:solidFill>
              </a:rPr>
              <a:t>&lt; Provider &gt;</a:t>
            </a:r>
          </a:p>
          <a:p>
            <a:endParaRPr lang="en-CA" b="1" dirty="0">
              <a:solidFill>
                <a:schemeClr val="accent3"/>
              </a:solidFill>
              <a:latin typeface="-apple-system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499998-DA2D-2747-B3FB-C3814D4E7B0E}"/>
              </a:ext>
            </a:extLst>
          </p:cNvPr>
          <p:cNvSpPr/>
          <p:nvPr/>
        </p:nvSpPr>
        <p:spPr>
          <a:xfrm>
            <a:off x="2839444" y="847051"/>
            <a:ext cx="892225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chemeClr val="accent1">
                    <a:lumMod val="40000"/>
                    <a:lumOff val="60000"/>
                  </a:schemeClr>
                </a:solidFill>
                <a:latin typeface="-apple-system"/>
              </a:rPr>
              <a:t>用于将</a:t>
            </a:r>
            <a:r>
              <a:rPr lang="en-US" altLang="zh-CN" sz="1200" dirty="0">
                <a:solidFill>
                  <a:schemeClr val="accent1">
                    <a:lumMod val="40000"/>
                    <a:lumOff val="60000"/>
                  </a:schemeClr>
                </a:solidFill>
                <a:latin typeface="-apple-system"/>
              </a:rPr>
              <a:t>store</a:t>
            </a:r>
            <a:r>
              <a:rPr lang="zh-CN" altLang="en-US" sz="1200" dirty="0">
                <a:solidFill>
                  <a:schemeClr val="accent1">
                    <a:lumMod val="40000"/>
                    <a:lumOff val="60000"/>
                  </a:schemeClr>
                </a:solidFill>
                <a:latin typeface="-apple-system"/>
              </a:rPr>
              <a:t>中的</a:t>
            </a:r>
            <a:r>
              <a:rPr lang="en-US" altLang="zh-CN" sz="1200" dirty="0">
                <a:solidFill>
                  <a:schemeClr val="accent1">
                    <a:lumMod val="40000"/>
                    <a:lumOff val="60000"/>
                  </a:schemeClr>
                </a:solidFill>
                <a:latin typeface="-apple-system"/>
              </a:rPr>
              <a:t>state</a:t>
            </a:r>
            <a:r>
              <a:rPr lang="zh-CN" altLang="en-US" sz="1200" dirty="0">
                <a:solidFill>
                  <a:schemeClr val="accent1">
                    <a:lumMod val="40000"/>
                    <a:lumOff val="60000"/>
                  </a:schemeClr>
                </a:solidFill>
                <a:latin typeface="-apple-system"/>
              </a:rPr>
              <a:t>传入</a:t>
            </a:r>
            <a:r>
              <a:rPr lang="en-US" altLang="zh-CN" sz="1200" dirty="0">
                <a:solidFill>
                  <a:schemeClr val="accent1">
                    <a:lumMod val="40000"/>
                    <a:lumOff val="60000"/>
                  </a:schemeClr>
                </a:solidFill>
                <a:latin typeface="-apple-system"/>
              </a:rPr>
              <a:t>container</a:t>
            </a:r>
            <a:r>
              <a:rPr lang="zh-CN" altLang="en-US" sz="1200" dirty="0">
                <a:solidFill>
                  <a:schemeClr val="accent1">
                    <a:lumMod val="40000"/>
                    <a:lumOff val="60000"/>
                  </a:schemeClr>
                </a:solidFill>
                <a:latin typeface="-apple-system"/>
              </a:rPr>
              <a:t>， 一般来说可以在最上层传入，这样所有子组件都可以拿到</a:t>
            </a:r>
            <a:r>
              <a:rPr lang="en-US" altLang="zh-CN" sz="1200" dirty="0">
                <a:solidFill>
                  <a:schemeClr val="accent1">
                    <a:lumMod val="40000"/>
                    <a:lumOff val="60000"/>
                  </a:schemeClr>
                </a:solidFill>
                <a:latin typeface="-apple-system"/>
              </a:rPr>
              <a:t>store</a:t>
            </a:r>
            <a:r>
              <a:rPr lang="zh-CN" altLang="en-US" sz="1200" dirty="0">
                <a:solidFill>
                  <a:schemeClr val="accent1">
                    <a:lumMod val="40000"/>
                    <a:lumOff val="60000"/>
                  </a:schemeClr>
                </a:solidFill>
                <a:latin typeface="-apple-system"/>
              </a:rPr>
              <a:t>的</a:t>
            </a:r>
            <a:r>
              <a:rPr lang="en-US" altLang="zh-CN" sz="1200" dirty="0">
                <a:solidFill>
                  <a:schemeClr val="accent1">
                    <a:lumMod val="40000"/>
                    <a:lumOff val="60000"/>
                  </a:schemeClr>
                </a:solidFill>
                <a:latin typeface="-apple-system"/>
              </a:rPr>
              <a:t>state</a:t>
            </a:r>
            <a:r>
              <a:rPr lang="zh-CN" altLang="en-US" sz="1200" dirty="0">
                <a:solidFill>
                  <a:schemeClr val="accent1">
                    <a:lumMod val="40000"/>
                    <a:lumOff val="60000"/>
                  </a:schemeClr>
                </a:solidFill>
                <a:latin typeface="-apple-system"/>
              </a:rPr>
              <a:t>， 如下</a:t>
            </a:r>
            <a:endParaRPr lang="en-US" sz="12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56B608B-9233-FD41-BA55-15DA5EBF5B8F}"/>
              </a:ext>
            </a:extLst>
          </p:cNvPr>
          <p:cNvSpPr/>
          <p:nvPr/>
        </p:nvSpPr>
        <p:spPr>
          <a:xfrm>
            <a:off x="3056075" y="2374357"/>
            <a:ext cx="892225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>
                <a:solidFill>
                  <a:srgbClr val="C586C0"/>
                </a:solidFill>
                <a:latin typeface="Menlo" panose="020B0609030804020204" pitchFamily="49" charset="0"/>
              </a:rPr>
              <a:t>import</a:t>
            </a:r>
            <a:r>
              <a:rPr lang="en-CA" dirty="0">
                <a:solidFill>
                  <a:srgbClr val="D4D4D4"/>
                </a:solidFill>
                <a:latin typeface="Menlo" panose="020B0609030804020204" pitchFamily="49" charset="0"/>
              </a:rPr>
              <a:t> { </a:t>
            </a:r>
            <a:r>
              <a:rPr lang="en-CA" dirty="0">
                <a:solidFill>
                  <a:srgbClr val="9CDCFE"/>
                </a:solidFill>
                <a:latin typeface="Menlo" panose="020B0609030804020204" pitchFamily="49" charset="0"/>
              </a:rPr>
              <a:t>Provider</a:t>
            </a:r>
            <a:r>
              <a:rPr lang="en-CA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en-CA" dirty="0" err="1">
                <a:solidFill>
                  <a:srgbClr val="9CDCFE"/>
                </a:solidFill>
                <a:latin typeface="Menlo" panose="020B0609030804020204" pitchFamily="49" charset="0"/>
              </a:rPr>
              <a:t>createStore</a:t>
            </a:r>
            <a:r>
              <a:rPr lang="en-CA" dirty="0">
                <a:solidFill>
                  <a:srgbClr val="D4D4D4"/>
                </a:solidFill>
                <a:latin typeface="Menlo" panose="020B0609030804020204" pitchFamily="49" charset="0"/>
              </a:rPr>
              <a:t> } </a:t>
            </a:r>
            <a:r>
              <a:rPr lang="en-CA" dirty="0">
                <a:solidFill>
                  <a:srgbClr val="C586C0"/>
                </a:solidFill>
                <a:latin typeface="Menlo" panose="020B0609030804020204" pitchFamily="49" charset="0"/>
              </a:rPr>
              <a:t>from</a:t>
            </a:r>
            <a:r>
              <a:rPr lang="en-CA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CA" dirty="0">
                <a:solidFill>
                  <a:srgbClr val="CE9178"/>
                </a:solidFill>
                <a:latin typeface="Menlo" panose="020B0609030804020204" pitchFamily="49" charset="0"/>
              </a:rPr>
              <a:t>'react-redux'</a:t>
            </a:r>
            <a:r>
              <a:rPr lang="en-CA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br>
              <a:rPr lang="en-CA" dirty="0">
                <a:solidFill>
                  <a:srgbClr val="D4D4D4"/>
                </a:solidFill>
                <a:latin typeface="Menlo" panose="020B0609030804020204" pitchFamily="49" charset="0"/>
              </a:rPr>
            </a:br>
            <a:r>
              <a:rPr lang="en-CA" dirty="0" err="1">
                <a:solidFill>
                  <a:srgbClr val="569CD6"/>
                </a:solidFill>
                <a:latin typeface="Menlo" panose="020B0609030804020204" pitchFamily="49" charset="0"/>
              </a:rPr>
              <a:t>const</a:t>
            </a:r>
            <a:r>
              <a:rPr lang="en-CA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CA" dirty="0">
                <a:solidFill>
                  <a:srgbClr val="9CDCFE"/>
                </a:solidFill>
                <a:latin typeface="Menlo" panose="020B0609030804020204" pitchFamily="49" charset="0"/>
              </a:rPr>
              <a:t>store</a:t>
            </a:r>
            <a:r>
              <a:rPr lang="en-CA" dirty="0">
                <a:solidFill>
                  <a:srgbClr val="D4D4D4"/>
                </a:solidFill>
                <a:latin typeface="Menlo" panose="020B0609030804020204" pitchFamily="49" charset="0"/>
              </a:rPr>
              <a:t> = </a:t>
            </a:r>
            <a:r>
              <a:rPr lang="en-CA" dirty="0" err="1">
                <a:solidFill>
                  <a:srgbClr val="DCDCAA"/>
                </a:solidFill>
                <a:latin typeface="Menlo" panose="020B0609030804020204" pitchFamily="49" charset="0"/>
              </a:rPr>
              <a:t>createStore</a:t>
            </a:r>
            <a:r>
              <a:rPr lang="en-CA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CA" dirty="0" err="1">
                <a:solidFill>
                  <a:srgbClr val="9CDCFE"/>
                </a:solidFill>
                <a:latin typeface="Menlo" panose="020B0609030804020204" pitchFamily="49" charset="0"/>
              </a:rPr>
              <a:t>couterReducers</a:t>
            </a:r>
            <a:r>
              <a:rPr lang="en-CA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en-CA" dirty="0" err="1">
                <a:solidFill>
                  <a:srgbClr val="9CDCFE"/>
                </a:solidFill>
                <a:latin typeface="Menlo" panose="020B0609030804020204" pitchFamily="49" charset="0"/>
              </a:rPr>
              <a:t>init_state</a:t>
            </a:r>
            <a:r>
              <a:rPr lang="en-CA" dirty="0">
                <a:solidFill>
                  <a:srgbClr val="D4D4D4"/>
                </a:solidFill>
                <a:latin typeface="Menlo" panose="020B0609030804020204" pitchFamily="49" charset="0"/>
              </a:rPr>
              <a:t>);</a:t>
            </a:r>
          </a:p>
          <a:p>
            <a:endParaRPr lang="en-CA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CA" dirty="0" err="1">
                <a:solidFill>
                  <a:srgbClr val="9CDCFE"/>
                </a:solidFill>
                <a:latin typeface="Menlo" panose="020B0609030804020204" pitchFamily="49" charset="0"/>
              </a:rPr>
              <a:t>ReactDOM</a:t>
            </a:r>
            <a:r>
              <a:rPr lang="en-CA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-CA" dirty="0" err="1">
                <a:solidFill>
                  <a:srgbClr val="DCDCAA"/>
                </a:solidFill>
                <a:latin typeface="Menlo" panose="020B0609030804020204" pitchFamily="49" charset="0"/>
              </a:rPr>
              <a:t>render</a:t>
            </a:r>
            <a:r>
              <a:rPr lang="en-CA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</a:p>
          <a:p>
            <a:r>
              <a:rPr lang="en-CA" dirty="0">
                <a:solidFill>
                  <a:srgbClr val="808080"/>
                </a:solidFill>
                <a:latin typeface="Menlo" panose="020B0609030804020204" pitchFamily="49" charset="0"/>
              </a:rPr>
              <a:t>  &lt;</a:t>
            </a:r>
            <a:r>
              <a:rPr lang="en-CA" dirty="0">
                <a:solidFill>
                  <a:srgbClr val="4EC9B0"/>
                </a:solidFill>
                <a:latin typeface="Menlo" panose="020B0609030804020204" pitchFamily="49" charset="0"/>
              </a:rPr>
              <a:t>Provider</a:t>
            </a:r>
            <a:r>
              <a:rPr lang="en-CA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CA" dirty="0">
                <a:solidFill>
                  <a:srgbClr val="9CDCFE"/>
                </a:solidFill>
                <a:latin typeface="Menlo" panose="020B0609030804020204" pitchFamily="49" charset="0"/>
              </a:rPr>
              <a:t>store</a:t>
            </a:r>
            <a:r>
              <a:rPr lang="en-CA" dirty="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-CA" dirty="0">
                <a:solidFill>
                  <a:srgbClr val="569CD6"/>
                </a:solidFill>
                <a:latin typeface="Menlo" panose="020B0609030804020204" pitchFamily="49" charset="0"/>
              </a:rPr>
              <a:t>{</a:t>
            </a:r>
            <a:r>
              <a:rPr lang="en-CA" dirty="0">
                <a:solidFill>
                  <a:srgbClr val="9CDCFE"/>
                </a:solidFill>
                <a:latin typeface="Menlo" panose="020B0609030804020204" pitchFamily="49" charset="0"/>
              </a:rPr>
              <a:t>store</a:t>
            </a:r>
            <a:r>
              <a:rPr lang="en-CA" dirty="0">
                <a:solidFill>
                  <a:srgbClr val="569CD6"/>
                </a:solidFill>
                <a:latin typeface="Menlo" panose="020B0609030804020204" pitchFamily="49" charset="0"/>
              </a:rPr>
              <a:t>}</a:t>
            </a:r>
            <a:r>
              <a:rPr lang="en-CA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-CA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CA" dirty="0">
                <a:solidFill>
                  <a:srgbClr val="808080"/>
                </a:solidFill>
                <a:latin typeface="Menlo" panose="020B0609030804020204" pitchFamily="49" charset="0"/>
              </a:rPr>
              <a:t>    &lt;</a:t>
            </a:r>
            <a:r>
              <a:rPr lang="en-CA" dirty="0">
                <a:solidFill>
                  <a:srgbClr val="4EC9B0"/>
                </a:solidFill>
                <a:latin typeface="Menlo" panose="020B0609030804020204" pitchFamily="49" charset="0"/>
              </a:rPr>
              <a:t>App</a:t>
            </a:r>
            <a:r>
              <a:rPr lang="en-CA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CA" dirty="0">
                <a:solidFill>
                  <a:srgbClr val="808080"/>
                </a:solidFill>
                <a:latin typeface="Menlo" panose="020B0609030804020204" pitchFamily="49" charset="0"/>
              </a:rPr>
              <a:t>/&gt;</a:t>
            </a:r>
            <a:endParaRPr lang="en-CA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CA" dirty="0">
                <a:solidFill>
                  <a:srgbClr val="808080"/>
                </a:solidFill>
                <a:latin typeface="Menlo" panose="020B0609030804020204" pitchFamily="49" charset="0"/>
              </a:rPr>
              <a:t>  &lt;/</a:t>
            </a:r>
            <a:r>
              <a:rPr lang="en-CA" dirty="0">
                <a:solidFill>
                  <a:srgbClr val="4EC9B0"/>
                </a:solidFill>
                <a:latin typeface="Menlo" panose="020B0609030804020204" pitchFamily="49" charset="0"/>
              </a:rPr>
              <a:t>Provider</a:t>
            </a:r>
            <a:r>
              <a:rPr lang="en-CA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-CA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CA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en-CA" dirty="0" err="1">
                <a:solidFill>
                  <a:srgbClr val="9CDCFE"/>
                </a:solidFill>
                <a:latin typeface="Menlo" panose="020B0609030804020204" pitchFamily="49" charset="0"/>
              </a:rPr>
              <a:t>document</a:t>
            </a:r>
            <a:r>
              <a:rPr lang="en-CA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-CA" dirty="0" err="1">
                <a:solidFill>
                  <a:srgbClr val="DCDCAA"/>
                </a:solidFill>
                <a:latin typeface="Menlo" panose="020B0609030804020204" pitchFamily="49" charset="0"/>
              </a:rPr>
              <a:t>getElementById</a:t>
            </a:r>
            <a:r>
              <a:rPr lang="en-CA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CA" dirty="0">
                <a:solidFill>
                  <a:srgbClr val="CE9178"/>
                </a:solidFill>
                <a:latin typeface="Menlo" panose="020B0609030804020204" pitchFamily="49" charset="0"/>
              </a:rPr>
              <a:t>'root'</a:t>
            </a:r>
            <a:r>
              <a:rPr lang="en-CA" dirty="0">
                <a:solidFill>
                  <a:srgbClr val="D4D4D4"/>
                </a:solidFill>
                <a:latin typeface="Menlo" panose="020B0609030804020204" pitchFamily="49" charset="0"/>
              </a:rPr>
              <a:t>));</a:t>
            </a:r>
            <a:endParaRPr lang="en-CA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29107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67E1321D-BD42-455D-A6E9-7D926506191E}"/>
              </a:ext>
            </a:extLst>
          </p:cNvPr>
          <p:cNvSpPr txBox="1"/>
          <p:nvPr/>
        </p:nvSpPr>
        <p:spPr>
          <a:xfrm>
            <a:off x="3433251" y="362471"/>
            <a:ext cx="532549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6000" dirty="0">
                <a:solidFill>
                  <a:srgbClr val="24F9CB"/>
                </a:solidFill>
                <a:latin typeface="Calibri" panose="020F0502020204030204"/>
              </a:rPr>
              <a:t>本周作业</a:t>
            </a:r>
            <a:r>
              <a:rPr lang="en-US" altLang="zh-CN" sz="6000" dirty="0">
                <a:solidFill>
                  <a:srgbClr val="24F9CB"/>
                </a:solidFill>
                <a:latin typeface="Calibri" panose="020F0502020204030204"/>
              </a:rPr>
              <a:t>&amp;</a:t>
            </a:r>
            <a:r>
              <a:rPr lang="zh-CN" altLang="en-US" sz="6000" dirty="0">
                <a:solidFill>
                  <a:srgbClr val="24F9CB"/>
                </a:solidFill>
                <a:latin typeface="Calibri" panose="020F0502020204030204"/>
              </a:rPr>
              <a:t>阅读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srgbClr val="24F9CB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图形 7">
            <a:extLst>
              <a:ext uri="{FF2B5EF4-FFF2-40B4-BE49-F238E27FC236}">
                <a16:creationId xmlns:a16="http://schemas.microsoft.com/office/drawing/2014/main" id="{AFA1FBE0-585E-4A7A-8D54-08D1C4C22B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225" y="6493296"/>
            <a:ext cx="1514139" cy="18288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19C6E53-57E4-7E4C-A125-F1945E91D721}"/>
              </a:ext>
            </a:extLst>
          </p:cNvPr>
          <p:cNvSpPr txBox="1"/>
          <p:nvPr/>
        </p:nvSpPr>
        <p:spPr>
          <a:xfrm>
            <a:off x="3219361" y="3007689"/>
            <a:ext cx="7730578" cy="1677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>
                <a:solidFill>
                  <a:schemeClr val="bg1"/>
                </a:solidFill>
              </a:rPr>
              <a:t>回顾本节录像</a:t>
            </a:r>
            <a:endParaRPr lang="en-CA" altLang="zh-CN" dirty="0">
              <a:solidFill>
                <a:schemeClr val="bg1"/>
              </a:solidFill>
            </a:endParaRPr>
          </a:p>
          <a:p>
            <a:pPr>
              <a:lnSpc>
                <a:spcPct val="200000"/>
              </a:lnSpc>
            </a:pPr>
            <a:r>
              <a:rPr lang="zh-CN" altLang="en-CA" dirty="0">
                <a:solidFill>
                  <a:schemeClr val="bg1"/>
                </a:solidFill>
              </a:rPr>
              <a:t>手撸一遍</a:t>
            </a:r>
            <a:r>
              <a:rPr lang="en-US" altLang="zh-CN" dirty="0">
                <a:solidFill>
                  <a:schemeClr val="bg1"/>
                </a:solidFill>
              </a:rPr>
              <a:t>playground</a:t>
            </a:r>
            <a:r>
              <a:rPr lang="zh-CN" altLang="en-US" dirty="0">
                <a:solidFill>
                  <a:schemeClr val="bg1"/>
                </a:solidFill>
              </a:rPr>
              <a:t>代码： </a:t>
            </a:r>
            <a:r>
              <a:rPr lang="en-US" dirty="0">
                <a:solidFill>
                  <a:schemeClr val="accent5"/>
                </a:solidFill>
                <a:hlinkClick r:id="rId4"/>
              </a:rPr>
              <a:t>https://codesandbox.io/s/kxlrqymo5o</a:t>
            </a:r>
            <a:r>
              <a:rPr lang="zh-CN" altLang="en-US" dirty="0">
                <a:solidFill>
                  <a:schemeClr val="accent5"/>
                </a:solidFill>
              </a:rPr>
              <a:t> </a:t>
            </a:r>
            <a:endParaRPr lang="en-CA" altLang="zh-CN" dirty="0">
              <a:solidFill>
                <a:schemeClr val="accent5"/>
              </a:solidFill>
            </a:endParaRPr>
          </a:p>
          <a:p>
            <a:pPr>
              <a:lnSpc>
                <a:spcPct val="200000"/>
              </a:lnSpc>
            </a:pPr>
            <a:r>
              <a:rPr lang="zh-CN" altLang="en-US" dirty="0">
                <a:solidFill>
                  <a:schemeClr val="bg1"/>
                </a:solidFill>
              </a:rPr>
              <a:t>阅读 </a:t>
            </a:r>
            <a:r>
              <a:rPr lang="en-CA" altLang="zh-CN" dirty="0">
                <a:solidFill>
                  <a:schemeClr val="accent5"/>
                </a:solidFill>
                <a:hlinkClick r:id="rId5"/>
              </a:rPr>
              <a:t>https://github.com/SunnySunnyOMG/redux-learn</a:t>
            </a:r>
            <a:r>
              <a:rPr lang="zh-CN" altLang="en-US" dirty="0">
                <a:solidFill>
                  <a:schemeClr val="accent5"/>
                </a:solidFill>
              </a:rPr>
              <a:t> 可以先跳过高级部分</a:t>
            </a:r>
            <a:endParaRPr lang="en-US" dirty="0">
              <a:solidFill>
                <a:schemeClr val="accent5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724DBE-5C49-C947-AB38-06268596FB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19750" y="1769930"/>
            <a:ext cx="952500" cy="952500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EAD2640F-5C60-B04E-8724-3D4952F8AAE4}"/>
              </a:ext>
            </a:extLst>
          </p:cNvPr>
          <p:cNvSpPr/>
          <p:nvPr/>
        </p:nvSpPr>
        <p:spPr>
          <a:xfrm>
            <a:off x="2650463" y="3144355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1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D3405C8-F4D0-9E4E-B6F3-469417A2684D}"/>
              </a:ext>
            </a:extLst>
          </p:cNvPr>
          <p:cNvSpPr/>
          <p:nvPr/>
        </p:nvSpPr>
        <p:spPr>
          <a:xfrm>
            <a:off x="2650463" y="3686081"/>
            <a:ext cx="457200" cy="457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2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B557608-9CC9-4F4F-97D2-27C892C8EB31}"/>
              </a:ext>
            </a:extLst>
          </p:cNvPr>
          <p:cNvSpPr/>
          <p:nvPr/>
        </p:nvSpPr>
        <p:spPr>
          <a:xfrm>
            <a:off x="2650463" y="4227808"/>
            <a:ext cx="457200" cy="457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3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9125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67E1321D-BD42-455D-A6E9-7D926506191E}"/>
              </a:ext>
            </a:extLst>
          </p:cNvPr>
          <p:cNvSpPr txBox="1"/>
          <p:nvPr/>
        </p:nvSpPr>
        <p:spPr>
          <a:xfrm>
            <a:off x="4687139" y="2596752"/>
            <a:ext cx="9637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2CCBD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01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48CB999-F3EE-4A2C-AFA2-381782F1CCA1}"/>
              </a:ext>
            </a:extLst>
          </p:cNvPr>
          <p:cNvSpPr txBox="1"/>
          <p:nvPr/>
        </p:nvSpPr>
        <p:spPr>
          <a:xfrm>
            <a:off x="5650864" y="2873750"/>
            <a:ext cx="24204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Singleton In React</a:t>
            </a:r>
          </a:p>
        </p:txBody>
      </p:sp>
      <p:pic>
        <p:nvPicPr>
          <p:cNvPr id="8" name="图形 7">
            <a:extLst>
              <a:ext uri="{FF2B5EF4-FFF2-40B4-BE49-F238E27FC236}">
                <a16:creationId xmlns:a16="http://schemas.microsoft.com/office/drawing/2014/main" id="{AFA1FBE0-585E-4A7A-8D54-08D1C4C22B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225" y="6493296"/>
            <a:ext cx="1514139" cy="18288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8A2D6C2-B673-D943-B90B-8431B641F75C}"/>
              </a:ext>
            </a:extLst>
          </p:cNvPr>
          <p:cNvSpPr/>
          <p:nvPr/>
        </p:nvSpPr>
        <p:spPr>
          <a:xfrm>
            <a:off x="4224448" y="5117739"/>
            <a:ext cx="38468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https://</a:t>
            </a:r>
            <a:r>
              <a:rPr lang="en-US" dirty="0" err="1">
                <a:solidFill>
                  <a:schemeClr val="bg1"/>
                </a:solidFill>
              </a:rPr>
              <a:t>codesandbox.io</a:t>
            </a:r>
            <a:r>
              <a:rPr lang="en-US" dirty="0">
                <a:solidFill>
                  <a:schemeClr val="bg1"/>
                </a:solidFill>
              </a:rPr>
              <a:t>/s/3y18l37wm6</a:t>
            </a:r>
          </a:p>
        </p:txBody>
      </p:sp>
    </p:spTree>
    <p:extLst>
      <p:ext uri="{BB962C8B-B14F-4D97-AF65-F5344CB8AC3E}">
        <p14:creationId xmlns:p14="http://schemas.microsoft.com/office/powerpoint/2010/main" val="2307168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67E1321D-BD42-455D-A6E9-7D926506191E}"/>
              </a:ext>
            </a:extLst>
          </p:cNvPr>
          <p:cNvSpPr txBox="1"/>
          <p:nvPr/>
        </p:nvSpPr>
        <p:spPr>
          <a:xfrm>
            <a:off x="4882220" y="2549859"/>
            <a:ext cx="9637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FFA4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02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48CB999-F3EE-4A2C-AFA2-381782F1CCA1}"/>
              </a:ext>
            </a:extLst>
          </p:cNvPr>
          <p:cNvSpPr txBox="1"/>
          <p:nvPr/>
        </p:nvSpPr>
        <p:spPr>
          <a:xfrm>
            <a:off x="6581639" y="2841443"/>
            <a:ext cx="9567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Redux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图形 7">
            <a:extLst>
              <a:ext uri="{FF2B5EF4-FFF2-40B4-BE49-F238E27FC236}">
                <a16:creationId xmlns:a16="http://schemas.microsoft.com/office/drawing/2014/main" id="{AFA1FBE0-585E-4A7A-8D54-08D1C4C22B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225" y="6493296"/>
            <a:ext cx="1514139" cy="18288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3D7EE88-33B2-5E4D-B287-B8D7E56C02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4048" y="2549859"/>
            <a:ext cx="952500" cy="9525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534E5F3-8B3D-DA43-B1D5-E35789390723}"/>
              </a:ext>
            </a:extLst>
          </p:cNvPr>
          <p:cNvSpPr/>
          <p:nvPr/>
        </p:nvSpPr>
        <p:spPr>
          <a:xfrm>
            <a:off x="5156002" y="4577960"/>
            <a:ext cx="21085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https://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redux.js.org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140829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>
            <a:extLst>
              <a:ext uri="{FF2B5EF4-FFF2-40B4-BE49-F238E27FC236}">
                <a16:creationId xmlns:a16="http://schemas.microsoft.com/office/drawing/2014/main" id="{92B6EEC6-B2D7-4183-80F6-7120F6F111EA}"/>
              </a:ext>
            </a:extLst>
          </p:cNvPr>
          <p:cNvSpPr/>
          <p:nvPr/>
        </p:nvSpPr>
        <p:spPr>
          <a:xfrm>
            <a:off x="0" y="0"/>
            <a:ext cx="2441359" cy="6858000"/>
          </a:xfrm>
          <a:prstGeom prst="rect">
            <a:avLst/>
          </a:prstGeom>
          <a:solidFill>
            <a:srgbClr val="0E0C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AE603992-81BB-4BD3-BB8E-141077956FC5}"/>
              </a:ext>
            </a:extLst>
          </p:cNvPr>
          <p:cNvSpPr txBox="1"/>
          <p:nvPr/>
        </p:nvSpPr>
        <p:spPr>
          <a:xfrm>
            <a:off x="281854" y="2554151"/>
            <a:ext cx="18800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Redux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的意义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4" name="图形 23">
            <a:extLst>
              <a:ext uri="{FF2B5EF4-FFF2-40B4-BE49-F238E27FC236}">
                <a16:creationId xmlns:a16="http://schemas.microsoft.com/office/drawing/2014/main" id="{16062DAF-E411-42E2-B988-70C25316E1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225" y="6493296"/>
            <a:ext cx="1514139" cy="182880"/>
          </a:xfrm>
          <a:prstGeom prst="rect">
            <a:avLst/>
          </a:prstGeom>
        </p:spPr>
      </p:pic>
      <p:sp>
        <p:nvSpPr>
          <p:cNvPr id="13" name="文本框 10">
            <a:extLst>
              <a:ext uri="{FF2B5EF4-FFF2-40B4-BE49-F238E27FC236}">
                <a16:creationId xmlns:a16="http://schemas.microsoft.com/office/drawing/2014/main" id="{1D1A685C-D91A-6C4D-A5FF-B111B44A1FD4}"/>
              </a:ext>
            </a:extLst>
          </p:cNvPr>
          <p:cNvSpPr txBox="1"/>
          <p:nvPr/>
        </p:nvSpPr>
        <p:spPr>
          <a:xfrm>
            <a:off x="662295" y="1681850"/>
            <a:ext cx="9637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FFA4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2E315B-AA87-3147-A2EB-ADC8090EB1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5142" y="539526"/>
            <a:ext cx="3410858" cy="394143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0A9248C-D62F-7649-B353-D96BE9DF86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07087" y="539526"/>
            <a:ext cx="4078514" cy="3985821"/>
          </a:xfrm>
          <a:prstGeom prst="rect">
            <a:avLst/>
          </a:prstGeom>
        </p:spPr>
      </p:pic>
      <p:sp>
        <p:nvSpPr>
          <p:cNvPr id="7" name="Right Arrow 6">
            <a:extLst>
              <a:ext uri="{FF2B5EF4-FFF2-40B4-BE49-F238E27FC236}">
                <a16:creationId xmlns:a16="http://schemas.microsoft.com/office/drawing/2014/main" id="{FA0F5186-76B8-B445-84F0-B812275046BD}"/>
              </a:ext>
            </a:extLst>
          </p:cNvPr>
          <p:cNvSpPr/>
          <p:nvPr/>
        </p:nvSpPr>
        <p:spPr>
          <a:xfrm>
            <a:off x="6226629" y="2148114"/>
            <a:ext cx="1219200" cy="549399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A399D91-23D2-3040-9638-BFC78BA666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45188" y="5150150"/>
            <a:ext cx="490765" cy="134314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F59BDD0-267C-D042-9E02-0F04B01A7220}"/>
              </a:ext>
            </a:extLst>
          </p:cNvPr>
          <p:cNvSpPr txBox="1"/>
          <p:nvPr/>
        </p:nvSpPr>
        <p:spPr>
          <a:xfrm>
            <a:off x="4849505" y="5083059"/>
            <a:ext cx="249299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蓝色圆圈代表</a:t>
            </a:r>
            <a:r>
              <a:rPr lang="en-US" altLang="zh-CN" dirty="0">
                <a:solidFill>
                  <a:schemeClr val="bg1"/>
                </a:solidFill>
              </a:rPr>
              <a:t>UI</a:t>
            </a:r>
            <a:r>
              <a:rPr lang="zh-CN" altLang="en-US" dirty="0">
                <a:solidFill>
                  <a:schemeClr val="bg1"/>
                </a:solidFill>
              </a:rPr>
              <a:t>组件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黄色圆圈代表数据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黄色箭头代表数据流动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68C6EC3-CC1B-E342-B45C-F9BE3EF6EE22}"/>
              </a:ext>
            </a:extLst>
          </p:cNvPr>
          <p:cNvSpPr/>
          <p:nvPr/>
        </p:nvSpPr>
        <p:spPr>
          <a:xfrm>
            <a:off x="7707087" y="5498557"/>
            <a:ext cx="40785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accent5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可以看到，使用</a:t>
            </a:r>
            <a:r>
              <a:rPr lang="en-US" altLang="zh-CN" b="1" dirty="0">
                <a:solidFill>
                  <a:schemeClr val="accent5"/>
                </a:solidFill>
                <a:latin typeface="Helvetica Neue" panose="02000503000000020004" pitchFamily="2" charset="0"/>
                <a:ea typeface="PingFang SC" panose="020B0400000000000000" pitchFamily="34" charset="-122"/>
              </a:rPr>
              <a:t>redux</a:t>
            </a:r>
            <a:r>
              <a:rPr lang="zh-CN" altLang="en-US" b="1" dirty="0">
                <a:solidFill>
                  <a:schemeClr val="accent5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后，会使得数据的流动脱离</a:t>
            </a:r>
            <a:r>
              <a:rPr lang="en-US" altLang="zh-CN" b="1" dirty="0">
                <a:solidFill>
                  <a:schemeClr val="accent5"/>
                </a:solidFill>
                <a:latin typeface="Helvetica Neue" panose="02000503000000020004" pitchFamily="2" charset="0"/>
                <a:ea typeface="PingFang SC" panose="020B0400000000000000" pitchFamily="34" charset="-122"/>
              </a:rPr>
              <a:t>UI</a:t>
            </a:r>
            <a:r>
              <a:rPr lang="zh-CN" altLang="en-US" b="1" dirty="0">
                <a:solidFill>
                  <a:schemeClr val="accent5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结构，从而实现解耦</a:t>
            </a:r>
            <a:endParaRPr lang="zh-CN" altLang="en-US" dirty="0">
              <a:solidFill>
                <a:schemeClr val="accent5"/>
              </a:solidFill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00129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>
            <a:extLst>
              <a:ext uri="{FF2B5EF4-FFF2-40B4-BE49-F238E27FC236}">
                <a16:creationId xmlns:a16="http://schemas.microsoft.com/office/drawing/2014/main" id="{92B6EEC6-B2D7-4183-80F6-7120F6F111EA}"/>
              </a:ext>
            </a:extLst>
          </p:cNvPr>
          <p:cNvSpPr/>
          <p:nvPr/>
        </p:nvSpPr>
        <p:spPr>
          <a:xfrm>
            <a:off x="0" y="0"/>
            <a:ext cx="2441359" cy="6858000"/>
          </a:xfrm>
          <a:prstGeom prst="rect">
            <a:avLst/>
          </a:prstGeom>
          <a:solidFill>
            <a:srgbClr val="0E0C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AE603992-81BB-4BD3-BB8E-141077956FC5}"/>
              </a:ext>
            </a:extLst>
          </p:cNvPr>
          <p:cNvSpPr txBox="1"/>
          <p:nvPr/>
        </p:nvSpPr>
        <p:spPr>
          <a:xfrm>
            <a:off x="281854" y="2554151"/>
            <a:ext cx="21878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Redux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重要概念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4" name="图形 23">
            <a:extLst>
              <a:ext uri="{FF2B5EF4-FFF2-40B4-BE49-F238E27FC236}">
                <a16:creationId xmlns:a16="http://schemas.microsoft.com/office/drawing/2014/main" id="{16062DAF-E411-42E2-B988-70C25316E1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225" y="6493296"/>
            <a:ext cx="1514139" cy="182880"/>
          </a:xfrm>
          <a:prstGeom prst="rect">
            <a:avLst/>
          </a:prstGeom>
        </p:spPr>
      </p:pic>
      <p:sp>
        <p:nvSpPr>
          <p:cNvPr id="13" name="文本框 10">
            <a:extLst>
              <a:ext uri="{FF2B5EF4-FFF2-40B4-BE49-F238E27FC236}">
                <a16:creationId xmlns:a16="http://schemas.microsoft.com/office/drawing/2014/main" id="{1D1A685C-D91A-6C4D-A5FF-B111B44A1FD4}"/>
              </a:ext>
            </a:extLst>
          </p:cNvPr>
          <p:cNvSpPr txBox="1"/>
          <p:nvPr/>
        </p:nvSpPr>
        <p:spPr>
          <a:xfrm>
            <a:off x="662295" y="1681850"/>
            <a:ext cx="9637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FFA4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02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D7C5F4B0-FD0E-D94B-A7CE-249E7EFC75C4}"/>
              </a:ext>
            </a:extLst>
          </p:cNvPr>
          <p:cNvSpPr/>
          <p:nvPr/>
        </p:nvSpPr>
        <p:spPr>
          <a:xfrm>
            <a:off x="3473636" y="1772285"/>
            <a:ext cx="2080009" cy="228097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175ED7B3-55BC-DD4E-8642-B9E15F82B502}"/>
              </a:ext>
            </a:extLst>
          </p:cNvPr>
          <p:cNvSpPr/>
          <p:nvPr/>
        </p:nvSpPr>
        <p:spPr>
          <a:xfrm>
            <a:off x="8460712" y="1516051"/>
            <a:ext cx="2612571" cy="261257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Redux</a:t>
            </a:r>
          </a:p>
          <a:p>
            <a:pPr algn="ctr"/>
            <a:r>
              <a:rPr lang="en-US" dirty="0"/>
              <a:t>Store</a:t>
            </a:r>
          </a:p>
        </p:txBody>
      </p:sp>
      <p:sp>
        <p:nvSpPr>
          <p:cNvPr id="4" name="Left-Right Arrow 3">
            <a:extLst>
              <a:ext uri="{FF2B5EF4-FFF2-40B4-BE49-F238E27FC236}">
                <a16:creationId xmlns:a16="http://schemas.microsoft.com/office/drawing/2014/main" id="{D85DB243-AEAD-E64D-A811-F91B9B9AAC90}"/>
              </a:ext>
            </a:extLst>
          </p:cNvPr>
          <p:cNvSpPr/>
          <p:nvPr/>
        </p:nvSpPr>
        <p:spPr>
          <a:xfrm>
            <a:off x="6557584" y="2639093"/>
            <a:ext cx="1216152" cy="484632"/>
          </a:xfrm>
          <a:prstGeom prst="leftRightArrow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65000"/>
                </a:schemeClr>
              </a:solidFill>
              <a:highlight>
                <a:srgbClr val="FFFF00"/>
              </a:highligh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15EBD9-7F3C-0B4B-A963-BA9EFFCD8586}"/>
              </a:ext>
            </a:extLst>
          </p:cNvPr>
          <p:cNvSpPr txBox="1"/>
          <p:nvPr/>
        </p:nvSpPr>
        <p:spPr>
          <a:xfrm>
            <a:off x="6765550" y="1772285"/>
            <a:ext cx="8002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dirty="0">
                <a:solidFill>
                  <a:schemeClr val="bg1"/>
                </a:solidFill>
              </a:rPr>
              <a:t>？</a:t>
            </a:r>
            <a:endParaRPr lang="en-US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9712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>
            <a:extLst>
              <a:ext uri="{FF2B5EF4-FFF2-40B4-BE49-F238E27FC236}">
                <a16:creationId xmlns:a16="http://schemas.microsoft.com/office/drawing/2014/main" id="{92B6EEC6-B2D7-4183-80F6-7120F6F111EA}"/>
              </a:ext>
            </a:extLst>
          </p:cNvPr>
          <p:cNvSpPr/>
          <p:nvPr/>
        </p:nvSpPr>
        <p:spPr>
          <a:xfrm>
            <a:off x="0" y="0"/>
            <a:ext cx="2441359" cy="6858000"/>
          </a:xfrm>
          <a:prstGeom prst="rect">
            <a:avLst/>
          </a:prstGeom>
          <a:solidFill>
            <a:srgbClr val="0E0C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AE603992-81BB-4BD3-BB8E-141077956FC5}"/>
              </a:ext>
            </a:extLst>
          </p:cNvPr>
          <p:cNvSpPr txBox="1"/>
          <p:nvPr/>
        </p:nvSpPr>
        <p:spPr>
          <a:xfrm>
            <a:off x="281854" y="2554151"/>
            <a:ext cx="21878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Redux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重要概念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4" name="图形 23">
            <a:extLst>
              <a:ext uri="{FF2B5EF4-FFF2-40B4-BE49-F238E27FC236}">
                <a16:creationId xmlns:a16="http://schemas.microsoft.com/office/drawing/2014/main" id="{16062DAF-E411-42E2-B988-70C25316E1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225" y="6493296"/>
            <a:ext cx="1514139" cy="182880"/>
          </a:xfrm>
          <a:prstGeom prst="rect">
            <a:avLst/>
          </a:prstGeom>
        </p:spPr>
      </p:pic>
      <p:sp>
        <p:nvSpPr>
          <p:cNvPr id="13" name="文本框 10">
            <a:extLst>
              <a:ext uri="{FF2B5EF4-FFF2-40B4-BE49-F238E27FC236}">
                <a16:creationId xmlns:a16="http://schemas.microsoft.com/office/drawing/2014/main" id="{1D1A685C-D91A-6C4D-A5FF-B111B44A1FD4}"/>
              </a:ext>
            </a:extLst>
          </p:cNvPr>
          <p:cNvSpPr txBox="1"/>
          <p:nvPr/>
        </p:nvSpPr>
        <p:spPr>
          <a:xfrm>
            <a:off x="662295" y="1681850"/>
            <a:ext cx="9637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FFA4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02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4A90102-7CA5-654F-90AE-F52D8D6A8A33}"/>
              </a:ext>
            </a:extLst>
          </p:cNvPr>
          <p:cNvSpPr/>
          <p:nvPr/>
        </p:nvSpPr>
        <p:spPr>
          <a:xfrm>
            <a:off x="3197565" y="345017"/>
            <a:ext cx="221227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7200" b="1" dirty="0">
                <a:solidFill>
                  <a:schemeClr val="accent4"/>
                </a:solidFill>
                <a:latin typeface="-apple-system"/>
              </a:rPr>
              <a:t>Store</a:t>
            </a:r>
            <a:endParaRPr lang="en-CA" sz="7200" b="1" i="0" dirty="0">
              <a:solidFill>
                <a:schemeClr val="accent4"/>
              </a:solidFill>
              <a:effectLst/>
              <a:latin typeface="-apple-system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2EC28C7-591D-EB40-9BAA-D45797CA4B6A}"/>
              </a:ext>
            </a:extLst>
          </p:cNvPr>
          <p:cNvSpPr/>
          <p:nvPr/>
        </p:nvSpPr>
        <p:spPr>
          <a:xfrm>
            <a:off x="3773748" y="1681850"/>
            <a:ext cx="80363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>
                <a:solidFill>
                  <a:schemeClr val="accent1"/>
                </a:solidFill>
                <a:latin typeface="-apple-system"/>
              </a:rPr>
              <a:t>Store</a:t>
            </a:r>
            <a:r>
              <a:rPr lang="zh-CN" altLang="en-US" dirty="0">
                <a:solidFill>
                  <a:schemeClr val="accent1"/>
                </a:solidFill>
                <a:latin typeface="-apple-system"/>
              </a:rPr>
              <a:t>是</a:t>
            </a:r>
            <a:r>
              <a:rPr lang="en-CA" dirty="0">
                <a:solidFill>
                  <a:schemeClr val="accent1"/>
                </a:solidFill>
                <a:latin typeface="-apple-system"/>
              </a:rPr>
              <a:t>redux</a:t>
            </a:r>
            <a:r>
              <a:rPr lang="zh-CN" altLang="en-US" dirty="0">
                <a:solidFill>
                  <a:schemeClr val="accent1"/>
                </a:solidFill>
                <a:latin typeface="-apple-system"/>
              </a:rPr>
              <a:t>储存数据的地方</a:t>
            </a:r>
            <a:r>
              <a:rPr lang="zh-CN" alt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-apple-system"/>
              </a:rPr>
              <a:t>， 一个</a:t>
            </a:r>
            <a:r>
              <a:rPr lang="en-CA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-apple-system"/>
              </a:rPr>
              <a:t>app</a:t>
            </a:r>
            <a:r>
              <a:rPr lang="zh-CN" alt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-apple-system"/>
              </a:rPr>
              <a:t>有且只能有一个</a:t>
            </a:r>
            <a:r>
              <a:rPr lang="en-CA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-apple-system"/>
              </a:rPr>
              <a:t>store</a:t>
            </a:r>
            <a:r>
              <a:rPr lang="en-CA" dirty="0">
                <a:solidFill>
                  <a:schemeClr val="accent1"/>
                </a:solidFill>
                <a:latin typeface="-apple-system"/>
              </a:rPr>
              <a:t>. </a:t>
            </a:r>
            <a:endParaRPr lang="en-CA" b="0" i="0" dirty="0">
              <a:solidFill>
                <a:schemeClr val="accent1"/>
              </a:solidFill>
              <a:effectLst/>
              <a:latin typeface="-apple-system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9898D4D-5059-4E46-8C0B-B5321E317FD7}"/>
              </a:ext>
            </a:extLst>
          </p:cNvPr>
          <p:cNvSpPr/>
          <p:nvPr/>
        </p:nvSpPr>
        <p:spPr>
          <a:xfrm>
            <a:off x="3773748" y="3015816"/>
            <a:ext cx="105990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32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-apple-system"/>
              </a:rPr>
              <a:t>State</a:t>
            </a:r>
            <a:endParaRPr lang="en-CA" sz="3200" b="1" i="0" dirty="0">
              <a:solidFill>
                <a:schemeClr val="accent4">
                  <a:lumMod val="20000"/>
                  <a:lumOff val="80000"/>
                </a:schemeClr>
              </a:solidFill>
              <a:effectLst/>
              <a:latin typeface="-apple-system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EEB2C17-3C80-2144-8D1D-41514C611BAB}"/>
              </a:ext>
            </a:extLst>
          </p:cNvPr>
          <p:cNvSpPr/>
          <p:nvPr/>
        </p:nvSpPr>
        <p:spPr>
          <a:xfrm>
            <a:off x="3773748" y="360059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chemeClr val="accent4">
                    <a:lumMod val="20000"/>
                    <a:lumOff val="80000"/>
                  </a:schemeClr>
                </a:solidFill>
                <a:latin typeface="-apple-system"/>
              </a:rPr>
              <a:t>在</a:t>
            </a:r>
            <a:r>
              <a:rPr lang="en-US" altLang="zh-CN" dirty="0">
                <a:solidFill>
                  <a:schemeClr val="accent4">
                    <a:lumMod val="20000"/>
                    <a:lumOff val="80000"/>
                  </a:schemeClr>
                </a:solidFill>
                <a:latin typeface="-apple-system"/>
              </a:rPr>
              <a:t>Redux</a:t>
            </a:r>
            <a:r>
              <a:rPr lang="zh-CN" altLang="en-US" dirty="0">
                <a:solidFill>
                  <a:schemeClr val="accent4">
                    <a:lumMod val="20000"/>
                    <a:lumOff val="80000"/>
                  </a:schemeClr>
                </a:solidFill>
                <a:latin typeface="-apple-system"/>
              </a:rPr>
              <a:t>语境下的</a:t>
            </a:r>
            <a:r>
              <a:rPr lang="en-US" altLang="zh-CN" dirty="0">
                <a:solidFill>
                  <a:schemeClr val="accent4">
                    <a:lumMod val="20000"/>
                    <a:lumOff val="80000"/>
                  </a:schemeClr>
                </a:solidFill>
                <a:latin typeface="-apple-system"/>
              </a:rPr>
              <a:t>state</a:t>
            </a:r>
            <a:r>
              <a:rPr lang="zh-CN" altLang="en-US" dirty="0">
                <a:solidFill>
                  <a:schemeClr val="accent4">
                    <a:lumMod val="20000"/>
                    <a:lumOff val="80000"/>
                  </a:schemeClr>
                </a:solidFill>
                <a:latin typeface="-apple-system"/>
              </a:rPr>
              <a:t>， 指的是某个时刻</a:t>
            </a:r>
            <a:r>
              <a:rPr lang="en-US" altLang="zh-CN" dirty="0">
                <a:solidFill>
                  <a:schemeClr val="accent4">
                    <a:lumMod val="20000"/>
                    <a:lumOff val="80000"/>
                  </a:schemeClr>
                </a:solidFill>
                <a:latin typeface="-apple-system"/>
              </a:rPr>
              <a:t>store</a:t>
            </a:r>
            <a:r>
              <a:rPr lang="zh-CN" altLang="en-US" dirty="0">
                <a:solidFill>
                  <a:schemeClr val="accent4">
                    <a:lumMod val="20000"/>
                    <a:lumOff val="80000"/>
                  </a:schemeClr>
                </a:solidFill>
                <a:latin typeface="-apple-system"/>
              </a:rPr>
              <a:t>中所有数据的快照</a:t>
            </a:r>
            <a:endParaRPr lang="zh-CN" altLang="en-US" b="0" i="0" dirty="0">
              <a:solidFill>
                <a:schemeClr val="accent4">
                  <a:lumMod val="20000"/>
                  <a:lumOff val="80000"/>
                </a:schemeClr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390163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>
            <a:extLst>
              <a:ext uri="{FF2B5EF4-FFF2-40B4-BE49-F238E27FC236}">
                <a16:creationId xmlns:a16="http://schemas.microsoft.com/office/drawing/2014/main" id="{92B6EEC6-B2D7-4183-80F6-7120F6F111EA}"/>
              </a:ext>
            </a:extLst>
          </p:cNvPr>
          <p:cNvSpPr/>
          <p:nvPr/>
        </p:nvSpPr>
        <p:spPr>
          <a:xfrm>
            <a:off x="0" y="0"/>
            <a:ext cx="2441359" cy="6858000"/>
          </a:xfrm>
          <a:prstGeom prst="rect">
            <a:avLst/>
          </a:prstGeom>
          <a:solidFill>
            <a:srgbClr val="0E0C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AE603992-81BB-4BD3-BB8E-141077956FC5}"/>
              </a:ext>
            </a:extLst>
          </p:cNvPr>
          <p:cNvSpPr txBox="1"/>
          <p:nvPr/>
        </p:nvSpPr>
        <p:spPr>
          <a:xfrm>
            <a:off x="281854" y="2554151"/>
            <a:ext cx="21878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Redux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重要概念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4" name="图形 23">
            <a:extLst>
              <a:ext uri="{FF2B5EF4-FFF2-40B4-BE49-F238E27FC236}">
                <a16:creationId xmlns:a16="http://schemas.microsoft.com/office/drawing/2014/main" id="{16062DAF-E411-42E2-B988-70C25316E1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225" y="6493296"/>
            <a:ext cx="1514139" cy="182880"/>
          </a:xfrm>
          <a:prstGeom prst="rect">
            <a:avLst/>
          </a:prstGeom>
        </p:spPr>
      </p:pic>
      <p:sp>
        <p:nvSpPr>
          <p:cNvPr id="13" name="文本框 10">
            <a:extLst>
              <a:ext uri="{FF2B5EF4-FFF2-40B4-BE49-F238E27FC236}">
                <a16:creationId xmlns:a16="http://schemas.microsoft.com/office/drawing/2014/main" id="{1D1A685C-D91A-6C4D-A5FF-B111B44A1FD4}"/>
              </a:ext>
            </a:extLst>
          </p:cNvPr>
          <p:cNvSpPr txBox="1"/>
          <p:nvPr/>
        </p:nvSpPr>
        <p:spPr>
          <a:xfrm>
            <a:off x="662295" y="1681850"/>
            <a:ext cx="9637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FFA4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02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D7C5F4B0-FD0E-D94B-A7CE-249E7EFC75C4}"/>
              </a:ext>
            </a:extLst>
          </p:cNvPr>
          <p:cNvSpPr/>
          <p:nvPr/>
        </p:nvSpPr>
        <p:spPr>
          <a:xfrm>
            <a:off x="3103654" y="496571"/>
            <a:ext cx="1232371" cy="135144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175ED7B3-55BC-DD4E-8642-B9E15F82B502}"/>
              </a:ext>
            </a:extLst>
          </p:cNvPr>
          <p:cNvSpPr/>
          <p:nvPr/>
        </p:nvSpPr>
        <p:spPr>
          <a:xfrm>
            <a:off x="9640585" y="496571"/>
            <a:ext cx="1499765" cy="149976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Redux</a:t>
            </a:r>
          </a:p>
          <a:p>
            <a:pPr algn="ctr"/>
            <a:r>
              <a:rPr lang="en-US" dirty="0"/>
              <a:t>Store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406A93F-2422-EC4F-8EA8-EDA1295EBE83}"/>
              </a:ext>
            </a:extLst>
          </p:cNvPr>
          <p:cNvCxnSpPr/>
          <p:nvPr/>
        </p:nvCxnSpPr>
        <p:spPr>
          <a:xfrm flipH="1">
            <a:off x="4701075" y="1172291"/>
            <a:ext cx="460214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B5E57B6-E9C7-AF4A-B83A-5DF17A5DEBCD}"/>
              </a:ext>
            </a:extLst>
          </p:cNvPr>
          <p:cNvSpPr txBox="1"/>
          <p:nvPr/>
        </p:nvSpPr>
        <p:spPr>
          <a:xfrm>
            <a:off x="6427887" y="720847"/>
            <a:ext cx="1090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Subscribe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E0E96B-209B-174F-A2D7-585B2DBC48B4}"/>
              </a:ext>
            </a:extLst>
          </p:cNvPr>
          <p:cNvSpPr txBox="1"/>
          <p:nvPr/>
        </p:nvSpPr>
        <p:spPr>
          <a:xfrm>
            <a:off x="4523811" y="2761764"/>
            <a:ext cx="54273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View </a:t>
            </a:r>
            <a:r>
              <a:rPr lang="zh-CN" altLang="en-US" sz="4000" dirty="0">
                <a:solidFill>
                  <a:schemeClr val="bg1"/>
                </a:solidFill>
              </a:rPr>
              <a:t>如何改变</a:t>
            </a:r>
            <a:r>
              <a:rPr lang="en-US" altLang="zh-CN" sz="4000" dirty="0">
                <a:solidFill>
                  <a:schemeClr val="bg1"/>
                </a:solidFill>
              </a:rPr>
              <a:t>state</a:t>
            </a:r>
            <a:r>
              <a:rPr lang="zh-CN" altLang="en-US" sz="4000" dirty="0">
                <a:solidFill>
                  <a:schemeClr val="bg1"/>
                </a:solidFill>
              </a:rPr>
              <a:t>呢？</a:t>
            </a:r>
            <a:endParaRPr lang="en-US" sz="4000" dirty="0">
              <a:solidFill>
                <a:schemeClr val="bg1"/>
              </a:solidFill>
            </a:endParaRPr>
          </a:p>
        </p:txBody>
      </p: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FE14C1D9-CE38-6A43-86A5-C49232B154C4}"/>
              </a:ext>
            </a:extLst>
          </p:cNvPr>
          <p:cNvCxnSpPr>
            <a:cxnSpLocks/>
            <a:stCxn id="2" idx="2"/>
            <a:endCxn id="21" idx="1"/>
          </p:cNvCxnSpPr>
          <p:nvPr/>
        </p:nvCxnSpPr>
        <p:spPr>
          <a:xfrm rot="16200000" flipH="1">
            <a:off x="3305046" y="2262804"/>
            <a:ext cx="2387067" cy="1557479"/>
          </a:xfrm>
          <a:prstGeom prst="curvedConnector2">
            <a:avLst/>
          </a:prstGeom>
          <a:ln w="381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BF3E9D67-68A0-C141-8EAC-D95D6EFC6973}"/>
              </a:ext>
            </a:extLst>
          </p:cNvPr>
          <p:cNvSpPr/>
          <p:nvPr/>
        </p:nvSpPr>
        <p:spPr>
          <a:xfrm>
            <a:off x="5277319" y="3634913"/>
            <a:ext cx="266932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7200" b="1" dirty="0">
                <a:solidFill>
                  <a:schemeClr val="accent5"/>
                </a:solidFill>
                <a:latin typeface="-apple-system"/>
              </a:rPr>
              <a:t>Action</a:t>
            </a:r>
          </a:p>
        </p:txBody>
      </p:sp>
      <p:cxnSp>
        <p:nvCxnSpPr>
          <p:cNvPr id="27" name="Curved Connector 26">
            <a:extLst>
              <a:ext uri="{FF2B5EF4-FFF2-40B4-BE49-F238E27FC236}">
                <a16:creationId xmlns:a16="http://schemas.microsoft.com/office/drawing/2014/main" id="{68B20CBC-0391-DA45-AFE6-F015E3823447}"/>
              </a:ext>
            </a:extLst>
          </p:cNvPr>
          <p:cNvCxnSpPr>
            <a:stCxn id="21" idx="3"/>
            <a:endCxn id="3" idx="4"/>
          </p:cNvCxnSpPr>
          <p:nvPr/>
        </p:nvCxnSpPr>
        <p:spPr>
          <a:xfrm flipV="1">
            <a:off x="7946639" y="1996336"/>
            <a:ext cx="2443829" cy="2238742"/>
          </a:xfrm>
          <a:prstGeom prst="curvedConnector2">
            <a:avLst/>
          </a:prstGeom>
          <a:ln w="76200">
            <a:solidFill>
              <a:schemeClr val="accent3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68828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>
            <a:extLst>
              <a:ext uri="{FF2B5EF4-FFF2-40B4-BE49-F238E27FC236}">
                <a16:creationId xmlns:a16="http://schemas.microsoft.com/office/drawing/2014/main" id="{92B6EEC6-B2D7-4183-80F6-7120F6F111EA}"/>
              </a:ext>
            </a:extLst>
          </p:cNvPr>
          <p:cNvSpPr/>
          <p:nvPr/>
        </p:nvSpPr>
        <p:spPr>
          <a:xfrm>
            <a:off x="0" y="0"/>
            <a:ext cx="2441359" cy="6858000"/>
          </a:xfrm>
          <a:prstGeom prst="rect">
            <a:avLst/>
          </a:prstGeom>
          <a:solidFill>
            <a:srgbClr val="0E0C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AE603992-81BB-4BD3-BB8E-141077956FC5}"/>
              </a:ext>
            </a:extLst>
          </p:cNvPr>
          <p:cNvSpPr txBox="1"/>
          <p:nvPr/>
        </p:nvSpPr>
        <p:spPr>
          <a:xfrm>
            <a:off x="281854" y="2554151"/>
            <a:ext cx="21878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Redux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重要概念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4" name="图形 23">
            <a:extLst>
              <a:ext uri="{FF2B5EF4-FFF2-40B4-BE49-F238E27FC236}">
                <a16:creationId xmlns:a16="http://schemas.microsoft.com/office/drawing/2014/main" id="{16062DAF-E411-42E2-B988-70C25316E1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225" y="6493296"/>
            <a:ext cx="1514139" cy="182880"/>
          </a:xfrm>
          <a:prstGeom prst="rect">
            <a:avLst/>
          </a:prstGeom>
        </p:spPr>
      </p:pic>
      <p:sp>
        <p:nvSpPr>
          <p:cNvPr id="13" name="文本框 10">
            <a:extLst>
              <a:ext uri="{FF2B5EF4-FFF2-40B4-BE49-F238E27FC236}">
                <a16:creationId xmlns:a16="http://schemas.microsoft.com/office/drawing/2014/main" id="{1D1A685C-D91A-6C4D-A5FF-B111B44A1FD4}"/>
              </a:ext>
            </a:extLst>
          </p:cNvPr>
          <p:cNvSpPr txBox="1"/>
          <p:nvPr/>
        </p:nvSpPr>
        <p:spPr>
          <a:xfrm>
            <a:off x="662295" y="1681850"/>
            <a:ext cx="9637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FFA4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02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4A90102-7CA5-654F-90AE-F52D8D6A8A33}"/>
              </a:ext>
            </a:extLst>
          </p:cNvPr>
          <p:cNvSpPr/>
          <p:nvPr/>
        </p:nvSpPr>
        <p:spPr>
          <a:xfrm>
            <a:off x="3197565" y="345017"/>
            <a:ext cx="266932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7200" b="1" dirty="0">
                <a:solidFill>
                  <a:schemeClr val="accent5"/>
                </a:solidFill>
                <a:latin typeface="-apple-system"/>
              </a:rPr>
              <a:t>Action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2EC28C7-591D-EB40-9BAA-D45797CA4B6A}"/>
              </a:ext>
            </a:extLst>
          </p:cNvPr>
          <p:cNvSpPr/>
          <p:nvPr/>
        </p:nvSpPr>
        <p:spPr>
          <a:xfrm>
            <a:off x="3394925" y="1545346"/>
            <a:ext cx="803631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accent5"/>
                </a:solidFill>
              </a:rPr>
              <a:t>-</a:t>
            </a:r>
            <a:r>
              <a:rPr lang="zh-CN" altLang="en-US" dirty="0">
                <a:solidFill>
                  <a:schemeClr val="accent5"/>
                </a:solidFill>
              </a:rPr>
              <a:t> </a:t>
            </a:r>
            <a:r>
              <a:rPr lang="en-CA" dirty="0">
                <a:solidFill>
                  <a:schemeClr val="accent5"/>
                </a:solidFill>
              </a:rPr>
              <a:t>Action</a:t>
            </a:r>
            <a:r>
              <a:rPr lang="zh-CN" altLang="en-US" dirty="0">
                <a:solidFill>
                  <a:schemeClr val="accent5"/>
                </a:solidFill>
              </a:rPr>
              <a:t>指的是</a:t>
            </a:r>
            <a:r>
              <a:rPr lang="en-CA" dirty="0">
                <a:solidFill>
                  <a:schemeClr val="accent5"/>
                </a:solidFill>
              </a:rPr>
              <a:t>View</a:t>
            </a:r>
            <a:r>
              <a:rPr lang="zh-CN" altLang="en-US" dirty="0">
                <a:solidFill>
                  <a:schemeClr val="accent5"/>
                </a:solidFill>
              </a:rPr>
              <a:t>发出的</a:t>
            </a:r>
            <a:r>
              <a:rPr lang="en-CA" dirty="0">
                <a:solidFill>
                  <a:schemeClr val="accent5"/>
                </a:solidFill>
              </a:rPr>
              <a:t>state</a:t>
            </a:r>
            <a:r>
              <a:rPr lang="zh-CN" altLang="en-US" dirty="0">
                <a:solidFill>
                  <a:schemeClr val="accent5"/>
                </a:solidFill>
              </a:rPr>
              <a:t>变化的通知。</a:t>
            </a:r>
            <a:br>
              <a:rPr lang="zh-CN" altLang="en-US" dirty="0">
                <a:solidFill>
                  <a:schemeClr val="accent5"/>
                </a:solidFill>
              </a:rPr>
            </a:br>
            <a:r>
              <a:rPr lang="zh-CN" altLang="en-US" dirty="0">
                <a:solidFill>
                  <a:schemeClr val="accent5"/>
                </a:solidFill>
              </a:rPr>
              <a:t>  用户不能直接接触到</a:t>
            </a:r>
            <a:r>
              <a:rPr lang="en-CA" dirty="0">
                <a:solidFill>
                  <a:schemeClr val="accent5"/>
                </a:solidFill>
              </a:rPr>
              <a:t>store</a:t>
            </a:r>
            <a:r>
              <a:rPr lang="zh-CN" altLang="en-US" dirty="0">
                <a:solidFill>
                  <a:schemeClr val="accent5"/>
                </a:solidFill>
              </a:rPr>
              <a:t>但是可以接触到</a:t>
            </a:r>
            <a:r>
              <a:rPr lang="en-CA" dirty="0">
                <a:solidFill>
                  <a:schemeClr val="accent5"/>
                </a:solidFill>
              </a:rPr>
              <a:t>View，</a:t>
            </a:r>
            <a:r>
              <a:rPr lang="zh-CN" altLang="en-US" dirty="0">
                <a:solidFill>
                  <a:schemeClr val="accent5"/>
                </a:solidFill>
              </a:rPr>
              <a:t>所以</a:t>
            </a:r>
            <a:r>
              <a:rPr lang="en-CA" dirty="0">
                <a:solidFill>
                  <a:schemeClr val="accent5"/>
                </a:solidFill>
              </a:rPr>
              <a:t>action</a:t>
            </a:r>
            <a:r>
              <a:rPr lang="zh-CN" altLang="en-US" dirty="0">
                <a:solidFill>
                  <a:schemeClr val="accent5"/>
                </a:solidFill>
              </a:rPr>
              <a:t>的意义在于： 用户  的操作</a:t>
            </a:r>
            <a:r>
              <a:rPr lang="en-US" altLang="zh-CN" dirty="0">
                <a:solidFill>
                  <a:schemeClr val="accent5"/>
                </a:solidFill>
              </a:rPr>
              <a:t>-&gt; </a:t>
            </a:r>
            <a:r>
              <a:rPr lang="zh-CN" altLang="en-US" dirty="0">
                <a:solidFill>
                  <a:schemeClr val="accent5"/>
                </a:solidFill>
              </a:rPr>
              <a:t>发出</a:t>
            </a:r>
            <a:r>
              <a:rPr lang="en-CA" dirty="0">
                <a:solidFill>
                  <a:schemeClr val="accent5"/>
                </a:solidFill>
              </a:rPr>
              <a:t>Action -&gt; </a:t>
            </a:r>
            <a:r>
              <a:rPr lang="zh-CN" altLang="en-US" dirty="0">
                <a:solidFill>
                  <a:schemeClr val="accent5"/>
                </a:solidFill>
              </a:rPr>
              <a:t>引起</a:t>
            </a:r>
            <a:r>
              <a:rPr lang="en-CA" dirty="0">
                <a:solidFill>
                  <a:schemeClr val="accent5"/>
                </a:solidFill>
              </a:rPr>
              <a:t>state</a:t>
            </a:r>
            <a:r>
              <a:rPr lang="zh-CN" altLang="en-US" dirty="0">
                <a:solidFill>
                  <a:schemeClr val="accent5"/>
                </a:solidFill>
              </a:rPr>
              <a:t>的变化</a:t>
            </a:r>
            <a:endParaRPr lang="en-CA" b="0" i="0" dirty="0">
              <a:solidFill>
                <a:schemeClr val="accent5"/>
              </a:solidFill>
              <a:effectLst/>
              <a:latin typeface="-apple-system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6BC42DB-AA3C-5E4C-A01E-1B31A269E869}"/>
              </a:ext>
            </a:extLst>
          </p:cNvPr>
          <p:cNvSpPr/>
          <p:nvPr/>
        </p:nvSpPr>
        <p:spPr>
          <a:xfrm>
            <a:off x="3368571" y="2879312"/>
            <a:ext cx="2119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accent5"/>
                </a:solidFill>
                <a:latin typeface="-apple-system"/>
              </a:rPr>
              <a:t>-</a:t>
            </a:r>
            <a:r>
              <a:rPr lang="zh-CN" altLang="en-US" dirty="0">
                <a:solidFill>
                  <a:schemeClr val="accent5"/>
                </a:solidFill>
                <a:latin typeface="-apple-system"/>
              </a:rPr>
              <a:t> </a:t>
            </a:r>
            <a:r>
              <a:rPr lang="en-CA" dirty="0">
                <a:solidFill>
                  <a:schemeClr val="accent5"/>
                </a:solidFill>
                <a:latin typeface="-apple-system"/>
              </a:rPr>
              <a:t>Action </a:t>
            </a:r>
            <a:r>
              <a:rPr lang="zh-CN" altLang="en-US" dirty="0">
                <a:solidFill>
                  <a:schemeClr val="accent5"/>
                </a:solidFill>
                <a:latin typeface="-apple-system"/>
              </a:rPr>
              <a:t>是一个对象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F821594-788C-2A44-880A-03C7277E0AF2}"/>
              </a:ext>
            </a:extLst>
          </p:cNvPr>
          <p:cNvSpPr/>
          <p:nvPr/>
        </p:nvSpPr>
        <p:spPr>
          <a:xfrm>
            <a:off x="3884022" y="3338981"/>
            <a:ext cx="366630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 err="1">
                <a:solidFill>
                  <a:srgbClr val="569CD6"/>
                </a:solidFill>
                <a:latin typeface="Menlo" panose="020B0609030804020204" pitchFamily="49" charset="0"/>
              </a:rPr>
              <a:t>var</a:t>
            </a:r>
            <a:r>
              <a:rPr lang="en-CA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CA" dirty="0">
                <a:solidFill>
                  <a:srgbClr val="9CDCFE"/>
                </a:solidFill>
                <a:latin typeface="Menlo" panose="020B0609030804020204" pitchFamily="49" charset="0"/>
              </a:rPr>
              <a:t>action</a:t>
            </a:r>
            <a:r>
              <a:rPr lang="en-CA" dirty="0">
                <a:solidFill>
                  <a:srgbClr val="D4D4D4"/>
                </a:solidFill>
                <a:latin typeface="Menlo" panose="020B0609030804020204" pitchFamily="49" charset="0"/>
              </a:rPr>
              <a:t> = {</a:t>
            </a:r>
          </a:p>
          <a:p>
            <a:r>
              <a:rPr lang="zh-CN" altLang="en-US" dirty="0">
                <a:solidFill>
                  <a:srgbClr val="9CDCFE"/>
                </a:solidFill>
                <a:latin typeface="Menlo" panose="020B0609030804020204" pitchFamily="49" charset="0"/>
              </a:rPr>
              <a:t>  </a:t>
            </a:r>
            <a:r>
              <a:rPr lang="en-CA" dirty="0">
                <a:solidFill>
                  <a:srgbClr val="9CDCFE"/>
                </a:solidFill>
                <a:latin typeface="Menlo" panose="020B0609030804020204" pitchFamily="49" charset="0"/>
              </a:rPr>
              <a:t>type:</a:t>
            </a:r>
            <a:r>
              <a:rPr lang="en-CA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CA" dirty="0">
                <a:solidFill>
                  <a:srgbClr val="CE9178"/>
                </a:solidFill>
                <a:latin typeface="Menlo" panose="020B0609030804020204" pitchFamily="49" charset="0"/>
              </a:rPr>
              <a:t>'ADD‘</a:t>
            </a:r>
            <a:r>
              <a:rPr lang="en-CA" dirty="0">
                <a:solidFill>
                  <a:srgbClr val="D4D4D4"/>
                </a:solidFill>
                <a:latin typeface="Menlo" panose="020B0609030804020204" pitchFamily="49" charset="0"/>
              </a:rPr>
              <a:t>,</a:t>
            </a:r>
          </a:p>
          <a:p>
            <a:r>
              <a:rPr lang="zh-CN" altLang="en-US" dirty="0">
                <a:solidFill>
                  <a:srgbClr val="9CDCFE"/>
                </a:solidFill>
                <a:latin typeface="Menlo" panose="020B0609030804020204" pitchFamily="49" charset="0"/>
              </a:rPr>
              <a:t>  </a:t>
            </a:r>
            <a:r>
              <a:rPr lang="en-CA" dirty="0">
                <a:solidFill>
                  <a:srgbClr val="9CDCFE"/>
                </a:solidFill>
                <a:latin typeface="Menlo" panose="020B0609030804020204" pitchFamily="49" charset="0"/>
              </a:rPr>
              <a:t>payload:</a:t>
            </a:r>
            <a:r>
              <a:rPr lang="en-CA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CA" dirty="0">
                <a:solidFill>
                  <a:srgbClr val="CE9178"/>
                </a:solidFill>
                <a:latin typeface="Menlo" panose="020B0609030804020204" pitchFamily="49" charset="0"/>
              </a:rPr>
              <a:t>'tag1'</a:t>
            </a:r>
            <a:endParaRPr lang="en-CA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CA" dirty="0">
                <a:solidFill>
                  <a:srgbClr val="D4D4D4"/>
                </a:solidFill>
                <a:latin typeface="Menlo" panose="020B0609030804020204" pitchFamily="49" charset="0"/>
              </a:rPr>
              <a:t>};</a:t>
            </a:r>
            <a:endParaRPr lang="en-CA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196E7EB-BFB5-DD45-B4F0-F3FBECA5AD46}"/>
              </a:ext>
            </a:extLst>
          </p:cNvPr>
          <p:cNvSpPr/>
          <p:nvPr/>
        </p:nvSpPr>
        <p:spPr>
          <a:xfrm>
            <a:off x="3394925" y="4719114"/>
            <a:ext cx="287008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-apple-system"/>
              </a:rPr>
              <a:t>-</a:t>
            </a:r>
            <a:r>
              <a:rPr lang="zh-CN" altLang="en-US" sz="32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-apple-system"/>
              </a:rPr>
              <a:t> </a:t>
            </a:r>
            <a:r>
              <a:rPr lang="en-CA" sz="32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-apple-system"/>
              </a:rPr>
              <a:t>Action Creator</a:t>
            </a:r>
            <a:endParaRPr lang="en-CA" sz="3200" b="1" i="0" dirty="0">
              <a:solidFill>
                <a:schemeClr val="accent5">
                  <a:lumMod val="20000"/>
                  <a:lumOff val="80000"/>
                </a:schemeClr>
              </a:solidFill>
              <a:effectLst/>
              <a:latin typeface="-apple-system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7D7933F-316B-004A-8823-4640C11415E1}"/>
              </a:ext>
            </a:extLst>
          </p:cNvPr>
          <p:cNvSpPr/>
          <p:nvPr/>
        </p:nvSpPr>
        <p:spPr>
          <a:xfrm>
            <a:off x="3688079" y="5303889"/>
            <a:ext cx="81250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>
                <a:solidFill>
                  <a:schemeClr val="accent5">
                    <a:lumMod val="20000"/>
                    <a:lumOff val="80000"/>
                  </a:schemeClr>
                </a:solidFill>
                <a:latin typeface="-apple-system"/>
              </a:rPr>
              <a:t>Action Creator</a:t>
            </a:r>
            <a:r>
              <a:rPr lang="zh-CN" alt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-apple-system"/>
              </a:rPr>
              <a:t>是一个用来返回</a:t>
            </a:r>
            <a:r>
              <a:rPr lang="en-CA" dirty="0">
                <a:solidFill>
                  <a:schemeClr val="accent5">
                    <a:lumMod val="20000"/>
                    <a:lumOff val="80000"/>
                  </a:schemeClr>
                </a:solidFill>
                <a:latin typeface="-apple-system"/>
              </a:rPr>
              <a:t>Action</a:t>
            </a:r>
            <a:r>
              <a:rPr lang="zh-CN" alt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-apple-system"/>
              </a:rPr>
              <a:t>对象的函数， 用于减少手写代码的重复工作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0208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wooko-react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2ECBDE"/>
      </a:accent1>
      <a:accent2>
        <a:srgbClr val="FAA300"/>
      </a:accent2>
      <a:accent3>
        <a:srgbClr val="C7393B"/>
      </a:accent3>
      <a:accent4>
        <a:srgbClr val="FFC000"/>
      </a:accent4>
      <a:accent5>
        <a:srgbClr val="2BF8CB"/>
      </a:accent5>
      <a:accent6>
        <a:srgbClr val="D76B74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act-lec" id="{CE97D049-E286-9F4B-B500-5568AAC116D6}" vid="{B7C01D1F-0672-524E-AB60-B5C75017D2C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1940</TotalTime>
  <Words>874</Words>
  <Application>Microsoft Macintosh PowerPoint</Application>
  <PresentationFormat>Widescreen</PresentationFormat>
  <Paragraphs>224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-apple-system</vt:lpstr>
      <vt:lpstr>Monospaced Number</vt:lpstr>
      <vt:lpstr>PingFang SC</vt:lpstr>
      <vt:lpstr>Arial</vt:lpstr>
      <vt:lpstr>Calibri</vt:lpstr>
      <vt:lpstr>Calibri Light</vt:lpstr>
      <vt:lpstr>Helvetica Neue</vt:lpstr>
      <vt:lpstr>Menlo</vt:lpstr>
      <vt:lpstr>Office Theme</vt:lpstr>
      <vt:lpstr>React.js课程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XuZhe</dc:creator>
  <cp:lastModifiedBy>XuZhe</cp:lastModifiedBy>
  <cp:revision>53</cp:revision>
  <dcterms:created xsi:type="dcterms:W3CDTF">2019-02-22T00:11:09Z</dcterms:created>
  <dcterms:modified xsi:type="dcterms:W3CDTF">2019-03-09T05:01:40Z</dcterms:modified>
</cp:coreProperties>
</file>