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9" r:id="rId10"/>
    <p:sldId id="270" r:id="rId11"/>
    <p:sldId id="271" r:id="rId12"/>
    <p:sldId id="272" r:id="rId13"/>
    <p:sldId id="264" r:id="rId14"/>
    <p:sldId id="265" r:id="rId15"/>
    <p:sldId id="27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D64E31"/>
    <a:srgbClr val="E17079"/>
    <a:srgbClr val="24F9CB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.svg"/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4.jp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RESTful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755F2CD-A50E-42FD-8B4D-607B5A7D6494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3256C3-95E0-4501-BFE6-5371EA56C4C6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6D5685-5D9C-4F55-BBEE-54519F60AE2D}"/>
              </a:ext>
            </a:extLst>
          </p:cNvPr>
          <p:cNvSpPr txBox="1"/>
          <p:nvPr/>
        </p:nvSpPr>
        <p:spPr>
          <a:xfrm>
            <a:off x="345731" y="2595914"/>
            <a:ext cx="145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动词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D328D9-59A6-4F94-A975-8EA49E4A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90" y="2595914"/>
            <a:ext cx="6632118" cy="3730146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7971E56F-C4C1-4876-978F-E6440D05573A}"/>
              </a:ext>
            </a:extLst>
          </p:cNvPr>
          <p:cNvSpPr/>
          <p:nvPr/>
        </p:nvSpPr>
        <p:spPr>
          <a:xfrm rot="10800000">
            <a:off x="2787090" y="727003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2B8F1D-A00F-4B42-9DFD-ABECF99949C7}"/>
              </a:ext>
            </a:extLst>
          </p:cNvPr>
          <p:cNvSpPr txBox="1"/>
          <p:nvPr/>
        </p:nvSpPr>
        <p:spPr>
          <a:xfrm>
            <a:off x="2859778" y="770937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HTTP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动词是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HTTP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报文中的一个字段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807C56-B854-4702-BF1D-A517475D5A21}"/>
              </a:ext>
            </a:extLst>
          </p:cNvPr>
          <p:cNvSpPr txBox="1"/>
          <p:nvPr/>
        </p:nvSpPr>
        <p:spPr>
          <a:xfrm>
            <a:off x="2859777" y="1184203"/>
            <a:ext cx="68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表明对给定资源进行的操作（是读取还是创建，或者是更改？）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6EE4E5-B45E-4778-B7C1-5D8C71AD646C}"/>
              </a:ext>
            </a:extLst>
          </p:cNvPr>
          <p:cNvCxnSpPr>
            <a:cxnSpLocks/>
          </p:cNvCxnSpPr>
          <p:nvPr/>
        </p:nvCxnSpPr>
        <p:spPr>
          <a:xfrm flipV="1">
            <a:off x="5582389" y="2310606"/>
            <a:ext cx="878889" cy="550415"/>
          </a:xfrm>
          <a:prstGeom prst="straightConnector1">
            <a:avLst/>
          </a:prstGeom>
          <a:ln w="28575">
            <a:solidFill>
              <a:srgbClr val="D64E3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4F7E405-EFBC-4FD3-9A57-629015746670}"/>
              </a:ext>
            </a:extLst>
          </p:cNvPr>
          <p:cNvSpPr txBox="1"/>
          <p:nvPr/>
        </p:nvSpPr>
        <p:spPr>
          <a:xfrm>
            <a:off x="6294018" y="1935842"/>
            <a:ext cx="15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D64E31"/>
                </a:solidFill>
                <a:latin typeface="Calibri" panose="020F0502020204030204"/>
                <a:ea typeface="等线" panose="02010600030101010101" pitchFamily="2" charset="-122"/>
              </a:rPr>
              <a:t>就是这个字段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C4AECFE4-5875-4264-9752-F6386BEA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755F2CD-A50E-42FD-8B4D-607B5A7D6494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3256C3-95E0-4501-BFE6-5371EA56C4C6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6D5685-5D9C-4F55-BBEE-54519F60AE2D}"/>
              </a:ext>
            </a:extLst>
          </p:cNvPr>
          <p:cNvSpPr txBox="1"/>
          <p:nvPr/>
        </p:nvSpPr>
        <p:spPr>
          <a:xfrm>
            <a:off x="345731" y="2595914"/>
            <a:ext cx="145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动词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971E56F-C4C1-4876-978F-E6440D05573A}"/>
              </a:ext>
            </a:extLst>
          </p:cNvPr>
          <p:cNvSpPr/>
          <p:nvPr/>
        </p:nvSpPr>
        <p:spPr>
          <a:xfrm rot="10800000">
            <a:off x="2787089" y="1096335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2B8F1D-A00F-4B42-9DFD-ABECF99949C7}"/>
              </a:ext>
            </a:extLst>
          </p:cNvPr>
          <p:cNvSpPr txBox="1"/>
          <p:nvPr/>
        </p:nvSpPr>
        <p:spPr>
          <a:xfrm>
            <a:off x="2859777" y="1140269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获取资源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EC1C3F6-8ED5-4492-A9BB-16866C68E5BF}"/>
              </a:ext>
            </a:extLst>
          </p:cNvPr>
          <p:cNvSpPr/>
          <p:nvPr/>
        </p:nvSpPr>
        <p:spPr>
          <a:xfrm rot="10800000">
            <a:off x="2787089" y="1618067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F85A49-AFF0-44B7-9E51-6A6ED16E21FC}"/>
              </a:ext>
            </a:extLst>
          </p:cNvPr>
          <p:cNvSpPr txBox="1"/>
          <p:nvPr/>
        </p:nvSpPr>
        <p:spPr>
          <a:xfrm>
            <a:off x="2859777" y="1662001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创建资源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DD12D6-26B3-4822-9823-867E93E5EB3F}"/>
              </a:ext>
            </a:extLst>
          </p:cNvPr>
          <p:cNvSpPr/>
          <p:nvPr/>
        </p:nvSpPr>
        <p:spPr>
          <a:xfrm rot="10800000">
            <a:off x="2787089" y="2183733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F57677-EF55-4B14-A556-FF91C9EBCEB5}"/>
              </a:ext>
            </a:extLst>
          </p:cNvPr>
          <p:cNvSpPr txBox="1"/>
          <p:nvPr/>
        </p:nvSpPr>
        <p:spPr>
          <a:xfrm>
            <a:off x="2859777" y="2227667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PATCH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更改资源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6576224-62EE-4407-B9A8-2F69CD6C0ADA}"/>
              </a:ext>
            </a:extLst>
          </p:cNvPr>
          <p:cNvSpPr/>
          <p:nvPr/>
        </p:nvSpPr>
        <p:spPr>
          <a:xfrm rot="10800000">
            <a:off x="2787089" y="274940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E9BE27-075F-4F8B-BC2C-5D4FFC62432A}"/>
              </a:ext>
            </a:extLst>
          </p:cNvPr>
          <p:cNvSpPr txBox="1"/>
          <p:nvPr/>
        </p:nvSpPr>
        <p:spPr>
          <a:xfrm>
            <a:off x="2859777" y="2793334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更改资源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3B195CB-4AF3-47AE-AC7B-5B9ED73796A5}"/>
              </a:ext>
            </a:extLst>
          </p:cNvPr>
          <p:cNvSpPr/>
          <p:nvPr/>
        </p:nvSpPr>
        <p:spPr>
          <a:xfrm rot="10800000">
            <a:off x="2787089" y="3315067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4202E8-C697-4DB8-82DE-79A3D5CE67E5}"/>
              </a:ext>
            </a:extLst>
          </p:cNvPr>
          <p:cNvSpPr txBox="1"/>
          <p:nvPr/>
        </p:nvSpPr>
        <p:spPr>
          <a:xfrm>
            <a:off x="2859777" y="3359001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DELETE: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删除资源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59799DA-03B8-40E9-A7BD-2BB1F6B22BDC}"/>
              </a:ext>
            </a:extLst>
          </p:cNvPr>
          <p:cNvSpPr/>
          <p:nvPr/>
        </p:nvSpPr>
        <p:spPr>
          <a:xfrm rot="10800000">
            <a:off x="2787089" y="4741868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97EF3F-23B2-495A-9C1A-C14332A4251E}"/>
              </a:ext>
            </a:extLst>
          </p:cNvPr>
          <p:cNvSpPr txBox="1"/>
          <p:nvPr/>
        </p:nvSpPr>
        <p:spPr>
          <a:xfrm>
            <a:off x="2859777" y="4785802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以下动词暂不做涉及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851DF1-67E4-47F9-A8CD-6076C94CD457}"/>
              </a:ext>
            </a:extLst>
          </p:cNvPr>
          <p:cNvSpPr txBox="1"/>
          <p:nvPr/>
        </p:nvSpPr>
        <p:spPr>
          <a:xfrm>
            <a:off x="2859777" y="5351469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OPTIONS, HEAD, CONNECT, TRACE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: 对角圆角 29">
            <a:extLst>
              <a:ext uri="{FF2B5EF4-FFF2-40B4-BE49-F238E27FC236}">
                <a16:creationId xmlns:a16="http://schemas.microsoft.com/office/drawing/2014/main" id="{08C3B1E1-F707-421C-9FD4-A8BBA4C83A2F}"/>
              </a:ext>
            </a:extLst>
          </p:cNvPr>
          <p:cNvSpPr/>
          <p:nvPr/>
        </p:nvSpPr>
        <p:spPr>
          <a:xfrm>
            <a:off x="7644449" y="1096334"/>
            <a:ext cx="3036163" cy="272046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3D1D0C8A-3BB0-4E12-9774-349C66C0A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9820" y="1178085"/>
            <a:ext cx="457200" cy="4572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FA6B3EB-F9C2-4CA9-A677-30B9D5EFA942}"/>
              </a:ext>
            </a:extLst>
          </p:cNvPr>
          <p:cNvSpPr txBox="1"/>
          <p:nvPr/>
        </p:nvSpPr>
        <p:spPr>
          <a:xfrm>
            <a:off x="8247020" y="12220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57BBFF-A933-4F52-B4DD-B0AB57BF5EC6}"/>
              </a:ext>
            </a:extLst>
          </p:cNvPr>
          <p:cNvSpPr txBox="1"/>
          <p:nvPr/>
        </p:nvSpPr>
        <p:spPr>
          <a:xfrm>
            <a:off x="7789820" y="1754699"/>
            <a:ext cx="2775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PATCH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都表示更改资源，但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PATCH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表示对资源部分更改，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表示对资源整体更改。在这门课程中，我们对二者不作区分，都表示对资源部分更改。原因是我们的实践项目中，没有适合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的使用场景。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A315A131-54DD-43EE-A1E0-B5E417D63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755F2CD-A50E-42FD-8B4D-607B5A7D6494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3256C3-95E0-4501-BFE6-5371EA56C4C6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6D5685-5D9C-4F55-BBEE-54519F60AE2D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资源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453DCF-9A06-49D2-9891-37339C76E6FB}"/>
              </a:ext>
            </a:extLst>
          </p:cNvPr>
          <p:cNvSpPr txBox="1"/>
          <p:nvPr/>
        </p:nvSpPr>
        <p:spPr>
          <a:xfrm>
            <a:off x="3244290" y="1575759"/>
            <a:ext cx="51501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资源是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动词的操作对象，是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名词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AB3768F0-05F5-4FE0-82EE-4539B4B1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090" y="1580224"/>
            <a:ext cx="457200" cy="4572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5AA30AF-924B-4C7E-876C-805C7AD96399}"/>
              </a:ext>
            </a:extLst>
          </p:cNvPr>
          <p:cNvSpPr txBox="1"/>
          <p:nvPr/>
        </p:nvSpPr>
        <p:spPr>
          <a:xfrm>
            <a:off x="3436756" y="3181100"/>
            <a:ext cx="16060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D64E31"/>
                </a:solidFill>
                <a:latin typeface="Calibri" panose="020F0502020204030204"/>
              </a:rPr>
              <a:t>user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: </a:t>
            </a:r>
            <a:r>
              <a:rPr lang="en-US" sz="2400" dirty="0">
                <a:solidFill>
                  <a:srgbClr val="24F9CB"/>
                </a:solidFill>
                <a:latin typeface="Calibri" panose="020F0502020204030204"/>
              </a:rPr>
              <a:t>users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4E17E6-3340-4B88-A816-40CDC1CDDE13}"/>
              </a:ext>
            </a:extLst>
          </p:cNvPr>
          <p:cNvSpPr txBox="1"/>
          <p:nvPr/>
        </p:nvSpPr>
        <p:spPr>
          <a:xfrm>
            <a:off x="3436756" y="3642765"/>
            <a:ext cx="16108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D64E31"/>
                </a:solidFill>
                <a:latin typeface="Calibri" panose="020F0502020204030204"/>
              </a:rPr>
              <a:t>post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: </a:t>
            </a:r>
            <a:r>
              <a:rPr lang="en-US" sz="2400" dirty="0">
                <a:solidFill>
                  <a:srgbClr val="24F9CB"/>
                </a:solidFill>
                <a:latin typeface="Calibri" panose="020F0502020204030204"/>
              </a:rPr>
              <a:t>posts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52BA8F-2C20-46A1-957E-4AC96B6EB620}"/>
              </a:ext>
            </a:extLst>
          </p:cNvPr>
          <p:cNvSpPr txBox="1"/>
          <p:nvPr/>
        </p:nvSpPr>
        <p:spPr>
          <a:xfrm>
            <a:off x="2782345" y="4104430"/>
            <a:ext cx="29149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D64E31"/>
                </a:solidFill>
                <a:latin typeface="Calibri" panose="020F0502020204030204"/>
              </a:rPr>
              <a:t>comment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: </a:t>
            </a:r>
            <a:r>
              <a:rPr lang="en-US" sz="2400" dirty="0">
                <a:solidFill>
                  <a:srgbClr val="24F9CB"/>
                </a:solidFill>
                <a:latin typeface="Calibri" panose="020F0502020204030204"/>
              </a:rPr>
              <a:t>comments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BF9E1246-9A06-4712-B33D-BA48CC1385CC}"/>
              </a:ext>
            </a:extLst>
          </p:cNvPr>
          <p:cNvSpPr/>
          <p:nvPr/>
        </p:nvSpPr>
        <p:spPr>
          <a:xfrm rot="10800000">
            <a:off x="7502066" y="4381430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E9F391-8607-4E6A-8908-ABEF9C3B1FB2}"/>
              </a:ext>
            </a:extLst>
          </p:cNvPr>
          <p:cNvSpPr txBox="1"/>
          <p:nvPr/>
        </p:nvSpPr>
        <p:spPr>
          <a:xfrm>
            <a:off x="7574755" y="4425364"/>
            <a:ext cx="266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 user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BB72486-5D57-47A8-93E1-276BF09C7D05}"/>
              </a:ext>
            </a:extLst>
          </p:cNvPr>
          <p:cNvSpPr/>
          <p:nvPr/>
        </p:nvSpPr>
        <p:spPr>
          <a:xfrm rot="10800000">
            <a:off x="7502066" y="4903162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6F164E-2B28-4902-BC1A-E85744CEF3B5}"/>
              </a:ext>
            </a:extLst>
          </p:cNvPr>
          <p:cNvSpPr txBox="1"/>
          <p:nvPr/>
        </p:nvSpPr>
        <p:spPr>
          <a:xfrm>
            <a:off x="7574755" y="4947096"/>
            <a:ext cx="266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posts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B6FF698B-191B-49DB-AB8E-066B43E9B710}"/>
              </a:ext>
            </a:extLst>
          </p:cNvPr>
          <p:cNvSpPr/>
          <p:nvPr/>
        </p:nvSpPr>
        <p:spPr>
          <a:xfrm rot="10800000">
            <a:off x="7502066" y="5468828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74BAE18-BCFA-4E59-99AA-66119809A63C}"/>
              </a:ext>
            </a:extLst>
          </p:cNvPr>
          <p:cNvSpPr txBox="1"/>
          <p:nvPr/>
        </p:nvSpPr>
        <p:spPr>
          <a:xfrm>
            <a:off x="7574755" y="5512762"/>
            <a:ext cx="266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DELETE comments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FEF04C-B4EC-47F6-8B68-7E63520861C5}"/>
              </a:ext>
            </a:extLst>
          </p:cNvPr>
          <p:cNvSpPr/>
          <p:nvPr/>
        </p:nvSpPr>
        <p:spPr>
          <a:xfrm>
            <a:off x="7502065" y="3859698"/>
            <a:ext cx="457200" cy="457200"/>
          </a:xfrm>
          <a:prstGeom prst="ellipse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endParaRPr 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25E7579A-121B-4B04-93DF-7B4C1EB2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3461A4-633B-43A5-B95D-5B7007205BB5}"/>
              </a:ext>
            </a:extLst>
          </p:cNvPr>
          <p:cNvSpPr txBox="1"/>
          <p:nvPr/>
        </p:nvSpPr>
        <p:spPr>
          <a:xfrm>
            <a:off x="5667282" y="3096021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举个栗子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DC603525-CDF5-47D1-B1D6-9E0B5935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082" y="3100486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974563F7-4269-4524-ABF8-66D3E45FE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CA3DEC-274E-4DE6-A31F-40C0567D0376}"/>
              </a:ext>
            </a:extLst>
          </p:cNvPr>
          <p:cNvSpPr txBox="1"/>
          <p:nvPr/>
        </p:nvSpPr>
        <p:spPr>
          <a:xfrm>
            <a:off x="1238660" y="1625790"/>
            <a:ext cx="31620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www.example.com/articles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AA1A8E-0067-4F22-82B3-0F12C2530B24}"/>
              </a:ext>
            </a:extLst>
          </p:cNvPr>
          <p:cNvSpPr txBox="1"/>
          <p:nvPr/>
        </p:nvSpPr>
        <p:spPr>
          <a:xfrm>
            <a:off x="6477741" y="1625790"/>
            <a:ext cx="18004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读取所有的文章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0C7138-4694-4942-8A9B-CECC69B95FC8}"/>
              </a:ext>
            </a:extLst>
          </p:cNvPr>
          <p:cNvSpPr txBox="1"/>
          <p:nvPr/>
        </p:nvSpPr>
        <p:spPr>
          <a:xfrm>
            <a:off x="1238660" y="1994248"/>
            <a:ext cx="34737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www.example.com/comments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5C587-5101-419D-BD24-66748880EC2B}"/>
              </a:ext>
            </a:extLst>
          </p:cNvPr>
          <p:cNvSpPr txBox="1"/>
          <p:nvPr/>
        </p:nvSpPr>
        <p:spPr>
          <a:xfrm>
            <a:off x="6477740" y="1994248"/>
            <a:ext cx="18004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读取所有的评论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65F14B-FF61-4140-9BD1-4F9CC3CCF473}"/>
              </a:ext>
            </a:extLst>
          </p:cNvPr>
          <p:cNvSpPr txBox="1"/>
          <p:nvPr/>
        </p:nvSpPr>
        <p:spPr>
          <a:xfrm>
            <a:off x="1238659" y="2363580"/>
            <a:ext cx="33064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www.example.com/users/18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5BECBF-AD9D-4A72-86D8-EC2706F71DEC}"/>
              </a:ext>
            </a:extLst>
          </p:cNvPr>
          <p:cNvSpPr txBox="1"/>
          <p:nvPr/>
        </p:nvSpPr>
        <p:spPr>
          <a:xfrm>
            <a:off x="6477741" y="2367179"/>
            <a:ext cx="19784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读取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18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的用户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41292A-250E-4FDF-BD9B-2B67071EAA1B}"/>
              </a:ext>
            </a:extLst>
          </p:cNvPr>
          <p:cNvSpPr txBox="1"/>
          <p:nvPr/>
        </p:nvSpPr>
        <p:spPr>
          <a:xfrm>
            <a:off x="1238660" y="2732038"/>
            <a:ext cx="30996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POST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www.example.com/users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36D2F1-BC86-4CAE-8800-DE5601B825CE}"/>
              </a:ext>
            </a:extLst>
          </p:cNvPr>
          <p:cNvSpPr txBox="1"/>
          <p:nvPr/>
        </p:nvSpPr>
        <p:spPr>
          <a:xfrm>
            <a:off x="6477740" y="2732038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创建用户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6C3816-3000-408A-90B1-26938C0F14C0}"/>
              </a:ext>
            </a:extLst>
          </p:cNvPr>
          <p:cNvSpPr txBox="1"/>
          <p:nvPr/>
        </p:nvSpPr>
        <p:spPr>
          <a:xfrm>
            <a:off x="1238659" y="3101370"/>
            <a:ext cx="32790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POST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www.example.com/articles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2A9AF6-DDD4-4C34-B79C-84341F503874}"/>
              </a:ext>
            </a:extLst>
          </p:cNvPr>
          <p:cNvSpPr txBox="1"/>
          <p:nvPr/>
        </p:nvSpPr>
        <p:spPr>
          <a:xfrm>
            <a:off x="6477741" y="3108568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创建文章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34BAFA-E565-4DCA-AE1E-076BF7C67703}"/>
              </a:ext>
            </a:extLst>
          </p:cNvPr>
          <p:cNvSpPr txBox="1"/>
          <p:nvPr/>
        </p:nvSpPr>
        <p:spPr>
          <a:xfrm>
            <a:off x="1238658" y="3469828"/>
            <a:ext cx="31184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PATCH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www.example.com/user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6233FE-B41F-4A57-9DA0-2DBB6FFDF536}"/>
              </a:ext>
            </a:extLst>
          </p:cNvPr>
          <p:cNvSpPr txBox="1"/>
          <p:nvPr/>
        </p:nvSpPr>
        <p:spPr>
          <a:xfrm>
            <a:off x="6477741" y="3465562"/>
            <a:ext cx="22621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更新当前登陆的用户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5651AE-C98D-4C81-B75A-93A46F891B1B}"/>
              </a:ext>
            </a:extLst>
          </p:cNvPr>
          <p:cNvSpPr txBox="1"/>
          <p:nvPr/>
        </p:nvSpPr>
        <p:spPr>
          <a:xfrm>
            <a:off x="1238660" y="3839160"/>
            <a:ext cx="37073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PATCH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www.example.com/articles/24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D30B93-F42E-4EB3-8FF1-08D3BF8D5877}"/>
              </a:ext>
            </a:extLst>
          </p:cNvPr>
          <p:cNvSpPr txBox="1"/>
          <p:nvPr/>
        </p:nvSpPr>
        <p:spPr>
          <a:xfrm>
            <a:off x="6477741" y="3802628"/>
            <a:ext cx="19784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B1EB3C-6F48-4905-87F6-94459A67B7F1}"/>
              </a:ext>
            </a:extLst>
          </p:cNvPr>
          <p:cNvSpPr txBox="1"/>
          <p:nvPr/>
        </p:nvSpPr>
        <p:spPr>
          <a:xfrm>
            <a:off x="1238658" y="4206744"/>
            <a:ext cx="38048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DELETE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www.example.com/articles/24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6F2D59-CFDD-401A-9E3C-78395DEF6A46}"/>
              </a:ext>
            </a:extLst>
          </p:cNvPr>
          <p:cNvSpPr txBox="1"/>
          <p:nvPr/>
        </p:nvSpPr>
        <p:spPr>
          <a:xfrm>
            <a:off x="6477741" y="4171960"/>
            <a:ext cx="19784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删除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0AB8A1-0D67-417D-B377-5E2D2C970E37}"/>
              </a:ext>
            </a:extLst>
          </p:cNvPr>
          <p:cNvSpPr txBox="1"/>
          <p:nvPr/>
        </p:nvSpPr>
        <p:spPr>
          <a:xfrm>
            <a:off x="1238658" y="4576076"/>
            <a:ext cx="37927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DELETE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www.example.com/comments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69DFE2-3833-4BEC-BBB3-EC39E625F842}"/>
              </a:ext>
            </a:extLst>
          </p:cNvPr>
          <p:cNvSpPr txBox="1"/>
          <p:nvPr/>
        </p:nvSpPr>
        <p:spPr>
          <a:xfrm>
            <a:off x="6477741" y="4576076"/>
            <a:ext cx="18004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删除所有的评论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BB39CBDD-76E9-4F66-9EF3-A286E4ED5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02C3E3-B1D4-48E8-AECC-4DBF8D5D2A1C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74FD5-48BA-463F-BEC7-94CE4A54214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5BDDE8-B78A-4381-BB6F-06865770554E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嵌套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C90B549-D949-4058-89BC-87D6FF85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150" y="2955744"/>
            <a:ext cx="457200" cy="457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8EF50A-CB55-4144-A27A-A1DB549AE28B}"/>
              </a:ext>
            </a:extLst>
          </p:cNvPr>
          <p:cNvSpPr txBox="1"/>
          <p:nvPr/>
        </p:nvSpPr>
        <p:spPr>
          <a:xfrm>
            <a:off x="3687350" y="2938403"/>
            <a:ext cx="596028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如何表达读取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的文章下的所有评论？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F2C333A8-8A2F-41F9-9426-27BD63DBA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CA3DEC-274E-4DE6-A31F-40C0567D0376}"/>
              </a:ext>
            </a:extLst>
          </p:cNvPr>
          <p:cNvSpPr txBox="1"/>
          <p:nvPr/>
        </p:nvSpPr>
        <p:spPr>
          <a:xfrm>
            <a:off x="1194104" y="2884654"/>
            <a:ext cx="45596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www.example.com/articles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/12/comments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AA1A8E-0067-4F22-82B3-0F12C2530B24}"/>
              </a:ext>
            </a:extLst>
          </p:cNvPr>
          <p:cNvSpPr txBox="1"/>
          <p:nvPr/>
        </p:nvSpPr>
        <p:spPr>
          <a:xfrm>
            <a:off x="6433185" y="2884654"/>
            <a:ext cx="3132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读取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的文章下所有评论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A603D1-AA2A-4C07-99DB-36F75DE44FEE}"/>
              </a:ext>
            </a:extLst>
          </p:cNvPr>
          <p:cNvSpPr txBox="1"/>
          <p:nvPr/>
        </p:nvSpPr>
        <p:spPr>
          <a:xfrm>
            <a:off x="1697781" y="1869874"/>
            <a:ext cx="25215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RESTful API</a:t>
            </a: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的嵌套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A8B585E8-5C88-44B2-87A1-DAA1F8B10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581" y="1874339"/>
            <a:ext cx="457200" cy="4572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D40E63A-9AF9-4811-AC5F-5F193D51AB48}"/>
              </a:ext>
            </a:extLst>
          </p:cNvPr>
          <p:cNvSpPr txBox="1"/>
          <p:nvPr/>
        </p:nvSpPr>
        <p:spPr>
          <a:xfrm>
            <a:off x="1194104" y="3253986"/>
            <a:ext cx="48834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www.example.com/articles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/12/comments/24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2899F3-AF67-4E0A-B7FB-B0D0ED5B3E47}"/>
              </a:ext>
            </a:extLst>
          </p:cNvPr>
          <p:cNvSpPr txBox="1"/>
          <p:nvPr/>
        </p:nvSpPr>
        <p:spPr>
          <a:xfrm>
            <a:off x="6433185" y="3253986"/>
            <a:ext cx="35413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读取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的评论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A3A41C-AB5D-4E45-8569-1FEEE80A1CC8}"/>
              </a:ext>
            </a:extLst>
          </p:cNvPr>
          <p:cNvSpPr txBox="1"/>
          <p:nvPr/>
        </p:nvSpPr>
        <p:spPr>
          <a:xfrm>
            <a:off x="1194104" y="3622435"/>
            <a:ext cx="46766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www.example.com/articles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/12/comments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DB6769-F2B3-4197-A696-53F58427B043}"/>
              </a:ext>
            </a:extLst>
          </p:cNvPr>
          <p:cNvSpPr txBox="1"/>
          <p:nvPr/>
        </p:nvSpPr>
        <p:spPr>
          <a:xfrm>
            <a:off x="6433185" y="3622435"/>
            <a:ext cx="26709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的文章创建评论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4ABE6B-143E-4678-915E-66C782D99CF6}"/>
              </a:ext>
            </a:extLst>
          </p:cNvPr>
          <p:cNvSpPr txBox="1"/>
          <p:nvPr/>
        </p:nvSpPr>
        <p:spPr>
          <a:xfrm>
            <a:off x="1194104" y="3991767"/>
            <a:ext cx="51049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PATCH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www.example.com/articles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/12/comments/24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D5C5E7-0D1B-457F-90F6-C336529D6783}"/>
              </a:ext>
            </a:extLst>
          </p:cNvPr>
          <p:cNvSpPr txBox="1"/>
          <p:nvPr/>
        </p:nvSpPr>
        <p:spPr>
          <a:xfrm>
            <a:off x="6433185" y="3991767"/>
            <a:ext cx="35413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更新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的评论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3ECB7F-822B-4608-A33D-B57DFD2327AC}"/>
              </a:ext>
            </a:extLst>
          </p:cNvPr>
          <p:cNvSpPr txBox="1"/>
          <p:nvPr/>
        </p:nvSpPr>
        <p:spPr>
          <a:xfrm>
            <a:off x="1194104" y="4361099"/>
            <a:ext cx="56999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DELETE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www.example.com/articles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/12/comments/24/likes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960AC2-E468-4BB3-A6B8-34B86B90F669}"/>
              </a:ext>
            </a:extLst>
          </p:cNvPr>
          <p:cNvSpPr txBox="1"/>
          <p:nvPr/>
        </p:nvSpPr>
        <p:spPr>
          <a:xfrm>
            <a:off x="6930694" y="4361099"/>
            <a:ext cx="44646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删除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的文章下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的评论的所有赞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83ABFA42-ED6E-4737-BC77-4F7B18F9C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2692FAF-5CE2-4910-A913-82F8FD0E9240}"/>
              </a:ext>
            </a:extLst>
          </p:cNvPr>
          <p:cNvSpPr txBox="1"/>
          <p:nvPr/>
        </p:nvSpPr>
        <p:spPr>
          <a:xfrm>
            <a:off x="2055405" y="1574302"/>
            <a:ext cx="86954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概念来自于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Roy T. Fielding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的博士毕业论文：</a:t>
            </a:r>
            <a:r>
              <a:rPr lang="en-US" altLang="zh-CN" dirty="0">
                <a:solidFill>
                  <a:prstClr val="white"/>
                </a:solidFill>
                <a:hlinkClick r:id="rId2"/>
              </a:rPr>
              <a:t>Architectural Styles and the Design of Network-based Software Architectures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8344AAD-6CAB-4C55-848F-4D01FCA32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5401" y="2607445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A25A7E-C6D8-4B35-9405-D09397776137}"/>
              </a:ext>
            </a:extLst>
          </p:cNvPr>
          <p:cNvSpPr txBox="1"/>
          <p:nvPr/>
        </p:nvSpPr>
        <p:spPr>
          <a:xfrm>
            <a:off x="4102601" y="2651379"/>
            <a:ext cx="15151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Roy T. Fielding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05931B-40C4-43E6-A150-DF6EF3EE99E3}"/>
              </a:ext>
            </a:extLst>
          </p:cNvPr>
          <p:cNvSpPr txBox="1"/>
          <p:nvPr/>
        </p:nvSpPr>
        <p:spPr>
          <a:xfrm>
            <a:off x="4102601" y="3111745"/>
            <a:ext cx="39867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HTTP Server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项目联合创始人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Software Foundation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主席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提出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概念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C9A97-2108-44F1-956A-C7A64921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05" y="2613258"/>
            <a:ext cx="1371172" cy="1828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802AD4-23D6-4519-BCE9-9EB2277F144A}"/>
              </a:ext>
            </a:extLst>
          </p:cNvPr>
          <p:cNvSpPr txBox="1"/>
          <p:nvPr/>
        </p:nvSpPr>
        <p:spPr>
          <a:xfrm>
            <a:off x="2055405" y="4834683"/>
            <a:ext cx="754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不用再争论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起名字的事情了，</a:t>
            </a:r>
            <a:r>
              <a:rPr lang="en-US" altLang="zh-CN" dirty="0">
                <a:solidFill>
                  <a:schemeClr val="bg1"/>
                </a:solidFill>
              </a:rPr>
              <a:t>Let’s have a </a:t>
            </a:r>
            <a:r>
              <a:rPr lang="en-US" altLang="zh-CN" dirty="0">
                <a:solidFill>
                  <a:srgbClr val="D64E31"/>
                </a:solidFill>
              </a:rPr>
              <a:t>REST</a:t>
            </a:r>
            <a:r>
              <a:rPr lang="en-US" altLang="zh-CN" dirty="0">
                <a:solidFill>
                  <a:schemeClr val="bg1"/>
                </a:solidFill>
              </a:rPr>
              <a:t> and drink a cup of coffee!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4291EE6D-5B19-4786-97A7-282D441CC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391811-6FAC-42C9-934D-A163B61B1360}"/>
              </a:ext>
            </a:extLst>
          </p:cNvPr>
          <p:cNvSpPr txBox="1"/>
          <p:nvPr/>
        </p:nvSpPr>
        <p:spPr>
          <a:xfrm>
            <a:off x="4253532" y="2891848"/>
            <a:ext cx="45993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假如我们要写一个博客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服务器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7A8B9D2-AFA8-4465-A9F2-709C0AB8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6332" y="2891848"/>
            <a:ext cx="457200" cy="457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介绍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07AB37-FF85-4CC5-894E-EEC826853DE8}"/>
              </a:ext>
            </a:extLst>
          </p:cNvPr>
          <p:cNvSpPr txBox="1"/>
          <p:nvPr/>
        </p:nvSpPr>
        <p:spPr>
          <a:xfrm>
            <a:off x="3244290" y="3107064"/>
            <a:ext cx="40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 www.example.com/</a:t>
            </a:r>
            <a:r>
              <a:rPr lang="en-US" altLang="zh-CN" dirty="0">
                <a:solidFill>
                  <a:schemeClr val="bg1"/>
                </a:solidFill>
              </a:rPr>
              <a:t>create_article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D319B81F-8D56-4DAE-8FE9-B69C959F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090" y="3063130"/>
            <a:ext cx="457200" cy="457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42A4F3-5109-44D4-B87D-F2729EEA0C30}"/>
              </a:ext>
            </a:extLst>
          </p:cNvPr>
          <p:cNvSpPr txBox="1"/>
          <p:nvPr/>
        </p:nvSpPr>
        <p:spPr>
          <a:xfrm>
            <a:off x="3244290" y="1913709"/>
            <a:ext cx="411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www.example.com/get_article?id=12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6DC4C288-6B54-4E9B-BAF3-34444A944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090" y="1869775"/>
            <a:ext cx="457200" cy="457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66B1055-F45B-4BD7-9BEB-921E8BDEEB4F}"/>
              </a:ext>
            </a:extLst>
          </p:cNvPr>
          <p:cNvSpPr txBox="1"/>
          <p:nvPr/>
        </p:nvSpPr>
        <p:spPr>
          <a:xfrm>
            <a:off x="3244290" y="2499403"/>
            <a:ext cx="39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www.example.com/get_all_articles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2BA2D276-2BDA-4124-B72F-B198A8545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7090" y="2455469"/>
            <a:ext cx="457200" cy="457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B923667-B19B-426A-8F6D-87C224EABA8F}"/>
              </a:ext>
            </a:extLst>
          </p:cNvPr>
          <p:cNvSpPr txBox="1"/>
          <p:nvPr/>
        </p:nvSpPr>
        <p:spPr>
          <a:xfrm>
            <a:off x="3244290" y="3758659"/>
            <a:ext cx="460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 www.example.com/</a:t>
            </a:r>
            <a:r>
              <a:rPr lang="en-US" altLang="zh-CN" dirty="0">
                <a:solidFill>
                  <a:schemeClr val="bg1"/>
                </a:solidFill>
              </a:rPr>
              <a:t>update_article?id=15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0CF8E144-8620-4049-BA43-81405EAB93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7090" y="3714725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35C8350-588A-4C85-A776-56B892350D9A}"/>
              </a:ext>
            </a:extLst>
          </p:cNvPr>
          <p:cNvSpPr txBox="1"/>
          <p:nvPr/>
        </p:nvSpPr>
        <p:spPr>
          <a:xfrm>
            <a:off x="3244290" y="4387822"/>
            <a:ext cx="45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www.example.com/delete_article?id=234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9F922FED-5672-4AAD-ACB3-CDC7F7468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7090" y="4343888"/>
            <a:ext cx="457200" cy="4572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介绍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690F2291-F1AA-477F-9AF6-1F54A94267AD}"/>
              </a:ext>
            </a:extLst>
          </p:cNvPr>
          <p:cNvSpPr/>
          <p:nvPr/>
        </p:nvSpPr>
        <p:spPr>
          <a:xfrm>
            <a:off x="8810106" y="1913709"/>
            <a:ext cx="3036163" cy="3057786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A398C2-0A59-4884-8C25-108CA30561DB}"/>
              </a:ext>
            </a:extLst>
          </p:cNvPr>
          <p:cNvSpPr txBox="1"/>
          <p:nvPr/>
        </p:nvSpPr>
        <p:spPr>
          <a:xfrm>
            <a:off x="9477299" y="20732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</a:rPr>
              <a:t>补充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F7DBAA0-3658-4D62-AAB9-5D782BC3CE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0099" y="2022311"/>
            <a:ext cx="457200" cy="4572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C3C5399-C2B0-494D-8B5F-CCEDB7D5CEB3}"/>
              </a:ext>
            </a:extLst>
          </p:cNvPr>
          <p:cNvSpPr txBox="1"/>
          <p:nvPr/>
        </p:nvSpPr>
        <p:spPr>
          <a:xfrm>
            <a:off x="8958563" y="2589156"/>
            <a:ext cx="2775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有时，前后端开发人员，会陷入这样的争论：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为什么没有注册用户的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为什么获取文章的时候，不能连用户信息一起返回给我？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小张，你的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命名太乱，我找不到要用哪一个？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391811-6FAC-42C9-934D-A163B61B1360}"/>
              </a:ext>
            </a:extLst>
          </p:cNvPr>
          <p:cNvSpPr txBox="1"/>
          <p:nvPr/>
        </p:nvSpPr>
        <p:spPr>
          <a:xfrm>
            <a:off x="4633033" y="2969502"/>
            <a:ext cx="31370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重写它们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7A8B9D2-AFA8-4465-A9F2-709C0AB8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833" y="2969502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E3C74E-D0D1-4D4D-86CE-5C4513C53672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05C387-AF5B-410A-9B1F-41A1142B788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A6D38F-ADD7-4DF7-A07E-847DD7646940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介绍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1D076EFD-13CF-4108-8524-DF71906CD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07AB37-FF85-4CC5-894E-EEC826853DE8}"/>
              </a:ext>
            </a:extLst>
          </p:cNvPr>
          <p:cNvSpPr txBox="1"/>
          <p:nvPr/>
        </p:nvSpPr>
        <p:spPr>
          <a:xfrm>
            <a:off x="3244290" y="3247796"/>
            <a:ext cx="327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www.example.com/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articles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D319B81F-8D56-4DAE-8FE9-B69C959F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090" y="3203862"/>
            <a:ext cx="457200" cy="457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42A4F3-5109-44D4-B87D-F2729EEA0C30}"/>
              </a:ext>
            </a:extLst>
          </p:cNvPr>
          <p:cNvSpPr txBox="1"/>
          <p:nvPr/>
        </p:nvSpPr>
        <p:spPr>
          <a:xfrm>
            <a:off x="3244290" y="2054441"/>
            <a:ext cx="348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www.example.com/articles/12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6DC4C288-6B54-4E9B-BAF3-34444A944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090" y="2010507"/>
            <a:ext cx="457200" cy="457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66B1055-F45B-4BD7-9BEB-921E8BDEEB4F}"/>
              </a:ext>
            </a:extLst>
          </p:cNvPr>
          <p:cNvSpPr txBox="1"/>
          <p:nvPr/>
        </p:nvSpPr>
        <p:spPr>
          <a:xfrm>
            <a:off x="3244290" y="2640135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www.example.com/articles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2BA2D276-2BDA-4124-B72F-B198A8545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7090" y="2596201"/>
            <a:ext cx="457200" cy="457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B923667-B19B-426A-8F6D-87C224EABA8F}"/>
              </a:ext>
            </a:extLst>
          </p:cNvPr>
          <p:cNvSpPr txBox="1"/>
          <p:nvPr/>
        </p:nvSpPr>
        <p:spPr>
          <a:xfrm>
            <a:off x="3244290" y="3899391"/>
            <a:ext cx="370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www.example.com/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articles/15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0CF8E144-8620-4049-BA43-81405EAB93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7090" y="3855457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35C8350-588A-4C85-A776-56B892350D9A}"/>
              </a:ext>
            </a:extLst>
          </p:cNvPr>
          <p:cNvSpPr txBox="1"/>
          <p:nvPr/>
        </p:nvSpPr>
        <p:spPr>
          <a:xfrm>
            <a:off x="3244290" y="4528554"/>
            <a:ext cx="39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DELETE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www.example.com/articles/234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9F922FED-5672-4AAD-ACB3-CDC7F7468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7090" y="4484620"/>
            <a:ext cx="457200" cy="4572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DFE732C-FE8F-4D18-82F0-3FD8846508A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289277-6949-46FF-BB75-C2578686769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67E00F-DEE6-4B66-88FC-5231A43F683B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介绍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EF1179EE-74AF-4947-A04D-1A11609A6A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07AB37-FF85-4CC5-894E-EEC826853DE8}"/>
              </a:ext>
            </a:extLst>
          </p:cNvPr>
          <p:cNvSpPr txBox="1"/>
          <p:nvPr/>
        </p:nvSpPr>
        <p:spPr>
          <a:xfrm>
            <a:off x="7653293" y="3317086"/>
            <a:ext cx="327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www.example.com/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articles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D319B81F-8D56-4DAE-8FE9-B69C959F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6093" y="3273152"/>
            <a:ext cx="457200" cy="457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42A4F3-5109-44D4-B87D-F2729EEA0C30}"/>
              </a:ext>
            </a:extLst>
          </p:cNvPr>
          <p:cNvSpPr txBox="1"/>
          <p:nvPr/>
        </p:nvSpPr>
        <p:spPr>
          <a:xfrm>
            <a:off x="7653293" y="2123731"/>
            <a:ext cx="348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www.example.com/articles/12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6DC4C288-6B54-4E9B-BAF3-34444A944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6093" y="2079797"/>
            <a:ext cx="457200" cy="457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66B1055-F45B-4BD7-9BEB-921E8BDEEB4F}"/>
              </a:ext>
            </a:extLst>
          </p:cNvPr>
          <p:cNvSpPr txBox="1"/>
          <p:nvPr/>
        </p:nvSpPr>
        <p:spPr>
          <a:xfrm>
            <a:off x="7653293" y="2709425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www.example.com/articles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2BA2D276-2BDA-4124-B72F-B198A8545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6093" y="2665491"/>
            <a:ext cx="457200" cy="4572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B923667-B19B-426A-8F6D-87C224EABA8F}"/>
              </a:ext>
            </a:extLst>
          </p:cNvPr>
          <p:cNvSpPr txBox="1"/>
          <p:nvPr/>
        </p:nvSpPr>
        <p:spPr>
          <a:xfrm>
            <a:off x="7653293" y="3968681"/>
            <a:ext cx="370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PATCH www.example.com/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articles/15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0CF8E144-8620-4049-BA43-81405EAB93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6093" y="3924747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35C8350-588A-4C85-A776-56B892350D9A}"/>
              </a:ext>
            </a:extLst>
          </p:cNvPr>
          <p:cNvSpPr txBox="1"/>
          <p:nvPr/>
        </p:nvSpPr>
        <p:spPr>
          <a:xfrm>
            <a:off x="7653293" y="4597844"/>
            <a:ext cx="39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www.example.com/articles/234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9F922FED-5672-4AAD-ACB3-CDC7F7468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6093" y="4553910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5CC7465-AFF2-45E6-9AC2-B73F9F9E7C3F}"/>
              </a:ext>
            </a:extLst>
          </p:cNvPr>
          <p:cNvSpPr txBox="1"/>
          <p:nvPr/>
        </p:nvSpPr>
        <p:spPr>
          <a:xfrm>
            <a:off x="1146551" y="3335664"/>
            <a:ext cx="40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 www.example.com/</a:t>
            </a:r>
            <a:r>
              <a:rPr lang="en-US" altLang="zh-CN" dirty="0">
                <a:solidFill>
                  <a:schemeClr val="bg1"/>
                </a:solidFill>
              </a:rPr>
              <a:t>create_article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id="{0B9F4A77-C17C-49B5-85B5-EF04B1EA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51" y="3291730"/>
            <a:ext cx="457200" cy="4572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EC24479-98C5-440C-90AC-09D5A893C7A5}"/>
              </a:ext>
            </a:extLst>
          </p:cNvPr>
          <p:cNvSpPr txBox="1"/>
          <p:nvPr/>
        </p:nvSpPr>
        <p:spPr>
          <a:xfrm>
            <a:off x="1146551" y="2142309"/>
            <a:ext cx="411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www.example.com/get_article?id=12</a:t>
            </a: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1366DD7B-0A88-4E43-B7E6-BDBD1D9D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351" y="2098375"/>
            <a:ext cx="457200" cy="4572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12EA824-9465-49DD-A0BF-C433B9805442}"/>
              </a:ext>
            </a:extLst>
          </p:cNvPr>
          <p:cNvSpPr txBox="1"/>
          <p:nvPr/>
        </p:nvSpPr>
        <p:spPr>
          <a:xfrm>
            <a:off x="1146551" y="2728003"/>
            <a:ext cx="39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www.example.com/get_all_articles</a:t>
            </a:r>
          </a:p>
        </p:txBody>
      </p:sp>
      <p:pic>
        <p:nvPicPr>
          <p:cNvPr id="34" name="图形 33">
            <a:extLst>
              <a:ext uri="{FF2B5EF4-FFF2-40B4-BE49-F238E27FC236}">
                <a16:creationId xmlns:a16="http://schemas.microsoft.com/office/drawing/2014/main" id="{1231F573-F459-4081-8AB8-6A330509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351" y="2684069"/>
            <a:ext cx="457200" cy="4572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FB93E13-1DBC-474E-B232-9228F50069F3}"/>
              </a:ext>
            </a:extLst>
          </p:cNvPr>
          <p:cNvSpPr txBox="1"/>
          <p:nvPr/>
        </p:nvSpPr>
        <p:spPr>
          <a:xfrm>
            <a:off x="1146551" y="3987259"/>
            <a:ext cx="460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 www.example.com/</a:t>
            </a:r>
            <a:r>
              <a:rPr lang="en-US" altLang="zh-CN" dirty="0">
                <a:solidFill>
                  <a:schemeClr val="bg1"/>
                </a:solidFill>
              </a:rPr>
              <a:t>update_article?id=15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9876168C-D93B-403C-8769-AE40C1D40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351" y="3943325"/>
            <a:ext cx="457200" cy="4572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9F15D92-E684-451F-92B8-1F85ABD87D2A}"/>
              </a:ext>
            </a:extLst>
          </p:cNvPr>
          <p:cNvSpPr txBox="1"/>
          <p:nvPr/>
        </p:nvSpPr>
        <p:spPr>
          <a:xfrm>
            <a:off x="1146551" y="4616422"/>
            <a:ext cx="45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www.example.com/delete_article?id=234</a:t>
            </a:r>
          </a:p>
        </p:txBody>
      </p:sp>
      <p:pic>
        <p:nvPicPr>
          <p:cNvPr id="38" name="图形 37">
            <a:extLst>
              <a:ext uri="{FF2B5EF4-FFF2-40B4-BE49-F238E27FC236}">
                <a16:creationId xmlns:a16="http://schemas.microsoft.com/office/drawing/2014/main" id="{478DB07B-43F4-46F4-91DA-4C9B072188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351" y="4572488"/>
            <a:ext cx="457200" cy="45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50E8764-10AF-4392-8C1A-25316012889C}"/>
              </a:ext>
            </a:extLst>
          </p:cNvPr>
          <p:cNvCxnSpPr>
            <a:cxnSpLocks/>
          </p:cNvCxnSpPr>
          <p:nvPr/>
        </p:nvCxnSpPr>
        <p:spPr>
          <a:xfrm>
            <a:off x="6083425" y="1231777"/>
            <a:ext cx="0" cy="4314547"/>
          </a:xfrm>
          <a:prstGeom prst="line">
            <a:avLst/>
          </a:prstGeom>
          <a:ln w="19050">
            <a:solidFill>
              <a:srgbClr val="2CC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EBDA357-0374-482D-AD79-315CF2D0A718}"/>
              </a:ext>
            </a:extLst>
          </p:cNvPr>
          <p:cNvSpPr txBox="1"/>
          <p:nvPr/>
        </p:nvSpPr>
        <p:spPr>
          <a:xfrm>
            <a:off x="689351" y="1381187"/>
            <a:ext cx="17120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风格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EF906-428B-45D8-B542-31B6E90EC699}"/>
              </a:ext>
            </a:extLst>
          </p:cNvPr>
          <p:cNvSpPr txBox="1"/>
          <p:nvPr/>
        </p:nvSpPr>
        <p:spPr>
          <a:xfrm>
            <a:off x="7196093" y="1356003"/>
            <a:ext cx="14042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风格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505114B4-D12F-41D6-B8E6-A078AFC4C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7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391811-6FAC-42C9-934D-A163B61B1360}"/>
              </a:ext>
            </a:extLst>
          </p:cNvPr>
          <p:cNvSpPr txBox="1"/>
          <p:nvPr/>
        </p:nvSpPr>
        <p:spPr>
          <a:xfrm>
            <a:off x="4087057" y="2971734"/>
            <a:ext cx="48955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是一种清晰简洁的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语义风格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BBB2127-CA81-45DD-B887-692FBAE2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857" y="2973966"/>
            <a:ext cx="457200" cy="457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9DEDFE-E961-4B68-9EFB-0E6A89D7729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830C5-66C1-4E49-9ECC-4133E1507E4A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A72AE0-D832-48FD-A4B0-8899B19F33A1}"/>
              </a:ext>
            </a:extLst>
          </p:cNvPr>
          <p:cNvSpPr txBox="1"/>
          <p:nvPr/>
        </p:nvSpPr>
        <p:spPr>
          <a:xfrm>
            <a:off x="345731" y="25959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介绍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BD071B2-3F54-4231-B953-DF7AF38A0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391811-6FAC-42C9-934D-A163B61B1360}"/>
              </a:ext>
            </a:extLst>
          </p:cNvPr>
          <p:cNvSpPr txBox="1"/>
          <p:nvPr/>
        </p:nvSpPr>
        <p:spPr>
          <a:xfrm>
            <a:off x="1274281" y="1984197"/>
            <a:ext cx="338060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HTTP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动词（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HTTP Verb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234650-0801-41A6-82C5-0C8014D1DFB4}"/>
              </a:ext>
            </a:extLst>
          </p:cNvPr>
          <p:cNvSpPr txBox="1"/>
          <p:nvPr/>
        </p:nvSpPr>
        <p:spPr>
          <a:xfrm>
            <a:off x="2104377" y="2984073"/>
            <a:ext cx="12474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GET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：读取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262337-572B-4F1D-95B3-E7FA3EBAD93E}"/>
              </a:ext>
            </a:extLst>
          </p:cNvPr>
          <p:cNvSpPr txBox="1"/>
          <p:nvPr/>
        </p:nvSpPr>
        <p:spPr>
          <a:xfrm>
            <a:off x="2045867" y="3413472"/>
            <a:ext cx="13644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：创建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9BCD18-9421-4A8E-83A3-C06F1522E6F1}"/>
              </a:ext>
            </a:extLst>
          </p:cNvPr>
          <p:cNvSpPr txBox="1"/>
          <p:nvPr/>
        </p:nvSpPr>
        <p:spPr>
          <a:xfrm>
            <a:off x="1698656" y="3842871"/>
            <a:ext cx="205889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PATCH | PUT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：更新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68AE96-9E22-495F-BC3D-A4EEB43F2B99}"/>
              </a:ext>
            </a:extLst>
          </p:cNvPr>
          <p:cNvSpPr txBox="1"/>
          <p:nvPr/>
        </p:nvSpPr>
        <p:spPr>
          <a:xfrm>
            <a:off x="1944877" y="4258572"/>
            <a:ext cx="15664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DELETE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：删除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F22D17-B9FE-4C04-A275-88DE236D6560}"/>
              </a:ext>
            </a:extLst>
          </p:cNvPr>
          <p:cNvSpPr txBox="1"/>
          <p:nvPr/>
        </p:nvSpPr>
        <p:spPr>
          <a:xfrm>
            <a:off x="8312926" y="1986384"/>
            <a:ext cx="25616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资源（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D3C49-09FA-4B59-8550-8A7E1D8DFEC2}"/>
              </a:ext>
            </a:extLst>
          </p:cNvPr>
          <p:cNvSpPr txBox="1"/>
          <p:nvPr/>
        </p:nvSpPr>
        <p:spPr>
          <a:xfrm>
            <a:off x="8816942" y="2968650"/>
            <a:ext cx="15536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复数：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articles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246942-547B-4BEB-B5A4-FCCC081EE1D0}"/>
              </a:ext>
            </a:extLst>
          </p:cNvPr>
          <p:cNvSpPr txBox="1"/>
          <p:nvPr/>
        </p:nvSpPr>
        <p:spPr>
          <a:xfrm>
            <a:off x="8919534" y="4212203"/>
            <a:ext cx="14638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单数：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article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5561F0-5DA0-4A5F-A4ED-71F1169D31EB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351834" y="3153316"/>
            <a:ext cx="5465108" cy="15423"/>
          </a:xfrm>
          <a:prstGeom prst="straightConnector1">
            <a:avLst/>
          </a:prstGeom>
          <a:ln w="19050">
            <a:solidFill>
              <a:srgbClr val="2CC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A9891C-B74E-4E45-96AD-4AD38C4B7AD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351834" y="3168739"/>
            <a:ext cx="5567700" cy="1228130"/>
          </a:xfrm>
          <a:prstGeom prst="straightConnector1">
            <a:avLst/>
          </a:prstGeom>
          <a:ln w="19050">
            <a:solidFill>
              <a:srgbClr val="2CC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7F2784-5A85-4DB1-BEE6-5FC5572A77A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410343" y="3153316"/>
            <a:ext cx="5406599" cy="444822"/>
          </a:xfrm>
          <a:prstGeom prst="straightConnector1">
            <a:avLst/>
          </a:prstGeom>
          <a:ln w="19050">
            <a:solidFill>
              <a:srgbClr val="FFA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DC2528-870A-4599-A2AD-1A1BFFE7A39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410343" y="3598138"/>
            <a:ext cx="5509191" cy="798731"/>
          </a:xfrm>
          <a:prstGeom prst="straightConnector1">
            <a:avLst/>
          </a:prstGeom>
          <a:ln w="19050">
            <a:solidFill>
              <a:srgbClr val="FFA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734A59-6BC0-439F-A2D2-259598200EA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757553" y="3153316"/>
            <a:ext cx="5059389" cy="874221"/>
          </a:xfrm>
          <a:prstGeom prst="straightConnector1">
            <a:avLst/>
          </a:prstGeom>
          <a:ln w="19050">
            <a:solidFill>
              <a:srgbClr val="E170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677068-D06B-4FF3-A8A4-C4CE2C273A5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57553" y="4027537"/>
            <a:ext cx="5161981" cy="369332"/>
          </a:xfrm>
          <a:prstGeom prst="straightConnector1">
            <a:avLst/>
          </a:prstGeom>
          <a:ln w="19050">
            <a:solidFill>
              <a:srgbClr val="E170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8383823-20CE-4D1C-9299-C8B078163D0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11331" y="3153316"/>
            <a:ext cx="5305611" cy="1289922"/>
          </a:xfrm>
          <a:prstGeom prst="straightConnector1">
            <a:avLst/>
          </a:prstGeom>
          <a:ln w="19050">
            <a:solidFill>
              <a:srgbClr val="24F9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3430CF-5C01-4801-BD10-42FA4D38A46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511331" y="4396869"/>
            <a:ext cx="5408203" cy="46369"/>
          </a:xfrm>
          <a:prstGeom prst="straightConnector1">
            <a:avLst/>
          </a:prstGeom>
          <a:ln w="19050">
            <a:solidFill>
              <a:srgbClr val="24F9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8C40F16C-0CA2-43EF-AD59-323C0DFF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755F2CD-A50E-42FD-8B4D-607B5A7D6494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3256C3-95E0-4501-BFE6-5371EA56C4C6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6D5685-5D9C-4F55-BBEE-54519F60AE2D}"/>
              </a:ext>
            </a:extLst>
          </p:cNvPr>
          <p:cNvSpPr txBox="1"/>
          <p:nvPr/>
        </p:nvSpPr>
        <p:spPr>
          <a:xfrm>
            <a:off x="345731" y="2595914"/>
            <a:ext cx="145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HTTP</a:t>
            </a: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</a:rPr>
              <a:t>动词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F9AE7AE-9BEE-4B2E-B72F-40E9BB4E639B}"/>
              </a:ext>
            </a:extLst>
          </p:cNvPr>
          <p:cNvSpPr/>
          <p:nvPr/>
        </p:nvSpPr>
        <p:spPr>
          <a:xfrm rot="10800000">
            <a:off x="2787089" y="1910114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6CDBC7-D93B-4A94-8397-7765CCB7B7C1}"/>
              </a:ext>
            </a:extLst>
          </p:cNvPr>
          <p:cNvSpPr txBox="1"/>
          <p:nvPr/>
        </p:nvSpPr>
        <p:spPr>
          <a:xfrm>
            <a:off x="2859777" y="1954048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正式名称是“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HTTP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请求方法”（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HTTP Request Methods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41BA3E-91C7-4A88-B25B-BD95B3DA7BDB}"/>
              </a:ext>
            </a:extLst>
          </p:cNvPr>
          <p:cNvSpPr txBox="1"/>
          <p:nvPr/>
        </p:nvSpPr>
        <p:spPr>
          <a:xfrm>
            <a:off x="2859777" y="2367315"/>
            <a:ext cx="62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习惯上称其为“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HTTP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动词”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71F50E-25B0-468A-BC42-201C45A93F1C}"/>
              </a:ext>
            </a:extLst>
          </p:cNvPr>
          <p:cNvSpPr txBox="1"/>
          <p:nvPr/>
        </p:nvSpPr>
        <p:spPr>
          <a:xfrm>
            <a:off x="6005415" y="3529189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CCBDE"/>
                </a:solidFill>
              </a:rPr>
              <a:t>GET</a:t>
            </a:r>
            <a:endParaRPr lang="en-US" sz="3600" dirty="0">
              <a:solidFill>
                <a:srgbClr val="2CCBDE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0C7C69-241B-4889-A816-44EAD7D20E13}"/>
              </a:ext>
            </a:extLst>
          </p:cNvPr>
          <p:cNvSpPr txBox="1"/>
          <p:nvPr/>
        </p:nvSpPr>
        <p:spPr>
          <a:xfrm>
            <a:off x="5275856" y="3871330"/>
            <a:ext cx="72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64E31"/>
                </a:solidFill>
              </a:rPr>
              <a:t>POST</a:t>
            </a:r>
            <a:endParaRPr lang="en-US" sz="2000" dirty="0">
              <a:solidFill>
                <a:srgbClr val="D64E3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D9B064D-D4E0-4C0E-8A0A-B22E52830547}"/>
              </a:ext>
            </a:extLst>
          </p:cNvPr>
          <p:cNvSpPr txBox="1"/>
          <p:nvPr/>
        </p:nvSpPr>
        <p:spPr>
          <a:xfrm>
            <a:off x="5703630" y="4175520"/>
            <a:ext cx="110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4F9CB"/>
                </a:solidFill>
              </a:rPr>
              <a:t>PATCH</a:t>
            </a:r>
            <a:endParaRPr lang="en-US" sz="2800" dirty="0">
              <a:solidFill>
                <a:srgbClr val="24F9CB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34BCAB-F829-4B90-9C0B-25155DF9F5AB}"/>
              </a:ext>
            </a:extLst>
          </p:cNvPr>
          <p:cNvSpPr txBox="1"/>
          <p:nvPr/>
        </p:nvSpPr>
        <p:spPr>
          <a:xfrm>
            <a:off x="6926658" y="40098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</a:rPr>
              <a:t>PUT</a:t>
            </a:r>
            <a:endParaRPr lang="en-US" dirty="0">
              <a:solidFill>
                <a:srgbClr val="E17079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5E4750-27C3-41E1-8AC5-C3B17E9015F4}"/>
              </a:ext>
            </a:extLst>
          </p:cNvPr>
          <p:cNvSpPr txBox="1"/>
          <p:nvPr/>
        </p:nvSpPr>
        <p:spPr>
          <a:xfrm>
            <a:off x="7108634" y="354816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A400"/>
                </a:solidFill>
              </a:rPr>
              <a:t>DELETE</a:t>
            </a:r>
            <a:endParaRPr lang="en-US" sz="2400" dirty="0">
              <a:solidFill>
                <a:srgbClr val="FFA4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F5B7E6-65DE-47B4-808B-094F8A668C91}"/>
              </a:ext>
            </a:extLst>
          </p:cNvPr>
          <p:cNvSpPr txBox="1"/>
          <p:nvPr/>
        </p:nvSpPr>
        <p:spPr>
          <a:xfrm>
            <a:off x="5704207" y="3061373"/>
            <a:ext cx="1316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4F9CB"/>
                </a:solidFill>
              </a:rPr>
              <a:t>OPTIONS</a:t>
            </a:r>
            <a:endParaRPr lang="en-US" sz="2400" dirty="0">
              <a:solidFill>
                <a:srgbClr val="24F9CB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4836AD-E432-4E34-95FE-B28CEEF56204}"/>
              </a:ext>
            </a:extLst>
          </p:cNvPr>
          <p:cNvSpPr txBox="1"/>
          <p:nvPr/>
        </p:nvSpPr>
        <p:spPr>
          <a:xfrm>
            <a:off x="5002323" y="3435436"/>
            <a:ext cx="89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17079"/>
                </a:solidFill>
              </a:rPr>
              <a:t>HEAD</a:t>
            </a:r>
            <a:endParaRPr lang="en-US" sz="2400" dirty="0">
              <a:solidFill>
                <a:srgbClr val="E17079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AFC502-7F71-4DB8-B5EF-E048EB40D2D1}"/>
              </a:ext>
            </a:extLst>
          </p:cNvPr>
          <p:cNvSpPr txBox="1"/>
          <p:nvPr/>
        </p:nvSpPr>
        <p:spPr>
          <a:xfrm>
            <a:off x="7108634" y="4379162"/>
            <a:ext cx="120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CCBDE"/>
                </a:solidFill>
              </a:rPr>
              <a:t>CONNECT</a:t>
            </a:r>
            <a:endParaRPr lang="en-US" sz="2000" dirty="0">
              <a:solidFill>
                <a:srgbClr val="2CCBDE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940D07-02A8-4086-AB75-19E7BBC71769}"/>
              </a:ext>
            </a:extLst>
          </p:cNvPr>
          <p:cNvSpPr txBox="1"/>
          <p:nvPr/>
        </p:nvSpPr>
        <p:spPr>
          <a:xfrm>
            <a:off x="7489633" y="3055296"/>
            <a:ext cx="85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64E31"/>
                </a:solidFill>
              </a:rPr>
              <a:t>TRACE</a:t>
            </a:r>
            <a:endParaRPr lang="en-US" sz="2000" dirty="0">
              <a:solidFill>
                <a:srgbClr val="D64E31"/>
              </a:solidFill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5AD1BC69-19B0-47B9-A54F-4A368A3CC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867</Words>
  <Application>Microsoft Office PowerPoint</Application>
  <PresentationFormat>宽屏</PresentationFormat>
  <Paragraphs>129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幼圆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65</cp:revision>
  <dcterms:created xsi:type="dcterms:W3CDTF">2019-02-07T21:35:04Z</dcterms:created>
  <dcterms:modified xsi:type="dcterms:W3CDTF">2019-03-02T00:12:18Z</dcterms:modified>
</cp:coreProperties>
</file>