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4" r:id="rId4"/>
    <p:sldId id="265" r:id="rId5"/>
    <p:sldId id="263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E31"/>
    <a:srgbClr val="E17079"/>
    <a:srgbClr val="24F9CB"/>
    <a:srgbClr val="2CCBDE"/>
    <a:srgbClr val="FFA400"/>
    <a:srgbClr val="E38365"/>
    <a:srgbClr val="181720"/>
    <a:srgbClr val="0E0C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9"/>
    <p:restoredTop sz="94666"/>
  </p:normalViewPr>
  <p:slideViewPr>
    <p:cSldViewPr snapToGrid="0" snapToObjects="1">
      <p:cViewPr varScale="1">
        <p:scale>
          <a:sx n="108" d="100"/>
          <a:sy n="108" d="100"/>
        </p:scale>
        <p:origin x="8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B93B-ABCE-7E41-BD7B-F6E7B4822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6DE05-D00F-1A49-A6EA-F222AD598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6B2F5-96B3-EB45-9930-87E85758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8F86E-C03C-1046-BA08-38E9FB8E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0FBA9-D3CA-1A44-80F3-2E95B28D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9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4D66-6495-C348-98AC-7D6483227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2C783-42A0-D443-961C-905C73B1A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41AD9-3F6C-854F-B40C-1CB213E3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9983E-2BEF-9843-9738-8ED9A2656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67D0F-89C4-6044-AA38-F0FDFC50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3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18F55-7900-A54F-954E-3B24F9597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84404-05C6-A547-BA9A-F42A593ED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F7928-19D6-244F-A9EF-3DE82D0F4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F45C6-D41E-CD4A-94C6-8AB71297E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8988D-0E27-2840-989D-8ED29E57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A0CE-EEEA-FE4D-8848-39B86053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03E4E-A7DE-0A4D-9294-511B56339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11E28-4C2B-1747-A86E-6DF61D6E0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325C4-AA84-DE40-85F5-88436959C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DDD98-90F6-C74D-880C-581743DA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2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FE092-9644-444A-8404-5B8A79E56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E587B-19F1-6946-B832-218E39BD9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FA561-8E26-3F4D-A965-D0AB39D6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0FCC2-A2E3-D94F-A7A9-E35A4AE3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50571-CE4A-434C-82CF-96929E11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7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8635-0EEC-5443-9062-C1292985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4E938-909B-3F40-BBF1-B66687729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BEDC6-A2A8-D540-978E-71651520A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F4197-EC7A-7241-AE35-F75072CB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694EF-84F1-E941-8D1E-F7BE66E0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2E424-B42E-114A-906E-F525BD35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29A2-C9D0-E54D-849B-43740AFA3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E318A-8F9A-E84F-A805-A4C6DC42D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D9A11-8E69-EF40-A35A-6B8A82E6F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685258-1AA1-2945-84D7-D1E5E6365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A6BE3-9ACC-B94B-A66D-A41A9669A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45242-C9D0-1F4B-8F9A-625E91367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4EC50-DB9F-5748-9A68-CC69DF036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1388C7-96F5-A745-85E6-D2AC8458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7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196E-D1F8-7F4E-9219-8191C8F0F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18455-2150-954E-B310-1428CEDF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8CD23F-4030-8A46-B9A0-15D8B32B5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40850-B364-384B-98FF-4020AD4B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0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B219B8-7853-5C40-AFE7-13B351A2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BCA71-21AB-1746-B7DF-D64B3DA9C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A527B-48F3-304B-AAA9-A19FAA14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1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C520-108A-3A4C-98EA-63BCD30D5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37830-8B85-A244-B1C0-2E6025385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80217-291C-1A44-908B-AA36851FF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372D6-9636-DA41-8E84-40200EB92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2864A-899A-F645-B7FF-60DB17B79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A55D8-D4CD-3047-9DF8-97B99A29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8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5A92-A984-4A45-9593-DE7223AD1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A2E409-3665-9B47-A8D1-57FC841FA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A33FA-0CB3-9E44-BBB8-3CAE5438C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419BD-1C72-254A-A6DE-A14C46CBA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84064-F244-2D41-B737-EB9871B5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CE900-891B-BA46-AA34-6C621AC20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2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50E0D-E13A-0540-8A04-A7907F84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71F29-085A-D74F-BA88-232636CCA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58AD0-A61E-BB4F-BDBC-D3F334D3F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F08AD-F0F7-AE4B-B667-A82446B580D0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8AD1B-6FFF-7443-B0EF-E736C59F6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D595E-BB75-DB42-A528-C23561249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2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F50A13DE-C531-4419-9B7A-5DC49C839CA6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10161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chemeClr val="bg1"/>
                </a:solidFill>
              </a:rPr>
              <a:t>ReactJS</a:t>
            </a:r>
            <a:r>
              <a:rPr lang="zh-CN" altLang="en-US">
                <a:solidFill>
                  <a:schemeClr val="bg1"/>
                </a:solidFill>
              </a:rPr>
              <a:t>课程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9E49BCBE-7306-457B-AD54-6D5870070B7F}"/>
              </a:ext>
            </a:extLst>
          </p:cNvPr>
          <p:cNvSpPr txBox="1">
            <a:spLocks/>
          </p:cNvSpPr>
          <p:nvPr/>
        </p:nvSpPr>
        <p:spPr>
          <a:xfrm>
            <a:off x="1349828" y="2601020"/>
            <a:ext cx="9144000" cy="424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</a:rPr>
              <a:t>Lecture 05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7BDC62DA-483E-4DC6-A687-A281165E96BB}"/>
              </a:ext>
            </a:extLst>
          </p:cNvPr>
          <p:cNvSpPr/>
          <p:nvPr/>
        </p:nvSpPr>
        <p:spPr>
          <a:xfrm>
            <a:off x="2680460" y="2180809"/>
            <a:ext cx="1238865" cy="45719"/>
          </a:xfrm>
          <a:prstGeom prst="rect">
            <a:avLst/>
          </a:prstGeom>
          <a:solidFill>
            <a:srgbClr val="2CCB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87E97C81-6420-4A3B-8DE2-5EFB6B368493}"/>
              </a:ext>
            </a:extLst>
          </p:cNvPr>
          <p:cNvSpPr/>
          <p:nvPr/>
        </p:nvSpPr>
        <p:spPr>
          <a:xfrm>
            <a:off x="4077343" y="2180807"/>
            <a:ext cx="1238865" cy="45719"/>
          </a:xfrm>
          <a:prstGeom prst="rect">
            <a:avLst/>
          </a:prstGeom>
          <a:solidFill>
            <a:srgbClr val="24F9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CA9EEEAA-3366-45C9-898A-D162C3921591}"/>
              </a:ext>
            </a:extLst>
          </p:cNvPr>
          <p:cNvSpPr/>
          <p:nvPr/>
        </p:nvSpPr>
        <p:spPr>
          <a:xfrm>
            <a:off x="5476567" y="2182300"/>
            <a:ext cx="1238865" cy="45719"/>
          </a:xfrm>
          <a:prstGeom prst="rect">
            <a:avLst/>
          </a:prstGeom>
          <a:solidFill>
            <a:srgbClr val="FFA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FE30D0C9-0C7B-43DE-9B8A-F19029827094}"/>
              </a:ext>
            </a:extLst>
          </p:cNvPr>
          <p:cNvSpPr/>
          <p:nvPr/>
        </p:nvSpPr>
        <p:spPr>
          <a:xfrm>
            <a:off x="6868767" y="2182300"/>
            <a:ext cx="1238865" cy="45719"/>
          </a:xfrm>
          <a:prstGeom prst="rect">
            <a:avLst/>
          </a:prstGeom>
          <a:solidFill>
            <a:srgbClr val="D64E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71BB94F7-9EB1-4AEC-BFA0-39A099537E88}"/>
              </a:ext>
            </a:extLst>
          </p:cNvPr>
          <p:cNvSpPr/>
          <p:nvPr/>
        </p:nvSpPr>
        <p:spPr>
          <a:xfrm>
            <a:off x="8272675" y="2180805"/>
            <a:ext cx="1238865" cy="45719"/>
          </a:xfrm>
          <a:prstGeom prst="rect">
            <a:avLst/>
          </a:prstGeom>
          <a:solidFill>
            <a:srgbClr val="E170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ABF13155-B3FF-483D-958B-EA8A7C81BDDC}"/>
              </a:ext>
            </a:extLst>
          </p:cNvPr>
          <p:cNvSpPr/>
          <p:nvPr/>
        </p:nvSpPr>
        <p:spPr>
          <a:xfrm>
            <a:off x="0" y="4281715"/>
            <a:ext cx="12192000" cy="2576286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F32F13A9-9BC9-42D8-90B1-260C2D5C4A28}"/>
              </a:ext>
            </a:extLst>
          </p:cNvPr>
          <p:cNvSpPr txBox="1">
            <a:spLocks/>
          </p:cNvSpPr>
          <p:nvPr/>
        </p:nvSpPr>
        <p:spPr>
          <a:xfrm>
            <a:off x="1349828" y="4896411"/>
            <a:ext cx="9144000" cy="424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solidFill>
                  <a:schemeClr val="bg1"/>
                </a:solidFill>
              </a:rPr>
              <a:t>讲师：徐哲 </a:t>
            </a:r>
            <a:r>
              <a:rPr lang="en-US" altLang="zh-CN" sz="1800" dirty="0">
                <a:solidFill>
                  <a:schemeClr val="bg1"/>
                </a:solidFill>
              </a:rPr>
              <a:t>&amp; </a:t>
            </a:r>
            <a:r>
              <a:rPr lang="zh-CN" altLang="en-US" sz="1800" dirty="0">
                <a:solidFill>
                  <a:schemeClr val="bg1"/>
                </a:solidFill>
              </a:rPr>
              <a:t>孙路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26" name="图形 25">
            <a:extLst>
              <a:ext uri="{FF2B5EF4-FFF2-40B4-BE49-F238E27FC236}">
                <a16:creationId xmlns:a16="http://schemas.microsoft.com/office/drawing/2014/main" id="{F0139D65-E0C5-4E2F-B01A-88D22A1AF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0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18015-5ED7-4981-A271-668BCB6BF0B0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E1321D-BD42-455D-A6E9-7D926506191E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E1707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8CB999-F3EE-4A2C-AFA2-381782F1CCA1}"/>
              </a:ext>
            </a:extLst>
          </p:cNvPr>
          <p:cNvSpPr txBox="1"/>
          <p:nvPr/>
        </p:nvSpPr>
        <p:spPr>
          <a:xfrm>
            <a:off x="345731" y="2595914"/>
            <a:ext cx="1280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Rematch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FA1FBE0-585E-4A7A-8D54-08D1C4C22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A149B8C-546A-4C1E-8770-22AB65549C77}"/>
              </a:ext>
            </a:extLst>
          </p:cNvPr>
          <p:cNvSpPr/>
          <p:nvPr/>
        </p:nvSpPr>
        <p:spPr>
          <a:xfrm>
            <a:off x="2832809" y="2687287"/>
            <a:ext cx="506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GitHub</a:t>
            </a:r>
            <a:r>
              <a:rPr lang="zh-CN" altLang="en-US" dirty="0">
                <a:solidFill>
                  <a:schemeClr val="bg1"/>
                </a:solidFill>
              </a:rPr>
              <a:t>主页：</a:t>
            </a:r>
            <a:r>
              <a:rPr lang="en-US" altLang="zh-CN" dirty="0">
                <a:solidFill>
                  <a:schemeClr val="bg1"/>
                </a:solidFill>
              </a:rPr>
              <a:t>https://github.com/rematch/rematch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97E89F44-C5F1-41D4-9D21-AD02F4FADAF6}"/>
              </a:ext>
            </a:extLst>
          </p:cNvPr>
          <p:cNvSpPr/>
          <p:nvPr/>
        </p:nvSpPr>
        <p:spPr>
          <a:xfrm rot="10800000">
            <a:off x="2787090" y="2643353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83ABE3F-A7EC-4E64-AD51-1DB501E431AD}"/>
              </a:ext>
            </a:extLst>
          </p:cNvPr>
          <p:cNvSpPr/>
          <p:nvPr/>
        </p:nvSpPr>
        <p:spPr>
          <a:xfrm>
            <a:off x="2832809" y="3252954"/>
            <a:ext cx="646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Rematch</a:t>
            </a:r>
            <a:r>
              <a:rPr lang="zh-CN" altLang="en-US" dirty="0">
                <a:solidFill>
                  <a:schemeClr val="bg1"/>
                </a:solidFill>
              </a:rPr>
              <a:t>是</a:t>
            </a:r>
            <a:r>
              <a:rPr lang="en-US" altLang="zh-CN" dirty="0">
                <a:solidFill>
                  <a:schemeClr val="bg1"/>
                </a:solidFill>
              </a:rPr>
              <a:t>redux</a:t>
            </a:r>
            <a:r>
              <a:rPr lang="zh-CN" altLang="en-US" dirty="0">
                <a:solidFill>
                  <a:schemeClr val="bg1"/>
                </a:solidFill>
              </a:rPr>
              <a:t>的再封装，它可以使</a:t>
            </a:r>
            <a:r>
              <a:rPr lang="en-US" altLang="zh-CN" dirty="0">
                <a:solidFill>
                  <a:schemeClr val="bg1"/>
                </a:solidFill>
              </a:rPr>
              <a:t>redux</a:t>
            </a:r>
            <a:r>
              <a:rPr lang="zh-CN" altLang="en-US" dirty="0">
                <a:solidFill>
                  <a:schemeClr val="bg1"/>
                </a:solidFill>
              </a:rPr>
              <a:t>的使用变得更加简单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1DE5AD52-795C-46C4-9375-0D80ABA922B6}"/>
              </a:ext>
            </a:extLst>
          </p:cNvPr>
          <p:cNvSpPr/>
          <p:nvPr/>
        </p:nvSpPr>
        <p:spPr>
          <a:xfrm rot="10800000">
            <a:off x="2787090" y="3209020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6165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18015-5ED7-4981-A271-668BCB6BF0B0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E1321D-BD42-455D-A6E9-7D926506191E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E1707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8CB999-F3EE-4A2C-AFA2-381782F1CCA1}"/>
              </a:ext>
            </a:extLst>
          </p:cNvPr>
          <p:cNvSpPr txBox="1"/>
          <p:nvPr/>
        </p:nvSpPr>
        <p:spPr>
          <a:xfrm>
            <a:off x="345731" y="2595914"/>
            <a:ext cx="1280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Rematch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FA1FBE0-585E-4A7A-8D54-08D1C4C22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14" name="Rounded Rectangle 1">
            <a:extLst>
              <a:ext uri="{FF2B5EF4-FFF2-40B4-BE49-F238E27FC236}">
                <a16:creationId xmlns:a16="http://schemas.microsoft.com/office/drawing/2014/main" id="{0AA84F1E-15BC-47F5-9804-C56B2CC53A7E}"/>
              </a:ext>
            </a:extLst>
          </p:cNvPr>
          <p:cNvSpPr/>
          <p:nvPr/>
        </p:nvSpPr>
        <p:spPr>
          <a:xfrm>
            <a:off x="3206208" y="1027485"/>
            <a:ext cx="1232371" cy="13514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15" name="Oval 2">
            <a:extLst>
              <a:ext uri="{FF2B5EF4-FFF2-40B4-BE49-F238E27FC236}">
                <a16:creationId xmlns:a16="http://schemas.microsoft.com/office/drawing/2014/main" id="{0A522A76-A9AC-41F7-B881-8653A5BF785E}"/>
              </a:ext>
            </a:extLst>
          </p:cNvPr>
          <p:cNvSpPr/>
          <p:nvPr/>
        </p:nvSpPr>
        <p:spPr>
          <a:xfrm>
            <a:off x="9743139" y="1027485"/>
            <a:ext cx="1499765" cy="14997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Redux</a:t>
            </a:r>
          </a:p>
          <a:p>
            <a:pPr algn="ctr"/>
            <a:r>
              <a:rPr lang="en-US" dirty="0"/>
              <a:t>Store</a:t>
            </a:r>
          </a:p>
        </p:txBody>
      </p:sp>
      <p:cxnSp>
        <p:nvCxnSpPr>
          <p:cNvPr id="18" name="Straight Arrow Connector 6">
            <a:extLst>
              <a:ext uri="{FF2B5EF4-FFF2-40B4-BE49-F238E27FC236}">
                <a16:creationId xmlns:a16="http://schemas.microsoft.com/office/drawing/2014/main" id="{ACB0124A-8FB8-4A13-B3CC-31F855677FB2}"/>
              </a:ext>
            </a:extLst>
          </p:cNvPr>
          <p:cNvCxnSpPr/>
          <p:nvPr/>
        </p:nvCxnSpPr>
        <p:spPr>
          <a:xfrm flipH="1">
            <a:off x="4803629" y="1703205"/>
            <a:ext cx="46021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7">
            <a:extLst>
              <a:ext uri="{FF2B5EF4-FFF2-40B4-BE49-F238E27FC236}">
                <a16:creationId xmlns:a16="http://schemas.microsoft.com/office/drawing/2014/main" id="{1303A6E3-C3B6-46A4-934F-B8502118AF6D}"/>
              </a:ext>
            </a:extLst>
          </p:cNvPr>
          <p:cNvSpPr txBox="1"/>
          <p:nvPr/>
        </p:nvSpPr>
        <p:spPr>
          <a:xfrm>
            <a:off x="5724105" y="1272715"/>
            <a:ext cx="109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Subscribe</a:t>
            </a: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CCC03B6B-0F4C-4C23-8892-4B86014325E0}"/>
              </a:ext>
            </a:extLst>
          </p:cNvPr>
          <p:cNvSpPr txBox="1"/>
          <p:nvPr/>
        </p:nvSpPr>
        <p:spPr>
          <a:xfrm>
            <a:off x="5014841" y="270124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数据闭环</a:t>
            </a:r>
            <a:endParaRPr lang="en-US" sz="4000" dirty="0">
              <a:solidFill>
                <a:schemeClr val="bg1"/>
              </a:solidFill>
            </a:endParaRPr>
          </a:p>
        </p:txBody>
      </p:sp>
      <p:cxnSp>
        <p:nvCxnSpPr>
          <p:cNvPr id="21" name="Curved Connector 10">
            <a:extLst>
              <a:ext uri="{FF2B5EF4-FFF2-40B4-BE49-F238E27FC236}">
                <a16:creationId xmlns:a16="http://schemas.microsoft.com/office/drawing/2014/main" id="{04579C9D-AF79-4C84-8553-A68E8710A003}"/>
              </a:ext>
            </a:extLst>
          </p:cNvPr>
          <p:cNvCxnSpPr>
            <a:cxnSpLocks/>
            <a:stCxn id="14" idx="1"/>
            <a:endCxn id="22" idx="1"/>
          </p:cNvCxnSpPr>
          <p:nvPr/>
        </p:nvCxnSpPr>
        <p:spPr>
          <a:xfrm rot="10800000" flipH="1" flipV="1">
            <a:off x="3206208" y="1703204"/>
            <a:ext cx="98754" cy="3191365"/>
          </a:xfrm>
          <a:prstGeom prst="curvedConnector3">
            <a:avLst>
              <a:gd name="adj1" fmla="val -231484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0">
            <a:extLst>
              <a:ext uri="{FF2B5EF4-FFF2-40B4-BE49-F238E27FC236}">
                <a16:creationId xmlns:a16="http://schemas.microsoft.com/office/drawing/2014/main" id="{CFB2E96B-40B7-40A9-A516-4DD2053E1058}"/>
              </a:ext>
            </a:extLst>
          </p:cNvPr>
          <p:cNvSpPr/>
          <p:nvPr/>
        </p:nvSpPr>
        <p:spPr>
          <a:xfrm>
            <a:off x="3304962" y="4663737"/>
            <a:ext cx="1011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b="1" dirty="0">
                <a:solidFill>
                  <a:schemeClr val="accent5"/>
                </a:solidFill>
                <a:latin typeface="-apple-system"/>
              </a:rPr>
              <a:t>action</a:t>
            </a:r>
          </a:p>
        </p:txBody>
      </p:sp>
      <p:cxnSp>
        <p:nvCxnSpPr>
          <p:cNvPr id="23" name="Curved Connector 26">
            <a:extLst>
              <a:ext uri="{FF2B5EF4-FFF2-40B4-BE49-F238E27FC236}">
                <a16:creationId xmlns:a16="http://schemas.microsoft.com/office/drawing/2014/main" id="{7CB49C33-3C62-438D-BA0D-00384FA14A25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>
            <a:off x="4316777" y="4894570"/>
            <a:ext cx="985848" cy="1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3">
            <a:extLst>
              <a:ext uri="{FF2B5EF4-FFF2-40B4-BE49-F238E27FC236}">
                <a16:creationId xmlns:a16="http://schemas.microsoft.com/office/drawing/2014/main" id="{40BECEAD-6299-487F-954A-F5DE762996A9}"/>
              </a:ext>
            </a:extLst>
          </p:cNvPr>
          <p:cNvSpPr/>
          <p:nvPr/>
        </p:nvSpPr>
        <p:spPr>
          <a:xfrm>
            <a:off x="5302625" y="4571405"/>
            <a:ext cx="44062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b="1" dirty="0">
                <a:solidFill>
                  <a:schemeClr val="accent3"/>
                </a:solidFill>
                <a:latin typeface="-apple-system"/>
              </a:rPr>
              <a:t>Reducer(</a:t>
            </a:r>
            <a:r>
              <a:rPr lang="en-CA" sz="3600" b="1" dirty="0">
                <a:solidFill>
                  <a:schemeClr val="accent4"/>
                </a:solidFill>
                <a:latin typeface="-apple-system"/>
              </a:rPr>
              <a:t>state</a:t>
            </a:r>
            <a:r>
              <a:rPr lang="en-CA" sz="3600" b="1" dirty="0">
                <a:solidFill>
                  <a:schemeClr val="accent3"/>
                </a:solidFill>
                <a:latin typeface="-apple-system"/>
              </a:rPr>
              <a:t>, </a:t>
            </a:r>
            <a:r>
              <a:rPr lang="en-CA" sz="3600" b="1" dirty="0">
                <a:solidFill>
                  <a:schemeClr val="accent5"/>
                </a:solidFill>
                <a:latin typeface="-apple-system"/>
              </a:rPr>
              <a:t>action</a:t>
            </a:r>
            <a:r>
              <a:rPr lang="en-CA" sz="3600" b="1" dirty="0">
                <a:solidFill>
                  <a:schemeClr val="accent3"/>
                </a:solidFill>
                <a:latin typeface="-apple-system"/>
              </a:rPr>
              <a:t>)</a:t>
            </a:r>
          </a:p>
        </p:txBody>
      </p:sp>
      <p:cxnSp>
        <p:nvCxnSpPr>
          <p:cNvPr id="25" name="Curved Connector 22">
            <a:extLst>
              <a:ext uri="{FF2B5EF4-FFF2-40B4-BE49-F238E27FC236}">
                <a16:creationId xmlns:a16="http://schemas.microsoft.com/office/drawing/2014/main" id="{6A4A215F-5CFC-46BE-B550-76AD25E60B12}"/>
              </a:ext>
            </a:extLst>
          </p:cNvPr>
          <p:cNvCxnSpPr>
            <a:cxnSpLocks/>
            <a:stCxn id="24" idx="3"/>
            <a:endCxn id="15" idx="4"/>
          </p:cNvCxnSpPr>
          <p:nvPr/>
        </p:nvCxnSpPr>
        <p:spPr>
          <a:xfrm flipV="1">
            <a:off x="9708896" y="2527250"/>
            <a:ext cx="784126" cy="2367321"/>
          </a:xfrm>
          <a:prstGeom prst="curvedConnector2">
            <a:avLst/>
          </a:prstGeom>
          <a:ln w="76200"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1">
            <a:extLst>
              <a:ext uri="{FF2B5EF4-FFF2-40B4-BE49-F238E27FC236}">
                <a16:creationId xmlns:a16="http://schemas.microsoft.com/office/drawing/2014/main" id="{E95CF7D1-D336-4932-8C65-171ED94DDB95}"/>
              </a:ext>
            </a:extLst>
          </p:cNvPr>
          <p:cNvSpPr txBox="1"/>
          <p:nvPr/>
        </p:nvSpPr>
        <p:spPr>
          <a:xfrm>
            <a:off x="5167613" y="562286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874897BF-7D35-4C71-BBB6-D4B2301498BB}"/>
              </a:ext>
            </a:extLst>
          </p:cNvPr>
          <p:cNvSpPr/>
          <p:nvPr/>
        </p:nvSpPr>
        <p:spPr>
          <a:xfrm>
            <a:off x="2966959" y="5102319"/>
            <a:ext cx="199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type: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CE9178"/>
                </a:solidFill>
                <a:latin typeface="Menlo" panose="020B0609030804020204" pitchFamily="49" charset="0"/>
              </a:rPr>
              <a:t>'ADD’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CA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50D96B4A-F145-407B-8C17-047682296ECA}"/>
              </a:ext>
            </a:extLst>
          </p:cNvPr>
          <p:cNvSpPr/>
          <p:nvPr/>
        </p:nvSpPr>
        <p:spPr>
          <a:xfrm>
            <a:off x="6915105" y="5217736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sum: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CA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3ED9F79F-9121-4AE0-A89D-302005AE22E0}"/>
              </a:ext>
            </a:extLst>
          </p:cNvPr>
          <p:cNvSpPr/>
          <p:nvPr/>
        </p:nvSpPr>
        <p:spPr>
          <a:xfrm>
            <a:off x="10452091" y="3908419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sum: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CA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0" name="TextBox 25">
            <a:extLst>
              <a:ext uri="{FF2B5EF4-FFF2-40B4-BE49-F238E27FC236}">
                <a16:creationId xmlns:a16="http://schemas.microsoft.com/office/drawing/2014/main" id="{4C3F5504-3555-4CCD-B547-CF5E6E82FAD1}"/>
              </a:ext>
            </a:extLst>
          </p:cNvPr>
          <p:cNvSpPr txBox="1"/>
          <p:nvPr/>
        </p:nvSpPr>
        <p:spPr>
          <a:xfrm>
            <a:off x="6844939" y="1231909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更新！ 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Sum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0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-&gt;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1" name="TextBox 28">
            <a:extLst>
              <a:ext uri="{FF2B5EF4-FFF2-40B4-BE49-F238E27FC236}">
                <a16:creationId xmlns:a16="http://schemas.microsoft.com/office/drawing/2014/main" id="{6B02A7FD-52D0-4950-9794-AC8398C238E1}"/>
              </a:ext>
            </a:extLst>
          </p:cNvPr>
          <p:cNvSpPr txBox="1"/>
          <p:nvPr/>
        </p:nvSpPr>
        <p:spPr>
          <a:xfrm>
            <a:off x="2966959" y="3186624"/>
            <a:ext cx="973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dispatch</a:t>
            </a:r>
          </a:p>
        </p:txBody>
      </p:sp>
    </p:spTree>
    <p:extLst>
      <p:ext uri="{BB962C8B-B14F-4D97-AF65-F5344CB8AC3E}">
        <p14:creationId xmlns:p14="http://schemas.microsoft.com/office/powerpoint/2010/main" val="205269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7" grpId="0"/>
      <p:bldP spid="28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18015-5ED7-4981-A271-668BCB6BF0B0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E1321D-BD42-455D-A6E9-7D926506191E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E1707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8CB999-F3EE-4A2C-AFA2-381782F1CCA1}"/>
              </a:ext>
            </a:extLst>
          </p:cNvPr>
          <p:cNvSpPr txBox="1"/>
          <p:nvPr/>
        </p:nvSpPr>
        <p:spPr>
          <a:xfrm>
            <a:off x="345731" y="2595914"/>
            <a:ext cx="1280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Rematch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FA1FBE0-585E-4A7A-8D54-08D1C4C22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32" name="Rounded Rectangle 1">
            <a:extLst>
              <a:ext uri="{FF2B5EF4-FFF2-40B4-BE49-F238E27FC236}">
                <a16:creationId xmlns:a16="http://schemas.microsoft.com/office/drawing/2014/main" id="{1F913A36-5C7C-4B04-B334-E2FBE5BC0D5C}"/>
              </a:ext>
            </a:extLst>
          </p:cNvPr>
          <p:cNvSpPr/>
          <p:nvPr/>
        </p:nvSpPr>
        <p:spPr>
          <a:xfrm>
            <a:off x="3206208" y="1027485"/>
            <a:ext cx="1232371" cy="13514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33" name="Oval 2">
            <a:extLst>
              <a:ext uri="{FF2B5EF4-FFF2-40B4-BE49-F238E27FC236}">
                <a16:creationId xmlns:a16="http://schemas.microsoft.com/office/drawing/2014/main" id="{0DCC9C9D-C462-43F5-ACA3-E74A61B7A864}"/>
              </a:ext>
            </a:extLst>
          </p:cNvPr>
          <p:cNvSpPr/>
          <p:nvPr/>
        </p:nvSpPr>
        <p:spPr>
          <a:xfrm>
            <a:off x="9743139" y="1027485"/>
            <a:ext cx="1499765" cy="14997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Redux</a:t>
            </a:r>
          </a:p>
          <a:p>
            <a:pPr algn="ctr"/>
            <a:r>
              <a:rPr lang="en-US" dirty="0"/>
              <a:t>Store</a:t>
            </a:r>
          </a:p>
        </p:txBody>
      </p:sp>
      <p:cxnSp>
        <p:nvCxnSpPr>
          <p:cNvPr id="34" name="Straight Arrow Connector 6">
            <a:extLst>
              <a:ext uri="{FF2B5EF4-FFF2-40B4-BE49-F238E27FC236}">
                <a16:creationId xmlns:a16="http://schemas.microsoft.com/office/drawing/2014/main" id="{DD21EEF5-BFC2-47BA-8BBB-21D3378444A8}"/>
              </a:ext>
            </a:extLst>
          </p:cNvPr>
          <p:cNvCxnSpPr/>
          <p:nvPr/>
        </p:nvCxnSpPr>
        <p:spPr>
          <a:xfrm flipH="1">
            <a:off x="4803629" y="1703205"/>
            <a:ext cx="46021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7">
            <a:extLst>
              <a:ext uri="{FF2B5EF4-FFF2-40B4-BE49-F238E27FC236}">
                <a16:creationId xmlns:a16="http://schemas.microsoft.com/office/drawing/2014/main" id="{25DBA07D-D0AD-428E-A157-B0180A58116F}"/>
              </a:ext>
            </a:extLst>
          </p:cNvPr>
          <p:cNvSpPr txBox="1"/>
          <p:nvPr/>
        </p:nvSpPr>
        <p:spPr>
          <a:xfrm>
            <a:off x="5724105" y="1272715"/>
            <a:ext cx="109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Subscribe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id="{71408574-A435-4A8C-9401-2757CDC40A6F}"/>
              </a:ext>
            </a:extLst>
          </p:cNvPr>
          <p:cNvSpPr txBox="1"/>
          <p:nvPr/>
        </p:nvSpPr>
        <p:spPr>
          <a:xfrm>
            <a:off x="5014841" y="270124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数据闭环</a:t>
            </a:r>
            <a:endParaRPr lang="en-US" sz="4000" dirty="0">
              <a:solidFill>
                <a:schemeClr val="bg1"/>
              </a:solidFill>
            </a:endParaRPr>
          </a:p>
        </p:txBody>
      </p:sp>
      <p:cxnSp>
        <p:nvCxnSpPr>
          <p:cNvPr id="37" name="Curved Connector 22">
            <a:extLst>
              <a:ext uri="{FF2B5EF4-FFF2-40B4-BE49-F238E27FC236}">
                <a16:creationId xmlns:a16="http://schemas.microsoft.com/office/drawing/2014/main" id="{32F2A184-43A0-4668-BD43-D285795592BF}"/>
              </a:ext>
            </a:extLst>
          </p:cNvPr>
          <p:cNvCxnSpPr>
            <a:cxnSpLocks/>
            <a:stCxn id="43" idx="3"/>
            <a:endCxn id="33" idx="4"/>
          </p:cNvCxnSpPr>
          <p:nvPr/>
        </p:nvCxnSpPr>
        <p:spPr>
          <a:xfrm flipV="1">
            <a:off x="9965188" y="2527250"/>
            <a:ext cx="527834" cy="2459654"/>
          </a:xfrm>
          <a:prstGeom prst="curvedConnector2">
            <a:avLst/>
          </a:prstGeom>
          <a:ln w="76200"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27">
            <a:extLst>
              <a:ext uri="{FF2B5EF4-FFF2-40B4-BE49-F238E27FC236}">
                <a16:creationId xmlns:a16="http://schemas.microsoft.com/office/drawing/2014/main" id="{2FAC385A-0F72-4DF2-9017-B7AB6BB62EE9}"/>
              </a:ext>
            </a:extLst>
          </p:cNvPr>
          <p:cNvSpPr/>
          <p:nvPr/>
        </p:nvSpPr>
        <p:spPr>
          <a:xfrm>
            <a:off x="10452091" y="3908419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sum: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CA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9" name="TextBox 25">
            <a:extLst>
              <a:ext uri="{FF2B5EF4-FFF2-40B4-BE49-F238E27FC236}">
                <a16:creationId xmlns:a16="http://schemas.microsoft.com/office/drawing/2014/main" id="{7EF83BF6-144C-426C-A58B-AE6737379A47}"/>
              </a:ext>
            </a:extLst>
          </p:cNvPr>
          <p:cNvSpPr txBox="1"/>
          <p:nvPr/>
        </p:nvSpPr>
        <p:spPr>
          <a:xfrm>
            <a:off x="6844939" y="1231909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更新！ 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Sum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0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-&gt;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40" name="Curved Connector 10">
            <a:extLst>
              <a:ext uri="{FF2B5EF4-FFF2-40B4-BE49-F238E27FC236}">
                <a16:creationId xmlns:a16="http://schemas.microsoft.com/office/drawing/2014/main" id="{DDBF1A39-05FE-438D-BDD1-B4872FAEC706}"/>
              </a:ext>
            </a:extLst>
          </p:cNvPr>
          <p:cNvCxnSpPr>
            <a:cxnSpLocks/>
            <a:stCxn id="32" idx="2"/>
          </p:cNvCxnSpPr>
          <p:nvPr/>
        </p:nvCxnSpPr>
        <p:spPr>
          <a:xfrm rot="5400000">
            <a:off x="2331727" y="3253408"/>
            <a:ext cx="2365151" cy="616184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20">
            <a:extLst>
              <a:ext uri="{FF2B5EF4-FFF2-40B4-BE49-F238E27FC236}">
                <a16:creationId xmlns:a16="http://schemas.microsoft.com/office/drawing/2014/main" id="{8F1BFFB3-E80A-4C14-A66D-182952882A1E}"/>
              </a:ext>
            </a:extLst>
          </p:cNvPr>
          <p:cNvSpPr/>
          <p:nvPr/>
        </p:nvSpPr>
        <p:spPr>
          <a:xfrm>
            <a:off x="2815039" y="4744075"/>
            <a:ext cx="29090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5"/>
                </a:solidFill>
                <a:latin typeface="-apple-system"/>
              </a:rPr>
              <a:t>effect(payload, state)</a:t>
            </a:r>
            <a:endParaRPr lang="en-CA" sz="2400" b="1" dirty="0">
              <a:solidFill>
                <a:schemeClr val="accent5"/>
              </a:solidFill>
              <a:latin typeface="-apple-system"/>
            </a:endParaRPr>
          </a:p>
        </p:txBody>
      </p:sp>
      <p:cxnSp>
        <p:nvCxnSpPr>
          <p:cNvPr id="42" name="Curved Connector 26">
            <a:extLst>
              <a:ext uri="{FF2B5EF4-FFF2-40B4-BE49-F238E27FC236}">
                <a16:creationId xmlns:a16="http://schemas.microsoft.com/office/drawing/2014/main" id="{C082E398-C1CE-4001-BED3-179BA1BF8FA4}"/>
              </a:ext>
            </a:extLst>
          </p:cNvPr>
          <p:cNvCxnSpPr>
            <a:cxnSpLocks/>
          </p:cNvCxnSpPr>
          <p:nvPr/>
        </p:nvCxnSpPr>
        <p:spPr>
          <a:xfrm>
            <a:off x="5724105" y="4986903"/>
            <a:ext cx="985848" cy="1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13">
            <a:extLst>
              <a:ext uri="{FF2B5EF4-FFF2-40B4-BE49-F238E27FC236}">
                <a16:creationId xmlns:a16="http://schemas.microsoft.com/office/drawing/2014/main" id="{B89D20DE-EADB-4A95-93AC-B47F9A2BDBA6}"/>
              </a:ext>
            </a:extLst>
          </p:cNvPr>
          <p:cNvSpPr/>
          <p:nvPr/>
        </p:nvSpPr>
        <p:spPr>
          <a:xfrm>
            <a:off x="6743600" y="4756071"/>
            <a:ext cx="3221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b="1" dirty="0">
                <a:solidFill>
                  <a:schemeClr val="accent3"/>
                </a:solidFill>
                <a:latin typeface="-apple-system"/>
              </a:rPr>
              <a:t>Reducer(</a:t>
            </a:r>
            <a:r>
              <a:rPr lang="en-CA" sz="2400" b="1" dirty="0">
                <a:solidFill>
                  <a:schemeClr val="accent4"/>
                </a:solidFill>
                <a:latin typeface="-apple-system"/>
              </a:rPr>
              <a:t>state</a:t>
            </a:r>
            <a:r>
              <a:rPr lang="en-CA" sz="2400" b="1" dirty="0">
                <a:solidFill>
                  <a:schemeClr val="accent3"/>
                </a:solidFill>
                <a:latin typeface="-apple-system"/>
              </a:rPr>
              <a:t>, </a:t>
            </a:r>
            <a:r>
              <a:rPr lang="en-CA" sz="2400" b="1" dirty="0">
                <a:solidFill>
                  <a:schemeClr val="accent5"/>
                </a:solidFill>
                <a:latin typeface="-apple-system"/>
              </a:rPr>
              <a:t>payload</a:t>
            </a:r>
            <a:r>
              <a:rPr lang="en-CA" sz="2400" b="1" dirty="0">
                <a:solidFill>
                  <a:schemeClr val="accent3"/>
                </a:solidFill>
                <a:latin typeface="-apple-system"/>
              </a:rPr>
              <a:t>)</a:t>
            </a:r>
          </a:p>
        </p:txBody>
      </p:sp>
      <p:sp>
        <p:nvSpPr>
          <p:cNvPr id="44" name="Rectangle 15">
            <a:extLst>
              <a:ext uri="{FF2B5EF4-FFF2-40B4-BE49-F238E27FC236}">
                <a16:creationId xmlns:a16="http://schemas.microsoft.com/office/drawing/2014/main" id="{D3D890E2-0194-4324-B9F3-EEEECC34DF57}"/>
              </a:ext>
            </a:extLst>
          </p:cNvPr>
          <p:cNvSpPr/>
          <p:nvPr/>
        </p:nvSpPr>
        <p:spPr>
          <a:xfrm>
            <a:off x="7593191" y="5154794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sum: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CA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92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18015-5ED7-4981-A271-668BCB6BF0B0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E1321D-BD42-455D-A6E9-7D926506191E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8CB999-F3EE-4A2C-AFA2-381782F1CCA1}"/>
              </a:ext>
            </a:extLst>
          </p:cNvPr>
          <p:cNvSpPr txBox="1"/>
          <p:nvPr/>
        </p:nvSpPr>
        <p:spPr>
          <a:xfrm>
            <a:off x="345731" y="2595914"/>
            <a:ext cx="17760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prstClr val="white"/>
                </a:solidFill>
              </a:rPr>
              <a:t>写</a:t>
            </a:r>
            <a:r>
              <a:rPr lang="en-US" altLang="zh-CN" sz="2400" dirty="0">
                <a:solidFill>
                  <a:prstClr val="white"/>
                </a:solidFill>
              </a:rPr>
              <a:t>Rematch</a:t>
            </a:r>
            <a:r>
              <a:rPr lang="zh-CN" altLang="en-US" sz="2400" dirty="0">
                <a:solidFill>
                  <a:prstClr val="white"/>
                </a:solidFill>
              </a:rPr>
              <a:t>的步骤</a:t>
            </a:r>
            <a:endParaRPr lang="en-US" sz="2400" dirty="0">
              <a:solidFill>
                <a:prstClr val="white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检查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rematch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初始化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24F9CB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FA1FBE0-585E-4A7A-8D54-08D1C4C22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D4438D2-456A-4129-A7B2-E42280525A67}"/>
              </a:ext>
            </a:extLst>
          </p:cNvPr>
          <p:cNvSpPr/>
          <p:nvPr/>
        </p:nvSpPr>
        <p:spPr>
          <a:xfrm>
            <a:off x="2787090" y="1710534"/>
            <a:ext cx="870603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init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"@rematch/core"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Provider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"react-redux"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models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'./models'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 generate Redux store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store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models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Provider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store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store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Provider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'root'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44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18015-5ED7-4981-A271-668BCB6BF0B0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E1321D-BD42-455D-A6E9-7D926506191E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8CB999-F3EE-4A2C-AFA2-381782F1CCA1}"/>
              </a:ext>
            </a:extLst>
          </p:cNvPr>
          <p:cNvSpPr txBox="1"/>
          <p:nvPr/>
        </p:nvSpPr>
        <p:spPr>
          <a:xfrm>
            <a:off x="345731" y="2595914"/>
            <a:ext cx="17760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prstClr val="white"/>
                </a:solidFill>
              </a:rPr>
              <a:t>写</a:t>
            </a:r>
            <a:r>
              <a:rPr lang="en-US" altLang="zh-CN" sz="2400" dirty="0">
                <a:solidFill>
                  <a:prstClr val="white"/>
                </a:solidFill>
              </a:rPr>
              <a:t>Rematch</a:t>
            </a:r>
            <a:r>
              <a:rPr lang="zh-CN" altLang="en-US" sz="2400" dirty="0">
                <a:solidFill>
                  <a:prstClr val="white"/>
                </a:solidFill>
              </a:rPr>
              <a:t>的步骤</a:t>
            </a:r>
            <a:endParaRPr lang="en-US" sz="2400" dirty="0">
              <a:solidFill>
                <a:prstClr val="white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24F9CB"/>
                </a:solidFill>
                <a:latin typeface="Calibri" panose="020F0502020204030204"/>
                <a:ea typeface="等线" panose="02010600030101010101" pitchFamily="2" charset="-122"/>
              </a:rPr>
              <a:t>Create A </a:t>
            </a:r>
            <a:r>
              <a:rPr lang="en-US" dirty="0">
                <a:solidFill>
                  <a:srgbClr val="24F9CB"/>
                </a:solidFill>
                <a:latin typeface="Calibri" panose="020F0502020204030204"/>
                <a:ea typeface="等线" panose="02010600030101010101" pitchFamily="2" charset="-122"/>
              </a:rPr>
              <a:t>Model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24F9CB"/>
              </a:solidFill>
              <a:effectLst/>
              <a:uLnTx/>
              <a:uFillTx/>
              <a:latin typeface="Calibri" panose="020F0502020204030204"/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FA1FBE0-585E-4A7A-8D54-08D1C4C22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CA2521E-563E-47D0-9AC2-2C559DCC2E08}"/>
              </a:ext>
            </a:extLst>
          </p:cNvPr>
          <p:cNvSpPr/>
          <p:nvPr/>
        </p:nvSpPr>
        <p:spPr>
          <a:xfrm>
            <a:off x="2787090" y="2349693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// In file /models.js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user_token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state: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null,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1E7C553-A3A3-444B-B4CE-BB6B9C5B9BC1}"/>
              </a:ext>
            </a:extLst>
          </p:cNvPr>
          <p:cNvSpPr/>
          <p:nvPr/>
        </p:nvSpPr>
        <p:spPr>
          <a:xfrm>
            <a:off x="2787090" y="3828625"/>
            <a:ext cx="7037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会在</a:t>
            </a:r>
            <a:r>
              <a:rPr lang="en-US" altLang="zh-CN" dirty="0">
                <a:solidFill>
                  <a:schemeClr val="bg1"/>
                </a:solidFill>
              </a:rPr>
              <a:t>redux store</a:t>
            </a:r>
            <a:r>
              <a:rPr lang="zh-CN" altLang="en-US" dirty="0">
                <a:solidFill>
                  <a:schemeClr val="bg1"/>
                </a:solidFill>
              </a:rPr>
              <a:t>中生成一个键值对，键名是</a:t>
            </a:r>
            <a:r>
              <a:rPr lang="en-US" altLang="zh-CN" dirty="0" err="1">
                <a:solidFill>
                  <a:schemeClr val="bg1"/>
                </a:solidFill>
              </a:rPr>
              <a:t>user_token</a:t>
            </a:r>
            <a:r>
              <a:rPr lang="zh-CN" altLang="en-US" dirty="0">
                <a:solidFill>
                  <a:schemeClr val="bg1"/>
                </a:solidFill>
              </a:rPr>
              <a:t>，初始值为</a:t>
            </a:r>
            <a:r>
              <a:rPr lang="en-US" altLang="zh-CN" dirty="0">
                <a:solidFill>
                  <a:schemeClr val="bg1"/>
                </a:solidFill>
              </a:rPr>
              <a:t>null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36CA20FA-DE4C-42E9-99FC-BBCDA96F2C6D}"/>
              </a:ext>
            </a:extLst>
          </p:cNvPr>
          <p:cNvSpPr/>
          <p:nvPr/>
        </p:nvSpPr>
        <p:spPr>
          <a:xfrm rot="10800000">
            <a:off x="2741371" y="3784691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1899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18015-5ED7-4981-A271-668BCB6BF0B0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E1321D-BD42-455D-A6E9-7D926506191E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8CB999-F3EE-4A2C-AFA2-381782F1CCA1}"/>
              </a:ext>
            </a:extLst>
          </p:cNvPr>
          <p:cNvSpPr txBox="1"/>
          <p:nvPr/>
        </p:nvSpPr>
        <p:spPr>
          <a:xfrm>
            <a:off x="345731" y="2595914"/>
            <a:ext cx="17760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prstClr val="white"/>
                </a:solidFill>
              </a:rPr>
              <a:t>写</a:t>
            </a:r>
            <a:r>
              <a:rPr lang="en-US" altLang="zh-CN" sz="2400" dirty="0">
                <a:solidFill>
                  <a:prstClr val="white"/>
                </a:solidFill>
              </a:rPr>
              <a:t>Rematch</a:t>
            </a:r>
            <a:r>
              <a:rPr lang="zh-CN" altLang="en-US" sz="2400" dirty="0">
                <a:solidFill>
                  <a:prstClr val="white"/>
                </a:solidFill>
              </a:rPr>
              <a:t>的步骤</a:t>
            </a:r>
            <a:endParaRPr lang="en-US" sz="2400" dirty="0">
              <a:solidFill>
                <a:prstClr val="white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Create Reducers</a:t>
            </a:r>
            <a:r>
              <a:rPr lang="en-US" altLang="zh-CN" dirty="0">
                <a:solidFill>
                  <a:srgbClr val="24F9CB"/>
                </a:solidFill>
                <a:latin typeface="Calibri" panose="020F0502020204030204"/>
              </a:rPr>
              <a:t> in the Model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24F9CB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FA1FBE0-585E-4A7A-8D54-08D1C4C22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2FC8815-CAE3-4D1B-A137-03270E75D742}"/>
              </a:ext>
            </a:extLst>
          </p:cNvPr>
          <p:cNvSpPr/>
          <p:nvPr/>
        </p:nvSpPr>
        <p:spPr>
          <a:xfrm>
            <a:off x="2787090" y="1590500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// In file /models.js</a:t>
            </a:r>
            <a:endParaRPr lang="en-US" sz="1600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user_token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state: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reducers: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    set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      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CE22B8E-F1DA-43FD-8978-B2F593528294}"/>
              </a:ext>
            </a:extLst>
          </p:cNvPr>
          <p:cNvSpPr/>
          <p:nvPr/>
        </p:nvSpPr>
        <p:spPr>
          <a:xfrm>
            <a:off x="2832809" y="4235118"/>
            <a:ext cx="7003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state</a:t>
            </a:r>
            <a:r>
              <a:rPr lang="zh-CN" altLang="en-US" dirty="0">
                <a:solidFill>
                  <a:schemeClr val="bg1"/>
                </a:solidFill>
              </a:rPr>
              <a:t>的值是当前</a:t>
            </a:r>
            <a:r>
              <a:rPr lang="en-US" altLang="zh-CN" dirty="0">
                <a:solidFill>
                  <a:schemeClr val="bg1"/>
                </a:solidFill>
              </a:rPr>
              <a:t>redux store</a:t>
            </a:r>
            <a:r>
              <a:rPr lang="zh-CN" altLang="en-US" dirty="0">
                <a:solidFill>
                  <a:schemeClr val="bg1"/>
                </a:solidFill>
              </a:rPr>
              <a:t>中</a:t>
            </a:r>
            <a:r>
              <a:rPr lang="en-US" altLang="zh-CN" dirty="0" err="1">
                <a:solidFill>
                  <a:schemeClr val="bg1"/>
                </a:solidFill>
              </a:rPr>
              <a:t>user_token</a:t>
            </a:r>
            <a:r>
              <a:rPr lang="zh-CN" altLang="en-US" dirty="0">
                <a:solidFill>
                  <a:schemeClr val="bg1"/>
                </a:solidFill>
              </a:rPr>
              <a:t>的值，由</a:t>
            </a:r>
            <a:r>
              <a:rPr lang="en-US" altLang="zh-CN" dirty="0">
                <a:solidFill>
                  <a:schemeClr val="bg1"/>
                </a:solidFill>
              </a:rPr>
              <a:t>rematch</a:t>
            </a:r>
            <a:r>
              <a:rPr lang="zh-CN" altLang="en-US" dirty="0">
                <a:solidFill>
                  <a:schemeClr val="bg1"/>
                </a:solidFill>
              </a:rPr>
              <a:t>自动填充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9E5DE49E-6804-45C4-8726-9FBF345765F3}"/>
              </a:ext>
            </a:extLst>
          </p:cNvPr>
          <p:cNvSpPr/>
          <p:nvPr/>
        </p:nvSpPr>
        <p:spPr>
          <a:xfrm rot="10800000">
            <a:off x="2787090" y="4191184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229A1CC-617F-4EAE-9844-21C532C2A229}"/>
              </a:ext>
            </a:extLst>
          </p:cNvPr>
          <p:cNvSpPr/>
          <p:nvPr/>
        </p:nvSpPr>
        <p:spPr>
          <a:xfrm>
            <a:off x="2832809" y="4780472"/>
            <a:ext cx="5808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payload</a:t>
            </a:r>
            <a:r>
              <a:rPr lang="zh-CN" altLang="en-US" dirty="0">
                <a:solidFill>
                  <a:schemeClr val="bg1"/>
                </a:solidFill>
              </a:rPr>
              <a:t>的值是程序员调用这个</a:t>
            </a:r>
            <a:r>
              <a:rPr lang="en-US" altLang="zh-CN" dirty="0">
                <a:solidFill>
                  <a:schemeClr val="bg1"/>
                </a:solidFill>
              </a:rPr>
              <a:t>reducer</a:t>
            </a:r>
            <a:r>
              <a:rPr lang="zh-CN" altLang="en-US" dirty="0">
                <a:solidFill>
                  <a:schemeClr val="bg1"/>
                </a:solidFill>
              </a:rPr>
              <a:t>时，自己填充的值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6BD9C473-75DA-4585-BB98-C08665EADF12}"/>
              </a:ext>
            </a:extLst>
          </p:cNvPr>
          <p:cNvSpPr/>
          <p:nvPr/>
        </p:nvSpPr>
        <p:spPr>
          <a:xfrm rot="10800000">
            <a:off x="2787090" y="4736538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CF5D67-81FC-49B7-93DA-6AA27839AB9F}"/>
              </a:ext>
            </a:extLst>
          </p:cNvPr>
          <p:cNvSpPr/>
          <p:nvPr/>
        </p:nvSpPr>
        <p:spPr>
          <a:xfrm>
            <a:off x="2832809" y="382170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其中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62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18015-5ED7-4981-A271-668BCB6BF0B0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E1321D-BD42-455D-A6E9-7D926506191E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8CB999-F3EE-4A2C-AFA2-381782F1CCA1}"/>
              </a:ext>
            </a:extLst>
          </p:cNvPr>
          <p:cNvSpPr txBox="1"/>
          <p:nvPr/>
        </p:nvSpPr>
        <p:spPr>
          <a:xfrm>
            <a:off x="345731" y="2595914"/>
            <a:ext cx="17760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prstClr val="white"/>
                </a:solidFill>
              </a:rPr>
              <a:t>写</a:t>
            </a:r>
            <a:r>
              <a:rPr lang="en-US" altLang="zh-CN" sz="2400" dirty="0">
                <a:solidFill>
                  <a:prstClr val="white"/>
                </a:solidFill>
              </a:rPr>
              <a:t>Rematch</a:t>
            </a:r>
            <a:r>
              <a:rPr lang="zh-CN" altLang="en-US" sz="2400" dirty="0">
                <a:solidFill>
                  <a:prstClr val="white"/>
                </a:solidFill>
              </a:rPr>
              <a:t>的步骤</a:t>
            </a:r>
            <a:endParaRPr lang="en-US" sz="2400" dirty="0">
              <a:solidFill>
                <a:prstClr val="white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Create Effects in the Model</a:t>
            </a: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FA1FBE0-585E-4A7A-8D54-08D1C4C22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FC962CE-5082-4F55-B45C-A53823A22B08}"/>
              </a:ext>
            </a:extLst>
          </p:cNvPr>
          <p:cNvSpPr/>
          <p:nvPr/>
        </p:nvSpPr>
        <p:spPr>
          <a:xfrm>
            <a:off x="2787091" y="654048"/>
            <a:ext cx="6096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// In file /models.js</a:t>
            </a:r>
            <a:endParaRPr lang="en-US" sz="1600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user_token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state: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reducers: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    set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      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  effects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dispatch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({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    create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     // networking stuff here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}),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6AFEF6A-7534-48AB-B1CD-C1BDF2A56746}"/>
              </a:ext>
            </a:extLst>
          </p:cNvPr>
          <p:cNvSpPr/>
          <p:nvPr/>
        </p:nvSpPr>
        <p:spPr>
          <a:xfrm>
            <a:off x="2832811" y="4526907"/>
            <a:ext cx="8884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dispatch</a:t>
            </a:r>
            <a:r>
              <a:rPr lang="zh-CN" altLang="en-US" dirty="0">
                <a:solidFill>
                  <a:schemeClr val="bg1"/>
                </a:solidFill>
              </a:rPr>
              <a:t>为</a:t>
            </a:r>
            <a:r>
              <a:rPr lang="en-US" altLang="zh-CN" dirty="0">
                <a:solidFill>
                  <a:schemeClr val="bg1"/>
                </a:solidFill>
              </a:rPr>
              <a:t>rematch</a:t>
            </a:r>
            <a:r>
              <a:rPr lang="zh-CN" altLang="en-US" dirty="0">
                <a:solidFill>
                  <a:schemeClr val="bg1"/>
                </a:solidFill>
              </a:rPr>
              <a:t>中的</a:t>
            </a:r>
            <a:r>
              <a:rPr lang="en-US" altLang="zh-CN" dirty="0">
                <a:solidFill>
                  <a:schemeClr val="bg1"/>
                </a:solidFill>
              </a:rPr>
              <a:t>dispatch</a:t>
            </a:r>
            <a:r>
              <a:rPr lang="zh-CN" altLang="en-US" dirty="0">
                <a:solidFill>
                  <a:schemeClr val="bg1"/>
                </a:solidFill>
              </a:rPr>
              <a:t>对象，它是对</a:t>
            </a:r>
            <a:r>
              <a:rPr lang="en-US" altLang="zh-CN" dirty="0">
                <a:solidFill>
                  <a:schemeClr val="bg1"/>
                </a:solidFill>
              </a:rPr>
              <a:t>redux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en-US" altLang="zh-CN" dirty="0">
                <a:solidFill>
                  <a:schemeClr val="bg1"/>
                </a:solidFill>
              </a:rPr>
              <a:t>dispatch</a:t>
            </a:r>
            <a:r>
              <a:rPr lang="zh-CN" altLang="en-US" dirty="0">
                <a:solidFill>
                  <a:schemeClr val="bg1"/>
                </a:solidFill>
              </a:rPr>
              <a:t>方法的再封装，由</a:t>
            </a:r>
            <a:r>
              <a:rPr lang="en-US" altLang="zh-CN" dirty="0">
                <a:solidFill>
                  <a:schemeClr val="bg1"/>
                </a:solidFill>
              </a:rPr>
              <a:t>rematch</a:t>
            </a:r>
            <a:r>
              <a:rPr lang="zh-CN" altLang="en-US" dirty="0">
                <a:solidFill>
                  <a:schemeClr val="bg1"/>
                </a:solidFill>
              </a:rPr>
              <a:t>自动填充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0C988EF2-0004-4DCE-84C5-8AB5C6AEB5EC}"/>
              </a:ext>
            </a:extLst>
          </p:cNvPr>
          <p:cNvSpPr/>
          <p:nvPr/>
        </p:nvSpPr>
        <p:spPr>
          <a:xfrm rot="10800000">
            <a:off x="2787092" y="4482973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46506E9-315C-49E9-8504-1F9D2B336A34}"/>
              </a:ext>
            </a:extLst>
          </p:cNvPr>
          <p:cNvSpPr/>
          <p:nvPr/>
        </p:nvSpPr>
        <p:spPr>
          <a:xfrm>
            <a:off x="2832811" y="5217172"/>
            <a:ext cx="7127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create</a:t>
            </a:r>
            <a:r>
              <a:rPr lang="zh-CN" altLang="en-US" dirty="0">
                <a:solidFill>
                  <a:schemeClr val="bg1"/>
                </a:solidFill>
              </a:rPr>
              <a:t>函数中的</a:t>
            </a:r>
            <a:r>
              <a:rPr lang="en-US" altLang="zh-CN" dirty="0">
                <a:solidFill>
                  <a:schemeClr val="bg1"/>
                </a:solidFill>
              </a:rPr>
              <a:t>payload</a:t>
            </a:r>
            <a:r>
              <a:rPr lang="zh-CN" altLang="en-US" dirty="0">
                <a:solidFill>
                  <a:schemeClr val="bg1"/>
                </a:solidFill>
              </a:rPr>
              <a:t>的值是程序员调用这个</a:t>
            </a:r>
            <a:r>
              <a:rPr lang="en-US" altLang="zh-CN" dirty="0">
                <a:solidFill>
                  <a:schemeClr val="bg1"/>
                </a:solidFill>
              </a:rPr>
              <a:t>effect</a:t>
            </a:r>
            <a:r>
              <a:rPr lang="zh-CN" altLang="en-US" dirty="0">
                <a:solidFill>
                  <a:schemeClr val="bg1"/>
                </a:solidFill>
              </a:rPr>
              <a:t>时，自己填充的值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89E4CA3C-B359-4331-B74A-D958180E8AD2}"/>
              </a:ext>
            </a:extLst>
          </p:cNvPr>
          <p:cNvSpPr/>
          <p:nvPr/>
        </p:nvSpPr>
        <p:spPr>
          <a:xfrm rot="10800000">
            <a:off x="2787092" y="5173238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7A74A6F-0AFF-4871-AAC7-BD3F8AD67B72}"/>
              </a:ext>
            </a:extLst>
          </p:cNvPr>
          <p:cNvSpPr/>
          <p:nvPr/>
        </p:nvSpPr>
        <p:spPr>
          <a:xfrm>
            <a:off x="2832811" y="411349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其中</a:t>
            </a:r>
            <a:endParaRPr 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F748FF6-DC14-4814-A63B-F6D524679188}"/>
              </a:ext>
            </a:extLst>
          </p:cNvPr>
          <p:cNvSpPr/>
          <p:nvPr/>
        </p:nvSpPr>
        <p:spPr>
          <a:xfrm>
            <a:off x="2832812" y="5749928"/>
            <a:ext cx="6773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state</a:t>
            </a:r>
            <a:r>
              <a:rPr lang="zh-CN" altLang="en-US" dirty="0">
                <a:solidFill>
                  <a:schemeClr val="bg1"/>
                </a:solidFill>
              </a:rPr>
              <a:t>的值是当前</a:t>
            </a:r>
            <a:r>
              <a:rPr lang="en-US" altLang="zh-CN" dirty="0">
                <a:solidFill>
                  <a:schemeClr val="bg1"/>
                </a:solidFill>
              </a:rPr>
              <a:t>redux store</a:t>
            </a:r>
            <a:r>
              <a:rPr lang="zh-CN" altLang="en-US" dirty="0">
                <a:solidFill>
                  <a:schemeClr val="bg1"/>
                </a:solidFill>
              </a:rPr>
              <a:t>中</a:t>
            </a:r>
            <a:r>
              <a:rPr lang="en-US" altLang="zh-CN" dirty="0" err="1">
                <a:solidFill>
                  <a:schemeClr val="bg1"/>
                </a:solidFill>
              </a:rPr>
              <a:t>user_token</a:t>
            </a:r>
            <a:r>
              <a:rPr lang="zh-CN" altLang="en-US" dirty="0">
                <a:solidFill>
                  <a:schemeClr val="bg1"/>
                </a:solidFill>
              </a:rPr>
              <a:t>的值，由</a:t>
            </a:r>
            <a:r>
              <a:rPr lang="en-US" altLang="zh-CN" dirty="0">
                <a:solidFill>
                  <a:schemeClr val="bg1"/>
                </a:solidFill>
              </a:rPr>
              <a:t>rematch</a:t>
            </a:r>
            <a:r>
              <a:rPr lang="zh-CN" altLang="en-US" dirty="0">
                <a:solidFill>
                  <a:schemeClr val="bg1"/>
                </a:solidFill>
              </a:rPr>
              <a:t>自动填充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858AED10-2C52-4B89-A192-761DD0005FDA}"/>
              </a:ext>
            </a:extLst>
          </p:cNvPr>
          <p:cNvSpPr/>
          <p:nvPr/>
        </p:nvSpPr>
        <p:spPr>
          <a:xfrm rot="10800000">
            <a:off x="2787093" y="5705994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747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18015-5ED7-4981-A271-668BCB6BF0B0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E1321D-BD42-455D-A6E9-7D926506191E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8CB999-F3EE-4A2C-AFA2-381782F1CCA1}"/>
              </a:ext>
            </a:extLst>
          </p:cNvPr>
          <p:cNvSpPr txBox="1"/>
          <p:nvPr/>
        </p:nvSpPr>
        <p:spPr>
          <a:xfrm>
            <a:off x="345731" y="2595914"/>
            <a:ext cx="17760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prstClr val="white"/>
                </a:solidFill>
              </a:rPr>
              <a:t>写</a:t>
            </a:r>
            <a:r>
              <a:rPr lang="en-US" altLang="zh-CN" sz="2400" dirty="0">
                <a:solidFill>
                  <a:prstClr val="white"/>
                </a:solidFill>
              </a:rPr>
              <a:t>Rematch</a:t>
            </a:r>
            <a:r>
              <a:rPr lang="zh-CN" altLang="en-US" sz="2400" dirty="0">
                <a:solidFill>
                  <a:prstClr val="white"/>
                </a:solidFill>
              </a:rPr>
              <a:t>的步骤</a:t>
            </a:r>
            <a:endParaRPr lang="en-US" sz="2400" dirty="0">
              <a:solidFill>
                <a:prstClr val="white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Wrap the Component</a:t>
            </a: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FA1FBE0-585E-4A7A-8D54-08D1C4C22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FAFF192F-5F5E-40EF-87A7-99EDC5E2E771}"/>
              </a:ext>
            </a:extLst>
          </p:cNvPr>
          <p:cNvSpPr/>
          <p:nvPr/>
        </p:nvSpPr>
        <p:spPr>
          <a:xfrm>
            <a:off x="2832808" y="3865786"/>
            <a:ext cx="6755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mapState</a:t>
            </a:r>
            <a:r>
              <a:rPr lang="zh-CN" altLang="en-US" dirty="0">
                <a:solidFill>
                  <a:schemeClr val="bg1"/>
                </a:solidFill>
              </a:rPr>
              <a:t>函数，将</a:t>
            </a:r>
            <a:r>
              <a:rPr lang="en-US" altLang="zh-CN" dirty="0">
                <a:solidFill>
                  <a:schemeClr val="bg1"/>
                </a:solidFill>
              </a:rPr>
              <a:t>redux store</a:t>
            </a:r>
            <a:r>
              <a:rPr lang="zh-CN" altLang="en-US" dirty="0">
                <a:solidFill>
                  <a:schemeClr val="bg1"/>
                </a:solidFill>
              </a:rPr>
              <a:t>中的数据映射为</a:t>
            </a:r>
            <a:r>
              <a:rPr lang="en-US" altLang="zh-CN" dirty="0">
                <a:solidFill>
                  <a:schemeClr val="bg1"/>
                </a:solidFill>
              </a:rPr>
              <a:t>component</a:t>
            </a:r>
            <a:r>
              <a:rPr lang="zh-CN" altLang="en-US" dirty="0">
                <a:solidFill>
                  <a:schemeClr val="bg1"/>
                </a:solidFill>
              </a:rPr>
              <a:t>中的</a:t>
            </a:r>
            <a:r>
              <a:rPr lang="en-US" altLang="zh-CN" dirty="0">
                <a:solidFill>
                  <a:schemeClr val="bg1"/>
                </a:solidFill>
              </a:rPr>
              <a:t>props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3631C87-9668-451A-BE69-C05A2E6CB58B}"/>
              </a:ext>
            </a:extLst>
          </p:cNvPr>
          <p:cNvSpPr/>
          <p:nvPr/>
        </p:nvSpPr>
        <p:spPr>
          <a:xfrm rot="10800000">
            <a:off x="2787089" y="3821852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D92A700-A48E-4B97-BE11-41665EC7787E}"/>
              </a:ext>
            </a:extLst>
          </p:cNvPr>
          <p:cNvSpPr/>
          <p:nvPr/>
        </p:nvSpPr>
        <p:spPr>
          <a:xfrm>
            <a:off x="2832808" y="4411140"/>
            <a:ext cx="7616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mapDispatch</a:t>
            </a:r>
            <a:r>
              <a:rPr lang="zh-CN" altLang="en-US" dirty="0">
                <a:solidFill>
                  <a:schemeClr val="bg1"/>
                </a:solidFill>
              </a:rPr>
              <a:t>函数将我们在</a:t>
            </a:r>
            <a:r>
              <a:rPr lang="en-US" altLang="zh-CN" dirty="0">
                <a:solidFill>
                  <a:schemeClr val="bg1"/>
                </a:solidFill>
              </a:rPr>
              <a:t>model</a:t>
            </a:r>
            <a:r>
              <a:rPr lang="zh-CN" altLang="en-US" dirty="0">
                <a:solidFill>
                  <a:schemeClr val="bg1"/>
                </a:solidFill>
              </a:rPr>
              <a:t>中定义的</a:t>
            </a:r>
            <a:r>
              <a:rPr lang="en-US" altLang="zh-CN" dirty="0">
                <a:solidFill>
                  <a:schemeClr val="bg1"/>
                </a:solidFill>
              </a:rPr>
              <a:t>effect</a:t>
            </a:r>
            <a:r>
              <a:rPr lang="zh-CN" altLang="en-US" dirty="0">
                <a:solidFill>
                  <a:schemeClr val="bg1"/>
                </a:solidFill>
              </a:rPr>
              <a:t>映射为</a:t>
            </a:r>
            <a:r>
              <a:rPr lang="en-US" altLang="zh-CN" dirty="0">
                <a:solidFill>
                  <a:schemeClr val="bg1"/>
                </a:solidFill>
              </a:rPr>
              <a:t>component</a:t>
            </a:r>
            <a:r>
              <a:rPr lang="zh-CN" altLang="en-US" dirty="0">
                <a:solidFill>
                  <a:schemeClr val="bg1"/>
                </a:solidFill>
              </a:rPr>
              <a:t>中的</a:t>
            </a:r>
            <a:r>
              <a:rPr lang="en-US" altLang="zh-CN" dirty="0">
                <a:solidFill>
                  <a:schemeClr val="bg1"/>
                </a:solidFill>
              </a:rPr>
              <a:t>props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BC8C562F-DA0C-4BC7-BF05-0605B690EF6E}"/>
              </a:ext>
            </a:extLst>
          </p:cNvPr>
          <p:cNvSpPr/>
          <p:nvPr/>
        </p:nvSpPr>
        <p:spPr>
          <a:xfrm rot="10800000">
            <a:off x="2787089" y="4367206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814EE61-B1B6-4360-93A4-EBF51CEDE9BA}"/>
              </a:ext>
            </a:extLst>
          </p:cNvPr>
          <p:cNvSpPr/>
          <p:nvPr/>
        </p:nvSpPr>
        <p:spPr>
          <a:xfrm>
            <a:off x="2832808" y="345237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其中</a:t>
            </a:r>
            <a:endParaRPr 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DD5A674-616B-43C3-B7AA-44A60C999EC7}"/>
              </a:ext>
            </a:extLst>
          </p:cNvPr>
          <p:cNvSpPr/>
          <p:nvPr/>
        </p:nvSpPr>
        <p:spPr>
          <a:xfrm>
            <a:off x="2832809" y="4953382"/>
            <a:ext cx="6198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connect</a:t>
            </a:r>
            <a:r>
              <a:rPr lang="zh-CN" altLang="en-US" dirty="0">
                <a:solidFill>
                  <a:schemeClr val="bg1"/>
                </a:solidFill>
              </a:rPr>
              <a:t>函数执行上述两条映射，并返回一个新的</a:t>
            </a:r>
            <a:r>
              <a:rPr lang="en-US" altLang="zh-CN" dirty="0">
                <a:solidFill>
                  <a:schemeClr val="bg1"/>
                </a:solidFill>
              </a:rPr>
              <a:t>component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FE338DDC-C786-4CCB-A4CD-6C4E7D8493CD}"/>
              </a:ext>
            </a:extLst>
          </p:cNvPr>
          <p:cNvSpPr/>
          <p:nvPr/>
        </p:nvSpPr>
        <p:spPr>
          <a:xfrm rot="10800000">
            <a:off x="2787090" y="4909448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DA23149-21BA-4B0F-A5EF-F944BD32FB8F}"/>
              </a:ext>
            </a:extLst>
          </p:cNvPr>
          <p:cNvSpPr/>
          <p:nvPr/>
        </p:nvSpPr>
        <p:spPr>
          <a:xfrm>
            <a:off x="2787088" y="1390274"/>
            <a:ext cx="76620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mapState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({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questions: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questions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mapDispatch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({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questions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{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getAll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} })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({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getAll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()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getAll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mapState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mapDispatch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Questions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7558470-0D55-4E58-9C04-971B1F088077}"/>
              </a:ext>
            </a:extLst>
          </p:cNvPr>
          <p:cNvSpPr/>
          <p:nvPr/>
        </p:nvSpPr>
        <p:spPr>
          <a:xfrm>
            <a:off x="2832809" y="5517094"/>
            <a:ext cx="9289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如果不需要</a:t>
            </a:r>
            <a:r>
              <a:rPr lang="en-US" altLang="zh-CN" dirty="0" err="1">
                <a:solidFill>
                  <a:schemeClr val="bg1"/>
                </a:solidFill>
              </a:rPr>
              <a:t>mapState</a:t>
            </a:r>
            <a:r>
              <a:rPr lang="zh-CN" altLang="en-US" dirty="0">
                <a:solidFill>
                  <a:schemeClr val="bg1"/>
                </a:solidFill>
              </a:rPr>
              <a:t>或者</a:t>
            </a:r>
            <a:r>
              <a:rPr lang="en-US" altLang="zh-CN" dirty="0" err="1">
                <a:solidFill>
                  <a:schemeClr val="bg1"/>
                </a:solidFill>
              </a:rPr>
              <a:t>mapDispatch</a:t>
            </a:r>
            <a:r>
              <a:rPr lang="zh-CN" altLang="en-US" dirty="0">
                <a:solidFill>
                  <a:schemeClr val="bg1"/>
                </a:solidFill>
              </a:rPr>
              <a:t>，那么在</a:t>
            </a:r>
            <a:r>
              <a:rPr lang="en-US" altLang="zh-CN" dirty="0">
                <a:solidFill>
                  <a:schemeClr val="bg1"/>
                </a:solidFill>
              </a:rPr>
              <a:t>connect</a:t>
            </a:r>
            <a:r>
              <a:rPr lang="zh-CN" altLang="en-US" dirty="0">
                <a:solidFill>
                  <a:schemeClr val="bg1"/>
                </a:solidFill>
              </a:rPr>
              <a:t>函数中，可以给相应的参数设置为空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89F41A80-B4E2-43E1-8D95-38A59C587081}"/>
              </a:ext>
            </a:extLst>
          </p:cNvPr>
          <p:cNvSpPr/>
          <p:nvPr/>
        </p:nvSpPr>
        <p:spPr>
          <a:xfrm rot="10800000">
            <a:off x="2787090" y="5473160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1198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533</Words>
  <Application>Microsoft Office PowerPoint</Application>
  <PresentationFormat>宽屏</PresentationFormat>
  <Paragraphs>105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-apple-system</vt:lpstr>
      <vt:lpstr>Menlo</vt:lpstr>
      <vt:lpstr>Arial</vt:lpstr>
      <vt:lpstr>Calibri</vt:lpstr>
      <vt:lpstr>Calibri Light</vt:lpstr>
      <vt:lpstr>Consolas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 Sun</dc:creator>
  <cp:lastModifiedBy>孙 路</cp:lastModifiedBy>
  <cp:revision>81</cp:revision>
  <dcterms:created xsi:type="dcterms:W3CDTF">2019-02-07T21:35:04Z</dcterms:created>
  <dcterms:modified xsi:type="dcterms:W3CDTF">2019-03-16T05:58:00Z</dcterms:modified>
</cp:coreProperties>
</file>