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30f034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30f034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0f0341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0f0341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30f0341f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30f0341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30f0341f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30f0341f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30f0341f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30f0341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30f0341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30f0341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30f0341f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30f0341f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30f0341f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30f0341f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30f0341f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30f0341f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30f0341f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30f0341f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30f0341f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30f0341f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0f0341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0f0341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0f0341f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30f0341f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30f0341f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30f0341f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30f0341f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30f0341f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30f0341f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30f0341f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30f0341f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30f0341f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30f0341f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30f0341f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30f0341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30f0341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30f0341f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30f0341f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0f0341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0f0341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0f0341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0f0341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30f0341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30f0341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0f0341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0f0341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0f0341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0f0341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0f0341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0f0341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0f0341f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0f0341f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Strings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100"/>
              <a:buFont typeface="Arial"/>
              <a:buNone/>
            </a:pPr>
            <a:r>
              <a:rPr lang="en" sz="1800"/>
              <a:t>String is a collection of alphabets, words or other characters. It is one of the primitive data structures and are the building blocks for data manipulation.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6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Strings...</a:t>
            </a:r>
            <a:endParaRPr/>
          </a:p>
        </p:txBody>
      </p:sp>
      <p:sp>
        <p:nvSpPr>
          <p:cNvPr id="109" name="Google Shape;109;p22"/>
          <p:cNvSpPr txBox="1"/>
          <p:nvPr>
            <p:ph idx="1" type="body"/>
          </p:nvPr>
        </p:nvSpPr>
        <p:spPr>
          <a:xfrm>
            <a:off x="311700" y="870300"/>
            <a:ext cx="8520600" cy="395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string in Python can be tested; the return type will be in Boolean value (True or False) For eg: in word = "Hello World"</a:t>
            </a:r>
            <a:br>
              <a:rPr lang="en"/>
            </a:br>
            <a:r>
              <a:rPr lang="en"/>
              <a:t> </a:t>
            </a:r>
            <a:br>
              <a:rPr lang="en"/>
            </a:br>
            <a:r>
              <a:rPr lang="en"/>
              <a:t>word.isalnum()          #check if all char are alphanumeric </a:t>
            </a:r>
            <a:br>
              <a:rPr lang="en"/>
            </a:br>
            <a:r>
              <a:rPr lang="en"/>
              <a:t>word.isalpha()           #check if all char in the string are alphabetic</a:t>
            </a:r>
            <a:br>
              <a:rPr lang="en"/>
            </a:br>
            <a:r>
              <a:rPr lang="en"/>
              <a:t>word.isdigit()             #test if string contains digits</a:t>
            </a:r>
            <a:br>
              <a:rPr lang="en"/>
            </a:br>
            <a:r>
              <a:rPr lang="en"/>
              <a:t>word.isupper()          #test if string contains upper case</a:t>
            </a:r>
            <a:br>
              <a:rPr lang="en"/>
            </a:br>
            <a:r>
              <a:rPr lang="en"/>
              <a:t>word.islower()           #test if string contains lower case</a:t>
            </a:r>
            <a:br>
              <a:rPr lang="en"/>
            </a:br>
            <a:r>
              <a:rPr lang="en"/>
              <a:t>word.isspace()          #test if string contains spaces</a:t>
            </a:r>
            <a:br>
              <a:rPr lang="en"/>
            </a:br>
            <a:r>
              <a:rPr lang="en"/>
              <a:t>word.endswith('d')     #test if string endswith a d</a:t>
            </a:r>
            <a:br>
              <a:rPr lang="en"/>
            </a:br>
            <a:r>
              <a:rPr lang="en"/>
              <a:t>word.startswith('H')   #test if string startswith 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Strip</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strings have the strip(), lstrip(), rstrip() methods for removing any character from both ends of a string. If the characters to be removed are not specified then white-space will be removed.</a:t>
            </a:r>
            <a:endParaRPr/>
          </a:p>
          <a:p>
            <a:pPr indent="0" lvl="0" marL="0" rtl="0" algn="l">
              <a:spcBef>
                <a:spcPts val="1600"/>
              </a:spcBef>
              <a:spcAft>
                <a:spcPts val="1600"/>
              </a:spcAft>
              <a:buNone/>
            </a:pPr>
            <a:r>
              <a:rPr lang="en"/>
              <a:t>strip()     #removes from both ends</a:t>
            </a:r>
            <a:br>
              <a:rPr lang="en"/>
            </a:br>
            <a:r>
              <a:rPr lang="en"/>
              <a:t>lstrip()    #removes leading characters (Left-strip)</a:t>
            </a:r>
            <a:br>
              <a:rPr lang="en"/>
            </a:br>
            <a:r>
              <a:rPr lang="en"/>
              <a:t>rstrip()    #removes trailing characters (Right-strip)</a:t>
            </a: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07138"/>
            <a:ext cx="8520600" cy="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21" name="Google Shape;121;p24"/>
          <p:cNvSpPr txBox="1"/>
          <p:nvPr>
            <p:ph idx="1" type="body"/>
          </p:nvPr>
        </p:nvSpPr>
        <p:spPr>
          <a:xfrm>
            <a:off x="311700" y="859400"/>
            <a:ext cx="8520600" cy="417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 Has two leading spaces and a trailing one.</a:t>
            </a:r>
            <a:br>
              <a:rPr lang="en"/>
            </a:br>
            <a:r>
              <a:rPr lang="en"/>
              <a:t>value = "  a line "</a:t>
            </a:r>
            <a:br>
              <a:rPr lang="en"/>
            </a:br>
            <a:br>
              <a:rPr lang="en"/>
            </a:br>
            <a:r>
              <a:rPr lang="en"/>
              <a:t># Remove left spaces.</a:t>
            </a:r>
            <a:br>
              <a:rPr lang="en"/>
            </a:br>
            <a:r>
              <a:rPr lang="en"/>
              <a:t>value1 = value.lstrip()</a:t>
            </a:r>
            <a:br>
              <a:rPr lang="en"/>
            </a:br>
            <a:r>
              <a:rPr lang="en"/>
              <a:t>print("[" + value1 + "]")</a:t>
            </a:r>
            <a:br>
              <a:rPr lang="en"/>
            </a:br>
            <a:br>
              <a:rPr lang="en"/>
            </a:br>
            <a:r>
              <a:rPr lang="en"/>
              <a:t># Remove right spaces.</a:t>
            </a:r>
            <a:br>
              <a:rPr lang="en"/>
            </a:br>
            <a:r>
              <a:rPr lang="en"/>
              <a:t>value2 = value.rstrip()</a:t>
            </a:r>
            <a:br>
              <a:rPr lang="en"/>
            </a:br>
            <a:r>
              <a:rPr lang="en"/>
              <a:t>print("[" + value2 + "]")</a:t>
            </a:r>
            <a:br>
              <a:rPr lang="en"/>
            </a:br>
            <a:br>
              <a:rPr lang="en"/>
            </a:br>
            <a:r>
              <a:rPr lang="en"/>
              <a:t># Remove left and right spaces.</a:t>
            </a:r>
            <a:br>
              <a:rPr lang="en"/>
            </a:br>
            <a:r>
              <a:rPr lang="en"/>
              <a:t>value3 = value.strip()</a:t>
            </a:r>
            <a:br>
              <a:rPr lang="en"/>
            </a:br>
            <a:r>
              <a:rPr lang="en"/>
              <a:t>print("[" + value3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27" name="Google Shape;127;p25"/>
          <p:cNvPicPr preferRelativeResize="0"/>
          <p:nvPr/>
        </p:nvPicPr>
        <p:blipFill>
          <a:blip r:embed="rId3">
            <a:alphaModFix/>
          </a:blip>
          <a:stretch>
            <a:fillRect/>
          </a:stretch>
        </p:blipFill>
        <p:spPr>
          <a:xfrm>
            <a:off x="1140050" y="1080325"/>
            <a:ext cx="7312725" cy="374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Methods like .upper() and .lower()</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.upper() and .lower() string methods are self-explanatory. Performing the .upper() method on a string converts all of the characters to uppercase, whereas the lower() method converts all of the characters to lowercase.</a:t>
            </a:r>
            <a:endParaRPr/>
          </a:p>
          <a:p>
            <a:pPr indent="0" lvl="0" marL="0" rtl="0" algn="l">
              <a:spcBef>
                <a:spcPts val="1600"/>
              </a:spcBef>
              <a:spcAft>
                <a:spcPts val="0"/>
              </a:spcAft>
              <a:buNone/>
            </a:pPr>
            <a:r>
              <a:rPr lang="en"/>
              <a:t>Same way .isupper() and .islower() returns the boolean value after checking the string.</a:t>
            </a:r>
            <a:endParaRPr/>
          </a:p>
          <a:p>
            <a:pPr indent="0" lvl="0" marL="0" rtl="0" algn="l">
              <a:spcBef>
                <a:spcPts val="1600"/>
              </a:spcBef>
              <a:spcAft>
                <a:spcPts val="1600"/>
              </a:spcAft>
              <a:buNone/>
            </a:pPr>
            <a:r>
              <a:rPr lang="en"/>
              <a:t>Let’s see one example here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rPr lang="en"/>
              <a:t>string = "North South Foundation"</a:t>
            </a:r>
            <a:endParaRPr/>
          </a:p>
          <a:p>
            <a:pPr indent="0" lvl="0" marL="0" rtl="0" algn="l">
              <a:lnSpc>
                <a:spcPct val="100000"/>
              </a:lnSpc>
              <a:spcBef>
                <a:spcPts val="1600"/>
              </a:spcBef>
              <a:spcAft>
                <a:spcPts val="0"/>
              </a:spcAft>
              <a:buNone/>
            </a:pPr>
            <a:r>
              <a:rPr lang="en"/>
              <a:t>#Change the string to UPPERCASE</a:t>
            </a:r>
            <a:br>
              <a:rPr lang="en"/>
            </a:br>
            <a:r>
              <a:rPr lang="en"/>
              <a:t>	print(string.upper())</a:t>
            </a:r>
            <a:br>
              <a:rPr lang="en"/>
            </a:br>
            <a:r>
              <a:rPr lang="en"/>
              <a:t>#Change the string to lowercase</a:t>
            </a:r>
            <a:br>
              <a:rPr lang="en"/>
            </a:br>
            <a:r>
              <a:rPr lang="en"/>
              <a:t>	print(string.lower())</a:t>
            </a:r>
            <a:br>
              <a:rPr lang="en"/>
            </a:br>
            <a:r>
              <a:rPr lang="en"/>
              <a:t>#Check if string is in uppercase or not</a:t>
            </a:r>
            <a:br>
              <a:rPr lang="en"/>
            </a:br>
            <a:r>
              <a:rPr lang="en"/>
              <a:t>	print(string.isupper())</a:t>
            </a:r>
            <a:br>
              <a:rPr lang="en"/>
            </a:br>
            <a:r>
              <a:rPr lang="en"/>
              <a:t>#Check if string is in lowercase or not</a:t>
            </a:r>
            <a:br>
              <a:rPr lang="en"/>
            </a:br>
            <a:r>
              <a:rPr lang="en"/>
              <a:t>	print(string.islower())</a:t>
            </a:r>
            <a:br>
              <a:rPr lang="en"/>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45" name="Google Shape;145;p28"/>
          <p:cNvPicPr preferRelativeResize="0"/>
          <p:nvPr/>
        </p:nvPicPr>
        <p:blipFill>
          <a:blip r:embed="rId3">
            <a:alphaModFix/>
          </a:blip>
          <a:stretch>
            <a:fillRect/>
          </a:stretch>
        </p:blipFill>
        <p:spPr>
          <a:xfrm>
            <a:off x="1037450" y="1017725"/>
            <a:ext cx="7364026" cy="37420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Operations</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Concatenation of Two or More Strings</a:t>
            </a:r>
            <a:endParaRPr/>
          </a:p>
          <a:p>
            <a:pPr indent="0" lvl="0" marL="0" rtl="0" algn="l">
              <a:spcBef>
                <a:spcPts val="1600"/>
              </a:spcBef>
              <a:spcAft>
                <a:spcPts val="1600"/>
              </a:spcAft>
              <a:buNone/>
            </a:pPr>
            <a:r>
              <a:rPr lang="en"/>
              <a:t>Joining of two or more strings into a single one is called concatenation.</a:t>
            </a:r>
            <a:br>
              <a:rPr lang="en"/>
            </a:br>
            <a:br>
              <a:rPr lang="en"/>
            </a:br>
            <a:r>
              <a:rPr lang="en"/>
              <a:t>The + operator does this in Python. Simply writing two string literals together also concatenates them.</a:t>
            </a:r>
            <a:br>
              <a:rPr lang="en"/>
            </a:br>
            <a:br>
              <a:rPr lang="en"/>
            </a:br>
            <a:r>
              <a:rPr lang="en"/>
              <a:t>The * operator can be used to repeat the string for a given number of times.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str1 = 'Hello'</a:t>
            </a:r>
            <a:br>
              <a:rPr lang="en"/>
            </a:br>
            <a:r>
              <a:rPr lang="en"/>
              <a:t>str2 ='World!'</a:t>
            </a:r>
            <a:br>
              <a:rPr lang="en"/>
            </a:br>
            <a:br>
              <a:rPr lang="en"/>
            </a:br>
            <a:r>
              <a:rPr lang="en"/>
              <a:t># using +</a:t>
            </a:r>
            <a:br>
              <a:rPr lang="en"/>
            </a:br>
            <a:r>
              <a:rPr lang="en"/>
              <a:t>print('str1 + str2 = ', str1 + str2)</a:t>
            </a:r>
            <a:br>
              <a:rPr lang="en"/>
            </a:br>
            <a:br>
              <a:rPr lang="en"/>
            </a:br>
            <a:r>
              <a:rPr lang="en"/>
              <a:t># using *</a:t>
            </a:r>
            <a:br>
              <a:rPr lang="en"/>
            </a:br>
            <a:r>
              <a:rPr lang="en"/>
              <a:t>print('str1 * 3 =', str1 *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63" name="Google Shape;163;p31"/>
          <p:cNvPicPr preferRelativeResize="0"/>
          <p:nvPr/>
        </p:nvPicPr>
        <p:blipFill>
          <a:blip r:embed="rId3">
            <a:alphaModFix/>
          </a:blip>
          <a:stretch>
            <a:fillRect/>
          </a:stretch>
        </p:blipFill>
        <p:spPr>
          <a:xfrm>
            <a:off x="846550" y="1285575"/>
            <a:ext cx="7580576" cy="346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create and print?</a:t>
            </a:r>
            <a:endParaRPr/>
          </a:p>
        </p:txBody>
      </p:sp>
      <p:sp>
        <p:nvSpPr>
          <p:cNvPr id="61" name="Google Shape;61;p14"/>
          <p:cNvSpPr txBox="1"/>
          <p:nvPr>
            <p:ph idx="1" type="body"/>
          </p:nvPr>
        </p:nvSpPr>
        <p:spPr>
          <a:xfrm>
            <a:off x="166750" y="1152475"/>
            <a:ext cx="8735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can be output to screen using the print function. </a:t>
            </a:r>
            <a:endParaRPr/>
          </a:p>
          <a:p>
            <a:pPr indent="0" lvl="0" marL="0" rtl="0" algn="l">
              <a:spcBef>
                <a:spcPts val="1600"/>
              </a:spcBef>
              <a:spcAft>
                <a:spcPts val="0"/>
              </a:spcAft>
              <a:buNone/>
            </a:pPr>
            <a:r>
              <a:rPr lang="en"/>
              <a:t>For example: print("hello").</a:t>
            </a:r>
            <a:endParaRPr/>
          </a:p>
          <a:p>
            <a:pPr indent="0" lvl="0" marL="0" rtl="0" algn="l">
              <a:spcBef>
                <a:spcPts val="1600"/>
              </a:spcBef>
              <a:spcAft>
                <a:spcPts val="1600"/>
              </a:spcAft>
              <a:buNone/>
            </a:pPr>
            <a:r>
              <a:rPr lang="en"/>
              <a:t>Strings can be created by enclosing characters inside a single quote or double quotes. Even triple quotes can be used in Python but generally used to represent multiline strings and docstrings.</a:t>
            </a:r>
            <a:br>
              <a:rPr lang="en"/>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String</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for loop we can iterate through a string. Here is an example to count the number of 'l' in a string.</a:t>
            </a:r>
            <a:endParaRPr/>
          </a:p>
          <a:p>
            <a:pPr indent="0" lvl="0" marL="0" rtl="0" algn="l">
              <a:spcBef>
                <a:spcPts val="1600"/>
              </a:spcBef>
              <a:spcAft>
                <a:spcPts val="0"/>
              </a:spcAft>
              <a:buNone/>
            </a:pPr>
            <a:r>
              <a:rPr lang="en"/>
              <a:t>Example:</a:t>
            </a:r>
            <a:endParaRPr/>
          </a:p>
          <a:p>
            <a:pPr indent="0" lvl="0" marL="0" rtl="0" algn="l">
              <a:spcBef>
                <a:spcPts val="1600"/>
              </a:spcBef>
              <a:spcAft>
                <a:spcPts val="1600"/>
              </a:spcAft>
              <a:buNone/>
            </a:pPr>
            <a:r>
              <a:rPr lang="en"/>
              <a:t>count = 0</a:t>
            </a:r>
            <a:br>
              <a:rPr lang="en"/>
            </a:br>
            <a:r>
              <a:rPr lang="en"/>
              <a:t>for letter in 'Hello World':</a:t>
            </a:r>
            <a:br>
              <a:rPr lang="en"/>
            </a:br>
            <a:r>
              <a:rPr lang="en"/>
              <a:t>    if(letter == 'l'):</a:t>
            </a:r>
            <a:br>
              <a:rPr lang="en"/>
            </a:br>
            <a:r>
              <a:rPr lang="en"/>
              <a:t>        count += 1</a:t>
            </a:r>
            <a:br>
              <a:rPr lang="en"/>
            </a:br>
            <a:r>
              <a:rPr lang="en"/>
              <a:t>print(count,'letters found')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endParaRPr/>
          </a:p>
        </p:txBody>
      </p:sp>
      <p:pic>
        <p:nvPicPr>
          <p:cNvPr id="175" name="Google Shape;175;p33"/>
          <p:cNvPicPr preferRelativeResize="0"/>
          <p:nvPr/>
        </p:nvPicPr>
        <p:blipFill>
          <a:blip r:embed="rId3">
            <a:alphaModFix/>
          </a:blip>
          <a:stretch>
            <a:fillRect/>
          </a:stretch>
        </p:blipFill>
        <p:spPr>
          <a:xfrm>
            <a:off x="1050250" y="1131650"/>
            <a:ext cx="7222950" cy="3575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functions to work with</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Various built-in functions that work with sequence, works with string as well.</a:t>
            </a:r>
            <a:br>
              <a:rPr lang="en"/>
            </a:br>
            <a:br>
              <a:rPr lang="en"/>
            </a:br>
            <a:r>
              <a:rPr lang="en"/>
              <a:t>Some of the commonly used ones are enumerate() and len(). The enumerate() function returns an enumerate object. It contains the index and value of all the items in the string as pairs. This can be useful for iteration.</a:t>
            </a:r>
            <a:br>
              <a:rPr lang="en"/>
            </a:br>
            <a:br>
              <a:rPr lang="en"/>
            </a:br>
            <a:r>
              <a:rPr lang="en"/>
              <a:t>Similarly, len() returns the length (number of characters) of the string.</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str = 'cold'</a:t>
            </a:r>
            <a:br>
              <a:rPr lang="en"/>
            </a:br>
            <a:br>
              <a:rPr lang="en"/>
            </a:br>
            <a:r>
              <a:rPr lang="en"/>
              <a:t># enumerate()</a:t>
            </a:r>
            <a:br>
              <a:rPr lang="en"/>
            </a:br>
            <a:r>
              <a:rPr lang="en"/>
              <a:t>list_enumerate = list(enumerate(str))</a:t>
            </a:r>
            <a:br>
              <a:rPr lang="en"/>
            </a:br>
            <a:r>
              <a:rPr lang="en"/>
              <a:t>print('list(enumerate(str) = ', list_enumerate)</a:t>
            </a:r>
            <a:br>
              <a:rPr lang="en"/>
            </a:br>
            <a:br>
              <a:rPr lang="en"/>
            </a:br>
            <a:r>
              <a:rPr lang="en"/>
              <a:t>#character count</a:t>
            </a:r>
            <a:br>
              <a:rPr lang="en"/>
            </a:br>
            <a:r>
              <a:rPr lang="en"/>
              <a:t>print('len(str) = ', len(str))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93" name="Google Shape;193;p36"/>
          <p:cNvPicPr preferRelativeResize="0"/>
          <p:nvPr/>
        </p:nvPicPr>
        <p:blipFill>
          <a:blip r:embed="rId3">
            <a:alphaModFix/>
          </a:blip>
          <a:stretch>
            <a:fillRect/>
          </a:stretch>
        </p:blipFill>
        <p:spPr>
          <a:xfrm>
            <a:off x="1011800" y="1311225"/>
            <a:ext cx="7607724" cy="344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11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covering major string functions</a:t>
            </a:r>
            <a:endParaRPr/>
          </a:p>
        </p:txBody>
      </p:sp>
      <p:sp>
        <p:nvSpPr>
          <p:cNvPr id="199" name="Google Shape;199;p37"/>
          <p:cNvSpPr txBox="1"/>
          <p:nvPr>
            <p:ph idx="1" type="body"/>
          </p:nvPr>
        </p:nvSpPr>
        <p:spPr>
          <a:xfrm>
            <a:off x="311700" y="818975"/>
            <a:ext cx="8520600" cy="420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#Accessing Values in Strings</a:t>
            </a:r>
            <a:br>
              <a:rPr lang="en"/>
            </a:br>
            <a:r>
              <a:rPr lang="en"/>
              <a:t>var1 = "North South Foundation!"</a:t>
            </a:r>
            <a:br>
              <a:rPr lang="en"/>
            </a:br>
            <a:r>
              <a:rPr lang="en"/>
              <a:t>var2 = "Software Testing"</a:t>
            </a:r>
            <a:br>
              <a:rPr lang="en"/>
            </a:br>
            <a:r>
              <a:rPr lang="en"/>
              <a:t>print ("var1[0]:",var1[0])</a:t>
            </a:r>
            <a:br>
              <a:rPr lang="en"/>
            </a:br>
            <a:r>
              <a:rPr lang="en"/>
              <a:t>print ("var2[1:5]:",var2[1:5])</a:t>
            </a:r>
            <a:br>
              <a:rPr lang="en"/>
            </a:br>
            <a:r>
              <a:rPr lang="en"/>
              <a:t>#Some more examples</a:t>
            </a:r>
            <a:br>
              <a:rPr lang="en"/>
            </a:br>
            <a:r>
              <a:rPr lang="en"/>
              <a:t>x = "Hello World!"</a:t>
            </a:r>
            <a:br>
              <a:rPr lang="en"/>
            </a:br>
            <a:r>
              <a:rPr lang="en"/>
              <a:t>print (x[:6])</a:t>
            </a:r>
            <a:br>
              <a:rPr lang="en"/>
            </a:br>
            <a:r>
              <a:rPr lang="en"/>
              <a:t>print (x[0:6] + "NSF")</a:t>
            </a:r>
            <a:br>
              <a:rPr lang="en"/>
            </a:br>
            <a:r>
              <a:rPr lang="en"/>
              <a:t>#Python String replace() Method</a:t>
            </a:r>
            <a:br>
              <a:rPr lang="en"/>
            </a:br>
            <a:r>
              <a:rPr lang="en"/>
              <a:t>oldstring = 'I like Python' </a:t>
            </a:r>
            <a:br>
              <a:rPr lang="en"/>
            </a:br>
            <a:r>
              <a:rPr lang="en"/>
              <a:t>newstring = oldstring.replace('like', 'love')</a:t>
            </a:r>
            <a:br>
              <a:rPr lang="en"/>
            </a:br>
            <a:r>
              <a:rPr lang="en"/>
              <a:t>print (newstring)</a:t>
            </a:r>
            <a:br>
              <a:rPr lang="en"/>
            </a:b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8"/>
          <p:cNvSpPr txBox="1"/>
          <p:nvPr>
            <p:ph idx="1" type="body"/>
          </p:nvPr>
        </p:nvSpPr>
        <p:spPr>
          <a:xfrm>
            <a:off x="311700" y="150"/>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Clr>
                <a:schemeClr val="dk1"/>
              </a:buClr>
              <a:buSzPts val="1100"/>
              <a:buFont typeface="Arial"/>
              <a:buNone/>
            </a:pPr>
            <a:r>
              <a:rPr lang="en"/>
              <a:t>#Changing upper and lower case strings</a:t>
            </a:r>
            <a:br>
              <a:rPr lang="en"/>
            </a:br>
            <a:r>
              <a:rPr lang="en"/>
              <a:t>string="python at NSF"</a:t>
            </a:r>
            <a:br>
              <a:rPr lang="en"/>
            </a:br>
            <a:r>
              <a:rPr lang="en"/>
              <a:t>print (string.upper())</a:t>
            </a:r>
            <a:br>
              <a:rPr lang="en"/>
            </a:br>
            <a:r>
              <a:rPr lang="en"/>
              <a:t>string="PYTHON AT NSF"</a:t>
            </a:r>
            <a:br>
              <a:rPr lang="en"/>
            </a:br>
            <a:r>
              <a:rPr lang="en"/>
              <a:t>print (string.lower())</a:t>
            </a:r>
            <a:br>
              <a:rPr lang="en"/>
            </a:br>
            <a:r>
              <a:rPr lang="en"/>
              <a:t>#Using "join" function for the string</a:t>
            </a:r>
            <a:br>
              <a:rPr lang="en"/>
            </a:br>
            <a:r>
              <a:rPr lang="en"/>
              <a:t>print (":".join("Python"))		</a:t>
            </a:r>
            <a:br>
              <a:rPr lang="en"/>
            </a:br>
            <a:r>
              <a:rPr lang="en"/>
              <a:t>#Reversing String</a:t>
            </a:r>
            <a:br>
              <a:rPr lang="en"/>
            </a:br>
            <a:r>
              <a:rPr lang="en"/>
              <a:t>string="12345"		</a:t>
            </a:r>
            <a:br>
              <a:rPr lang="en"/>
            </a:br>
            <a:r>
              <a:rPr lang="en"/>
              <a:t>print (''.join(reversed(string)))</a:t>
            </a:r>
            <a:br>
              <a:rPr lang="en"/>
            </a:br>
            <a:r>
              <a:rPr lang="en"/>
              <a:t>#Split Strings</a:t>
            </a:r>
            <a:br>
              <a:rPr lang="en"/>
            </a:br>
            <a:r>
              <a:rPr lang="en"/>
              <a:t>word="North South Foundation"		</a:t>
            </a:r>
            <a:br>
              <a:rPr lang="en"/>
            </a:br>
            <a:r>
              <a:rPr lang="en"/>
              <a:t>print (word.split(' '))</a:t>
            </a:r>
            <a:br>
              <a:rPr lang="en"/>
            </a:br>
            <a:r>
              <a:rPr lang="en"/>
              <a:t>word="North South Foundation"		</a:t>
            </a:r>
            <a:br>
              <a:rPr lang="en"/>
            </a:br>
            <a:r>
              <a:rPr lang="en"/>
              <a:t>print (word.split('r'))</a:t>
            </a:r>
            <a:br>
              <a:rPr lang="en"/>
            </a:br>
            <a:r>
              <a:rPr lang="en"/>
              <a:t>x = "JavaScript"</a:t>
            </a:r>
            <a:br>
              <a:rPr lang="en"/>
            </a:br>
            <a:r>
              <a:rPr lang="en"/>
              <a:t>x.replace("JavaScript","Python")</a:t>
            </a:r>
            <a:br>
              <a:rPr lang="en"/>
            </a:br>
            <a:r>
              <a:rPr lang="en"/>
              <a:t>print (x)</a:t>
            </a:r>
            <a:br>
              <a:rPr lang="en"/>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210" name="Google Shape;210;p39"/>
          <p:cNvPicPr preferRelativeResize="0"/>
          <p:nvPr/>
        </p:nvPicPr>
        <p:blipFill>
          <a:blip r:embed="rId3">
            <a:alphaModFix/>
          </a:blip>
          <a:stretch>
            <a:fillRect/>
          </a:stretch>
        </p:blipFill>
        <p:spPr>
          <a:xfrm>
            <a:off x="1268325" y="1118825"/>
            <a:ext cx="7197275" cy="3716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410200" y="188500"/>
            <a:ext cx="842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7" name="Google Shape;67;p15"/>
          <p:cNvSpPr txBox="1"/>
          <p:nvPr>
            <p:ph idx="1" type="body"/>
          </p:nvPr>
        </p:nvSpPr>
        <p:spPr>
          <a:xfrm>
            <a:off x="410191" y="761200"/>
            <a:ext cx="8486100" cy="422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my_string = 'Hello'</a:t>
            </a:r>
            <a:br>
              <a:rPr lang="en"/>
            </a:br>
            <a:r>
              <a:rPr lang="en"/>
              <a:t>print(my_string)</a:t>
            </a:r>
            <a:br>
              <a:rPr lang="en"/>
            </a:br>
            <a:br>
              <a:rPr lang="en"/>
            </a:br>
            <a:r>
              <a:rPr lang="en"/>
              <a:t>my_string = "Hello"</a:t>
            </a:r>
            <a:br>
              <a:rPr lang="en"/>
            </a:br>
            <a:r>
              <a:rPr lang="en"/>
              <a:t>print(my_string)</a:t>
            </a:r>
            <a:br>
              <a:rPr lang="en"/>
            </a:br>
            <a:br>
              <a:rPr lang="en"/>
            </a:br>
            <a:r>
              <a:rPr lang="en"/>
              <a:t>my_string = '''Hello'''</a:t>
            </a:r>
            <a:br>
              <a:rPr lang="en"/>
            </a:br>
            <a:r>
              <a:rPr lang="en"/>
              <a:t>print(my_string)</a:t>
            </a:r>
            <a:br>
              <a:rPr lang="en"/>
            </a:br>
            <a:br>
              <a:rPr lang="en"/>
            </a:br>
            <a:r>
              <a:rPr lang="en"/>
              <a:t># triple quotes string can extend multiple lines</a:t>
            </a:r>
            <a:br>
              <a:rPr lang="en"/>
            </a:br>
            <a:r>
              <a:rPr lang="en"/>
              <a:t>my_string = """Hello, welcome to</a:t>
            </a:r>
            <a:br>
              <a:rPr lang="en"/>
            </a:br>
            <a:r>
              <a:rPr lang="en"/>
              <a:t>           the world of Python"""</a:t>
            </a:r>
            <a:br>
              <a:rPr lang="en"/>
            </a:br>
            <a:r>
              <a:rPr lang="en"/>
              <a:t>print(my_string)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73" name="Google Shape;73;p16"/>
          <p:cNvPicPr preferRelativeResize="0"/>
          <p:nvPr/>
        </p:nvPicPr>
        <p:blipFill>
          <a:blip r:embed="rId3">
            <a:alphaModFix/>
          </a:blip>
          <a:stretch>
            <a:fillRect/>
          </a:stretch>
        </p:blipFill>
        <p:spPr>
          <a:xfrm>
            <a:off x="819400" y="1170125"/>
            <a:ext cx="7043350" cy="374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access characters in a string?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access individual characters using indexing and a range of characters using slicing. Index starts from 0. Trying to access a character out of index range will raise an IndexError. The index must be an integer. We can't use float or other types, this will result into TypeError.</a:t>
            </a:r>
            <a:endParaRPr/>
          </a:p>
          <a:p>
            <a:pPr indent="0" lvl="0" marL="0" rtl="0" algn="l">
              <a:spcBef>
                <a:spcPts val="1600"/>
              </a:spcBef>
              <a:spcAft>
                <a:spcPts val="1600"/>
              </a:spcAft>
              <a:buNone/>
            </a:pPr>
            <a:r>
              <a:rPr lang="en"/>
              <a:t>Python allows negative indexing for its sequences.</a:t>
            </a:r>
            <a:br>
              <a:rPr lang="en"/>
            </a:br>
            <a:br>
              <a:rPr lang="en"/>
            </a:br>
            <a:r>
              <a:rPr lang="en"/>
              <a:t>The index of -1 refers to the last item, -2 to the second last item and so on. We can access a range of items in a string by using the slicing operator (colon).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62825"/>
            <a:ext cx="864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85" name="Google Shape;85;p18"/>
          <p:cNvSpPr txBox="1"/>
          <p:nvPr>
            <p:ph idx="1" type="body"/>
          </p:nvPr>
        </p:nvSpPr>
        <p:spPr>
          <a:xfrm>
            <a:off x="311700" y="846550"/>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str = 'programiz'</a:t>
            </a:r>
            <a:br>
              <a:rPr lang="en"/>
            </a:br>
            <a:r>
              <a:rPr lang="en"/>
              <a:t>print('str = ', str)</a:t>
            </a:r>
            <a:br>
              <a:rPr lang="en"/>
            </a:br>
            <a:br>
              <a:rPr lang="en"/>
            </a:br>
            <a:r>
              <a:rPr lang="en"/>
              <a:t>#first character</a:t>
            </a:r>
            <a:br>
              <a:rPr lang="en"/>
            </a:br>
            <a:r>
              <a:rPr lang="en"/>
              <a:t>print('str[0] = ', str[0])</a:t>
            </a:r>
            <a:br>
              <a:rPr lang="en"/>
            </a:br>
            <a:br>
              <a:rPr lang="en"/>
            </a:br>
            <a:r>
              <a:rPr lang="en"/>
              <a:t>#last character</a:t>
            </a:r>
            <a:br>
              <a:rPr lang="en"/>
            </a:br>
            <a:r>
              <a:rPr lang="en"/>
              <a:t>print('str[-1] = ', str[-1])</a:t>
            </a:r>
            <a:br>
              <a:rPr lang="en"/>
            </a:br>
            <a:br>
              <a:rPr lang="en"/>
            </a:br>
            <a:r>
              <a:rPr lang="en"/>
              <a:t>#slicing 2nd to 5th character</a:t>
            </a:r>
            <a:br>
              <a:rPr lang="en"/>
            </a:br>
            <a:r>
              <a:rPr lang="en"/>
              <a:t>print('str[1:5] = ', str[1:5])</a:t>
            </a:r>
            <a:br>
              <a:rPr lang="en"/>
            </a:br>
            <a:br>
              <a:rPr lang="en"/>
            </a:br>
            <a:r>
              <a:rPr lang="en"/>
              <a:t>#slicing 6th to 2nd last character</a:t>
            </a:r>
            <a:br>
              <a:rPr lang="en"/>
            </a:br>
            <a:r>
              <a:rPr lang="en"/>
              <a:t>print('str[5:-2] = ', str[5:-2])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91" name="Google Shape;91;p19"/>
          <p:cNvPicPr preferRelativeResize="0"/>
          <p:nvPr/>
        </p:nvPicPr>
        <p:blipFill>
          <a:blip r:embed="rId3">
            <a:alphaModFix/>
          </a:blip>
          <a:stretch>
            <a:fillRect/>
          </a:stretch>
        </p:blipFill>
        <p:spPr>
          <a:xfrm>
            <a:off x="936350" y="1017725"/>
            <a:ext cx="7362525" cy="370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Slicing contd...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word = "Hello World"</a:t>
            </a:r>
            <a:br>
              <a:rPr lang="en"/>
            </a:br>
            <a:br>
              <a:rPr lang="en"/>
            </a:br>
            <a:r>
              <a:rPr lang="en"/>
              <a:t>print word[0]          #get one char of the word</a:t>
            </a:r>
            <a:br>
              <a:rPr lang="en"/>
            </a:br>
            <a:r>
              <a:rPr lang="en"/>
              <a:t>print word[0:1]        #get one char of the word (same as above)</a:t>
            </a:r>
            <a:br>
              <a:rPr lang="en"/>
            </a:br>
            <a:r>
              <a:rPr lang="en"/>
              <a:t>print word[0:3]        #get the first three char</a:t>
            </a:r>
            <a:br>
              <a:rPr lang="en"/>
            </a:br>
            <a:r>
              <a:rPr lang="en"/>
              <a:t>print word[:3]         #get the first three char</a:t>
            </a:r>
            <a:br>
              <a:rPr lang="en"/>
            </a:br>
            <a:r>
              <a:rPr lang="en"/>
              <a:t>print word[-3:]        #get the last three char</a:t>
            </a:r>
            <a:br>
              <a:rPr lang="en"/>
            </a:br>
            <a:r>
              <a:rPr lang="en"/>
              <a:t>print word[3:]         #get all but the three first char</a:t>
            </a:r>
            <a:br>
              <a:rPr lang="en"/>
            </a:br>
            <a:r>
              <a:rPr lang="en"/>
              <a:t>print word[:-3]        #get all but the three last character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understanding slicing</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word = "Hello World"</a:t>
            </a:r>
            <a:br>
              <a:rPr lang="en"/>
            </a:br>
            <a:r>
              <a:rPr lang="en"/>
              <a:t> </a:t>
            </a:r>
            <a:br>
              <a:rPr lang="en"/>
            </a:br>
            <a:r>
              <a:rPr lang="en"/>
              <a:t>word[start:end]    	# items start through end-1</a:t>
            </a:r>
            <a:br>
              <a:rPr lang="en"/>
            </a:br>
            <a:r>
              <a:rPr lang="en"/>
              <a:t>word[start:]           # items start through the rest of the list</a:t>
            </a:r>
            <a:br>
              <a:rPr lang="en"/>
            </a:br>
            <a:r>
              <a:rPr lang="en"/>
              <a:t>word[:end]            # items from the beginning through end-1</a:t>
            </a:r>
            <a:br>
              <a:rPr lang="en"/>
            </a:br>
            <a:r>
              <a:rPr lang="en"/>
              <a:t>word[:]                  # a copy of the whole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