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69" r:id="rId5"/>
    <p:sldId id="260" r:id="rId6"/>
    <p:sldId id="261" r:id="rId7"/>
    <p:sldId id="262" r:id="rId8"/>
    <p:sldId id="270" r:id="rId9"/>
    <p:sldId id="264" r:id="rId10"/>
    <p:sldId id="265" r:id="rId11"/>
    <p:sldId id="263" r:id="rId12"/>
    <p:sldId id="266" r:id="rId13"/>
    <p:sldId id="271" r:id="rId14"/>
    <p:sldId id="267" r:id="rId15"/>
    <p:sldId id="268"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4ff6623f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4ff6623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4ff6623f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4ff6623f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Activity: Talk this through with the students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4ff6623f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4ff6623f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4ff6623fe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4ff6623fe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4ff6623fe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4ff6623fe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4ff6623f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4ff6623f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4ff6623fe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4ff6623f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4ff6623fe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4ff6623f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06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4ff6623f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4ff6623f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4ff6623f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4ff6623f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from reddit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4ff6623f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4ff6623f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4ff6623fe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4ff6623f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4ff6623f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4ff6623f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382900"/>
            <a:ext cx="8520600" cy="167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NSF Computer Programming!</a:t>
            </a:r>
            <a:endParaRPr/>
          </a:p>
        </p:txBody>
      </p:sp>
      <p:sp>
        <p:nvSpPr>
          <p:cNvPr id="55" name="Google Shape;55;p13"/>
          <p:cNvSpPr txBox="1"/>
          <p:nvPr/>
        </p:nvSpPr>
        <p:spPr>
          <a:xfrm>
            <a:off x="962250" y="3060800"/>
            <a:ext cx="7219500" cy="90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(week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types</a:t>
            </a:r>
            <a:endParaRPr/>
          </a:p>
        </p:txBody>
      </p:sp>
      <p:grpSp>
        <p:nvGrpSpPr>
          <p:cNvPr id="112" name="Google Shape;112;p22"/>
          <p:cNvGrpSpPr/>
          <p:nvPr/>
        </p:nvGrpSpPr>
        <p:grpSpPr>
          <a:xfrm>
            <a:off x="1260903" y="1255149"/>
            <a:ext cx="6622184" cy="2012184"/>
            <a:chOff x="965400" y="1225450"/>
            <a:chExt cx="5153450" cy="1505675"/>
          </a:xfrm>
        </p:grpSpPr>
        <p:pic>
          <p:nvPicPr>
            <p:cNvPr id="113" name="Google Shape;113;p22"/>
            <p:cNvPicPr preferRelativeResize="0"/>
            <p:nvPr/>
          </p:nvPicPr>
          <p:blipFill rotWithShape="1">
            <a:blip r:embed="rId3">
              <a:alphaModFix/>
            </a:blip>
            <a:srcRect r="53908" b="21389"/>
            <a:stretch/>
          </p:blipFill>
          <p:spPr>
            <a:xfrm>
              <a:off x="965400" y="1225450"/>
              <a:ext cx="3089875" cy="1505675"/>
            </a:xfrm>
            <a:prstGeom prst="rect">
              <a:avLst/>
            </a:prstGeom>
            <a:noFill/>
            <a:ln>
              <a:noFill/>
            </a:ln>
          </p:spPr>
        </p:pic>
        <p:pic>
          <p:nvPicPr>
            <p:cNvPr id="114" name="Google Shape;114;p22"/>
            <p:cNvPicPr preferRelativeResize="0"/>
            <p:nvPr/>
          </p:nvPicPr>
          <p:blipFill rotWithShape="1">
            <a:blip r:embed="rId3">
              <a:alphaModFix/>
            </a:blip>
            <a:srcRect l="69217" b="21389"/>
            <a:stretch/>
          </p:blipFill>
          <p:spPr>
            <a:xfrm>
              <a:off x="4055275" y="1225450"/>
              <a:ext cx="2063576" cy="1505675"/>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Math Problem</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Steve has 6 apples. The following things happen in order:</a:t>
            </a:r>
            <a:endParaRPr dirty="0"/>
          </a:p>
          <a:p>
            <a:pPr marL="457200" lvl="0" indent="-342900" algn="l" rtl="0">
              <a:spcBef>
                <a:spcPts val="1600"/>
              </a:spcBef>
              <a:spcAft>
                <a:spcPts val="0"/>
              </a:spcAft>
              <a:buSzPts val="1800"/>
              <a:buAutoNum type="arabicPeriod"/>
            </a:pPr>
            <a:r>
              <a:rPr lang="en" dirty="0"/>
              <a:t>He eats 3 of them = 3</a:t>
            </a:r>
            <a:endParaRPr dirty="0"/>
          </a:p>
          <a:p>
            <a:pPr marL="457200" lvl="0" indent="-342900" algn="l" rtl="0">
              <a:spcBef>
                <a:spcPts val="0"/>
              </a:spcBef>
              <a:spcAft>
                <a:spcPts val="0"/>
              </a:spcAft>
              <a:buSzPts val="1800"/>
              <a:buAutoNum type="arabicPeriod"/>
            </a:pPr>
            <a:r>
              <a:rPr lang="en" dirty="0"/>
              <a:t>Gives one third of them away = 2</a:t>
            </a:r>
          </a:p>
          <a:p>
            <a:pPr lvl="0">
              <a:buAutoNum type="arabicPeriod"/>
            </a:pPr>
            <a:r>
              <a:rPr lang="en-US" dirty="0"/>
              <a:t>He goes to the store. The store has 10 apples and he buys half of them</a:t>
            </a:r>
          </a:p>
          <a:p>
            <a:pPr lvl="0">
              <a:buAutoNum type="arabicPeriod"/>
            </a:pPr>
            <a:r>
              <a:rPr lang="en-US" dirty="0"/>
              <a:t>He has twice as many bananas as apples</a:t>
            </a:r>
            <a:endParaRPr dirty="0"/>
          </a:p>
          <a:p>
            <a:pPr marL="0" lvl="0" indent="0" algn="l" rtl="0">
              <a:spcBef>
                <a:spcPts val="1600"/>
              </a:spcBef>
              <a:spcAft>
                <a:spcPts val="1600"/>
              </a:spcAft>
              <a:buNone/>
            </a:pPr>
            <a:r>
              <a:rPr lang="en" dirty="0"/>
              <a:t>How many bananas does Steve have?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~Interlude~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3C98-ABE1-A24C-9BD9-9F09A693CD6A}"/>
              </a:ext>
            </a:extLst>
          </p:cNvPr>
          <p:cNvSpPr>
            <a:spLocks noGrp="1"/>
          </p:cNvSpPr>
          <p:nvPr>
            <p:ph type="title"/>
          </p:nvPr>
        </p:nvSpPr>
        <p:spPr/>
        <p:txBody>
          <a:bodyPr/>
          <a:lstStyle/>
          <a:p>
            <a:r>
              <a:rPr lang="en-US" dirty="0"/>
              <a:t>Navigating Folder</a:t>
            </a:r>
          </a:p>
        </p:txBody>
      </p:sp>
      <p:sp>
        <p:nvSpPr>
          <p:cNvPr id="3" name="Text Placeholder 2">
            <a:extLst>
              <a:ext uri="{FF2B5EF4-FFF2-40B4-BE49-F238E27FC236}">
                <a16:creationId xmlns:a16="http://schemas.microsoft.com/office/drawing/2014/main" id="{50BA1FEC-2382-E442-B991-77C60385CE08}"/>
              </a:ext>
            </a:extLst>
          </p:cNvPr>
          <p:cNvSpPr>
            <a:spLocks noGrp="1"/>
          </p:cNvSpPr>
          <p:nvPr>
            <p:ph type="body" idx="1"/>
          </p:nvPr>
        </p:nvSpPr>
        <p:spPr/>
        <p:txBody>
          <a:bodyPr/>
          <a:lstStyle/>
          <a:p>
            <a:r>
              <a:rPr lang="en-US" dirty="0"/>
              <a:t>ls –- list files in current directory</a:t>
            </a:r>
          </a:p>
          <a:p>
            <a:r>
              <a:rPr lang="en-US" dirty="0"/>
              <a:t>cd –- takes back to the home directory</a:t>
            </a:r>
          </a:p>
          <a:p>
            <a:r>
              <a:rPr lang="en-US" dirty="0"/>
              <a:t>cd + ‘folder’ --- enter into the folder</a:t>
            </a:r>
          </a:p>
        </p:txBody>
      </p:sp>
    </p:spTree>
    <p:extLst>
      <p:ext uri="{BB962C8B-B14F-4D97-AF65-F5344CB8AC3E}">
        <p14:creationId xmlns:p14="http://schemas.microsoft.com/office/powerpoint/2010/main" val="339144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311700" y="328474"/>
            <a:ext cx="8520600" cy="3951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is all some pretty cool stuff. But making sure your code is legible is pretty important. You don’t want to write code for an hour, and then come back the next day and spent two hours trying to figure out what you wrote last time. </a:t>
            </a:r>
            <a:endParaRPr dirty="0"/>
          </a:p>
          <a:p>
            <a:pPr marL="0" lvl="0" indent="0" algn="l" rtl="0">
              <a:spcBef>
                <a:spcPts val="1600"/>
              </a:spcBef>
              <a:spcAft>
                <a:spcPts val="0"/>
              </a:spcAft>
              <a:buNone/>
            </a:pPr>
            <a:r>
              <a:rPr lang="en" dirty="0"/>
              <a:t>You’ll end up rereading your code at some point in the future - save yourself the trouble of trying to figure out what it says by:</a:t>
            </a:r>
            <a:endParaRPr dirty="0"/>
          </a:p>
          <a:p>
            <a:pPr marL="457200" lvl="0" indent="-342900" algn="l" rtl="0">
              <a:spcBef>
                <a:spcPts val="1600"/>
              </a:spcBef>
              <a:spcAft>
                <a:spcPts val="0"/>
              </a:spcAft>
              <a:buSzPts val="1800"/>
              <a:buChar char="●"/>
            </a:pPr>
            <a:r>
              <a:rPr lang="en" dirty="0"/>
              <a:t>Making it legible</a:t>
            </a:r>
            <a:endParaRPr dirty="0"/>
          </a:p>
          <a:p>
            <a:pPr marL="457200" lvl="0" indent="-342900" algn="l" rtl="0">
              <a:spcBef>
                <a:spcPts val="0"/>
              </a:spcBef>
              <a:spcAft>
                <a:spcPts val="0"/>
              </a:spcAft>
              <a:buSzPts val="1800"/>
              <a:buChar char="●"/>
            </a:pPr>
            <a:r>
              <a:rPr lang="en" dirty="0"/>
              <a:t>Using comments</a:t>
            </a:r>
            <a:endParaRPr dirty="0"/>
          </a:p>
          <a:p>
            <a:pPr marL="457200" lvl="0" indent="-342900" algn="l" rtl="0">
              <a:spcBef>
                <a:spcPts val="0"/>
              </a:spcBef>
              <a:spcAft>
                <a:spcPts val="0"/>
              </a:spcAft>
              <a:buSzPts val="1800"/>
              <a:buChar char="●"/>
            </a:pPr>
            <a:r>
              <a:rPr lang="en" dirty="0"/>
              <a:t>Spacing things out when it makes sense</a:t>
            </a:r>
            <a:endParaRPr dirty="0"/>
          </a:p>
          <a:p>
            <a:pPr marL="457200" lvl="0" indent="-342900" algn="l" rtl="0">
              <a:spcBef>
                <a:spcPts val="0"/>
              </a:spcBef>
              <a:spcAft>
                <a:spcPts val="0"/>
              </a:spcAft>
              <a:buSzPts val="1800"/>
              <a:buChar char="●"/>
            </a:pPr>
            <a:r>
              <a:rPr lang="en" dirty="0"/>
              <a:t>Don’t repeat what you don’t need to</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debug</a:t>
            </a:r>
            <a:endParaRPr/>
          </a:p>
        </p:txBody>
      </p:sp>
      <p:sp>
        <p:nvSpPr>
          <p:cNvPr id="131" name="Google Shape;13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Errors happen. Things don’t go the way you’d like them to. </a:t>
            </a:r>
            <a:endParaRPr/>
          </a:p>
          <a:p>
            <a:pPr marL="457200" lvl="0" indent="-342900" algn="l" rtl="0">
              <a:spcBef>
                <a:spcPts val="1600"/>
              </a:spcBef>
              <a:spcAft>
                <a:spcPts val="0"/>
              </a:spcAft>
              <a:buSzPts val="1800"/>
              <a:buChar char="●"/>
            </a:pPr>
            <a:r>
              <a:rPr lang="en"/>
              <a:t>Go through your code line by line and explain what it does to yourself or someone else</a:t>
            </a:r>
            <a:endParaRPr/>
          </a:p>
          <a:p>
            <a:pPr marL="457200" lvl="0" indent="-342900" algn="l" rtl="0">
              <a:spcBef>
                <a:spcPts val="0"/>
              </a:spcBef>
              <a:spcAft>
                <a:spcPts val="0"/>
              </a:spcAft>
              <a:buSzPts val="1800"/>
              <a:buChar char="●"/>
            </a:pPr>
            <a:r>
              <a:rPr lang="en"/>
              <a:t>Check syntax - are you doing something that makes sense?</a:t>
            </a:r>
            <a:endParaRPr/>
          </a:p>
          <a:p>
            <a:pPr marL="457200" lvl="0" indent="-342900" algn="l" rtl="0">
              <a:spcBef>
                <a:spcPts val="0"/>
              </a:spcBef>
              <a:spcAft>
                <a:spcPts val="0"/>
              </a:spcAft>
              <a:buSzPts val="1800"/>
              <a:buChar char="●"/>
            </a:pPr>
            <a:r>
              <a:rPr lang="en"/>
              <a:t>Use the debugger</a:t>
            </a:r>
            <a:endParaRPr/>
          </a:p>
          <a:p>
            <a:pPr marL="457200" lvl="0" indent="-342900" algn="l" rtl="0">
              <a:spcBef>
                <a:spcPts val="0"/>
              </a:spcBef>
              <a:spcAft>
                <a:spcPts val="0"/>
              </a:spcAft>
              <a:buSzPts val="1800"/>
              <a:buChar char="●"/>
            </a:pPr>
            <a:r>
              <a:rPr lang="en"/>
              <a:t>Take a break and read it later</a:t>
            </a:r>
            <a:endParaRPr/>
          </a:p>
          <a:p>
            <a:pPr marL="914400" lvl="1" indent="-317500" algn="l" rtl="0">
              <a:spcBef>
                <a:spcPts val="0"/>
              </a:spcBef>
              <a:spcAft>
                <a:spcPts val="0"/>
              </a:spcAft>
              <a:buSzPts val="1400"/>
              <a:buChar char="○"/>
            </a:pPr>
            <a:r>
              <a:rPr lang="en"/>
              <a:t>Eat</a:t>
            </a:r>
            <a:endParaRPr/>
          </a:p>
          <a:p>
            <a:pPr marL="914400" lvl="1" indent="-317500" algn="l" rtl="0">
              <a:spcBef>
                <a:spcPts val="0"/>
              </a:spcBef>
              <a:spcAft>
                <a:spcPts val="0"/>
              </a:spcAft>
              <a:buSzPts val="1400"/>
              <a:buChar char="○"/>
            </a:pPr>
            <a:r>
              <a:rPr lang="en"/>
              <a:t>Sleep (these are important)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to expect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10 weeks</a:t>
            </a:r>
            <a:endParaRPr dirty="0"/>
          </a:p>
          <a:p>
            <a:pPr marL="457200" lvl="0" indent="-342900" algn="l" rtl="0">
              <a:spcBef>
                <a:spcPts val="0"/>
              </a:spcBef>
              <a:spcAft>
                <a:spcPts val="0"/>
              </a:spcAft>
              <a:buSzPts val="1800"/>
              <a:buChar char="-"/>
            </a:pPr>
            <a:r>
              <a:rPr lang="en" dirty="0"/>
              <a:t>Basics of programming</a:t>
            </a:r>
            <a:endParaRPr dirty="0"/>
          </a:p>
          <a:p>
            <a:pPr marL="914400" lvl="1" indent="-317500" algn="l" rtl="0">
              <a:spcBef>
                <a:spcPts val="0"/>
              </a:spcBef>
              <a:spcAft>
                <a:spcPts val="0"/>
              </a:spcAft>
              <a:buSzPts val="1400"/>
              <a:buChar char="-"/>
            </a:pPr>
            <a:r>
              <a:rPr lang="en" dirty="0"/>
              <a:t>(after the class you can build your own projects!)</a:t>
            </a:r>
            <a:endParaRPr dirty="0"/>
          </a:p>
          <a:p>
            <a:pPr marL="457200" lvl="0" indent="-342900" algn="l" rtl="0">
              <a:spcBef>
                <a:spcPts val="0"/>
              </a:spcBef>
              <a:spcAft>
                <a:spcPts val="0"/>
              </a:spcAft>
              <a:buSzPts val="1800"/>
              <a:buChar char="-"/>
            </a:pPr>
            <a:r>
              <a:rPr lang="en" dirty="0"/>
              <a:t>Python</a:t>
            </a:r>
          </a:p>
          <a:p>
            <a:pPr marL="457200" lvl="0" indent="-342900" algn="l" rtl="0">
              <a:spcBef>
                <a:spcPts val="0"/>
              </a:spcBef>
              <a:spcAft>
                <a:spcPts val="0"/>
              </a:spcAft>
              <a:buSzPts val="1800"/>
              <a:buChar char="-"/>
            </a:pPr>
            <a:r>
              <a:rPr lang="en" dirty="0"/>
              <a:t>Treated like a college class, you get what you put into the course!</a:t>
            </a:r>
            <a:endParaRPr dirty="0"/>
          </a:p>
          <a:p>
            <a:pPr lvl="1" indent="-342900">
              <a:spcBef>
                <a:spcPts val="0"/>
              </a:spcBef>
              <a:buSzPts val="1800"/>
              <a:buChar char="-"/>
            </a:pPr>
            <a:r>
              <a:rPr lang="en" dirty="0"/>
              <a:t>Lecture</a:t>
            </a:r>
          </a:p>
          <a:p>
            <a:pPr lvl="2" indent="-342900">
              <a:spcBef>
                <a:spcPts val="0"/>
              </a:spcBef>
              <a:buSzPts val="1800"/>
              <a:buChar char="-"/>
            </a:pPr>
            <a:r>
              <a:rPr lang="en" dirty="0"/>
              <a:t>Ask questions whenever you have trouble, I am here to help!</a:t>
            </a:r>
          </a:p>
          <a:p>
            <a:pPr lvl="1" indent="-342900">
              <a:spcBef>
                <a:spcPts val="0"/>
              </a:spcBef>
              <a:buSzPts val="1800"/>
              <a:buChar char="-"/>
            </a:pPr>
            <a:r>
              <a:rPr lang="en" dirty="0"/>
              <a:t>Homework</a:t>
            </a:r>
            <a:endParaRPr dirty="0"/>
          </a:p>
          <a:p>
            <a:pPr lvl="2">
              <a:spcBef>
                <a:spcPts val="0"/>
              </a:spcBef>
              <a:buChar char="-"/>
            </a:pPr>
            <a:r>
              <a:rPr lang="en" dirty="0"/>
              <a:t>You should do it </a:t>
            </a:r>
            <a:r>
              <a:rPr lang="en" dirty="0">
                <a:sym typeface="Wingdings" pitchFamily="2" charset="2"/>
              </a:rPr>
              <a:t></a:t>
            </a:r>
            <a:endParaRPr dirty="0"/>
          </a:p>
          <a:p>
            <a:pPr lvl="2">
              <a:spcBef>
                <a:spcPts val="0"/>
              </a:spcBef>
              <a:buChar char="-"/>
            </a:pPr>
            <a:r>
              <a:rPr lang="en" dirty="0"/>
              <a:t>It’s not intended to be very difficult, but to practice your skills</a:t>
            </a:r>
          </a:p>
          <a:p>
            <a:pPr lvl="2">
              <a:spcBef>
                <a:spcPts val="0"/>
              </a:spcBef>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Things you should have already done</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Open </a:t>
            </a:r>
            <a:r>
              <a:rPr lang="en" dirty="0" err="1"/>
              <a:t>repl.it</a:t>
            </a:r>
            <a:r>
              <a:rPr lang="en" dirty="0"/>
              <a:t> and run the tester file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Me</a:t>
            </a:r>
            <a:endParaRPr dirty="0"/>
          </a:p>
        </p:txBody>
      </p:sp>
      <p:sp>
        <p:nvSpPr>
          <p:cNvPr id="67" name="Google Shape;6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Char char="-"/>
            </a:pPr>
            <a:r>
              <a:rPr lang="en" dirty="0"/>
              <a:t>Ishita Date</a:t>
            </a:r>
          </a:p>
          <a:p>
            <a:pPr>
              <a:buChar char="-"/>
            </a:pPr>
            <a:r>
              <a:rPr lang="en" dirty="0"/>
              <a:t>Senior at Georgia Tech, go jackets!</a:t>
            </a:r>
          </a:p>
          <a:p>
            <a:pPr lvl="1">
              <a:spcBef>
                <a:spcPts val="0"/>
              </a:spcBef>
              <a:buChar char="-"/>
            </a:pPr>
            <a:r>
              <a:rPr lang="en" dirty="0"/>
              <a:t>Graduating in December</a:t>
            </a:r>
          </a:p>
          <a:p>
            <a:pPr lvl="1">
              <a:spcBef>
                <a:spcPts val="0"/>
              </a:spcBef>
              <a:buChar char="-"/>
            </a:pPr>
            <a:r>
              <a:rPr lang="en" dirty="0"/>
              <a:t>Interested in data analytics and machine learning</a:t>
            </a:r>
          </a:p>
          <a:p>
            <a:pPr>
              <a:buChar char="-"/>
            </a:pPr>
            <a:r>
              <a:rPr lang="en" dirty="0"/>
              <a:t>1</a:t>
            </a:r>
            <a:r>
              <a:rPr lang="en" baseline="30000" dirty="0"/>
              <a:t>st</a:t>
            </a:r>
            <a:r>
              <a:rPr lang="en" dirty="0"/>
              <a:t> coach with NSF</a:t>
            </a:r>
          </a:p>
          <a:p>
            <a:pPr lvl="1">
              <a:spcBef>
                <a:spcPts val="0"/>
              </a:spcBef>
              <a:buChar char="-"/>
            </a:pPr>
            <a:endParaRPr lang="en" dirty="0"/>
          </a:p>
        </p:txBody>
      </p:sp>
    </p:spTree>
    <p:extLst>
      <p:ext uri="{BB962C8B-B14F-4D97-AF65-F5344CB8AC3E}">
        <p14:creationId xmlns:p14="http://schemas.microsoft.com/office/powerpoint/2010/main" val="174901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Computer Programming?</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the programmer, are giving the computer exact instructions of what to do. These instructions are very specific and are read very literally. </a:t>
            </a:r>
            <a:endParaRPr/>
          </a:p>
          <a:p>
            <a:pPr marL="0" lvl="0" indent="0" algn="l" rtl="0">
              <a:spcBef>
                <a:spcPts val="1600"/>
              </a:spcBef>
              <a:spcAft>
                <a:spcPts val="0"/>
              </a:spcAft>
              <a:buNone/>
            </a:pPr>
            <a:r>
              <a:rPr lang="en"/>
              <a:t>Goal: Make the computer accomplish a task. </a:t>
            </a:r>
            <a:endParaRPr/>
          </a:p>
          <a:p>
            <a:pPr marL="0" lvl="0" indent="0" algn="l" rtl="0">
              <a:lnSpc>
                <a:spcPct val="100000"/>
              </a:lnSpc>
              <a:spcBef>
                <a:spcPts val="1600"/>
              </a:spcBef>
              <a:spcAft>
                <a:spcPts val="0"/>
              </a:spcAft>
              <a:buNone/>
            </a:pPr>
            <a:r>
              <a:rPr lang="en"/>
              <a:t>Why it’s not as easy as it sounds: There’s a lot of technical language and strange syntax. </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Frontend vs Backend</a:t>
            </a:r>
            <a:endParaRPr/>
          </a:p>
        </p:txBody>
      </p:sp>
      <p:sp>
        <p:nvSpPr>
          <p:cNvPr id="85" name="Google Shape;85;p18"/>
          <p:cNvSpPr txBox="1">
            <a:spLocks noGrp="1"/>
          </p:cNvSpPr>
          <p:nvPr>
            <p:ph type="body" idx="1"/>
          </p:nvPr>
        </p:nvSpPr>
        <p:spPr>
          <a:xfrm>
            <a:off x="311700" y="1152475"/>
            <a:ext cx="5194800" cy="3416400"/>
          </a:xfrm>
          <a:prstGeom prst="rect">
            <a:avLst/>
          </a:prstGeom>
          <a:noFill/>
          <a:ln>
            <a:noFill/>
          </a:ln>
        </p:spPr>
        <p:txBody>
          <a:bodyPr spcFirstLastPara="1" wrap="square" lIns="91425" tIns="91425" rIns="91425" bIns="91425" anchor="t" anchorCtr="0">
            <a:noAutofit/>
          </a:bodyPr>
          <a:lstStyle/>
          <a:p>
            <a:pPr>
              <a:buChar char="-"/>
            </a:pPr>
            <a:r>
              <a:rPr lang="en" dirty="0"/>
              <a:t>Frontend = the stuff the user sees</a:t>
            </a:r>
            <a:endParaRPr dirty="0"/>
          </a:p>
          <a:p>
            <a:pPr>
              <a:buChar char="-"/>
            </a:pPr>
            <a:r>
              <a:rPr lang="en" dirty="0"/>
              <a:t>Backend = the stuff that happens behind-the-scenes so the users can do stuff</a:t>
            </a:r>
            <a:endParaRPr dirty="0"/>
          </a:p>
          <a:p>
            <a:pPr>
              <a:buChar char="-"/>
            </a:pPr>
            <a:r>
              <a:rPr lang="en" dirty="0"/>
              <a:t>Python does both</a:t>
            </a:r>
            <a:endParaRPr dirty="0"/>
          </a:p>
          <a:p>
            <a:pPr>
              <a:buChar char="-"/>
            </a:pPr>
            <a:r>
              <a:rPr lang="en" dirty="0"/>
              <a:t>Both can be difficult</a:t>
            </a:r>
            <a:endParaRPr dirty="0"/>
          </a:p>
        </p:txBody>
      </p:sp>
      <p:pic>
        <p:nvPicPr>
          <p:cNvPr id="86" name="Google Shape;86;p18"/>
          <p:cNvPicPr preferRelativeResize="0"/>
          <p:nvPr/>
        </p:nvPicPr>
        <p:blipFill>
          <a:blip r:embed="rId3">
            <a:alphaModFix/>
          </a:blip>
          <a:stretch>
            <a:fillRect/>
          </a:stretch>
        </p:blipFill>
        <p:spPr>
          <a:xfrm>
            <a:off x="5506604" y="0"/>
            <a:ext cx="3637392"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a:t>
            </a:r>
            <a:endParaRPr/>
          </a:p>
          <a:p>
            <a:pPr marL="0" lvl="0" indent="0" algn="l" rtl="0">
              <a:spcBef>
                <a:spcPts val="0"/>
              </a:spcBef>
              <a:spcAft>
                <a:spcPts val="0"/>
              </a:spcAft>
              <a:buNone/>
            </a:pP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0288-F663-4F4E-864A-5C0021C2A402}"/>
              </a:ext>
            </a:extLst>
          </p:cNvPr>
          <p:cNvSpPr>
            <a:spLocks noGrp="1"/>
          </p:cNvSpPr>
          <p:nvPr>
            <p:ph type="title"/>
          </p:nvPr>
        </p:nvSpPr>
        <p:spPr/>
        <p:txBody>
          <a:bodyPr/>
          <a:lstStyle/>
          <a:p>
            <a:r>
              <a:rPr lang="en-US" dirty="0"/>
              <a:t>Python</a:t>
            </a:r>
          </a:p>
        </p:txBody>
      </p:sp>
      <p:sp>
        <p:nvSpPr>
          <p:cNvPr id="3" name="Text Placeholder 2">
            <a:extLst>
              <a:ext uri="{FF2B5EF4-FFF2-40B4-BE49-F238E27FC236}">
                <a16:creationId xmlns:a16="http://schemas.microsoft.com/office/drawing/2014/main" id="{9103C6CA-188C-C44D-A19B-349C545DB2FB}"/>
              </a:ext>
            </a:extLst>
          </p:cNvPr>
          <p:cNvSpPr>
            <a:spLocks noGrp="1"/>
          </p:cNvSpPr>
          <p:nvPr>
            <p:ph type="body" idx="1"/>
          </p:nvPr>
        </p:nvSpPr>
        <p:spPr>
          <a:noFill/>
          <a:ln>
            <a:noFill/>
          </a:ln>
        </p:spPr>
        <p:txBody>
          <a:bodyPr spcFirstLastPara="1" wrap="square" lIns="91425" tIns="91425" rIns="91425" bIns="91425" anchor="t" anchorCtr="0">
            <a:noAutofit/>
          </a:bodyPr>
          <a:lstStyle/>
          <a:p>
            <a:pPr>
              <a:buChar char="-"/>
            </a:pPr>
            <a:r>
              <a:rPr lang="en-US" dirty="0"/>
              <a:t>Easy to understand and versatile</a:t>
            </a:r>
          </a:p>
          <a:p>
            <a:pPr>
              <a:buChar char="-"/>
            </a:pPr>
            <a:r>
              <a:rPr lang="en-US" dirty="0"/>
              <a:t>Well-used</a:t>
            </a:r>
          </a:p>
          <a:p>
            <a:pPr lvl="1" indent="-342900">
              <a:spcBef>
                <a:spcPts val="0"/>
              </a:spcBef>
              <a:buSzPts val="1800"/>
              <a:buChar char="-"/>
            </a:pPr>
            <a:r>
              <a:rPr lang="en-US" dirty="0"/>
              <a:t>Dropbox’s front-end</a:t>
            </a:r>
          </a:p>
          <a:p>
            <a:pPr lvl="1" indent="-342900">
              <a:spcBef>
                <a:spcPts val="0"/>
              </a:spcBef>
              <a:buSzPts val="1800"/>
              <a:buChar char="-"/>
            </a:pPr>
            <a:r>
              <a:rPr lang="en-US" dirty="0"/>
              <a:t>Netflix’s recommendation algorithm</a:t>
            </a:r>
          </a:p>
          <a:p>
            <a:pPr>
              <a:buChar char="-"/>
            </a:pPr>
            <a:r>
              <a:rPr lang="en-US" dirty="0"/>
              <a:t>How to run a file</a:t>
            </a:r>
          </a:p>
          <a:p>
            <a:pPr lvl="1" indent="-342900">
              <a:spcBef>
                <a:spcPts val="0"/>
              </a:spcBef>
              <a:buSzPts val="1800"/>
              <a:buChar char="-"/>
            </a:pPr>
            <a:r>
              <a:rPr lang="en-US" dirty="0"/>
              <a:t>Script vs. terminal</a:t>
            </a:r>
          </a:p>
          <a:p>
            <a:pPr lvl="1" indent="-342900">
              <a:spcBef>
                <a:spcPts val="0"/>
              </a:spcBef>
              <a:buSzPts val="1800"/>
              <a:buChar char="-"/>
            </a:pPr>
            <a:r>
              <a:rPr lang="en-US" dirty="0"/>
              <a:t>python + file name</a:t>
            </a:r>
          </a:p>
          <a:p>
            <a:pPr>
              <a:buFont typeface="Arial"/>
              <a:buChar char="-"/>
            </a:pPr>
            <a:r>
              <a:rPr lang="en-US" dirty="0"/>
              <a:t>Code basics</a:t>
            </a:r>
          </a:p>
          <a:p>
            <a:pPr lvl="1" indent="-342900">
              <a:spcBef>
                <a:spcPts val="0"/>
              </a:spcBef>
              <a:buSzPts val="1800"/>
              <a:buFont typeface="Arial"/>
              <a:buChar char="-"/>
            </a:pPr>
            <a:r>
              <a:rPr lang="en-US" dirty="0"/>
              <a:t>Printing</a:t>
            </a:r>
          </a:p>
          <a:p>
            <a:pPr lvl="1" indent="-342900">
              <a:spcBef>
                <a:spcPts val="0"/>
              </a:spcBef>
              <a:buSzPts val="1800"/>
              <a:buFont typeface="Arial"/>
              <a:buChar char="-"/>
            </a:pPr>
            <a:r>
              <a:rPr lang="en-US" dirty="0"/>
              <a:t>Comments</a:t>
            </a:r>
          </a:p>
          <a:p>
            <a:pPr lvl="1" indent="-342900">
              <a:spcBef>
                <a:spcPts val="0"/>
              </a:spcBef>
              <a:buSzPts val="1800"/>
              <a:buChar char="-"/>
            </a:pPr>
            <a:endParaRPr lang="en-US" dirty="0"/>
          </a:p>
          <a:p>
            <a:pPr>
              <a:buChar char="-"/>
            </a:pPr>
            <a:endParaRPr lang="en-US" dirty="0"/>
          </a:p>
        </p:txBody>
      </p:sp>
    </p:spTree>
    <p:extLst>
      <p:ext uri="{BB962C8B-B14F-4D97-AF65-F5344CB8AC3E}">
        <p14:creationId xmlns:p14="http://schemas.microsoft.com/office/powerpoint/2010/main" val="148827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104" name="Google Shape;104;p21"/>
          <p:cNvSpPr txBox="1">
            <a:spLocks noGrp="1"/>
          </p:cNvSpPr>
          <p:nvPr>
            <p:ph type="body" idx="1"/>
          </p:nvPr>
        </p:nvSpPr>
        <p:spPr>
          <a:xfrm>
            <a:off x="311700" y="1152475"/>
            <a:ext cx="8425200" cy="3455036"/>
          </a:xfrm>
          <a:prstGeom prst="rect">
            <a:avLst/>
          </a:prstGeom>
        </p:spPr>
        <p:txBody>
          <a:bodyPr spcFirstLastPara="1" wrap="square" lIns="91425" tIns="91425" rIns="91425" bIns="91425" anchor="t" anchorCtr="0">
            <a:noAutofit/>
          </a:bodyPr>
          <a:lstStyle/>
          <a:p>
            <a:pPr marL="285750" indent="-285750"/>
            <a:r>
              <a:rPr lang="en" dirty="0"/>
              <a:t>Definition: Variables are used to stored information, and can be manipulated in a computer program</a:t>
            </a:r>
          </a:p>
          <a:p>
            <a:pPr marL="285750" indent="-285750">
              <a:lnSpc>
                <a:spcPct val="100000"/>
              </a:lnSpc>
            </a:pPr>
            <a:r>
              <a:rPr lang="en" dirty="0"/>
              <a:t>Naming</a:t>
            </a:r>
          </a:p>
          <a:p>
            <a:pPr marL="742950" lvl="1" indent="-285750">
              <a:lnSpc>
                <a:spcPct val="100000"/>
              </a:lnSpc>
              <a:spcBef>
                <a:spcPts val="0"/>
              </a:spcBef>
            </a:pPr>
            <a:r>
              <a:rPr lang="en-US" dirty="0"/>
              <a:t>N</a:t>
            </a:r>
            <a:r>
              <a:rPr lang="en" dirty="0"/>
              <a:t>o random symbols</a:t>
            </a:r>
          </a:p>
          <a:p>
            <a:pPr marL="742950" lvl="1" indent="-285750">
              <a:lnSpc>
                <a:spcPct val="100000"/>
              </a:lnSpc>
              <a:spcBef>
                <a:spcPts val="0"/>
              </a:spcBef>
            </a:pPr>
            <a:r>
              <a:rPr lang="en" dirty="0"/>
              <a:t>Conventions</a:t>
            </a:r>
          </a:p>
          <a:p>
            <a:pPr marL="1200150" lvl="2" indent="-285750">
              <a:lnSpc>
                <a:spcPct val="100000"/>
              </a:lnSpc>
              <a:spcBef>
                <a:spcPts val="0"/>
              </a:spcBef>
            </a:pPr>
            <a:r>
              <a:rPr lang="en-US" dirty="0"/>
              <a:t>Key</a:t>
            </a:r>
            <a:r>
              <a:rPr lang="en" dirty="0"/>
              <a:t> Words</a:t>
            </a:r>
          </a:p>
          <a:p>
            <a:pPr marL="1200150" lvl="2" indent="-285750">
              <a:lnSpc>
                <a:spcPct val="100000"/>
              </a:lnSpc>
              <a:spcBef>
                <a:spcPts val="0"/>
              </a:spcBef>
            </a:pPr>
            <a:r>
              <a:rPr lang="en-US" dirty="0"/>
              <a:t>No</a:t>
            </a:r>
            <a:r>
              <a:rPr lang="en" dirty="0"/>
              <a:t> upper case</a:t>
            </a:r>
          </a:p>
          <a:p>
            <a:pPr marL="285750" indent="-285750">
              <a:lnSpc>
                <a:spcPct val="100000"/>
              </a:lnSpc>
            </a:pPr>
            <a:r>
              <a:rPr lang="en" dirty="0"/>
              <a:t>Can be referenced later</a:t>
            </a:r>
          </a:p>
          <a:p>
            <a:pPr marL="742950" lvl="1" indent="-285750">
              <a:lnSpc>
                <a:spcPct val="100000"/>
              </a:lnSpc>
              <a:spcBef>
                <a:spcPts val="0"/>
              </a:spcBef>
            </a:pPr>
            <a:r>
              <a:rPr lang="en-US" dirty="0"/>
              <a:t>Committing to memory</a:t>
            </a:r>
            <a:endParaRPr lang="en" dirty="0"/>
          </a:p>
          <a:p>
            <a:pPr marL="742950" lvl="1" indent="-285750">
              <a:lnSpc>
                <a:spcPct val="100000"/>
              </a:lnSpc>
            </a:pPr>
            <a:endParaRPr lang="en" dirty="0"/>
          </a:p>
          <a:p>
            <a:pPr marL="742950" lvl="1" indent="-285750">
              <a:lnSpc>
                <a:spcPct val="100000"/>
              </a:lnSpc>
            </a:pPr>
            <a:endParaRPr lang="en" dirty="0"/>
          </a:p>
          <a:p>
            <a:pPr marL="285750" indent="-285750"/>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05" name="Google Shape;105;p21"/>
          <p:cNvPicPr preferRelativeResize="0"/>
          <p:nvPr/>
        </p:nvPicPr>
        <p:blipFill>
          <a:blip r:embed="rId3">
            <a:alphaModFix/>
          </a:blip>
          <a:stretch>
            <a:fillRect/>
          </a:stretch>
        </p:blipFill>
        <p:spPr>
          <a:xfrm>
            <a:off x="5107806" y="2166150"/>
            <a:ext cx="3397001" cy="209301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537</Words>
  <Application>Microsoft Macintosh PowerPoint</Application>
  <PresentationFormat>On-screen Show (16:9)</PresentationFormat>
  <Paragraphs>85</Paragraphs>
  <Slides>15</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Light</vt:lpstr>
      <vt:lpstr>NSF Computer Programming!</vt:lpstr>
      <vt:lpstr>What to expect</vt:lpstr>
      <vt:lpstr>Things you should have already done</vt:lpstr>
      <vt:lpstr>About Me</vt:lpstr>
      <vt:lpstr>What is Computer Programming?</vt:lpstr>
      <vt:lpstr>Frontend vs Backend</vt:lpstr>
      <vt:lpstr>Let’s start! </vt:lpstr>
      <vt:lpstr>Python</vt:lpstr>
      <vt:lpstr>Variables</vt:lpstr>
      <vt:lpstr>Data types</vt:lpstr>
      <vt:lpstr>A Math Problem</vt:lpstr>
      <vt:lpstr>~Interlude~</vt:lpstr>
      <vt:lpstr>Navigating Folder</vt:lpstr>
      <vt:lpstr>PowerPoint Presentation</vt:lpstr>
      <vt:lpstr>How to debug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NSF Computer Programming!</dc:title>
  <cp:lastModifiedBy>Date, Ishita Y</cp:lastModifiedBy>
  <cp:revision>7</cp:revision>
  <dcterms:modified xsi:type="dcterms:W3CDTF">2020-05-07T15:51:00Z</dcterms:modified>
</cp:coreProperties>
</file>