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Lor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regular.fntdata"/><Relationship Id="rId50" Type="http://schemas.openxmlformats.org/officeDocument/2006/relationships/slide" Target="slides/slide45.xml"/><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or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faeda0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faeda0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faeda0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faeda0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faeda0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faeda0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2faeda0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2faeda0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faeda0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faeda0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2faeda0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2faeda0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Above example goes in an infinite loop and you need to use CTRL+C to exit the program.</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faeda0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faeda0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faeda0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faeda0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faeda0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faeda0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2faeda0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faeda0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2faeda0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2faeda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faeda0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faeda0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2faeda0f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2faeda0f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2faeda0f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2faeda0f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2faeda0f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2faeda0f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2faeda0f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2faeda0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2faeda0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faeda0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faeda0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faeda0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2faeda0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2faeda0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2faeda0f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2faeda0f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faeda0f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faeda0f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2faeda0f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faeda0f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faeda0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faeda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faeda0f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faeda0f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2faeda0f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2faeda0f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faeda0f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2faeda0f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2faeda0f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2faeda0f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2faeda0f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2faeda0f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2faeda0f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2faeda0f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faeda0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2faeda0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2faeda0f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2faeda0f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2faeda0f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2faeda0f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faeda0f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faeda0f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2faeda0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faeda0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2faeda0f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2faeda0f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faeda0f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faeda0f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2faeda0f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2faeda0f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2faeda0f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2faeda0f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faeda0f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2faeda0f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faeda0f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2faeda0f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faeda0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faeda0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2faeda0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2faeda0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faeda0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faeda0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faeda0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faeda0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2faeda0f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2faeda0f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27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a:t>
            </a:r>
            <a:endParaRPr/>
          </a:p>
        </p:txBody>
      </p:sp>
      <p:sp>
        <p:nvSpPr>
          <p:cNvPr id="55" name="Google Shape;55;p13"/>
          <p:cNvSpPr txBox="1"/>
          <p:nvPr>
            <p:ph type="ctrTitle"/>
          </p:nvPr>
        </p:nvSpPr>
        <p:spPr>
          <a:xfrm>
            <a:off x="457825" y="2285150"/>
            <a:ext cx="8520600" cy="127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Loops are important in programming because they help you to execute a block of code repeatedly. </a:t>
            </a:r>
            <a:endParaRPr sz="1800"/>
          </a:p>
          <a:p>
            <a:pPr indent="0" lvl="0" marL="0" rtl="0" algn="ctr">
              <a:spcBef>
                <a:spcPts val="0"/>
              </a:spcBef>
              <a:spcAft>
                <a:spcPts val="0"/>
              </a:spcAft>
              <a:buNone/>
            </a:pPr>
            <a:r>
              <a:rPr lang="en" sz="1800"/>
              <a:t>You will face situations where you would need to use a piece of code over and over, but you don't want to write the same line of code multiple times.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a:t>
            </a:r>
            <a:endParaRPr/>
          </a:p>
        </p:txBody>
      </p:sp>
      <p:sp>
        <p:nvSpPr>
          <p:cNvPr id="108" name="Google Shape;108;p22"/>
          <p:cNvSpPr txBox="1"/>
          <p:nvPr>
            <p:ph idx="1" type="body"/>
          </p:nvPr>
        </p:nvSpPr>
        <p:spPr>
          <a:xfrm>
            <a:off x="311700" y="1152475"/>
            <a:ext cx="8520600" cy="3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number=2</a:t>
            </a:r>
            <a:endParaRPr/>
          </a:p>
          <a:p>
            <a:pPr indent="0" lvl="0" marL="0" rtl="0" algn="l">
              <a:spcBef>
                <a:spcPts val="1600"/>
              </a:spcBef>
              <a:spcAft>
                <a:spcPts val="1600"/>
              </a:spcAft>
              <a:buNone/>
            </a:pPr>
            <a:r>
              <a:rPr lang="en"/>
              <a:t>while number &lt; 10 :  </a:t>
            </a:r>
            <a:br>
              <a:rPr lang="en"/>
            </a:br>
            <a:r>
              <a:rPr lang="en"/>
              <a:t>    # Find the mod of 2</a:t>
            </a:r>
            <a:br>
              <a:rPr lang="en"/>
            </a:br>
            <a:r>
              <a:rPr lang="en"/>
              <a:t>    if number%2 == 0:  </a:t>
            </a:r>
            <a:br>
              <a:rPr lang="en"/>
            </a:br>
            <a:r>
              <a:rPr lang="en"/>
              <a:t>        print("The number "+str(number)+" is even")</a:t>
            </a:r>
            <a:br>
              <a:rPr lang="en"/>
            </a:br>
            <a:r>
              <a:rPr lang="en"/>
              <a:t>    else:</a:t>
            </a:r>
            <a:br>
              <a:rPr lang="en"/>
            </a:br>
            <a:r>
              <a:rPr lang="en"/>
              <a:t>        print("The number "+str(number)+" is odd")</a:t>
            </a:r>
            <a:br>
              <a:rPr lang="en"/>
            </a:br>
            <a:br>
              <a:rPr lang="en"/>
            </a:br>
            <a:r>
              <a:rPr lang="en"/>
              <a:t>    # Increment `number` by 1</a:t>
            </a:r>
            <a:br>
              <a:rPr lang="en"/>
            </a:br>
            <a:r>
              <a:rPr lang="en"/>
              <a:t>    number = number+1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7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14" name="Google Shape;114;p23"/>
          <p:cNvPicPr preferRelativeResize="0"/>
          <p:nvPr/>
        </p:nvPicPr>
        <p:blipFill>
          <a:blip r:embed="rId3">
            <a:alphaModFix/>
          </a:blip>
          <a:stretch>
            <a:fillRect/>
          </a:stretch>
        </p:blipFill>
        <p:spPr>
          <a:xfrm>
            <a:off x="909175" y="1017725"/>
            <a:ext cx="7787324" cy="36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The Infinite Loop</a:t>
            </a:r>
            <a:endParaRPr b="1" sz="2900" u="sng">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A loop becomes infinite loop if a condition never becomes FALSE. You must use caution when using while loops because of the possibility that this condition never resolves to a FALSE value. This results in a loop that never ends. Such a loop is called an infinite loop.</a:t>
            </a:r>
            <a:endParaRPr/>
          </a:p>
          <a:p>
            <a:pPr indent="0" lvl="0" marL="0" rtl="0" algn="just">
              <a:lnSpc>
                <a:spcPct val="100000"/>
              </a:lnSpc>
              <a:spcBef>
                <a:spcPts val="1600"/>
              </a:spcBef>
              <a:spcAft>
                <a:spcPts val="0"/>
              </a:spcAft>
              <a:buClr>
                <a:schemeClr val="dk1"/>
              </a:buClr>
              <a:buSzPts val="1100"/>
              <a:buFont typeface="Arial"/>
              <a:buNone/>
            </a:pPr>
            <a:r>
              <a:rPr lang="en"/>
              <a:t>An infinite loop might be useful in client/server programming where the server needs to run continuously so that client programs can communicate with it as and when required.</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 1</a:t>
            </a:r>
            <a:br>
              <a:rPr lang="en"/>
            </a:br>
            <a:r>
              <a:rPr lang="en"/>
              <a:t>while var == 1 :  # This constructs an infinite loop</a:t>
            </a:r>
            <a:br>
              <a:rPr lang="en"/>
            </a:br>
            <a:r>
              <a:rPr lang="en"/>
              <a:t>   num = str(input('Enter a number: '))</a:t>
            </a:r>
            <a:br>
              <a:rPr lang="en"/>
            </a:br>
            <a:r>
              <a:rPr lang="en"/>
              <a:t>   print ("You entered: ", num)</a:t>
            </a:r>
            <a:br>
              <a:rPr lang="en"/>
            </a:br>
            <a:br>
              <a:rPr lang="en"/>
            </a:br>
            <a:r>
              <a:rPr lang="en"/>
              <a:t>print ("Good bye!")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t>When the above code is executed, it produces the following result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32" name="Google Shape;132;p26"/>
          <p:cNvPicPr preferRelativeResize="0"/>
          <p:nvPr/>
        </p:nvPicPr>
        <p:blipFill>
          <a:blip r:embed="rId3">
            <a:alphaModFix/>
          </a:blip>
          <a:stretch>
            <a:fillRect/>
          </a:stretch>
        </p:blipFill>
        <p:spPr>
          <a:xfrm>
            <a:off x="1191375" y="1093150"/>
            <a:ext cx="7133150" cy="372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t>Using else Statement with Loops</a:t>
            </a:r>
            <a:endParaRPr b="1" sz="2900" u="sng">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Python supports to have an else statement associated with a loop statement.</a:t>
            </a:r>
            <a:endParaRPr/>
          </a:p>
          <a:p>
            <a:pPr indent="-342900" lvl="0" marL="457200" rtl="0" algn="l">
              <a:spcBef>
                <a:spcPts val="1600"/>
              </a:spcBef>
              <a:spcAft>
                <a:spcPts val="0"/>
              </a:spcAft>
              <a:buSzPts val="1800"/>
              <a:buChar char="●"/>
            </a:pPr>
            <a:r>
              <a:rPr lang="en"/>
              <a:t>If the else statement is used with a for loop, the else statement is executed when the loop has exhausted iterating the list.</a:t>
            </a:r>
            <a:endParaRPr/>
          </a:p>
          <a:p>
            <a:pPr indent="-342900" lvl="0" marL="457200" rtl="0" algn="l">
              <a:spcBef>
                <a:spcPts val="1600"/>
              </a:spcBef>
              <a:spcAft>
                <a:spcPts val="0"/>
              </a:spcAft>
              <a:buSzPts val="1800"/>
              <a:buChar char="●"/>
            </a:pPr>
            <a:r>
              <a:rPr lang="en"/>
              <a:t>If the else statement is used with a while loop, the else statement is executed when the condition becomes false.</a:t>
            </a:r>
            <a:endParaRPr/>
          </a:p>
          <a:p>
            <a:pPr indent="0" lvl="0" marL="0" rtl="0" algn="l">
              <a:spcBef>
                <a:spcPts val="1600"/>
              </a:spcBef>
              <a:spcAft>
                <a:spcPts val="0"/>
              </a:spcAft>
              <a:buNone/>
            </a:pPr>
            <a:r>
              <a:rPr lang="en"/>
              <a:t>The following example illustrates the combination of an else statement with a while statement that prints a number as long as it is less than 5, otherwise else statement gets executed.</a:t>
            </a:r>
            <a:endParaRPr/>
          </a:p>
          <a:p>
            <a:pPr indent="0" lvl="0" marL="25400" marR="25400" rtl="0" algn="just">
              <a:lnSpc>
                <a:spcPct val="163636"/>
              </a:lnSpc>
              <a:spcBef>
                <a:spcPts val="1600"/>
              </a:spcBef>
              <a:spcAft>
                <a:spcPts val="0"/>
              </a:spcAft>
              <a:buClr>
                <a:schemeClr val="dk1"/>
              </a:buClr>
              <a:buSzPts val="1100"/>
              <a:buFont typeface="Arial"/>
              <a:buNone/>
            </a:pPr>
            <a:r>
              <a:t/>
            </a:r>
            <a:endParaRPr sz="1100">
              <a:solidFill>
                <a:schemeClr val="dk1"/>
              </a:solidFill>
              <a:latin typeface="Verdana"/>
              <a:ea typeface="Verdana"/>
              <a:cs typeface="Verdana"/>
              <a:sym typeface="Verdana"/>
            </a:endParaRPr>
          </a:p>
          <a:p>
            <a:pPr indent="0" lvl="0" marL="0" rtl="0" algn="l">
              <a:spcBef>
                <a:spcPts val="7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 0</a:t>
            </a:r>
            <a:br>
              <a:rPr lang="en"/>
            </a:br>
            <a:r>
              <a:rPr lang="en"/>
              <a:t>while count &lt; 5:</a:t>
            </a:r>
            <a:br>
              <a:rPr lang="en"/>
            </a:br>
            <a:r>
              <a:rPr lang="en"/>
              <a:t>   print count, " is  less than 5"</a:t>
            </a:r>
            <a:br>
              <a:rPr lang="en"/>
            </a:br>
            <a:r>
              <a:rPr lang="en"/>
              <a:t>   count = count + 1</a:t>
            </a:r>
            <a:br>
              <a:rPr lang="en"/>
            </a:br>
            <a:r>
              <a:rPr lang="en"/>
              <a:t>else:</a:t>
            </a:r>
            <a:br>
              <a:rPr lang="en"/>
            </a:br>
            <a:r>
              <a:rPr lang="en"/>
              <a:t>   print count, " is not less than 5"</a:t>
            </a:r>
            <a:endParaRPr/>
          </a:p>
          <a:p>
            <a:pPr indent="0" lvl="0" marL="25400" marR="25400" rtl="0" algn="just">
              <a:lnSpc>
                <a:spcPct val="163636"/>
              </a:lnSpc>
              <a:spcBef>
                <a:spcPts val="1600"/>
              </a:spcBef>
              <a:spcAft>
                <a:spcPts val="0"/>
              </a:spcAft>
              <a:buNone/>
            </a:pPr>
            <a:r>
              <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100">
              <a:solidFill>
                <a:schemeClr val="dk1"/>
              </a:solidFill>
              <a:latin typeface="Verdana"/>
              <a:ea typeface="Verdana"/>
              <a:cs typeface="Verdana"/>
              <a:sym typeface="Verdana"/>
            </a:endParaRPr>
          </a:p>
          <a:p>
            <a:pPr indent="0" lvl="0" marL="0" rtl="0" algn="l">
              <a:spcBef>
                <a:spcPts val="700"/>
              </a:spcBef>
              <a:spcAft>
                <a:spcPts val="0"/>
              </a:spcAft>
              <a:buClr>
                <a:schemeClr val="dk1"/>
              </a:buClr>
              <a:buSzPts val="1100"/>
              <a:buFont typeface="Arial"/>
              <a:buNone/>
            </a:pPr>
            <a:r>
              <a:rPr lang="en"/>
              <a:t>When the above code is executed, it produces the following result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50" name="Google Shape;150;p29"/>
          <p:cNvPicPr preferRelativeResize="0"/>
          <p:nvPr/>
        </p:nvPicPr>
        <p:blipFill>
          <a:blip r:embed="rId3">
            <a:alphaModFix/>
          </a:blip>
          <a:stretch>
            <a:fillRect/>
          </a:stretch>
        </p:blipFill>
        <p:spPr>
          <a:xfrm>
            <a:off x="1024625" y="1080350"/>
            <a:ext cx="7299901" cy="362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for Loop Statements</a:t>
            </a:r>
            <a:endParaRPr b="1" u="sng"/>
          </a:p>
          <a:p>
            <a:pPr indent="0" lvl="0" marL="0" rtl="0" algn="l">
              <a:spcBef>
                <a:spcPts val="0"/>
              </a:spcBef>
              <a:spcAft>
                <a:spcPts val="0"/>
              </a:spcAft>
              <a:buNone/>
            </a:pPr>
            <a:r>
              <a:t/>
            </a:r>
            <a:endParaRPr/>
          </a:p>
        </p:txBody>
      </p:sp>
      <p:sp>
        <p:nvSpPr>
          <p:cNvPr id="156" name="Google Shape;156;p30"/>
          <p:cNvSpPr txBox="1"/>
          <p:nvPr>
            <p:ph idx="1" type="body"/>
          </p:nvPr>
        </p:nvSpPr>
        <p:spPr>
          <a:xfrm>
            <a:off x="311700" y="696250"/>
            <a:ext cx="8520600" cy="38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A for loop is a programming concept that, when it's implemented, executes a piece of code over and over again "for" a certain number of times, based on a sequence.</a:t>
            </a:r>
            <a:endParaRPr/>
          </a:p>
          <a:p>
            <a:pPr indent="0" lvl="0" marL="0" rtl="0" algn="just">
              <a:spcBef>
                <a:spcPts val="1600"/>
              </a:spcBef>
              <a:spcAft>
                <a:spcPts val="0"/>
              </a:spcAft>
              <a:buClr>
                <a:schemeClr val="dk1"/>
              </a:buClr>
              <a:buSzPts val="1100"/>
              <a:buFont typeface="Arial"/>
              <a:buNone/>
            </a:pPr>
            <a:r>
              <a:rPr lang="en"/>
              <a:t>In contrast to the while loop, there isn't any condition actively involved - you just execute a piece of code repeatedly for a number of times. In other words, while the while loop keeps on executing the block of code contained within it only till the condition is True, the for loop executes the code contained within it only for a specific number of times. This "number of times" is determined by a sequence or an ordered list of things.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contd...</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following pieces you need in order to create a for loop:</a:t>
            </a:r>
            <a:endParaRPr/>
          </a:p>
          <a:p>
            <a:pPr indent="-342900" lvl="0" marL="457200" rtl="0" algn="l">
              <a:lnSpc>
                <a:spcPct val="100000"/>
              </a:lnSpc>
              <a:spcBef>
                <a:spcPts val="1600"/>
              </a:spcBef>
              <a:spcAft>
                <a:spcPts val="0"/>
              </a:spcAft>
              <a:buSzPts val="1800"/>
              <a:buChar char="●"/>
            </a:pPr>
            <a:r>
              <a:rPr lang="en"/>
              <a:t>The for keyword</a:t>
            </a:r>
            <a:endParaRPr/>
          </a:p>
          <a:p>
            <a:pPr indent="-342900" lvl="0" marL="457200" rtl="0" algn="l">
              <a:lnSpc>
                <a:spcPct val="100000"/>
              </a:lnSpc>
              <a:spcBef>
                <a:spcPts val="0"/>
              </a:spcBef>
              <a:spcAft>
                <a:spcPts val="0"/>
              </a:spcAft>
              <a:buSzPts val="1800"/>
              <a:buChar char="●"/>
            </a:pPr>
            <a:r>
              <a:rPr lang="en"/>
              <a:t>A variable</a:t>
            </a:r>
            <a:endParaRPr/>
          </a:p>
          <a:p>
            <a:pPr indent="-342900" lvl="0" marL="457200" rtl="0" algn="l">
              <a:lnSpc>
                <a:spcPct val="100000"/>
              </a:lnSpc>
              <a:spcBef>
                <a:spcPts val="0"/>
              </a:spcBef>
              <a:spcAft>
                <a:spcPts val="0"/>
              </a:spcAft>
              <a:buSzPts val="1800"/>
              <a:buChar char="●"/>
            </a:pPr>
            <a:r>
              <a:rPr lang="en"/>
              <a:t>The in keyword</a:t>
            </a:r>
            <a:endParaRPr/>
          </a:p>
          <a:p>
            <a:pPr indent="-342900" lvl="0" marL="457200" rtl="0" algn="l">
              <a:lnSpc>
                <a:spcPct val="100000"/>
              </a:lnSpc>
              <a:spcBef>
                <a:spcPts val="0"/>
              </a:spcBef>
              <a:spcAft>
                <a:spcPts val="0"/>
              </a:spcAft>
              <a:buSzPts val="1800"/>
              <a:buChar char="●"/>
            </a:pPr>
            <a:r>
              <a:rPr lang="en"/>
              <a:t>The code that you want to execute repeatedly</a:t>
            </a:r>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189950" y="379225"/>
            <a:ext cx="4529700" cy="44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just">
              <a:spcBef>
                <a:spcPts val="0"/>
              </a:spcBef>
              <a:spcAft>
                <a:spcPts val="0"/>
              </a:spcAft>
              <a:buNone/>
            </a:pPr>
            <a:r>
              <a:rPr lang="en" sz="1800"/>
              <a:t>In general, statements are executed sequentially: The first statement in a function is executed first, followed by the second, and so on. There may be a situation when you need to execute a block of code several number of times.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Programming languages provide various control structures that allow for more complicated execution paths.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A loop statement allows us to execute a statement or group of statements multiple times. The diagram on right illustrates a loop statement −</a:t>
            </a:r>
            <a:endParaRPr sz="1800"/>
          </a:p>
          <a:p>
            <a:pPr indent="0" lvl="0" marL="0" rtl="0" algn="l">
              <a:spcBef>
                <a:spcPts val="0"/>
              </a:spcBef>
              <a:spcAft>
                <a:spcPts val="0"/>
              </a:spcAft>
              <a:buNone/>
            </a:pPr>
            <a:r>
              <a:t/>
            </a:r>
            <a:endParaRPr sz="1800"/>
          </a:p>
        </p:txBody>
      </p:sp>
      <p:pic>
        <p:nvPicPr>
          <p:cNvPr id="61" name="Google Shape;61;p14"/>
          <p:cNvPicPr preferRelativeResize="0"/>
          <p:nvPr/>
        </p:nvPicPr>
        <p:blipFill>
          <a:blip r:embed="rId3">
            <a:alphaModFix/>
          </a:blip>
          <a:stretch>
            <a:fillRect/>
          </a:stretch>
        </p:blipFill>
        <p:spPr>
          <a:xfrm>
            <a:off x="5143500" y="320675"/>
            <a:ext cx="3813775" cy="4442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for Loop Statements</a:t>
            </a:r>
            <a:endParaRPr b="1" u="sng"/>
          </a:p>
          <a:p>
            <a:pPr indent="0" lvl="0" marL="0" rtl="0" algn="l">
              <a:spcBef>
                <a:spcPts val="0"/>
              </a:spcBef>
              <a:spcAft>
                <a:spcPts val="0"/>
              </a:spcAft>
              <a:buNone/>
            </a:pPr>
            <a:r>
              <a:t/>
            </a:r>
            <a:endParaRPr/>
          </a:p>
        </p:txBody>
      </p:sp>
      <p:sp>
        <p:nvSpPr>
          <p:cNvPr id="168" name="Google Shape;168;p32"/>
          <p:cNvSpPr txBox="1"/>
          <p:nvPr>
            <p:ph idx="1" type="body"/>
          </p:nvPr>
        </p:nvSpPr>
        <p:spPr>
          <a:xfrm>
            <a:off x="311700" y="1152475"/>
            <a:ext cx="8520600" cy="3567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Syntax:</a:t>
            </a:r>
            <a:endParaRPr/>
          </a:p>
          <a:p>
            <a:pPr indent="0" lvl="0" marL="0" rtl="0" algn="just">
              <a:lnSpc>
                <a:spcPct val="100000"/>
              </a:lnSpc>
              <a:spcBef>
                <a:spcPts val="1600"/>
              </a:spcBef>
              <a:spcAft>
                <a:spcPts val="0"/>
              </a:spcAft>
              <a:buClr>
                <a:schemeClr val="dk1"/>
              </a:buClr>
              <a:buSzPts val="1100"/>
              <a:buFont typeface="Arial"/>
              <a:buNone/>
            </a:pPr>
            <a:r>
              <a:rPr lang="en"/>
              <a:t>for iterating_var in sequence:</a:t>
            </a:r>
            <a:br>
              <a:rPr lang="en"/>
            </a:br>
            <a:r>
              <a:rPr lang="en"/>
              <a:t>   statements(s)</a:t>
            </a:r>
            <a:br>
              <a:rPr lang="en"/>
            </a:br>
            <a:endParaRPr/>
          </a:p>
          <a:p>
            <a:pPr indent="0" lvl="0" marL="0" rtl="0" algn="just">
              <a:lnSpc>
                <a:spcPct val="100000"/>
              </a:lnSpc>
              <a:spcBef>
                <a:spcPts val="1600"/>
              </a:spcBef>
              <a:spcAft>
                <a:spcPts val="0"/>
              </a:spcAft>
              <a:buClr>
                <a:schemeClr val="dk1"/>
              </a:buClr>
              <a:buSzPts val="1100"/>
              <a:buFont typeface="Arial"/>
              <a:buNone/>
            </a:pPr>
            <a:r>
              <a:rPr lang="en"/>
              <a:t>If a sequence contains an expression list, it is evaluated first. Then, the first item in the sequence is assigned to the iterating variable iterating_var. Next, the statements block is executed. Each item in the list is assigned to iterating_var, and the statement(s) block is executed until the entire sequence is exhausted.</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1446600" y="146125"/>
            <a:ext cx="6020250" cy="4822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0"/>
              </a:spcBef>
              <a:spcAft>
                <a:spcPts val="0"/>
              </a:spcAft>
              <a:buNone/>
            </a:pPr>
            <a:r>
              <a:t/>
            </a:r>
            <a:endParaRPr/>
          </a:p>
        </p:txBody>
      </p:sp>
      <p:sp>
        <p:nvSpPr>
          <p:cNvPr id="179" name="Google Shape;179;p34"/>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letter in 'Python':     # First Example</a:t>
            </a:r>
            <a:br>
              <a:rPr lang="en"/>
            </a:br>
            <a:r>
              <a:rPr lang="en"/>
              <a:t>   print ('Current Letter :', letter)</a:t>
            </a:r>
            <a:br>
              <a:rPr lang="en"/>
            </a:br>
            <a:br>
              <a:rPr lang="en"/>
            </a:br>
            <a:r>
              <a:rPr lang="en"/>
              <a:t>fruits = ['banana', 'apple',  'mango']</a:t>
            </a:r>
            <a:br>
              <a:rPr lang="en"/>
            </a:br>
            <a:r>
              <a:rPr lang="en"/>
              <a:t>for fruit in fruits:        # Second Example</a:t>
            </a:r>
            <a:br>
              <a:rPr lang="en"/>
            </a:br>
            <a:r>
              <a:rPr lang="en"/>
              <a:t>   print ('Current fruit :', fruit)</a:t>
            </a:r>
            <a:br>
              <a:rPr lang="en"/>
            </a:br>
            <a:br>
              <a:rPr lang="en"/>
            </a:br>
            <a:r>
              <a:rPr lang="en"/>
              <a:t>print ("Good bye!")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t>When the above code is executed, it produces the following result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85" name="Google Shape;185;p35"/>
          <p:cNvPicPr preferRelativeResize="0"/>
          <p:nvPr/>
        </p:nvPicPr>
        <p:blipFill>
          <a:blip r:embed="rId3">
            <a:alphaModFix/>
          </a:blip>
          <a:stretch>
            <a:fillRect/>
          </a:stretch>
        </p:blipFill>
        <p:spPr>
          <a:xfrm>
            <a:off x="896350" y="1144475"/>
            <a:ext cx="7338375" cy="36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350700"/>
            <a:ext cx="8520600" cy="61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nested loops</a:t>
            </a:r>
            <a:endParaRPr b="1" u="sng"/>
          </a:p>
          <a:p>
            <a:pPr indent="0" lvl="0" marL="0" rtl="0" algn="l">
              <a:spcBef>
                <a:spcPts val="0"/>
              </a:spcBef>
              <a:spcAft>
                <a:spcPts val="0"/>
              </a:spcAft>
              <a:buNone/>
            </a:pPr>
            <a:r>
              <a:t/>
            </a:r>
            <a:endParaRPr/>
          </a:p>
        </p:txBody>
      </p:sp>
      <p:sp>
        <p:nvSpPr>
          <p:cNvPr id="191" name="Google Shape;191;p36"/>
          <p:cNvSpPr txBox="1"/>
          <p:nvPr>
            <p:ph idx="1" type="body"/>
          </p:nvPr>
        </p:nvSpPr>
        <p:spPr>
          <a:xfrm>
            <a:off x="311700" y="964500"/>
            <a:ext cx="8520600" cy="39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Python programming language allows to use one loop inside another loop. Following section shows few examples to illustrate the concept.</a:t>
            </a:r>
            <a:endParaRPr/>
          </a:p>
          <a:p>
            <a:pPr indent="0" lvl="0" marL="0" rtl="0" algn="l">
              <a:spcBef>
                <a:spcPts val="1600"/>
              </a:spcBef>
              <a:spcAft>
                <a:spcPts val="0"/>
              </a:spcAft>
              <a:buClr>
                <a:schemeClr val="dk1"/>
              </a:buClr>
              <a:buSzPts val="1100"/>
              <a:buFont typeface="Arial"/>
              <a:buNone/>
            </a:pPr>
            <a:r>
              <a:rPr lang="en"/>
              <a:t>Syntax</a:t>
            </a:r>
            <a:endParaRPr/>
          </a:p>
          <a:p>
            <a:pPr indent="0" lvl="0" marL="0" rtl="0" algn="l">
              <a:spcBef>
                <a:spcPts val="1600"/>
              </a:spcBef>
              <a:spcAft>
                <a:spcPts val="0"/>
              </a:spcAft>
              <a:buClr>
                <a:schemeClr val="dk1"/>
              </a:buClr>
              <a:buSzPts val="1100"/>
              <a:buFont typeface="Arial"/>
              <a:buNone/>
            </a:pPr>
            <a:r>
              <a:rPr lang="en"/>
              <a:t>for iterating_var in sequence:</a:t>
            </a:r>
            <a:br>
              <a:rPr lang="en"/>
            </a:br>
            <a:r>
              <a:rPr lang="en"/>
              <a:t>   for iterating_var in sequence:</a:t>
            </a:r>
            <a:br>
              <a:rPr lang="en"/>
            </a:br>
            <a:r>
              <a:rPr lang="en"/>
              <a:t>      statements(s)</a:t>
            </a:r>
            <a:br>
              <a:rPr lang="en"/>
            </a:br>
            <a:r>
              <a:rPr lang="en"/>
              <a:t>   statements(s)</a:t>
            </a:r>
            <a:br>
              <a:rPr lang="en"/>
            </a:b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loops contd...</a:t>
            </a:r>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syntax for a nested while loop statement in Python programming language is as follows −</a:t>
            </a:r>
            <a:endParaRPr/>
          </a:p>
          <a:p>
            <a:pPr indent="0" lvl="0" marL="0" rtl="0" algn="l">
              <a:spcBef>
                <a:spcPts val="1600"/>
              </a:spcBef>
              <a:spcAft>
                <a:spcPts val="0"/>
              </a:spcAft>
              <a:buClr>
                <a:schemeClr val="dk1"/>
              </a:buClr>
              <a:buSzPts val="1100"/>
              <a:buFont typeface="Arial"/>
              <a:buNone/>
            </a:pPr>
            <a:r>
              <a:rPr lang="en"/>
              <a:t>while expression:</a:t>
            </a:r>
            <a:br>
              <a:rPr lang="en"/>
            </a:br>
            <a:r>
              <a:rPr lang="en"/>
              <a:t>   while expression:</a:t>
            </a:r>
            <a:br>
              <a:rPr lang="en"/>
            </a:br>
            <a:r>
              <a:rPr lang="en"/>
              <a:t>      statement(s)</a:t>
            </a:r>
            <a:br>
              <a:rPr lang="en"/>
            </a:br>
            <a:r>
              <a:rPr lang="en"/>
              <a:t>   statement(s)</a:t>
            </a:r>
            <a:endParaRPr/>
          </a:p>
          <a:p>
            <a:pPr indent="0" lvl="0" marL="0" rtl="0" algn="l">
              <a:spcBef>
                <a:spcPts val="1600"/>
              </a:spcBef>
              <a:spcAft>
                <a:spcPts val="0"/>
              </a:spcAft>
              <a:buClr>
                <a:schemeClr val="dk1"/>
              </a:buClr>
              <a:buSzPts val="1100"/>
              <a:buFont typeface="Arial"/>
              <a:buNone/>
            </a:pPr>
            <a:r>
              <a:rPr lang="en"/>
              <a:t>A final note on loop nesting is that you can put any type of loop inside of any other type of loop. For example a for loop can be inside a while loop or vice versa.</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328125"/>
            <a:ext cx="8520600" cy="572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Example</a:t>
            </a:r>
            <a:endParaRPr sz="2900">
              <a:solidFill>
                <a:srgbClr val="121214"/>
              </a:solidFill>
              <a:latin typeface="Verdana"/>
              <a:ea typeface="Verdana"/>
              <a:cs typeface="Verdana"/>
              <a:sym typeface="Verdana"/>
            </a:endParaRPr>
          </a:p>
          <a:p>
            <a:pPr indent="0" lvl="0" marL="0" rtl="0" algn="l">
              <a:spcBef>
                <a:spcPts val="300"/>
              </a:spcBef>
              <a:spcAft>
                <a:spcPts val="0"/>
              </a:spcAft>
              <a:buNone/>
            </a:pPr>
            <a:r>
              <a:t/>
            </a:r>
            <a:endParaRPr/>
          </a:p>
        </p:txBody>
      </p:sp>
      <p:sp>
        <p:nvSpPr>
          <p:cNvPr id="203" name="Google Shape;203;p38"/>
          <p:cNvSpPr txBox="1"/>
          <p:nvPr>
            <p:ph idx="1" type="body"/>
          </p:nvPr>
        </p:nvSpPr>
        <p:spPr>
          <a:xfrm>
            <a:off x="311700" y="900825"/>
            <a:ext cx="8520600" cy="4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program uses a nested for loop to find the prime numbers from 2 to 100 −</a:t>
            </a:r>
            <a:endParaRPr/>
          </a:p>
          <a:p>
            <a:pPr indent="0" lvl="0" marL="0" rtl="0" algn="l">
              <a:spcBef>
                <a:spcPts val="1600"/>
              </a:spcBef>
              <a:spcAft>
                <a:spcPts val="0"/>
              </a:spcAft>
              <a:buClr>
                <a:schemeClr val="dk1"/>
              </a:buClr>
              <a:buSzPts val="1100"/>
              <a:buFont typeface="Arial"/>
              <a:buNone/>
            </a:pPr>
            <a:r>
              <a:rPr lang="en"/>
              <a:t>i = 2</a:t>
            </a:r>
            <a:br>
              <a:rPr lang="en"/>
            </a:br>
            <a:r>
              <a:rPr lang="en"/>
              <a:t>while(i &lt; 100):</a:t>
            </a:r>
            <a:br>
              <a:rPr lang="en"/>
            </a:br>
            <a:r>
              <a:rPr lang="en"/>
              <a:t>   j = 2</a:t>
            </a:r>
            <a:br>
              <a:rPr lang="en"/>
            </a:br>
            <a:r>
              <a:rPr lang="en"/>
              <a:t>   while(j &lt;= (i/j)):</a:t>
            </a:r>
            <a:br>
              <a:rPr lang="en"/>
            </a:br>
            <a:r>
              <a:rPr lang="en"/>
              <a:t>      if not(i%j): break</a:t>
            </a:r>
            <a:br>
              <a:rPr lang="en"/>
            </a:br>
            <a:r>
              <a:rPr lang="en"/>
              <a:t>      j = j + 1</a:t>
            </a:r>
            <a:br>
              <a:rPr lang="en"/>
            </a:br>
            <a:r>
              <a:rPr lang="en"/>
              <a:t>   if (j &gt; i/j) : print (i, " is prime")</a:t>
            </a:r>
            <a:br>
              <a:rPr lang="en"/>
            </a:br>
            <a:r>
              <a:rPr lang="en"/>
              <a:t>   i = i + 1</a:t>
            </a:r>
            <a:br>
              <a:rPr lang="en"/>
            </a:br>
            <a:br>
              <a:rPr lang="en"/>
            </a:br>
            <a:r>
              <a:rPr lang="en"/>
              <a:t>print ("Good bye!")</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123550"/>
            <a:ext cx="8520600" cy="47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When the above code is executed, it produces following result −</a:t>
            </a:r>
            <a:endParaRPr sz="1800">
              <a:solidFill>
                <a:schemeClr val="dk2"/>
              </a:solidFill>
            </a:endParaRPr>
          </a:p>
          <a:p>
            <a:pPr indent="0" lvl="0" marL="0" rtl="0" algn="l">
              <a:spcBef>
                <a:spcPts val="1600"/>
              </a:spcBef>
              <a:spcAft>
                <a:spcPts val="0"/>
              </a:spcAft>
              <a:buNone/>
            </a:pPr>
            <a:r>
              <a:t/>
            </a:r>
            <a:endParaRPr sz="1400">
              <a:solidFill>
                <a:schemeClr val="dk2"/>
              </a:solidFill>
            </a:endParaRPr>
          </a:p>
        </p:txBody>
      </p:sp>
      <p:pic>
        <p:nvPicPr>
          <p:cNvPr id="209" name="Google Shape;209;p39"/>
          <p:cNvPicPr preferRelativeResize="0"/>
          <p:nvPr/>
        </p:nvPicPr>
        <p:blipFill>
          <a:blip r:embed="rId3">
            <a:alphaModFix/>
          </a:blip>
          <a:stretch>
            <a:fillRect/>
          </a:stretch>
        </p:blipFill>
        <p:spPr>
          <a:xfrm>
            <a:off x="667000" y="654150"/>
            <a:ext cx="8042326" cy="418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Loop Control Statements</a:t>
            </a:r>
            <a:endParaRPr b="1" sz="2900" u="sng">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15" name="Google Shape;215;p40"/>
          <p:cNvSpPr txBox="1"/>
          <p:nvPr>
            <p:ph idx="1" type="body"/>
          </p:nvPr>
        </p:nvSpPr>
        <p:spPr>
          <a:xfrm>
            <a:off x="311700" y="1152475"/>
            <a:ext cx="8520600" cy="364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Loop control statements change execution from its normal sequence. When execution leaves a scope, all automatic objects that were created in that scope are destroyed. Let us go through the loop control statements briefly.</a:t>
            </a:r>
            <a:endParaRPr/>
          </a:p>
          <a:p>
            <a:pPr indent="0" lvl="0" marL="0" rtl="0" algn="just">
              <a:spcBef>
                <a:spcPts val="1600"/>
              </a:spcBef>
              <a:spcAft>
                <a:spcPts val="0"/>
              </a:spcAft>
              <a:buNone/>
            </a:pPr>
            <a:r>
              <a:rPr b="1" lang="en"/>
              <a:t>break statement </a:t>
            </a:r>
            <a:r>
              <a:rPr lang="en"/>
              <a:t>--</a:t>
            </a:r>
            <a:r>
              <a:rPr b="1" lang="en"/>
              <a:t> </a:t>
            </a:r>
            <a:r>
              <a:rPr lang="en"/>
              <a:t>Terminates the loop statement and transfers execution to the statement immediately following the loop.</a:t>
            </a:r>
            <a:endParaRPr/>
          </a:p>
          <a:p>
            <a:pPr indent="0" lvl="0" marL="0" rtl="0" algn="just">
              <a:spcBef>
                <a:spcPts val="1600"/>
              </a:spcBef>
              <a:spcAft>
                <a:spcPts val="0"/>
              </a:spcAft>
              <a:buNone/>
            </a:pPr>
            <a:r>
              <a:rPr b="1" lang="en"/>
              <a:t>continue statement </a:t>
            </a:r>
            <a:r>
              <a:rPr lang="en"/>
              <a:t>--</a:t>
            </a:r>
            <a:r>
              <a:rPr b="1" lang="en"/>
              <a:t> </a:t>
            </a:r>
            <a:r>
              <a:rPr lang="en"/>
              <a:t>Causes the loop to skip the remainder of its body and immediately retest its condition prior to reiterating.</a:t>
            </a:r>
            <a:endParaRPr/>
          </a:p>
          <a:p>
            <a:pPr indent="0" lvl="0" marL="0" rtl="0" algn="just">
              <a:spcBef>
                <a:spcPts val="1600"/>
              </a:spcBef>
              <a:spcAft>
                <a:spcPts val="0"/>
              </a:spcAft>
              <a:buNone/>
            </a:pPr>
            <a:r>
              <a:rPr b="1" lang="en"/>
              <a:t>pass statement </a:t>
            </a:r>
            <a:r>
              <a:rPr lang="en"/>
              <a:t>--</a:t>
            </a:r>
            <a:r>
              <a:rPr b="1" lang="en"/>
              <a:t> </a:t>
            </a:r>
            <a:r>
              <a:rPr lang="en"/>
              <a:t>The pass statement in Python is used when a statement is required syntactically but you do not want any command or code to execute.</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t>break statement</a:t>
            </a:r>
            <a:endParaRPr b="1" sz="2300" u="sng">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21" name="Google Shape;221;p41"/>
          <p:cNvSpPr txBox="1"/>
          <p:nvPr>
            <p:ph idx="1" type="body"/>
          </p:nvPr>
        </p:nvSpPr>
        <p:spPr>
          <a:xfrm>
            <a:off x="311700" y="1152475"/>
            <a:ext cx="8520600" cy="380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It terminates the current loop and resumes execution at the next statement, just like the traditional break statement in C.</a:t>
            </a:r>
            <a:endParaRPr/>
          </a:p>
          <a:p>
            <a:pPr indent="0" lvl="0" marL="0" rtl="0" algn="just">
              <a:spcBef>
                <a:spcPts val="1600"/>
              </a:spcBef>
              <a:spcAft>
                <a:spcPts val="0"/>
              </a:spcAft>
              <a:buClr>
                <a:schemeClr val="dk1"/>
              </a:buClr>
              <a:buSzPts val="1100"/>
              <a:buFont typeface="Arial"/>
              <a:buNone/>
            </a:pPr>
            <a:r>
              <a:rPr lang="en"/>
              <a:t>The most common use for break is when some external condition is triggered requiring a hasty exit from a loop. The break statement can be used in both while and for loops.</a:t>
            </a:r>
            <a:endParaRPr/>
          </a:p>
          <a:p>
            <a:pPr indent="0" lvl="0" marL="0" rtl="0" algn="just">
              <a:spcBef>
                <a:spcPts val="1600"/>
              </a:spcBef>
              <a:spcAft>
                <a:spcPts val="0"/>
              </a:spcAft>
              <a:buClr>
                <a:schemeClr val="dk1"/>
              </a:buClr>
              <a:buSzPts val="1100"/>
              <a:buFont typeface="Arial"/>
              <a:buNone/>
            </a:pPr>
            <a:r>
              <a:rPr lang="en"/>
              <a:t>If you are using nested loops, the break statement stops the execution of the innermost loop and start executing the next line of code after the block.</a:t>
            </a:r>
            <a:endParaRPr/>
          </a:p>
          <a:p>
            <a:pPr indent="0" lvl="0" marL="0" rtl="0" algn="l">
              <a:spcBef>
                <a:spcPts val="1600"/>
              </a:spcBef>
              <a:spcAft>
                <a:spcPts val="0"/>
              </a:spcAft>
              <a:buClr>
                <a:schemeClr val="dk1"/>
              </a:buClr>
              <a:buSzPts val="1100"/>
              <a:buFont typeface="Arial"/>
              <a:buNone/>
            </a:pPr>
            <a:r>
              <a:rPr lang="en"/>
              <a:t>The syntax for a break statement in Python is as follows −</a:t>
            </a:r>
            <a:endParaRPr/>
          </a:p>
          <a:p>
            <a:pPr indent="0" lvl="0" marL="0" rtl="0" algn="l">
              <a:spcBef>
                <a:spcPts val="1600"/>
              </a:spcBef>
              <a:spcAft>
                <a:spcPts val="0"/>
              </a:spcAft>
              <a:buClr>
                <a:schemeClr val="dk1"/>
              </a:buClr>
              <a:buSzPts val="1100"/>
              <a:buFont typeface="Arial"/>
              <a:buNone/>
            </a:pPr>
            <a:r>
              <a:rPr lang="en"/>
              <a:t>break</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Loops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while loop</a:t>
            </a:r>
            <a:r>
              <a:rPr lang="en"/>
              <a:t> -- </a:t>
            </a:r>
            <a:r>
              <a:rPr lang="en"/>
              <a:t>repeats a statement or group of statements </a:t>
            </a:r>
            <a:r>
              <a:rPr b="1" lang="en"/>
              <a:t>infinitely</a:t>
            </a:r>
            <a:r>
              <a:rPr lang="en"/>
              <a:t> until a given condition is false</a:t>
            </a:r>
            <a:endParaRPr/>
          </a:p>
          <a:p>
            <a:pPr indent="0" lvl="0" marL="0" rtl="0" algn="just">
              <a:spcBef>
                <a:spcPts val="1600"/>
              </a:spcBef>
              <a:spcAft>
                <a:spcPts val="0"/>
              </a:spcAft>
              <a:buNone/>
            </a:pPr>
            <a:r>
              <a:rPr b="1" lang="en"/>
              <a:t>for loop</a:t>
            </a:r>
            <a:r>
              <a:rPr lang="en"/>
              <a:t> -- </a:t>
            </a:r>
            <a:r>
              <a:rPr lang="en"/>
              <a:t>repeats a statement or group of statements a </a:t>
            </a:r>
            <a:r>
              <a:rPr b="1" lang="en"/>
              <a:t>finite</a:t>
            </a:r>
            <a:r>
              <a:rPr lang="en"/>
              <a:t> number of times </a:t>
            </a:r>
            <a:endParaRPr/>
          </a:p>
          <a:p>
            <a:pPr indent="0" lvl="0" marL="0" rtl="0" algn="just">
              <a:spcBef>
                <a:spcPts val="1600"/>
              </a:spcBef>
              <a:spcAft>
                <a:spcPts val="1600"/>
              </a:spcAft>
              <a:buNone/>
            </a:pPr>
            <a:r>
              <a:rPr b="1" lang="en"/>
              <a:t>nested loops</a:t>
            </a:r>
            <a:r>
              <a:rPr lang="en"/>
              <a:t> -- You can use one or more loop inside any another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1884975" y="79350"/>
            <a:ext cx="4938925" cy="496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15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sz="2900">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32" name="Google Shape;232;p43"/>
          <p:cNvSpPr txBox="1"/>
          <p:nvPr>
            <p:ph idx="1" type="body"/>
          </p:nvPr>
        </p:nvSpPr>
        <p:spPr>
          <a:xfrm>
            <a:off x="311700" y="730600"/>
            <a:ext cx="8520600" cy="43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letter in 'Python':     # First Example</a:t>
            </a:r>
            <a:br>
              <a:rPr lang="en"/>
            </a:br>
            <a:r>
              <a:rPr lang="en"/>
              <a:t>   if letter == 'h':</a:t>
            </a:r>
            <a:br>
              <a:rPr lang="en"/>
            </a:br>
            <a:r>
              <a:rPr lang="en"/>
              <a:t>      break</a:t>
            </a:r>
            <a:br>
              <a:rPr lang="en"/>
            </a:br>
            <a:r>
              <a:rPr lang="en"/>
              <a:t>   print ('Current Letter :', letter)</a:t>
            </a:r>
            <a:br>
              <a:rPr lang="en"/>
            </a:br>
            <a:r>
              <a:rPr lang="en"/>
              <a:t>  </a:t>
            </a:r>
            <a:br>
              <a:rPr lang="en"/>
            </a:br>
            <a:r>
              <a:rPr lang="en"/>
              <a:t>var = 10                    # Second Example</a:t>
            </a:r>
            <a:br>
              <a:rPr lang="en"/>
            </a:br>
            <a:r>
              <a:rPr lang="en"/>
              <a:t>while var &gt; 0:              </a:t>
            </a:r>
            <a:br>
              <a:rPr lang="en"/>
            </a:br>
            <a:r>
              <a:rPr lang="en"/>
              <a:t>   print ('Current variable value :', var)</a:t>
            </a:r>
            <a:br>
              <a:rPr lang="en"/>
            </a:br>
            <a:r>
              <a:rPr lang="en"/>
              <a:t>   var = var -1</a:t>
            </a:r>
            <a:br>
              <a:rPr lang="en"/>
            </a:br>
            <a:r>
              <a:rPr lang="en"/>
              <a:t>   if var == 5:</a:t>
            </a:r>
            <a:br>
              <a:rPr lang="en"/>
            </a:br>
            <a:r>
              <a:rPr lang="en"/>
              <a:t>      break</a:t>
            </a:r>
            <a:br>
              <a:rPr lang="en"/>
            </a:br>
            <a:br>
              <a:rPr lang="en"/>
            </a:br>
            <a:r>
              <a:rPr lang="en"/>
              <a:t>print ("Good bye!")</a:t>
            </a:r>
            <a:endParaRPr sz="1000">
              <a:solidFill>
                <a:srgbClr val="008800"/>
              </a:solidFill>
              <a:highlight>
                <a:srgbClr val="EEEEEE"/>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219175" y="445025"/>
            <a:ext cx="86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When the above code is executed, it produces the following result −</a:t>
            </a:r>
            <a:endParaRPr sz="1800"/>
          </a:p>
        </p:txBody>
      </p:sp>
      <p:pic>
        <p:nvPicPr>
          <p:cNvPr id="238" name="Google Shape;238;p44"/>
          <p:cNvPicPr preferRelativeResize="0"/>
          <p:nvPr/>
        </p:nvPicPr>
        <p:blipFill>
          <a:blip r:embed="rId3">
            <a:alphaModFix/>
          </a:blip>
          <a:stretch>
            <a:fillRect/>
          </a:stretch>
        </p:blipFill>
        <p:spPr>
          <a:xfrm>
            <a:off x="1075925" y="1017725"/>
            <a:ext cx="7158800"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continue statement</a:t>
            </a:r>
            <a:endParaRPr b="1" sz="2300">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44" name="Google Shape;24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It returns the control to the beginning of the while loop.. The continue statement rejects all the remaining statements in the current iteration of the loop and moves the control back to the top of the loop.</a:t>
            </a:r>
            <a:endParaRPr/>
          </a:p>
          <a:p>
            <a:pPr indent="0" lvl="0" marL="0" rtl="0" algn="just">
              <a:spcBef>
                <a:spcPts val="1600"/>
              </a:spcBef>
              <a:spcAft>
                <a:spcPts val="0"/>
              </a:spcAft>
              <a:buClr>
                <a:schemeClr val="dk1"/>
              </a:buClr>
              <a:buSzPts val="1100"/>
              <a:buFont typeface="Arial"/>
              <a:buNone/>
            </a:pPr>
            <a:r>
              <a:rPr lang="en"/>
              <a:t>The continue statement can be used in both while and for loops.</a:t>
            </a:r>
            <a:endParaRPr/>
          </a:p>
          <a:p>
            <a:pPr indent="0" lvl="0" marL="0" rtl="0" algn="l">
              <a:spcBef>
                <a:spcPts val="1600"/>
              </a:spcBef>
              <a:spcAft>
                <a:spcPts val="0"/>
              </a:spcAft>
              <a:buClr>
                <a:schemeClr val="dk1"/>
              </a:buClr>
              <a:buSzPts val="1100"/>
              <a:buFont typeface="Arial"/>
              <a:buNone/>
            </a:pPr>
            <a:r>
              <a:rPr lang="en"/>
              <a:t>Syntax</a:t>
            </a:r>
            <a:endParaRPr/>
          </a:p>
          <a:p>
            <a:pPr indent="0" lvl="0" marL="0" rtl="0" algn="l">
              <a:spcBef>
                <a:spcPts val="1600"/>
              </a:spcBef>
              <a:spcAft>
                <a:spcPts val="0"/>
              </a:spcAft>
              <a:buClr>
                <a:schemeClr val="dk1"/>
              </a:buClr>
              <a:buSzPts val="1100"/>
              <a:buFont typeface="Arial"/>
              <a:buNone/>
            </a:pPr>
            <a:r>
              <a:rPr lang="en"/>
              <a:t>continue</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6"/>
          <p:cNvPicPr preferRelativeResize="0"/>
          <p:nvPr/>
        </p:nvPicPr>
        <p:blipFill>
          <a:blip r:embed="rId3">
            <a:alphaModFix/>
          </a:blip>
          <a:stretch>
            <a:fillRect/>
          </a:stretch>
        </p:blipFill>
        <p:spPr>
          <a:xfrm>
            <a:off x="1869875" y="83500"/>
            <a:ext cx="5538525" cy="4976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18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sz="2900">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55" name="Google Shape;255;p47"/>
          <p:cNvSpPr txBox="1"/>
          <p:nvPr>
            <p:ph idx="1" type="body"/>
          </p:nvPr>
        </p:nvSpPr>
        <p:spPr>
          <a:xfrm>
            <a:off x="311700" y="832900"/>
            <a:ext cx="8520600" cy="4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letter in 'Python':     # First Example</a:t>
            </a:r>
            <a:br>
              <a:rPr lang="en"/>
            </a:br>
            <a:r>
              <a:rPr lang="en"/>
              <a:t>   if letter == 'h':</a:t>
            </a:r>
            <a:br>
              <a:rPr lang="en"/>
            </a:br>
            <a:r>
              <a:rPr lang="en"/>
              <a:t>      continue</a:t>
            </a:r>
            <a:br>
              <a:rPr lang="en"/>
            </a:br>
            <a:r>
              <a:rPr lang="en"/>
              <a:t>   print ('Current Letter :', letter)</a:t>
            </a:r>
            <a:br>
              <a:rPr lang="en"/>
            </a:br>
            <a:br>
              <a:rPr lang="en"/>
            </a:br>
            <a:r>
              <a:rPr lang="en"/>
              <a:t>var = 10                    # Second Example</a:t>
            </a:r>
            <a:br>
              <a:rPr lang="en"/>
            </a:br>
            <a:r>
              <a:rPr lang="en"/>
              <a:t>while var &gt; 0:              </a:t>
            </a:r>
            <a:br>
              <a:rPr lang="en"/>
            </a:br>
            <a:r>
              <a:rPr lang="en"/>
              <a:t>   var = var -1</a:t>
            </a:r>
            <a:br>
              <a:rPr lang="en"/>
            </a:br>
            <a:r>
              <a:rPr lang="en"/>
              <a:t>   if var == 5:</a:t>
            </a:r>
            <a:br>
              <a:rPr lang="en"/>
            </a:br>
            <a:r>
              <a:rPr lang="en"/>
              <a:t>      continue</a:t>
            </a:r>
            <a:br>
              <a:rPr lang="en"/>
            </a:br>
            <a:r>
              <a:rPr lang="en"/>
              <a:t>   print ('Current variable value :', var)</a:t>
            </a:r>
            <a:br>
              <a:rPr lang="en"/>
            </a:br>
            <a:r>
              <a:rPr lang="en"/>
              <a:t>print ("Good bye!"</a:t>
            </a:r>
            <a:endParaRPr sz="1000">
              <a:solidFill>
                <a:srgbClr val="008800"/>
              </a:solidFill>
              <a:highlight>
                <a:srgbClr val="EEEEEE"/>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58450"/>
            <a:ext cx="8520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When the above code is executed, it produces the following result −</a:t>
            </a:r>
            <a:endParaRPr sz="1800"/>
          </a:p>
        </p:txBody>
      </p:sp>
      <p:pic>
        <p:nvPicPr>
          <p:cNvPr id="261" name="Google Shape;261;p48"/>
          <p:cNvPicPr preferRelativeResize="0"/>
          <p:nvPr/>
        </p:nvPicPr>
        <p:blipFill>
          <a:blip r:embed="rId3">
            <a:alphaModFix/>
          </a:blip>
          <a:stretch>
            <a:fillRect/>
          </a:stretch>
        </p:blipFill>
        <p:spPr>
          <a:xfrm>
            <a:off x="780900" y="642950"/>
            <a:ext cx="7351225" cy="405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pass Statement</a:t>
            </a:r>
            <a:endParaRPr sz="2300">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67" name="Google Shape;26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It is used when a statement is required syntactically but you do not want any command or code to execute.</a:t>
            </a:r>
            <a:endParaRPr/>
          </a:p>
          <a:p>
            <a:pPr indent="0" lvl="0" marL="0" rtl="0" algn="just">
              <a:lnSpc>
                <a:spcPct val="100000"/>
              </a:lnSpc>
              <a:spcBef>
                <a:spcPts val="1600"/>
              </a:spcBef>
              <a:spcAft>
                <a:spcPts val="0"/>
              </a:spcAft>
              <a:buClr>
                <a:schemeClr val="dk1"/>
              </a:buClr>
              <a:buSzPts val="1100"/>
              <a:buFont typeface="Arial"/>
              <a:buNone/>
            </a:pPr>
            <a:r>
              <a:rPr lang="en"/>
              <a:t>The pass statement is a null operation; nothing happens when it executes. The pass is also useful in places where your code will eventually go, but has not been written yet (e.g., in stubs for example) −</a:t>
            </a:r>
            <a:endParaRPr/>
          </a:p>
          <a:p>
            <a:pPr indent="0" lvl="0" marL="0" rtl="0" algn="l">
              <a:lnSpc>
                <a:spcPct val="100000"/>
              </a:lnSpc>
              <a:spcBef>
                <a:spcPts val="1600"/>
              </a:spcBef>
              <a:spcAft>
                <a:spcPts val="0"/>
              </a:spcAft>
              <a:buClr>
                <a:schemeClr val="dk1"/>
              </a:buClr>
              <a:buSzPts val="1100"/>
              <a:buFont typeface="Arial"/>
              <a:buNone/>
            </a:pPr>
            <a:r>
              <a:rPr lang="en"/>
              <a:t>Syntax</a:t>
            </a:r>
            <a:endParaRPr/>
          </a:p>
          <a:p>
            <a:pPr indent="0" lvl="0" marL="0" rtl="0" algn="l">
              <a:lnSpc>
                <a:spcPct val="100000"/>
              </a:lnSpc>
              <a:spcBef>
                <a:spcPts val="1600"/>
              </a:spcBef>
              <a:spcAft>
                <a:spcPts val="0"/>
              </a:spcAft>
              <a:buClr>
                <a:schemeClr val="dk1"/>
              </a:buClr>
              <a:buSzPts val="1100"/>
              <a:buFont typeface="Arial"/>
              <a:buNone/>
            </a:pPr>
            <a:r>
              <a:rPr lang="en"/>
              <a:t>pass</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sz="2900">
              <a:solidFill>
                <a:srgbClr val="121214"/>
              </a:solidFill>
              <a:latin typeface="Verdana"/>
              <a:ea typeface="Verdana"/>
              <a:cs typeface="Verdana"/>
              <a:sym typeface="Verdana"/>
            </a:endParaRPr>
          </a:p>
          <a:p>
            <a:pPr indent="0" lvl="0" marL="0" rtl="0" algn="l">
              <a:spcBef>
                <a:spcPts val="0"/>
              </a:spcBef>
              <a:spcAft>
                <a:spcPts val="0"/>
              </a:spcAft>
              <a:buNone/>
            </a:pPr>
            <a:r>
              <a:t/>
            </a:r>
            <a:endParaRPr/>
          </a:p>
        </p:txBody>
      </p:sp>
      <p:sp>
        <p:nvSpPr>
          <p:cNvPr id="273" name="Google Shape;27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letter in 'Python': </a:t>
            </a:r>
            <a:br>
              <a:rPr lang="en"/>
            </a:br>
            <a:r>
              <a:rPr lang="en"/>
              <a:t>   if letter == 'h':</a:t>
            </a:r>
            <a:br>
              <a:rPr lang="en"/>
            </a:br>
            <a:r>
              <a:rPr lang="en"/>
              <a:t>      pass</a:t>
            </a:r>
            <a:br>
              <a:rPr lang="en"/>
            </a:br>
            <a:r>
              <a:rPr lang="en"/>
              <a:t>      print ('This is pass block')</a:t>
            </a:r>
            <a:br>
              <a:rPr lang="en"/>
            </a:br>
            <a:r>
              <a:rPr lang="en"/>
              <a:t>   print ('Current Letter :', letter)</a:t>
            </a:r>
            <a:br>
              <a:rPr lang="en"/>
            </a:br>
            <a:br>
              <a:rPr lang="en"/>
            </a:br>
            <a:r>
              <a:rPr lang="en"/>
              <a:t>print ("Good bye!")</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When the above code is executed, it produces following result −</a:t>
            </a:r>
            <a:endParaRPr sz="1800"/>
          </a:p>
        </p:txBody>
      </p:sp>
      <p:pic>
        <p:nvPicPr>
          <p:cNvPr id="279" name="Google Shape;279;p51"/>
          <p:cNvPicPr preferRelativeResize="0"/>
          <p:nvPr/>
        </p:nvPicPr>
        <p:blipFill>
          <a:blip r:embed="rId3">
            <a:alphaModFix/>
          </a:blip>
          <a:stretch>
            <a:fillRect/>
          </a:stretch>
        </p:blipFill>
        <p:spPr>
          <a:xfrm>
            <a:off x="909175" y="964900"/>
            <a:ext cx="7248600" cy="381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marR="63500" rtl="0" algn="ctr">
              <a:lnSpc>
                <a:spcPct val="97826"/>
              </a:lnSpc>
              <a:spcBef>
                <a:spcPts val="500"/>
              </a:spcBef>
              <a:spcAft>
                <a:spcPts val="500"/>
              </a:spcAft>
              <a:buClr>
                <a:schemeClr val="dk1"/>
              </a:buClr>
              <a:buSzPts val="1100"/>
              <a:buFont typeface="Arial"/>
              <a:buNone/>
            </a:pPr>
            <a:r>
              <a:rPr b="1" lang="en" sz="2300" u="sng">
                <a:solidFill>
                  <a:srgbClr val="121214"/>
                </a:solidFill>
                <a:latin typeface="Verdana"/>
                <a:ea typeface="Verdana"/>
                <a:cs typeface="Verdana"/>
                <a:sym typeface="Verdana"/>
              </a:rPr>
              <a:t>while Loop Statements</a:t>
            </a:r>
            <a:endParaRPr/>
          </a:p>
        </p:txBody>
      </p:sp>
      <p:sp>
        <p:nvSpPr>
          <p:cNvPr id="73" name="Google Shape;73;p16"/>
          <p:cNvSpPr txBox="1"/>
          <p:nvPr>
            <p:ph idx="1" type="body"/>
          </p:nvPr>
        </p:nvSpPr>
        <p:spPr>
          <a:xfrm>
            <a:off x="146125" y="696250"/>
            <a:ext cx="8898900" cy="438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while loop is one of the first loops that you'll probably encounter when you're starting to learn how to program. If you think of the name of this loop, you will quickly understand that the word "while" has got to do something with "interval" or a "period of time".</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A while loop is a programming concept that, when it's implemented, executes a piece of code over and over again while a given condition still holds true.</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The above definition also highlights the three components that you need to construct the while loop in Python:</a:t>
            </a:r>
            <a:endParaRPr sz="1600"/>
          </a:p>
          <a:p>
            <a:pPr indent="-330200" lvl="0" marL="457200" rtl="0" algn="l">
              <a:lnSpc>
                <a:spcPct val="100000"/>
              </a:lnSpc>
              <a:spcBef>
                <a:spcPts val="0"/>
              </a:spcBef>
              <a:spcAft>
                <a:spcPts val="0"/>
              </a:spcAft>
              <a:buSzPts val="1600"/>
              <a:buChar char="●"/>
            </a:pPr>
            <a:r>
              <a:rPr lang="en" sz="1600"/>
              <a:t>The while keyword;</a:t>
            </a:r>
            <a:endParaRPr sz="1600"/>
          </a:p>
          <a:p>
            <a:pPr indent="-330200" lvl="0" marL="457200" rtl="0" algn="l">
              <a:lnSpc>
                <a:spcPct val="100000"/>
              </a:lnSpc>
              <a:spcBef>
                <a:spcPts val="0"/>
              </a:spcBef>
              <a:spcAft>
                <a:spcPts val="0"/>
              </a:spcAft>
              <a:buSzPts val="1600"/>
              <a:buChar char="●"/>
            </a:pPr>
            <a:r>
              <a:rPr lang="en" sz="1600"/>
              <a:t>A condition that translates to either True or False; And</a:t>
            </a:r>
            <a:endParaRPr sz="1600"/>
          </a:p>
          <a:p>
            <a:pPr indent="-330200" lvl="0" marL="457200" rtl="0" algn="l">
              <a:lnSpc>
                <a:spcPct val="100000"/>
              </a:lnSpc>
              <a:spcBef>
                <a:spcPts val="0"/>
              </a:spcBef>
              <a:spcAft>
                <a:spcPts val="0"/>
              </a:spcAft>
              <a:buSzPts val="1600"/>
              <a:buChar char="●"/>
            </a:pPr>
            <a:r>
              <a:rPr lang="en" sz="1600"/>
              <a:t>A block of code that you want to execute repeatedly</a:t>
            </a:r>
            <a:endParaRPr sz="1600"/>
          </a:p>
          <a:p>
            <a:pPr indent="0" lvl="0" marL="0" marR="63500" rtl="0" algn="ctr">
              <a:lnSpc>
                <a:spcPct val="97826"/>
              </a:lnSpc>
              <a:spcBef>
                <a:spcPts val="500"/>
              </a:spcBef>
              <a:spcAft>
                <a:spcPts val="500"/>
              </a:spcAft>
              <a:buClr>
                <a:schemeClr val="dk1"/>
              </a:buClr>
              <a:buSzPts val="1100"/>
              <a:buFont typeface="Arial"/>
              <a:buNone/>
            </a:pPr>
            <a:r>
              <a:t/>
            </a:r>
            <a:endParaRPr sz="1200">
              <a:solidFill>
                <a:srgbClr val="3D4251"/>
              </a:solidFill>
              <a:highlight>
                <a:srgbClr val="FFFFFF"/>
              </a:highlight>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range() function?	</a:t>
            </a:r>
            <a:endParaRPr/>
          </a:p>
        </p:txBody>
      </p:sp>
      <p:sp>
        <p:nvSpPr>
          <p:cNvPr id="285" name="Google Shape;28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range() function returns a sequence of numbers, starting from 0 by default, and increments by 1 (by default), and ends at a specified number.</a:t>
            </a:r>
            <a:endParaRPr/>
          </a:p>
          <a:p>
            <a:pPr indent="0" lvl="0" marL="0" rtl="0" algn="l">
              <a:spcBef>
                <a:spcPts val="1600"/>
              </a:spcBef>
              <a:spcAft>
                <a:spcPts val="0"/>
              </a:spcAft>
              <a:buNone/>
            </a:pPr>
            <a:r>
              <a:rPr lang="en"/>
              <a:t>Syntax</a:t>
            </a:r>
            <a:endParaRPr/>
          </a:p>
          <a:p>
            <a:pPr indent="0" lvl="0" marL="0" rtl="0" algn="l">
              <a:spcBef>
                <a:spcPts val="1600"/>
              </a:spcBef>
              <a:spcAft>
                <a:spcPts val="0"/>
              </a:spcAft>
              <a:buNone/>
            </a:pPr>
            <a:r>
              <a:rPr lang="en"/>
              <a:t>range(start, stop, step)</a:t>
            </a:r>
            <a:endParaRPr/>
          </a:p>
          <a:p>
            <a:pPr indent="0" lvl="0" marL="0" rtl="0" algn="l">
              <a:spcBef>
                <a:spcPts val="1600"/>
              </a:spcBef>
              <a:spcAft>
                <a:spcPts val="0"/>
              </a:spcAft>
              <a:buClr>
                <a:srgbClr val="000000"/>
              </a:buClr>
              <a:buSzPts val="1100"/>
              <a:buFont typeface="Arial"/>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5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sz="1150">
              <a:solidFill>
                <a:schemeClr val="dk1"/>
              </a:solidFill>
              <a:latin typeface="Verdana"/>
              <a:ea typeface="Verdana"/>
              <a:cs typeface="Verdana"/>
              <a:sym typeface="Verdana"/>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Parameter		Description</a:t>
            </a:r>
            <a:endParaRPr/>
          </a:p>
          <a:p>
            <a:pPr indent="0" lvl="0" marL="0" rtl="0" algn="l">
              <a:lnSpc>
                <a:spcPct val="114000"/>
              </a:lnSpc>
              <a:spcBef>
                <a:spcPts val="1600"/>
              </a:spcBef>
              <a:spcAft>
                <a:spcPts val="0"/>
              </a:spcAft>
              <a:buNone/>
            </a:pPr>
            <a:r>
              <a:rPr lang="en"/>
              <a:t>start			Optional. An integer number specifying at which position to start.</a:t>
            </a:r>
            <a:endParaRPr/>
          </a:p>
          <a:p>
            <a:pPr indent="457200" lvl="0" marL="914400" rtl="0" algn="l">
              <a:lnSpc>
                <a:spcPct val="114000"/>
              </a:lnSpc>
              <a:spcBef>
                <a:spcPts val="0"/>
              </a:spcBef>
              <a:spcAft>
                <a:spcPts val="0"/>
              </a:spcAft>
              <a:buNone/>
            </a:pPr>
            <a:r>
              <a:rPr lang="en"/>
              <a:t>Default is 0</a:t>
            </a:r>
            <a:endParaRPr/>
          </a:p>
          <a:p>
            <a:pPr indent="0" lvl="0" marL="0" rtl="0" algn="l">
              <a:lnSpc>
                <a:spcPct val="114000"/>
              </a:lnSpc>
              <a:spcBef>
                <a:spcPts val="0"/>
              </a:spcBef>
              <a:spcAft>
                <a:spcPts val="0"/>
              </a:spcAft>
              <a:buNone/>
            </a:pPr>
            <a:r>
              <a:rPr lang="en"/>
              <a:t>stop			Optional. An integer number specifying at which position to end.</a:t>
            </a:r>
            <a:endParaRPr/>
          </a:p>
          <a:p>
            <a:pPr indent="0" lvl="0" marL="1371600" rtl="0" algn="l">
              <a:lnSpc>
                <a:spcPct val="114000"/>
              </a:lnSpc>
              <a:spcBef>
                <a:spcPts val="0"/>
              </a:spcBef>
              <a:spcAft>
                <a:spcPts val="0"/>
              </a:spcAft>
              <a:buClr>
                <a:schemeClr val="dk1"/>
              </a:buClr>
              <a:buSzPts val="1100"/>
              <a:buFont typeface="Arial"/>
              <a:buNone/>
            </a:pPr>
            <a:r>
              <a:t/>
            </a:r>
            <a:endParaRPr/>
          </a:p>
          <a:p>
            <a:pPr indent="0" lvl="0" marL="0" rtl="0" algn="l">
              <a:lnSpc>
                <a:spcPct val="114000"/>
              </a:lnSpc>
              <a:spcBef>
                <a:spcPts val="0"/>
              </a:spcBef>
              <a:spcAft>
                <a:spcPts val="0"/>
              </a:spcAft>
              <a:buNone/>
            </a:pPr>
            <a:r>
              <a:rPr lang="en"/>
              <a:t>step			Optional. An integer number specifying the incrementation.</a:t>
            </a:r>
            <a:endParaRPr/>
          </a:p>
          <a:p>
            <a:pPr indent="0" lvl="0" marL="1371600" rtl="0" algn="l">
              <a:lnSpc>
                <a:spcPct val="114000"/>
              </a:lnSpc>
              <a:spcBef>
                <a:spcPts val="0"/>
              </a:spcBef>
              <a:spcAft>
                <a:spcPts val="0"/>
              </a:spcAft>
              <a:buClr>
                <a:schemeClr val="dk1"/>
              </a:buClr>
              <a:buSzPts val="1100"/>
              <a:buFont typeface="Arial"/>
              <a:buNone/>
            </a:pPr>
            <a:r>
              <a:rPr lang="en"/>
              <a:t>Default is 1</a:t>
            </a:r>
            <a:endParaRPr/>
          </a:p>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a:t>
            </a:r>
            <a:endParaRPr/>
          </a:p>
        </p:txBody>
      </p:sp>
      <p:sp>
        <p:nvSpPr>
          <p:cNvPr id="297" name="Google Shape;297;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a sequence of numbers from 3 to 5, and print each item in the sequence:</a:t>
            </a:r>
            <a:endParaRPr/>
          </a:p>
          <a:p>
            <a:pPr indent="0" lvl="0" marL="0" rtl="0" algn="l">
              <a:lnSpc>
                <a:spcPct val="114000"/>
              </a:lnSpc>
              <a:spcBef>
                <a:spcPts val="1600"/>
              </a:spcBef>
              <a:spcAft>
                <a:spcPts val="0"/>
              </a:spcAft>
              <a:buClr>
                <a:schemeClr val="dk1"/>
              </a:buClr>
              <a:buSzPts val="1100"/>
              <a:buFont typeface="Arial"/>
              <a:buNone/>
            </a:pPr>
            <a:r>
              <a:rPr lang="en"/>
              <a:t>x = range(3, 6)</a:t>
            </a:r>
            <a:endParaRPr/>
          </a:p>
          <a:p>
            <a:pPr indent="0" lvl="0" marL="0" rtl="0" algn="l">
              <a:lnSpc>
                <a:spcPct val="114000"/>
              </a:lnSpc>
              <a:spcBef>
                <a:spcPts val="0"/>
              </a:spcBef>
              <a:spcAft>
                <a:spcPts val="0"/>
              </a:spcAft>
              <a:buClr>
                <a:schemeClr val="dk1"/>
              </a:buClr>
              <a:buSzPts val="1100"/>
              <a:buFont typeface="Arial"/>
              <a:buNone/>
            </a:pPr>
            <a:r>
              <a:rPr lang="en"/>
              <a:t>for n in x:</a:t>
            </a:r>
            <a:endParaRPr/>
          </a:p>
          <a:p>
            <a:pPr indent="0" lvl="0" marL="0" rtl="0" algn="l">
              <a:lnSpc>
                <a:spcPct val="114000"/>
              </a:lnSpc>
              <a:spcBef>
                <a:spcPts val="0"/>
              </a:spcBef>
              <a:spcAft>
                <a:spcPts val="0"/>
              </a:spcAft>
              <a:buClr>
                <a:schemeClr val="dk1"/>
              </a:buClr>
              <a:buSzPts val="1100"/>
              <a:buFont typeface="Arial"/>
              <a:buNone/>
            </a:pPr>
            <a:r>
              <a:rPr lang="en"/>
              <a:t>  print(n)</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311700" y="29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303" name="Google Shape;303;p55"/>
          <p:cNvPicPr preferRelativeResize="0"/>
          <p:nvPr/>
        </p:nvPicPr>
        <p:blipFill>
          <a:blip r:embed="rId3">
            <a:alphaModFix/>
          </a:blip>
          <a:stretch>
            <a:fillRect/>
          </a:stretch>
        </p:blipFill>
        <p:spPr>
          <a:xfrm>
            <a:off x="1011775" y="1030550"/>
            <a:ext cx="7441000" cy="3810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6"/>
          <p:cNvSpPr txBox="1"/>
          <p:nvPr>
            <p:ph type="title"/>
          </p:nvPr>
        </p:nvSpPr>
        <p:spPr>
          <a:xfrm>
            <a:off x="311700" y="18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a:t>
            </a:r>
            <a:endParaRPr/>
          </a:p>
        </p:txBody>
      </p:sp>
      <p:sp>
        <p:nvSpPr>
          <p:cNvPr id="309" name="Google Shape;309;p56"/>
          <p:cNvSpPr txBox="1"/>
          <p:nvPr>
            <p:ph idx="1" type="body"/>
          </p:nvPr>
        </p:nvSpPr>
        <p:spPr>
          <a:xfrm>
            <a:off x="311700" y="761200"/>
            <a:ext cx="8520600" cy="422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Create a sequence of numbers from 3 to 20, but increment by 2 instead of 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x = range(3, 20, 2)</a:t>
            </a:r>
            <a:endParaRPr/>
          </a:p>
          <a:p>
            <a:pPr indent="0" lvl="0" marL="0" rtl="0" algn="l">
              <a:lnSpc>
                <a:spcPct val="100000"/>
              </a:lnSpc>
              <a:spcBef>
                <a:spcPts val="0"/>
              </a:spcBef>
              <a:spcAft>
                <a:spcPts val="0"/>
              </a:spcAft>
              <a:buClr>
                <a:schemeClr val="dk1"/>
              </a:buClr>
              <a:buSzPts val="1100"/>
              <a:buFont typeface="Arial"/>
              <a:buNone/>
            </a:pPr>
            <a:r>
              <a:rPr lang="en"/>
              <a:t>for n in x:</a:t>
            </a:r>
            <a:endParaRPr/>
          </a:p>
          <a:p>
            <a:pPr indent="0" lvl="0" marL="0" rtl="0" algn="l">
              <a:lnSpc>
                <a:spcPct val="100000"/>
              </a:lnSpc>
              <a:spcBef>
                <a:spcPts val="0"/>
              </a:spcBef>
              <a:spcAft>
                <a:spcPts val="0"/>
              </a:spcAft>
              <a:buClr>
                <a:schemeClr val="dk1"/>
              </a:buClr>
              <a:buSzPts val="1100"/>
              <a:buFont typeface="Arial"/>
              <a:buNone/>
            </a:pPr>
            <a:r>
              <a:rPr lang="en"/>
              <a:t>  print(n)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7"/>
          <p:cNvSpPr txBox="1"/>
          <p:nvPr>
            <p:ph type="title"/>
          </p:nvPr>
        </p:nvSpPr>
        <p:spPr>
          <a:xfrm>
            <a:off x="311700" y="36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315" name="Google Shape;315;p57"/>
          <p:cNvPicPr preferRelativeResize="0"/>
          <p:nvPr/>
        </p:nvPicPr>
        <p:blipFill>
          <a:blip r:embed="rId3">
            <a:alphaModFix/>
          </a:blip>
          <a:stretch>
            <a:fillRect/>
          </a:stretch>
        </p:blipFill>
        <p:spPr>
          <a:xfrm>
            <a:off x="910700" y="1106000"/>
            <a:ext cx="729837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99850"/>
            <a:ext cx="8520600" cy="540600"/>
          </a:xfrm>
          <a:prstGeom prst="rect">
            <a:avLst/>
          </a:prstGeom>
        </p:spPr>
        <p:txBody>
          <a:bodyPr anchorCtr="0" anchor="t" bIns="91425" lIns="91425" spcFirstLastPara="1" rIns="91425" wrap="square" tIns="91425">
            <a:noAutofit/>
          </a:bodyPr>
          <a:lstStyle/>
          <a:p>
            <a:pPr indent="0" lvl="0" marL="0" marR="63500" rtl="0" algn="l">
              <a:lnSpc>
                <a:spcPct val="97826"/>
              </a:lnSpc>
              <a:spcBef>
                <a:spcPts val="500"/>
              </a:spcBef>
              <a:spcAft>
                <a:spcPts val="0"/>
              </a:spcAft>
              <a:buClr>
                <a:schemeClr val="dk1"/>
              </a:buClr>
              <a:buSzPts val="1100"/>
              <a:buFont typeface="Arial"/>
              <a:buNone/>
            </a:pPr>
            <a:r>
              <a:rPr b="1" lang="en" sz="2300" u="sng">
                <a:solidFill>
                  <a:srgbClr val="121214"/>
                </a:solidFill>
                <a:latin typeface="Verdana"/>
                <a:ea typeface="Verdana"/>
                <a:cs typeface="Verdana"/>
                <a:sym typeface="Verdana"/>
              </a:rPr>
              <a:t>while Loop contd….</a:t>
            </a:r>
            <a:endParaRPr b="1" sz="2300" u="sng">
              <a:solidFill>
                <a:srgbClr val="121214"/>
              </a:solidFill>
              <a:latin typeface="Verdana"/>
              <a:ea typeface="Verdana"/>
              <a:cs typeface="Verdana"/>
              <a:sym typeface="Verdana"/>
            </a:endParaRPr>
          </a:p>
          <a:p>
            <a:pPr indent="0" lvl="0" marL="0" rtl="0" algn="l">
              <a:spcBef>
                <a:spcPts val="500"/>
              </a:spcBef>
              <a:spcAft>
                <a:spcPts val="0"/>
              </a:spcAft>
              <a:buNone/>
            </a:pPr>
            <a:r>
              <a:t/>
            </a:r>
            <a:endParaRPr/>
          </a:p>
        </p:txBody>
      </p:sp>
      <p:sp>
        <p:nvSpPr>
          <p:cNvPr id="79" name="Google Shape;79;p17"/>
          <p:cNvSpPr txBox="1"/>
          <p:nvPr>
            <p:ph idx="1" type="body"/>
          </p:nvPr>
        </p:nvSpPr>
        <p:spPr>
          <a:xfrm>
            <a:off x="137250" y="808075"/>
            <a:ext cx="8869500" cy="41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The syntax of a while loop in Python programming language is −</a:t>
            </a:r>
            <a:endParaRPr/>
          </a:p>
          <a:p>
            <a:pPr indent="0" lvl="0" marL="0" rtl="0" algn="l">
              <a:spcBef>
                <a:spcPts val="1600"/>
              </a:spcBef>
              <a:spcAft>
                <a:spcPts val="0"/>
              </a:spcAft>
              <a:buNone/>
            </a:pPr>
            <a:r>
              <a:rPr lang="en"/>
              <a:t>while expression:</a:t>
            </a:r>
            <a:br>
              <a:rPr lang="en"/>
            </a:br>
            <a:r>
              <a:rPr lang="en"/>
              <a:t>   statement(s)</a:t>
            </a:r>
            <a:endParaRPr/>
          </a:p>
          <a:p>
            <a:pPr indent="0" lvl="0" marL="0" rtl="0" algn="just">
              <a:spcBef>
                <a:spcPts val="1600"/>
              </a:spcBef>
              <a:spcAft>
                <a:spcPts val="0"/>
              </a:spcAft>
              <a:buNone/>
            </a:pPr>
            <a:r>
              <a:rPr lang="en"/>
              <a:t>Here, statement(s) may be a single statement or a block of statements. The condition may be any expression, and true is any non-zero value. The loop iterates while the condition is true. When the condition becomes false, program control passes to the line immediately following the loop.</a:t>
            </a:r>
            <a:endParaRPr/>
          </a:p>
          <a:p>
            <a:pPr indent="0" lvl="0" marL="0" rtl="0" algn="just">
              <a:spcBef>
                <a:spcPts val="1600"/>
              </a:spcBef>
              <a:spcAft>
                <a:spcPts val="0"/>
              </a:spcAft>
              <a:buClr>
                <a:schemeClr val="dk1"/>
              </a:buClr>
              <a:buSzPts val="1100"/>
              <a:buFont typeface="Arial"/>
              <a:buNone/>
            </a:pPr>
            <a:r>
              <a:rPr lang="en"/>
              <a:t>Here, key point of the while loop is that the loop might not ever run. When the condition is tested and the result is false, the loop body will be skipped and the first statement after the while loop will be executed.</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2191825" y="146125"/>
            <a:ext cx="4822050" cy="489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1</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None/>
            </a:pPr>
            <a:r>
              <a:rPr lang="en"/>
              <a:t>count = 0</a:t>
            </a:r>
            <a:br>
              <a:rPr lang="en"/>
            </a:br>
            <a:r>
              <a:rPr lang="en"/>
              <a:t>while (count &lt; 9):</a:t>
            </a:r>
            <a:br>
              <a:rPr lang="en"/>
            </a:br>
            <a:r>
              <a:rPr lang="en"/>
              <a:t>   print ('The count is:', count)</a:t>
            </a:r>
            <a:br>
              <a:rPr lang="en"/>
            </a:br>
            <a:r>
              <a:rPr lang="en"/>
              <a:t>   count = count + 1</a:t>
            </a:r>
            <a:br>
              <a:rPr lang="en"/>
            </a:br>
            <a:r>
              <a:rPr lang="en"/>
              <a:t>print ("Good bye!")</a:t>
            </a:r>
            <a:endParaRPr/>
          </a:p>
          <a:p>
            <a:pPr indent="0" lvl="0" marL="0" marR="38100" rtl="0" algn="l">
              <a:lnSpc>
                <a:spcPct val="150000"/>
              </a:lnSpc>
              <a:spcBef>
                <a:spcPts val="300"/>
              </a:spcBef>
              <a:spcAft>
                <a:spcPts val="0"/>
              </a:spcAft>
              <a:buNone/>
            </a:pPr>
            <a:r>
              <a:t/>
            </a:r>
            <a:endParaRPr/>
          </a:p>
          <a:p>
            <a:pPr indent="0" lvl="0" marL="0" marR="38100" rtl="0" algn="l">
              <a:lnSpc>
                <a:spcPct val="150000"/>
              </a:lnSpc>
              <a:spcBef>
                <a:spcPts val="300"/>
              </a:spcBef>
              <a:spcAft>
                <a:spcPts val="0"/>
              </a:spcAft>
              <a:buNone/>
            </a:pPr>
            <a:r>
              <a:t/>
            </a:r>
            <a:endParaRPr/>
          </a:p>
          <a:p>
            <a:pPr indent="0" lvl="0" marL="0" rtl="0" algn="l">
              <a:spcBef>
                <a:spcPts val="3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96" name="Google Shape;96;p20"/>
          <p:cNvPicPr preferRelativeResize="0"/>
          <p:nvPr/>
        </p:nvPicPr>
        <p:blipFill>
          <a:blip r:embed="rId3">
            <a:alphaModFix/>
          </a:blip>
          <a:stretch>
            <a:fillRect/>
          </a:stretch>
        </p:blipFill>
        <p:spPr>
          <a:xfrm>
            <a:off x="947650" y="1170125"/>
            <a:ext cx="7671874" cy="36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example above is a very simple while loop: if you think about it, the three components about which you read before are all present: the while keyword, followed by a condition that translates to either True or False (number &lt; 9) and a block of code that you want to execute repeatedly:</a:t>
            </a:r>
            <a:endParaRPr/>
          </a:p>
          <a:p>
            <a:pPr indent="457200" lvl="0" marL="0" marR="38100" rtl="0" algn="l">
              <a:lnSpc>
                <a:spcPct val="100000"/>
              </a:lnSpc>
              <a:spcBef>
                <a:spcPts val="1600"/>
              </a:spcBef>
              <a:spcAft>
                <a:spcPts val="0"/>
              </a:spcAft>
              <a:buClr>
                <a:schemeClr val="dk1"/>
              </a:buClr>
              <a:buSzPts val="1100"/>
              <a:buFont typeface="Arial"/>
              <a:buNone/>
            </a:pPr>
            <a:r>
              <a:rPr i="1" lang="en"/>
              <a:t>print 'The count is:', count</a:t>
            </a:r>
            <a:br>
              <a:rPr i="1" lang="en"/>
            </a:br>
            <a:r>
              <a:rPr i="1" lang="en"/>
              <a:t>	count = count + 1</a:t>
            </a:r>
            <a:endParaRPr i="1"/>
          </a:p>
          <a:p>
            <a:pPr indent="457200" lvl="0" marL="0" marR="38100" rtl="0" algn="l">
              <a:lnSpc>
                <a:spcPct val="100000"/>
              </a:lnSpc>
              <a:spcBef>
                <a:spcPts val="300"/>
              </a:spcBef>
              <a:spcAft>
                <a:spcPts val="0"/>
              </a:spcAft>
              <a:buClr>
                <a:schemeClr val="dk1"/>
              </a:buClr>
              <a:buSzPts val="1100"/>
              <a:buFont typeface="Arial"/>
              <a:buNone/>
            </a:pPr>
            <a:br>
              <a:rPr i="1" lang="en"/>
            </a:br>
            <a:r>
              <a:rPr lang="en"/>
              <a:t>The block here, consisting of the print and increment statements, is executed repeatedly until count is no longer less than 9. With each iteration, the current value of the index count is displayed and then increased by 1.</a:t>
            </a:r>
            <a:endParaRPr/>
          </a:p>
          <a:p>
            <a:pPr indent="457200" lvl="0" marL="0" marR="38100" rtl="0" algn="l">
              <a:lnSpc>
                <a:spcPct val="100000"/>
              </a:lnSpc>
              <a:spcBef>
                <a:spcPts val="300"/>
              </a:spcBef>
              <a:spcAft>
                <a:spcPts val="3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