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66" r:id="rId3"/>
    <p:sldId id="257" r:id="rId4"/>
    <p:sldId id="306" r:id="rId5"/>
    <p:sldId id="331" r:id="rId6"/>
    <p:sldId id="329" r:id="rId7"/>
    <p:sldId id="375" r:id="rId8"/>
    <p:sldId id="310" r:id="rId9"/>
    <p:sldId id="312" r:id="rId10"/>
    <p:sldId id="333" r:id="rId11"/>
    <p:sldId id="337" r:id="rId12"/>
    <p:sldId id="342" r:id="rId13"/>
    <p:sldId id="343" r:id="rId14"/>
    <p:sldId id="344" r:id="rId15"/>
    <p:sldId id="345" r:id="rId16"/>
    <p:sldId id="346" r:id="rId17"/>
    <p:sldId id="363" r:id="rId18"/>
    <p:sldId id="364" r:id="rId19"/>
    <p:sldId id="348" r:id="rId20"/>
    <p:sldId id="372" r:id="rId21"/>
    <p:sldId id="374" r:id="rId22"/>
    <p:sldId id="334" r:id="rId23"/>
    <p:sldId id="349" r:id="rId24"/>
    <p:sldId id="352" r:id="rId25"/>
    <p:sldId id="353" r:id="rId26"/>
    <p:sldId id="350" r:id="rId27"/>
    <p:sldId id="365" r:id="rId28"/>
    <p:sldId id="354" r:id="rId29"/>
    <p:sldId id="355" r:id="rId30"/>
    <p:sldId id="356" r:id="rId31"/>
    <p:sldId id="370" r:id="rId32"/>
    <p:sldId id="371" r:id="rId33"/>
    <p:sldId id="357" r:id="rId34"/>
    <p:sldId id="358" r:id="rId35"/>
    <p:sldId id="359" r:id="rId36"/>
    <p:sldId id="367" r:id="rId37"/>
    <p:sldId id="368" r:id="rId38"/>
    <p:sldId id="369"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56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69620" autoAdjust="0"/>
  </p:normalViewPr>
  <p:slideViewPr>
    <p:cSldViewPr snapToGrid="0" showGuides="1">
      <p:cViewPr varScale="1">
        <p:scale>
          <a:sx n="79" d="100"/>
          <a:sy n="79" d="100"/>
        </p:scale>
        <p:origin x="2316" y="90"/>
      </p:cViewPr>
      <p:guideLst>
        <p:guide orient="horz" pos="2251"/>
        <p:guide pos="5692"/>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Simple linear</a:t>
            </a:r>
            <a:r>
              <a:rPr lang="en-US" baseline="0" dirty="0"/>
              <a:t> regression involves 2 variables</a:t>
            </a:r>
          </a:p>
          <a:p>
            <a:pPr marL="0" lvl="0" indent="0">
              <a:buNone/>
            </a:pPr>
            <a:r>
              <a:rPr lang="en-US" baseline="0" dirty="0"/>
              <a:t>Draw a straight line through the data to predict the response variable</a:t>
            </a:r>
          </a:p>
          <a:p>
            <a:pPr marL="0" lvl="0" indent="0">
              <a:buNone/>
            </a:pPr>
            <a:r>
              <a:rPr lang="en-US" baseline="0" dirty="0"/>
              <a:t>Do that by estimating the slope, which is the change in the Y variable for every unit change in the X variable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4</a:t>
            </a:fld>
            <a:endParaRPr lang="en-US"/>
          </a:p>
        </p:txBody>
      </p:sp>
    </p:spTree>
    <p:extLst>
      <p:ext uri="{BB962C8B-B14F-4D97-AF65-F5344CB8AC3E}">
        <p14:creationId xmlns:p14="http://schemas.microsoft.com/office/powerpoint/2010/main" val="3335688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only predict y-values</a:t>
            </a:r>
            <a:r>
              <a:rPr lang="en-US" baseline="0" dirty="0"/>
              <a:t> that fall within x-values of the dataset, as relationship may not be linear outside bounds</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14</a:t>
            </a:fld>
            <a:endParaRPr lang="en-US"/>
          </a:p>
        </p:txBody>
      </p:sp>
    </p:spTree>
    <p:extLst>
      <p:ext uri="{BB962C8B-B14F-4D97-AF65-F5344CB8AC3E}">
        <p14:creationId xmlns:p14="http://schemas.microsoft.com/office/powerpoint/2010/main" val="155478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Study looked at diversity-stability</a:t>
            </a:r>
            <a:r>
              <a:rPr lang="en-US" baseline="0" dirty="0"/>
              <a:t>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How does the number of species influence ecosystem stability?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161 plots, each 9x9 m in Minnesota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Seeded plots with different numbers of species and measured biomass production over 10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Considered stability to be mean biomass over that time divided by the standard error of biomass</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15</a:t>
            </a:fld>
            <a:endParaRPr lang="en-US"/>
          </a:p>
        </p:txBody>
      </p:sp>
    </p:spTree>
    <p:extLst>
      <p:ext uri="{BB962C8B-B14F-4D97-AF65-F5344CB8AC3E}">
        <p14:creationId xmlns:p14="http://schemas.microsoft.com/office/powerpoint/2010/main" val="95987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16</a:t>
            </a:fld>
            <a:endParaRPr lang="en-US"/>
          </a:p>
        </p:txBody>
      </p:sp>
    </p:spTree>
    <p:extLst>
      <p:ext uri="{BB962C8B-B14F-4D97-AF65-F5344CB8AC3E}">
        <p14:creationId xmlns:p14="http://schemas.microsoft.com/office/powerpoint/2010/main" val="34424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is the estimate of the slope in the sample</a:t>
            </a:r>
            <a:r>
              <a:rPr lang="en-US" baseline="0" dirty="0"/>
              <a:t> and </a:t>
            </a:r>
            <a:r>
              <a:rPr lang="en-US" baseline="0" dirty="0" err="1"/>
              <a:t>SEb</a:t>
            </a:r>
            <a:r>
              <a:rPr lang="en-US" baseline="0" dirty="0"/>
              <a:t> is the standard error of b</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17</a:t>
            </a:fld>
            <a:endParaRPr lang="en-US"/>
          </a:p>
        </p:txBody>
      </p:sp>
    </p:spTree>
    <p:extLst>
      <p:ext uri="{BB962C8B-B14F-4D97-AF65-F5344CB8AC3E}">
        <p14:creationId xmlns:p14="http://schemas.microsoft.com/office/powerpoint/2010/main" val="901701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of variation in Y among individual data points with same value of X is the same as the amount of variation among</a:t>
            </a:r>
            <a:r>
              <a:rPr lang="en-US" baseline="0" dirty="0"/>
              <a:t> data points with different X values, except by chance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-expect the Regression Mean Square to exceed the Residual Mean square if H0 is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-Regression Mean Square is the difference between the mean y-value and the predicted y-values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-Residual Mean Square is the difference between individual y-values at a given x and the predicted y-value at that 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18</a:t>
            </a:fld>
            <a:endParaRPr lang="en-US"/>
          </a:p>
        </p:txBody>
      </p:sp>
    </p:spTree>
    <p:extLst>
      <p:ext uri="{BB962C8B-B14F-4D97-AF65-F5344CB8AC3E}">
        <p14:creationId xmlns:p14="http://schemas.microsoft.com/office/powerpoint/2010/main" val="53961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19</a:t>
            </a:fld>
            <a:endParaRPr lang="en-US"/>
          </a:p>
        </p:txBody>
      </p:sp>
    </p:spTree>
    <p:extLst>
      <p:ext uri="{BB962C8B-B14F-4D97-AF65-F5344CB8AC3E}">
        <p14:creationId xmlns:p14="http://schemas.microsoft.com/office/powerpoint/2010/main" val="196271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207041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Figure</a:t>
            </a:r>
            <a:r>
              <a:rPr lang="en-US" baseline="0" dirty="0"/>
              <a:t> shows how there is a normally distributed population of Y-values with  mean on the regression line</a:t>
            </a:r>
          </a:p>
          <a:p>
            <a:pPr marL="0" lvl="0" indent="0">
              <a:buNone/>
            </a:pPr>
            <a:r>
              <a:rPr lang="en-US" baseline="0" dirty="0"/>
              <a:t>Same variance in each of the y-populations</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23</a:t>
            </a:fld>
            <a:endParaRPr lang="en-US"/>
          </a:p>
        </p:txBody>
      </p:sp>
    </p:spTree>
    <p:extLst>
      <p:ext uri="{BB962C8B-B14F-4D97-AF65-F5344CB8AC3E}">
        <p14:creationId xmlns:p14="http://schemas.microsoft.com/office/powerpoint/2010/main" val="2806047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24</a:t>
            </a:fld>
            <a:endParaRPr lang="en-US"/>
          </a:p>
        </p:txBody>
      </p:sp>
    </p:spTree>
    <p:extLst>
      <p:ext uri="{BB962C8B-B14F-4D97-AF65-F5344CB8AC3E}">
        <p14:creationId xmlns:p14="http://schemas.microsoft.com/office/powerpoint/2010/main" val="1433475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25</a:t>
            </a:fld>
            <a:endParaRPr lang="en-US"/>
          </a:p>
        </p:txBody>
      </p:sp>
    </p:spTree>
    <p:extLst>
      <p:ext uri="{BB962C8B-B14F-4D97-AF65-F5344CB8AC3E}">
        <p14:creationId xmlns:p14="http://schemas.microsoft.com/office/powerpoint/2010/main" val="21745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5</a:t>
            </a:fld>
            <a:endParaRPr lang="en-US"/>
          </a:p>
        </p:txBody>
      </p:sp>
    </p:spTree>
    <p:extLst>
      <p:ext uri="{BB962C8B-B14F-4D97-AF65-F5344CB8AC3E}">
        <p14:creationId xmlns:p14="http://schemas.microsoft.com/office/powerpoint/2010/main" val="4182309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 scatterplot of fitted values (x-axis) vs residuals (y-axis)</a:t>
            </a:r>
          </a:p>
          <a:p>
            <a:pPr marL="0" lvl="0" indent="0">
              <a:buNone/>
            </a:pPr>
            <a:endParaRPr lang="en-US" dirty="0"/>
          </a:p>
          <a:p>
            <a:pPr marL="0" lvl="0" indent="0">
              <a:buNone/>
            </a:pPr>
            <a:r>
              <a:rPr lang="en-US" dirty="0"/>
              <a:t>Check for: </a:t>
            </a:r>
          </a:p>
          <a:p>
            <a:pPr marL="171450" lvl="0" indent="-171450">
              <a:buFontTx/>
              <a:buChar char="-"/>
            </a:pPr>
            <a:r>
              <a:rPr lang="en-US" dirty="0"/>
              <a:t>Roughly symmetric cloud of points around horizontal line at 0</a:t>
            </a:r>
          </a:p>
          <a:p>
            <a:pPr marL="171450" lvl="0" indent="-171450">
              <a:buFontTx/>
              <a:buChar char="-"/>
            </a:pPr>
            <a:r>
              <a:rPr lang="en-US" dirty="0"/>
              <a:t>Little noticeable curvature as you move from left to right</a:t>
            </a:r>
          </a:p>
          <a:p>
            <a:pPr marL="171450" lvl="0" indent="-171450">
              <a:buFontTx/>
              <a:buChar char="-"/>
            </a:pPr>
            <a:r>
              <a:rPr lang="en-US" dirty="0"/>
              <a:t>Approximately equal variance of points above and below the line at all values of x</a:t>
            </a:r>
          </a:p>
        </p:txBody>
      </p:sp>
      <p:sp>
        <p:nvSpPr>
          <p:cNvPr id="4" name="Slide Number Placeholder 3"/>
          <p:cNvSpPr>
            <a:spLocks noGrp="1"/>
          </p:cNvSpPr>
          <p:nvPr>
            <p:ph type="sldNum" sz="quarter" idx="10"/>
          </p:nvPr>
        </p:nvSpPr>
        <p:spPr/>
        <p:txBody>
          <a:bodyPr/>
          <a:lstStyle/>
          <a:p>
            <a:fld id="{21F84D96-5809-5C4C-AEE3-7E302A06CE2A}" type="slidenum">
              <a:rPr lang="en-US" smtClean="0"/>
              <a:t>26</a:t>
            </a:fld>
            <a:endParaRPr lang="en-US"/>
          </a:p>
        </p:txBody>
      </p:sp>
    </p:spTree>
    <p:extLst>
      <p:ext uri="{BB962C8B-B14F-4D97-AF65-F5344CB8AC3E}">
        <p14:creationId xmlns:p14="http://schemas.microsoft.com/office/powerpoint/2010/main" val="404921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27</a:t>
            </a:fld>
            <a:endParaRPr lang="en-US"/>
          </a:p>
        </p:txBody>
      </p:sp>
    </p:spTree>
    <p:extLst>
      <p:ext uri="{BB962C8B-B14F-4D97-AF65-F5344CB8AC3E}">
        <p14:creationId xmlns:p14="http://schemas.microsoft.com/office/powerpoint/2010/main" val="83431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28</a:t>
            </a:fld>
            <a:endParaRPr lang="en-US"/>
          </a:p>
        </p:txBody>
      </p:sp>
    </p:spTree>
    <p:extLst>
      <p:ext uri="{BB962C8B-B14F-4D97-AF65-F5344CB8AC3E}">
        <p14:creationId xmlns:p14="http://schemas.microsoft.com/office/powerpoint/2010/main" val="882598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29</a:t>
            </a:fld>
            <a:endParaRPr lang="en-US"/>
          </a:p>
        </p:txBody>
      </p:sp>
    </p:spTree>
    <p:extLst>
      <p:ext uri="{BB962C8B-B14F-4D97-AF65-F5344CB8AC3E}">
        <p14:creationId xmlns:p14="http://schemas.microsoft.com/office/powerpoint/2010/main" val="3375066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Data are counts of pollen grains received by iris flowers with different floral</a:t>
            </a:r>
            <a:r>
              <a:rPr lang="en-US" baseline="0" dirty="0"/>
              <a:t> tube lengths</a:t>
            </a:r>
            <a:endParaRPr lang="en-US" dirty="0"/>
          </a:p>
          <a:p>
            <a:pPr marL="0" lvl="0" indent="0">
              <a:buNone/>
            </a:pPr>
            <a:r>
              <a:rPr lang="en-US" dirty="0"/>
              <a:t>Square root transformation helped in this case</a:t>
            </a:r>
          </a:p>
          <a:p>
            <a:pPr marL="0" lvl="0" indent="0">
              <a:buNone/>
            </a:pPr>
            <a:r>
              <a:rPr lang="en-US" dirty="0"/>
              <a:t>Square root transformation often</a:t>
            </a:r>
            <a:r>
              <a:rPr lang="en-US" baseline="0" dirty="0"/>
              <a:t> works for count data</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30</a:t>
            </a:fld>
            <a:endParaRPr lang="en-US"/>
          </a:p>
        </p:txBody>
      </p:sp>
    </p:spTree>
    <p:extLst>
      <p:ext uri="{BB962C8B-B14F-4D97-AF65-F5344CB8AC3E}">
        <p14:creationId xmlns:p14="http://schemas.microsoft.com/office/powerpoint/2010/main" val="395426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Measurement error</a:t>
            </a:r>
            <a:r>
              <a:rPr lang="en-US" baseline="0" dirty="0"/>
              <a:t> in Y doesn’t have a huge effect on the slope</a:t>
            </a:r>
          </a:p>
          <a:p>
            <a:pPr marL="0" lvl="0" indent="0">
              <a:buNone/>
            </a:pPr>
            <a:r>
              <a:rPr lang="en-US" baseline="0" dirty="0"/>
              <a:t>Measurement error on x does influence the slope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33</a:t>
            </a:fld>
            <a:endParaRPr lang="en-US"/>
          </a:p>
        </p:txBody>
      </p:sp>
    </p:spTree>
    <p:extLst>
      <p:ext uri="{BB962C8B-B14F-4D97-AF65-F5344CB8AC3E}">
        <p14:creationId xmlns:p14="http://schemas.microsoft.com/office/powerpoint/2010/main" val="1578197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Left panel = polynomial regression, fits curve to every data point</a:t>
            </a:r>
          </a:p>
          <a:p>
            <a:pPr marL="0" lvl="0" indent="0">
              <a:buNone/>
            </a:pPr>
            <a:r>
              <a:rPr lang="en-US" dirty="0" err="1"/>
              <a:t>Msresidual</a:t>
            </a:r>
            <a:r>
              <a:rPr lang="en-US" dirty="0"/>
              <a:t> = 0</a:t>
            </a:r>
          </a:p>
          <a:p>
            <a:pPr marL="0" lvl="0" indent="0">
              <a:buNone/>
            </a:pPr>
            <a:r>
              <a:rPr lang="en-US" dirty="0"/>
              <a:t>Right panel</a:t>
            </a:r>
            <a:r>
              <a:rPr lang="en-US" baseline="0" dirty="0"/>
              <a:t> = </a:t>
            </a:r>
            <a:r>
              <a:rPr lang="en-US" baseline="0" dirty="0" err="1"/>
              <a:t>Michaelis-Menten</a:t>
            </a:r>
            <a:r>
              <a:rPr lang="en-US" baseline="0" dirty="0"/>
              <a:t> equation (biochemistry), much simpler curve</a:t>
            </a:r>
          </a:p>
          <a:p>
            <a:pPr marL="0" lvl="0" indent="0">
              <a:buNone/>
            </a:pPr>
            <a:r>
              <a:rPr lang="en-US" baseline="0" dirty="0"/>
              <a:t>Simple is generally good</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34</a:t>
            </a:fld>
            <a:endParaRPr lang="en-US"/>
          </a:p>
        </p:txBody>
      </p:sp>
    </p:spTree>
    <p:extLst>
      <p:ext uri="{BB962C8B-B14F-4D97-AF65-F5344CB8AC3E}">
        <p14:creationId xmlns:p14="http://schemas.microsoft.com/office/powerpoint/2010/main" val="1058974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Y = a + </a:t>
            </a:r>
            <a:r>
              <a:rPr lang="en-US" dirty="0" err="1"/>
              <a:t>bX</a:t>
            </a:r>
            <a:r>
              <a:rPr lang="en-US" dirty="0"/>
              <a:t> + cX^2</a:t>
            </a:r>
          </a:p>
        </p:txBody>
      </p:sp>
      <p:sp>
        <p:nvSpPr>
          <p:cNvPr id="4" name="Slide Number Placeholder 3"/>
          <p:cNvSpPr>
            <a:spLocks noGrp="1"/>
          </p:cNvSpPr>
          <p:nvPr>
            <p:ph type="sldNum" sz="quarter" idx="10"/>
          </p:nvPr>
        </p:nvSpPr>
        <p:spPr/>
        <p:txBody>
          <a:bodyPr/>
          <a:lstStyle/>
          <a:p>
            <a:fld id="{21F84D96-5809-5C4C-AEE3-7E302A06CE2A}" type="slidenum">
              <a:rPr lang="en-US" smtClean="0"/>
              <a:t>35</a:t>
            </a:fld>
            <a:endParaRPr lang="en-US"/>
          </a:p>
        </p:txBody>
      </p:sp>
    </p:spTree>
    <p:extLst>
      <p:ext uri="{BB962C8B-B14F-4D97-AF65-F5344CB8AC3E}">
        <p14:creationId xmlns:p14="http://schemas.microsoft.com/office/powerpoint/2010/main" val="2974772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Y = a + </a:t>
            </a:r>
            <a:r>
              <a:rPr lang="en-US" dirty="0" err="1"/>
              <a:t>bX</a:t>
            </a:r>
            <a:r>
              <a:rPr lang="en-US" dirty="0"/>
              <a:t> + cX^2</a:t>
            </a:r>
          </a:p>
        </p:txBody>
      </p:sp>
      <p:sp>
        <p:nvSpPr>
          <p:cNvPr id="4" name="Slide Number Placeholder 3"/>
          <p:cNvSpPr>
            <a:spLocks noGrp="1"/>
          </p:cNvSpPr>
          <p:nvPr>
            <p:ph type="sldNum" sz="quarter" idx="10"/>
          </p:nvPr>
        </p:nvSpPr>
        <p:spPr/>
        <p:txBody>
          <a:bodyPr/>
          <a:lstStyle/>
          <a:p>
            <a:fld id="{21F84D96-5809-5C4C-AEE3-7E302A06CE2A}" type="slidenum">
              <a:rPr lang="en-US" smtClean="0"/>
              <a:t>36</a:t>
            </a:fld>
            <a:endParaRPr lang="en-US"/>
          </a:p>
        </p:txBody>
      </p:sp>
    </p:spTree>
    <p:extLst>
      <p:ext uri="{BB962C8B-B14F-4D97-AF65-F5344CB8AC3E}">
        <p14:creationId xmlns:p14="http://schemas.microsoft.com/office/powerpoint/2010/main" val="456290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160 guppies exposed</a:t>
            </a:r>
            <a:r>
              <a:rPr lang="en-US" baseline="0" dirty="0"/>
              <a:t> to cold temperatures for different durations</a:t>
            </a:r>
          </a:p>
          <a:p>
            <a:pPr marL="0" lvl="0" indent="0">
              <a:buNone/>
            </a:pPr>
            <a:r>
              <a:rPr lang="en-US" baseline="0" dirty="0"/>
              <a:t>40 fish per treatment</a:t>
            </a:r>
          </a:p>
          <a:p>
            <a:pPr marL="0" lvl="0" indent="0">
              <a:buNone/>
            </a:pPr>
            <a:r>
              <a:rPr lang="en-US" baseline="0" dirty="0"/>
              <a:t>Curve shows proportion of fish that die at levels of exposure X</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37</a:t>
            </a:fld>
            <a:endParaRPr lang="en-US"/>
          </a:p>
        </p:txBody>
      </p:sp>
    </p:spTree>
    <p:extLst>
      <p:ext uri="{BB962C8B-B14F-4D97-AF65-F5344CB8AC3E}">
        <p14:creationId xmlns:p14="http://schemas.microsoft.com/office/powerpoint/2010/main" val="1401663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6</a:t>
            </a:fld>
            <a:endParaRPr lang="en-US"/>
          </a:p>
        </p:txBody>
      </p:sp>
    </p:spTree>
    <p:extLst>
      <p:ext uri="{BB962C8B-B14F-4D97-AF65-F5344CB8AC3E}">
        <p14:creationId xmlns:p14="http://schemas.microsoft.com/office/powerpoint/2010/main" val="2672432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38</a:t>
            </a:fld>
            <a:endParaRPr lang="en-US"/>
          </a:p>
        </p:txBody>
      </p:sp>
    </p:spTree>
    <p:extLst>
      <p:ext uri="{BB962C8B-B14F-4D97-AF65-F5344CB8AC3E}">
        <p14:creationId xmlns:p14="http://schemas.microsoft.com/office/powerpoint/2010/main" val="1891025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204729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Rotate the line through a center point representing the mean of x and y until we arrive at the best fit position</a:t>
            </a:r>
          </a:p>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8</a:t>
            </a:fld>
            <a:endParaRPr lang="en-US"/>
          </a:p>
        </p:txBody>
      </p:sp>
    </p:spTree>
    <p:extLst>
      <p:ext uri="{BB962C8B-B14F-4D97-AF65-F5344CB8AC3E}">
        <p14:creationId xmlns:p14="http://schemas.microsoft.com/office/powerpoint/2010/main" val="97955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9</a:t>
            </a:fld>
            <a:endParaRPr lang="en-US"/>
          </a:p>
        </p:txBody>
      </p:sp>
    </p:spTree>
    <p:extLst>
      <p:ext uri="{BB962C8B-B14F-4D97-AF65-F5344CB8AC3E}">
        <p14:creationId xmlns:p14="http://schemas.microsoft.com/office/powerpoint/2010/main" val="307425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Slope of the line indicates that on average, lion age increases by 10.65 years for every unit change in the proportion of the nose that is black (or</a:t>
            </a:r>
            <a:r>
              <a:rPr lang="en-US" baseline="0" dirty="0"/>
              <a:t> 1.06 years for every 0.1 increase in black)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Once you have the equation, can use it for predicting the value of Y (in years) for a given proportion of black on the nose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10</a:t>
            </a:fld>
            <a:endParaRPr lang="en-US"/>
          </a:p>
        </p:txBody>
      </p:sp>
    </p:spTree>
    <p:extLst>
      <p:ext uri="{BB962C8B-B14F-4D97-AF65-F5344CB8AC3E}">
        <p14:creationId xmlns:p14="http://schemas.microsoft.com/office/powerpoint/2010/main" val="174378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11</a:t>
            </a:fld>
            <a:endParaRPr lang="en-US"/>
          </a:p>
        </p:txBody>
      </p:sp>
    </p:spTree>
    <p:extLst>
      <p:ext uri="{BB962C8B-B14F-4D97-AF65-F5344CB8AC3E}">
        <p14:creationId xmlns:p14="http://schemas.microsoft.com/office/powerpoint/2010/main" val="28586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12</a:t>
            </a:fld>
            <a:endParaRPr lang="en-US"/>
          </a:p>
        </p:txBody>
      </p:sp>
    </p:spTree>
    <p:extLst>
      <p:ext uri="{BB962C8B-B14F-4D97-AF65-F5344CB8AC3E}">
        <p14:creationId xmlns:p14="http://schemas.microsoft.com/office/powerpoint/2010/main" val="100239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line predicts mean value of Y for any specified</a:t>
            </a:r>
            <a:r>
              <a:rPr lang="en-US" baseline="0" dirty="0"/>
              <a:t> value of 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questions you might ask: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What is mean age for lions with 60% black noses?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old is that</a:t>
            </a:r>
            <a:r>
              <a:rPr lang="en-US" baseline="0" dirty="0"/>
              <a:t> lion, given that 60% of its nose is black?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Both questions have same mean answer (7.27 years), but differ in precision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Width of confidence bands always wider at values farther away from mean x</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13</a:t>
            </a:fld>
            <a:endParaRPr lang="en-US"/>
          </a:p>
        </p:txBody>
      </p:sp>
    </p:spTree>
    <p:extLst>
      <p:ext uri="{BB962C8B-B14F-4D97-AF65-F5344CB8AC3E}">
        <p14:creationId xmlns:p14="http://schemas.microsoft.com/office/powerpoint/2010/main" val="240270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8F371-C4BF-47BB-A92D-F6357FE47112}" type="datetime1">
              <a:rPr lang="en-US" smtClean="0"/>
              <a:t>7/5/2023</a:t>
            </a:fld>
            <a:endParaRPr lang="en-US" dirty="0"/>
          </a:p>
        </p:txBody>
      </p:sp>
      <p:sp>
        <p:nvSpPr>
          <p:cNvPr id="6" name="Slide Number Placeholder 5"/>
          <p:cNvSpPr>
            <a:spLocks noGrp="1"/>
          </p:cNvSpPr>
          <p:nvPr>
            <p:ph type="sldNum" sz="quarter" idx="12"/>
          </p:nvPr>
        </p:nvSpPr>
        <p:spPr/>
        <p:txBody>
          <a:bodyPr/>
          <a:lstStyle/>
          <a:p>
            <a:fld id="{0DEFA035-797D-4C40-9C62-087031681322}" type="slidenum">
              <a:rPr lang="en-US" smtClean="0"/>
              <a:t>‹#›</a:t>
            </a:fld>
            <a:endParaRPr lang="en-US" dirty="0"/>
          </a:p>
        </p:txBody>
      </p:sp>
      <p:sp>
        <p:nvSpPr>
          <p:cNvPr id="9" name="Content Placeholder 7"/>
          <p:cNvSpPr txBox="1">
            <a:spLocks/>
          </p:cNvSpPr>
          <p:nvPr userDrawn="1"/>
        </p:nvSpPr>
        <p:spPr>
          <a:xfrm>
            <a:off x="3035776" y="6361113"/>
            <a:ext cx="3342323" cy="3762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Arial" pitchFamily="34" charset="0"/>
                <a:cs typeface="Arial" pitchFamily="34" charset="0"/>
              </a:rPr>
              <a:t>© 2020 W.H. Freeman and Company</a:t>
            </a:r>
          </a:p>
        </p:txBody>
      </p:sp>
      <p:sp>
        <p:nvSpPr>
          <p:cNvPr id="7" name="Picture Placeholder 6"/>
          <p:cNvSpPr>
            <a:spLocks noGrp="1"/>
          </p:cNvSpPr>
          <p:nvPr>
            <p:ph type="pic" sz="quarter" idx="13"/>
          </p:nvPr>
        </p:nvSpPr>
        <p:spPr>
          <a:xfrm>
            <a:off x="2281238" y="4362450"/>
            <a:ext cx="754062" cy="871538"/>
          </a:xfrm>
        </p:spPr>
        <p:txBody>
          <a:bodyPr/>
          <a:lstStyle/>
          <a:p>
            <a:endParaRPr lang="ru-RU"/>
          </a:p>
        </p:txBody>
      </p:sp>
      <p:sp>
        <p:nvSpPr>
          <p:cNvPr id="10" name="Table Placeholder 9"/>
          <p:cNvSpPr>
            <a:spLocks noGrp="1"/>
          </p:cNvSpPr>
          <p:nvPr>
            <p:ph type="tbl" sz="quarter" idx="14"/>
          </p:nvPr>
        </p:nvSpPr>
        <p:spPr>
          <a:xfrm>
            <a:off x="3875088" y="4370388"/>
            <a:ext cx="1023937" cy="889000"/>
          </a:xfrm>
        </p:spPr>
        <p:txBody>
          <a:bodyPr/>
          <a:lstStyle/>
          <a:p>
            <a:endParaRPr lang="ru-RU"/>
          </a:p>
        </p:txBody>
      </p:sp>
    </p:spTree>
    <p:extLst>
      <p:ext uri="{BB962C8B-B14F-4D97-AF65-F5344CB8AC3E}">
        <p14:creationId xmlns:p14="http://schemas.microsoft.com/office/powerpoint/2010/main" val="22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43" y="1265130"/>
            <a:ext cx="8494713" cy="814191"/>
          </a:xfrm>
        </p:spPr>
        <p:txBody>
          <a:bodyPr>
            <a:noAutofit/>
          </a:bodyPr>
          <a:lstStyle/>
          <a:p>
            <a:r>
              <a:rPr lang="en-CA" dirty="0">
                <a:solidFill>
                  <a:schemeClr val="accent2">
                    <a:lumMod val="40000"/>
                    <a:lumOff val="60000"/>
                  </a:schemeClr>
                </a:solidFill>
              </a:rPr>
              <a:t>Linear Regression</a:t>
            </a:r>
          </a:p>
        </p:txBody>
      </p:sp>
      <p:sp>
        <p:nvSpPr>
          <p:cNvPr id="3" name="Subtitle 2"/>
          <p:cNvSpPr>
            <a:spLocks noGrp="1"/>
          </p:cNvSpPr>
          <p:nvPr>
            <p:ph type="subTitle" idx="1"/>
          </p:nvPr>
        </p:nvSpPr>
        <p:spPr>
          <a:xfrm>
            <a:off x="1143000" y="3859925"/>
            <a:ext cx="6858000" cy="1655762"/>
          </a:xfrm>
        </p:spPr>
        <p:txBody>
          <a:bodyPr>
            <a:normAutofit/>
          </a:bodyPr>
          <a:lstStyle/>
          <a:p>
            <a:r>
              <a:rPr lang="en-CA" dirty="0"/>
              <a:t>NRES 776</a:t>
            </a:r>
          </a:p>
          <a:p>
            <a:r>
              <a:rPr lang="en-CA" dirty="0"/>
              <a:t>Instructor: Heather Bryan</a:t>
            </a:r>
          </a:p>
          <a:p>
            <a:r>
              <a:rPr lang="en-CA" dirty="0"/>
              <a:t>Oct 14, 2021</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363210" y="341553"/>
            <a:ext cx="8417690"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Example: regression line for lion data</a:t>
            </a:r>
          </a:p>
        </p:txBody>
      </p:sp>
      <p:pic>
        <p:nvPicPr>
          <p:cNvPr id="6" name="Picture 2" descr="A scatter graph plots Proportion black on the noses of male lions along the horizontal axis against Age of lions in years along the vertical axis.&#10;The readings on the horizontal axis range from 0 to 0 point 8 in increments of 0 point 2 and the readings on the vertical axis range from 0 to 14 increments of 2. A line with a positive slope, commencing from the point (0 point 1, 2) and ending at (0 point 8, 9) is shown with scatter plots on its either sides. The scatter plots are shown between (0 point 1, 4) and (0 point 8, 14). The scatter plots are jam-packed in the region between the points (0, 4) and (0 point 3, 5). The last two plots correspond to the points (0 point 7, 13) and (0 point 8, 9).&#10;FIGURE 17.1-4 The regression line for the lion data from Example 17.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19532" y="1271735"/>
            <a:ext cx="6705046" cy="52665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EC528A-3DE3-7E42-9813-2C3CB1B90DFD}"/>
                  </a:ext>
                </a:extLst>
              </p:cNvPr>
              <p:cNvSpPr txBox="1"/>
              <p:nvPr/>
            </p:nvSpPr>
            <p:spPr>
              <a:xfrm>
                <a:off x="2662782" y="1536484"/>
                <a:ext cx="381854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solidFill>
                                <a:srgbClr val="0070C0"/>
                              </a:solidFill>
                              <a:latin typeface="Cambria Math" panose="02040503050406030204" pitchFamily="18" charset="0"/>
                            </a:rPr>
                          </m:ctrlPr>
                        </m:accPr>
                        <m:e>
                          <m:r>
                            <a:rPr lang="en-US" sz="3200" b="0" i="1" smtClean="0">
                              <a:solidFill>
                                <a:srgbClr val="0070C0"/>
                              </a:solidFill>
                              <a:latin typeface="Cambria Math" panose="02040503050406030204" pitchFamily="18" charset="0"/>
                            </a:rPr>
                            <m:t>𝑦</m:t>
                          </m:r>
                        </m:e>
                      </m:acc>
                      <m:r>
                        <a:rPr lang="en-US" sz="3200" b="0" i="1" smtClean="0">
                          <a:solidFill>
                            <a:srgbClr val="0070C0"/>
                          </a:solidFill>
                          <a:latin typeface="Cambria Math" panose="02040503050406030204" pitchFamily="18" charset="0"/>
                        </a:rPr>
                        <m:t>=0.879+10.647</m:t>
                      </m:r>
                      <m:r>
                        <a:rPr lang="en-US" sz="3200" b="0" i="1" smtClean="0">
                          <a:solidFill>
                            <a:srgbClr val="0070C0"/>
                          </a:solidFill>
                          <a:latin typeface="Cambria Math" panose="02040503050406030204" pitchFamily="18" charset="0"/>
                        </a:rPr>
                        <m:t>𝑥</m:t>
                      </m:r>
                    </m:oMath>
                  </m:oMathPara>
                </a14:m>
                <a:endParaRPr lang="en-US" sz="3200" dirty="0">
                  <a:solidFill>
                    <a:srgbClr val="0070C0"/>
                  </a:solidFill>
                  <a:latin typeface="Helvetica" charset="0"/>
                  <a:ea typeface="Helvetica" charset="0"/>
                  <a:cs typeface="Helvetica" charset="0"/>
                </a:endParaRPr>
              </a:p>
            </p:txBody>
          </p:sp>
        </mc:Choice>
        <mc:Fallback xmlns="">
          <p:sp>
            <p:nvSpPr>
              <p:cNvPr id="7" name="TextBox 6">
                <a:extLst>
                  <a:ext uri="{FF2B5EF4-FFF2-40B4-BE49-F238E27FC236}">
                    <a16:creationId xmlns:a16="http://schemas.microsoft.com/office/drawing/2014/main" xmlns:a14="http://schemas.microsoft.com/office/drawing/2010/main" xmlns="" id="{03EC528A-3DE3-7E42-9813-2C3CB1B90DFD}"/>
                  </a:ext>
                </a:extLst>
              </p:cNvPr>
              <p:cNvSpPr txBox="1">
                <a:spLocks noRot="1" noChangeAspect="1" noMove="1" noResize="1" noEditPoints="1" noAdjustHandles="1" noChangeArrowheads="1" noChangeShapeType="1" noTextEdit="1"/>
              </p:cNvSpPr>
              <p:nvPr/>
            </p:nvSpPr>
            <p:spPr>
              <a:xfrm>
                <a:off x="2662782" y="1536484"/>
                <a:ext cx="3818546" cy="492443"/>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19018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3389685" y="191184"/>
            <a:ext cx="2364750"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Residuals</a:t>
            </a:r>
          </a:p>
        </p:txBody>
      </p:sp>
      <p:pic>
        <p:nvPicPr>
          <p:cNvPr id="3" name="Picture 2" descr="A scatter graph plots Proportion black on the noses of male lions along the horizontal axis against Age of lions in years along the vertical axis.&#10;The readings on the horizontal axis range from 0 to 0 point 8 in increments of 0 point 2 and the readings on the vertical axis range from 0 to 14 increments of 2. A line with a positive slope, commencing from the point (0 point 1, 2) and ending at (0 point 8, 9) is shown with scatter plots on its either sides. The scatter plots are shown between (0 point 1, 4) and (0 point 8, 14). The scatter plots are jam-packed in the region between the points (0, 4) and (0 point 3, 5). The last two plots correspond to the points (0 point 7, 13) and (0 point 8, 9).&#10;FIGURE 17.1-4 The regression line for the lion data from Example 17.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50" y="2355236"/>
            <a:ext cx="5732685" cy="4502764"/>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p:cNvSpPr/>
          <p:nvPr/>
        </p:nvSpPr>
        <p:spPr>
          <a:xfrm>
            <a:off x="5123145" y="3745282"/>
            <a:ext cx="45719" cy="551145"/>
          </a:xfrm>
          <a:prstGeom prst="rightBrace">
            <a:avLst/>
          </a:prstGeom>
          <a:solidFill>
            <a:schemeClr val="tx1"/>
          </a:solidFill>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 name="TextBox 6"/>
              <p:cNvSpPr txBox="1"/>
              <p:nvPr/>
            </p:nvSpPr>
            <p:spPr>
              <a:xfrm>
                <a:off x="5168864" y="2245287"/>
                <a:ext cx="4404272"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𝑆𝑆𝑟𝑒𝑠𝑖𝑑𝑢𝑎𝑙</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𝑌</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CA" dirty="0"/>
              </a:p>
            </p:txBody>
          </p:sp>
        </mc:Choice>
        <mc:Fallback xmlns="">
          <p:sp>
            <p:nvSpPr>
              <p:cNvPr id="7" name="TextBox 6"/>
              <p:cNvSpPr txBox="1">
                <a:spLocks noRot="1" noChangeAspect="1" noMove="1" noResize="1" noEditPoints="1" noAdjustHandles="1" noChangeArrowheads="1" noChangeShapeType="1" noTextEdit="1"/>
              </p:cNvSpPr>
              <p:nvPr/>
            </p:nvSpPr>
            <p:spPr>
              <a:xfrm>
                <a:off x="5168864" y="2245287"/>
                <a:ext cx="4404272" cy="848566"/>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168864" y="3832469"/>
                <a:ext cx="924356" cy="376770"/>
              </a:xfrm>
              <a:prstGeom prst="rect">
                <a:avLst/>
              </a:prstGeom>
              <a:solidFill>
                <a:schemeClr val="tx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schemeClr val="bg1"/>
                              </a:solidFill>
                              <a:latin typeface="Cambria Math" panose="02040503050406030204" pitchFamily="18" charset="0"/>
                            </a:rPr>
                          </m:ctrlPr>
                        </m:sSubPr>
                        <m:e>
                          <m:r>
                            <a:rPr lang="en-CA" i="1">
                              <a:solidFill>
                                <a:schemeClr val="bg1"/>
                              </a:solidFill>
                              <a:latin typeface="Cambria Math" panose="02040503050406030204" pitchFamily="18" charset="0"/>
                            </a:rPr>
                            <m:t>(</m:t>
                          </m:r>
                          <m:r>
                            <a:rPr lang="en-CA" i="1">
                              <a:solidFill>
                                <a:schemeClr val="bg1"/>
                              </a:solidFill>
                              <a:latin typeface="Cambria Math" panose="02040503050406030204" pitchFamily="18" charset="0"/>
                            </a:rPr>
                            <m:t>𝑌</m:t>
                          </m:r>
                        </m:e>
                        <m:sub>
                          <m:r>
                            <a:rPr lang="en-CA" i="1">
                              <a:solidFill>
                                <a:schemeClr val="bg1"/>
                              </a:solidFill>
                              <a:latin typeface="Cambria Math" panose="02040503050406030204" pitchFamily="18" charset="0"/>
                            </a:rPr>
                            <m:t>𝑖</m:t>
                          </m:r>
                        </m:sub>
                      </m:sSub>
                      <m:r>
                        <a:rPr lang="en-CA" i="1">
                          <a:solidFill>
                            <a:schemeClr val="bg1"/>
                          </a:solidFill>
                          <a:latin typeface="Cambria Math" panose="02040503050406030204" pitchFamily="18" charset="0"/>
                        </a:rPr>
                        <m:t>−</m:t>
                      </m:r>
                      <m:acc>
                        <m:accPr>
                          <m:chr m:val="̂"/>
                          <m:ctrlPr>
                            <a:rPr lang="en-CA" i="1">
                              <a:solidFill>
                                <a:schemeClr val="bg1"/>
                              </a:solidFill>
                              <a:latin typeface="Cambria Math" panose="02040503050406030204" pitchFamily="18" charset="0"/>
                            </a:rPr>
                          </m:ctrlPr>
                        </m:accPr>
                        <m:e>
                          <m:r>
                            <a:rPr lang="en-CA" i="1">
                              <a:solidFill>
                                <a:schemeClr val="bg1"/>
                              </a:solidFill>
                              <a:latin typeface="Cambria Math" panose="02040503050406030204" pitchFamily="18" charset="0"/>
                            </a:rPr>
                            <m:t>𝑌</m:t>
                          </m:r>
                        </m:e>
                      </m:acc>
                      <m:r>
                        <a:rPr lang="en-CA" i="1">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168864" y="3832469"/>
                <a:ext cx="924356" cy="376770"/>
              </a:xfrm>
              <a:prstGeom prst="rect">
                <a:avLst/>
              </a:prstGeom>
              <a:blipFill rotWithShape="0">
                <a:blip r:embed="rId5"/>
                <a:stretch>
                  <a:fillRect t="-1639" r="-13816" b="-14754"/>
                </a:stretch>
              </a:blipFill>
            </p:spPr>
            <p:txBody>
              <a:bodyPr/>
              <a:lstStyle/>
              <a:p>
                <a:r>
                  <a:rPr lang="en-CA">
                    <a:noFill/>
                  </a:rPr>
                  <a:t> </a:t>
                </a:r>
              </a:p>
            </p:txBody>
          </p:sp>
        </mc:Fallback>
      </mc:AlternateContent>
      <p:sp>
        <p:nvSpPr>
          <p:cNvPr id="10" name="TextBox 9"/>
          <p:cNvSpPr txBox="1"/>
          <p:nvPr/>
        </p:nvSpPr>
        <p:spPr>
          <a:xfrm>
            <a:off x="325737" y="1002418"/>
            <a:ext cx="8492646" cy="954107"/>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Scatter of points above and below regression line</a:t>
            </a:r>
          </a:p>
          <a:p>
            <a:r>
              <a:rPr lang="en-CA" sz="2800" dirty="0">
                <a:latin typeface="Arial" panose="020B0604020202020204" pitchFamily="34" charset="0"/>
                <a:cs typeface="Arial" panose="020B0604020202020204" pitchFamily="34" charset="0"/>
              </a:rPr>
              <a:t>Important for estimating uncertainty in slope</a:t>
            </a:r>
          </a:p>
        </p:txBody>
      </p:sp>
      <mc:AlternateContent xmlns:mc="http://schemas.openxmlformats.org/markup-compatibility/2006" xmlns:a14="http://schemas.microsoft.com/office/drawing/2010/main">
        <mc:Choice Requires="a14">
          <p:sp>
            <p:nvSpPr>
              <p:cNvPr id="12" name="TextBox 11"/>
              <p:cNvSpPr txBox="1"/>
              <p:nvPr/>
            </p:nvSpPr>
            <p:spPr>
              <a:xfrm>
                <a:off x="5471621" y="3268236"/>
                <a:ext cx="3672379" cy="6563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𝑀𝑆𝑟𝑒𝑠𝑖𝑑𝑢𝑎𝑙</m:t>
                      </m:r>
                      <m:r>
                        <a:rPr lang="en-CA" b="0" i="1" smtClean="0">
                          <a:latin typeface="Cambria Math" panose="02040503050406030204" pitchFamily="18" charset="0"/>
                        </a:rPr>
                        <m:t>= </m:t>
                      </m:r>
                      <m:f>
                        <m:fPr>
                          <m:ctrlPr>
                            <a:rPr lang="en-CA" b="0" i="1" smtClean="0">
                              <a:latin typeface="Cambria Math" panose="02040503050406030204" pitchFamily="18" charset="0"/>
                            </a:rPr>
                          </m:ctrlPr>
                        </m:fPr>
                        <m:num>
                          <m:nary>
                            <m:naryPr>
                              <m:chr m:val="∑"/>
                              <m:ctrlPr>
                                <a:rPr lang="en-CA" i="1">
                                  <a:latin typeface="Cambria Math" panose="02040503050406030204" pitchFamily="18" charset="0"/>
                                </a:rPr>
                              </m:ctrlPr>
                            </m:naryPr>
                            <m:sub>
                              <m:r>
                                <m:rPr>
                                  <m:brk m:alnAt="23"/>
                                </m:rPr>
                                <a:rPr lang="en-CA" i="1">
                                  <a:latin typeface="Cambria Math" panose="02040503050406030204" pitchFamily="18" charset="0"/>
                                </a:rPr>
                                <m:t>𝑖</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𝑌</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r>
                                    <a:rPr lang="en-CA" i="1">
                                      <a:latin typeface="Cambria Math" panose="02040503050406030204" pitchFamily="18" charset="0"/>
                                    </a:rPr>
                                    <m:t>)</m:t>
                                  </m:r>
                                </m:e>
                                <m:sup>
                                  <m:r>
                                    <a:rPr lang="en-CA" i="1">
                                      <a:latin typeface="Cambria Math" panose="02040503050406030204" pitchFamily="18" charset="0"/>
                                    </a:rPr>
                                    <m:t>2</m:t>
                                  </m:r>
                                </m:sup>
                              </m:sSup>
                            </m:e>
                          </m:nary>
                        </m:num>
                        <m:den>
                          <m:r>
                            <a:rPr lang="en-CA" b="0" i="1" smtClean="0">
                              <a:latin typeface="Cambria Math" panose="02040503050406030204" pitchFamily="18" charset="0"/>
                            </a:rPr>
                            <m:t>𝑛</m:t>
                          </m:r>
                          <m:r>
                            <a:rPr lang="en-CA" b="0" i="1" smtClean="0">
                              <a:latin typeface="Cambria Math" panose="02040503050406030204" pitchFamily="18" charset="0"/>
                            </a:rPr>
                            <m:t>−2</m:t>
                          </m:r>
                        </m:den>
                      </m:f>
                    </m:oMath>
                  </m:oMathPara>
                </a14:m>
                <a:endParaRPr lang="en-CA" dirty="0"/>
              </a:p>
            </p:txBody>
          </p:sp>
        </mc:Choice>
        <mc:Fallback xmlns="">
          <p:sp>
            <p:nvSpPr>
              <p:cNvPr id="12" name="TextBox 11"/>
              <p:cNvSpPr txBox="1">
                <a:spLocks noRot="1" noChangeAspect="1" noMove="1" noResize="1" noEditPoints="1" noAdjustHandles="1" noChangeArrowheads="1" noChangeShapeType="1" noTextEdit="1"/>
              </p:cNvSpPr>
              <p:nvPr/>
            </p:nvSpPr>
            <p:spPr>
              <a:xfrm>
                <a:off x="5471621" y="3268236"/>
                <a:ext cx="3672379" cy="656398"/>
              </a:xfrm>
              <a:prstGeom prst="rect">
                <a:avLst/>
              </a:prstGeom>
              <a:blipFill rotWithShape="0">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471620" y="4386367"/>
                <a:ext cx="3672379"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𝑆𝐸</m:t>
                          </m:r>
                        </m:e>
                        <m:sub>
                          <m:r>
                            <a:rPr lang="en-CA" b="0" i="1" smtClean="0">
                              <a:latin typeface="Cambria Math" panose="02040503050406030204" pitchFamily="18" charset="0"/>
                            </a:rPr>
                            <m:t>𝑏</m:t>
                          </m:r>
                        </m:sub>
                      </m:sSub>
                      <m:r>
                        <a:rPr lang="en-CA" b="0" i="1" smtClean="0">
                          <a:latin typeface="Cambria Math" panose="02040503050406030204" pitchFamily="18" charset="0"/>
                        </a:rPr>
                        <m:t>= </m:t>
                      </m:r>
                      <m:rad>
                        <m:radPr>
                          <m:degHide m:val="on"/>
                          <m:ctrlPr>
                            <a:rPr lang="en-CA" b="0" i="1" smtClean="0">
                              <a:latin typeface="Cambria Math" panose="02040503050406030204" pitchFamily="18" charset="0"/>
                            </a:rPr>
                          </m:ctrlPr>
                        </m:radPr>
                        <m:deg/>
                        <m:e>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𝑀𝑆</m:t>
                                  </m:r>
                                </m:e>
                                <m:sub>
                                  <m:r>
                                    <a:rPr lang="en-CA" b="0" i="1" smtClean="0">
                                      <a:latin typeface="Cambria Math" panose="02040503050406030204" pitchFamily="18" charset="0"/>
                                    </a:rPr>
                                    <m:t>𝑟𝑒𝑠𝑖𝑑𝑢𝑎𝑙</m:t>
                                  </m:r>
                                </m:sub>
                              </m:sSub>
                            </m:num>
                            <m:den>
                              <m:nary>
                                <m:naryPr>
                                  <m:chr m:val="∑"/>
                                  <m:ctrlPr>
                                    <a:rPr lang="en-CA" i="1">
                                      <a:latin typeface="Cambria Math" panose="02040503050406030204" pitchFamily="18" charset="0"/>
                                    </a:rPr>
                                  </m:ctrlPr>
                                </m:naryPr>
                                <m:sub>
                                  <m:r>
                                    <m:rPr>
                                      <m:brk m:alnAt="23"/>
                                    </m:rPr>
                                    <a:rPr lang="en-CA" i="1">
                                      <a:latin typeface="Cambria Math" panose="02040503050406030204" pitchFamily="18" charset="0"/>
                                    </a:rPr>
                                    <m:t>𝑖</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r>
                                            <a:rPr lang="en-CA" b="0" i="1" smtClean="0">
                                              <a:latin typeface="Cambria Math" panose="02040503050406030204" pitchFamily="18" charset="0"/>
                                            </a:rPr>
                                            <m:t>𝑋</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𝑋</m:t>
                                          </m:r>
                                        </m:e>
                                      </m:acc>
                                      <m:r>
                                        <a:rPr lang="en-CA" i="1">
                                          <a:latin typeface="Cambria Math" panose="02040503050406030204" pitchFamily="18" charset="0"/>
                                        </a:rPr>
                                        <m:t>)</m:t>
                                      </m:r>
                                    </m:e>
                                    <m:sup>
                                      <m:r>
                                        <a:rPr lang="en-CA" i="1">
                                          <a:latin typeface="Cambria Math" panose="02040503050406030204" pitchFamily="18" charset="0"/>
                                        </a:rPr>
                                        <m:t>2</m:t>
                                      </m:r>
                                    </m:sup>
                                  </m:sSup>
                                </m:e>
                              </m:nary>
                            </m:den>
                          </m:f>
                        </m:e>
                      </m:rad>
                    </m:oMath>
                  </m:oMathPara>
                </a14:m>
                <a:endParaRPr lang="en-CA" dirty="0"/>
              </a:p>
            </p:txBody>
          </p:sp>
        </mc:Choice>
        <mc:Fallback xmlns="">
          <p:sp>
            <p:nvSpPr>
              <p:cNvPr id="13" name="TextBox 12"/>
              <p:cNvSpPr txBox="1">
                <a:spLocks noRot="1" noChangeAspect="1" noMove="1" noResize="1" noEditPoints="1" noAdjustHandles="1" noChangeArrowheads="1" noChangeShapeType="1" noTextEdit="1"/>
              </p:cNvSpPr>
              <p:nvPr/>
            </p:nvSpPr>
            <p:spPr>
              <a:xfrm>
                <a:off x="5471620" y="4386367"/>
                <a:ext cx="3672379" cy="910699"/>
              </a:xfrm>
              <a:prstGeom prst="rect">
                <a:avLst/>
              </a:prstGeom>
              <a:blipFill rotWithShape="0">
                <a:blip r:embed="rId7"/>
                <a:stretch>
                  <a:fillRect/>
                </a:stretch>
              </a:blipFill>
            </p:spPr>
            <p:txBody>
              <a:bodyPr/>
              <a:lstStyle/>
              <a:p>
                <a:r>
                  <a:rPr lang="en-CA">
                    <a:noFill/>
                  </a:rPr>
                  <a:t> </a:t>
                </a:r>
              </a:p>
            </p:txBody>
          </p:sp>
        </mc:Fallback>
      </mc:AlternateContent>
      <p:sp>
        <p:nvSpPr>
          <p:cNvPr id="14" name="TextBox 13"/>
          <p:cNvSpPr txBox="1"/>
          <p:nvPr/>
        </p:nvSpPr>
        <p:spPr>
          <a:xfrm>
            <a:off x="6578658" y="5758799"/>
            <a:ext cx="1741118" cy="369332"/>
          </a:xfrm>
          <a:prstGeom prst="rect">
            <a:avLst/>
          </a:prstGeom>
          <a:noFill/>
        </p:spPr>
        <p:txBody>
          <a:bodyPr wrap="square" rtlCol="0">
            <a:spAutoFit/>
          </a:bodyPr>
          <a:lstStyle/>
          <a:p>
            <a:r>
              <a:rPr lang="en-CA" dirty="0"/>
              <a:t>10.647 ± 1.1510</a:t>
            </a:r>
          </a:p>
        </p:txBody>
      </p:sp>
    </p:spTree>
    <p:extLst>
      <p:ext uri="{BB962C8B-B14F-4D97-AF65-F5344CB8AC3E}">
        <p14:creationId xmlns:p14="http://schemas.microsoft.com/office/powerpoint/2010/main" val="124794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863365" y="341553"/>
            <a:ext cx="7417415"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Confidence Interval for the Slope</a:t>
            </a:r>
          </a:p>
        </p:txBody>
      </p:sp>
      <mc:AlternateContent xmlns:mc="http://schemas.openxmlformats.org/markup-compatibility/2006" xmlns:a14="http://schemas.microsoft.com/office/drawing/2010/main">
        <mc:Choice Requires="a14">
          <p:sp>
            <p:nvSpPr>
              <p:cNvPr id="2" name="Rectangle 1"/>
              <p:cNvSpPr/>
              <p:nvPr/>
            </p:nvSpPr>
            <p:spPr>
              <a:xfrm>
                <a:off x="2698980" y="1428051"/>
                <a:ext cx="3953070" cy="562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ar-AE" sz="2800" b="0" i="1">
                          <a:latin typeface="Cambria Math" panose="02040503050406030204" pitchFamily="18" charset="0"/>
                        </a:rPr>
                        <m:t>95</m:t>
                      </m:r>
                      <m:r>
                        <a:rPr lang="ar-AE" sz="2800" b="0">
                          <a:latin typeface="Cambria Math" panose="02040503050406030204" pitchFamily="18" charset="0"/>
                        </a:rPr>
                        <m:t>%</m:t>
                      </m:r>
                      <m:r>
                        <a:rPr lang="ar-AE" sz="2800" b="0" i="1">
                          <a:latin typeface="Cambria Math" panose="02040503050406030204" pitchFamily="18" charset="0"/>
                        </a:rPr>
                        <m:t>𝐶</m:t>
                      </m:r>
                      <m:sSub>
                        <m:sSubPr>
                          <m:ctrlPr>
                            <a:rPr lang="ar-AE" sz="2800" i="1">
                              <a:latin typeface="Cambria Math" panose="02040503050406030204" pitchFamily="18" charset="0"/>
                            </a:rPr>
                          </m:ctrlPr>
                        </m:sSubPr>
                        <m:e>
                          <m:r>
                            <a:rPr lang="ar-AE" sz="2800" b="0" i="1">
                              <a:latin typeface="Cambria Math" panose="02040503050406030204" pitchFamily="18" charset="0"/>
                            </a:rPr>
                            <m:t>𝐼</m:t>
                          </m:r>
                        </m:e>
                        <m:sub>
                          <m:r>
                            <a:rPr lang="ar-AE" sz="2800" b="0" i="1">
                              <a:latin typeface="Cambria Math" panose="02040503050406030204" pitchFamily="18" charset="0"/>
                            </a:rPr>
                            <m:t>𝛽</m:t>
                          </m:r>
                        </m:sub>
                      </m:sSub>
                      <m:r>
                        <a:rPr lang="ar-AE" sz="2800" b="0">
                          <a:latin typeface="Cambria Math" panose="02040503050406030204" pitchFamily="18" charset="0"/>
                        </a:rPr>
                        <m:t>=</m:t>
                      </m:r>
                      <m:r>
                        <a:rPr lang="ar-AE" sz="2800" b="0" i="1">
                          <a:latin typeface="Cambria Math" panose="02040503050406030204" pitchFamily="18" charset="0"/>
                        </a:rPr>
                        <m:t>𝑏</m:t>
                      </m:r>
                      <m:r>
                        <a:rPr lang="ar-AE" sz="2800" b="0">
                          <a:latin typeface="Cambria Math" panose="02040503050406030204" pitchFamily="18" charset="0"/>
                        </a:rPr>
                        <m:t>±</m:t>
                      </m:r>
                      <m:sSub>
                        <m:sSubPr>
                          <m:ctrlPr>
                            <a:rPr lang="ar-AE" sz="2800" i="1">
                              <a:latin typeface="Cambria Math" panose="02040503050406030204" pitchFamily="18" charset="0"/>
                            </a:rPr>
                          </m:ctrlPr>
                        </m:sSubPr>
                        <m:e>
                          <m:r>
                            <a:rPr lang="ar-AE" sz="2800" b="0" i="1">
                              <a:latin typeface="Cambria Math" panose="02040503050406030204" pitchFamily="18" charset="0"/>
                            </a:rPr>
                            <m:t>𝑡</m:t>
                          </m:r>
                        </m:e>
                        <m:sub>
                          <m:r>
                            <a:rPr lang="en-US" sz="2800" b="0" i="1">
                              <a:latin typeface="Cambria Math" panose="02040503050406030204" pitchFamily="18" charset="0"/>
                            </a:rPr>
                            <m:t>𝑐𝑟𝑖𝑡</m:t>
                          </m:r>
                        </m:sub>
                      </m:sSub>
                      <m:r>
                        <a:rPr lang="ar-AE" sz="2800" b="0" i="1">
                          <a:latin typeface="Cambria Math" panose="02040503050406030204" pitchFamily="18" charset="0"/>
                        </a:rPr>
                        <m:t>𝑆</m:t>
                      </m:r>
                      <m:sSub>
                        <m:sSubPr>
                          <m:ctrlPr>
                            <a:rPr lang="ar-AE" sz="2800" i="1">
                              <a:latin typeface="Cambria Math" panose="02040503050406030204" pitchFamily="18" charset="0"/>
                            </a:rPr>
                          </m:ctrlPr>
                        </m:sSubPr>
                        <m:e>
                          <m:r>
                            <a:rPr lang="ar-AE" sz="2800" b="0" i="1">
                              <a:latin typeface="Cambria Math" panose="02040503050406030204" pitchFamily="18" charset="0"/>
                            </a:rPr>
                            <m:t>𝐸</m:t>
                          </m:r>
                        </m:e>
                        <m:sub>
                          <m:r>
                            <a:rPr lang="ar-AE" sz="2800" b="0" i="1">
                              <a:latin typeface="Cambria Math" panose="02040503050406030204" pitchFamily="18" charset="0"/>
                            </a:rPr>
                            <m:t>𝑏</m:t>
                          </m:r>
                        </m:sub>
                      </m:sSub>
                    </m:oMath>
                  </m:oMathPara>
                </a14:m>
                <a:endParaRPr lang="en-CA" sz="2800" dirty="0">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698980" y="1428051"/>
                <a:ext cx="3953070" cy="562142"/>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00905" y="2430360"/>
                <a:ext cx="8342334" cy="1455014"/>
              </a:xfrm>
              <a:prstGeom prst="rect">
                <a:avLst/>
              </a:prstGeom>
              <a:noFill/>
            </p:spPr>
            <p:txBody>
              <a:bodyPr wrap="square" rtlCol="0">
                <a:spAutoFit/>
              </a:bodyPr>
              <a:lstStyle/>
              <a:p>
                <a:pPr algn="ctr">
                  <a:lnSpc>
                    <a:spcPct val="200000"/>
                  </a:lnSpc>
                </a:pPr>
                <a:r>
                  <a:rPr lang="en-CA" sz="2400" dirty="0">
                    <a:latin typeface="Arial" panose="020B0604020202020204" pitchFamily="34" charset="0"/>
                    <a:cs typeface="Arial" panose="020B0604020202020204" pitchFamily="34" charset="0"/>
                  </a:rPr>
                  <a:t>10.647-2.042(1.510) &lt; </a:t>
                </a:r>
                <a14:m>
                  <m:oMath xmlns:m="http://schemas.openxmlformats.org/officeDocument/2006/math">
                    <m:r>
                      <a:rPr lang="en-CA" sz="2400" i="1" dirty="0" smtClean="0">
                        <a:latin typeface="Cambria Math" panose="02040503050406030204" pitchFamily="18" charset="0"/>
                        <a:ea typeface="Cambria Math" panose="02040503050406030204" pitchFamily="18" charset="0"/>
                      </a:rPr>
                      <m:t>𝛽</m:t>
                    </m:r>
                  </m:oMath>
                </a14:m>
                <a:r>
                  <a:rPr lang="en-CA" sz="2400" dirty="0">
                    <a:latin typeface="Arial" panose="020B0604020202020204" pitchFamily="34" charset="0"/>
                    <a:cs typeface="Arial" panose="020B0604020202020204" pitchFamily="34" charset="0"/>
                  </a:rPr>
                  <a:t> &lt; 10.647+2.042(1.510) </a:t>
                </a:r>
              </a:p>
              <a:p>
                <a:pPr algn="ctr">
                  <a:lnSpc>
                    <a:spcPct val="200000"/>
                  </a:lnSpc>
                </a:pPr>
                <a:r>
                  <a:rPr lang="en-CA" sz="2400" dirty="0">
                    <a:latin typeface="Arial" panose="020B0604020202020204" pitchFamily="34" charset="0"/>
                    <a:cs typeface="Arial" panose="020B0604020202020204" pitchFamily="34" charset="0"/>
                  </a:rPr>
                  <a:t>7.56&lt; </a:t>
                </a:r>
                <a14:m>
                  <m:oMath xmlns:m="http://schemas.openxmlformats.org/officeDocument/2006/math">
                    <m:r>
                      <a:rPr lang="en-CA" sz="2400" i="1" dirty="0">
                        <a:latin typeface="Cambria Math" panose="02040503050406030204" pitchFamily="18" charset="0"/>
                        <a:ea typeface="Cambria Math" panose="02040503050406030204" pitchFamily="18" charset="0"/>
                      </a:rPr>
                      <m:t>𝛽</m:t>
                    </m:r>
                  </m:oMath>
                </a14:m>
                <a:r>
                  <a:rPr lang="en-CA" sz="2400" dirty="0">
                    <a:latin typeface="Arial" panose="020B0604020202020204" pitchFamily="34" charset="0"/>
                    <a:cs typeface="Arial" panose="020B0604020202020204" pitchFamily="34" charset="0"/>
                  </a:rPr>
                  <a:t> &lt; 13.73</a:t>
                </a:r>
              </a:p>
            </p:txBody>
          </p:sp>
        </mc:Choice>
        <mc:Fallback xmlns="">
          <p:sp>
            <p:nvSpPr>
              <p:cNvPr id="3" name="TextBox 2"/>
              <p:cNvSpPr txBox="1">
                <a:spLocks noRot="1" noChangeAspect="1" noMove="1" noResize="1" noEditPoints="1" noAdjustHandles="1" noChangeArrowheads="1" noChangeShapeType="1" noTextEdit="1"/>
              </p:cNvSpPr>
              <p:nvPr/>
            </p:nvSpPr>
            <p:spPr>
              <a:xfrm>
                <a:off x="400905" y="2430360"/>
                <a:ext cx="8342334" cy="1455014"/>
              </a:xfrm>
              <a:prstGeom prst="rect">
                <a:avLst/>
              </a:prstGeom>
              <a:blipFill rotWithShape="0">
                <a:blip r:embed="rId4"/>
                <a:stretch>
                  <a:fillRect b="-9244"/>
                </a:stretch>
              </a:blipFill>
            </p:spPr>
            <p:txBody>
              <a:bodyPr/>
              <a:lstStyle/>
              <a:p>
                <a:r>
                  <a:rPr lang="en-CA">
                    <a:noFill/>
                  </a:rPr>
                  <a:t> </a:t>
                </a:r>
              </a:p>
            </p:txBody>
          </p:sp>
        </mc:Fallback>
      </mc:AlternateContent>
    </p:spTree>
    <p:extLst>
      <p:ext uri="{BB962C8B-B14F-4D97-AF65-F5344CB8AC3E}">
        <p14:creationId xmlns:p14="http://schemas.microsoft.com/office/powerpoint/2010/main" val="275736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1632808" y="341553"/>
            <a:ext cx="5878533"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Confidence in Predictions</a:t>
            </a:r>
          </a:p>
        </p:txBody>
      </p:sp>
      <p:pic>
        <p:nvPicPr>
          <p:cNvPr id="3" name="Picture 2" descr="Two scatter graphs along with sloping lines are shown side by side.&#10;&quot;The graphs plot Proportion black on the noses of male lions along the horizontal axis against Age of lions in years along the vertical axis.&#10;The readings on the horizontal axis range from 0 to 0 point 8 in increments of 0 point 2 and the readings on the vertical axis range from 0 to 14 increments of 2. The first graph shows a line with a positive slope commencing from the point (0 point 1, 2) and ending at (0 point 8, 9) with scatter plots on its either sides. A dotted line, slightly curved upwards is shown above the straight line and another dotted line slightly curved downwards is shown below the straight line. The header on top of the first graph reads “Confidence bands.”&#10;The second graph shows a line with a positive slope commencing from the point (0 point 1, 2) and ending at (0 point 8, 9) with scatter plots on its either sides. Two parallel dotted lines are shown, above and below the straight line at the center. The header on top of the second graph reads “Prediction interval.”&quot;&#10;FIGURE 17.2-1 Left: 95% confidence bands for the predicted mean age of male lions at every value of proportion of black on their noses. Right: 95% prediction intervals for the predicted age of single lions. = n 3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283363"/>
            <a:ext cx="9144000" cy="3690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379" y="5069277"/>
            <a:ext cx="8780671" cy="1631216"/>
          </a:xfrm>
          <a:prstGeom prst="rect">
            <a:avLst/>
          </a:prstGeom>
          <a:noFill/>
        </p:spPr>
        <p:txBody>
          <a:bodyPr wrap="square" rtlCol="0">
            <a:spAutoFit/>
          </a:bodyPr>
          <a:lstStyle/>
          <a:p>
            <a:r>
              <a:rPr lang="en-CA" sz="2000" b="1" dirty="0">
                <a:solidFill>
                  <a:schemeClr val="accent2">
                    <a:lumMod val="40000"/>
                    <a:lumOff val="60000"/>
                  </a:schemeClr>
                </a:solidFill>
                <a:latin typeface="Arial" panose="020B0604020202020204" pitchFamily="34" charset="0"/>
                <a:cs typeface="Arial" panose="020B0604020202020204" pitchFamily="34" charset="0"/>
              </a:rPr>
              <a:t>Confidence bands: </a:t>
            </a:r>
            <a:r>
              <a:rPr lang="en-CA" sz="2000" dirty="0">
                <a:latin typeface="Arial" panose="020B0604020202020204" pitchFamily="34" charset="0"/>
                <a:cs typeface="Arial" panose="020B0604020202020204" pitchFamily="34" charset="0"/>
              </a:rPr>
              <a:t>precision of the predicted mean Y for each value of X</a:t>
            </a:r>
          </a:p>
          <a:p>
            <a:r>
              <a:rPr lang="en-CA" sz="2000" dirty="0">
                <a:latin typeface="Arial" panose="020B0604020202020204" pitchFamily="34" charset="0"/>
                <a:cs typeface="Arial" panose="020B0604020202020204" pitchFamily="34" charset="0"/>
              </a:rPr>
              <a:t>(What is the mean age of lions with 60% black on their noses?)</a:t>
            </a:r>
          </a:p>
          <a:p>
            <a:endParaRPr lang="en-CA" sz="2000" dirty="0">
              <a:latin typeface="Arial" panose="020B0604020202020204" pitchFamily="34" charset="0"/>
              <a:cs typeface="Arial" panose="020B0604020202020204" pitchFamily="34" charset="0"/>
            </a:endParaRPr>
          </a:p>
          <a:p>
            <a:r>
              <a:rPr lang="en-CA" sz="2000" b="1" dirty="0">
                <a:solidFill>
                  <a:schemeClr val="accent2">
                    <a:lumMod val="40000"/>
                    <a:lumOff val="60000"/>
                  </a:schemeClr>
                </a:solidFill>
                <a:latin typeface="Arial" panose="020B0604020202020204" pitchFamily="34" charset="0"/>
                <a:cs typeface="Arial" panose="020B0604020202020204" pitchFamily="34" charset="0"/>
              </a:rPr>
              <a:t>Prediction Intervals: </a:t>
            </a:r>
            <a:r>
              <a:rPr lang="en-CA" sz="2000" dirty="0">
                <a:latin typeface="Arial" panose="020B0604020202020204" pitchFamily="34" charset="0"/>
                <a:cs typeface="Arial" panose="020B0604020202020204" pitchFamily="34" charset="0"/>
              </a:rPr>
              <a:t>precision of the predicted single Y-values for each X</a:t>
            </a:r>
          </a:p>
          <a:p>
            <a:r>
              <a:rPr lang="en-CA" sz="2000" dirty="0">
                <a:latin typeface="Arial" panose="020B0604020202020204" pitchFamily="34" charset="0"/>
                <a:cs typeface="Arial" panose="020B0604020202020204" pitchFamily="34" charset="0"/>
              </a:rPr>
              <a:t>(How old is a particular lion given that 60% of its nose is black?)</a:t>
            </a:r>
          </a:p>
        </p:txBody>
      </p:sp>
    </p:spTree>
    <p:extLst>
      <p:ext uri="{BB962C8B-B14F-4D97-AF65-F5344CB8AC3E}">
        <p14:creationId xmlns:p14="http://schemas.microsoft.com/office/powerpoint/2010/main" val="987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3004981" y="166188"/>
            <a:ext cx="3134192"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Extrapolation</a:t>
            </a:r>
          </a:p>
        </p:txBody>
      </p:sp>
      <p:pic>
        <p:nvPicPr>
          <p:cNvPr id="3" name="Picture 2" descr="A scatter graph plots Age in years along the horizontal axis against Length of ear in millimeters along the vertical axis.&#10;The readings on the horizontal axis range from 0 to 100 in increments of 10 and the readings on the vertical axis range from 50 to 90 in increments of 10. A line with a positive slope, commencing from the point (0, 55) and ending at (100, 80) is shown with scatter plots on its either sides. The region between the points (30, 55) and (80, 85) is jam-packed with scatter plots.&#10;FIGURE 17.2-2 Ear lengths of 206 adults 30 years old or more as a function of their ages. Data from Heathcote (199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67" y="1155170"/>
            <a:ext cx="5264168" cy="40055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photograph shows a sleeping new born baby with its thumb finger inside its mouth. The baby has a lengthy ear flap."/>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21401" y="3938991"/>
            <a:ext cx="4048060" cy="291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7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726611" y="341553"/>
            <a:ext cx="7690953"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Testing Hypotheses about a Slope</a:t>
            </a:r>
          </a:p>
        </p:txBody>
      </p:sp>
      <p:pic>
        <p:nvPicPr>
          <p:cNvPr id="6" name="Picture 2" descr="An aerial photograph shows patch of green fields surrounded by lush greenery.&#10;FIGURE 17.3-1 Stability of plant biomass production over 10 years in 161 plots and the initial number of plant species assigned to plots. Stability was log-transformed (natural log) to better meet the assumptions of regression. The line is the least-squares regression line. Data are from Tilman et al. (200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92364" y="1171377"/>
            <a:ext cx="6559446" cy="541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14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689033" y="203766"/>
            <a:ext cx="7690953"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Testing Hypotheses about a Slope</a:t>
            </a:r>
          </a:p>
        </p:txBody>
      </p:sp>
      <p:pic>
        <p:nvPicPr>
          <p:cNvPr id="5" name="Picture 2" descr="A graph plots Species number treatment along the horizontal axis against the Log-transformed ecosystem stability along the vertical axis.&#10;&quot;The readings on the horizontal axis range from 1 to 16 in increments of 2 and the readings on the vertical axis range from 0 point 5 to 2 point 5 in increments of 0 point 5.&#10;A line with a positive slope commencing from the point (1, 1.25) and ending at (16, 1 point 75) is shown. 5 sets of points are plotted on the graph as parallel vertical lines, over the line with the positive slope. The first set commences at (1, 0 point 75) and ends at (1, 2 point 0). The second set commences from (2, 0 point 1) and ends at (2, 2). The third set commences from (4, 0 point 75) and ends at (4, 2). The fourth set commences from (8, 1) and ends at (8, 2). The fifth set commences from (16, 1 point 2) and ends at (16, 3).&quo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0334" y="2275875"/>
            <a:ext cx="4747364" cy="44797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225468" y="952436"/>
                <a:ext cx="8810582" cy="1323439"/>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H0: The slope of the regression of the log ecosystem stability on species number is zero (</a:t>
                </a:r>
                <a14:m>
                  <m:oMath xmlns:m="http://schemas.openxmlformats.org/officeDocument/2006/math">
                    <m:r>
                      <a:rPr lang="en-CA" sz="2000" i="1" smtClean="0">
                        <a:latin typeface="Cambria Math" panose="02040503050406030204" pitchFamily="18" charset="0"/>
                        <a:ea typeface="Cambria Math" panose="02040503050406030204" pitchFamily="18" charset="0"/>
                        <a:cs typeface="Arial" panose="020B0604020202020204" pitchFamily="34" charset="0"/>
                      </a:rPr>
                      <m:t>𝛽</m:t>
                    </m:r>
                    <m:r>
                      <a:rPr lang="en-CA" sz="2000" i="1" smtClean="0">
                        <a:latin typeface="Cambria Math" panose="02040503050406030204" pitchFamily="18" charset="0"/>
                        <a:ea typeface="Cambria Math" panose="02040503050406030204" pitchFamily="18" charset="0"/>
                        <a:cs typeface="Arial" panose="020B0604020202020204" pitchFamily="34" charset="0"/>
                      </a:rPr>
                      <m:t>=0</m:t>
                    </m:r>
                  </m:oMath>
                </a14:m>
                <a:r>
                  <a:rPr lang="en-CA" sz="2000" dirty="0">
                    <a:latin typeface="Arial" panose="020B0604020202020204" pitchFamily="34" charset="0"/>
                    <a:cs typeface="Arial" panose="020B0604020202020204" pitchFamily="34" charset="0"/>
                  </a:rPr>
                  <a:t>)</a:t>
                </a:r>
              </a:p>
              <a:p>
                <a:r>
                  <a:rPr lang="en-CA" sz="2000" dirty="0">
                    <a:latin typeface="Arial" panose="020B0604020202020204" pitchFamily="34" charset="0"/>
                    <a:cs typeface="Arial" panose="020B0604020202020204" pitchFamily="34" charset="0"/>
                  </a:rPr>
                  <a:t>H1: The slope of the regression of the log ecosystem stability on species number is not zero (</a:t>
                </a:r>
                <a14:m>
                  <m:oMath xmlns:m="http://schemas.openxmlformats.org/officeDocument/2006/math">
                    <m:r>
                      <a:rPr lang="en-CA" sz="2000" i="1">
                        <a:latin typeface="Cambria Math" panose="02040503050406030204" pitchFamily="18" charset="0"/>
                        <a:ea typeface="Cambria Math" panose="02040503050406030204" pitchFamily="18" charset="0"/>
                        <a:cs typeface="Arial" panose="020B0604020202020204" pitchFamily="34" charset="0"/>
                      </a:rPr>
                      <m:t>𝛽</m:t>
                    </m:r>
                    <m:r>
                      <a:rPr lang="en-CA" sz="2000" i="1" smtClean="0">
                        <a:latin typeface="Cambria Math" panose="02040503050406030204" pitchFamily="18" charset="0"/>
                        <a:ea typeface="Cambria Math" panose="02040503050406030204" pitchFamily="18" charset="0"/>
                        <a:cs typeface="Arial" panose="020B0604020202020204" pitchFamily="34" charset="0"/>
                      </a:rPr>
                      <m:t>≠</m:t>
                    </m:r>
                    <m:r>
                      <a:rPr lang="en-CA" sz="2000" i="1">
                        <a:latin typeface="Cambria Math" panose="02040503050406030204" pitchFamily="18" charset="0"/>
                        <a:ea typeface="Cambria Math" panose="02040503050406030204" pitchFamily="18" charset="0"/>
                        <a:cs typeface="Arial" panose="020B0604020202020204" pitchFamily="34" charset="0"/>
                      </a:rPr>
                      <m:t>0</m:t>
                    </m:r>
                  </m:oMath>
                </a14:m>
                <a:r>
                  <a:rPr lang="en-CA" sz="2000" dirty="0">
                    <a:latin typeface="Arial" panose="020B0604020202020204" pitchFamily="34" charset="0"/>
                    <a:cs typeface="Arial" panose="020B0604020202020204" pitchFamily="34" charset="0"/>
                  </a:rPr>
                  <a:t>)</a:t>
                </a:r>
              </a:p>
            </p:txBody>
          </p:sp>
        </mc:Choice>
        <mc:Fallback xmlns="">
          <p:sp>
            <p:nvSpPr>
              <p:cNvPr id="2" name="TextBox 1"/>
              <p:cNvSpPr txBox="1">
                <a:spLocks noRot="1" noChangeAspect="1" noMove="1" noResize="1" noEditPoints="1" noAdjustHandles="1" noChangeArrowheads="1" noChangeShapeType="1" noTextEdit="1"/>
              </p:cNvSpPr>
              <p:nvPr/>
            </p:nvSpPr>
            <p:spPr>
              <a:xfrm>
                <a:off x="225468" y="952436"/>
                <a:ext cx="8810582" cy="1323439"/>
              </a:xfrm>
              <a:prstGeom prst="rect">
                <a:avLst/>
              </a:prstGeom>
              <a:blipFill rotWithShape="0">
                <a:blip r:embed="rId4"/>
                <a:stretch>
                  <a:fillRect l="-761" t="-1843" b="-7834"/>
                </a:stretch>
              </a:blipFill>
            </p:spPr>
            <p:txBody>
              <a:bodyPr/>
              <a:lstStyle/>
              <a:p>
                <a:r>
                  <a:rPr lang="en-CA">
                    <a:noFill/>
                  </a:rPr>
                  <a:t> </a:t>
                </a:r>
              </a:p>
            </p:txBody>
          </p:sp>
        </mc:Fallback>
      </mc:AlternateContent>
    </p:spTree>
    <p:extLst>
      <p:ext uri="{BB962C8B-B14F-4D97-AF65-F5344CB8AC3E}">
        <p14:creationId xmlns:p14="http://schemas.microsoft.com/office/powerpoint/2010/main" val="422257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48279" y="14737"/>
            <a:ext cx="9358075"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Testing Hypotheses about a Slope (t-test)</a:t>
            </a:r>
          </a:p>
        </p:txBody>
      </p:sp>
      <p:pic>
        <p:nvPicPr>
          <p:cNvPr id="5" name="Picture 2" descr="A graph plots Species number treatment along the horizontal axis against the Log-transformed ecosystem stability along the vertical axis.&#10;&quot;The readings on the horizontal axis range from 1 to 16 in increments of 2 and the readings on the vertical axis range from 0 point 5 to 2 point 5 in increments of 0 point 5.&#10;A line with a positive slope commencing from the point (1, 1.25) and ending at (16, 1 point 75) is shown. 5 sets of points are plotted on the graph as parallel vertical lines, over the line with the positive slope. The first set commences at (1, 0 point 75) and ends at (1, 2 point 0). The second set commences from (2, 0 point 1) and ends at (2, 2). The third set commences from (4, 0 point 75) and ends at (4, 2). The fourth set commences from (8, 1) and ends at (8, 2). The fifth set commences from (16, 1 point 2) and ends at (16, 3).&quo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0334" y="2275875"/>
            <a:ext cx="4747364" cy="44797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225468" y="952436"/>
                <a:ext cx="8810582" cy="1323439"/>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H0: The slope of the regression of the log ecosystem stability on species number is zero (</a:t>
                </a:r>
                <a14:m>
                  <m:oMath xmlns:m="http://schemas.openxmlformats.org/officeDocument/2006/math">
                    <m:r>
                      <a:rPr lang="en-CA" sz="2000" i="1" smtClean="0">
                        <a:latin typeface="Cambria Math" panose="02040503050406030204" pitchFamily="18" charset="0"/>
                        <a:ea typeface="Cambria Math" panose="02040503050406030204" pitchFamily="18" charset="0"/>
                        <a:cs typeface="Arial" panose="020B0604020202020204" pitchFamily="34" charset="0"/>
                      </a:rPr>
                      <m:t>𝛽</m:t>
                    </m:r>
                    <m:r>
                      <a:rPr lang="en-CA" sz="2000" i="1" smtClean="0">
                        <a:latin typeface="Cambria Math" panose="02040503050406030204" pitchFamily="18" charset="0"/>
                        <a:ea typeface="Cambria Math" panose="02040503050406030204" pitchFamily="18" charset="0"/>
                        <a:cs typeface="Arial" panose="020B0604020202020204" pitchFamily="34" charset="0"/>
                      </a:rPr>
                      <m:t>=</m:t>
                    </m:r>
                    <m:r>
                      <a:rPr lang="en-CA" sz="2000" i="1" smtClean="0">
                        <a:latin typeface="Cambria Math" panose="02040503050406030204" pitchFamily="18" charset="0"/>
                        <a:ea typeface="Cambria Math" panose="02040503050406030204" pitchFamily="18" charset="0"/>
                        <a:cs typeface="Arial" panose="020B0604020202020204" pitchFamily="34" charset="0"/>
                      </a:rPr>
                      <m:t>0</m:t>
                    </m:r>
                  </m:oMath>
                </a14:m>
                <a:r>
                  <a:rPr lang="en-CA" sz="2000" dirty="0">
                    <a:latin typeface="Arial" panose="020B0604020202020204" pitchFamily="34" charset="0"/>
                    <a:cs typeface="Arial" panose="020B0604020202020204" pitchFamily="34" charset="0"/>
                  </a:rPr>
                  <a:t>)</a:t>
                </a:r>
              </a:p>
              <a:p>
                <a:r>
                  <a:rPr lang="en-CA" sz="2000" dirty="0">
                    <a:latin typeface="Arial" panose="020B0604020202020204" pitchFamily="34" charset="0"/>
                    <a:cs typeface="Arial" panose="020B0604020202020204" pitchFamily="34" charset="0"/>
                  </a:rPr>
                  <a:t>H1: The slope of the regression of the log ecosystem stability on species number is not zero (</a:t>
                </a:r>
                <a14:m>
                  <m:oMath xmlns:m="http://schemas.openxmlformats.org/officeDocument/2006/math">
                    <m:r>
                      <a:rPr lang="en-CA" sz="2000" i="1">
                        <a:latin typeface="Cambria Math" panose="02040503050406030204" pitchFamily="18" charset="0"/>
                        <a:ea typeface="Cambria Math" panose="02040503050406030204" pitchFamily="18" charset="0"/>
                        <a:cs typeface="Arial" panose="020B0604020202020204" pitchFamily="34" charset="0"/>
                      </a:rPr>
                      <m:t>𝛽</m:t>
                    </m:r>
                    <m:r>
                      <a:rPr lang="en-CA" sz="2000" i="1" smtClean="0">
                        <a:latin typeface="Cambria Math" panose="02040503050406030204" pitchFamily="18" charset="0"/>
                        <a:ea typeface="Cambria Math" panose="02040503050406030204" pitchFamily="18" charset="0"/>
                        <a:cs typeface="Arial" panose="020B0604020202020204" pitchFamily="34" charset="0"/>
                      </a:rPr>
                      <m:t>≠</m:t>
                    </m:r>
                    <m:r>
                      <a:rPr lang="en-CA" sz="2000" i="1">
                        <a:latin typeface="Cambria Math" panose="02040503050406030204" pitchFamily="18" charset="0"/>
                        <a:ea typeface="Cambria Math" panose="02040503050406030204" pitchFamily="18" charset="0"/>
                        <a:cs typeface="Arial" panose="020B0604020202020204" pitchFamily="34" charset="0"/>
                      </a:rPr>
                      <m:t>0</m:t>
                    </m:r>
                  </m:oMath>
                </a14:m>
                <a:r>
                  <a:rPr lang="en-CA" sz="2000" dirty="0">
                    <a:latin typeface="Arial" panose="020B0604020202020204" pitchFamily="34" charset="0"/>
                    <a:cs typeface="Arial" panose="020B0604020202020204" pitchFamily="34" charset="0"/>
                  </a:rPr>
                  <a:t>)</a:t>
                </a:r>
              </a:p>
            </p:txBody>
          </p:sp>
        </mc:Choice>
        <mc:Fallback xmlns="">
          <p:sp>
            <p:nvSpPr>
              <p:cNvPr id="2" name="TextBox 1"/>
              <p:cNvSpPr txBox="1">
                <a:spLocks noRot="1" noChangeAspect="1" noMove="1" noResize="1" noEditPoints="1" noAdjustHandles="1" noChangeArrowheads="1" noChangeShapeType="1" noTextEdit="1"/>
              </p:cNvSpPr>
              <p:nvPr/>
            </p:nvSpPr>
            <p:spPr>
              <a:xfrm>
                <a:off x="225468" y="952436"/>
                <a:ext cx="8810582" cy="1323439"/>
              </a:xfrm>
              <a:prstGeom prst="rect">
                <a:avLst/>
              </a:prstGeom>
              <a:blipFill rotWithShape="0">
                <a:blip r:embed="rId4"/>
                <a:stretch>
                  <a:fillRect l="-761" t="-1843" b="-783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8709" y="2960677"/>
                <a:ext cx="3275557" cy="983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𝑡</m:t>
                      </m:r>
                      <m:r>
                        <a:rPr lang="en-CA" sz="2800" b="0" i="1" smtClean="0">
                          <a:latin typeface="Cambria Math" panose="02040503050406030204" pitchFamily="18" charset="0"/>
                        </a:rPr>
                        <m:t>=</m:t>
                      </m:r>
                      <m:f>
                        <m:fPr>
                          <m:ctrlPr>
                            <a:rPr lang="en-CA" sz="2800" i="1" smtClean="0">
                              <a:latin typeface="Cambria Math" panose="02040503050406030204" pitchFamily="18" charset="0"/>
                            </a:rPr>
                          </m:ctrlPr>
                        </m:fPr>
                        <m:num>
                          <m:r>
                            <a:rPr lang="en-CA" sz="2800" b="0" i="1" smtClean="0">
                              <a:latin typeface="Cambria Math" panose="02040503050406030204" pitchFamily="18" charset="0"/>
                            </a:rPr>
                            <m:t>𝑏</m:t>
                          </m:r>
                          <m:r>
                            <a:rPr lang="en-CA" sz="2800" b="0" i="1" smtClean="0">
                              <a:latin typeface="Cambria Math" panose="02040503050406030204" pitchFamily="18" charset="0"/>
                            </a:rPr>
                            <m:t> − </m:t>
                          </m:r>
                          <m:sSub>
                            <m:sSubPr>
                              <m:ctrlPr>
                                <a:rPr lang="en-CA" sz="2800" b="0" i="1" smtClean="0">
                                  <a:latin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𝛽</m:t>
                              </m:r>
                            </m:e>
                            <m:sub>
                              <m:r>
                                <a:rPr lang="en-CA" sz="2800" b="0" i="1" smtClean="0">
                                  <a:latin typeface="Cambria Math" panose="02040503050406030204" pitchFamily="18" charset="0"/>
                                </a:rPr>
                                <m:t>0</m:t>
                              </m:r>
                            </m:sub>
                          </m:sSub>
                        </m:num>
                        <m:den>
                          <m:sSub>
                            <m:sSubPr>
                              <m:ctrlPr>
                                <a:rPr lang="en-CA" sz="2800" i="1" smtClean="0">
                                  <a:latin typeface="Cambria Math" panose="02040503050406030204" pitchFamily="18" charset="0"/>
                                </a:rPr>
                              </m:ctrlPr>
                            </m:sSubPr>
                            <m:e>
                              <m:r>
                                <a:rPr lang="en-CA" sz="2800" b="0" i="1" smtClean="0">
                                  <a:latin typeface="Cambria Math" panose="02040503050406030204" pitchFamily="18" charset="0"/>
                                </a:rPr>
                                <m:t>𝑆𝐸</m:t>
                              </m:r>
                            </m:e>
                            <m:sub>
                              <m:r>
                                <a:rPr lang="en-CA" sz="2800" b="0" i="1" smtClean="0">
                                  <a:latin typeface="Cambria Math" panose="02040503050406030204" pitchFamily="18" charset="0"/>
                                </a:rPr>
                                <m:t>𝑏</m:t>
                              </m:r>
                            </m:sub>
                          </m:sSub>
                        </m:den>
                      </m:f>
                    </m:oMath>
                  </m:oMathPara>
                </a14:m>
                <a:endParaRPr lang="en-CA"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58709" y="2960677"/>
                <a:ext cx="3275557" cy="983346"/>
              </a:xfrm>
              <a:prstGeom prst="rect">
                <a:avLst/>
              </a:prstGeom>
              <a:blipFill rotWithShape="0">
                <a:blip r:embed="rId5"/>
                <a:stretch>
                  <a:fillRect/>
                </a:stretch>
              </a:blipFill>
            </p:spPr>
            <p:txBody>
              <a:bodyPr/>
              <a:lstStyle/>
              <a:p>
                <a:r>
                  <a:rPr lang="en-CA">
                    <a:noFill/>
                  </a:rPr>
                  <a:t> </a:t>
                </a:r>
              </a:p>
            </p:txBody>
          </p:sp>
        </mc:Fallback>
      </mc:AlternateContent>
      <p:sp>
        <p:nvSpPr>
          <p:cNvPr id="6" name="TextBox 5"/>
          <p:cNvSpPr txBox="1"/>
          <p:nvPr/>
        </p:nvSpPr>
        <p:spPr>
          <a:xfrm>
            <a:off x="804415" y="2353761"/>
            <a:ext cx="2719703" cy="523220"/>
          </a:xfrm>
          <a:prstGeom prst="rect">
            <a:avLst/>
          </a:prstGeom>
          <a:noFill/>
        </p:spPr>
        <p:txBody>
          <a:bodyPr wrap="square" rtlCol="0">
            <a:spAutoFit/>
          </a:bodyPr>
          <a:lstStyle/>
          <a:p>
            <a:r>
              <a:rPr lang="en-CA" sz="2800" dirty="0"/>
              <a:t>Test Statistic:</a:t>
            </a:r>
          </a:p>
        </p:txBody>
      </p:sp>
      <p:sp>
        <p:nvSpPr>
          <p:cNvPr id="7" name="TextBox 6"/>
          <p:cNvSpPr txBox="1"/>
          <p:nvPr/>
        </p:nvSpPr>
        <p:spPr>
          <a:xfrm>
            <a:off x="1190562" y="3932802"/>
            <a:ext cx="1637776" cy="523220"/>
          </a:xfrm>
          <a:prstGeom prst="rect">
            <a:avLst/>
          </a:prstGeom>
          <a:noFill/>
        </p:spPr>
        <p:txBody>
          <a:bodyPr wrap="square" rtlCol="0">
            <a:spAutoFit/>
          </a:bodyPr>
          <a:lstStyle/>
          <a:p>
            <a:r>
              <a:rPr lang="en-CA" sz="2800" dirty="0" err="1"/>
              <a:t>df</a:t>
            </a:r>
            <a:r>
              <a:rPr lang="en-CA" sz="2800" dirty="0"/>
              <a:t>: n-2</a:t>
            </a:r>
          </a:p>
        </p:txBody>
      </p:sp>
      <mc:AlternateContent xmlns:mc="http://schemas.openxmlformats.org/markup-compatibility/2006" xmlns:a14="http://schemas.microsoft.com/office/drawing/2010/main">
        <mc:Choice Requires="a14">
          <p:sp>
            <p:nvSpPr>
              <p:cNvPr id="8" name="TextBox 7"/>
              <p:cNvSpPr txBox="1"/>
              <p:nvPr/>
            </p:nvSpPr>
            <p:spPr>
              <a:xfrm>
                <a:off x="638049" y="5365578"/>
                <a:ext cx="2492679" cy="4215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𝑡</m:t>
                          </m:r>
                        </m:e>
                        <m:sub>
                          <m:r>
                            <a:rPr lang="en-CA" sz="2000" b="0" i="1" smtClean="0">
                              <a:latin typeface="Cambria Math" panose="02040503050406030204" pitchFamily="18" charset="0"/>
                            </a:rPr>
                            <m:t>0</m:t>
                          </m:r>
                          <m:r>
                            <a:rPr lang="en-CA" sz="2000" b="0" i="1" smtClean="0">
                              <a:latin typeface="Cambria Math" panose="02040503050406030204" pitchFamily="18" charset="0"/>
                            </a:rPr>
                            <m:t>.</m:t>
                          </m:r>
                          <m:r>
                            <a:rPr lang="en-CA" sz="2000" b="0" i="1" smtClean="0">
                              <a:latin typeface="Cambria Math" panose="02040503050406030204" pitchFamily="18" charset="0"/>
                            </a:rPr>
                            <m:t>05</m:t>
                          </m:r>
                          <m:d>
                            <m:dPr>
                              <m:ctrlPr>
                                <a:rPr lang="en-CA" sz="2000" b="0" i="1" smtClean="0">
                                  <a:latin typeface="Cambria Math" panose="02040503050406030204" pitchFamily="18" charset="0"/>
                                </a:rPr>
                              </m:ctrlPr>
                            </m:dPr>
                            <m:e>
                              <m:r>
                                <a:rPr lang="en-CA" sz="2000" b="0" i="1" smtClean="0">
                                  <a:latin typeface="Cambria Math" panose="02040503050406030204" pitchFamily="18" charset="0"/>
                                </a:rPr>
                                <m:t>2</m:t>
                              </m:r>
                            </m:e>
                          </m:d>
                          <m:r>
                            <a:rPr lang="en-CA" sz="2000" b="0" i="1" smtClean="0">
                              <a:latin typeface="Cambria Math" panose="02040503050406030204" pitchFamily="18" charset="0"/>
                            </a:rPr>
                            <m:t>,</m:t>
                          </m:r>
                          <m:r>
                            <a:rPr lang="en-CA" sz="2000" b="0" i="1" smtClean="0">
                              <a:latin typeface="Cambria Math" panose="02040503050406030204" pitchFamily="18" charset="0"/>
                            </a:rPr>
                            <m:t>159</m:t>
                          </m:r>
                        </m:sub>
                      </m:sSub>
                      <m:r>
                        <a:rPr lang="en-CA" sz="2000" b="0" i="1" smtClean="0">
                          <a:latin typeface="Cambria Math" panose="02040503050406030204" pitchFamily="18" charset="0"/>
                        </a:rPr>
                        <m:t>=</m:t>
                      </m:r>
                      <m:r>
                        <a:rPr lang="en-CA" sz="2000" b="0" i="1" smtClean="0">
                          <a:latin typeface="Cambria Math" panose="02040503050406030204" pitchFamily="18" charset="0"/>
                        </a:rPr>
                        <m:t>1</m:t>
                      </m:r>
                      <m:r>
                        <a:rPr lang="en-CA" sz="2000" b="0" i="1" smtClean="0">
                          <a:latin typeface="Cambria Math" panose="02040503050406030204" pitchFamily="18" charset="0"/>
                        </a:rPr>
                        <m:t>.</m:t>
                      </m:r>
                      <m:r>
                        <a:rPr lang="en-CA" sz="2000" b="0" i="1" smtClean="0">
                          <a:latin typeface="Cambria Math" panose="02040503050406030204" pitchFamily="18" charset="0"/>
                        </a:rPr>
                        <m:t>97</m:t>
                      </m:r>
                    </m:oMath>
                  </m:oMathPara>
                </a14:m>
                <a:endParaRPr lang="en-CA"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638049" y="5365578"/>
                <a:ext cx="2492679" cy="421590"/>
              </a:xfrm>
              <a:prstGeom prst="rect">
                <a:avLst/>
              </a:prstGeom>
              <a:blipFill rotWithShape="0">
                <a:blip r:embed="rId6"/>
                <a:stretch>
                  <a:fillRect/>
                </a:stretch>
              </a:blipFill>
            </p:spPr>
            <p:txBody>
              <a:bodyPr/>
              <a:lstStyle/>
              <a:p>
                <a:r>
                  <a:rPr lang="en-CA">
                    <a:noFill/>
                  </a:rPr>
                  <a:t> </a:t>
                </a:r>
              </a:p>
            </p:txBody>
          </p:sp>
        </mc:Fallback>
      </mc:AlternateContent>
      <p:sp>
        <p:nvSpPr>
          <p:cNvPr id="9" name="TextBox 8"/>
          <p:cNvSpPr txBox="1"/>
          <p:nvPr/>
        </p:nvSpPr>
        <p:spPr>
          <a:xfrm>
            <a:off x="1217953" y="4720126"/>
            <a:ext cx="1653436" cy="400110"/>
          </a:xfrm>
          <a:prstGeom prst="rect">
            <a:avLst/>
          </a:prstGeom>
          <a:noFill/>
        </p:spPr>
        <p:txBody>
          <a:bodyPr wrap="square" rtlCol="0">
            <a:spAutoFit/>
          </a:bodyPr>
          <a:lstStyle/>
          <a:p>
            <a:r>
              <a:rPr lang="en-CA" sz="2000" dirty="0"/>
              <a:t>t = 6.74</a:t>
            </a:r>
          </a:p>
        </p:txBody>
      </p:sp>
      <p:sp>
        <p:nvSpPr>
          <p:cNvPr id="10" name="TextBox 9"/>
          <p:cNvSpPr txBox="1"/>
          <p:nvPr/>
        </p:nvSpPr>
        <p:spPr>
          <a:xfrm>
            <a:off x="804414" y="6141681"/>
            <a:ext cx="2719703"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P&lt;0.05, Reject H0</a:t>
            </a:r>
          </a:p>
        </p:txBody>
      </p:sp>
    </p:spTree>
    <p:extLst>
      <p:ext uri="{BB962C8B-B14F-4D97-AF65-F5344CB8AC3E}">
        <p14:creationId xmlns:p14="http://schemas.microsoft.com/office/powerpoint/2010/main" val="411965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192888" y="0"/>
            <a:ext cx="8875741"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Testing Hypotheses about a Slope (ANOVA)</a:t>
            </a:r>
          </a:p>
        </p:txBody>
      </p:sp>
      <p:graphicFrame>
        <p:nvGraphicFramePr>
          <p:cNvPr id="8" name="Table Placeholder 2"/>
          <p:cNvGraphicFramePr>
            <a:graphicFrameLocks/>
          </p:cNvGraphicFramePr>
          <p:nvPr>
            <p:extLst>
              <p:ext uri="{D42A27DB-BD31-4B8C-83A1-F6EECF244321}">
                <p14:modId xmlns:p14="http://schemas.microsoft.com/office/powerpoint/2010/main" val="3462722528"/>
              </p:ext>
            </p:extLst>
          </p:nvPr>
        </p:nvGraphicFramePr>
        <p:xfrm>
          <a:off x="343092" y="1378903"/>
          <a:ext cx="8575332" cy="2194560"/>
        </p:xfrm>
        <a:graphic>
          <a:graphicData uri="http://schemas.openxmlformats.org/drawingml/2006/table">
            <a:tbl>
              <a:tblPr firstRow="1" bandRow="1">
                <a:tableStyleId>{5940675A-B579-460E-94D1-54222C63F5DA}</a:tableStyleId>
              </a:tblPr>
              <a:tblGrid>
                <a:gridCol w="2135709">
                  <a:extLst>
                    <a:ext uri="{9D8B030D-6E8A-4147-A177-3AD203B41FA5}">
                      <a16:colId xmlns:a16="http://schemas.microsoft.com/office/drawing/2014/main" val="20000"/>
                    </a:ext>
                  </a:extLst>
                </a:gridCol>
                <a:gridCol w="1842425">
                  <a:extLst>
                    <a:ext uri="{9D8B030D-6E8A-4147-A177-3AD203B41FA5}">
                      <a16:colId xmlns:a16="http://schemas.microsoft.com/office/drawing/2014/main" val="20001"/>
                    </a:ext>
                  </a:extLst>
                </a:gridCol>
                <a:gridCol w="635523">
                  <a:extLst>
                    <a:ext uri="{9D8B030D-6E8A-4147-A177-3AD203B41FA5}">
                      <a16:colId xmlns:a16="http://schemas.microsoft.com/office/drawing/2014/main" val="20002"/>
                    </a:ext>
                  </a:extLst>
                </a:gridCol>
                <a:gridCol w="1671517">
                  <a:extLst>
                    <a:ext uri="{9D8B030D-6E8A-4147-A177-3AD203B41FA5}">
                      <a16:colId xmlns:a16="http://schemas.microsoft.com/office/drawing/2014/main" val="20003"/>
                    </a:ext>
                  </a:extLst>
                </a:gridCol>
                <a:gridCol w="930917">
                  <a:extLst>
                    <a:ext uri="{9D8B030D-6E8A-4147-A177-3AD203B41FA5}">
                      <a16:colId xmlns:a16="http://schemas.microsoft.com/office/drawing/2014/main" val="20004"/>
                    </a:ext>
                  </a:extLst>
                </a:gridCol>
                <a:gridCol w="1359241">
                  <a:extLst>
                    <a:ext uri="{9D8B030D-6E8A-4147-A177-3AD203B41FA5}">
                      <a16:colId xmlns:a16="http://schemas.microsoft.com/office/drawing/2014/main" val="20005"/>
                    </a:ext>
                  </a:extLst>
                </a:gridCol>
              </a:tblGrid>
              <a:tr h="0">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Source of variation</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Sum of Squares</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Mean Squares</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F</a:t>
                      </a: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-ratio</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p</a:t>
                      </a: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Regression</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5.5169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5.5169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45.45</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2.73 × 10</a:t>
                      </a:r>
                      <a:r>
                        <a:rPr lang="en-US" sz="2000" b="0" i="0" u="none" strike="noStrike" kern="1200" baseline="30000" dirty="0">
                          <a:solidFill>
                            <a:schemeClr val="tx1"/>
                          </a:solidFill>
                          <a:latin typeface="Arial" panose="020B0604020202020204" pitchFamily="34" charset="0"/>
                          <a:ea typeface="+mn-ea"/>
                          <a:cs typeface="Arial" panose="020B0604020202020204" pitchFamily="34" charset="0"/>
                        </a:rPr>
                        <a:t>−10</a:t>
                      </a:r>
                      <a:endParaRPr lang="en-US" sz="2000" baseline="30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Residual</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19.2980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159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0.1214</a:t>
                      </a: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Total</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24.8149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160</a:t>
                      </a: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43092" y="3861740"/>
                <a:ext cx="4404272"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𝑆𝑆</m:t>
                          </m:r>
                        </m:e>
                        <m:sub>
                          <m:r>
                            <a:rPr lang="en-CA" b="0" i="1" smtClean="0">
                              <a:latin typeface="Cambria Math" panose="02040503050406030204" pitchFamily="18" charset="0"/>
                            </a:rPr>
                            <m:t>𝑟𝑒𝑔𝑟𝑒𝑠𝑠𝑖𝑜𝑛</m:t>
                          </m:r>
                        </m:sub>
                      </m:sSub>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CA" dirty="0"/>
              </a:p>
            </p:txBody>
          </p:sp>
        </mc:Choice>
        <mc:Fallback xmlns="">
          <p:sp>
            <p:nvSpPr>
              <p:cNvPr id="9" name="TextBox 8"/>
              <p:cNvSpPr txBox="1">
                <a:spLocks noRot="1" noChangeAspect="1" noMove="1" noResize="1" noEditPoints="1" noAdjustHandles="1" noChangeArrowheads="1" noChangeShapeType="1" noTextEdit="1"/>
              </p:cNvSpPr>
              <p:nvPr/>
            </p:nvSpPr>
            <p:spPr>
              <a:xfrm>
                <a:off x="343092" y="3861740"/>
                <a:ext cx="4404272" cy="848566"/>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43092" y="4811213"/>
                <a:ext cx="4404272"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𝑆𝑆𝑟𝑒𝑠𝑖𝑑𝑢𝑎𝑙</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𝑌</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CA" dirty="0"/>
              </a:p>
            </p:txBody>
          </p:sp>
        </mc:Choice>
        <mc:Fallback xmlns="">
          <p:sp>
            <p:nvSpPr>
              <p:cNvPr id="10" name="TextBox 9"/>
              <p:cNvSpPr txBox="1">
                <a:spLocks noRot="1" noChangeAspect="1" noMove="1" noResize="1" noEditPoints="1" noAdjustHandles="1" noChangeArrowheads="1" noChangeShapeType="1" noTextEdit="1"/>
              </p:cNvSpPr>
              <p:nvPr/>
            </p:nvSpPr>
            <p:spPr>
              <a:xfrm>
                <a:off x="343092" y="4811213"/>
                <a:ext cx="4404272" cy="848566"/>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3092" y="5847150"/>
                <a:ext cx="4404272"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𝑆𝑆𝑡𝑜𝑡𝑎𝑙</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m:t>
                                  </m:r>
                                  <m:r>
                                    <a:rPr lang="en-CA" i="1" smtClean="0">
                                      <a:latin typeface="Cambria Math" panose="02040503050406030204" pitchFamily="18" charset="0"/>
                                    </a:rPr>
                                    <m:t>𝑌</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𝑌</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CA" dirty="0"/>
              </a:p>
            </p:txBody>
          </p:sp>
        </mc:Choice>
        <mc:Fallback xmlns="">
          <p:sp>
            <p:nvSpPr>
              <p:cNvPr id="11" name="TextBox 10"/>
              <p:cNvSpPr txBox="1">
                <a:spLocks noRot="1" noChangeAspect="1" noMove="1" noResize="1" noEditPoints="1" noAdjustHandles="1" noChangeArrowheads="1" noChangeShapeType="1" noTextEdit="1"/>
              </p:cNvSpPr>
              <p:nvPr/>
            </p:nvSpPr>
            <p:spPr>
              <a:xfrm>
                <a:off x="343092" y="5847150"/>
                <a:ext cx="4404272" cy="848566"/>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19195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F5A9B0-4CCA-FA4A-8293-FB6F7217A5ED}"/>
              </a:ext>
            </a:extLst>
          </p:cNvPr>
          <p:cNvSpPr txBox="1"/>
          <p:nvPr/>
        </p:nvSpPr>
        <p:spPr>
          <a:xfrm>
            <a:off x="222188" y="341553"/>
            <a:ext cx="8699818"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Measuring fit of the line to the data: R</a:t>
            </a:r>
            <a:r>
              <a:rPr lang="en-US" sz="3600" b="1" baseline="30000" dirty="0">
                <a:solidFill>
                  <a:schemeClr val="accent2">
                    <a:lumMod val="40000"/>
                    <a:lumOff val="60000"/>
                  </a:schemeClr>
                </a:solidFill>
                <a:latin typeface="Arial" panose="020B0604020202020204" pitchFamily="34" charset="0"/>
                <a:ea typeface="Helvetica" charset="0"/>
                <a:cs typeface="Arial" panose="020B0604020202020204" pitchFamily="34" charset="0"/>
              </a:rPr>
              <a:t>2</a:t>
            </a:r>
          </a:p>
        </p:txBody>
      </p:sp>
      <p:sp>
        <p:nvSpPr>
          <p:cNvPr id="2" name="TextBox 1"/>
          <p:cNvSpPr txBox="1"/>
          <p:nvPr/>
        </p:nvSpPr>
        <p:spPr>
          <a:xfrm>
            <a:off x="538716" y="1227551"/>
            <a:ext cx="806676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Fraction of variation in Y that is explained by X</a:t>
            </a:r>
          </a:p>
        </p:txBody>
      </p:sp>
      <mc:AlternateContent xmlns:mc="http://schemas.openxmlformats.org/markup-compatibility/2006" xmlns:a14="http://schemas.microsoft.com/office/drawing/2010/main">
        <mc:Choice Requires="a14">
          <p:sp>
            <p:nvSpPr>
              <p:cNvPr id="3" name="TextBox 2"/>
              <p:cNvSpPr txBox="1"/>
              <p:nvPr/>
            </p:nvSpPr>
            <p:spPr>
              <a:xfrm>
                <a:off x="1966683" y="4595669"/>
                <a:ext cx="5210828" cy="7316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𝑅</m:t>
                          </m:r>
                        </m:e>
                        <m:sup>
                          <m:r>
                            <a:rPr lang="en-CA" sz="2000" b="0" i="1" smtClean="0">
                              <a:latin typeface="Cambria Math" panose="02040503050406030204" pitchFamily="18" charset="0"/>
                            </a:rPr>
                            <m:t>2</m:t>
                          </m:r>
                        </m:sup>
                      </m:sSup>
                      <m:r>
                        <a:rPr lang="en-CA" sz="2000" b="0" i="1" smtClean="0">
                          <a:latin typeface="Cambria Math" panose="02040503050406030204" pitchFamily="18" charset="0"/>
                        </a:rPr>
                        <m:t>=</m:t>
                      </m:r>
                      <m:f>
                        <m:fPr>
                          <m:ctrlPr>
                            <a:rPr lang="en-CA" sz="2000" i="1" smtClean="0">
                              <a:latin typeface="Cambria Math" panose="02040503050406030204" pitchFamily="18" charset="0"/>
                            </a:rPr>
                          </m:ctrlPr>
                        </m:fPr>
                        <m:num>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𝑆𝑆</m:t>
                              </m:r>
                            </m:e>
                            <m:sub>
                              <m:r>
                                <a:rPr lang="en-CA" sz="2000" b="0" i="1" smtClean="0">
                                  <a:latin typeface="Cambria Math" panose="02040503050406030204" pitchFamily="18" charset="0"/>
                                </a:rPr>
                                <m:t>𝑟𝑒𝑔𝑟𝑒𝑠𝑠𝑖𝑜𝑛</m:t>
                              </m:r>
                            </m:sub>
                          </m:sSub>
                        </m:num>
                        <m:den>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𝑆𝑆</m:t>
                              </m:r>
                            </m:e>
                            <m:sub>
                              <m:r>
                                <a:rPr lang="en-CA" sz="2000" b="0" i="1" smtClean="0">
                                  <a:latin typeface="Cambria Math" panose="02040503050406030204" pitchFamily="18" charset="0"/>
                                </a:rPr>
                                <m:t>𝑡𝑜𝑡𝑎𝑙</m:t>
                              </m:r>
                            </m:sub>
                          </m:sSub>
                        </m:den>
                      </m:f>
                      <m:r>
                        <a:rPr lang="en-CA" sz="2000" b="0" i="1" smtClean="0">
                          <a:latin typeface="Cambria Math" panose="02040503050406030204" pitchFamily="18" charset="0"/>
                        </a:rPr>
                        <m:t>= </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5</m:t>
                          </m:r>
                          <m:r>
                            <a:rPr lang="en-CA" sz="2000" b="0" i="1" smtClean="0">
                              <a:latin typeface="Cambria Math" panose="02040503050406030204" pitchFamily="18" charset="0"/>
                            </a:rPr>
                            <m:t>.</m:t>
                          </m:r>
                          <m:r>
                            <a:rPr lang="en-CA" sz="2000" b="0" i="1" smtClean="0">
                              <a:latin typeface="Cambria Math" panose="02040503050406030204" pitchFamily="18" charset="0"/>
                            </a:rPr>
                            <m:t>5169</m:t>
                          </m:r>
                        </m:num>
                        <m:den>
                          <m:r>
                            <a:rPr lang="en-CA" sz="2000" b="0" i="1" smtClean="0">
                              <a:latin typeface="Cambria Math" panose="02040503050406030204" pitchFamily="18" charset="0"/>
                            </a:rPr>
                            <m:t>24</m:t>
                          </m:r>
                          <m:r>
                            <a:rPr lang="en-CA" sz="2000" b="0" i="1" smtClean="0">
                              <a:latin typeface="Cambria Math" panose="02040503050406030204" pitchFamily="18" charset="0"/>
                            </a:rPr>
                            <m:t>.</m:t>
                          </m:r>
                          <m:r>
                            <a:rPr lang="en-CA" sz="2000" b="0" i="1" smtClean="0">
                              <a:latin typeface="Cambria Math" panose="02040503050406030204" pitchFamily="18" charset="0"/>
                            </a:rPr>
                            <m:t>8149</m:t>
                          </m:r>
                        </m:den>
                      </m:f>
                      <m:r>
                        <a:rPr lang="en-CA" sz="2000" b="0" i="1" smtClean="0">
                          <a:latin typeface="Cambria Math" panose="02040503050406030204" pitchFamily="18" charset="0"/>
                        </a:rPr>
                        <m:t>=</m:t>
                      </m:r>
                      <m:r>
                        <a:rPr lang="en-CA" sz="2000" b="0" i="1" smtClean="0">
                          <a:latin typeface="Cambria Math" panose="02040503050406030204" pitchFamily="18" charset="0"/>
                        </a:rPr>
                        <m:t>0</m:t>
                      </m:r>
                      <m:r>
                        <a:rPr lang="en-CA" sz="2000" b="0" i="1" smtClean="0">
                          <a:latin typeface="Cambria Math" panose="02040503050406030204" pitchFamily="18" charset="0"/>
                        </a:rPr>
                        <m:t>.</m:t>
                      </m:r>
                      <m:r>
                        <a:rPr lang="en-CA" sz="2000" b="0" i="1" smtClean="0">
                          <a:latin typeface="Cambria Math" panose="02040503050406030204" pitchFamily="18" charset="0"/>
                        </a:rPr>
                        <m:t>222</m:t>
                      </m:r>
                    </m:oMath>
                  </m:oMathPara>
                </a14:m>
                <a:endParaRPr lang="en-CA" sz="20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66683" y="4595669"/>
                <a:ext cx="5210828" cy="731675"/>
              </a:xfrm>
              <a:prstGeom prst="rect">
                <a:avLst/>
              </a:prstGeom>
              <a:blipFill rotWithShape="0">
                <a:blip r:embed="rId3"/>
                <a:stretch>
                  <a:fillRect/>
                </a:stretch>
              </a:blipFill>
            </p:spPr>
            <p:txBody>
              <a:bodyPr/>
              <a:lstStyle/>
              <a:p>
                <a:r>
                  <a:rPr lang="en-CA">
                    <a:noFill/>
                  </a:rPr>
                  <a:t> </a:t>
                </a:r>
              </a:p>
            </p:txBody>
          </p:sp>
        </mc:Fallback>
      </mc:AlternateContent>
      <p:sp>
        <p:nvSpPr>
          <p:cNvPr id="6" name="TextBox 5"/>
          <p:cNvSpPr txBox="1"/>
          <p:nvPr/>
        </p:nvSpPr>
        <p:spPr>
          <a:xfrm>
            <a:off x="1127440" y="5724394"/>
            <a:ext cx="7478038" cy="830997"/>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number of plant species explained 22% of the variation in log-transformed ecosystem stability</a:t>
            </a:r>
          </a:p>
        </p:txBody>
      </p:sp>
      <p:graphicFrame>
        <p:nvGraphicFramePr>
          <p:cNvPr id="7" name="Table Placeholder 2"/>
          <p:cNvGraphicFramePr>
            <a:graphicFrameLocks/>
          </p:cNvGraphicFramePr>
          <p:nvPr>
            <p:extLst>
              <p:ext uri="{D42A27DB-BD31-4B8C-83A1-F6EECF244321}">
                <p14:modId xmlns:p14="http://schemas.microsoft.com/office/powerpoint/2010/main" val="2533471226"/>
              </p:ext>
            </p:extLst>
          </p:nvPr>
        </p:nvGraphicFramePr>
        <p:xfrm>
          <a:off x="284431" y="2062721"/>
          <a:ext cx="8575332" cy="2194560"/>
        </p:xfrm>
        <a:graphic>
          <a:graphicData uri="http://schemas.openxmlformats.org/drawingml/2006/table">
            <a:tbl>
              <a:tblPr firstRow="1" bandRow="1">
                <a:tableStyleId>{5940675A-B579-460E-94D1-54222C63F5DA}</a:tableStyleId>
              </a:tblPr>
              <a:tblGrid>
                <a:gridCol w="2135709">
                  <a:extLst>
                    <a:ext uri="{9D8B030D-6E8A-4147-A177-3AD203B41FA5}">
                      <a16:colId xmlns:a16="http://schemas.microsoft.com/office/drawing/2014/main" val="20000"/>
                    </a:ext>
                  </a:extLst>
                </a:gridCol>
                <a:gridCol w="1842425">
                  <a:extLst>
                    <a:ext uri="{9D8B030D-6E8A-4147-A177-3AD203B41FA5}">
                      <a16:colId xmlns:a16="http://schemas.microsoft.com/office/drawing/2014/main" val="20001"/>
                    </a:ext>
                  </a:extLst>
                </a:gridCol>
                <a:gridCol w="635523">
                  <a:extLst>
                    <a:ext uri="{9D8B030D-6E8A-4147-A177-3AD203B41FA5}">
                      <a16:colId xmlns:a16="http://schemas.microsoft.com/office/drawing/2014/main" val="20002"/>
                    </a:ext>
                  </a:extLst>
                </a:gridCol>
                <a:gridCol w="1671517">
                  <a:extLst>
                    <a:ext uri="{9D8B030D-6E8A-4147-A177-3AD203B41FA5}">
                      <a16:colId xmlns:a16="http://schemas.microsoft.com/office/drawing/2014/main" val="20003"/>
                    </a:ext>
                  </a:extLst>
                </a:gridCol>
                <a:gridCol w="930917">
                  <a:extLst>
                    <a:ext uri="{9D8B030D-6E8A-4147-A177-3AD203B41FA5}">
                      <a16:colId xmlns:a16="http://schemas.microsoft.com/office/drawing/2014/main" val="20004"/>
                    </a:ext>
                  </a:extLst>
                </a:gridCol>
                <a:gridCol w="1359241">
                  <a:extLst>
                    <a:ext uri="{9D8B030D-6E8A-4147-A177-3AD203B41FA5}">
                      <a16:colId xmlns:a16="http://schemas.microsoft.com/office/drawing/2014/main" val="20005"/>
                    </a:ext>
                  </a:extLst>
                </a:gridCol>
              </a:tblGrid>
              <a:tr h="0">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Source of variation</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Sum of Squares</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Mean Squares</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F</a:t>
                      </a: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-ratio</a:t>
                      </a: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i="1" u="none" strike="noStrike" kern="1200" baseline="0" dirty="0">
                          <a:solidFill>
                            <a:schemeClr val="tx1"/>
                          </a:solidFill>
                          <a:latin typeface="Arial" panose="020B0604020202020204" pitchFamily="34" charset="0"/>
                          <a:ea typeface="+mn-ea"/>
                          <a:cs typeface="Arial" panose="020B0604020202020204" pitchFamily="34" charset="0"/>
                        </a:rPr>
                        <a:t>p</a:t>
                      </a: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Regression</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5.5169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5.5169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45.45</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2.73 × 10</a:t>
                      </a:r>
                      <a:r>
                        <a:rPr lang="en-US" sz="2000" b="0" i="0" u="none" strike="noStrike" kern="1200" baseline="30000" dirty="0">
                          <a:solidFill>
                            <a:schemeClr val="tx1"/>
                          </a:solidFill>
                          <a:latin typeface="Arial" panose="020B0604020202020204" pitchFamily="34" charset="0"/>
                          <a:ea typeface="+mn-ea"/>
                          <a:cs typeface="Arial" panose="020B0604020202020204" pitchFamily="34" charset="0"/>
                        </a:rPr>
                        <a:t>−10</a:t>
                      </a:r>
                      <a:endParaRPr lang="en-US" sz="2000" baseline="30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Residual</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19.2980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159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0.1214</a:t>
                      </a: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0">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Total</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24.8149</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160</a:t>
                      </a: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661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853" y="952526"/>
            <a:ext cx="5881971" cy="52418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0" y="0"/>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algn="ctr"/>
            <a:r>
              <a:rPr lang="en-CA" dirty="0">
                <a:solidFill>
                  <a:schemeClr val="accent2">
                    <a:lumMod val="40000"/>
                    <a:lumOff val="60000"/>
                  </a:schemeClr>
                </a:solidFill>
              </a:rPr>
              <a:t>Correlation vs. Causation</a:t>
            </a:r>
          </a:p>
        </p:txBody>
      </p:sp>
      <p:sp>
        <p:nvSpPr>
          <p:cNvPr id="2" name="TextBox 1"/>
          <p:cNvSpPr txBox="1"/>
          <p:nvPr/>
        </p:nvSpPr>
        <p:spPr>
          <a:xfrm>
            <a:off x="1733853" y="6194400"/>
            <a:ext cx="3502026" cy="369332"/>
          </a:xfrm>
          <a:prstGeom prst="rect">
            <a:avLst/>
          </a:prstGeom>
          <a:noFill/>
        </p:spPr>
        <p:txBody>
          <a:bodyPr wrap="square" rtlCol="0">
            <a:spAutoFit/>
          </a:bodyPr>
          <a:lstStyle/>
          <a:p>
            <a:r>
              <a:rPr lang="en-CA" dirty="0" err="1"/>
              <a:t>Oded</a:t>
            </a:r>
            <a:r>
              <a:rPr lang="en-CA" dirty="0"/>
              <a:t> </a:t>
            </a:r>
            <a:r>
              <a:rPr lang="en-CA" dirty="0" err="1"/>
              <a:t>Rechavi</a:t>
            </a:r>
            <a:r>
              <a:rPr lang="en-CA" dirty="0"/>
              <a:t> Twitter Feed</a:t>
            </a:r>
          </a:p>
        </p:txBody>
      </p:sp>
    </p:spTree>
    <p:extLst>
      <p:ext uri="{BB962C8B-B14F-4D97-AF65-F5344CB8AC3E}">
        <p14:creationId xmlns:p14="http://schemas.microsoft.com/office/powerpoint/2010/main" val="99213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0"/>
            <a:ext cx="7886700" cy="1325563"/>
          </a:xfrm>
        </p:spPr>
        <p:txBody>
          <a:bodyPr>
            <a:normAutofit/>
          </a:bodyPr>
          <a:lstStyle/>
          <a:p>
            <a:r>
              <a:rPr lang="en-US" sz="3600" dirty="0">
                <a:solidFill>
                  <a:schemeClr val="accent2">
                    <a:lumMod val="40000"/>
                    <a:lumOff val="60000"/>
                  </a:schemeClr>
                </a:solidFill>
                <a:latin typeface="Arial" pitchFamily="34" charset="0"/>
                <a:cs typeface="Arial" pitchFamily="34" charset="0"/>
              </a:rPr>
              <a:t>Testing hypotheses about a slope</a:t>
            </a:r>
            <a:endParaRPr lang="ru-RU" sz="3600" dirty="0">
              <a:solidFill>
                <a:schemeClr val="accent2">
                  <a:lumMod val="40000"/>
                  <a:lumOff val="60000"/>
                </a:schemeClr>
              </a:solidFill>
              <a:latin typeface="Arial" pitchFamily="34" charset="0"/>
              <a:cs typeface="Arial" pitchFamily="34" charset="0"/>
            </a:endParaRPr>
          </a:p>
        </p:txBody>
      </p:sp>
      <p:sp>
        <p:nvSpPr>
          <p:cNvPr id="5" name="Content Placeholder 4"/>
          <p:cNvSpPr>
            <a:spLocks noGrp="1"/>
          </p:cNvSpPr>
          <p:nvPr>
            <p:ph idx="1"/>
          </p:nvPr>
        </p:nvSpPr>
        <p:spPr>
          <a:xfrm>
            <a:off x="628650" y="1397794"/>
            <a:ext cx="8407400" cy="4351338"/>
          </a:xfrm>
        </p:spPr>
        <p:txBody>
          <a:bodyPr>
            <a:normAutofit/>
          </a:bodyPr>
          <a:lstStyle/>
          <a:p>
            <a:pPr marL="0" indent="0">
              <a:lnSpc>
                <a:spcPct val="100000"/>
              </a:lnSpc>
              <a:spcBef>
                <a:spcPts val="624"/>
              </a:spcBef>
              <a:buNone/>
            </a:pPr>
            <a:r>
              <a:rPr lang="en-US" sz="2400" dirty="0">
                <a:latin typeface="Arial" pitchFamily="34" charset="0"/>
                <a:cs typeface="Arial" pitchFamily="34" charset="0"/>
              </a:rPr>
              <a:t>Consider the partially completed ANOVA table showing the results of a regression analysis shown. What is the </a:t>
            </a:r>
            <a:r>
              <a:rPr lang="en-US" sz="2400" i="1" dirty="0">
                <a:latin typeface="Arial" pitchFamily="34" charset="0"/>
                <a:cs typeface="Arial" pitchFamily="34" charset="0"/>
              </a:rPr>
              <a:t>F</a:t>
            </a:r>
            <a:r>
              <a:rPr lang="en-US" sz="2400" dirty="0">
                <a:latin typeface="Arial" pitchFamily="34" charset="0"/>
                <a:cs typeface="Arial" pitchFamily="34" charset="0"/>
              </a:rPr>
              <a:t>-ratio?</a:t>
            </a:r>
          </a:p>
          <a:p>
            <a:pPr marL="0" indent="0">
              <a:lnSpc>
                <a:spcPct val="100000"/>
              </a:lnSpc>
              <a:spcBef>
                <a:spcPts val="624"/>
              </a:spcBef>
              <a:buNone/>
            </a:pPr>
            <a:endParaRPr lang="en-US" sz="2400" dirty="0">
              <a:latin typeface="Arial" pitchFamily="34" charset="0"/>
              <a:cs typeface="Arial" pitchFamily="34" charset="0"/>
            </a:endParaRPr>
          </a:p>
          <a:p>
            <a:pPr marL="457200" indent="-457200">
              <a:lnSpc>
                <a:spcPct val="100000"/>
              </a:lnSpc>
              <a:spcBef>
                <a:spcPts val="624"/>
              </a:spcBef>
              <a:buFont typeface="+mj-lt"/>
              <a:buAutoNum type="alphaUcPeriod"/>
            </a:pPr>
            <a:r>
              <a:rPr lang="en-US" sz="2400" dirty="0">
                <a:latin typeface="Arial" pitchFamily="34" charset="0"/>
                <a:cs typeface="Arial" pitchFamily="34" charset="0"/>
              </a:rPr>
              <a:t>9.408</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16.072</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25.137</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36.408</a:t>
            </a:r>
          </a:p>
        </p:txBody>
      </p:sp>
      <p:graphicFrame>
        <p:nvGraphicFramePr>
          <p:cNvPr id="8" name="Table Placeholder 7"/>
          <p:cNvGraphicFramePr>
            <a:graphicFrameLocks noGrp="1"/>
          </p:cNvGraphicFramePr>
          <p:nvPr>
            <p:ph type="tbl" sz="quarter" idx="14"/>
            <p:extLst>
              <p:ext uri="{D42A27DB-BD31-4B8C-83A1-F6EECF244321}">
                <p14:modId xmlns:p14="http://schemas.microsoft.com/office/powerpoint/2010/main" val="1231717039"/>
              </p:ext>
            </p:extLst>
          </p:nvPr>
        </p:nvGraphicFramePr>
        <p:xfrm>
          <a:off x="2342282" y="2670235"/>
          <a:ext cx="6480826" cy="2934861"/>
        </p:xfrm>
        <a:graphic>
          <a:graphicData uri="http://schemas.openxmlformats.org/drawingml/2006/table">
            <a:tbl>
              <a:tblPr firstRow="1" bandRow="1">
                <a:tableStyleId>{3C2FFA5D-87B4-456A-9821-1D502468CF0F}</a:tableStyleId>
              </a:tblPr>
              <a:tblGrid>
                <a:gridCol w="1741190">
                  <a:extLst>
                    <a:ext uri="{9D8B030D-6E8A-4147-A177-3AD203B41FA5}">
                      <a16:colId xmlns:a16="http://schemas.microsoft.com/office/drawing/2014/main" val="20000"/>
                    </a:ext>
                  </a:extLst>
                </a:gridCol>
                <a:gridCol w="1617623">
                  <a:extLst>
                    <a:ext uri="{9D8B030D-6E8A-4147-A177-3AD203B41FA5}">
                      <a16:colId xmlns:a16="http://schemas.microsoft.com/office/drawing/2014/main" val="20001"/>
                    </a:ext>
                  </a:extLst>
                </a:gridCol>
                <a:gridCol w="839324">
                  <a:extLst>
                    <a:ext uri="{9D8B030D-6E8A-4147-A177-3AD203B41FA5}">
                      <a16:colId xmlns:a16="http://schemas.microsoft.com/office/drawing/2014/main" val="20002"/>
                    </a:ext>
                  </a:extLst>
                </a:gridCol>
                <a:gridCol w="1340873">
                  <a:extLst>
                    <a:ext uri="{9D8B030D-6E8A-4147-A177-3AD203B41FA5}">
                      <a16:colId xmlns:a16="http://schemas.microsoft.com/office/drawing/2014/main" val="20003"/>
                    </a:ext>
                  </a:extLst>
                </a:gridCol>
                <a:gridCol w="941816">
                  <a:extLst>
                    <a:ext uri="{9D8B030D-6E8A-4147-A177-3AD203B41FA5}">
                      <a16:colId xmlns:a16="http://schemas.microsoft.com/office/drawing/2014/main" val="20004"/>
                    </a:ext>
                  </a:extLst>
                </a:gridCol>
              </a:tblGrid>
              <a:tr h="717592">
                <a:tc>
                  <a:txBody>
                    <a:bodyPr/>
                    <a:lstStyle/>
                    <a:p>
                      <a:r>
                        <a:rPr lang="en-US" sz="2400" dirty="0">
                          <a:latin typeface="Arial" panose="020B0604020202020204" pitchFamily="34" charset="0"/>
                          <a:cs typeface="Arial" panose="020B0604020202020204" pitchFamily="34" charset="0"/>
                        </a:rPr>
                        <a:t>Source of variation </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Sum of squares</a:t>
                      </a:r>
                      <a:endParaRPr lang="ru-RU" sz="2400" dirty="0">
                        <a:latin typeface="Arial" pitchFamily="34" charset="0"/>
                        <a:cs typeface="Arial" pitchFamily="34" charset="0"/>
                      </a:endParaRPr>
                    </a:p>
                  </a:txBody>
                  <a:tcPr/>
                </a:tc>
                <a:tc>
                  <a:txBody>
                    <a:bodyPr/>
                    <a:lstStyle/>
                    <a:p>
                      <a:r>
                        <a:rPr lang="en-US" sz="2400" dirty="0" err="1">
                          <a:latin typeface="Arial" panose="020B0604020202020204" pitchFamily="34" charset="0"/>
                          <a:cs typeface="Arial" panose="020B0604020202020204" pitchFamily="34" charset="0"/>
                        </a:rPr>
                        <a:t>df</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Mean squares</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F-ratio</a:t>
                      </a:r>
                      <a:endParaRPr lang="ru-RU" sz="2400" dirty="0">
                        <a:latin typeface="Arial" pitchFamily="34" charset="0"/>
                        <a:cs typeface="Arial" pitchFamily="34" charset="0"/>
                      </a:endParaRPr>
                    </a:p>
                  </a:txBody>
                  <a:tcPr/>
                </a:tc>
                <a:extLst>
                  <a:ext uri="{0D108BD9-81ED-4DB2-BD59-A6C34878D82A}">
                    <a16:rowId xmlns:a16="http://schemas.microsoft.com/office/drawing/2014/main" val="10000"/>
                  </a:ext>
                </a:extLst>
              </a:tr>
              <a:tr h="582047">
                <a:tc>
                  <a:txBody>
                    <a:bodyPr/>
                    <a:lstStyle/>
                    <a:p>
                      <a:r>
                        <a:rPr lang="en-US" sz="2400" dirty="0">
                          <a:latin typeface="Arial" panose="020B0604020202020204" pitchFamily="34" charset="0"/>
                          <a:cs typeface="Arial" panose="020B0604020202020204" pitchFamily="34" charset="0"/>
                        </a:rPr>
                        <a:t>Regression </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151.2</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a:t>
                      </a:r>
                      <a:endParaRPr lang="ru-RU" sz="2400" dirty="0">
                        <a:latin typeface="Arial" pitchFamily="34" charset="0"/>
                        <a:cs typeface="Arial" pitchFamily="34" charset="0"/>
                      </a:endParaRPr>
                    </a:p>
                  </a:txBody>
                  <a:tcPr/>
                </a:tc>
                <a:extLst>
                  <a:ext uri="{0D108BD9-81ED-4DB2-BD59-A6C34878D82A}">
                    <a16:rowId xmlns:a16="http://schemas.microsoft.com/office/drawing/2014/main" val="10001"/>
                  </a:ext>
                </a:extLst>
              </a:tr>
              <a:tr h="582047">
                <a:tc>
                  <a:txBody>
                    <a:bodyPr/>
                    <a:lstStyle/>
                    <a:p>
                      <a:r>
                        <a:rPr lang="en-US" sz="2400" dirty="0">
                          <a:latin typeface="Arial" panose="020B0604020202020204" pitchFamily="34" charset="0"/>
                          <a:cs typeface="Arial" panose="020B0604020202020204" pitchFamily="34" charset="0"/>
                        </a:rPr>
                        <a:t>Residual</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289.3</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18</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a:t>
                      </a: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extLst>
                  <a:ext uri="{0D108BD9-81ED-4DB2-BD59-A6C34878D82A}">
                    <a16:rowId xmlns:a16="http://schemas.microsoft.com/office/drawing/2014/main" val="10002"/>
                  </a:ext>
                </a:extLst>
              </a:tr>
              <a:tr h="582047">
                <a:tc>
                  <a:txBody>
                    <a:bodyPr/>
                    <a:lstStyle/>
                    <a:p>
                      <a:r>
                        <a:rPr lang="en-US" sz="2400" dirty="0">
                          <a:latin typeface="Arial" panose="020B0604020202020204" pitchFamily="34" charset="0"/>
                          <a:cs typeface="Arial" panose="020B0604020202020204" pitchFamily="34" charset="0"/>
                        </a:rPr>
                        <a:t>Total</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440.5</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19</a:t>
                      </a: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8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0"/>
            <a:ext cx="7886700" cy="1325563"/>
          </a:xfrm>
        </p:spPr>
        <p:txBody>
          <a:bodyPr>
            <a:normAutofit/>
          </a:bodyPr>
          <a:lstStyle/>
          <a:p>
            <a:r>
              <a:rPr lang="en-US" sz="3600" dirty="0">
                <a:solidFill>
                  <a:schemeClr val="accent2">
                    <a:lumMod val="40000"/>
                    <a:lumOff val="60000"/>
                  </a:schemeClr>
                </a:solidFill>
                <a:latin typeface="Arial" pitchFamily="34" charset="0"/>
                <a:cs typeface="Arial" pitchFamily="34" charset="0"/>
              </a:rPr>
              <a:t>Testing hypotheses about a slope</a:t>
            </a:r>
            <a:endParaRPr lang="ru-RU" sz="3600" dirty="0">
              <a:solidFill>
                <a:schemeClr val="accent2">
                  <a:lumMod val="40000"/>
                  <a:lumOff val="60000"/>
                </a:schemeClr>
              </a:solidFill>
              <a:latin typeface="Arial" pitchFamily="34" charset="0"/>
              <a:cs typeface="Arial" pitchFamily="34" charset="0"/>
            </a:endParaRPr>
          </a:p>
        </p:txBody>
      </p:sp>
      <p:sp>
        <p:nvSpPr>
          <p:cNvPr id="5" name="Content Placeholder 4"/>
          <p:cNvSpPr>
            <a:spLocks noGrp="1"/>
          </p:cNvSpPr>
          <p:nvPr>
            <p:ph idx="1"/>
          </p:nvPr>
        </p:nvSpPr>
        <p:spPr>
          <a:xfrm>
            <a:off x="628650" y="1397794"/>
            <a:ext cx="8407400" cy="4351338"/>
          </a:xfrm>
        </p:spPr>
        <p:txBody>
          <a:bodyPr>
            <a:normAutofit/>
          </a:bodyPr>
          <a:lstStyle/>
          <a:p>
            <a:pPr marL="0" indent="0">
              <a:lnSpc>
                <a:spcPct val="100000"/>
              </a:lnSpc>
              <a:spcBef>
                <a:spcPts val="624"/>
              </a:spcBef>
              <a:buNone/>
            </a:pPr>
            <a:r>
              <a:rPr lang="en-US" sz="2400" dirty="0">
                <a:latin typeface="Arial" pitchFamily="34" charset="0"/>
                <a:cs typeface="Arial" pitchFamily="34" charset="0"/>
              </a:rPr>
              <a:t>Consider the partially completed ANOVA table showing the results of a regression analysis shown. What is the </a:t>
            </a:r>
            <a:r>
              <a:rPr lang="en-US" sz="2400" i="1" dirty="0">
                <a:latin typeface="Arial" pitchFamily="34" charset="0"/>
                <a:cs typeface="Arial" pitchFamily="34" charset="0"/>
              </a:rPr>
              <a:t>F</a:t>
            </a:r>
            <a:r>
              <a:rPr lang="en-US" sz="2400" dirty="0">
                <a:latin typeface="Arial" pitchFamily="34" charset="0"/>
                <a:cs typeface="Arial" pitchFamily="34" charset="0"/>
              </a:rPr>
              <a:t>-ratio?</a:t>
            </a:r>
          </a:p>
          <a:p>
            <a:pPr marL="0" indent="0">
              <a:lnSpc>
                <a:spcPct val="100000"/>
              </a:lnSpc>
              <a:spcBef>
                <a:spcPts val="624"/>
              </a:spcBef>
              <a:buNone/>
            </a:pPr>
            <a:endParaRPr lang="en-US" sz="2400" dirty="0">
              <a:latin typeface="Arial" pitchFamily="34" charset="0"/>
              <a:cs typeface="Arial" pitchFamily="34" charset="0"/>
            </a:endParaRPr>
          </a:p>
          <a:p>
            <a:pPr marL="457200" indent="-457200">
              <a:lnSpc>
                <a:spcPct val="100000"/>
              </a:lnSpc>
              <a:spcBef>
                <a:spcPts val="624"/>
              </a:spcBef>
              <a:buFont typeface="+mj-lt"/>
              <a:buAutoNum type="alphaUcPeriod"/>
            </a:pPr>
            <a:r>
              <a:rPr lang="en-US" sz="2400" b="1" dirty="0">
                <a:solidFill>
                  <a:schemeClr val="accent2">
                    <a:lumMod val="40000"/>
                    <a:lumOff val="60000"/>
                  </a:schemeClr>
                </a:solidFill>
                <a:latin typeface="Arial" pitchFamily="34" charset="0"/>
                <a:cs typeface="Arial" pitchFamily="34" charset="0"/>
              </a:rPr>
              <a:t>9.408</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16.072</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25.137</a:t>
            </a:r>
          </a:p>
          <a:p>
            <a:pPr marL="457200" indent="-457200">
              <a:lnSpc>
                <a:spcPct val="100000"/>
              </a:lnSpc>
              <a:spcBef>
                <a:spcPts val="624"/>
              </a:spcBef>
              <a:buFont typeface="+mj-lt"/>
              <a:buAutoNum type="alphaUcPeriod"/>
            </a:pPr>
            <a:r>
              <a:rPr lang="en-US" sz="2400" dirty="0">
                <a:latin typeface="Arial" pitchFamily="34" charset="0"/>
                <a:cs typeface="Arial" pitchFamily="34" charset="0"/>
              </a:rPr>
              <a:t>36.408</a:t>
            </a:r>
          </a:p>
        </p:txBody>
      </p:sp>
      <p:graphicFrame>
        <p:nvGraphicFramePr>
          <p:cNvPr id="6" name="Table Placeholder 7"/>
          <p:cNvGraphicFramePr>
            <a:graphicFrameLocks/>
          </p:cNvGraphicFramePr>
          <p:nvPr>
            <p:extLst>
              <p:ext uri="{D42A27DB-BD31-4B8C-83A1-F6EECF244321}">
                <p14:modId xmlns:p14="http://schemas.microsoft.com/office/powerpoint/2010/main" val="3602773138"/>
              </p:ext>
            </p:extLst>
          </p:nvPr>
        </p:nvGraphicFramePr>
        <p:xfrm>
          <a:off x="2429964" y="2663078"/>
          <a:ext cx="6626354" cy="2569101"/>
        </p:xfrm>
        <a:graphic>
          <a:graphicData uri="http://schemas.openxmlformats.org/drawingml/2006/table">
            <a:tbl>
              <a:tblPr firstRow="1" bandRow="1">
                <a:tableStyleId>{3C2FFA5D-87B4-456A-9821-1D502468CF0F}</a:tableStyleId>
              </a:tblPr>
              <a:tblGrid>
                <a:gridCol w="1741190">
                  <a:extLst>
                    <a:ext uri="{9D8B030D-6E8A-4147-A177-3AD203B41FA5}">
                      <a16:colId xmlns:a16="http://schemas.microsoft.com/office/drawing/2014/main" val="20000"/>
                    </a:ext>
                  </a:extLst>
                </a:gridCol>
                <a:gridCol w="1617623">
                  <a:extLst>
                    <a:ext uri="{9D8B030D-6E8A-4147-A177-3AD203B41FA5}">
                      <a16:colId xmlns:a16="http://schemas.microsoft.com/office/drawing/2014/main" val="20001"/>
                    </a:ext>
                  </a:extLst>
                </a:gridCol>
                <a:gridCol w="839324">
                  <a:extLst>
                    <a:ext uri="{9D8B030D-6E8A-4147-A177-3AD203B41FA5}">
                      <a16:colId xmlns:a16="http://schemas.microsoft.com/office/drawing/2014/main" val="20002"/>
                    </a:ext>
                  </a:extLst>
                </a:gridCol>
                <a:gridCol w="1438661">
                  <a:extLst>
                    <a:ext uri="{9D8B030D-6E8A-4147-A177-3AD203B41FA5}">
                      <a16:colId xmlns:a16="http://schemas.microsoft.com/office/drawing/2014/main" val="20003"/>
                    </a:ext>
                  </a:extLst>
                </a:gridCol>
                <a:gridCol w="989556">
                  <a:extLst>
                    <a:ext uri="{9D8B030D-6E8A-4147-A177-3AD203B41FA5}">
                      <a16:colId xmlns:a16="http://schemas.microsoft.com/office/drawing/2014/main" val="20004"/>
                    </a:ext>
                  </a:extLst>
                </a:gridCol>
              </a:tblGrid>
              <a:tr h="717592">
                <a:tc>
                  <a:txBody>
                    <a:bodyPr/>
                    <a:lstStyle/>
                    <a:p>
                      <a:r>
                        <a:rPr lang="en-US" sz="2400" dirty="0">
                          <a:latin typeface="Arial" panose="020B0604020202020204" pitchFamily="34" charset="0"/>
                          <a:cs typeface="Arial" panose="020B0604020202020204" pitchFamily="34" charset="0"/>
                        </a:rPr>
                        <a:t>Source of variation </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Sum of squares</a:t>
                      </a:r>
                      <a:endParaRPr lang="ru-RU" sz="2400" dirty="0">
                        <a:latin typeface="Arial" pitchFamily="34" charset="0"/>
                        <a:cs typeface="Arial" pitchFamily="34" charset="0"/>
                      </a:endParaRPr>
                    </a:p>
                  </a:txBody>
                  <a:tcPr/>
                </a:tc>
                <a:tc>
                  <a:txBody>
                    <a:bodyPr/>
                    <a:lstStyle/>
                    <a:p>
                      <a:r>
                        <a:rPr lang="en-US" sz="2400" dirty="0" err="1">
                          <a:latin typeface="Arial" panose="020B0604020202020204" pitchFamily="34" charset="0"/>
                          <a:cs typeface="Arial" panose="020B0604020202020204" pitchFamily="34" charset="0"/>
                        </a:rPr>
                        <a:t>df</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Mean squares</a:t>
                      </a:r>
                      <a:endParaRPr lang="ru-RU" sz="2400" dirty="0">
                        <a:latin typeface="Arial" pitchFamily="34" charset="0"/>
                        <a:cs typeface="Arial" pitchFamily="34" charset="0"/>
                      </a:endParaRPr>
                    </a:p>
                  </a:txBody>
                  <a:tcPr/>
                </a:tc>
                <a:tc>
                  <a:txBody>
                    <a:bodyPr/>
                    <a:lstStyle/>
                    <a:p>
                      <a:r>
                        <a:rPr lang="en-US" sz="2400" dirty="0">
                          <a:latin typeface="Arial" panose="020B0604020202020204" pitchFamily="34" charset="0"/>
                          <a:cs typeface="Arial" panose="020B0604020202020204" pitchFamily="34" charset="0"/>
                        </a:rPr>
                        <a:t>F-ratio</a:t>
                      </a:r>
                      <a:endParaRPr lang="ru-RU" sz="2400" dirty="0">
                        <a:latin typeface="Arial" pitchFamily="34" charset="0"/>
                        <a:cs typeface="Arial" pitchFamily="34" charset="0"/>
                      </a:endParaRPr>
                    </a:p>
                  </a:txBody>
                  <a:tcPr/>
                </a:tc>
                <a:extLst>
                  <a:ext uri="{0D108BD9-81ED-4DB2-BD59-A6C34878D82A}">
                    <a16:rowId xmlns:a16="http://schemas.microsoft.com/office/drawing/2014/main" val="10000"/>
                  </a:ext>
                </a:extLst>
              </a:tr>
              <a:tr h="582047">
                <a:tc>
                  <a:txBody>
                    <a:bodyPr/>
                    <a:lstStyle/>
                    <a:p>
                      <a:r>
                        <a:rPr lang="en-US" sz="2400" dirty="0">
                          <a:latin typeface="Arial" panose="020B0604020202020204" pitchFamily="34" charset="0"/>
                          <a:cs typeface="Arial" panose="020B0604020202020204" pitchFamily="34" charset="0"/>
                        </a:rPr>
                        <a:t>Regression </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151.2</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151.2</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9.408</a:t>
                      </a:r>
                      <a:endParaRPr lang="ru-RU" sz="2400" dirty="0">
                        <a:latin typeface="Arial" pitchFamily="34" charset="0"/>
                        <a:cs typeface="Arial" pitchFamily="34" charset="0"/>
                      </a:endParaRPr>
                    </a:p>
                  </a:txBody>
                  <a:tcPr/>
                </a:tc>
                <a:extLst>
                  <a:ext uri="{0D108BD9-81ED-4DB2-BD59-A6C34878D82A}">
                    <a16:rowId xmlns:a16="http://schemas.microsoft.com/office/drawing/2014/main" val="10001"/>
                  </a:ext>
                </a:extLst>
              </a:tr>
              <a:tr h="582047">
                <a:tc>
                  <a:txBody>
                    <a:bodyPr/>
                    <a:lstStyle/>
                    <a:p>
                      <a:r>
                        <a:rPr lang="en-US" sz="2400" dirty="0">
                          <a:latin typeface="Arial" panose="020B0604020202020204" pitchFamily="34" charset="0"/>
                          <a:cs typeface="Arial" panose="020B0604020202020204" pitchFamily="34" charset="0"/>
                        </a:rPr>
                        <a:t>Residual</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289.3</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18</a:t>
                      </a:r>
                      <a:endParaRPr lang="ru-RU" sz="2400" dirty="0">
                        <a:latin typeface="Arial" pitchFamily="34" charset="0"/>
                        <a:cs typeface="Arial" pitchFamily="34" charset="0"/>
                      </a:endParaRPr>
                    </a:p>
                  </a:txBody>
                  <a:tcPr/>
                </a:tc>
                <a:tc>
                  <a:txBody>
                    <a:bodyPr/>
                    <a:lstStyle/>
                    <a:p>
                      <a:pPr algn="ctr"/>
                      <a:r>
                        <a:rPr lang="en-US" sz="2400" dirty="0">
                          <a:latin typeface="Arial" pitchFamily="34" charset="0"/>
                          <a:cs typeface="Arial" pitchFamily="34" charset="0"/>
                        </a:rPr>
                        <a:t>16.07</a:t>
                      </a: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extLst>
                  <a:ext uri="{0D108BD9-81ED-4DB2-BD59-A6C34878D82A}">
                    <a16:rowId xmlns:a16="http://schemas.microsoft.com/office/drawing/2014/main" val="10002"/>
                  </a:ext>
                </a:extLst>
              </a:tr>
              <a:tr h="582047">
                <a:tc>
                  <a:txBody>
                    <a:bodyPr/>
                    <a:lstStyle/>
                    <a:p>
                      <a:r>
                        <a:rPr lang="en-US" sz="2400" dirty="0">
                          <a:latin typeface="Arial" panose="020B0604020202020204" pitchFamily="34" charset="0"/>
                          <a:cs typeface="Arial" panose="020B0604020202020204" pitchFamily="34" charset="0"/>
                        </a:rPr>
                        <a:t>Total</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440.5</a:t>
                      </a:r>
                      <a:endParaRPr lang="ru-RU" sz="2400" dirty="0">
                        <a:latin typeface="Arial" pitchFamily="34" charset="0"/>
                        <a:cs typeface="Arial"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19</a:t>
                      </a: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tc>
                  <a:txBody>
                    <a:bodyPr/>
                    <a:lstStyle/>
                    <a:p>
                      <a:pPr algn="ctr"/>
                      <a:endParaRPr lang="ru-RU" sz="240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540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Linear Regression Assumptions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7D1482-52A2-C54C-82F7-E54F5655FB2F}"/>
                  </a:ext>
                </a:extLst>
              </p:cNvPr>
              <p:cNvSpPr txBox="1"/>
              <p:nvPr/>
            </p:nvSpPr>
            <p:spPr>
              <a:xfrm>
                <a:off x="322772" y="1450823"/>
                <a:ext cx="8498455" cy="4832092"/>
              </a:xfrm>
              <a:prstGeom prst="rect">
                <a:avLst/>
              </a:prstGeom>
              <a:noFill/>
            </p:spPr>
            <p:txBody>
              <a:bodyPr wrap="square" rtlCol="0">
                <a:spAutoFit/>
              </a:bodyPr>
              <a:lstStyle/>
              <a:p>
                <a:pPr marL="457200" indent="-457200">
                  <a:buFont typeface="+mj-lt"/>
                  <a:buAutoNum type="arabicPeriod"/>
                </a:pPr>
                <a:r>
                  <a:rPr lang="en-US" sz="2800" dirty="0">
                    <a:latin typeface="Arial" panose="020B0604020202020204" pitchFamily="34" charset="0"/>
                    <a:ea typeface="Helvetica" charset="0"/>
                    <a:cs typeface="Arial" panose="020B0604020202020204" pitchFamily="34" charset="0"/>
                  </a:rPr>
                  <a:t>The relationship between </a:t>
                </a:r>
                <a14:m>
                  <m:oMath xmlns:m="http://schemas.openxmlformats.org/officeDocument/2006/math">
                    <m:r>
                      <a:rPr lang="en-US" sz="2800" i="1" dirty="0" smtClean="0">
                        <a:latin typeface="Cambria Math" panose="02040503050406030204" pitchFamily="18" charset="0"/>
                        <a:ea typeface="Helvetica" charset="0"/>
                        <a:cs typeface="Helvetica" charset="0"/>
                      </a:rPr>
                      <m:t>𝑥</m:t>
                    </m:r>
                  </m:oMath>
                </a14:m>
                <a:r>
                  <a:rPr lang="en-US" sz="2800" dirty="0">
                    <a:latin typeface="Arial" panose="020B0604020202020204" pitchFamily="34" charset="0"/>
                    <a:ea typeface="Helvetica" charset="0"/>
                    <a:cs typeface="Arial" panose="020B0604020202020204" pitchFamily="34" charset="0"/>
                  </a:rPr>
                  <a:t> and </a:t>
                </a:r>
                <a14:m>
                  <m:oMath xmlns:m="http://schemas.openxmlformats.org/officeDocument/2006/math">
                    <m:r>
                      <a:rPr lang="en-US" sz="2800" i="1" dirty="0" smtClean="0">
                        <a:latin typeface="Cambria Math" panose="02040503050406030204" pitchFamily="18" charset="0"/>
                        <a:ea typeface="Helvetica" charset="0"/>
                        <a:cs typeface="Helvetica" charset="0"/>
                      </a:rPr>
                      <m:t>𝑦</m:t>
                    </m:r>
                  </m:oMath>
                </a14:m>
                <a:r>
                  <a:rPr lang="en-US" sz="2800" dirty="0">
                    <a:latin typeface="Arial" panose="020B0604020202020204" pitchFamily="34" charset="0"/>
                    <a:ea typeface="Helvetica" charset="0"/>
                    <a:cs typeface="Arial" panose="020B0604020202020204" pitchFamily="34" charset="0"/>
                  </a:rPr>
                  <a:t> is linear</a:t>
                </a:r>
              </a:p>
              <a:p>
                <a:pPr marL="457200" indent="-457200">
                  <a:buFont typeface="+mj-lt"/>
                  <a:buAutoNum type="arabicPeriod"/>
                </a:pPr>
                <a:endParaRPr lang="en-US" sz="2800" dirty="0">
                  <a:latin typeface="Arial" panose="020B0604020202020204" pitchFamily="34" charset="0"/>
                  <a:ea typeface="Helvetica" charset="0"/>
                  <a:cs typeface="Arial" panose="020B0604020202020204" pitchFamily="34" charset="0"/>
                </a:endParaRPr>
              </a:p>
              <a:p>
                <a:pPr marL="457200" indent="-457200">
                  <a:buFont typeface="+mj-lt"/>
                  <a:buAutoNum type="arabicPeriod"/>
                </a:pPr>
                <a:r>
                  <a:rPr lang="en-US" sz="2800" dirty="0">
                    <a:latin typeface="Arial" panose="020B0604020202020204" pitchFamily="34" charset="0"/>
                    <a:ea typeface="Helvetica" charset="0"/>
                    <a:cs typeface="Arial" panose="020B0604020202020204" pitchFamily="34" charset="0"/>
                  </a:rPr>
                  <a:t>At each value of </a:t>
                </a:r>
                <a14:m>
                  <m:oMath xmlns:m="http://schemas.openxmlformats.org/officeDocument/2006/math">
                    <m:r>
                      <a:rPr lang="en-US" sz="2800" i="1" dirty="0" smtClean="0">
                        <a:latin typeface="Cambria Math" panose="02040503050406030204" pitchFamily="18" charset="0"/>
                        <a:ea typeface="Helvetica" charset="0"/>
                        <a:cs typeface="Helvetica" charset="0"/>
                      </a:rPr>
                      <m:t>𝑥</m:t>
                    </m:r>
                  </m:oMath>
                </a14:m>
                <a:r>
                  <a:rPr lang="en-US" sz="2800" dirty="0">
                    <a:latin typeface="Arial" panose="020B0604020202020204" pitchFamily="34" charset="0"/>
                    <a:ea typeface="Helvetica" charset="0"/>
                    <a:cs typeface="Arial" panose="020B0604020202020204" pitchFamily="34" charset="0"/>
                  </a:rPr>
                  <a:t>, the distribution of </a:t>
                </a:r>
                <a14:m>
                  <m:oMath xmlns:m="http://schemas.openxmlformats.org/officeDocument/2006/math">
                    <m:r>
                      <a:rPr lang="en-US" sz="2800" i="1" dirty="0">
                        <a:latin typeface="Cambria Math" panose="02040503050406030204" pitchFamily="18" charset="0"/>
                        <a:ea typeface="Helvetica" charset="0"/>
                        <a:cs typeface="Helvetica" charset="0"/>
                      </a:rPr>
                      <m:t>𝑦</m:t>
                    </m:r>
                  </m:oMath>
                </a14:m>
                <a:r>
                  <a:rPr lang="en-US" sz="2800" dirty="0">
                    <a:latin typeface="Arial" panose="020B0604020202020204" pitchFamily="34" charset="0"/>
                    <a:ea typeface="Helvetica" charset="0"/>
                    <a:cs typeface="Arial" panose="020B0604020202020204" pitchFamily="34" charset="0"/>
                  </a:rPr>
                  <a:t> values is normal</a:t>
                </a:r>
              </a:p>
              <a:p>
                <a:pPr marL="457200" indent="-457200">
                  <a:buFont typeface="+mj-lt"/>
                  <a:buAutoNum type="arabicPeriod"/>
                </a:pPr>
                <a:endParaRPr lang="en-US" sz="2800" dirty="0">
                  <a:latin typeface="Arial" panose="020B0604020202020204" pitchFamily="34" charset="0"/>
                  <a:ea typeface="Helvetica" charset="0"/>
                  <a:cs typeface="Arial" panose="020B0604020202020204" pitchFamily="34" charset="0"/>
                </a:endParaRPr>
              </a:p>
              <a:p>
                <a:pPr marL="457200" indent="-457200">
                  <a:buFont typeface="+mj-lt"/>
                  <a:buAutoNum type="arabicPeriod"/>
                </a:pPr>
                <a:r>
                  <a:rPr lang="en-US" sz="2800" dirty="0">
                    <a:latin typeface="Arial" panose="020B0604020202020204" pitchFamily="34" charset="0"/>
                    <a:ea typeface="Helvetica" charset="0"/>
                    <a:cs typeface="Arial" panose="020B0604020202020204" pitchFamily="34" charset="0"/>
                  </a:rPr>
                  <a:t>The variance of </a:t>
                </a:r>
                <a14:m>
                  <m:oMath xmlns:m="http://schemas.openxmlformats.org/officeDocument/2006/math">
                    <m:r>
                      <a:rPr lang="en-US" sz="2800" i="1" dirty="0">
                        <a:latin typeface="Cambria Math" panose="02040503050406030204" pitchFamily="18" charset="0"/>
                        <a:ea typeface="Helvetica" charset="0"/>
                        <a:cs typeface="Helvetica" charset="0"/>
                      </a:rPr>
                      <m:t>𝑦</m:t>
                    </m:r>
                  </m:oMath>
                </a14:m>
                <a:r>
                  <a:rPr lang="en-US" sz="2800" dirty="0">
                    <a:latin typeface="Arial" panose="020B0604020202020204" pitchFamily="34" charset="0"/>
                    <a:ea typeface="Helvetica" charset="0"/>
                    <a:cs typeface="Arial" panose="020B0604020202020204" pitchFamily="34" charset="0"/>
                  </a:rPr>
                  <a:t> values is the same at all values of </a:t>
                </a:r>
                <a14:m>
                  <m:oMath xmlns:m="http://schemas.openxmlformats.org/officeDocument/2006/math">
                    <m:r>
                      <a:rPr lang="en-US" sz="2800" i="1" dirty="0">
                        <a:latin typeface="Cambria Math" panose="02040503050406030204" pitchFamily="18" charset="0"/>
                        <a:ea typeface="Helvetica" charset="0"/>
                        <a:cs typeface="Helvetica" charset="0"/>
                      </a:rPr>
                      <m:t>𝑥</m:t>
                    </m:r>
                  </m:oMath>
                </a14:m>
                <a:endParaRPr lang="en-US" sz="2800" b="1" dirty="0">
                  <a:latin typeface="Arial" panose="020B0604020202020204" pitchFamily="34" charset="0"/>
                  <a:ea typeface="Helvetica" charset="0"/>
                  <a:cs typeface="Arial" panose="020B0604020202020204" pitchFamily="34" charset="0"/>
                </a:endParaRPr>
              </a:p>
              <a:p>
                <a:pPr marL="457200" indent="-457200">
                  <a:buFont typeface="+mj-lt"/>
                  <a:buAutoNum type="arabicPeriod"/>
                </a:pPr>
                <a:endParaRPr lang="en-US" sz="2800" dirty="0">
                  <a:latin typeface="Arial" panose="020B0604020202020204" pitchFamily="34" charset="0"/>
                  <a:ea typeface="Helvetica" charset="0"/>
                  <a:cs typeface="Arial" panose="020B0604020202020204" pitchFamily="34" charset="0"/>
                </a:endParaRPr>
              </a:p>
              <a:p>
                <a:pPr marL="457200" indent="-457200">
                  <a:buFont typeface="+mj-lt"/>
                  <a:buAutoNum type="arabicPeriod"/>
                </a:pPr>
                <a:r>
                  <a:rPr lang="en-US" sz="2800" dirty="0">
                    <a:latin typeface="Arial" panose="020B0604020202020204" pitchFamily="34" charset="0"/>
                    <a:ea typeface="Helvetica" charset="0"/>
                    <a:cs typeface="Arial" panose="020B0604020202020204" pitchFamily="34" charset="0"/>
                  </a:rPr>
                  <a:t>At each value of </a:t>
                </a:r>
                <a14:m>
                  <m:oMath xmlns:m="http://schemas.openxmlformats.org/officeDocument/2006/math">
                    <m:r>
                      <a:rPr lang="en-US" sz="2800" i="1" dirty="0">
                        <a:latin typeface="Cambria Math" panose="02040503050406030204" pitchFamily="18" charset="0"/>
                        <a:ea typeface="Helvetica" charset="0"/>
                        <a:cs typeface="Helvetica" charset="0"/>
                      </a:rPr>
                      <m:t>𝑥</m:t>
                    </m:r>
                  </m:oMath>
                </a14:m>
                <a:r>
                  <a:rPr lang="en-US" sz="2800" dirty="0">
                    <a:latin typeface="Arial" panose="020B0604020202020204" pitchFamily="34" charset="0"/>
                    <a:ea typeface="Helvetica" charset="0"/>
                    <a:cs typeface="Arial" panose="020B0604020202020204" pitchFamily="34" charset="0"/>
                  </a:rPr>
                  <a:t>, the </a:t>
                </a:r>
                <a14:m>
                  <m:oMath xmlns:m="http://schemas.openxmlformats.org/officeDocument/2006/math">
                    <m:r>
                      <a:rPr lang="en-US" sz="2800" i="1" dirty="0">
                        <a:latin typeface="Cambria Math" panose="02040503050406030204" pitchFamily="18" charset="0"/>
                        <a:ea typeface="Helvetica" charset="0"/>
                        <a:cs typeface="Helvetica" charset="0"/>
                      </a:rPr>
                      <m:t>𝑦</m:t>
                    </m:r>
                  </m:oMath>
                </a14:m>
                <a:r>
                  <a:rPr lang="en-US" sz="2800" dirty="0">
                    <a:latin typeface="Arial" panose="020B0604020202020204" pitchFamily="34" charset="0"/>
                    <a:ea typeface="Helvetica" charset="0"/>
                    <a:cs typeface="Arial" panose="020B0604020202020204" pitchFamily="34" charset="0"/>
                  </a:rPr>
                  <a:t> values represent a random sample from the population of possible y-values</a:t>
                </a:r>
              </a:p>
            </p:txBody>
          </p:sp>
        </mc:Choice>
        <mc:Fallback xmlns="">
          <p:sp>
            <p:nvSpPr>
              <p:cNvPr id="6" name="TextBox 5">
                <a:extLst>
                  <a:ext uri="{FF2B5EF4-FFF2-40B4-BE49-F238E27FC236}">
                    <a16:creationId xmlns:a16="http://schemas.microsoft.com/office/drawing/2014/main" xmlns:a14="http://schemas.microsoft.com/office/drawing/2010/main" xmlns="" id="{CA7D1482-52A2-C54C-82F7-E54F5655FB2F}"/>
                  </a:ext>
                </a:extLst>
              </p:cNvPr>
              <p:cNvSpPr txBox="1">
                <a:spLocks noRot="1" noChangeAspect="1" noMove="1" noResize="1" noEditPoints="1" noAdjustHandles="1" noChangeArrowheads="1" noChangeShapeType="1" noTextEdit="1"/>
              </p:cNvSpPr>
              <p:nvPr/>
            </p:nvSpPr>
            <p:spPr>
              <a:xfrm>
                <a:off x="322772" y="1450823"/>
                <a:ext cx="8498455" cy="4832092"/>
              </a:xfrm>
              <a:prstGeom prst="rect">
                <a:avLst/>
              </a:prstGeom>
              <a:blipFill rotWithShape="0">
                <a:blip r:embed="rId3"/>
                <a:stretch>
                  <a:fillRect l="-1291" t="-1387" r="-1793" b="-2522"/>
                </a:stretch>
              </a:blipFill>
            </p:spPr>
            <p:txBody>
              <a:bodyPr/>
              <a:lstStyle/>
              <a:p>
                <a:r>
                  <a:rPr lang="en-CA">
                    <a:noFill/>
                  </a:rPr>
                  <a:t> </a:t>
                </a:r>
              </a:p>
            </p:txBody>
          </p:sp>
        </mc:Fallback>
      </mc:AlternateContent>
    </p:spTree>
    <p:extLst>
      <p:ext uri="{BB962C8B-B14F-4D97-AF65-F5344CB8AC3E}">
        <p14:creationId xmlns:p14="http://schemas.microsoft.com/office/powerpoint/2010/main" val="4203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812026" y="341553"/>
            <a:ext cx="7520008"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Assumptions of linear regression</a:t>
            </a:r>
          </a:p>
        </p:txBody>
      </p:sp>
      <p:pic>
        <p:nvPicPr>
          <p:cNvPr id="5" name="Picture 4">
            <a:extLst>
              <a:ext uri="{FF2B5EF4-FFF2-40B4-BE49-F238E27FC236}">
                <a16:creationId xmlns:a16="http://schemas.microsoft.com/office/drawing/2014/main" id="{F1DA55ED-173B-2A4A-8C8D-C814193A67B3}"/>
              </a:ext>
            </a:extLst>
          </p:cNvPr>
          <p:cNvPicPr>
            <a:picLocks noChangeAspect="1"/>
          </p:cNvPicPr>
          <p:nvPr/>
        </p:nvPicPr>
        <p:blipFill>
          <a:blip r:embed="rId3"/>
          <a:stretch>
            <a:fillRect/>
          </a:stretch>
        </p:blipFill>
        <p:spPr>
          <a:xfrm>
            <a:off x="1132626" y="1280424"/>
            <a:ext cx="6777165" cy="5577576"/>
          </a:xfrm>
          <a:prstGeom prst="rect">
            <a:avLst/>
          </a:prstGeom>
        </p:spPr>
      </p:pic>
    </p:spTree>
    <p:extLst>
      <p:ext uri="{BB962C8B-B14F-4D97-AF65-F5344CB8AC3E}">
        <p14:creationId xmlns:p14="http://schemas.microsoft.com/office/powerpoint/2010/main" val="3328210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3607664" y="341553"/>
            <a:ext cx="1928734"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Outliers</a:t>
            </a:r>
          </a:p>
        </p:txBody>
      </p:sp>
      <p:pic>
        <p:nvPicPr>
          <p:cNvPr id="6" name="Picture Placeholder 2" descr="A graph and a photograph of a dark-eyed junco sitting on a tree branch are shown side by side.&#10;The graph plots Latitude (degrees N) along the horizontal axis and Percentage of white in tail of junco along the vertical axis. The readings on the horizontal axis range from 34 to 44 in increments of 2 and the readings on the vertical axis range from 38 to 48 in increments of 2. The graph shows two differently colored lines. The black line commences from the point (33, 44) and ends at (42, 41). The red line commences from the point (33, 43) and ends at (42, 43). Scatter plots are shown on either sides of the two lines.&#10;FIGURE 17.5-2 Graph showing the effect of an outlier on an estimate of the regression line. The data are the percentage of white in the tail feathers of the dark-eyed junco at sites at different latitudes in California (Yeh 2004). The black regression line was calculated after excluding the red point on the lower left, whereas the red regression line included i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04" y="1692175"/>
            <a:ext cx="9136496" cy="37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89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030313" y="341553"/>
            <a:ext cx="5083444"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Detecting Nonlinearity</a:t>
            </a:r>
          </a:p>
        </p:txBody>
      </p:sp>
      <p:pic>
        <p:nvPicPr>
          <p:cNvPr id="5" name="Picture Placeholder 2" descr="Two graphs plotting Area (meter squared) along the horizontal axis and the Number of species along the vertical axis are shown side by side.&#10;&quot;The readings on the horizontal axis range from 0 to 8000 in increments of 2000 and the readings on the vertical axis range from 0 to 6 in increments of 1. The first graph shows a line with a positive slope. The line commences from the point (0, 2 point 5) and ends at (8000, 6). The graph shows scatter plots as well on either side the line.&#10;The second graph shows a curve that commences from the point (0, 2), attains the peak value at (2000, 4 point 5) and extends as a line parallel to the horizontal axis ending at point (8000, 4 point 9). The graph shows scatter plots as well.&quot;&#10;FIGURE 17.5-3 A scatter plot showing the relationship between the number of fish species and the surface area of 20 desert pools (Kodric-Brown and Brown 1993). The left panel fits a linear regression to the data to highlight how poorly a straight line matches the data. The right panel adds a “smoothed” fit to the same data (see Section 17.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176" y="1526679"/>
            <a:ext cx="9063717" cy="376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4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63047" y="-2812"/>
            <a:ext cx="8773003"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Detecting non-normality and unequal variance: Residual plot</a:t>
            </a:r>
          </a:p>
        </p:txBody>
      </p:sp>
      <p:pic>
        <p:nvPicPr>
          <p:cNvPr id="3" name="Picture 2">
            <a:extLst>
              <a:ext uri="{FF2B5EF4-FFF2-40B4-BE49-F238E27FC236}">
                <a16:creationId xmlns:a16="http://schemas.microsoft.com/office/drawing/2014/main" id="{64891DA9-3A25-D64C-9299-4646ECDC70E9}"/>
              </a:ext>
            </a:extLst>
          </p:cNvPr>
          <p:cNvPicPr>
            <a:picLocks noChangeAspect="1"/>
          </p:cNvPicPr>
          <p:nvPr/>
        </p:nvPicPr>
        <p:blipFill>
          <a:blip r:embed="rId3"/>
          <a:stretch>
            <a:fillRect/>
          </a:stretch>
        </p:blipFill>
        <p:spPr>
          <a:xfrm>
            <a:off x="1182351" y="1197517"/>
            <a:ext cx="6779361" cy="5541214"/>
          </a:xfrm>
          <a:prstGeom prst="rect">
            <a:avLst/>
          </a:prstGeom>
        </p:spPr>
      </p:pic>
    </p:spTree>
    <p:extLst>
      <p:ext uri="{BB962C8B-B14F-4D97-AF65-F5344CB8AC3E}">
        <p14:creationId xmlns:p14="http://schemas.microsoft.com/office/powerpoint/2010/main" val="400891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63047" y="-2812"/>
            <a:ext cx="8773003" cy="1754326"/>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Detecting non-normality and unequal variance: Q-Q Plots, histograms of residuals</a:t>
            </a:r>
          </a:p>
        </p:txBody>
      </p:sp>
      <p:pic>
        <p:nvPicPr>
          <p:cNvPr id="5" name="Picture 2" descr="Four scatter plots show residuals versus fitted and normal quantile quantile plot.&#10;The first two graphs are labeled residuals versus fitted and plots residuals against fitted values. The horizontal axis of the first graph represents fitted values ranging from negative 0 point 3 to 0 point 0, in increments of 0 point 1. The vertical axis of the first graph represents residuals ranging from negative 10 to 5, in increments of 5. A horizontal dotted line is drawn at residuals equals 0 point 0. The graph shows moderate density dots from fitted values equals negative 0 point 2 to 0 point 0. There are two dots present near the vertical axis both below and above the dotted line. The horizontal axis of the second graph represents fitted values ranging from negative 40 to 40, in increments of 10. The vertical axis of the second graph represents residuals ranging from negative 150 to 100, in increments of 50. A horizontal dotted line is drawn at residuals equals 0 point 0. The graph shows high to moderate density dots in the form of a concave up curve above the dotted line. There are three separate dots present below the dotted line very distant to one another. The last two graphs are labeled normal quantile quantile plot. The horizontal axis of the third graph represents theoretical quantiles ranging from negative 2 to 2, in increments of 1. The vertical axis of the third graph represents standardized residuals ranging from negative 2 to 2, in increments of 1. The graph shows high density dots in the form of a fluctuating positive slope. The horizontal axis of the fourth graph represents theoretical quantiles ranging from negative 2 to 2, in increments of 1. The vertical axis of the fourth graph represents standardized residuals ranging from negative 3 to 2, in increments of 1. The graph shows high density dots in the form of a fluctuating positive slope smaller than the third one and shows some dots away from the slope."/>
          <p:cNvPicPr>
            <a:picLocks noChangeAspect="1" noChangeArrowheads="1"/>
          </p:cNvPicPr>
          <p:nvPr/>
        </p:nvPicPr>
        <p:blipFill rotWithShape="1">
          <a:blip r:embed="rId3">
            <a:extLst>
              <a:ext uri="{28A0092B-C50C-407E-A947-70E740481C1C}">
                <a14:useLocalDpi xmlns:a14="http://schemas.microsoft.com/office/drawing/2010/main" val="0"/>
              </a:ext>
            </a:extLst>
          </a:blip>
          <a:srcRect t="50614"/>
          <a:stretch/>
        </p:blipFill>
        <p:spPr bwMode="auto">
          <a:xfrm>
            <a:off x="371910" y="2004163"/>
            <a:ext cx="8555276" cy="4437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3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0" y="-2812"/>
            <a:ext cx="9143999"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Log transformation to deal with non-linearity</a:t>
            </a:r>
          </a:p>
        </p:txBody>
      </p:sp>
      <p:pic>
        <p:nvPicPr>
          <p:cNvPr id="5" name="Picture Placeholder 2" descr="Four graphs depict 3 different functions.&#10;&quot;The first graph depicts Exponential function, the equation corresponding to the curve represented by a series of plots reads “Y equals a bpower x.” The curve commences from a point a little above the x-axis and extends as a line parallel to the x-axis, rising steadily upwards.&#10;The second graph depicts Power function. The equation corresponding to the curve represented by a series of plots reads “Y equals a Xpower b.” The curve commences from a point a little above the x-axis and rises steadily upwards with a positive slope.&#10;The third graph plots Ln(X) along the horizontal axis against Ln(Y) along the vertical axis. The equation corresponding to a line represented by a series of plots reads “ln(Y) equals ln(a) plus b ln(X).” The line commences at the point where the horizontal axis meets the vertical axis and extends linearly upwards with a positive slope.&#10;The fourth graph plots X along the horizontal axis against ln(Y) along the vertical axis. The equation corresponding to a line represented by a series of plots reads “ln(Y) equals ln(a) plus b ln(X).” The line commences at the point where the horizontal axis meets the vertical axis and extends linearly upwards with a positive slope.&quot;&#10;FIGURE 17.6-1 The power function (upper left) and the exponential function (lower left) are two types of nonlinear relationships that can be made linear using the log transformation. Plot log of Y against log of X if the two variables are described by a power function (upper right). Plot the log of Y against X if the relationship between these two variables is described by an exponential function (lower right).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24616" y="1490546"/>
            <a:ext cx="6392042" cy="536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974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2" descr="A graph plots ln (area) along the horizontal axis against ln (number of species) on the vertical axis.&#10;The readings on the horizontal axis range from 2 to 12 in increments of 2 and the readings on the vertical axis range from 0 to 2 in increments of 0 point 5. A line with a positive slope commencing from (2, 0) and ending at (11, 17 point 5) is shown with scatter plots on its either sides.&#10;FIGURE 17.6-2 A scatter plot of the log-transformed number of fish species and surface area of desert pools. This relationship is more linear than the one in Figure 17.5-3, which is based on the untransformed data."/>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25420" y="1716402"/>
            <a:ext cx="4718580" cy="35861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Placeholder 2" descr="Two graphs plotting Area (meter squared) along the horizontal axis and the Number of species along the vertical axis are shown side by side.&#10;&quot;The readings on the horizontal axis range from 0 to 8000 in increments of 2000 and the readings on the vertical axis range from 0 to 6 in increments of 1. The first graph shows a line with a positive slope. The line commences from the point (0, 2 point 5) and ends at (8000, 6). The graph shows scatter plots as well on either side the line.&#10;The second graph shows a curve that commences from the point (0, 2), attains the peak value at (2000, 4 point 5) and extends as a line parallel to the horizontal axis ending at point (8000, 4 point 9). The graph shows scatter plots as well.&quot;&#10;FIGURE 17.5-3 A scatter plot showing the relationship between the number of fish species and the surface area of 20 desert pools (Kodric-Brown and Brown 1993). The left panel fits a linear regression to the data to highlight how poorly a straight line matches the data. The right panel adds a “smoothed” fit to the same data (see Section 17.8)."/>
          <p:cNvPicPr>
            <a:picLocks noChangeAspect="1" noChangeArrowheads="1"/>
          </p:cNvPicPr>
          <p:nvPr/>
        </p:nvPicPr>
        <p:blipFill rotWithShape="1">
          <a:blip r:embed="rId4">
            <a:extLst>
              <a:ext uri="{28A0092B-C50C-407E-A947-70E740481C1C}">
                <a14:useLocalDpi xmlns:a14="http://schemas.microsoft.com/office/drawing/2010/main" val="0"/>
              </a:ext>
            </a:extLst>
          </a:blip>
          <a:srcRect l="52378"/>
          <a:stretch/>
        </p:blipFill>
        <p:spPr bwMode="auto">
          <a:xfrm>
            <a:off x="112735" y="1863289"/>
            <a:ext cx="3920647" cy="3420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F32246-9950-C341-B3DF-ADDCD5926015}"/>
              </a:ext>
            </a:extLst>
          </p:cNvPr>
          <p:cNvSpPr txBox="1"/>
          <p:nvPr/>
        </p:nvSpPr>
        <p:spPr>
          <a:xfrm>
            <a:off x="0" y="-2812"/>
            <a:ext cx="9143999"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Log transformation to deal with non-linearity</a:t>
            </a:r>
          </a:p>
        </p:txBody>
      </p:sp>
    </p:spTree>
    <p:extLst>
      <p:ext uri="{BB962C8B-B14F-4D97-AF65-F5344CB8AC3E}">
        <p14:creationId xmlns:p14="http://schemas.microsoft.com/office/powerpoint/2010/main" val="19936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Learning Objectives</a:t>
            </a:r>
          </a:p>
        </p:txBody>
      </p:sp>
      <p:sp>
        <p:nvSpPr>
          <p:cNvPr id="4" name="Content Placeholder 2"/>
          <p:cNvSpPr>
            <a:spLocks noGrp="1"/>
          </p:cNvSpPr>
          <p:nvPr>
            <p:ph idx="1"/>
          </p:nvPr>
        </p:nvSpPr>
        <p:spPr>
          <a:xfrm>
            <a:off x="584199" y="1325562"/>
            <a:ext cx="8259175" cy="4899873"/>
          </a:xfrm>
        </p:spPr>
        <p:txBody>
          <a:bodyPr>
            <a:noAutofit/>
          </a:bodyPr>
          <a:lstStyle/>
          <a:p>
            <a:pPr marL="457200" lvl="1" indent="-457200">
              <a:spcBef>
                <a:spcPts val="624"/>
              </a:spcBef>
              <a:buFont typeface="+mj-lt"/>
              <a:buAutoNum type="arabicPeriod"/>
            </a:pPr>
            <a:r>
              <a:rPr lang="en-CA" dirty="0"/>
              <a:t>Discuss the differences between correlation and  linear regression</a:t>
            </a:r>
          </a:p>
          <a:p>
            <a:pPr marL="457200" lvl="1" indent="-457200">
              <a:spcBef>
                <a:spcPts val="624"/>
              </a:spcBef>
              <a:buFont typeface="+mj-lt"/>
              <a:buAutoNum type="arabicPeriod"/>
            </a:pPr>
            <a:r>
              <a:rPr lang="en-CA" dirty="0"/>
              <a:t>Describe how to find the best fit line using least squares</a:t>
            </a:r>
          </a:p>
          <a:p>
            <a:pPr marL="457200" lvl="1" indent="-457200">
              <a:spcBef>
                <a:spcPts val="624"/>
              </a:spcBef>
              <a:buFont typeface="+mj-lt"/>
              <a:buAutoNum type="arabicPeriod"/>
            </a:pPr>
            <a:r>
              <a:rPr lang="en-US" dirty="0"/>
              <a:t>Calculate estimates of uncertainty in the regression line</a:t>
            </a:r>
          </a:p>
          <a:p>
            <a:pPr marL="457200" lvl="1" indent="-457200">
              <a:spcBef>
                <a:spcPts val="624"/>
              </a:spcBef>
              <a:buFont typeface="+mj-lt"/>
              <a:buAutoNum type="arabicPeriod"/>
            </a:pPr>
            <a:r>
              <a:rPr lang="en-US" dirty="0"/>
              <a:t>Test Hypotheses about a slope</a:t>
            </a:r>
          </a:p>
          <a:p>
            <a:pPr marL="457200" lvl="1" indent="-457200">
              <a:spcBef>
                <a:spcPts val="624"/>
              </a:spcBef>
              <a:buFont typeface="+mj-lt"/>
              <a:buAutoNum type="arabicPeriod"/>
            </a:pPr>
            <a:r>
              <a:rPr lang="en-US" dirty="0"/>
              <a:t>Check assumptions of linear regression</a:t>
            </a:r>
          </a:p>
          <a:p>
            <a:pPr marL="457200" lvl="1" indent="-457200">
              <a:spcBef>
                <a:spcPts val="624"/>
              </a:spcBef>
              <a:buFont typeface="+mj-lt"/>
              <a:buAutoNum type="arabicPeriod"/>
            </a:pPr>
            <a:r>
              <a:rPr lang="en-US" dirty="0"/>
              <a:t>Deal with violations of assumptions and non-linearity</a:t>
            </a:r>
          </a:p>
        </p:txBody>
      </p:sp>
    </p:spTree>
    <p:extLst>
      <p:ext uri="{BB962C8B-B14F-4D97-AF65-F5344CB8AC3E}">
        <p14:creationId xmlns:p14="http://schemas.microsoft.com/office/powerpoint/2010/main" val="3072003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63047" y="-2812"/>
            <a:ext cx="8773003"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Transformation to deal with unequal variances </a:t>
            </a:r>
          </a:p>
        </p:txBody>
      </p:sp>
      <p:pic>
        <p:nvPicPr>
          <p:cNvPr id="5" name="Picture Placeholder 2" descr="Two graphs plot Floral tube length in millimeters along the horizontal axis against residuals on the vertical axis.&#10;&quot;The readings on the horizontal axis of the first graph range from 10 to 60 in increments of 10 and the readings on the vertical axis range from negative 50 to 200 in increments of 50. The graph shows a line parallel to horizontal axis commencing from (0, 0) and extending up to (70, 0). Scatter plots are shown on either sides of the line.&#10;The readings on the horizontal axis of the second graph range from 10 to 60 in increments of 10 and the readings on the vertical axis range from negative 3 to 2 in increments of 1. The graph shows a line parallel to horizontal axis commencing from (0, 0) and extending up to (70, 0). Scatter plots are shown on either sides of the line.&quot;&#10;FIGURE 17.6-3 The effect of a square-root transformation on the residuals from a linear regression of number of pollen grains received on floral tube length of an iris species (Pauw et al. 2009). Residuals from a linear regression calculated on the original data (left panel) do not fit the equal-variance assumptions of linear regression, but residuals from a regression using the square root of the number of pollen grains (right panel) have more equal varianc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671096"/>
            <a:ext cx="9144000" cy="406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198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Assumptions of regression</a:t>
            </a:r>
            <a:endParaRPr lang="en-US" sz="3200" dirty="0"/>
          </a:p>
        </p:txBody>
      </p:sp>
      <p:sp>
        <p:nvSpPr>
          <p:cNvPr id="10" name="Content Placeholder 9"/>
          <p:cNvSpPr>
            <a:spLocks noGrp="1"/>
          </p:cNvSpPr>
          <p:nvPr>
            <p:ph idx="1"/>
          </p:nvPr>
        </p:nvSpPr>
        <p:spPr>
          <a:xfrm>
            <a:off x="663880" y="1512474"/>
            <a:ext cx="7578246" cy="4351338"/>
          </a:xfrm>
        </p:spPr>
        <p:txBody>
          <a:bodyPr>
            <a:noAutofit/>
          </a:bodyPr>
          <a:lstStyle/>
          <a:p>
            <a:pPr marL="0" indent="0">
              <a:lnSpc>
                <a:spcPct val="100000"/>
              </a:lnSpc>
              <a:spcBef>
                <a:spcPts val="624"/>
              </a:spcBef>
              <a:spcAft>
                <a:spcPts val="1200"/>
              </a:spcAft>
              <a:buNone/>
            </a:pPr>
            <a:r>
              <a:rPr lang="en-US" sz="2400" dirty="0">
                <a:latin typeface="Arial" pitchFamily="34" charset="0"/>
                <a:cs typeface="Arial" panose="020B0604020202020204" pitchFamily="34" charset="0"/>
              </a:rPr>
              <a:t>If the assumptions of linear regression are met, then a residual plot will have all of the following features except which one?</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A symmetric, or nearly symmetric, cloud of points above and below zero along the range of X-values.</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No obvious nonlinear pattern along the range of X-values.</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Roughly the same variance of points above and below zero along the range of X-values.</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The points will strictly alternate back and forth across the zero line.</a:t>
            </a:r>
          </a:p>
        </p:txBody>
      </p:sp>
    </p:spTree>
    <p:extLst>
      <p:ext uri="{BB962C8B-B14F-4D97-AF65-F5344CB8AC3E}">
        <p14:creationId xmlns:p14="http://schemas.microsoft.com/office/powerpoint/2010/main" val="216866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2196"/>
            <a:ext cx="9144000" cy="1325563"/>
          </a:xfrm>
        </p:spPr>
        <p:txBody>
          <a:bodyPr>
            <a:normAutofit/>
          </a:bodyPr>
          <a:lstStyle/>
          <a:p>
            <a:pPr algn="ctr"/>
            <a:r>
              <a:rPr lang="en-US" sz="3200" dirty="0">
                <a:latin typeface="Arial" panose="020B0604020202020204" pitchFamily="34" charset="0"/>
                <a:cs typeface="Arial" panose="020B0604020202020204" pitchFamily="34" charset="0"/>
              </a:rPr>
              <a:t>Assumptions of regression (Answer)</a:t>
            </a:r>
            <a:endParaRPr lang="en-US" sz="3200" dirty="0"/>
          </a:p>
        </p:txBody>
      </p:sp>
      <p:sp>
        <p:nvSpPr>
          <p:cNvPr id="10" name="Content Placeholder 9"/>
          <p:cNvSpPr>
            <a:spLocks noGrp="1"/>
          </p:cNvSpPr>
          <p:nvPr>
            <p:ph idx="1"/>
          </p:nvPr>
        </p:nvSpPr>
        <p:spPr>
          <a:xfrm>
            <a:off x="438410" y="1323367"/>
            <a:ext cx="8267179" cy="4351338"/>
          </a:xfrm>
        </p:spPr>
        <p:txBody>
          <a:bodyPr>
            <a:noAutofit/>
          </a:bodyPr>
          <a:lstStyle/>
          <a:p>
            <a:pPr marL="0" indent="0">
              <a:lnSpc>
                <a:spcPct val="100000"/>
              </a:lnSpc>
              <a:spcBef>
                <a:spcPts val="624"/>
              </a:spcBef>
              <a:spcAft>
                <a:spcPts val="1200"/>
              </a:spcAft>
              <a:buNone/>
            </a:pPr>
            <a:r>
              <a:rPr lang="en-US" sz="2400" dirty="0">
                <a:latin typeface="Arial" pitchFamily="34" charset="0"/>
                <a:cs typeface="Arial" panose="020B0604020202020204" pitchFamily="34" charset="0"/>
              </a:rPr>
              <a:t>If the assumptions of linear regression are met, then a residual plot will have all of the following features except which one?</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A symmetric, or nearly symmetric, cloud of points above and below zero along the range of X-values.</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No obvious nonlinear pattern along the range of X-values.</a:t>
            </a:r>
          </a:p>
          <a:p>
            <a:pPr marL="457200" indent="-457200">
              <a:lnSpc>
                <a:spcPct val="100000"/>
              </a:lnSpc>
              <a:spcBef>
                <a:spcPts val="624"/>
              </a:spcBef>
              <a:buFont typeface="+mj-lt"/>
              <a:buAutoNum type="alphaUcPeriod"/>
            </a:pPr>
            <a:r>
              <a:rPr lang="en-US" sz="2400" dirty="0">
                <a:latin typeface="Arial" pitchFamily="34" charset="0"/>
                <a:cs typeface="Arial" panose="020B0604020202020204" pitchFamily="34" charset="0"/>
              </a:rPr>
              <a:t>Roughly the same variance of points above and below zero along the range of X-values.</a:t>
            </a:r>
          </a:p>
          <a:p>
            <a:pPr marL="457200" indent="-457200">
              <a:lnSpc>
                <a:spcPct val="100000"/>
              </a:lnSpc>
              <a:spcBef>
                <a:spcPts val="624"/>
              </a:spcBef>
              <a:spcAft>
                <a:spcPts val="1200"/>
              </a:spcAft>
              <a:buFont typeface="+mj-lt"/>
              <a:buAutoNum type="alphaUcPeriod"/>
            </a:pPr>
            <a:r>
              <a:rPr lang="en-US" sz="2400" b="1" dirty="0">
                <a:latin typeface="Arial" pitchFamily="34" charset="0"/>
                <a:cs typeface="Arial" panose="020B0604020202020204" pitchFamily="34" charset="0"/>
              </a:rPr>
              <a:t>The points will strictly alternate back and forth across the zero line.</a:t>
            </a:r>
          </a:p>
          <a:p>
            <a:pPr marL="0" indent="0">
              <a:lnSpc>
                <a:spcPct val="100000"/>
              </a:lnSpc>
              <a:spcBef>
                <a:spcPts val="624"/>
              </a:spcBef>
              <a:buNone/>
            </a:pPr>
            <a:r>
              <a:rPr lang="en-US" sz="2400" b="1" dirty="0">
                <a:latin typeface="Arial" pitchFamily="34" charset="0"/>
                <a:cs typeface="Arial" panose="020B0604020202020204" pitchFamily="34" charset="0"/>
              </a:rPr>
              <a:t>The correct answer is D.</a:t>
            </a:r>
          </a:p>
        </p:txBody>
      </p:sp>
    </p:spTree>
    <p:extLst>
      <p:ext uri="{BB962C8B-B14F-4D97-AF65-F5344CB8AC3E}">
        <p14:creationId xmlns:p14="http://schemas.microsoft.com/office/powerpoint/2010/main" val="120574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63047" y="-2812"/>
            <a:ext cx="8773003"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Effects of Measurement Error on Regression</a:t>
            </a:r>
          </a:p>
        </p:txBody>
      </p:sp>
      <p:pic>
        <p:nvPicPr>
          <p:cNvPr id="6" name="Picture Placeholder 2" descr="Three graphs depict No measurement error, Measurement error in Y and Measurement error in X.&#10;&quot;The readings on the x-axis range from 0 to 1 point zero in increments of 0 point 2 and the readings on the y-axis range from 0 to 1 point 0 in increments of 0 point 2. &#10;The first graph shows a line with a positive slope commencing from (0 point 2, 0 point 2) and ending at (0 point 8, 0 point 9). Jam-packed scatter plots are shown adjoining either sides of the line.&#10;The second graph shows a line with a positive slope commencing from (0 point 2, 0 point 2) and ending at (0 point 8, 0 point 9). Closely packed scatter plots are shown on either sides of the line.&#10;The third graph shows a dotted line and a straight line with positive slopes, intersecting each other at their mid points. The dotted line commences from the point (0 point 2, 0 point 2) and ends at (0 point 8, 0 point 8) and the straight line commences from the point (0 point 1, 0 point 3) and ends at (1, 0 point 7). Scatter plots are shown on either sides of the two lines.&quot;&#10;FIGURE 17.7-1 The effects of measurement error on the estimate of regression slope. X and Y are measured without error in the left panel. Y is measured with error in the middle panel, which has little effect on expected slope but increases the variability in the residuals. X is measured with error in the right panel, which causes the expected estimate of the slope to decline (solid line) compared with the slope in the absence of measurement error (dashed line). The variability of the residuals also increas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898032"/>
            <a:ext cx="9144000" cy="337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36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133002" y="0"/>
            <a:ext cx="8773003"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Things are not always linear!</a:t>
            </a:r>
          </a:p>
        </p:txBody>
      </p:sp>
      <p:pic>
        <p:nvPicPr>
          <p:cNvPr id="5" name="Picture Placeholder 2" descr="Two graphs depict the growth rate of phytoplankton, plotting Iron concentration in mu mole along the horizontal axis against Specific growth rate in number per day along the vertical axis.&#10;&quot;The readings on the horizontal axis and the vertical axis range from 0 to 2 point 5 in increments of 0 point 5. The curve in the first graph commences from the point (0, 0) peaks at 3 points (0 point 25, 1 point 6) (0 point 6, 1 point 8) and (1 point 75, 2 point 25). The curve ends at (2 point 5, 1 point 75).&#10;The curve in the second graph commences from the point (0, 0), peaks at (0 point 75, 1 point 75), extending further as a line parallel to the horizontal axis. The curve ends at (2 point 5, 1 point 8).&quot;&#10;FIGURE 17.8-1 Population growth rate of a species of phytoplankton in culture in relation to the concentration of iron in the medium (data from Sunda and Huntsman 1997). The curve in the left panel is an arbitrarily complex function that passes through all of the data points. The curve in the right panel is a Michaelis–Menten curve that fits the data more simpl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547471"/>
            <a:ext cx="9144000" cy="405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89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133002" y="0"/>
            <a:ext cx="8773003"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Quadratic curves</a:t>
            </a:r>
          </a:p>
        </p:txBody>
      </p:sp>
      <p:pic>
        <p:nvPicPr>
          <p:cNvPr id="6" name="Picture Placeholder 2" descr="A graph plots pond productivity in grams per 15 days along the horizontal axis against the number of species along the vertical axis. &#10;&quot;The readings on the horizontal axis range from 0 to 100 in increments of 20 and the readings on the vertical axis range from 0 to 10 in increments of 2.&#10;The curve commences from the point (0, 2), peaks at (50, 7) and ends at (100, 3). Several points are plotted on either sides of the curve.&quot;&#10;FIGURE 17.8-2 A quadratic curve fit to the relationship between the number of plant species present in ponds and pond productivity (Chase and Leibold 200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0808" y="1166045"/>
            <a:ext cx="7097805" cy="5362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00153" y="1166045"/>
            <a:ext cx="3144033" cy="523220"/>
          </a:xfrm>
          <a:prstGeom prst="rect">
            <a:avLst/>
          </a:prstGeom>
          <a:noFill/>
        </p:spPr>
        <p:txBody>
          <a:bodyPr wrap="square" rtlCol="0">
            <a:spAutoFit/>
          </a:bodyPr>
          <a:lstStyle/>
          <a:p>
            <a:pPr lvl="0"/>
            <a:r>
              <a:rPr lang="en-US" sz="2800" dirty="0">
                <a:solidFill>
                  <a:schemeClr val="bg1"/>
                </a:solidFill>
                <a:latin typeface="Arial" panose="020B0604020202020204" pitchFamily="34" charset="0"/>
                <a:cs typeface="Arial" panose="020B0604020202020204" pitchFamily="34" charset="0"/>
              </a:rPr>
              <a:t>Y = a + </a:t>
            </a:r>
            <a:r>
              <a:rPr lang="en-US" sz="2800" dirty="0" err="1">
                <a:solidFill>
                  <a:schemeClr val="bg1"/>
                </a:solidFill>
                <a:latin typeface="Arial" panose="020B0604020202020204" pitchFamily="34" charset="0"/>
                <a:cs typeface="Arial" panose="020B0604020202020204" pitchFamily="34" charset="0"/>
              </a:rPr>
              <a:t>bX</a:t>
            </a:r>
            <a:r>
              <a:rPr lang="en-US" sz="2800" dirty="0">
                <a:solidFill>
                  <a:schemeClr val="bg1"/>
                </a:solidFill>
                <a:latin typeface="Arial" panose="020B0604020202020204" pitchFamily="34" charset="0"/>
                <a:cs typeface="Arial" panose="020B0604020202020204" pitchFamily="34" charset="0"/>
              </a:rPr>
              <a:t> + cX</a:t>
            </a:r>
            <a:r>
              <a:rPr lang="en-US" sz="2800" baseline="30000"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694711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33208" y="0"/>
            <a:ext cx="8773003"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Formula-free curve fitting</a:t>
            </a:r>
          </a:p>
        </p:txBody>
      </p:sp>
      <p:pic>
        <p:nvPicPr>
          <p:cNvPr id="5" name="Picture Placeholder 2" descr="A photograph shows a seal resting on rocks.&#10;FIGURE 17.8-3 Measurements of body length as a function of age for female fur seals. The spline fit is in black."/>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900194"/>
            <a:ext cx="3634231" cy="32584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Placeholder 2" descr="A graph plots the Age of female seals in days along the horizontal axis against the body length in centimeters along the vertical axis.&#10;The readings on the horizontal axis range from 2000 to 8000 in increments of 2000 and the readings on the vertical axis range from 110 to 150 in increments of 10. The curve commences from the point (500, 115) and gradually rises up with several intermittent peaks and falls, ending at (9000, 135). Several parallel vertical patches are marked along the curve."/>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4230" y="2670576"/>
            <a:ext cx="5509769" cy="41874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20440" y="900194"/>
            <a:ext cx="5215610" cy="954107"/>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Kernel, spline, loess smoothing (generalized additive models)</a:t>
            </a:r>
          </a:p>
        </p:txBody>
      </p:sp>
    </p:spTree>
    <p:extLst>
      <p:ext uri="{BB962C8B-B14F-4D97-AF65-F5344CB8AC3E}">
        <p14:creationId xmlns:p14="http://schemas.microsoft.com/office/powerpoint/2010/main" val="1206130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33208" y="0"/>
            <a:ext cx="8773003"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Logistic Regression</a:t>
            </a:r>
          </a:p>
        </p:txBody>
      </p:sp>
      <p:pic>
        <p:nvPicPr>
          <p:cNvPr id="6" name="Picture Placeholder 2" descr="A graph depicts the mortality rate of guppies with respect to temperature, plotting duration of exposure in minutes along the horizontal axis against Mortality along the vertical axis.&#10;The readings on the horizontal axis range from 0 to 20 in increments of 4 and the readings on the vertical axis range from 0 to 1 in increments of 0 point 2. The curve commences from the black point (3, 0 point 3) and ends at black point (18, 0 point 9). Four red patches are plotted on the lower side of the curve corresponding to (3, 0), (8, 0), (12, 0), and (19, 0). Four more red patches are plotted on the upper side of the curve corresponding to (3, 1), (8, 1), (12, 1) and (19, 1). Two more black points are plotted in the graph corresponding to (8, 0 point 6) and (12, 0 point 7).&#10;FIGURE 17.9-1 Mortality of guppies in relation to duration of exposure to a temperature of 5 C ° (data from Pitkow 1960). Treatments were 3, 8, 12, or 18 minutes of exposure, with 40 fish in each of the four treatments. Each point (red circle) indicates a different individual (points were offset using a random perturbation to reduce overlap). 1 Y = if the individual died, whereas 0 Y = if the individual survived. Black dots indicate the proportion of deaths 1 ( SE) ± in each treatment. The curve is the logistic regression predicting the probability of death."/>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9208" y="2417522"/>
            <a:ext cx="4714792" cy="44404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Placeholder 4"/>
          <p:cNvGraphicFramePr>
            <a:graphicFrameLocks/>
          </p:cNvGraphicFramePr>
          <p:nvPr/>
        </p:nvGraphicFramePr>
        <p:xfrm>
          <a:off x="0" y="771602"/>
          <a:ext cx="9122815" cy="1645920"/>
        </p:xfrm>
        <a:graphic>
          <a:graphicData uri="http://schemas.openxmlformats.org/drawingml/2006/table">
            <a:tbl>
              <a:tblPr firstRow="1" bandRow="1">
                <a:tableStyleId>{5940675A-B579-460E-94D1-54222C63F5DA}</a:tableStyleId>
              </a:tblPr>
              <a:tblGrid>
                <a:gridCol w="1833313">
                  <a:extLst>
                    <a:ext uri="{9D8B030D-6E8A-4147-A177-3AD203B41FA5}">
                      <a16:colId xmlns:a16="http://schemas.microsoft.com/office/drawing/2014/main" val="20000"/>
                    </a:ext>
                  </a:extLst>
                </a:gridCol>
                <a:gridCol w="1475943">
                  <a:extLst>
                    <a:ext uri="{9D8B030D-6E8A-4147-A177-3AD203B41FA5}">
                      <a16:colId xmlns:a16="http://schemas.microsoft.com/office/drawing/2014/main" val="20001"/>
                    </a:ext>
                  </a:extLst>
                </a:gridCol>
                <a:gridCol w="1878227">
                  <a:extLst>
                    <a:ext uri="{9D8B030D-6E8A-4147-A177-3AD203B41FA5}">
                      <a16:colId xmlns:a16="http://schemas.microsoft.com/office/drawing/2014/main" val="20002"/>
                    </a:ext>
                  </a:extLst>
                </a:gridCol>
                <a:gridCol w="1967666">
                  <a:extLst>
                    <a:ext uri="{9D8B030D-6E8A-4147-A177-3AD203B41FA5}">
                      <a16:colId xmlns:a16="http://schemas.microsoft.com/office/drawing/2014/main" val="20003"/>
                    </a:ext>
                  </a:extLst>
                </a:gridCol>
                <a:gridCol w="1967666">
                  <a:extLst>
                    <a:ext uri="{9D8B030D-6E8A-4147-A177-3AD203B41FA5}">
                      <a16:colId xmlns:a16="http://schemas.microsoft.com/office/drawing/2014/main" val="20004"/>
                    </a:ext>
                  </a:extLst>
                </a:gridCol>
              </a:tblGrid>
              <a:tr h="0">
                <a:tc>
                  <a:txBody>
                    <a:bodyPr/>
                    <a:lstStyle/>
                    <a:p>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 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 12</a:t>
                      </a:r>
                    </a:p>
                  </a:txBody>
                  <a:tcPr/>
                </a:tc>
                <a:tc>
                  <a:txBody>
                    <a:bodyPr/>
                    <a:lstStyle/>
                    <a:p>
                      <a:pPr algn="ctr"/>
                      <a:r>
                        <a:rPr lang="en-US" sz="1800" b="1" i="0" u="none" strike="noStrike" kern="1200" baseline="0" dirty="0">
                          <a:solidFill>
                            <a:schemeClr val="tx1"/>
                          </a:solidFill>
                          <a:latin typeface="Arial" panose="020B0604020202020204" pitchFamily="34" charset="0"/>
                          <a:ea typeface="+mn-ea"/>
                          <a:cs typeface="Arial" panose="020B0604020202020204" pitchFamily="34" charset="0"/>
                        </a:rPr>
                        <a:t>Duration of exposure (min): 18</a:t>
                      </a: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Died (</a:t>
                      </a:r>
                      <a:r>
                        <a:rPr lang="en-US" sz="1800" b="0" i="1" u="none" strike="noStrike" kern="1200" baseline="0" dirty="0">
                          <a:solidFill>
                            <a:schemeClr val="tx1"/>
                          </a:solidFill>
                          <a:latin typeface="Arial" panose="020B0604020202020204" pitchFamily="34" charset="0"/>
                          <a:ea typeface="+mn-ea"/>
                          <a:cs typeface="Arial" panose="020B0604020202020204" pitchFamily="34" charset="0"/>
                        </a:rPr>
                        <a:t>Y </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 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24</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29</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38</a:t>
                      </a:r>
                      <a:endParaRPr 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0">
                <a:tc>
                  <a:txBody>
                    <a:bodyPr/>
                    <a:lstStyle/>
                    <a:p>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Survived (</a:t>
                      </a:r>
                      <a:r>
                        <a:rPr lang="en-US" sz="1800" b="0" i="1" u="none" strike="noStrike" kern="1200" baseline="0" dirty="0">
                          <a:solidFill>
                            <a:schemeClr val="tx1"/>
                          </a:solidFill>
                          <a:latin typeface="Arial" panose="020B0604020202020204" pitchFamily="34" charset="0"/>
                          <a:ea typeface="+mn-ea"/>
                          <a:cs typeface="Arial" panose="020B0604020202020204" pitchFamily="34" charset="0"/>
                        </a:rPr>
                        <a:t>Y </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 0)</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29</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16</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a:t>
                      </a:r>
                      <a:endParaRPr 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2" name="TextBox 1"/>
          <p:cNvSpPr txBox="1"/>
          <p:nvPr/>
        </p:nvSpPr>
        <p:spPr>
          <a:xfrm>
            <a:off x="233208" y="2668044"/>
            <a:ext cx="3261554" cy="1384995"/>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160 guppies exposed, 40 fish per treatment</a:t>
            </a:r>
          </a:p>
        </p:txBody>
      </p:sp>
    </p:spTree>
    <p:extLst>
      <p:ext uri="{BB962C8B-B14F-4D97-AF65-F5344CB8AC3E}">
        <p14:creationId xmlns:p14="http://schemas.microsoft.com/office/powerpoint/2010/main" val="3590507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33208" y="0"/>
            <a:ext cx="8773003"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Logistic Regression</a:t>
            </a:r>
          </a:p>
        </p:txBody>
      </p:sp>
      <p:graphicFrame>
        <p:nvGraphicFramePr>
          <p:cNvPr id="9" name="Table Placeholder 3"/>
          <p:cNvGraphicFramePr>
            <a:graphicFrameLocks/>
          </p:cNvGraphicFramePr>
          <p:nvPr/>
        </p:nvGraphicFramePr>
        <p:xfrm>
          <a:off x="2673360" y="3126924"/>
          <a:ext cx="3401760" cy="1175360"/>
        </p:xfrm>
        <a:graphic>
          <a:graphicData uri="http://schemas.openxmlformats.org/drawingml/2006/table">
            <a:tbl>
              <a:tblPr firstRow="1" bandRow="1">
                <a:tableStyleId>{5940675A-B579-460E-94D1-54222C63F5DA}</a:tableStyleId>
              </a:tblPr>
              <a:tblGrid>
                <a:gridCol w="1268772">
                  <a:extLst>
                    <a:ext uri="{9D8B030D-6E8A-4147-A177-3AD203B41FA5}">
                      <a16:colId xmlns:a16="http://schemas.microsoft.com/office/drawing/2014/main" val="20000"/>
                    </a:ext>
                  </a:extLst>
                </a:gridCol>
                <a:gridCol w="1338748">
                  <a:extLst>
                    <a:ext uri="{9D8B030D-6E8A-4147-A177-3AD203B41FA5}">
                      <a16:colId xmlns:a16="http://schemas.microsoft.com/office/drawing/2014/main" val="20001"/>
                    </a:ext>
                  </a:extLst>
                </a:gridCol>
                <a:gridCol w="794240">
                  <a:extLst>
                    <a:ext uri="{9D8B030D-6E8A-4147-A177-3AD203B41FA5}">
                      <a16:colId xmlns:a16="http://schemas.microsoft.com/office/drawing/2014/main" val="20002"/>
                    </a:ext>
                  </a:extLst>
                </a:gridCol>
              </a:tblGrid>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Estimate</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SE</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3528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Intercept</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0.41</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3528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Slope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0.24</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0.04</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graphicFrame>
        <p:nvGraphicFramePr>
          <p:cNvPr id="7" name="Table Placeholder 4"/>
          <p:cNvGraphicFramePr>
            <a:graphicFrameLocks/>
          </p:cNvGraphicFramePr>
          <p:nvPr/>
        </p:nvGraphicFramePr>
        <p:xfrm>
          <a:off x="1077297" y="4749030"/>
          <a:ext cx="7084823" cy="1005840"/>
        </p:xfrm>
        <a:graphic>
          <a:graphicData uri="http://schemas.openxmlformats.org/drawingml/2006/table">
            <a:tbl>
              <a:tblPr firstRow="1" bandRow="1">
                <a:tableStyleId>{5940675A-B579-460E-94D1-54222C63F5DA}</a:tableStyleId>
              </a:tblPr>
              <a:tblGrid>
                <a:gridCol w="1006793">
                  <a:extLst>
                    <a:ext uri="{9D8B030D-6E8A-4147-A177-3AD203B41FA5}">
                      <a16:colId xmlns:a16="http://schemas.microsoft.com/office/drawing/2014/main" val="20000"/>
                    </a:ext>
                  </a:extLst>
                </a:gridCol>
                <a:gridCol w="409893">
                  <a:extLst>
                    <a:ext uri="{9D8B030D-6E8A-4147-A177-3AD203B41FA5}">
                      <a16:colId xmlns:a16="http://schemas.microsoft.com/office/drawing/2014/main" val="20001"/>
                    </a:ext>
                  </a:extLst>
                </a:gridCol>
                <a:gridCol w="1084580">
                  <a:extLst>
                    <a:ext uri="{9D8B030D-6E8A-4147-A177-3AD203B41FA5}">
                      <a16:colId xmlns:a16="http://schemas.microsoft.com/office/drawing/2014/main" val="20002"/>
                    </a:ext>
                  </a:extLst>
                </a:gridCol>
                <a:gridCol w="1335405">
                  <a:extLst>
                    <a:ext uri="{9D8B030D-6E8A-4147-A177-3AD203B41FA5}">
                      <a16:colId xmlns:a16="http://schemas.microsoft.com/office/drawing/2014/main" val="20003"/>
                    </a:ext>
                  </a:extLst>
                </a:gridCol>
                <a:gridCol w="2011680">
                  <a:extLst>
                    <a:ext uri="{9D8B030D-6E8A-4147-A177-3AD203B41FA5}">
                      <a16:colId xmlns:a16="http://schemas.microsoft.com/office/drawing/2014/main" val="20004"/>
                    </a:ext>
                  </a:extLst>
                </a:gridCol>
                <a:gridCol w="1236472">
                  <a:extLst>
                    <a:ext uri="{9D8B030D-6E8A-4147-A177-3AD203B41FA5}">
                      <a16:colId xmlns:a16="http://schemas.microsoft.com/office/drawing/2014/main" val="20005"/>
                    </a:ext>
                  </a:extLst>
                </a:gridCol>
              </a:tblGrid>
              <a:tr h="0">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Model</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Deviance</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Residual </a:t>
                      </a: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Residual deviance</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P</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0">
                <a:tc>
                  <a:txBody>
                    <a:bodyPr/>
                    <a:lstStyle/>
                    <a:p>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Null</a:t>
                      </a: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159</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209.55</a:t>
                      </a: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Duration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44.86</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158</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164.69</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2.12×10</a:t>
                      </a:r>
                      <a:r>
                        <a:rPr lang="en-US" sz="1600" b="0" i="0" u="none" strike="noStrike" kern="1200" baseline="30000" dirty="0">
                          <a:solidFill>
                            <a:schemeClr val="tx1"/>
                          </a:solidFill>
                          <a:latin typeface="Arial" panose="020B0604020202020204" pitchFamily="34" charset="0"/>
                          <a:ea typeface="+mn-ea"/>
                          <a:cs typeface="Arial" panose="020B0604020202020204" pitchFamily="34" charset="0"/>
                        </a:rPr>
                        <a:t>−11</a:t>
                      </a:r>
                      <a:endParaRPr lang="en-US" sz="1600" baseline="30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543937" y="864296"/>
            <a:ext cx="8462273"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Assumes outcomes at x have binomial distribution, instead of normal</a:t>
            </a:r>
          </a:p>
          <a:p>
            <a:r>
              <a:rPr lang="en-CA" sz="2800" dirty="0">
                <a:latin typeface="Arial" panose="020B0604020202020204" pitchFamily="34" charset="0"/>
                <a:cs typeface="Arial" panose="020B0604020202020204" pitchFamily="34" charset="0"/>
              </a:rPr>
              <a:t>Probability of an event (dying) for given x is predicted by curve</a:t>
            </a:r>
          </a:p>
        </p:txBody>
      </p:sp>
    </p:spTree>
    <p:extLst>
      <p:ext uri="{BB962C8B-B14F-4D97-AF65-F5344CB8AC3E}">
        <p14:creationId xmlns:p14="http://schemas.microsoft.com/office/powerpoint/2010/main" val="42161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a:t>Summary</a:t>
            </a:r>
          </a:p>
        </p:txBody>
      </p:sp>
      <p:sp>
        <p:nvSpPr>
          <p:cNvPr id="3" name="TextBox 2"/>
          <p:cNvSpPr txBox="1"/>
          <p:nvPr/>
        </p:nvSpPr>
        <p:spPr>
          <a:xfrm>
            <a:off x="420688" y="1100094"/>
            <a:ext cx="8522896" cy="5262979"/>
          </a:xfrm>
          <a:prstGeom prst="rect">
            <a:avLst/>
          </a:prstGeom>
          <a:noFill/>
        </p:spPr>
        <p:txBody>
          <a:bodyPr wrap="square" rtlCol="0">
            <a:spAutoFit/>
          </a:bodyPr>
          <a:lstStyle/>
          <a:p>
            <a:pPr lvl="0">
              <a:buFont typeface="Arial" panose="020B0604020202020204" pitchFamily="34" charset="0"/>
              <a:buChar char="•"/>
            </a:pPr>
            <a:r>
              <a:rPr lang="en-US" sz="2800" dirty="0">
                <a:latin typeface="Arial" panose="020B0604020202020204" pitchFamily="34" charset="0"/>
                <a:cs typeface="Arial" panose="020B0604020202020204" pitchFamily="34" charset="0"/>
              </a:rPr>
              <a:t>Linear models predict </a:t>
            </a:r>
            <a:r>
              <a:rPr lang="en-US" sz="2800" i="1" dirty="0">
                <a:latin typeface="Arial" panose="020B0604020202020204" pitchFamily="34" charset="0"/>
                <a:cs typeface="Arial" panose="020B0604020202020204" pitchFamily="34" charset="0"/>
              </a:rPr>
              <a:t>Y</a:t>
            </a:r>
            <a:r>
              <a:rPr lang="en-US" sz="2800" dirty="0">
                <a:latin typeface="Arial" panose="020B0604020202020204" pitchFamily="34" charset="0"/>
                <a:cs typeface="Arial" panose="020B0604020202020204" pitchFamily="34" charset="0"/>
              </a:rPr>
              <a:t> as the intercept plus the slope times the value of </a:t>
            </a:r>
            <a:r>
              <a:rPr lang="en-US" sz="2800" i="1"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t>
            </a:r>
          </a:p>
          <a:p>
            <a:pPr lvl="0">
              <a:buFont typeface="Arial" panose="020B0604020202020204" pitchFamily="34" charset="0"/>
              <a:buChar char="•"/>
            </a:pPr>
            <a:r>
              <a:rPr lang="en-US" sz="2800" dirty="0">
                <a:latin typeface="Arial" panose="020B0604020202020204" pitchFamily="34" charset="0"/>
                <a:cs typeface="Arial" panose="020B0604020202020204" pitchFamily="34" charset="0"/>
              </a:rPr>
              <a:t>We can test the hypothesis of slope = 0 with the </a:t>
            </a:r>
            <a:r>
              <a:rPr lang="en-US" sz="2800" i="1"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-distribution or in an ANOVA framework.</a:t>
            </a:r>
          </a:p>
          <a:p>
            <a:pPr lvl="0">
              <a:buFont typeface="Arial" panose="020B0604020202020204" pitchFamily="34" charset="0"/>
              <a:buChar char="•"/>
            </a:pPr>
            <a:r>
              <a:rPr lang="en-US" sz="2800" dirty="0">
                <a:latin typeface="Arial" panose="020B0604020202020204" pitchFamily="34" charset="0"/>
                <a:cs typeface="Arial" panose="020B0604020202020204" pitchFamily="34" charset="0"/>
              </a:rPr>
              <a:t>Diagnostic plots allow for visual evaluation of assumptions that residuals should be normally distributed &amp; independent of predictions. </a:t>
            </a:r>
          </a:p>
          <a:p>
            <a:pPr lvl="0">
              <a:buFont typeface="Arial" panose="020B0604020202020204" pitchFamily="34" charset="0"/>
              <a:buChar char="•"/>
            </a:pPr>
            <a:r>
              <a:rPr lang="en-US" sz="2800" dirty="0">
                <a:latin typeface="Arial" panose="020B0604020202020204" pitchFamily="34" charset="0"/>
                <a:cs typeface="Arial" panose="020B0604020202020204" pitchFamily="34" charset="0"/>
              </a:rPr>
              <a:t>Linear models can include polynomial terms! </a:t>
            </a:r>
          </a:p>
          <a:p>
            <a:pPr lvl="0">
              <a:buFont typeface="Arial" panose="020B0604020202020204" pitchFamily="34" charset="0"/>
              <a:buChar char="•"/>
            </a:pPr>
            <a:r>
              <a:rPr lang="en-US" sz="2800" dirty="0">
                <a:latin typeface="Arial" panose="020B0604020202020204" pitchFamily="34" charset="0"/>
                <a:cs typeface="Arial" panose="020B0604020202020204" pitchFamily="34" charset="0"/>
              </a:rPr>
              <a:t>Use logistic regression for binary response variables.</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9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1645594" y="241344"/>
            <a:ext cx="5852885"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Simple Linear Regression</a:t>
            </a:r>
          </a:p>
        </p:txBody>
      </p:sp>
      <p:pic>
        <p:nvPicPr>
          <p:cNvPr id="5" name="Picture 4">
            <a:extLst>
              <a:ext uri="{FF2B5EF4-FFF2-40B4-BE49-F238E27FC236}">
                <a16:creationId xmlns:a16="http://schemas.microsoft.com/office/drawing/2014/main" id="{3E195C51-2E65-4043-BAF7-C07342E3FE94}"/>
              </a:ext>
            </a:extLst>
          </p:cNvPr>
          <p:cNvPicPr>
            <a:picLocks noChangeAspect="1"/>
          </p:cNvPicPr>
          <p:nvPr/>
        </p:nvPicPr>
        <p:blipFill>
          <a:blip r:embed="rId3"/>
          <a:stretch>
            <a:fillRect/>
          </a:stretch>
        </p:blipFill>
        <p:spPr>
          <a:xfrm>
            <a:off x="1492574" y="1933718"/>
            <a:ext cx="6158917" cy="459815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23AE71-32CC-5D4A-B195-296FF9714A1A}"/>
                  </a:ext>
                </a:extLst>
              </p:cNvPr>
              <p:cNvSpPr txBox="1"/>
              <p:nvPr/>
            </p:nvSpPr>
            <p:spPr>
              <a:xfrm>
                <a:off x="3317682" y="1151503"/>
                <a:ext cx="250870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Helvetica" charset="0"/>
                          <a:cs typeface="Helvetica" charset="0"/>
                        </a:rPr>
                        <m:t>𝑦</m:t>
                      </m:r>
                      <m:r>
                        <a:rPr lang="en-US" sz="3200" b="0" i="1" smtClean="0">
                          <a:latin typeface="Cambria Math" panose="02040503050406030204" pitchFamily="18" charset="0"/>
                          <a:ea typeface="Helvetica" charset="0"/>
                          <a:cs typeface="Helvetica"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𝑥</m:t>
                      </m:r>
                    </m:oMath>
                  </m:oMathPara>
                </a14:m>
                <a:endParaRPr lang="en-US" sz="32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xmlns:a14="http://schemas.microsoft.com/office/drawing/2010/main" xmlns="" id="{E023AE71-32CC-5D4A-B195-296FF9714A1A}"/>
                  </a:ext>
                </a:extLst>
              </p:cNvPr>
              <p:cNvSpPr txBox="1">
                <a:spLocks noRot="1" noChangeAspect="1" noMove="1" noResize="1" noEditPoints="1" noAdjustHandles="1" noChangeArrowheads="1" noChangeShapeType="1" noTextEdit="1"/>
              </p:cNvSpPr>
              <p:nvPr/>
            </p:nvSpPr>
            <p:spPr>
              <a:xfrm>
                <a:off x="3317682" y="1151503"/>
                <a:ext cx="2508700" cy="492443"/>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9728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917648" y="341553"/>
            <a:ext cx="7314823"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Simple Linear Regression Model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7619C0-C047-B842-B2FD-6242DB3BE95A}"/>
                  </a:ext>
                </a:extLst>
              </p:cNvPr>
              <p:cNvSpPr txBox="1"/>
              <p:nvPr/>
            </p:nvSpPr>
            <p:spPr>
              <a:xfrm>
                <a:off x="3276728" y="2216082"/>
                <a:ext cx="353468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r>
                        <a:rPr lang="en-US" sz="3200" b="0" i="1" smtClean="0">
                          <a:latin typeface="Cambria Math" panose="02040503050406030204" pitchFamily="18" charset="0"/>
                          <a:ea typeface="Helvetica" charset="0"/>
                          <a:cs typeface="Helvetica" charset="0"/>
                        </a:rPr>
                        <m:t>= </m:t>
                      </m:r>
                      <m:sSub>
                        <m:sSubPr>
                          <m:ctrlPr>
                            <a:rPr lang="en-US" sz="3200" b="0" i="1" smtClean="0">
                              <a:solidFill>
                                <a:schemeClr val="accent2">
                                  <a:lumMod val="75000"/>
                                </a:schemeClr>
                              </a:solidFill>
                              <a:latin typeface="Cambria Math" panose="02040503050406030204" pitchFamily="18" charset="0"/>
                            </a:rPr>
                          </m:ctrlPr>
                        </m:sSubPr>
                        <m:e>
                          <m:r>
                            <a:rPr lang="en-US" sz="3200" b="0" i="1" smtClean="0">
                              <a:solidFill>
                                <a:schemeClr val="accent2">
                                  <a:lumMod val="75000"/>
                                </a:schemeClr>
                              </a:solidFill>
                              <a:latin typeface="Cambria Math" panose="02040503050406030204" pitchFamily="18" charset="0"/>
                              <a:ea typeface="Cambria Math" panose="02040503050406030204" pitchFamily="18" charset="0"/>
                            </a:rPr>
                            <m:t>𝛽</m:t>
                          </m:r>
                        </m:e>
                        <m:sub>
                          <m:r>
                            <a:rPr lang="en-US" sz="3200" b="0" i="1" smtClean="0">
                              <a:solidFill>
                                <a:schemeClr val="accent2">
                                  <a:lumMod val="75000"/>
                                </a:schemeClr>
                              </a:solidFill>
                              <a:latin typeface="Cambria Math" panose="02040503050406030204" pitchFamily="18" charset="0"/>
                            </a:rPr>
                            <m:t>0</m:t>
                          </m:r>
                        </m:sub>
                      </m:sSub>
                      <m:r>
                        <a:rPr lang="en-US" sz="3200" b="0" i="1" smtClean="0">
                          <a:latin typeface="Cambria Math" panose="02040503050406030204" pitchFamily="18" charset="0"/>
                        </a:rPr>
                        <m:t>+</m:t>
                      </m:r>
                      <m:sSub>
                        <m:sSubPr>
                          <m:ctrlPr>
                            <a:rPr lang="en-US" sz="3200" b="0" i="1" smtClean="0">
                              <a:solidFill>
                                <a:schemeClr val="accent2">
                                  <a:lumMod val="75000"/>
                                </a:schemeClr>
                              </a:solidFill>
                              <a:latin typeface="Cambria Math" panose="02040503050406030204" pitchFamily="18" charset="0"/>
                            </a:rPr>
                          </m:ctrlPr>
                        </m:sSubPr>
                        <m:e>
                          <m:r>
                            <a:rPr lang="en-US" sz="3200" b="0" i="1" smtClean="0">
                              <a:solidFill>
                                <a:schemeClr val="accent2">
                                  <a:lumMod val="75000"/>
                                </a:schemeClr>
                              </a:solidFill>
                              <a:latin typeface="Cambria Math" panose="02040503050406030204" pitchFamily="18" charset="0"/>
                              <a:ea typeface="Cambria Math" panose="02040503050406030204" pitchFamily="18" charset="0"/>
                            </a:rPr>
                            <m:t>𝛽</m:t>
                          </m:r>
                        </m:e>
                        <m:sub>
                          <m:r>
                            <a:rPr lang="en-US" sz="3200" b="0" i="1" smtClean="0">
                              <a:solidFill>
                                <a:schemeClr val="accent2">
                                  <a:lumMod val="75000"/>
                                </a:schemeClr>
                              </a:solidFill>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𝜀</m:t>
                          </m:r>
                        </m:e>
                        <m:sub>
                          <m:r>
                            <a:rPr lang="en-US" sz="3200" b="0" i="1" smtClean="0">
                              <a:solidFill>
                                <a:schemeClr val="tx1"/>
                              </a:solidFill>
                              <a:latin typeface="Cambria Math" panose="02040503050406030204" pitchFamily="18" charset="0"/>
                            </a:rPr>
                            <m:t>𝑖</m:t>
                          </m:r>
                        </m:sub>
                      </m:sSub>
                    </m:oMath>
                  </m:oMathPara>
                </a14:m>
                <a:endParaRPr lang="en-US" sz="32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id="{E07619C0-C047-B842-B2FD-6242DB3BE95A}"/>
                  </a:ext>
                </a:extLst>
              </p:cNvPr>
              <p:cNvSpPr txBox="1">
                <a:spLocks noRot="1" noChangeAspect="1" noMove="1" noResize="1" noEditPoints="1" noAdjustHandles="1" noChangeArrowheads="1" noChangeShapeType="1" noTextEdit="1"/>
              </p:cNvSpPr>
              <p:nvPr/>
            </p:nvSpPr>
            <p:spPr>
              <a:xfrm>
                <a:off x="3276728" y="2216082"/>
                <a:ext cx="3534686" cy="492443"/>
              </a:xfrm>
              <a:prstGeom prst="rect">
                <a:avLst/>
              </a:prstGeom>
              <a:blipFill>
                <a:blip r:embed="rId3"/>
                <a:stretch>
                  <a:fillRect l="-1792" t="-5000" r="-358" b="-37500"/>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C4A5CAC9-AEDE-F047-9972-E1E09F941232}"/>
              </a:ext>
            </a:extLst>
          </p:cNvPr>
          <p:cNvGrpSpPr/>
          <p:nvPr/>
        </p:nvGrpSpPr>
        <p:grpSpPr>
          <a:xfrm>
            <a:off x="4960257" y="1647618"/>
            <a:ext cx="798617" cy="602971"/>
            <a:chOff x="4491242" y="1635586"/>
            <a:chExt cx="798617" cy="602971"/>
          </a:xfrm>
        </p:grpSpPr>
        <p:sp>
          <p:nvSpPr>
            <p:cNvPr id="8" name="Left Brace 7">
              <a:extLst>
                <a:ext uri="{FF2B5EF4-FFF2-40B4-BE49-F238E27FC236}">
                  <a16:creationId xmlns:a16="http://schemas.microsoft.com/office/drawing/2014/main" id="{2C1CEF94-D233-A345-BB93-7B2F09DC61B3}"/>
                </a:ext>
              </a:extLst>
            </p:cNvPr>
            <p:cNvSpPr/>
            <p:nvPr/>
          </p:nvSpPr>
          <p:spPr>
            <a:xfrm rot="5400000">
              <a:off x="4798186" y="1939784"/>
              <a:ext cx="167478" cy="4300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853509D1-47BD-5A4D-8F46-B140EC9FAF58}"/>
                </a:ext>
              </a:extLst>
            </p:cNvPr>
            <p:cNvSpPr txBox="1"/>
            <p:nvPr/>
          </p:nvSpPr>
          <p:spPr>
            <a:xfrm>
              <a:off x="4491242" y="1635586"/>
              <a:ext cx="798617" cy="400110"/>
            </a:xfrm>
            <a:prstGeom prst="rect">
              <a:avLst/>
            </a:prstGeom>
            <a:noFill/>
          </p:spPr>
          <p:txBody>
            <a:bodyPr wrap="none" rtlCol="0">
              <a:spAutoFit/>
            </a:bodyPr>
            <a:lstStyle/>
            <a:p>
              <a:pPr algn="ctr"/>
              <a:r>
                <a:rPr lang="en-US" sz="2000" dirty="0">
                  <a:latin typeface="Helvetica" charset="0"/>
                  <a:ea typeface="Helvetica" charset="0"/>
                  <a:cs typeface="Helvetica" charset="0"/>
                </a:rPr>
                <a:t>slope</a:t>
              </a:r>
            </a:p>
          </p:txBody>
        </p:sp>
      </p:grpSp>
      <p:grpSp>
        <p:nvGrpSpPr>
          <p:cNvPr id="17" name="Group 16">
            <a:extLst>
              <a:ext uri="{FF2B5EF4-FFF2-40B4-BE49-F238E27FC236}">
                <a16:creationId xmlns:a16="http://schemas.microsoft.com/office/drawing/2014/main" id="{321B30D6-AC95-2949-944E-9EFE8522556B}"/>
              </a:ext>
            </a:extLst>
          </p:cNvPr>
          <p:cNvGrpSpPr/>
          <p:nvPr/>
        </p:nvGrpSpPr>
        <p:grpSpPr>
          <a:xfrm>
            <a:off x="3896644" y="2708526"/>
            <a:ext cx="1167307" cy="602975"/>
            <a:chOff x="3427629" y="2696494"/>
            <a:chExt cx="1167307" cy="602975"/>
          </a:xfrm>
        </p:grpSpPr>
        <p:sp>
          <p:nvSpPr>
            <p:cNvPr id="2" name="Left Brace 1">
              <a:extLst>
                <a:ext uri="{FF2B5EF4-FFF2-40B4-BE49-F238E27FC236}">
                  <a16:creationId xmlns:a16="http://schemas.microsoft.com/office/drawing/2014/main" id="{FECEB9FB-EC16-1645-AF3A-8F611B3912C9}"/>
                </a:ext>
              </a:extLst>
            </p:cNvPr>
            <p:cNvSpPr/>
            <p:nvPr/>
          </p:nvSpPr>
          <p:spPr>
            <a:xfrm rot="16200000">
              <a:off x="3927544" y="2530067"/>
              <a:ext cx="167478" cy="500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317FFA3-3F2A-9647-A707-05BEA44E9DBA}"/>
                </a:ext>
              </a:extLst>
            </p:cNvPr>
            <p:cNvSpPr txBox="1"/>
            <p:nvPr/>
          </p:nvSpPr>
          <p:spPr>
            <a:xfrm>
              <a:off x="3427629" y="2899359"/>
              <a:ext cx="1167307" cy="400110"/>
            </a:xfrm>
            <a:prstGeom prst="rect">
              <a:avLst/>
            </a:prstGeom>
            <a:noFill/>
          </p:spPr>
          <p:txBody>
            <a:bodyPr wrap="none" rtlCol="0">
              <a:spAutoFit/>
            </a:bodyPr>
            <a:lstStyle/>
            <a:p>
              <a:pPr algn="ctr"/>
              <a:r>
                <a:rPr lang="en-US" sz="2000" dirty="0">
                  <a:latin typeface="Helvetica" charset="0"/>
                  <a:ea typeface="Helvetica" charset="0"/>
                  <a:cs typeface="Helvetica" charset="0"/>
                </a:rPr>
                <a:t>intercept</a:t>
              </a:r>
            </a:p>
          </p:txBody>
        </p:sp>
      </p:grpSp>
      <p:grpSp>
        <p:nvGrpSpPr>
          <p:cNvPr id="20" name="Group 19">
            <a:extLst>
              <a:ext uri="{FF2B5EF4-FFF2-40B4-BE49-F238E27FC236}">
                <a16:creationId xmlns:a16="http://schemas.microsoft.com/office/drawing/2014/main" id="{8E4587C6-167F-D248-93C9-5C48FA4B47C8}"/>
              </a:ext>
            </a:extLst>
          </p:cNvPr>
          <p:cNvGrpSpPr/>
          <p:nvPr/>
        </p:nvGrpSpPr>
        <p:grpSpPr>
          <a:xfrm>
            <a:off x="6209320" y="1647618"/>
            <a:ext cx="724878" cy="602971"/>
            <a:chOff x="5740305" y="1635586"/>
            <a:chExt cx="724878" cy="602971"/>
          </a:xfrm>
        </p:grpSpPr>
        <p:sp>
          <p:nvSpPr>
            <p:cNvPr id="7" name="Left Brace 6">
              <a:extLst>
                <a:ext uri="{FF2B5EF4-FFF2-40B4-BE49-F238E27FC236}">
                  <a16:creationId xmlns:a16="http://schemas.microsoft.com/office/drawing/2014/main" id="{6C84F8EC-8998-064D-AFE9-5C3239E60B95}"/>
                </a:ext>
              </a:extLst>
            </p:cNvPr>
            <p:cNvSpPr/>
            <p:nvPr/>
          </p:nvSpPr>
          <p:spPr>
            <a:xfrm rot="5400000">
              <a:off x="6019006" y="1915163"/>
              <a:ext cx="167477" cy="4793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07A229F-597C-6442-A967-8ABC98B8497D}"/>
                </a:ext>
              </a:extLst>
            </p:cNvPr>
            <p:cNvSpPr txBox="1"/>
            <p:nvPr/>
          </p:nvSpPr>
          <p:spPr>
            <a:xfrm>
              <a:off x="5740305" y="1635586"/>
              <a:ext cx="724878" cy="400110"/>
            </a:xfrm>
            <a:prstGeom prst="rect">
              <a:avLst/>
            </a:prstGeom>
            <a:noFill/>
          </p:spPr>
          <p:txBody>
            <a:bodyPr wrap="none" rtlCol="0">
              <a:spAutoFit/>
            </a:bodyPr>
            <a:lstStyle/>
            <a:p>
              <a:pPr algn="ctr"/>
              <a:r>
                <a:rPr lang="en-US" sz="2000" dirty="0">
                  <a:latin typeface="Helvetica" charset="0"/>
                  <a:ea typeface="Helvetica" charset="0"/>
                  <a:cs typeface="Helvetica" charset="0"/>
                </a:rPr>
                <a:t>error</a:t>
              </a:r>
            </a:p>
          </p:txBody>
        </p:sp>
      </p:grpSp>
      <p:grpSp>
        <p:nvGrpSpPr>
          <p:cNvPr id="19" name="Group 18">
            <a:extLst>
              <a:ext uri="{FF2B5EF4-FFF2-40B4-BE49-F238E27FC236}">
                <a16:creationId xmlns:a16="http://schemas.microsoft.com/office/drawing/2014/main" id="{744DC274-160A-024B-8D56-BAB4EC71EC40}"/>
              </a:ext>
            </a:extLst>
          </p:cNvPr>
          <p:cNvGrpSpPr/>
          <p:nvPr/>
        </p:nvGrpSpPr>
        <p:grpSpPr>
          <a:xfrm>
            <a:off x="5003699" y="2708527"/>
            <a:ext cx="1510350" cy="1526303"/>
            <a:chOff x="4534684" y="2696495"/>
            <a:chExt cx="1510350" cy="1526303"/>
          </a:xfrm>
        </p:grpSpPr>
        <p:sp>
          <p:nvSpPr>
            <p:cNvPr id="12" name="TextBox 11">
              <a:extLst>
                <a:ext uri="{FF2B5EF4-FFF2-40B4-BE49-F238E27FC236}">
                  <a16:creationId xmlns:a16="http://schemas.microsoft.com/office/drawing/2014/main" id="{4C4DAC52-6733-1043-A94A-CCC047642C45}"/>
                </a:ext>
              </a:extLst>
            </p:cNvPr>
            <p:cNvSpPr txBox="1"/>
            <p:nvPr/>
          </p:nvSpPr>
          <p:spPr>
            <a:xfrm>
              <a:off x="4534684" y="2899359"/>
              <a:ext cx="1510350" cy="1323439"/>
            </a:xfrm>
            <a:prstGeom prst="rect">
              <a:avLst/>
            </a:prstGeom>
            <a:noFill/>
          </p:spPr>
          <p:txBody>
            <a:bodyPr wrap="none" rtlCol="0">
              <a:spAutoFit/>
            </a:bodyPr>
            <a:lstStyle/>
            <a:p>
              <a:pPr algn="ctr"/>
              <a:r>
                <a:rPr lang="en-US" sz="2000" dirty="0">
                  <a:latin typeface="Helvetica" charset="0"/>
                  <a:ea typeface="Helvetica" charset="0"/>
                  <a:cs typeface="Helvetica" charset="0"/>
                </a:rPr>
                <a:t>predictor</a:t>
              </a:r>
            </a:p>
            <a:p>
              <a:pPr algn="ctr"/>
              <a:r>
                <a:rPr lang="en-US" sz="2000" dirty="0">
                  <a:latin typeface="Helvetica" charset="0"/>
                  <a:ea typeface="Helvetica" charset="0"/>
                  <a:cs typeface="Helvetica" charset="0"/>
                </a:rPr>
                <a:t>or</a:t>
              </a:r>
            </a:p>
            <a:p>
              <a:pPr algn="ctr"/>
              <a:r>
                <a:rPr lang="en-US" sz="2000" dirty="0">
                  <a:latin typeface="Helvetica" charset="0"/>
                  <a:ea typeface="Helvetica" charset="0"/>
                  <a:cs typeface="Helvetica" charset="0"/>
                </a:rPr>
                <a:t>explanatory</a:t>
              </a:r>
            </a:p>
            <a:p>
              <a:pPr algn="ctr"/>
              <a:r>
                <a:rPr lang="en-US" sz="2000" dirty="0">
                  <a:latin typeface="Helvetica" charset="0"/>
                  <a:ea typeface="Helvetica" charset="0"/>
                  <a:cs typeface="Helvetica" charset="0"/>
                </a:rPr>
                <a:t>variable</a:t>
              </a:r>
            </a:p>
          </p:txBody>
        </p:sp>
        <p:sp>
          <p:nvSpPr>
            <p:cNvPr id="13" name="Left Brace 12">
              <a:extLst>
                <a:ext uri="{FF2B5EF4-FFF2-40B4-BE49-F238E27FC236}">
                  <a16:creationId xmlns:a16="http://schemas.microsoft.com/office/drawing/2014/main" id="{7022B590-16E3-EF4B-9CF5-596EB53B8CDF}"/>
                </a:ext>
              </a:extLst>
            </p:cNvPr>
            <p:cNvSpPr/>
            <p:nvPr/>
          </p:nvSpPr>
          <p:spPr>
            <a:xfrm rot="16200000">
              <a:off x="5211542" y="2540578"/>
              <a:ext cx="167477" cy="4793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387702A-4F3F-B84D-97B1-8588BF4D8ADD}"/>
              </a:ext>
            </a:extLst>
          </p:cNvPr>
          <p:cNvGrpSpPr/>
          <p:nvPr/>
        </p:nvGrpSpPr>
        <p:grpSpPr>
          <a:xfrm>
            <a:off x="1843001" y="2201353"/>
            <a:ext cx="1429555" cy="707886"/>
            <a:chOff x="1373986" y="2189321"/>
            <a:chExt cx="1429555" cy="707886"/>
          </a:xfrm>
        </p:grpSpPr>
        <p:sp>
          <p:nvSpPr>
            <p:cNvPr id="14" name="Left Brace 13">
              <a:extLst>
                <a:ext uri="{FF2B5EF4-FFF2-40B4-BE49-F238E27FC236}">
                  <a16:creationId xmlns:a16="http://schemas.microsoft.com/office/drawing/2014/main" id="{EBDC1177-0B73-F841-9C70-AA650084FA7C}"/>
                </a:ext>
              </a:extLst>
            </p:cNvPr>
            <p:cNvSpPr/>
            <p:nvPr/>
          </p:nvSpPr>
          <p:spPr>
            <a:xfrm>
              <a:off x="2636064" y="2300920"/>
              <a:ext cx="167477" cy="4793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AD729FC-7105-7342-BD20-6D6DAAA94537}"/>
                </a:ext>
              </a:extLst>
            </p:cNvPr>
            <p:cNvSpPr txBox="1"/>
            <p:nvPr/>
          </p:nvSpPr>
          <p:spPr>
            <a:xfrm>
              <a:off x="1373986" y="2189321"/>
              <a:ext cx="1239443" cy="707886"/>
            </a:xfrm>
            <a:prstGeom prst="rect">
              <a:avLst/>
            </a:prstGeom>
            <a:noFill/>
          </p:spPr>
          <p:txBody>
            <a:bodyPr wrap="none" rtlCol="0">
              <a:spAutoFit/>
            </a:bodyPr>
            <a:lstStyle/>
            <a:p>
              <a:pPr algn="ctr"/>
              <a:r>
                <a:rPr lang="en-US" sz="2000" dirty="0">
                  <a:latin typeface="Helvetica" charset="0"/>
                  <a:ea typeface="Helvetica" charset="0"/>
                  <a:cs typeface="Helvetica" charset="0"/>
                </a:rPr>
                <a:t>response</a:t>
              </a:r>
            </a:p>
            <a:p>
              <a:pPr algn="ctr"/>
              <a:r>
                <a:rPr lang="en-US" sz="2000" dirty="0">
                  <a:latin typeface="Helvetica" charset="0"/>
                  <a:ea typeface="Helvetica" charset="0"/>
                  <a:cs typeface="Helvetica" charset="0"/>
                </a:rPr>
                <a:t>variable</a:t>
              </a:r>
            </a:p>
          </p:txBody>
        </p:sp>
      </p:grpSp>
    </p:spTree>
    <p:extLst>
      <p:ext uri="{BB962C8B-B14F-4D97-AF65-F5344CB8AC3E}">
        <p14:creationId xmlns:p14="http://schemas.microsoft.com/office/powerpoint/2010/main" val="641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107950" y="0"/>
            <a:ext cx="9036050"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Linear Regression Example: Lion’s Nose</a:t>
            </a:r>
          </a:p>
        </p:txBody>
      </p:sp>
      <p:pic>
        <p:nvPicPr>
          <p:cNvPr id="7" name="Picture 2" descr="A photograph shows a close up view of a lion’s face.&#10;FIGURE 17.1-1 Scatter plot of the known ages of 32 male lions (Y, vertical axis) and the proportion of black on their noses (X, horizontal axi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2188" y="1070104"/>
            <a:ext cx="4847574" cy="534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7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atter graph plots Proportion black on the noses of male lions along the horizontal axis against Age of lions in years along the vertical axis.&#10;The readings on the horizontal axis range from 0 to 0 point 8 in increments of 0 point 2 and the readings on the vertical axis range from 0 to 14 increments of 2. The scatter plots are shown between (0 point 1, 4) and (0 point 8, 14). The scatter plots are jam-packed in the region between the points (0, 4) and (0 point 3, 5). The last two plots correspond to the points (0 point 7, 13) and (0 point 8,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3452" y="937161"/>
            <a:ext cx="6705046" cy="52726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F32246-9950-C341-B3DF-ADDCD5926015}"/>
              </a:ext>
            </a:extLst>
          </p:cNvPr>
          <p:cNvSpPr txBox="1"/>
          <p:nvPr/>
        </p:nvSpPr>
        <p:spPr>
          <a:xfrm>
            <a:off x="107950" y="0"/>
            <a:ext cx="9036050" cy="646331"/>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Linear Regression Example: Lion’s Nose</a:t>
            </a:r>
          </a:p>
        </p:txBody>
      </p:sp>
    </p:spTree>
    <p:extLst>
      <p:ext uri="{BB962C8B-B14F-4D97-AF65-F5344CB8AC3E}">
        <p14:creationId xmlns:p14="http://schemas.microsoft.com/office/powerpoint/2010/main" val="96105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25130" y="0"/>
            <a:ext cx="9097693" cy="1200329"/>
          </a:xfrm>
          <a:prstGeom prst="rect">
            <a:avLst/>
          </a:prstGeom>
          <a:noFill/>
        </p:spPr>
        <p:txBody>
          <a:bodyPr wrap="squar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Least Squares Method for Finding the Best Fit</a:t>
            </a:r>
          </a:p>
        </p:txBody>
      </p:sp>
      <p:pic>
        <p:nvPicPr>
          <p:cNvPr id="6" name="Picture 2" descr="Three graphs depict larger deviations, smaller deviations and smallest deviations side by side, plotting proportion black along the horizontal axis and Age in years along the vertical axis.&#10;&quot;The readings on the horizontal axis range from 0 to 0 point 8 in increments of 0 point 2 and the readings on the vertical axis range from 0 to 14 increments of 2.&#10;The first graph shows a line with a negative slope commencing from the point (0 point 1, 5) and ending at (0 point 8, 1). Scatter plots are shown on either sides of the line. Vertical lines connect the scatter points to the sloping line.&#10;The second graph shows a line with a positive slope commencing from the point (0 point 1, 3) and ending at (0 point 8, 6). Scatter plots are shown on either sides of the line. Vertical lines connect the scatter points to the sloping line.&#10;The third graph shows a line with a positive slope commencing from the point (0 point 1, 1) and ending at (0 point 8, 10). Scatter plots are shown on either sides of the line. Vertical lines connect the scatter points to the sloping line.&#10;The slope in the third graph shows the least amount of deviation as the line is drawn closer to the 32 plots.&quot;&#10;FIGURE 17.1-2 Illustration of the deviations between the data and several possible regression lines (the heavy black lines) drawn through the data points originally plotted in Figure 17.1-1. Vertical lines are the deviations in Y between each point and the regression line. The line in the right panel is the least-squares regression 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30" y="1793636"/>
            <a:ext cx="9156024" cy="32668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BAA170-5321-5A49-9559-F75E8A465F29}"/>
                  </a:ext>
                </a:extLst>
              </p:cNvPr>
              <p:cNvSpPr txBox="1"/>
              <p:nvPr/>
            </p:nvSpPr>
            <p:spPr>
              <a:xfrm>
                <a:off x="7279794" y="3296464"/>
                <a:ext cx="4584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70C0"/>
                          </a:solidFill>
                          <a:latin typeface="Cambria Math" panose="02040503050406030204" pitchFamily="18" charset="0"/>
                          <a:ea typeface="Cambria Math" panose="02040503050406030204" pitchFamily="18" charset="0"/>
                          <a:cs typeface="Helvetica" charset="0"/>
                        </a:rPr>
                        <m:t>×</m:t>
                      </m:r>
                    </m:oMath>
                  </m:oMathPara>
                </a14:m>
                <a:endParaRPr lang="en-US" sz="3600" b="1" dirty="0">
                  <a:latin typeface="Helvetica" charset="0"/>
                  <a:ea typeface="Helvetica" charset="0"/>
                  <a:cs typeface="Helvetica" charset="0"/>
                </a:endParaRPr>
              </a:p>
            </p:txBody>
          </p:sp>
        </mc:Choice>
        <mc:Fallback xmlns="">
          <p:sp>
            <p:nvSpPr>
              <p:cNvPr id="5" name="TextBox 4">
                <a:extLst>
                  <a:ext uri="{FF2B5EF4-FFF2-40B4-BE49-F238E27FC236}">
                    <a16:creationId xmlns="" xmlns:a16="http://schemas.microsoft.com/office/drawing/2014/main" xmlns:a14="http://schemas.microsoft.com/office/drawing/2010/main" id="{84BAA170-5321-5A49-9559-F75E8A465F29}"/>
                  </a:ext>
                </a:extLst>
              </p:cNvPr>
              <p:cNvSpPr txBox="1">
                <a:spLocks noRot="1" noChangeAspect="1" noMove="1" noResize="1" noEditPoints="1" noAdjustHandles="1" noChangeArrowheads="1" noChangeShapeType="1" noTextEdit="1"/>
              </p:cNvSpPr>
              <p:nvPr/>
            </p:nvSpPr>
            <p:spPr>
              <a:xfrm>
                <a:off x="7279794" y="3296464"/>
                <a:ext cx="458459" cy="553998"/>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6458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1033071" y="341553"/>
            <a:ext cx="7083992" cy="646331"/>
          </a:xfrm>
          <a:prstGeom prst="rect">
            <a:avLst/>
          </a:prstGeom>
          <a:noFill/>
        </p:spPr>
        <p:txBody>
          <a:bodyPr wrap="none" rtlCol="0">
            <a:spAutoFit/>
          </a:bodyPr>
          <a:lstStyle/>
          <a:p>
            <a:pPr algn="ctr"/>
            <a:r>
              <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rPr>
              <a:t>Calculating Slope and Intercept</a:t>
            </a:r>
          </a:p>
        </p:txBody>
      </p:sp>
      <p:pic>
        <p:nvPicPr>
          <p:cNvPr id="21" name="Picture Placeholder 14" descr="A mathematical equation.&#10;The equation reads, b equals start fraction sample covariance subscript x, y over s subscript x squared end fraction equals start fraction sigma open parenthesis x subscript i minus x bar close parenthesis open parenthesis y subscript i minus y bar close parenthesis over sigma open parenthesis x subscript i minus x bar close parenthesis squared end fraction."/>
          <p:cNvPicPr>
            <a:picLocks noChangeAspect="1"/>
          </p:cNvPicPr>
          <p:nvPr/>
        </p:nvPicPr>
        <p:blipFill>
          <a:blip r:embed="rId3"/>
          <a:stretch>
            <a:fillRect/>
          </a:stretch>
        </p:blipFill>
        <p:spPr>
          <a:xfrm>
            <a:off x="786573" y="1497746"/>
            <a:ext cx="7192704" cy="1145246"/>
          </a:xfrm>
          <a:prstGeom prst="rect">
            <a:avLst/>
          </a:prstGeom>
        </p:spPr>
      </p:pic>
      <p:sp>
        <p:nvSpPr>
          <p:cNvPr id="5" name="TextBox 4"/>
          <p:cNvSpPr txBox="1"/>
          <p:nvPr/>
        </p:nvSpPr>
        <p:spPr>
          <a:xfrm>
            <a:off x="2363137" y="3281075"/>
            <a:ext cx="5616140" cy="954107"/>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Intercept (a) is the value Y is predicted to take if X=0 </a:t>
            </a:r>
          </a:p>
        </p:txBody>
      </p:sp>
      <p:pic>
        <p:nvPicPr>
          <p:cNvPr id="23" name="Picture Placeholder 10" descr="A mathematical equation reads, a equals Y bar minus b X bar."/>
          <p:cNvPicPr>
            <a:picLocks noChangeAspect="1"/>
          </p:cNvPicPr>
          <p:nvPr/>
        </p:nvPicPr>
        <p:blipFill>
          <a:blip r:embed="rId4"/>
          <a:stretch>
            <a:fillRect/>
          </a:stretch>
        </p:blipFill>
        <p:spPr>
          <a:xfrm>
            <a:off x="2618812" y="4873266"/>
            <a:ext cx="3528226" cy="948298"/>
          </a:xfrm>
          <a:prstGeom prst="rect">
            <a:avLst/>
          </a:prstGeom>
        </p:spPr>
      </p:pic>
    </p:spTree>
    <p:extLst>
      <p:ext uri="{BB962C8B-B14F-4D97-AF65-F5344CB8AC3E}">
        <p14:creationId xmlns:p14="http://schemas.microsoft.com/office/powerpoint/2010/main" val="175397195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11278</TotalTime>
  <Words>1725</Words>
  <Application>Microsoft Office PowerPoint</Application>
  <PresentationFormat>On-screen Show (4:3)</PresentationFormat>
  <Paragraphs>319</Paragraphs>
  <Slides>39</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 Math</vt:lpstr>
      <vt:lpstr>Helvetica</vt:lpstr>
      <vt:lpstr>Office Theme</vt:lpstr>
      <vt:lpstr>Linear Regression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hypotheses about a slope</vt:lpstr>
      <vt:lpstr>Testing hypotheses about a slope</vt:lpstr>
      <vt:lpstr>Linear Regression 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 of regression</vt:lpstr>
      <vt:lpstr>Assumptions of regression (Answer)</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577</cp:revision>
  <dcterms:created xsi:type="dcterms:W3CDTF">2020-09-13T18:34:08Z</dcterms:created>
  <dcterms:modified xsi:type="dcterms:W3CDTF">2023-07-05T23:05:51Z</dcterms:modified>
</cp:coreProperties>
</file>