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493" r:id="rId2"/>
    <p:sldId id="257" r:id="rId3"/>
    <p:sldId id="494" r:id="rId4"/>
    <p:sldId id="520" r:id="rId5"/>
    <p:sldId id="521" r:id="rId6"/>
    <p:sldId id="502" r:id="rId7"/>
    <p:sldId id="517" r:id="rId8"/>
    <p:sldId id="506" r:id="rId9"/>
    <p:sldId id="518" r:id="rId10"/>
    <p:sldId id="519" r:id="rId11"/>
    <p:sldId id="522" r:id="rId12"/>
    <p:sldId id="523" r:id="rId13"/>
    <p:sldId id="526" r:id="rId14"/>
    <p:sldId id="524" r:id="rId15"/>
    <p:sldId id="527" r:id="rId16"/>
    <p:sldId id="528" r:id="rId17"/>
    <p:sldId id="525" r:id="rId18"/>
    <p:sldId id="529" r:id="rId19"/>
    <p:sldId id="530" r:id="rId20"/>
    <p:sldId id="5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65593" autoAdjust="0"/>
  </p:normalViewPr>
  <p:slideViewPr>
    <p:cSldViewPr snapToGrid="0" showGuides="1">
      <p:cViewPr varScale="1">
        <p:scale>
          <a:sx n="72" d="100"/>
          <a:sy n="72" d="100"/>
        </p:scale>
        <p:origin x="2424" y="78"/>
      </p:cViewPr>
      <p:guideLst>
        <p:guide orient="horz" pos="2614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D1C7-3834-42C5-B55C-AD38434F39A7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5843-4C83-4A58-A610-5E17F487C3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Wwcs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base.com/wwcsig/image/4734626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88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From </a:t>
            </a:r>
            <a:r>
              <a:rPr lang="en-CA" baseline="0" dirty="0" smtClean="0"/>
              <a:t>https://www.statmethods.net/advstats/cart.html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35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Predict car mileage from price, country, reliability, and car type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67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62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Sparrow image: 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ser:Wwcsig"/>
              </a:rPr>
              <a:t>Wolfgang Wander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http://www.pbase.com/wwcsig/image/47346264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40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48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Hierarchical clustering with </a:t>
            </a:r>
            <a:r>
              <a:rPr lang="en-CA" dirty="0" err="1" smtClean="0"/>
              <a:t>dendrogram</a:t>
            </a:r>
            <a:r>
              <a:rPr lang="en-CA" dirty="0" smtClean="0"/>
              <a:t> of 34 geologic</a:t>
            </a:r>
            <a:r>
              <a:rPr lang="en-CA" baseline="0" dirty="0" smtClean="0"/>
              <a:t> formations with 5 or more macrofossil genera from the Ediacaran age</a:t>
            </a:r>
          </a:p>
          <a:p>
            <a:r>
              <a:rPr lang="en-CA" baseline="0" dirty="0" smtClean="0"/>
              <a:t>From </a:t>
            </a:r>
            <a:r>
              <a:rPr lang="en-CA" baseline="0" dirty="0" err="1" smtClean="0"/>
              <a:t>Muscente</a:t>
            </a:r>
            <a:r>
              <a:rPr lang="en-CA" baseline="0" dirty="0" smtClean="0"/>
              <a:t> et al 2019. Ediacaran </a:t>
            </a:r>
            <a:r>
              <a:rPr lang="en-CA" baseline="0" dirty="0" err="1" smtClean="0"/>
              <a:t>biozones</a:t>
            </a:r>
            <a:r>
              <a:rPr lang="en-CA" baseline="0" dirty="0" smtClean="0"/>
              <a:t> identified with network analysis provide evidence for pulsed extinctions of early complex life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09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82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98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78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8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53067"/>
            <a:ext cx="7772400" cy="885296"/>
          </a:xfrm>
        </p:spPr>
        <p:txBody>
          <a:bodyPr anchor="b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15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6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2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3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4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2A84-9181-48C0-84D8-51849C835DE8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9" y="1848676"/>
            <a:ext cx="8494713" cy="814191"/>
          </a:xfrm>
        </p:spPr>
        <p:txBody>
          <a:bodyPr>
            <a:noAutofit/>
          </a:bodyPr>
          <a:lstStyle/>
          <a:p>
            <a: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Multivariate Analyses</a:t>
            </a:r>
            <a:b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Part II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424" y="3847733"/>
            <a:ext cx="6858000" cy="1655762"/>
          </a:xfrm>
        </p:spPr>
        <p:txBody>
          <a:bodyPr>
            <a:normAutofit/>
          </a:bodyPr>
          <a:lstStyle/>
          <a:p>
            <a:r>
              <a:rPr lang="en-CA" dirty="0" smtClean="0"/>
              <a:t>NRES 776</a:t>
            </a:r>
          </a:p>
        </p:txBody>
      </p:sp>
    </p:spTree>
    <p:extLst>
      <p:ext uri="{BB962C8B-B14F-4D97-AF65-F5344CB8AC3E}">
        <p14:creationId xmlns:p14="http://schemas.microsoft.com/office/powerpoint/2010/main" val="4781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Function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87" y="1034014"/>
            <a:ext cx="8686800" cy="5366785"/>
          </a:xfrm>
        </p:spPr>
        <p:txBody>
          <a:bodyPr>
            <a:noAutofit/>
          </a:bodyPr>
          <a:lstStyle/>
          <a:p>
            <a:r>
              <a:rPr lang="en-US" dirty="0" smtClean="0"/>
              <a:t>Plot showing correlation coefficients between axes and original variables</a:t>
            </a:r>
          </a:p>
          <a:p>
            <a:r>
              <a:rPr lang="en-US" dirty="0" smtClean="0"/>
              <a:t>Can follow up with hypothesis testing to determine which variables differ among observers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25" y="2749118"/>
            <a:ext cx="5338546" cy="41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dirty="0" smtClean="0"/>
              <a:t>Discriminant Function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5" y="1325563"/>
            <a:ext cx="8900215" cy="5728252"/>
          </a:xfrm>
        </p:spPr>
        <p:txBody>
          <a:bodyPr>
            <a:noAutofit/>
          </a:bodyPr>
          <a:lstStyle/>
          <a:p>
            <a:r>
              <a:rPr lang="en-US" dirty="0" smtClean="0"/>
              <a:t>Observations can be divided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 priori </a:t>
            </a:r>
            <a:r>
              <a:rPr lang="en-US" dirty="0" smtClean="0"/>
              <a:t>into at least two groups</a:t>
            </a:r>
          </a:p>
          <a:p>
            <a:r>
              <a:rPr lang="en-US" sz="2800" dirty="0" smtClean="0"/>
              <a:t>At least 2 observations per group (ideally 4-5 times as many observations per group as the number of variables)</a:t>
            </a:r>
          </a:p>
          <a:p>
            <a:r>
              <a:rPr lang="en-US" dirty="0" smtClean="0"/>
              <a:t>Number of observations in the smallest group is larger than the number of variables</a:t>
            </a:r>
          </a:p>
          <a:p>
            <a:r>
              <a:rPr lang="en-US" dirty="0" smtClean="0"/>
              <a:t>Variables are continuous with linear relationships</a:t>
            </a:r>
          </a:p>
          <a:p>
            <a:r>
              <a:rPr lang="en-US" sz="2800" dirty="0" smtClean="0"/>
              <a:t>No 100% collinearity (remove variables with r&gt;0.9)</a:t>
            </a:r>
          </a:p>
          <a:p>
            <a:r>
              <a:rPr lang="en-US" dirty="0" smtClean="0"/>
              <a:t>Homogeneity of variances and covariance matrices</a:t>
            </a:r>
          </a:p>
          <a:p>
            <a:r>
              <a:rPr lang="en-US" sz="2800" dirty="0" smtClean="0"/>
              <a:t>Multivariate normality and independence of observations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48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845"/>
            <a:ext cx="4505739" cy="4351338"/>
          </a:xfrm>
        </p:spPr>
        <p:txBody>
          <a:bodyPr/>
          <a:lstStyle/>
          <a:p>
            <a:r>
              <a:rPr lang="en-CA" dirty="0" smtClean="0"/>
              <a:t>Used for defining groups (useful fiction)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1163845"/>
            <a:ext cx="4495386" cy="56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230105"/>
            <a:ext cx="8547652" cy="4812885"/>
          </a:xfrm>
        </p:spPr>
        <p:txBody>
          <a:bodyPr>
            <a:normAutofit/>
          </a:bodyPr>
          <a:lstStyle/>
          <a:p>
            <a:r>
              <a:rPr lang="en-CA" dirty="0" smtClean="0"/>
              <a:t>How it works:</a:t>
            </a:r>
          </a:p>
          <a:p>
            <a:pPr lvl="1"/>
            <a:r>
              <a:rPr lang="en-CA" sz="2800" dirty="0" smtClean="0"/>
              <a:t>Data are a matrix (e.g., taxonomic relatedness of different species)</a:t>
            </a:r>
          </a:p>
          <a:p>
            <a:pPr lvl="1"/>
            <a:r>
              <a:rPr lang="en-CA" sz="2800" dirty="0" smtClean="0"/>
              <a:t>Groups organisms so that similar organisms are grouped together</a:t>
            </a:r>
          </a:p>
          <a:p>
            <a:pPr lvl="1"/>
            <a:r>
              <a:rPr lang="en-CA" sz="2800" dirty="0" smtClean="0"/>
              <a:t>Uses chaining where 1 individual is added at a time</a:t>
            </a:r>
          </a:p>
          <a:p>
            <a:pPr lvl="1"/>
            <a:r>
              <a:rPr lang="en-CA" sz="2800" dirty="0" smtClean="0"/>
              <a:t>Variety of different algorithms available to create clusters</a:t>
            </a:r>
          </a:p>
          <a:p>
            <a:pPr lvl="1"/>
            <a:r>
              <a:rPr lang="en-CA" sz="2800" dirty="0" smtClean="0"/>
              <a:t>Can be hierarchical (groups composed of sub-groups) or non-hierarchical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4311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MANOVA and MRPP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2556"/>
            <a:ext cx="7169426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Both Used for comparing groups</a:t>
            </a:r>
          </a:p>
          <a:p>
            <a:r>
              <a:rPr lang="en-CA" dirty="0" smtClean="0"/>
              <a:t>MANOVA: Multivariate Analysis of Variance</a:t>
            </a:r>
          </a:p>
          <a:p>
            <a:pPr lvl="1"/>
            <a:r>
              <a:rPr lang="en-CA" dirty="0" smtClean="0"/>
              <a:t>Extends ANOVA to multiple response variables</a:t>
            </a:r>
          </a:p>
          <a:p>
            <a:pPr lvl="1"/>
            <a:r>
              <a:rPr lang="en-CA" dirty="0" smtClean="0"/>
              <a:t>E.g., Do mean sepal length and width differ among iris species?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663"/>
            <a:ext cx="4558748" cy="3000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48" y="3863663"/>
            <a:ext cx="4585252" cy="3017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79" y="1012556"/>
            <a:ext cx="2052021" cy="27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MANOVA and MRPP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91440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MANOVA Assumptions: </a:t>
            </a:r>
          </a:p>
          <a:p>
            <a:pPr lvl="1"/>
            <a:r>
              <a:rPr lang="en-CA" sz="2800" dirty="0" smtClean="0"/>
              <a:t>Homogeneity of variance</a:t>
            </a:r>
          </a:p>
          <a:p>
            <a:pPr lvl="1"/>
            <a:r>
              <a:rPr lang="en-CA" sz="2800" dirty="0" smtClean="0"/>
              <a:t>Balanced design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5614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MANOVA and MRPP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9144000" cy="4351338"/>
          </a:xfrm>
        </p:spPr>
        <p:txBody>
          <a:bodyPr>
            <a:noAutofit/>
          </a:bodyPr>
          <a:lstStyle/>
          <a:p>
            <a:r>
              <a:rPr lang="en-CA" dirty="0" smtClean="0"/>
              <a:t>MRPP: Multi-response Permutation Procedure</a:t>
            </a:r>
          </a:p>
          <a:p>
            <a:pPr lvl="1"/>
            <a:r>
              <a:rPr lang="en-CA" sz="2800" dirty="0" smtClean="0"/>
              <a:t>Non-parametric alternative to MANOVA</a:t>
            </a:r>
          </a:p>
          <a:p>
            <a:pPr lvl="1"/>
            <a:r>
              <a:rPr lang="en-CA" sz="2800" dirty="0" smtClean="0"/>
              <a:t>Tests differences among groups (not means!)</a:t>
            </a:r>
          </a:p>
          <a:p>
            <a:pPr lvl="1"/>
            <a:r>
              <a:rPr lang="en-CA" sz="2800" dirty="0" smtClean="0"/>
              <a:t>No assumptions about the distributions (i.e., homogeneity of variances)</a:t>
            </a:r>
          </a:p>
          <a:p>
            <a:pPr lvl="1"/>
            <a:r>
              <a:rPr lang="en-CA" sz="2800" dirty="0" smtClean="0"/>
              <a:t>Procedure uses a permutation test where the test statistic is computed with original data</a:t>
            </a:r>
          </a:p>
          <a:p>
            <a:pPr lvl="1"/>
            <a:r>
              <a:rPr lang="en-CA" sz="2800" dirty="0" smtClean="0"/>
              <a:t>Data are then shuffled randomly, test statistic is calculated again</a:t>
            </a:r>
          </a:p>
          <a:p>
            <a:pPr lvl="1"/>
            <a:r>
              <a:rPr lang="en-CA" sz="2800" dirty="0" smtClean="0"/>
              <a:t>Procedure repeated many times and used to generate a frequency distribution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4711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Classification and Regression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8085"/>
            <a:ext cx="9144000" cy="4351338"/>
          </a:xfrm>
        </p:spPr>
        <p:txBody>
          <a:bodyPr>
            <a:noAutofit/>
          </a:bodyPr>
          <a:lstStyle/>
          <a:p>
            <a:r>
              <a:rPr lang="en-CA" sz="2400" dirty="0" smtClean="0"/>
              <a:t>Kind of multivariate regression</a:t>
            </a:r>
          </a:p>
          <a:p>
            <a:r>
              <a:rPr lang="en-CA" sz="2400" dirty="0" smtClean="0"/>
              <a:t>Powerful machine learning approach</a:t>
            </a:r>
          </a:p>
          <a:p>
            <a:pPr lvl="1"/>
            <a:r>
              <a:rPr lang="en-CA" dirty="0" smtClean="0"/>
              <a:t>Similar to </a:t>
            </a:r>
            <a:r>
              <a:rPr lang="en-CA" dirty="0" err="1" smtClean="0"/>
              <a:t>glm</a:t>
            </a:r>
            <a:r>
              <a:rPr lang="en-CA" dirty="0" smtClean="0"/>
              <a:t> approach</a:t>
            </a:r>
          </a:p>
          <a:p>
            <a:pPr lvl="1"/>
            <a:r>
              <a:rPr lang="en-CA" dirty="0" smtClean="0"/>
              <a:t>Better at dealing with non-linear relationships</a:t>
            </a:r>
          </a:p>
          <a:p>
            <a:pPr lvl="1"/>
            <a:r>
              <a:rPr lang="en-CA" dirty="0" smtClean="0"/>
              <a:t>Easier to interpret interactions</a:t>
            </a:r>
          </a:p>
          <a:p>
            <a:pPr marL="265113" lvl="1" indent="-265113"/>
            <a:r>
              <a:rPr lang="en-CA" dirty="0" smtClean="0"/>
              <a:t>How it works</a:t>
            </a:r>
          </a:p>
          <a:p>
            <a:pPr marL="722313" lvl="2" indent="-265113"/>
            <a:r>
              <a:rPr lang="en-CA" sz="2400" dirty="0" smtClean="0"/>
              <a:t>Rank-transforms predictor variables</a:t>
            </a:r>
          </a:p>
          <a:p>
            <a:pPr marL="722313" lvl="2" indent="-265113"/>
            <a:r>
              <a:rPr lang="en-CA" sz="2400" dirty="0" smtClean="0"/>
              <a:t>Finds typical values for response variables</a:t>
            </a:r>
          </a:p>
          <a:p>
            <a:pPr marL="722313" lvl="2" indent="-265113"/>
            <a:r>
              <a:rPr lang="en-CA" sz="2400" dirty="0" smtClean="0"/>
              <a:t>Iteratively splits the data based on values of predictor variables</a:t>
            </a:r>
          </a:p>
          <a:p>
            <a:pPr marL="722313" lvl="2" indent="-265113"/>
            <a:r>
              <a:rPr lang="en-CA" sz="2400" dirty="0" smtClean="0"/>
              <a:t>Need to define stopping points (pruning)</a:t>
            </a:r>
          </a:p>
          <a:p>
            <a:r>
              <a:rPr lang="en-CA" sz="2400" dirty="0" smtClean="0"/>
              <a:t>Inputs are matrix of one or more response variables and one or more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64183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Classification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8328"/>
            <a:ext cx="9144000" cy="4351338"/>
          </a:xfrm>
        </p:spPr>
        <p:txBody>
          <a:bodyPr/>
          <a:lstStyle/>
          <a:p>
            <a:r>
              <a:rPr lang="en-CA" dirty="0" smtClean="0"/>
              <a:t>Response variable is categorical (e.g., habitat type, presence or absence of a disease)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432" t="6324" r="23075" b="6264"/>
          <a:stretch/>
        </p:blipFill>
        <p:spPr>
          <a:xfrm>
            <a:off x="1524000" y="2385390"/>
            <a:ext cx="5711687" cy="45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Regression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65666"/>
            <a:ext cx="9144000" cy="4351338"/>
          </a:xfrm>
        </p:spPr>
        <p:txBody>
          <a:bodyPr/>
          <a:lstStyle/>
          <a:p>
            <a:r>
              <a:rPr lang="en-CA" dirty="0" smtClean="0"/>
              <a:t>Response variable is continuous (e.g., species richness or abundance)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418328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114" t="14214" r="22060"/>
          <a:stretch/>
        </p:blipFill>
        <p:spPr>
          <a:xfrm>
            <a:off x="1596884" y="2348118"/>
            <a:ext cx="5612298" cy="45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486" y="1418674"/>
            <a:ext cx="761304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a typeface="Helvetica" charset="0"/>
              </a:rPr>
              <a:t>Explain what discriminant analysis can be used </a:t>
            </a:r>
            <a:r>
              <a:rPr lang="en-US" dirty="0" smtClean="0">
                <a:ea typeface="Helvetica" charset="0"/>
              </a:rPr>
              <a:t>for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a typeface="Helvetica" charset="0"/>
              </a:rPr>
              <a:t>Describe when and why you could use classification, MANOVA, MRPP, and CART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5815"/>
            <a:ext cx="9144000" cy="1325563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35" y="1129748"/>
            <a:ext cx="8900215" cy="5728252"/>
          </a:xfrm>
        </p:spPr>
        <p:txBody>
          <a:bodyPr>
            <a:noAutofit/>
          </a:bodyPr>
          <a:lstStyle/>
          <a:p>
            <a:r>
              <a:rPr lang="en-US" dirty="0" smtClean="0"/>
              <a:t>Discriminant </a:t>
            </a:r>
            <a:r>
              <a:rPr lang="en-US" dirty="0"/>
              <a:t>analysis</a:t>
            </a:r>
          </a:p>
          <a:p>
            <a:pPr lvl="1"/>
            <a:r>
              <a:rPr lang="en-US" sz="2800" dirty="0"/>
              <a:t>Determining how explanatory variables discriminate between (</a:t>
            </a:r>
            <a:r>
              <a:rPr lang="en-US" sz="2800" dirty="0" smtClean="0"/>
              <a:t>known, a-priori) groups</a:t>
            </a:r>
          </a:p>
          <a:p>
            <a:pPr marL="265113" lvl="1" indent="-265113"/>
            <a:r>
              <a:rPr lang="en-US" sz="2800" dirty="0" smtClean="0"/>
              <a:t>Classification</a:t>
            </a:r>
          </a:p>
          <a:p>
            <a:pPr marL="722313" lvl="2" indent="-265113"/>
            <a:r>
              <a:rPr lang="en-US" sz="2800" dirty="0" smtClean="0"/>
              <a:t>Classify observations into groups based on similarity</a:t>
            </a:r>
          </a:p>
          <a:p>
            <a:pPr marL="265113" lvl="2" indent="-265113"/>
            <a:r>
              <a:rPr lang="en-US" sz="2800" dirty="0" smtClean="0"/>
              <a:t>MANOVA, MRPP</a:t>
            </a:r>
          </a:p>
          <a:p>
            <a:pPr marL="722313" lvl="3" indent="-265113"/>
            <a:r>
              <a:rPr lang="en-US" sz="2800" dirty="0" smtClean="0"/>
              <a:t>Test whether there are significant differences among groups</a:t>
            </a:r>
          </a:p>
          <a:p>
            <a:pPr marL="265113" lvl="3" indent="-265113"/>
            <a:r>
              <a:rPr lang="en-US" sz="2800" dirty="0" smtClean="0"/>
              <a:t>Classification and Regression Trees</a:t>
            </a:r>
          </a:p>
          <a:p>
            <a:pPr marL="722313" lvl="4" indent="-265113"/>
            <a:r>
              <a:rPr lang="en-US" sz="2800" dirty="0" smtClean="0"/>
              <a:t>Explore differences among groups as defined by a response variable (post-hoc groupings)</a:t>
            </a:r>
          </a:p>
        </p:txBody>
      </p:sp>
    </p:spTree>
    <p:extLst>
      <p:ext uri="{BB962C8B-B14F-4D97-AF65-F5344CB8AC3E}">
        <p14:creationId xmlns:p14="http://schemas.microsoft.com/office/powerpoint/2010/main" val="15856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Univariate vs 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response variable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response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62652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26529"/>
                <a:ext cx="5029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4126" y="4615190"/>
                <a:ext cx="3218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26" y="4615190"/>
                <a:ext cx="321851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69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Aims of multivariate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1051"/>
            <a:ext cx="8686800" cy="4542183"/>
          </a:xfrm>
        </p:spPr>
        <p:txBody>
          <a:bodyPr>
            <a:noAutofit/>
          </a:bodyPr>
          <a:lstStyle/>
          <a:p>
            <a:r>
              <a:rPr lang="en-US" dirty="0" smtClean="0"/>
              <a:t>Simplification, data reduction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ordination: PCA and NMDS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Classification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discriminant analysis</a:t>
            </a:r>
            <a:r>
              <a:rPr lang="en-US" dirty="0" smtClean="0"/>
              <a:t>, cluster analysis)</a:t>
            </a:r>
          </a:p>
          <a:p>
            <a:endParaRPr lang="en-US" dirty="0" smtClean="0"/>
          </a:p>
          <a:p>
            <a:r>
              <a:rPr lang="en-US" dirty="0" smtClean="0"/>
              <a:t>Hypothesis testing (MANOVA, MRPP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Structural modeling: Classification and Regression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8323"/>
            <a:ext cx="9144000" cy="1325563"/>
          </a:xfrm>
        </p:spPr>
        <p:txBody>
          <a:bodyPr/>
          <a:lstStyle/>
          <a:p>
            <a:pPr algn="ctr"/>
            <a:r>
              <a:rPr lang="en-US" dirty="0" smtClean="0"/>
              <a:t>Discriminant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0183"/>
            <a:ext cx="5984466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Morphometric data from saltmarsh sharp-tailed sparrows</a:t>
            </a:r>
            <a:endParaRPr lang="en-US" dirty="0"/>
          </a:p>
          <a:p>
            <a:r>
              <a:rPr lang="en-US" dirty="0" smtClean="0"/>
              <a:t>7 variables, 1100 </a:t>
            </a:r>
            <a:r>
              <a:rPr lang="en-US" dirty="0" smtClean="0"/>
              <a:t>sparrows</a:t>
            </a:r>
          </a:p>
          <a:p>
            <a:r>
              <a:rPr lang="en-US" dirty="0" smtClean="0"/>
              <a:t>Measurements taken by 10 observers</a:t>
            </a:r>
            <a:endParaRPr lang="en-US" dirty="0" smtClean="0"/>
          </a:p>
          <a:p>
            <a:r>
              <a:rPr lang="en-US" dirty="0" smtClean="0"/>
              <a:t>Do measurements differ by observer?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990" r="55543" b="69197"/>
          <a:stretch/>
        </p:blipFill>
        <p:spPr>
          <a:xfrm>
            <a:off x="228600" y="4226783"/>
            <a:ext cx="7584369" cy="2200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66" y="950183"/>
            <a:ext cx="2712173" cy="180811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0922"/>
              </p:ext>
            </p:extLst>
          </p:nvPr>
        </p:nvGraphicFramePr>
        <p:xfrm>
          <a:off x="7848000" y="4226783"/>
          <a:ext cx="12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Observer</a:t>
                      </a:r>
                      <a:endParaRPr lang="en-CA" sz="14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2</a:t>
                      </a:r>
                      <a:endParaRPr lang="en-CA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3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Function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5562"/>
            <a:ext cx="8686800" cy="5366785"/>
          </a:xfrm>
        </p:spPr>
        <p:txBody>
          <a:bodyPr>
            <a:noAutofit/>
          </a:bodyPr>
          <a:lstStyle/>
          <a:p>
            <a:r>
              <a:rPr lang="en-US" dirty="0" smtClean="0"/>
              <a:t>Used to determine whether groups differ based on a known grouping </a:t>
            </a:r>
            <a:r>
              <a:rPr lang="en-US" dirty="0" smtClean="0"/>
              <a:t>structure (Observer)</a:t>
            </a:r>
            <a:endParaRPr lang="en-US" dirty="0" smtClean="0"/>
          </a:p>
          <a:p>
            <a:r>
              <a:rPr lang="en-US" dirty="0" smtClean="0"/>
              <a:t>Can then be used to classify new observations into </a:t>
            </a:r>
            <a:r>
              <a:rPr lang="en-US" dirty="0" smtClean="0"/>
              <a:t>groups (Which observer made a new observation?)</a:t>
            </a:r>
          </a:p>
          <a:p>
            <a:r>
              <a:rPr lang="en-US" dirty="0" smtClean="0"/>
              <a:t>Extension of linear regression (similar to logistic regression)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04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Function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5562"/>
            <a:ext cx="8686800" cy="5366785"/>
          </a:xfrm>
        </p:spPr>
        <p:txBody>
          <a:bodyPr>
            <a:noAutofit/>
          </a:bodyPr>
          <a:lstStyle/>
          <a:p>
            <a:r>
              <a:rPr lang="en-US" dirty="0" smtClean="0"/>
              <a:t>Is there evidence of observer bias? If so, which variables differ by observer?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05" y="2457954"/>
            <a:ext cx="5716847" cy="44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Function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6536"/>
            <a:ext cx="8686800" cy="5366785"/>
          </a:xfrm>
        </p:spPr>
        <p:txBody>
          <a:bodyPr>
            <a:noAutofit/>
          </a:bodyPr>
          <a:lstStyle/>
          <a:p>
            <a:r>
              <a:rPr lang="en-US" dirty="0" smtClean="0"/>
              <a:t>Finds axes that separate two or more previously identified groups</a:t>
            </a:r>
          </a:p>
          <a:p>
            <a:r>
              <a:rPr lang="en-US" dirty="0" smtClean="0"/>
              <a:t>Finds axes that maximize variation among groups relative to variation between groups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28" y="3085709"/>
            <a:ext cx="4901224" cy="37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Discriminant Function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6536"/>
            <a:ext cx="8686800" cy="5366785"/>
          </a:xfrm>
        </p:spPr>
        <p:txBody>
          <a:bodyPr>
            <a:noAutofit/>
          </a:bodyPr>
          <a:lstStyle/>
          <a:p>
            <a:r>
              <a:rPr lang="en-US" dirty="0" smtClean="0"/>
              <a:t>Plot of tolerance intervals for different observers (1-8). Circles define the range in which 90% of the population values are found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46" y="2463527"/>
            <a:ext cx="5709606" cy="43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20216</TotalTime>
  <Words>740</Words>
  <Application>Microsoft Office PowerPoint</Application>
  <PresentationFormat>On-screen Show (4:3)</PresentationFormat>
  <Paragraphs>123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Office Theme</vt:lpstr>
      <vt:lpstr>Multivariate Analyses Part II</vt:lpstr>
      <vt:lpstr>Learning Objectives</vt:lpstr>
      <vt:lpstr>Univariate vs multivariate</vt:lpstr>
      <vt:lpstr>Aims of multivariate statistics</vt:lpstr>
      <vt:lpstr>Discriminant Analysis</vt:lpstr>
      <vt:lpstr>Discriminant Function Analysis</vt:lpstr>
      <vt:lpstr>Discriminant Function Analysis</vt:lpstr>
      <vt:lpstr>Discriminant Function Analysis</vt:lpstr>
      <vt:lpstr>Discriminant Function Analysis</vt:lpstr>
      <vt:lpstr>Discriminant Function Analysis</vt:lpstr>
      <vt:lpstr>Discriminant Function Assumptions</vt:lpstr>
      <vt:lpstr>Classification</vt:lpstr>
      <vt:lpstr>Classification</vt:lpstr>
      <vt:lpstr>MANOVA and MRPP</vt:lpstr>
      <vt:lpstr>MANOVA and MRPP</vt:lpstr>
      <vt:lpstr>MANOVA and MRPP</vt:lpstr>
      <vt:lpstr>Classification and Regression Trees</vt:lpstr>
      <vt:lpstr>Classification Trees</vt:lpstr>
      <vt:lpstr>Regression Trees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Bryan</dc:creator>
  <cp:lastModifiedBy>Heather Bryan</cp:lastModifiedBy>
  <cp:revision>914</cp:revision>
  <dcterms:created xsi:type="dcterms:W3CDTF">2020-09-13T18:34:08Z</dcterms:created>
  <dcterms:modified xsi:type="dcterms:W3CDTF">2021-11-23T20:23:21Z</dcterms:modified>
</cp:coreProperties>
</file>