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256" r:id="rId2"/>
    <p:sldId id="302" r:id="rId3"/>
    <p:sldId id="286" r:id="rId4"/>
    <p:sldId id="306" r:id="rId5"/>
    <p:sldId id="307" r:id="rId6"/>
    <p:sldId id="301" r:id="rId7"/>
    <p:sldId id="257" r:id="rId8"/>
    <p:sldId id="304" r:id="rId9"/>
    <p:sldId id="305" r:id="rId10"/>
    <p:sldId id="303" r:id="rId11"/>
    <p:sldId id="258" r:id="rId12"/>
    <p:sldId id="308" r:id="rId13"/>
    <p:sldId id="309" r:id="rId14"/>
    <p:sldId id="283" r:id="rId15"/>
    <p:sldId id="287" r:id="rId16"/>
    <p:sldId id="259" r:id="rId17"/>
    <p:sldId id="310" r:id="rId18"/>
    <p:sldId id="311" r:id="rId19"/>
    <p:sldId id="260" r:id="rId20"/>
    <p:sldId id="261" r:id="rId21"/>
    <p:sldId id="312" r:id="rId22"/>
    <p:sldId id="284" r:id="rId23"/>
    <p:sldId id="313" r:id="rId24"/>
    <p:sldId id="314" r:id="rId25"/>
    <p:sldId id="262" r:id="rId26"/>
    <p:sldId id="315" r:id="rId27"/>
    <p:sldId id="316" r:id="rId28"/>
    <p:sldId id="317" r:id="rId29"/>
    <p:sldId id="273" r:id="rId30"/>
    <p:sldId id="318" r:id="rId31"/>
    <p:sldId id="319" r:id="rId32"/>
    <p:sldId id="278" r:id="rId33"/>
    <p:sldId id="320" r:id="rId34"/>
    <p:sldId id="321" r:id="rId35"/>
    <p:sldId id="264" r:id="rId36"/>
    <p:sldId id="323" r:id="rId37"/>
    <p:sldId id="322" r:id="rId38"/>
    <p:sldId id="267" r:id="rId39"/>
    <p:sldId id="324" r:id="rId40"/>
    <p:sldId id="325" r:id="rId41"/>
    <p:sldId id="263" r:id="rId42"/>
    <p:sldId id="326" r:id="rId43"/>
    <p:sldId id="327" r:id="rId44"/>
    <p:sldId id="328" r:id="rId45"/>
    <p:sldId id="329" r:id="rId46"/>
    <p:sldId id="330" r:id="rId47"/>
    <p:sldId id="265" r:id="rId48"/>
    <p:sldId id="331" r:id="rId49"/>
    <p:sldId id="332" r:id="rId50"/>
    <p:sldId id="333" r:id="rId51"/>
    <p:sldId id="274" r:id="rId52"/>
    <p:sldId id="266" r:id="rId53"/>
    <p:sldId id="275" r:id="rId54"/>
    <p:sldId id="285" r:id="rId55"/>
    <p:sldId id="28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79287" autoAdjust="0"/>
  </p:normalViewPr>
  <p:slideViewPr>
    <p:cSldViewPr snapToGrid="0" showGuides="1">
      <p:cViewPr varScale="1">
        <p:scale>
          <a:sx n="90" d="100"/>
          <a:sy n="90" d="100"/>
        </p:scale>
        <p:origin x="18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EC960-7EBB-4DB8-AB85-EDA21A98E871}" type="datetimeFigureOut">
              <a:rPr lang="en-CA" smtClean="0"/>
              <a:t>2023-07-05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CAC6C-00FC-4FDB-A523-BE738A59A87C}" type="slidenum">
              <a:rPr lang="en-CA" smtClean="0"/>
              <a:t>‹#›</a:t>
            </a:fld>
            <a:endParaRPr lang="en-CA"/>
          </a:p>
        </p:txBody>
      </p:sp>
    </p:spTree>
    <p:extLst>
      <p:ext uri="{BB962C8B-B14F-4D97-AF65-F5344CB8AC3E}">
        <p14:creationId xmlns:p14="http://schemas.microsoft.com/office/powerpoint/2010/main" val="1662435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2023-07-05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2023-07-05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2023-07-05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2023-07-05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2023-07-05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2023-07-05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rs.usda.gov/is/graphics/photos/may01/k5437-3.ht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rs.usda.gov/is/graphics/photos/may01/k5437-3.ht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7867"/>
            <a:ext cx="7772400" cy="885296"/>
          </a:xfrm>
        </p:spPr>
        <p:txBody>
          <a:bodyPr>
            <a:noAutofit/>
          </a:bodyPr>
          <a:lstStyle/>
          <a:p>
            <a:r>
              <a:rPr lang="en-CA" dirty="0">
                <a:solidFill>
                  <a:schemeClr val="accent2">
                    <a:lumMod val="40000"/>
                    <a:lumOff val="60000"/>
                  </a:schemeClr>
                </a:solidFill>
              </a:rPr>
              <a:t>Basic concepts in statistics</a:t>
            </a:r>
          </a:p>
        </p:txBody>
      </p:sp>
      <p:sp>
        <p:nvSpPr>
          <p:cNvPr id="3" name="Subtitle 2"/>
          <p:cNvSpPr>
            <a:spLocks noGrp="1"/>
          </p:cNvSpPr>
          <p:nvPr>
            <p:ph type="subTitle" idx="1"/>
          </p:nvPr>
        </p:nvSpPr>
        <p:spPr>
          <a:xfrm>
            <a:off x="1143000" y="3429000"/>
            <a:ext cx="6858000" cy="1655762"/>
          </a:xfrm>
        </p:spPr>
        <p:txBody>
          <a:bodyPr>
            <a:normAutofit fontScale="92500" lnSpcReduction="10000"/>
          </a:bodyPr>
          <a:lstStyle/>
          <a:p>
            <a:r>
              <a:rPr lang="en-CA" dirty="0"/>
              <a:t>Advanced Statistical Analyses in Natural Resource Sciences (NRES 776)</a:t>
            </a:r>
          </a:p>
          <a:p>
            <a:r>
              <a:rPr lang="en-CA" dirty="0"/>
              <a:t>Instructor: Heather Bryan</a:t>
            </a:r>
          </a:p>
          <a:p>
            <a:r>
              <a:rPr lang="en-CA" dirty="0"/>
              <a:t>Sept 14, 2021</a:t>
            </a:r>
          </a:p>
        </p:txBody>
      </p:sp>
    </p:spTree>
    <p:extLst>
      <p:ext uri="{BB962C8B-B14F-4D97-AF65-F5344CB8AC3E}">
        <p14:creationId xmlns:p14="http://schemas.microsoft.com/office/powerpoint/2010/main" val="307607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174954"/>
            <a:ext cx="8024284" cy="4351338"/>
          </a:xfrm>
        </p:spPr>
        <p:txBody>
          <a:bodyPr>
            <a:normAutofit/>
          </a:bodyPr>
          <a:lstStyle/>
          <a:p>
            <a:pPr marL="0" indent="0">
              <a:buNone/>
            </a:pPr>
            <a:r>
              <a:rPr lang="en-CA" dirty="0"/>
              <a:t>2) Hypothesis testing</a:t>
            </a:r>
          </a:p>
          <a:p>
            <a:pPr marL="914400" lvl="2" indent="0">
              <a:buNone/>
            </a:pPr>
            <a:r>
              <a:rPr lang="en-CA" sz="2600" dirty="0"/>
              <a:t>-use data to evaluate evidence for or against statistical hypotheses</a:t>
            </a:r>
          </a:p>
          <a:p>
            <a:pPr marL="914400" lvl="2" indent="0">
              <a:buNone/>
            </a:pPr>
            <a:r>
              <a:rPr lang="en-CA" sz="2600" dirty="0"/>
              <a:t>-discriminate among hypotheses with a certain degree of confidence</a:t>
            </a:r>
          </a:p>
          <a:p>
            <a:pPr marL="914400" lvl="2" indent="0">
              <a:buNone/>
            </a:pPr>
            <a:r>
              <a:rPr lang="en-CA" sz="2600" dirty="0"/>
              <a:t>-e.g., is there a difference in means between sites or treatments?</a:t>
            </a:r>
          </a:p>
        </p:txBody>
      </p:sp>
      <p:pic>
        <p:nvPicPr>
          <p:cNvPr id="4" name="Picture 3"/>
          <p:cNvPicPr>
            <a:picLocks noChangeAspect="1"/>
          </p:cNvPicPr>
          <p:nvPr/>
        </p:nvPicPr>
        <p:blipFill>
          <a:blip r:embed="rId2"/>
          <a:stretch>
            <a:fillRect/>
          </a:stretch>
        </p:blipFill>
        <p:spPr>
          <a:xfrm>
            <a:off x="2856177" y="4078751"/>
            <a:ext cx="3431646" cy="2714690"/>
          </a:xfrm>
          <a:prstGeom prst="rect">
            <a:avLst/>
          </a:prstGeom>
        </p:spPr>
      </p:pic>
    </p:spTree>
    <p:extLst>
      <p:ext uri="{BB962C8B-B14F-4D97-AF65-F5344CB8AC3E}">
        <p14:creationId xmlns:p14="http://schemas.microsoft.com/office/powerpoint/2010/main" val="41818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Sampling populations</a:t>
            </a:r>
          </a:p>
        </p:txBody>
      </p:sp>
      <p:sp>
        <p:nvSpPr>
          <p:cNvPr id="3" name="Content Placeholder 2"/>
          <p:cNvSpPr>
            <a:spLocks noGrp="1"/>
          </p:cNvSpPr>
          <p:nvPr>
            <p:ph idx="1"/>
          </p:nvPr>
        </p:nvSpPr>
        <p:spPr>
          <a:xfrm>
            <a:off x="0" y="1198735"/>
            <a:ext cx="9144000" cy="5396970"/>
          </a:xfrm>
        </p:spPr>
        <p:txBody>
          <a:bodyPr>
            <a:normAutofit/>
          </a:bodyPr>
          <a:lstStyle/>
          <a:p>
            <a:pPr marL="514350" indent="-514350">
              <a:buAutoNum type="arabicParenR"/>
            </a:pPr>
            <a:r>
              <a:rPr lang="en-CA" dirty="0"/>
              <a:t>Population</a:t>
            </a:r>
          </a:p>
          <a:p>
            <a:pPr marL="896938" lvl="1" indent="-439738">
              <a:buNone/>
            </a:pPr>
            <a:r>
              <a:rPr lang="en-CA" dirty="0"/>
              <a:t>	</a:t>
            </a:r>
          </a:p>
        </p:txBody>
      </p:sp>
    </p:spTree>
    <p:extLst>
      <p:ext uri="{BB962C8B-B14F-4D97-AF65-F5344CB8AC3E}">
        <p14:creationId xmlns:p14="http://schemas.microsoft.com/office/powerpoint/2010/main" val="42199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Sampling populations</a:t>
            </a:r>
          </a:p>
        </p:txBody>
      </p:sp>
      <p:sp>
        <p:nvSpPr>
          <p:cNvPr id="3" name="Content Placeholder 2"/>
          <p:cNvSpPr>
            <a:spLocks noGrp="1"/>
          </p:cNvSpPr>
          <p:nvPr>
            <p:ph idx="1"/>
          </p:nvPr>
        </p:nvSpPr>
        <p:spPr>
          <a:xfrm>
            <a:off x="0" y="1198735"/>
            <a:ext cx="9144000" cy="5396970"/>
          </a:xfrm>
        </p:spPr>
        <p:txBody>
          <a:bodyPr>
            <a:normAutofit/>
          </a:bodyPr>
          <a:lstStyle/>
          <a:p>
            <a:pPr marL="514350" indent="-514350">
              <a:buAutoNum type="arabicParenR"/>
            </a:pPr>
            <a:r>
              <a:rPr lang="en-CA" dirty="0"/>
              <a:t>Population</a:t>
            </a:r>
          </a:p>
          <a:p>
            <a:pPr marL="896938" lvl="1" indent="-439738">
              <a:buNone/>
            </a:pPr>
            <a:r>
              <a:rPr lang="en-CA" dirty="0"/>
              <a:t>	-totality of possible observations about which inferences are to be made</a:t>
            </a:r>
          </a:p>
          <a:p>
            <a:pPr marL="896938" lvl="1" indent="-439738">
              <a:buNone/>
            </a:pPr>
            <a:r>
              <a:rPr lang="en-CA" dirty="0"/>
              <a:t>	</a:t>
            </a:r>
          </a:p>
        </p:txBody>
      </p:sp>
    </p:spTree>
    <p:extLst>
      <p:ext uri="{BB962C8B-B14F-4D97-AF65-F5344CB8AC3E}">
        <p14:creationId xmlns:p14="http://schemas.microsoft.com/office/powerpoint/2010/main" val="14649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Sampling populations</a:t>
            </a:r>
          </a:p>
        </p:txBody>
      </p:sp>
      <p:sp>
        <p:nvSpPr>
          <p:cNvPr id="3" name="Content Placeholder 2"/>
          <p:cNvSpPr>
            <a:spLocks noGrp="1"/>
          </p:cNvSpPr>
          <p:nvPr>
            <p:ph idx="1"/>
          </p:nvPr>
        </p:nvSpPr>
        <p:spPr>
          <a:xfrm>
            <a:off x="0" y="1198735"/>
            <a:ext cx="9144000" cy="5396970"/>
          </a:xfrm>
        </p:spPr>
        <p:txBody>
          <a:bodyPr>
            <a:normAutofit/>
          </a:bodyPr>
          <a:lstStyle/>
          <a:p>
            <a:pPr marL="514350" indent="-514350">
              <a:buAutoNum type="arabicParenR"/>
            </a:pPr>
            <a:r>
              <a:rPr lang="en-CA" dirty="0"/>
              <a:t>Population</a:t>
            </a:r>
          </a:p>
          <a:p>
            <a:pPr marL="896938" lvl="1" indent="-439738">
              <a:buNone/>
            </a:pPr>
            <a:r>
              <a:rPr lang="en-CA" dirty="0"/>
              <a:t>	-totality of possible observations about which inferences are to be made</a:t>
            </a:r>
          </a:p>
          <a:p>
            <a:pPr marL="896938" lvl="1" indent="-439738">
              <a:buNone/>
            </a:pPr>
            <a:r>
              <a:rPr lang="en-CA" dirty="0"/>
              <a:t>	-usually large number of individuals</a:t>
            </a:r>
          </a:p>
          <a:p>
            <a:pPr marL="896938" lvl="1" indent="-439738">
              <a:buNone/>
            </a:pPr>
            <a:r>
              <a:rPr lang="en-CA" dirty="0"/>
              <a:t>	-e.g., white-tailed deer population in BC</a:t>
            </a:r>
          </a:p>
          <a:p>
            <a:pPr marL="896938" lvl="1" indent="-439738">
              <a:buNone/>
            </a:pPr>
            <a:r>
              <a:rPr lang="en-CA" dirty="0"/>
              <a:t>	</a:t>
            </a:r>
          </a:p>
        </p:txBody>
      </p:sp>
      <p:pic>
        <p:nvPicPr>
          <p:cNvPr id="6" name="Picture 2" descr="White-tailed de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4533" y="3559130"/>
            <a:ext cx="3860800" cy="29340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90533" y="6493217"/>
            <a:ext cx="4572000" cy="276999"/>
          </a:xfrm>
          <a:prstGeom prst="rect">
            <a:avLst/>
          </a:prstGeom>
        </p:spPr>
        <p:txBody>
          <a:bodyPr>
            <a:spAutoFit/>
          </a:bodyPr>
          <a:lstStyle/>
          <a:p>
            <a:r>
              <a:rPr lang="en-CA" sz="1200" dirty="0">
                <a:solidFill>
                  <a:srgbClr val="0B0080"/>
                </a:solidFill>
                <a:latin typeface="Arial" panose="020B0604020202020204" pitchFamily="34" charset="0"/>
                <a:hlinkClick r:id="rId3"/>
              </a:rPr>
              <a:t>http://www.ars.usda.gov/is/graphics/photos/may01/k5437-3.htm</a:t>
            </a:r>
            <a:endParaRPr lang="en-CA" sz="1200" dirty="0"/>
          </a:p>
        </p:txBody>
      </p:sp>
    </p:spTree>
    <p:extLst>
      <p:ext uri="{BB962C8B-B14F-4D97-AF65-F5344CB8AC3E}">
        <p14:creationId xmlns:p14="http://schemas.microsoft.com/office/powerpoint/2010/main" val="371948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Sampling populations</a:t>
            </a:r>
          </a:p>
        </p:txBody>
      </p:sp>
      <p:sp>
        <p:nvSpPr>
          <p:cNvPr id="3" name="Content Placeholder 2"/>
          <p:cNvSpPr>
            <a:spLocks noGrp="1"/>
          </p:cNvSpPr>
          <p:nvPr>
            <p:ph idx="1"/>
          </p:nvPr>
        </p:nvSpPr>
        <p:spPr>
          <a:xfrm>
            <a:off x="0" y="1234746"/>
            <a:ext cx="9144000" cy="5396970"/>
          </a:xfrm>
        </p:spPr>
        <p:txBody>
          <a:bodyPr>
            <a:normAutofit/>
          </a:bodyPr>
          <a:lstStyle/>
          <a:p>
            <a:pPr marL="550863" lvl="1" indent="-457200">
              <a:buAutoNum type="arabicParenR" startAt="2"/>
            </a:pPr>
            <a:r>
              <a:rPr lang="en-CA" sz="2800" dirty="0"/>
              <a:t>Sample</a:t>
            </a:r>
          </a:p>
          <a:p>
            <a:pPr marL="896938" lvl="2" indent="0">
              <a:buNone/>
            </a:pPr>
            <a:r>
              <a:rPr lang="en-CA" sz="2400" dirty="0"/>
              <a:t>-smaller subset of individuals taken from a population</a:t>
            </a:r>
          </a:p>
          <a:p>
            <a:pPr marL="896938" lvl="2" indent="0">
              <a:buNone/>
            </a:pPr>
            <a:r>
              <a:rPr lang="en-CA" sz="2400" dirty="0"/>
              <a:t>-level at which replication occurs and independence is achieved</a:t>
            </a:r>
          </a:p>
          <a:p>
            <a:pPr marL="896938" lvl="2" indent="0">
              <a:buNone/>
            </a:pPr>
            <a:r>
              <a:rPr lang="en-CA" sz="2400" dirty="0"/>
              <a:t>-e.g., single individual, single gene within genome, family group or nest</a:t>
            </a:r>
          </a:p>
        </p:txBody>
      </p:sp>
      <p:pic>
        <p:nvPicPr>
          <p:cNvPr id="4" name="Picture 2" descr="White-tailed de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4533" y="3559130"/>
            <a:ext cx="3860800" cy="29340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90533" y="6493217"/>
            <a:ext cx="4572000" cy="276999"/>
          </a:xfrm>
          <a:prstGeom prst="rect">
            <a:avLst/>
          </a:prstGeom>
        </p:spPr>
        <p:txBody>
          <a:bodyPr>
            <a:spAutoFit/>
          </a:bodyPr>
          <a:lstStyle/>
          <a:p>
            <a:r>
              <a:rPr lang="en-CA" sz="1200" dirty="0">
                <a:solidFill>
                  <a:srgbClr val="0B0080"/>
                </a:solidFill>
                <a:latin typeface="Arial" panose="020B0604020202020204" pitchFamily="34" charset="0"/>
                <a:hlinkClick r:id="rId3"/>
              </a:rPr>
              <a:t>http://www.ars.usda.gov/is/graphics/photos/may01/k5437-3.htm</a:t>
            </a:r>
            <a:endParaRPr lang="en-CA" sz="1200" dirty="0"/>
          </a:p>
        </p:txBody>
      </p:sp>
    </p:spTree>
    <p:extLst>
      <p:ext uri="{BB962C8B-B14F-4D97-AF65-F5344CB8AC3E}">
        <p14:creationId xmlns:p14="http://schemas.microsoft.com/office/powerpoint/2010/main" val="137846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Properties of good samples</a:t>
            </a:r>
          </a:p>
        </p:txBody>
      </p:sp>
      <p:pic>
        <p:nvPicPr>
          <p:cNvPr id="5" name="Picture 2" descr="Three cats are shown with varied expressions upon landing on the ground after a fall."/>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4224" y="1079106"/>
            <a:ext cx="7375551" cy="22059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scatterplot shows the number of injuries experienced by a cat with respect to the number of stories fallen. The horizontal axis is labeled Number of stories fallen with points 1(0), 2(8), 3(14), 4(27), 5(34), 6(21), 7-8(9), 9-32(13).The vertical axis is labeled Number of injuries per cat, ranging from 0 to 2 point 5 with increments of 0 point 5. 7 points are plotted, and a concave downward curve is drawn through the points. The approximate data are as follows. 2, zero point seven five; 3, 1; 4, one point eight; 5, 2; 6, two point two five; 7-8, two point four; and 9-32,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86658" y="3429000"/>
            <a:ext cx="4370683"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76333" y="3429000"/>
            <a:ext cx="1507067" cy="299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377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Properties of good samples</a:t>
            </a:r>
          </a:p>
        </p:txBody>
      </p:sp>
      <p:sp>
        <p:nvSpPr>
          <p:cNvPr id="3" name="Content Placeholder 2"/>
          <p:cNvSpPr>
            <a:spLocks noGrp="1"/>
          </p:cNvSpPr>
          <p:nvPr>
            <p:ph idx="1"/>
          </p:nvPr>
        </p:nvSpPr>
        <p:spPr>
          <a:xfrm>
            <a:off x="508000" y="1388797"/>
            <a:ext cx="8128000" cy="4881373"/>
          </a:xfrm>
        </p:spPr>
        <p:txBody>
          <a:bodyPr>
            <a:normAutofit/>
          </a:bodyPr>
          <a:lstStyle/>
          <a:p>
            <a:r>
              <a:rPr lang="en-CA" dirty="0"/>
              <a:t>Overall goal is to minimize sampling error</a:t>
            </a:r>
          </a:p>
          <a:p>
            <a:pPr lvl="1"/>
            <a:r>
              <a:rPr lang="en-CA" sz="2000" dirty="0"/>
              <a:t>Chance difference from truth caused by sampling</a:t>
            </a:r>
          </a:p>
          <a:p>
            <a:pPr lvl="1"/>
            <a:endParaRPr lang="en-CA" dirty="0"/>
          </a:p>
          <a:p>
            <a:pPr marL="728663" lvl="3" indent="-271463"/>
            <a:endParaRPr lang="en-CA" dirty="0"/>
          </a:p>
          <a:p>
            <a:pPr marL="457200" lvl="1" indent="0">
              <a:buNone/>
            </a:pPr>
            <a:endParaRPr lang="en-CA" dirty="0"/>
          </a:p>
        </p:txBody>
      </p:sp>
    </p:spTree>
    <p:extLst>
      <p:ext uri="{BB962C8B-B14F-4D97-AF65-F5344CB8AC3E}">
        <p14:creationId xmlns:p14="http://schemas.microsoft.com/office/powerpoint/2010/main" val="31851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Properties of good samples</a:t>
            </a:r>
          </a:p>
        </p:txBody>
      </p:sp>
      <p:sp>
        <p:nvSpPr>
          <p:cNvPr id="3" name="Content Placeholder 2"/>
          <p:cNvSpPr>
            <a:spLocks noGrp="1"/>
          </p:cNvSpPr>
          <p:nvPr>
            <p:ph idx="1"/>
          </p:nvPr>
        </p:nvSpPr>
        <p:spPr>
          <a:xfrm>
            <a:off x="508000" y="1388797"/>
            <a:ext cx="8128000" cy="4881373"/>
          </a:xfrm>
        </p:spPr>
        <p:txBody>
          <a:bodyPr>
            <a:normAutofit/>
          </a:bodyPr>
          <a:lstStyle/>
          <a:p>
            <a:r>
              <a:rPr lang="en-CA" dirty="0"/>
              <a:t>Overall goal is to minimize sampling error</a:t>
            </a:r>
          </a:p>
          <a:p>
            <a:pPr lvl="1"/>
            <a:r>
              <a:rPr lang="en-CA" sz="2000" dirty="0"/>
              <a:t>Chance difference from truth caused by sampling</a:t>
            </a:r>
          </a:p>
          <a:p>
            <a:pPr lvl="1"/>
            <a:endParaRPr lang="en-CA" dirty="0"/>
          </a:p>
          <a:p>
            <a:pPr marL="271463" lvl="1" indent="-271463"/>
            <a:r>
              <a:rPr lang="en-CA" dirty="0"/>
              <a:t>Accuracy: how close an estimate is to the true value for the target population, often hard to measure</a:t>
            </a:r>
          </a:p>
          <a:p>
            <a:pPr marL="728663" lvl="2" indent="-271463"/>
            <a:r>
              <a:rPr lang="en-CA" dirty="0"/>
              <a:t>E.g., systematic discrepancies or bias, such as males being more likely to show up in traps than females</a:t>
            </a:r>
          </a:p>
          <a:p>
            <a:pPr marL="728663" lvl="2" indent="-271463"/>
            <a:endParaRPr lang="en-CA" dirty="0"/>
          </a:p>
          <a:p>
            <a:pPr marL="728663" lvl="3" indent="-271463"/>
            <a:endParaRPr lang="en-CA" dirty="0"/>
          </a:p>
          <a:p>
            <a:pPr marL="457200" lvl="1" indent="0">
              <a:buNone/>
            </a:pPr>
            <a:endParaRPr lang="en-CA" dirty="0"/>
          </a:p>
        </p:txBody>
      </p:sp>
    </p:spTree>
    <p:extLst>
      <p:ext uri="{BB962C8B-B14F-4D97-AF65-F5344CB8AC3E}">
        <p14:creationId xmlns:p14="http://schemas.microsoft.com/office/powerpoint/2010/main" val="5279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Properties of good samples</a:t>
            </a:r>
          </a:p>
        </p:txBody>
      </p:sp>
      <p:sp>
        <p:nvSpPr>
          <p:cNvPr id="3" name="Content Placeholder 2"/>
          <p:cNvSpPr>
            <a:spLocks noGrp="1"/>
          </p:cNvSpPr>
          <p:nvPr>
            <p:ph idx="1"/>
          </p:nvPr>
        </p:nvSpPr>
        <p:spPr>
          <a:xfrm>
            <a:off x="508000" y="1388797"/>
            <a:ext cx="8128000" cy="4881373"/>
          </a:xfrm>
        </p:spPr>
        <p:txBody>
          <a:bodyPr>
            <a:normAutofit/>
          </a:bodyPr>
          <a:lstStyle/>
          <a:p>
            <a:r>
              <a:rPr lang="en-CA" dirty="0"/>
              <a:t>Overall goal is to minimize sampling error</a:t>
            </a:r>
          </a:p>
          <a:p>
            <a:pPr lvl="1"/>
            <a:r>
              <a:rPr lang="en-CA" sz="2000" dirty="0"/>
              <a:t>Chance difference from truth caused by sampling</a:t>
            </a:r>
          </a:p>
          <a:p>
            <a:pPr lvl="1"/>
            <a:endParaRPr lang="en-CA" dirty="0"/>
          </a:p>
          <a:p>
            <a:pPr marL="271463" lvl="1" indent="-271463"/>
            <a:r>
              <a:rPr lang="en-CA" dirty="0"/>
              <a:t>Accuracy: how close an estimate is to the true value for the target population, often hard to measure</a:t>
            </a:r>
          </a:p>
          <a:p>
            <a:pPr marL="728663" lvl="2" indent="-271463"/>
            <a:r>
              <a:rPr lang="en-CA" dirty="0"/>
              <a:t>E.g., systematic discrepancies or bias, such as males being more likely to show up in traps than females</a:t>
            </a:r>
          </a:p>
          <a:p>
            <a:pPr marL="728663" lvl="2" indent="-271463"/>
            <a:endParaRPr lang="en-CA" dirty="0"/>
          </a:p>
          <a:p>
            <a:pPr marL="271463" lvl="2" indent="-271463"/>
            <a:r>
              <a:rPr lang="en-CA" sz="2400" dirty="0"/>
              <a:t>Precision: measure of variability of variates around the mean</a:t>
            </a:r>
          </a:p>
          <a:p>
            <a:pPr marL="728663" lvl="3" indent="-271463"/>
            <a:r>
              <a:rPr lang="en-CA" dirty="0"/>
              <a:t>Influenced by sample size</a:t>
            </a:r>
          </a:p>
          <a:p>
            <a:pPr marL="728663" lvl="3" indent="-271463"/>
            <a:r>
              <a:rPr lang="en-CA" dirty="0"/>
              <a:t>Measurement error—added error due to equipment</a:t>
            </a:r>
          </a:p>
          <a:p>
            <a:pPr marL="457200" lvl="1" indent="0">
              <a:buNone/>
            </a:pPr>
            <a:endParaRPr lang="en-CA" dirty="0"/>
          </a:p>
        </p:txBody>
      </p:sp>
    </p:spTree>
    <p:extLst>
      <p:ext uri="{BB962C8B-B14F-4D97-AF65-F5344CB8AC3E}">
        <p14:creationId xmlns:p14="http://schemas.microsoft.com/office/powerpoint/2010/main" val="214308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Accuracy vs. Precision</a:t>
            </a:r>
          </a:p>
        </p:txBody>
      </p:sp>
      <p:pic>
        <p:nvPicPr>
          <p:cNvPr id="6" name="Picture 2" descr="Four targets are shown with two targets in two rows. The columns are labeled as Precise and Imprecise, and the rows are labeled as Accurate and Inaccurate. The shots on the top left target are centered on the bull’s eye, so the shootings are precise and accurate. The shots on the top right target are scattered around the bull’s eye with only one shot on the bull’s eye, so they are imprecise and accurate. The shots on the bottom left target are clustered at a point away from the bull’s eye, so the shootings are precise and inaccurate. The shots on the bottom right target are scattered and away from the bull’s eye, so they are imprecise and inaccurat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9250" y="1216397"/>
            <a:ext cx="5925499" cy="5311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9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Tree>
    <p:extLst>
      <p:ext uri="{BB962C8B-B14F-4D97-AF65-F5344CB8AC3E}">
        <p14:creationId xmlns:p14="http://schemas.microsoft.com/office/powerpoint/2010/main" val="13385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Random sampling</a:t>
            </a:r>
          </a:p>
        </p:txBody>
      </p:sp>
      <p:sp>
        <p:nvSpPr>
          <p:cNvPr id="3" name="Content Placeholder 2"/>
          <p:cNvSpPr>
            <a:spLocks noGrp="1"/>
          </p:cNvSpPr>
          <p:nvPr>
            <p:ph idx="1"/>
          </p:nvPr>
        </p:nvSpPr>
        <p:spPr>
          <a:xfrm>
            <a:off x="0" y="1253331"/>
            <a:ext cx="9144000" cy="4351338"/>
          </a:xfrm>
        </p:spPr>
        <p:txBody>
          <a:bodyPr/>
          <a:lstStyle/>
          <a:p>
            <a:r>
              <a:rPr lang="en-CA" dirty="0"/>
              <a:t>Every unit in a population must have an equal chance of being included in the sample</a:t>
            </a:r>
          </a:p>
          <a:p>
            <a:pPr marL="457200" lvl="1" indent="0">
              <a:buNone/>
            </a:pPr>
            <a:endParaRPr lang="en-CA" dirty="0"/>
          </a:p>
        </p:txBody>
      </p:sp>
    </p:spTree>
    <p:extLst>
      <p:ext uri="{BB962C8B-B14F-4D97-AF65-F5344CB8AC3E}">
        <p14:creationId xmlns:p14="http://schemas.microsoft.com/office/powerpoint/2010/main" val="409089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Random sampling</a:t>
            </a:r>
          </a:p>
        </p:txBody>
      </p:sp>
      <p:sp>
        <p:nvSpPr>
          <p:cNvPr id="3" name="Content Placeholder 2"/>
          <p:cNvSpPr>
            <a:spLocks noGrp="1"/>
          </p:cNvSpPr>
          <p:nvPr>
            <p:ph idx="1"/>
          </p:nvPr>
        </p:nvSpPr>
        <p:spPr>
          <a:xfrm>
            <a:off x="0" y="1253331"/>
            <a:ext cx="9144000" cy="4351338"/>
          </a:xfrm>
        </p:spPr>
        <p:txBody>
          <a:bodyPr/>
          <a:lstStyle/>
          <a:p>
            <a:r>
              <a:rPr lang="en-CA" dirty="0"/>
              <a:t>Every unit in a population must have an equal chance of being included in the sample</a:t>
            </a:r>
          </a:p>
          <a:p>
            <a:pPr lvl="1"/>
            <a:r>
              <a:rPr lang="en-CA" dirty="0"/>
              <a:t>Difficult to do (e.g., some individuals inaccessible, trap-shy)</a:t>
            </a:r>
          </a:p>
          <a:p>
            <a:pPr marL="457200" lvl="1" indent="0">
              <a:buNone/>
            </a:pPr>
            <a:endParaRPr lang="en-CA" dirty="0"/>
          </a:p>
        </p:txBody>
      </p:sp>
      <p:pic>
        <p:nvPicPr>
          <p:cNvPr id="2050" name="Picture 2" descr="Little Horseshoe 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2" y="2769128"/>
            <a:ext cx="4905375" cy="3676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52687" y="6581001"/>
            <a:ext cx="4572000" cy="276999"/>
          </a:xfrm>
          <a:prstGeom prst="rect">
            <a:avLst/>
          </a:prstGeom>
        </p:spPr>
        <p:txBody>
          <a:bodyPr>
            <a:spAutoFit/>
          </a:bodyPr>
          <a:lstStyle/>
          <a:p>
            <a:r>
              <a:rPr lang="en-CA" sz="1200" dirty="0"/>
              <a:t>http://www.rockymountainhikingtrails.com/deer-mountain.htm</a:t>
            </a:r>
          </a:p>
        </p:txBody>
      </p:sp>
    </p:spTree>
    <p:extLst>
      <p:ext uri="{BB962C8B-B14F-4D97-AF65-F5344CB8AC3E}">
        <p14:creationId xmlns:p14="http://schemas.microsoft.com/office/powerpoint/2010/main" val="137964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Random sampling</a:t>
            </a:r>
          </a:p>
        </p:txBody>
      </p:sp>
      <p:sp>
        <p:nvSpPr>
          <p:cNvPr id="3" name="Content Placeholder 2"/>
          <p:cNvSpPr>
            <a:spLocks noGrp="1"/>
          </p:cNvSpPr>
          <p:nvPr>
            <p:ph idx="1"/>
          </p:nvPr>
        </p:nvSpPr>
        <p:spPr>
          <a:xfrm>
            <a:off x="0" y="1134798"/>
            <a:ext cx="9144000" cy="4351338"/>
          </a:xfrm>
        </p:spPr>
        <p:txBody>
          <a:bodyPr/>
          <a:lstStyle/>
          <a:p>
            <a:pPr marL="271463" lvl="1" indent="-271463"/>
            <a:r>
              <a:rPr lang="en-CA" sz="2800" dirty="0"/>
              <a:t>Units must be independent</a:t>
            </a:r>
          </a:p>
        </p:txBody>
      </p:sp>
    </p:spTree>
    <p:extLst>
      <p:ext uri="{BB962C8B-B14F-4D97-AF65-F5344CB8AC3E}">
        <p14:creationId xmlns:p14="http://schemas.microsoft.com/office/powerpoint/2010/main" val="299416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Random sampling</a:t>
            </a:r>
          </a:p>
        </p:txBody>
      </p:sp>
      <p:sp>
        <p:nvSpPr>
          <p:cNvPr id="3" name="Content Placeholder 2"/>
          <p:cNvSpPr>
            <a:spLocks noGrp="1"/>
          </p:cNvSpPr>
          <p:nvPr>
            <p:ph idx="1"/>
          </p:nvPr>
        </p:nvSpPr>
        <p:spPr>
          <a:xfrm>
            <a:off x="0" y="1134798"/>
            <a:ext cx="9144000" cy="4351338"/>
          </a:xfrm>
        </p:spPr>
        <p:txBody>
          <a:bodyPr/>
          <a:lstStyle/>
          <a:p>
            <a:pPr marL="271463" lvl="1" indent="-271463"/>
            <a:r>
              <a:rPr lang="en-CA" sz="2800" dirty="0"/>
              <a:t>Units must be independent</a:t>
            </a:r>
          </a:p>
          <a:p>
            <a:pPr marL="728663" lvl="2" indent="-271463"/>
            <a:r>
              <a:rPr lang="en-CA" dirty="0"/>
              <a:t>Selection of one member of a population does not influence selection of another member of the population</a:t>
            </a:r>
          </a:p>
        </p:txBody>
      </p:sp>
    </p:spTree>
    <p:extLst>
      <p:ext uri="{BB962C8B-B14F-4D97-AF65-F5344CB8AC3E}">
        <p14:creationId xmlns:p14="http://schemas.microsoft.com/office/powerpoint/2010/main" val="114382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Random sampling</a:t>
            </a:r>
          </a:p>
        </p:txBody>
      </p:sp>
      <p:sp>
        <p:nvSpPr>
          <p:cNvPr id="3" name="Content Placeholder 2"/>
          <p:cNvSpPr>
            <a:spLocks noGrp="1"/>
          </p:cNvSpPr>
          <p:nvPr>
            <p:ph idx="1"/>
          </p:nvPr>
        </p:nvSpPr>
        <p:spPr>
          <a:xfrm>
            <a:off x="0" y="1134798"/>
            <a:ext cx="9144000" cy="4351338"/>
          </a:xfrm>
        </p:spPr>
        <p:txBody>
          <a:bodyPr/>
          <a:lstStyle/>
          <a:p>
            <a:pPr marL="271463" lvl="1" indent="-271463"/>
            <a:r>
              <a:rPr lang="en-CA" sz="2800" dirty="0"/>
              <a:t>Units must be independent</a:t>
            </a:r>
          </a:p>
          <a:p>
            <a:pPr marL="728663" lvl="2" indent="-271463"/>
            <a:r>
              <a:rPr lang="en-CA" dirty="0"/>
              <a:t>Selection of one member of a population does not influence selection of another member of the population</a:t>
            </a:r>
          </a:p>
          <a:p>
            <a:pPr marL="728663" lvl="2" indent="-271463"/>
            <a:r>
              <a:rPr lang="en-CA" dirty="0"/>
              <a:t>E.g., leaves on same tree may be more similar in </a:t>
            </a:r>
            <a:r>
              <a:rPr lang="en-CA" dirty="0" err="1"/>
              <a:t>veination</a:t>
            </a:r>
            <a:r>
              <a:rPr lang="en-CA" dirty="0"/>
              <a:t> pattern than leaves on different tree</a:t>
            </a:r>
          </a:p>
        </p:txBody>
      </p:sp>
      <p:pic>
        <p:nvPicPr>
          <p:cNvPr id="4098" name="Picture 2" descr="https://upload.wikimedia.org/wikipedia/commons/e/eb/Ash_Tree_-_geograph.org.uk_-_5907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136" y="2997199"/>
            <a:ext cx="2523728" cy="33649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12044" y="6436268"/>
            <a:ext cx="2892424" cy="369332"/>
          </a:xfrm>
          <a:prstGeom prst="rect">
            <a:avLst/>
          </a:prstGeom>
          <a:noFill/>
        </p:spPr>
        <p:txBody>
          <a:bodyPr wrap="square" rtlCol="0">
            <a:spAutoFit/>
          </a:bodyPr>
          <a:lstStyle/>
          <a:p>
            <a:r>
              <a:rPr lang="en-CA" dirty="0"/>
              <a:t>Brian Green/Wikipedia.org</a:t>
            </a:r>
          </a:p>
        </p:txBody>
      </p:sp>
    </p:spTree>
    <p:extLst>
      <p:ext uri="{BB962C8B-B14F-4D97-AF65-F5344CB8AC3E}">
        <p14:creationId xmlns:p14="http://schemas.microsoft.com/office/powerpoint/2010/main" val="79202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90096"/>
            <a:ext cx="9144000" cy="4351338"/>
          </a:xfrm>
        </p:spPr>
        <p:txBody>
          <a:bodyPr/>
          <a:lstStyle/>
          <a:p>
            <a:r>
              <a:rPr lang="en-CA" dirty="0"/>
              <a:t>Variable</a:t>
            </a:r>
          </a:p>
          <a:p>
            <a:pPr lvl="1"/>
            <a:r>
              <a:rPr lang="en-CA" dirty="0"/>
              <a:t>Characteristic that differs among sampling units or individuals (e.g., coat colour, leaf length)</a:t>
            </a:r>
          </a:p>
          <a:p>
            <a:pPr lvl="1"/>
            <a:endParaRPr lang="en-CA" dirty="0"/>
          </a:p>
        </p:txBody>
      </p:sp>
    </p:spTree>
    <p:extLst>
      <p:ext uri="{BB962C8B-B14F-4D97-AF65-F5344CB8AC3E}">
        <p14:creationId xmlns:p14="http://schemas.microsoft.com/office/powerpoint/2010/main" val="28101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90096"/>
            <a:ext cx="9144000" cy="4351338"/>
          </a:xfrm>
        </p:spPr>
        <p:txBody>
          <a:bodyPr/>
          <a:lstStyle/>
          <a:p>
            <a:r>
              <a:rPr lang="en-CA" dirty="0"/>
              <a:t>Variable</a:t>
            </a:r>
          </a:p>
          <a:p>
            <a:pPr lvl="1"/>
            <a:r>
              <a:rPr lang="en-CA" dirty="0"/>
              <a:t>Characteristic that differs among sampling units or individuals (e.g., coat colour, leaf length)</a:t>
            </a:r>
          </a:p>
          <a:p>
            <a:pPr lvl="1"/>
            <a:r>
              <a:rPr lang="en-CA" dirty="0">
                <a:solidFill>
                  <a:srgbClr val="00B0F0"/>
                </a:solidFill>
              </a:rPr>
              <a:t>Explanatory variable: </a:t>
            </a:r>
            <a:r>
              <a:rPr lang="en-CA" dirty="0"/>
              <a:t>treatment variable that is hypothesized to influence the response variable (independent)</a:t>
            </a:r>
          </a:p>
          <a:p>
            <a:pPr lvl="1"/>
            <a:endParaRPr lang="en-CA" dirty="0"/>
          </a:p>
        </p:txBody>
      </p:sp>
    </p:spTree>
    <p:extLst>
      <p:ext uri="{BB962C8B-B14F-4D97-AF65-F5344CB8AC3E}">
        <p14:creationId xmlns:p14="http://schemas.microsoft.com/office/powerpoint/2010/main" val="292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90096"/>
            <a:ext cx="9144000" cy="4351338"/>
          </a:xfrm>
        </p:spPr>
        <p:txBody>
          <a:bodyPr/>
          <a:lstStyle/>
          <a:p>
            <a:r>
              <a:rPr lang="en-CA" dirty="0"/>
              <a:t>Variable</a:t>
            </a:r>
          </a:p>
          <a:p>
            <a:pPr lvl="1"/>
            <a:r>
              <a:rPr lang="en-CA" dirty="0"/>
              <a:t>Characteristic that differs among sampling units or individuals (e.g., coat colour, leaf length)</a:t>
            </a:r>
          </a:p>
          <a:p>
            <a:pPr lvl="1"/>
            <a:r>
              <a:rPr lang="en-CA" dirty="0">
                <a:solidFill>
                  <a:srgbClr val="00B0F0"/>
                </a:solidFill>
              </a:rPr>
              <a:t>Explanatory variable: </a:t>
            </a:r>
            <a:r>
              <a:rPr lang="en-CA" dirty="0"/>
              <a:t>treatment variable that is hypothesized to influence the response variable (independent)</a:t>
            </a:r>
          </a:p>
          <a:p>
            <a:pPr lvl="1"/>
            <a:r>
              <a:rPr lang="en-CA" dirty="0">
                <a:solidFill>
                  <a:srgbClr val="00B0F0"/>
                </a:solidFill>
              </a:rPr>
              <a:t>Response variable: </a:t>
            </a:r>
            <a:r>
              <a:rPr lang="en-CA" dirty="0"/>
              <a:t>one where you are interested in evaluating an effect (dependent)</a:t>
            </a:r>
          </a:p>
          <a:p>
            <a:pPr lvl="1"/>
            <a:endParaRPr lang="en-CA" dirty="0"/>
          </a:p>
        </p:txBody>
      </p:sp>
    </p:spTree>
    <p:extLst>
      <p:ext uri="{BB962C8B-B14F-4D97-AF65-F5344CB8AC3E}">
        <p14:creationId xmlns:p14="http://schemas.microsoft.com/office/powerpoint/2010/main" val="2115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90096"/>
            <a:ext cx="9144000" cy="4351338"/>
          </a:xfrm>
        </p:spPr>
        <p:txBody>
          <a:bodyPr/>
          <a:lstStyle/>
          <a:p>
            <a:r>
              <a:rPr lang="en-CA" dirty="0"/>
              <a:t>Variable</a:t>
            </a:r>
          </a:p>
          <a:p>
            <a:pPr lvl="1"/>
            <a:r>
              <a:rPr lang="en-CA" dirty="0"/>
              <a:t>Characteristic that differs among sampling units or individuals (e.g., coat colour, leaf length)</a:t>
            </a:r>
          </a:p>
          <a:p>
            <a:pPr lvl="1"/>
            <a:r>
              <a:rPr lang="en-CA" dirty="0">
                <a:solidFill>
                  <a:srgbClr val="00B0F0"/>
                </a:solidFill>
              </a:rPr>
              <a:t>Explanatory variable: </a:t>
            </a:r>
            <a:r>
              <a:rPr lang="en-CA" dirty="0"/>
              <a:t>treatment variable that is hypothesized to influence the response variable (independent)</a:t>
            </a:r>
          </a:p>
          <a:p>
            <a:pPr lvl="1"/>
            <a:r>
              <a:rPr lang="en-CA" dirty="0">
                <a:solidFill>
                  <a:srgbClr val="00B0F0"/>
                </a:solidFill>
              </a:rPr>
              <a:t>Response variable: </a:t>
            </a:r>
            <a:r>
              <a:rPr lang="en-CA" dirty="0"/>
              <a:t>one where you are interested in evaluating an effect (dependent)</a:t>
            </a:r>
          </a:p>
          <a:p>
            <a:pPr lvl="1"/>
            <a:r>
              <a:rPr lang="en-CA" dirty="0"/>
              <a:t>Important to ask yourself which variable is explanatory and which is response when you read a study</a:t>
            </a:r>
          </a:p>
          <a:p>
            <a:pPr lvl="1"/>
            <a:endParaRPr lang="en-CA" dirty="0"/>
          </a:p>
        </p:txBody>
      </p:sp>
    </p:spTree>
    <p:extLst>
      <p:ext uri="{BB962C8B-B14F-4D97-AF65-F5344CB8AC3E}">
        <p14:creationId xmlns:p14="http://schemas.microsoft.com/office/powerpoint/2010/main" val="374145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13896"/>
            <a:ext cx="9144000" cy="4351338"/>
          </a:xfrm>
        </p:spPr>
        <p:txBody>
          <a:bodyPr>
            <a:normAutofit/>
          </a:bodyPr>
          <a:lstStyle/>
          <a:p>
            <a:pPr lvl="1"/>
            <a:r>
              <a:rPr lang="en-CA" sz="2800" dirty="0"/>
              <a:t>Categorical</a:t>
            </a:r>
          </a:p>
          <a:p>
            <a:pPr lvl="2"/>
            <a:r>
              <a:rPr lang="en-CA" dirty="0"/>
              <a:t>Qualitative characteristics that do not have magnitude on a numerical scale (e.g., black vs white phenotypes in species with colour variation, survival rate)</a:t>
            </a:r>
          </a:p>
        </p:txBody>
      </p:sp>
    </p:spTree>
    <p:extLst>
      <p:ext uri="{BB962C8B-B14F-4D97-AF65-F5344CB8AC3E}">
        <p14:creationId xmlns:p14="http://schemas.microsoft.com/office/powerpoint/2010/main" val="343901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253331"/>
            <a:ext cx="8024284" cy="4351338"/>
          </a:xfrm>
        </p:spPr>
        <p:txBody>
          <a:bodyPr>
            <a:normAutofit/>
          </a:bodyPr>
          <a:lstStyle/>
          <a:p>
            <a:pPr marL="514350" indent="-514350">
              <a:buAutoNum type="arabicParenR"/>
            </a:pPr>
            <a:r>
              <a:rPr lang="en-CA" dirty="0"/>
              <a:t>Parameter estimation</a:t>
            </a:r>
          </a:p>
          <a:p>
            <a:pPr marL="914400" lvl="2" indent="0">
              <a:buNone/>
            </a:pPr>
            <a:endParaRPr lang="en-CA" dirty="0"/>
          </a:p>
        </p:txBody>
      </p:sp>
    </p:spTree>
    <p:extLst>
      <p:ext uri="{BB962C8B-B14F-4D97-AF65-F5344CB8AC3E}">
        <p14:creationId xmlns:p14="http://schemas.microsoft.com/office/powerpoint/2010/main" val="78465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13896"/>
            <a:ext cx="9144000" cy="4351338"/>
          </a:xfrm>
        </p:spPr>
        <p:txBody>
          <a:bodyPr>
            <a:normAutofit/>
          </a:bodyPr>
          <a:lstStyle/>
          <a:p>
            <a:pPr lvl="1"/>
            <a:r>
              <a:rPr lang="en-CA" sz="2800" dirty="0"/>
              <a:t>Categorical</a:t>
            </a:r>
          </a:p>
          <a:p>
            <a:pPr lvl="2"/>
            <a:r>
              <a:rPr lang="en-CA" dirty="0"/>
              <a:t>Qualitative characteristics that do not have magnitude on a numerical scale (e.g., black vs white phenotypes in species with colour variation, survival rate)</a:t>
            </a:r>
          </a:p>
          <a:p>
            <a:pPr lvl="2"/>
            <a:r>
              <a:rPr lang="en-CA" dirty="0"/>
              <a:t>Nominal—categories have no inherent order (e.g., colour morph)</a:t>
            </a:r>
          </a:p>
        </p:txBody>
      </p:sp>
      <p:pic>
        <p:nvPicPr>
          <p:cNvPr id="4" name="Picture 3"/>
          <p:cNvPicPr>
            <a:picLocks noChangeAspect="1"/>
          </p:cNvPicPr>
          <p:nvPr/>
        </p:nvPicPr>
        <p:blipFill>
          <a:blip r:embed="rId2"/>
          <a:stretch>
            <a:fillRect/>
          </a:stretch>
        </p:blipFill>
        <p:spPr>
          <a:xfrm>
            <a:off x="1183217" y="4106862"/>
            <a:ext cx="2872316" cy="2154237"/>
          </a:xfrm>
          <a:prstGeom prst="rect">
            <a:avLst/>
          </a:prstGeom>
        </p:spPr>
      </p:pic>
      <p:sp>
        <p:nvSpPr>
          <p:cNvPr id="5" name="Rectangle 4"/>
          <p:cNvSpPr/>
          <p:nvPr/>
        </p:nvSpPr>
        <p:spPr>
          <a:xfrm>
            <a:off x="811741" y="6348297"/>
            <a:ext cx="3615267" cy="461665"/>
          </a:xfrm>
          <a:prstGeom prst="rect">
            <a:avLst/>
          </a:prstGeom>
        </p:spPr>
        <p:txBody>
          <a:bodyPr wrap="square">
            <a:spAutoFit/>
          </a:bodyPr>
          <a:lstStyle/>
          <a:p>
            <a:r>
              <a:rPr lang="en-CA" sz="1200" dirty="0"/>
              <a:t>http://www.mothscount.org/text/63/peppered_moth_and_natural_selection.html</a:t>
            </a:r>
          </a:p>
        </p:txBody>
      </p:sp>
    </p:spTree>
    <p:extLst>
      <p:ext uri="{BB962C8B-B14F-4D97-AF65-F5344CB8AC3E}">
        <p14:creationId xmlns:p14="http://schemas.microsoft.com/office/powerpoint/2010/main" val="42699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0" y="1113896"/>
            <a:ext cx="9144000" cy="4351338"/>
          </a:xfrm>
        </p:spPr>
        <p:txBody>
          <a:bodyPr>
            <a:normAutofit/>
          </a:bodyPr>
          <a:lstStyle/>
          <a:p>
            <a:pPr lvl="1"/>
            <a:r>
              <a:rPr lang="en-CA" sz="2800" dirty="0"/>
              <a:t>Categorical</a:t>
            </a:r>
          </a:p>
          <a:p>
            <a:pPr lvl="2"/>
            <a:r>
              <a:rPr lang="en-CA" dirty="0"/>
              <a:t>Qualitative characteristics that do not have magnitude on a numerical scale (e.g., black vs white phenotypes in species with colour variation, survival rate)</a:t>
            </a:r>
          </a:p>
          <a:p>
            <a:pPr lvl="2"/>
            <a:r>
              <a:rPr lang="en-CA" dirty="0"/>
              <a:t>Nominal—categories have no inherent order (e.g., colour morph)</a:t>
            </a:r>
          </a:p>
          <a:p>
            <a:pPr lvl="2"/>
            <a:r>
              <a:rPr lang="en-CA" dirty="0"/>
              <a:t>Ordinal—categories can be ordered (e.g., tumour severity score ranging from low = 1 to high =5, IQ test scores), but difference between ranks unknown</a:t>
            </a:r>
          </a:p>
        </p:txBody>
      </p:sp>
      <p:pic>
        <p:nvPicPr>
          <p:cNvPr id="4" name="Picture 3"/>
          <p:cNvPicPr>
            <a:picLocks noChangeAspect="1"/>
          </p:cNvPicPr>
          <p:nvPr/>
        </p:nvPicPr>
        <p:blipFill>
          <a:blip r:embed="rId2"/>
          <a:stretch>
            <a:fillRect/>
          </a:stretch>
        </p:blipFill>
        <p:spPr>
          <a:xfrm>
            <a:off x="1183217" y="4106862"/>
            <a:ext cx="2872316" cy="2154237"/>
          </a:xfrm>
          <a:prstGeom prst="rect">
            <a:avLst/>
          </a:prstGeom>
        </p:spPr>
      </p:pic>
      <p:sp>
        <p:nvSpPr>
          <p:cNvPr id="5" name="Rectangle 4"/>
          <p:cNvSpPr/>
          <p:nvPr/>
        </p:nvSpPr>
        <p:spPr>
          <a:xfrm>
            <a:off x="811741" y="6348297"/>
            <a:ext cx="3615267" cy="461665"/>
          </a:xfrm>
          <a:prstGeom prst="rect">
            <a:avLst/>
          </a:prstGeom>
        </p:spPr>
        <p:txBody>
          <a:bodyPr wrap="square">
            <a:spAutoFit/>
          </a:bodyPr>
          <a:lstStyle/>
          <a:p>
            <a:r>
              <a:rPr lang="en-CA" sz="1200" dirty="0"/>
              <a:t>http://www.mothscount.org/text/63/peppered_moth_and_natural_selection.html</a:t>
            </a:r>
          </a:p>
        </p:txBody>
      </p:sp>
      <p:pic>
        <p:nvPicPr>
          <p:cNvPr id="6" name="Picture 5"/>
          <p:cNvPicPr>
            <a:picLocks noChangeAspect="1"/>
          </p:cNvPicPr>
          <p:nvPr/>
        </p:nvPicPr>
        <p:blipFill>
          <a:blip r:embed="rId3"/>
          <a:stretch>
            <a:fillRect/>
          </a:stretch>
        </p:blipFill>
        <p:spPr>
          <a:xfrm>
            <a:off x="5238750" y="4038031"/>
            <a:ext cx="3080355" cy="2310266"/>
          </a:xfrm>
          <a:prstGeom prst="rect">
            <a:avLst/>
          </a:prstGeom>
        </p:spPr>
      </p:pic>
      <p:sp>
        <p:nvSpPr>
          <p:cNvPr id="7" name="Rectangle 6"/>
          <p:cNvSpPr/>
          <p:nvPr/>
        </p:nvSpPr>
        <p:spPr>
          <a:xfrm>
            <a:off x="4676503" y="6348297"/>
            <a:ext cx="4572000" cy="276999"/>
          </a:xfrm>
          <a:prstGeom prst="rect">
            <a:avLst/>
          </a:prstGeom>
        </p:spPr>
        <p:txBody>
          <a:bodyPr>
            <a:spAutoFit/>
          </a:bodyPr>
          <a:lstStyle/>
          <a:p>
            <a:r>
              <a:rPr lang="en-CA" sz="1200" dirty="0"/>
              <a:t>https://www.eurekalert.org/pub_releases/2019-01/su-tdc012319.php</a:t>
            </a:r>
          </a:p>
        </p:txBody>
      </p:sp>
    </p:spTree>
    <p:extLst>
      <p:ext uri="{BB962C8B-B14F-4D97-AF65-F5344CB8AC3E}">
        <p14:creationId xmlns:p14="http://schemas.microsoft.com/office/powerpoint/2010/main" val="1122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228600" y="1405731"/>
            <a:ext cx="9601200" cy="4351338"/>
          </a:xfrm>
        </p:spPr>
        <p:txBody>
          <a:bodyPr>
            <a:normAutofit/>
          </a:bodyPr>
          <a:lstStyle/>
          <a:p>
            <a:pPr marL="719138" lvl="2" indent="-269875"/>
            <a:r>
              <a:rPr lang="en-CA" sz="2800" dirty="0"/>
              <a:t>Numerical</a:t>
            </a:r>
          </a:p>
          <a:p>
            <a:pPr marL="1176338" lvl="3" indent="-269875"/>
            <a:r>
              <a:rPr lang="en-CA" sz="2000" dirty="0"/>
              <a:t>Quantitative measurements that have magnitude on a numerical scale</a:t>
            </a:r>
          </a:p>
        </p:txBody>
      </p:sp>
    </p:spTree>
    <p:extLst>
      <p:ext uri="{BB962C8B-B14F-4D97-AF65-F5344CB8AC3E}">
        <p14:creationId xmlns:p14="http://schemas.microsoft.com/office/powerpoint/2010/main" val="270052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228600" y="1405731"/>
            <a:ext cx="9601200" cy="4351338"/>
          </a:xfrm>
        </p:spPr>
        <p:txBody>
          <a:bodyPr>
            <a:normAutofit/>
          </a:bodyPr>
          <a:lstStyle/>
          <a:p>
            <a:pPr marL="719138" lvl="2" indent="-269875"/>
            <a:r>
              <a:rPr lang="en-CA" sz="2800" dirty="0"/>
              <a:t>Numerical</a:t>
            </a:r>
          </a:p>
          <a:p>
            <a:pPr marL="1176338" lvl="3" indent="-269875"/>
            <a:r>
              <a:rPr lang="en-CA" sz="2000" dirty="0"/>
              <a:t>Quantitative measurements that have magnitude on a numerical scale</a:t>
            </a:r>
          </a:p>
          <a:p>
            <a:pPr marL="1633538" lvl="4" indent="-269875"/>
            <a:r>
              <a:rPr lang="en-CA" sz="2000" dirty="0"/>
              <a:t>Continuous—can take on any real-number value within a range (e.g., body mass or length)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5" y="4321704"/>
            <a:ext cx="4098853" cy="2053696"/>
          </a:xfrm>
          <a:prstGeom prst="rect">
            <a:avLst/>
          </a:prstGeom>
        </p:spPr>
      </p:pic>
    </p:spTree>
    <p:extLst>
      <p:ext uri="{BB962C8B-B14F-4D97-AF65-F5344CB8AC3E}">
        <p14:creationId xmlns:p14="http://schemas.microsoft.com/office/powerpoint/2010/main" val="28280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variables</a:t>
            </a:r>
          </a:p>
        </p:txBody>
      </p:sp>
      <p:sp>
        <p:nvSpPr>
          <p:cNvPr id="3" name="Content Placeholder 2"/>
          <p:cNvSpPr>
            <a:spLocks noGrp="1"/>
          </p:cNvSpPr>
          <p:nvPr>
            <p:ph idx="1"/>
          </p:nvPr>
        </p:nvSpPr>
        <p:spPr>
          <a:xfrm>
            <a:off x="-228600" y="1405731"/>
            <a:ext cx="9601200" cy="4351338"/>
          </a:xfrm>
        </p:spPr>
        <p:txBody>
          <a:bodyPr>
            <a:normAutofit/>
          </a:bodyPr>
          <a:lstStyle/>
          <a:p>
            <a:pPr marL="719138" lvl="2" indent="-269875"/>
            <a:r>
              <a:rPr lang="en-CA" sz="2800" dirty="0"/>
              <a:t>Numerical</a:t>
            </a:r>
          </a:p>
          <a:p>
            <a:pPr marL="1176338" lvl="3" indent="-269875"/>
            <a:r>
              <a:rPr lang="en-CA" sz="2000" dirty="0"/>
              <a:t>Quantitative measurements that have magnitude on a numerical scale</a:t>
            </a:r>
          </a:p>
          <a:p>
            <a:pPr marL="1633538" lvl="4" indent="-269875"/>
            <a:r>
              <a:rPr lang="en-CA" sz="2000" dirty="0"/>
              <a:t>Continuous—can take on any real-number value within a range (e.g., body mass or length)</a:t>
            </a:r>
          </a:p>
          <a:p>
            <a:pPr marL="1633538" lvl="4" indent="-269875"/>
            <a:r>
              <a:rPr lang="en-CA" sz="2000" dirty="0"/>
              <a:t>Discontinuous or discrete—indivisible units (e.g., eggs in a clutch for birds; might approach continuous for species such as cichlid fish where there are &gt;10 categories in a count)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5" y="4321704"/>
            <a:ext cx="4098853" cy="205369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3040" y="4321704"/>
            <a:ext cx="3111806" cy="2071296"/>
          </a:xfrm>
          <a:prstGeom prst="rect">
            <a:avLst/>
          </a:prstGeom>
        </p:spPr>
      </p:pic>
    </p:spTree>
    <p:extLst>
      <p:ext uri="{BB962C8B-B14F-4D97-AF65-F5344CB8AC3E}">
        <p14:creationId xmlns:p14="http://schemas.microsoft.com/office/powerpoint/2010/main" val="303074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Distributions</a:t>
            </a:r>
          </a:p>
        </p:txBody>
      </p:sp>
      <p:sp>
        <p:nvSpPr>
          <p:cNvPr id="3" name="Content Placeholder 2"/>
          <p:cNvSpPr>
            <a:spLocks noGrp="1"/>
          </p:cNvSpPr>
          <p:nvPr>
            <p:ph idx="1"/>
          </p:nvPr>
        </p:nvSpPr>
        <p:spPr>
          <a:xfrm>
            <a:off x="194733" y="1039018"/>
            <a:ext cx="9144000" cy="4351338"/>
          </a:xfrm>
        </p:spPr>
        <p:txBody>
          <a:bodyPr/>
          <a:lstStyle/>
          <a:p>
            <a:r>
              <a:rPr lang="en-CA" dirty="0"/>
              <a:t>Frequency distribution</a:t>
            </a:r>
          </a:p>
          <a:p>
            <a:pPr lvl="1"/>
            <a:r>
              <a:rPr lang="en-CA" dirty="0"/>
              <a:t>Shows how often each value of a variable occurs in the sample</a:t>
            </a:r>
          </a:p>
        </p:txBody>
      </p:sp>
      <p:pic>
        <p:nvPicPr>
          <p:cNvPr id="7" name="Picture 2" descr="A photo of a large-beaked ground finch and a histogram plots frequency of different beak depths in a sample of 100 finches, are shown. The approximate data are as follows. Six point five to 7 millimeters, frequency 2; 7 to seven point five, 1; seven point five to 8, 4; 8 to eight point five, 7; eight point five to 9, 14; 9 to nine point five, 11; nine point five to 10, 23; 10 to ten point five, 17; ten point five to 11, 15; 11 to eleven point five, 1; eleven point five to 12, 4; 12 to twelve point five, 1; thirteen point five to 14,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4036" y="3263747"/>
            <a:ext cx="4935928" cy="359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Distributions</a:t>
            </a:r>
          </a:p>
        </p:txBody>
      </p:sp>
      <p:sp>
        <p:nvSpPr>
          <p:cNvPr id="3" name="Content Placeholder 2"/>
          <p:cNvSpPr>
            <a:spLocks noGrp="1"/>
          </p:cNvSpPr>
          <p:nvPr>
            <p:ph idx="1"/>
          </p:nvPr>
        </p:nvSpPr>
        <p:spPr>
          <a:xfrm>
            <a:off x="194733" y="1039018"/>
            <a:ext cx="9144000" cy="4351338"/>
          </a:xfrm>
        </p:spPr>
        <p:txBody>
          <a:bodyPr/>
          <a:lstStyle/>
          <a:p>
            <a:r>
              <a:rPr lang="en-CA" dirty="0"/>
              <a:t>Frequency distribution</a:t>
            </a:r>
          </a:p>
          <a:p>
            <a:pPr lvl="1"/>
            <a:r>
              <a:rPr lang="en-CA" dirty="0"/>
              <a:t>Shows how often each value of a variable occurs in the sample</a:t>
            </a:r>
          </a:p>
          <a:p>
            <a:pPr lvl="1"/>
            <a:r>
              <a:rPr lang="en-CA" dirty="0"/>
              <a:t>Reveals central tendency and dispersion</a:t>
            </a:r>
          </a:p>
        </p:txBody>
      </p:sp>
      <p:pic>
        <p:nvPicPr>
          <p:cNvPr id="7" name="Picture 2" descr="A photo of a large-beaked ground finch and a histogram plots frequency of different beak depths in a sample of 100 finches, are shown. The approximate data are as follows. Six point five to 7 millimeters, frequency 2; 7 to seven point five, 1; seven point five to 8, 4; 8 to eight point five, 7; eight point five to 9, 14; 9 to nine point five, 11; nine point five to 10, 23; 10 to ten point five, 17; ten point five to 11, 15; 11 to eleven point five, 1; eleven point five to 12, 4; 12 to twelve point five, 1; thirteen point five to 14,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4036" y="3263747"/>
            <a:ext cx="4935928" cy="359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25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Distributions</a:t>
            </a:r>
          </a:p>
        </p:txBody>
      </p:sp>
      <p:sp>
        <p:nvSpPr>
          <p:cNvPr id="3" name="Content Placeholder 2"/>
          <p:cNvSpPr>
            <a:spLocks noGrp="1"/>
          </p:cNvSpPr>
          <p:nvPr>
            <p:ph idx="1"/>
          </p:nvPr>
        </p:nvSpPr>
        <p:spPr>
          <a:xfrm>
            <a:off x="194733" y="1039018"/>
            <a:ext cx="9144000" cy="4351338"/>
          </a:xfrm>
        </p:spPr>
        <p:txBody>
          <a:bodyPr/>
          <a:lstStyle/>
          <a:p>
            <a:r>
              <a:rPr lang="en-CA" dirty="0"/>
              <a:t>Frequency distribution</a:t>
            </a:r>
          </a:p>
          <a:p>
            <a:pPr lvl="1"/>
            <a:r>
              <a:rPr lang="en-CA" dirty="0"/>
              <a:t>Shows how often each value of a variable occurs in the sample</a:t>
            </a:r>
          </a:p>
          <a:p>
            <a:pPr lvl="1"/>
            <a:r>
              <a:rPr lang="en-CA" dirty="0"/>
              <a:t>Reveals central tendency and dispersion</a:t>
            </a:r>
          </a:p>
          <a:p>
            <a:pPr lvl="1"/>
            <a:r>
              <a:rPr lang="en-CA" dirty="0"/>
              <a:t>Gives an idea of how data are distributed</a:t>
            </a:r>
          </a:p>
        </p:txBody>
      </p:sp>
      <p:pic>
        <p:nvPicPr>
          <p:cNvPr id="7" name="Picture 2" descr="A photo of a large-beaked ground finch and a histogram plots frequency of different beak depths in a sample of 100 finches, are shown. The approximate data are as follows. Six point five to 7 millimeters, frequency 2; 7 to seven point five, 1; seven point five to 8, 4; 8 to eight point five, 7; eight point five to 9, 14; 9 to nine point five, 11; nine point five to 10, 23; 10 to ten point five, 17; ten point five to 11, 15; 11 to eleven point five, 1; eleven point five to 12, 4; 12 to twelve point five, 1; thirteen point five to 14,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4036" y="3263747"/>
            <a:ext cx="4935928" cy="359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8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Distributions</a:t>
            </a:r>
          </a:p>
        </p:txBody>
      </p:sp>
      <p:sp>
        <p:nvSpPr>
          <p:cNvPr id="3" name="Content Placeholder 2"/>
          <p:cNvSpPr>
            <a:spLocks noGrp="1"/>
          </p:cNvSpPr>
          <p:nvPr>
            <p:ph idx="1"/>
          </p:nvPr>
        </p:nvSpPr>
        <p:spPr>
          <a:xfrm>
            <a:off x="0" y="1147763"/>
            <a:ext cx="9144000" cy="4351338"/>
          </a:xfrm>
        </p:spPr>
        <p:txBody>
          <a:bodyPr/>
          <a:lstStyle/>
          <a:p>
            <a:r>
              <a:rPr lang="en-CA" dirty="0"/>
              <a:t>Probability distribution</a:t>
            </a:r>
          </a:p>
          <a:p>
            <a:pPr lvl="1"/>
            <a:r>
              <a:rPr lang="en-CA" dirty="0"/>
              <a:t>Distribution of variable in whole population</a:t>
            </a:r>
          </a:p>
        </p:txBody>
      </p:sp>
    </p:spTree>
    <p:extLst>
      <p:ext uri="{BB962C8B-B14F-4D97-AF65-F5344CB8AC3E}">
        <p14:creationId xmlns:p14="http://schemas.microsoft.com/office/powerpoint/2010/main" val="181271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Distributions</a:t>
            </a:r>
          </a:p>
        </p:txBody>
      </p:sp>
      <p:sp>
        <p:nvSpPr>
          <p:cNvPr id="3" name="Content Placeholder 2"/>
          <p:cNvSpPr>
            <a:spLocks noGrp="1"/>
          </p:cNvSpPr>
          <p:nvPr>
            <p:ph idx="1"/>
          </p:nvPr>
        </p:nvSpPr>
        <p:spPr>
          <a:xfrm>
            <a:off x="0" y="1147763"/>
            <a:ext cx="9144000" cy="4351338"/>
          </a:xfrm>
        </p:spPr>
        <p:txBody>
          <a:bodyPr/>
          <a:lstStyle/>
          <a:p>
            <a:r>
              <a:rPr lang="en-CA" dirty="0"/>
              <a:t>Probability distribution</a:t>
            </a:r>
          </a:p>
          <a:p>
            <a:pPr lvl="1"/>
            <a:r>
              <a:rPr lang="en-CA" dirty="0"/>
              <a:t>Distribution of variable in whole population</a:t>
            </a:r>
          </a:p>
          <a:p>
            <a:pPr lvl="1"/>
            <a:r>
              <a:rPr lang="en-CA" dirty="0"/>
              <a:t>Almost never known</a:t>
            </a:r>
          </a:p>
        </p:txBody>
      </p:sp>
    </p:spTree>
    <p:extLst>
      <p:ext uri="{BB962C8B-B14F-4D97-AF65-F5344CB8AC3E}">
        <p14:creationId xmlns:p14="http://schemas.microsoft.com/office/powerpoint/2010/main" val="39388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253331"/>
            <a:ext cx="8024284" cy="4351338"/>
          </a:xfrm>
        </p:spPr>
        <p:txBody>
          <a:bodyPr>
            <a:normAutofit/>
          </a:bodyPr>
          <a:lstStyle/>
          <a:p>
            <a:pPr marL="514350" indent="-514350">
              <a:buAutoNum type="arabicParenR"/>
            </a:pPr>
            <a:r>
              <a:rPr lang="en-CA" dirty="0"/>
              <a:t>Parameter estimation</a:t>
            </a:r>
          </a:p>
          <a:p>
            <a:pPr marL="914400" lvl="2" indent="0">
              <a:buNone/>
            </a:pPr>
            <a:r>
              <a:rPr lang="en-CA" sz="2400" dirty="0"/>
              <a:t>-use data from a sample to estimate the true value of a parameter in the target population</a:t>
            </a:r>
          </a:p>
          <a:p>
            <a:pPr marL="914400" lvl="2" indent="0">
              <a:buNone/>
            </a:pPr>
            <a:endParaRPr lang="en-CA" dirty="0"/>
          </a:p>
        </p:txBody>
      </p:sp>
    </p:spTree>
    <p:extLst>
      <p:ext uri="{BB962C8B-B14F-4D97-AF65-F5344CB8AC3E}">
        <p14:creationId xmlns:p14="http://schemas.microsoft.com/office/powerpoint/2010/main" val="354095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Distributions</a:t>
            </a:r>
          </a:p>
        </p:txBody>
      </p:sp>
      <p:sp>
        <p:nvSpPr>
          <p:cNvPr id="3" name="Content Placeholder 2"/>
          <p:cNvSpPr>
            <a:spLocks noGrp="1"/>
          </p:cNvSpPr>
          <p:nvPr>
            <p:ph idx="1"/>
          </p:nvPr>
        </p:nvSpPr>
        <p:spPr>
          <a:xfrm>
            <a:off x="0" y="1147763"/>
            <a:ext cx="9144000" cy="4351338"/>
          </a:xfrm>
        </p:spPr>
        <p:txBody>
          <a:bodyPr/>
          <a:lstStyle/>
          <a:p>
            <a:r>
              <a:rPr lang="en-CA" dirty="0"/>
              <a:t>Probability distribution</a:t>
            </a:r>
          </a:p>
          <a:p>
            <a:pPr lvl="1"/>
            <a:r>
              <a:rPr lang="en-CA" dirty="0"/>
              <a:t>Distribution of variable in whole population</a:t>
            </a:r>
          </a:p>
          <a:p>
            <a:pPr lvl="1"/>
            <a:r>
              <a:rPr lang="en-CA" dirty="0"/>
              <a:t>Almost never known</a:t>
            </a:r>
          </a:p>
          <a:p>
            <a:pPr lvl="1"/>
            <a:r>
              <a:rPr lang="en-CA" dirty="0"/>
              <a:t>Theoretical probability distributions used to approximate real probability distribution (e.g., normal)</a:t>
            </a:r>
          </a:p>
        </p:txBody>
      </p:sp>
      <p:pic>
        <p:nvPicPr>
          <p:cNvPr id="6" name="Picture 2" descr="A normal distribution curve is shown. The horizontal axis is labeled beak depth in millimeters with points ranging from 6 to 14 with increments of 2. The vertical axis is labeled probability density with points ranging from zero point one to zero point five with increments of zero point one. The curve is concave down and is is bilaterally symmetrical. It starts from the horizontal axis before 6, rises up, peaks at about 10, slides down, and ends at after 1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42630" y="3376130"/>
            <a:ext cx="4458740" cy="3481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0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253331"/>
            <a:ext cx="9144000" cy="4351338"/>
          </a:xfrm>
        </p:spPr>
        <p:txBody>
          <a:bodyPr/>
          <a:lstStyle/>
          <a:p>
            <a:r>
              <a:rPr lang="en-CA" dirty="0"/>
              <a:t>Experimental</a:t>
            </a:r>
          </a:p>
          <a:p>
            <a:pPr lvl="1"/>
            <a:r>
              <a:rPr lang="en-CA" dirty="0"/>
              <a:t>Researcher randomly assigns treatment groups of an explanatory variable to individual units of a study</a:t>
            </a:r>
          </a:p>
        </p:txBody>
      </p:sp>
    </p:spTree>
    <p:extLst>
      <p:ext uri="{BB962C8B-B14F-4D97-AF65-F5344CB8AC3E}">
        <p14:creationId xmlns:p14="http://schemas.microsoft.com/office/powerpoint/2010/main" val="54685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253331"/>
            <a:ext cx="9144000" cy="4351338"/>
          </a:xfrm>
        </p:spPr>
        <p:txBody>
          <a:bodyPr/>
          <a:lstStyle/>
          <a:p>
            <a:r>
              <a:rPr lang="en-CA" dirty="0"/>
              <a:t>Experimental</a:t>
            </a:r>
          </a:p>
          <a:p>
            <a:pPr lvl="1"/>
            <a:r>
              <a:rPr lang="en-CA" dirty="0"/>
              <a:t>Researcher randomly assigns treatment groups of an explanatory variable to individual units of a study</a:t>
            </a:r>
          </a:p>
          <a:p>
            <a:pPr lvl="1"/>
            <a:r>
              <a:rPr lang="en-CA" dirty="0"/>
              <a:t>E.g., treatments to cells</a:t>
            </a:r>
          </a:p>
        </p:txBody>
      </p:sp>
      <p:pic>
        <p:nvPicPr>
          <p:cNvPr id="7170" name="Picture 2" descr="PSYC203 Chapter 8: Experimental Design II: Factorial Designs Flashcards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332" y="4449201"/>
            <a:ext cx="3656541" cy="231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0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253331"/>
            <a:ext cx="9144000" cy="4351338"/>
          </a:xfrm>
        </p:spPr>
        <p:txBody>
          <a:bodyPr/>
          <a:lstStyle/>
          <a:p>
            <a:r>
              <a:rPr lang="en-CA" dirty="0"/>
              <a:t>Experimental</a:t>
            </a:r>
          </a:p>
          <a:p>
            <a:pPr lvl="1"/>
            <a:r>
              <a:rPr lang="en-CA" dirty="0"/>
              <a:t>Researcher randomly assigns treatment groups of an explanatory variable to individual units of a study</a:t>
            </a:r>
          </a:p>
          <a:p>
            <a:pPr lvl="1"/>
            <a:r>
              <a:rPr lang="en-CA" dirty="0"/>
              <a:t>E.g., treatments to cells</a:t>
            </a:r>
          </a:p>
          <a:p>
            <a:pPr lvl="1"/>
            <a:r>
              <a:rPr lang="en-CA" dirty="0"/>
              <a:t>Must have replication and randomization</a:t>
            </a:r>
          </a:p>
        </p:txBody>
      </p:sp>
      <p:pic>
        <p:nvPicPr>
          <p:cNvPr id="7170" name="Picture 2" descr="PSYC203 Chapter 8: Experimental Design II: Factorial Designs Flashcards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332" y="4449201"/>
            <a:ext cx="3656541" cy="231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4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253331"/>
            <a:ext cx="9144000" cy="4351338"/>
          </a:xfrm>
        </p:spPr>
        <p:txBody>
          <a:bodyPr/>
          <a:lstStyle/>
          <a:p>
            <a:r>
              <a:rPr lang="en-CA" dirty="0"/>
              <a:t>Experimental</a:t>
            </a:r>
          </a:p>
          <a:p>
            <a:pPr lvl="1"/>
            <a:r>
              <a:rPr lang="en-CA" dirty="0"/>
              <a:t>Researcher randomly assigns treatment groups of an explanatory variable to individual units of a study</a:t>
            </a:r>
          </a:p>
          <a:p>
            <a:pPr lvl="1"/>
            <a:r>
              <a:rPr lang="en-CA" dirty="0"/>
              <a:t>E.g., treatments to cells</a:t>
            </a:r>
          </a:p>
          <a:p>
            <a:pPr lvl="1"/>
            <a:r>
              <a:rPr lang="en-CA" dirty="0"/>
              <a:t>Must have replication and randomization</a:t>
            </a:r>
          </a:p>
          <a:p>
            <a:pPr lvl="1"/>
            <a:r>
              <a:rPr lang="en-CA" dirty="0"/>
              <a:t>Helps control for confounders</a:t>
            </a:r>
          </a:p>
        </p:txBody>
      </p:sp>
      <p:pic>
        <p:nvPicPr>
          <p:cNvPr id="7170" name="Picture 2" descr="PSYC203 Chapter 8: Experimental Design II: Factorial Designs Flashcards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332" y="4449201"/>
            <a:ext cx="3656541" cy="231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9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253331"/>
            <a:ext cx="9144000" cy="4351338"/>
          </a:xfrm>
        </p:spPr>
        <p:txBody>
          <a:bodyPr/>
          <a:lstStyle/>
          <a:p>
            <a:r>
              <a:rPr lang="en-CA" dirty="0"/>
              <a:t>Experimental</a:t>
            </a:r>
          </a:p>
          <a:p>
            <a:pPr lvl="1"/>
            <a:r>
              <a:rPr lang="en-CA" dirty="0"/>
              <a:t>Researcher randomly assigns treatment groups of an explanatory variable to individual units of a study</a:t>
            </a:r>
          </a:p>
          <a:p>
            <a:pPr lvl="1"/>
            <a:r>
              <a:rPr lang="en-CA" dirty="0"/>
              <a:t>E.g., treatments to cells</a:t>
            </a:r>
          </a:p>
          <a:p>
            <a:pPr lvl="1"/>
            <a:r>
              <a:rPr lang="en-CA" dirty="0"/>
              <a:t>Must have replication and randomization</a:t>
            </a:r>
          </a:p>
          <a:p>
            <a:pPr lvl="1"/>
            <a:r>
              <a:rPr lang="en-CA" dirty="0"/>
              <a:t>Helps control for confounders</a:t>
            </a:r>
          </a:p>
          <a:p>
            <a:pPr lvl="1"/>
            <a:r>
              <a:rPr lang="en-CA" dirty="0"/>
              <a:t>Can determine cause-and-effect</a:t>
            </a:r>
          </a:p>
        </p:txBody>
      </p:sp>
      <p:pic>
        <p:nvPicPr>
          <p:cNvPr id="7170" name="Picture 2" descr="PSYC203 Chapter 8: Experimental Design II: Factorial Designs Flashcards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332" y="4449201"/>
            <a:ext cx="3656541" cy="231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91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253331"/>
            <a:ext cx="9144000" cy="4351338"/>
          </a:xfrm>
        </p:spPr>
        <p:txBody>
          <a:bodyPr/>
          <a:lstStyle/>
          <a:p>
            <a:r>
              <a:rPr lang="en-CA" dirty="0"/>
              <a:t>Experimental</a:t>
            </a:r>
          </a:p>
          <a:p>
            <a:pPr lvl="1"/>
            <a:r>
              <a:rPr lang="en-CA" dirty="0"/>
              <a:t>Researcher randomly assigns treatment groups of an explanatory variable to individual units of a study</a:t>
            </a:r>
          </a:p>
          <a:p>
            <a:pPr lvl="1"/>
            <a:r>
              <a:rPr lang="en-CA" dirty="0"/>
              <a:t>E.g., treatments to cells</a:t>
            </a:r>
          </a:p>
          <a:p>
            <a:pPr lvl="1"/>
            <a:r>
              <a:rPr lang="en-CA" dirty="0"/>
              <a:t>Must have replication and randomization</a:t>
            </a:r>
          </a:p>
          <a:p>
            <a:pPr lvl="1"/>
            <a:r>
              <a:rPr lang="en-CA" dirty="0"/>
              <a:t>Helps control for confounders</a:t>
            </a:r>
          </a:p>
          <a:p>
            <a:pPr lvl="1"/>
            <a:r>
              <a:rPr lang="en-CA" dirty="0"/>
              <a:t>Can determine cause-and-effect</a:t>
            </a:r>
          </a:p>
          <a:p>
            <a:pPr lvl="1"/>
            <a:r>
              <a:rPr lang="en-CA" dirty="0"/>
              <a:t>Trade-off between artificial &amp; rigour</a:t>
            </a:r>
          </a:p>
        </p:txBody>
      </p:sp>
      <p:pic>
        <p:nvPicPr>
          <p:cNvPr id="7170" name="Picture 2" descr="PSYC203 Chapter 8: Experimental Design II: Factorial Designs Flashcards |  Quiz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332" y="4449201"/>
            <a:ext cx="3656541" cy="231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69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126331"/>
            <a:ext cx="9144000" cy="4351338"/>
          </a:xfrm>
        </p:spPr>
        <p:txBody>
          <a:bodyPr/>
          <a:lstStyle/>
          <a:p>
            <a:r>
              <a:rPr lang="en-CA" dirty="0"/>
              <a:t>Observational</a:t>
            </a:r>
          </a:p>
          <a:p>
            <a:pPr lvl="1"/>
            <a:r>
              <a:rPr lang="en-CA" dirty="0"/>
              <a:t>Assignment of treatments not made by researcher</a:t>
            </a:r>
          </a:p>
        </p:txBody>
      </p:sp>
    </p:spTree>
    <p:extLst>
      <p:ext uri="{BB962C8B-B14F-4D97-AF65-F5344CB8AC3E}">
        <p14:creationId xmlns:p14="http://schemas.microsoft.com/office/powerpoint/2010/main" val="188121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126331"/>
            <a:ext cx="9144000" cy="4351338"/>
          </a:xfrm>
        </p:spPr>
        <p:txBody>
          <a:bodyPr/>
          <a:lstStyle/>
          <a:p>
            <a:r>
              <a:rPr lang="en-CA" dirty="0"/>
              <a:t>Observational</a:t>
            </a:r>
          </a:p>
          <a:p>
            <a:pPr lvl="1"/>
            <a:r>
              <a:rPr lang="en-CA" dirty="0"/>
              <a:t>Assignment of treatments not made by researcher</a:t>
            </a:r>
          </a:p>
          <a:p>
            <a:pPr lvl="1"/>
            <a:r>
              <a:rPr lang="en-CA" dirty="0"/>
              <a:t>More difficult to control for confounding variables</a:t>
            </a:r>
          </a:p>
        </p:txBody>
      </p:sp>
      <p:pic>
        <p:nvPicPr>
          <p:cNvPr id="6" name="Picture 2" descr="A scatter plot of relationship between mean life expectancy of the people of a country and number of televisions per person. &#10;The horizontal axis ranges from 0 to 0.8 televisions per person in intervals of 0.1. The vertical axis is life expectancy in years ranging from 50 to 80 in intervals of 5. Data point density is highest between 0 and 0 point 2 televisions and less than 65 years. There are fewer data points between 0 point 2 and 0 point 5 televisions, and between 65 and 75 years. The fewest data points are between 0 point 6 and 0 point 8 televisions, and between 75 and 80 years. A fit curve through the data points shows a positive relation between the number of televisions per person and increased life expectancy."/>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0" y="3404061"/>
            <a:ext cx="4572000" cy="34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7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126331"/>
            <a:ext cx="9144000" cy="4351338"/>
          </a:xfrm>
        </p:spPr>
        <p:txBody>
          <a:bodyPr/>
          <a:lstStyle/>
          <a:p>
            <a:r>
              <a:rPr lang="en-CA" dirty="0"/>
              <a:t>Observational</a:t>
            </a:r>
          </a:p>
          <a:p>
            <a:pPr lvl="1"/>
            <a:r>
              <a:rPr lang="en-CA" dirty="0"/>
              <a:t>Assignment of treatments not made by researcher</a:t>
            </a:r>
          </a:p>
          <a:p>
            <a:pPr lvl="1"/>
            <a:r>
              <a:rPr lang="en-CA" dirty="0"/>
              <a:t>More difficult to control for confounding variables</a:t>
            </a:r>
          </a:p>
          <a:p>
            <a:pPr lvl="1"/>
            <a:r>
              <a:rPr lang="en-CA" dirty="0"/>
              <a:t>Can only determine associations</a:t>
            </a:r>
          </a:p>
          <a:p>
            <a:pPr lvl="1"/>
            <a:r>
              <a:rPr lang="en-CA" dirty="0"/>
              <a:t>Can be powerful if well-panned</a:t>
            </a:r>
          </a:p>
        </p:txBody>
      </p:sp>
      <p:pic>
        <p:nvPicPr>
          <p:cNvPr id="6" name="Picture 2" descr="A scatter plot of relationship between mean life expectancy of the people of a country and number of televisions per person. &#10;The horizontal axis ranges from 0 to 0.8 televisions per person in intervals of 0.1. The vertical axis is life expectancy in years ranging from 50 to 80 in intervals of 5. Data point density is highest between 0 and 0 point 2 televisions and less than 65 years. There are fewer data points between 0 point 2 and 0 point 5 televisions, and between 65 and 75 years. The fewest data points are between 0 point 6 and 0 point 8 televisions, and between 75 and 80 years. A fit curve through the data points shows a positive relation between the number of televisions per person and increased life expectancy."/>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0" y="3404061"/>
            <a:ext cx="4572000" cy="34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253331"/>
            <a:ext cx="8024284" cy="4351338"/>
          </a:xfrm>
        </p:spPr>
        <p:txBody>
          <a:bodyPr>
            <a:normAutofit/>
          </a:bodyPr>
          <a:lstStyle/>
          <a:p>
            <a:pPr marL="514350" indent="-514350">
              <a:buAutoNum type="arabicParenR"/>
            </a:pPr>
            <a:r>
              <a:rPr lang="en-CA" dirty="0"/>
              <a:t>Parameter estimation</a:t>
            </a:r>
          </a:p>
          <a:p>
            <a:pPr marL="914400" lvl="2" indent="0">
              <a:buNone/>
            </a:pPr>
            <a:r>
              <a:rPr lang="en-CA" sz="2400" dirty="0"/>
              <a:t>-use data from a sample to estimate the true value of a parameter in the target population</a:t>
            </a:r>
          </a:p>
          <a:p>
            <a:pPr marL="914400" lvl="2" indent="0">
              <a:buNone/>
            </a:pPr>
            <a:r>
              <a:rPr lang="en-CA" sz="2400" dirty="0"/>
              <a:t>-e.g., mean and variance, proportions, relationships between variables</a:t>
            </a:r>
          </a:p>
          <a:p>
            <a:pPr marL="914400" lvl="2" indent="0">
              <a:buNone/>
            </a:pPr>
            <a:endParaRPr lang="en-CA" dirty="0"/>
          </a:p>
        </p:txBody>
      </p:sp>
    </p:spTree>
    <p:extLst>
      <p:ext uri="{BB962C8B-B14F-4D97-AF65-F5344CB8AC3E}">
        <p14:creationId xmlns:p14="http://schemas.microsoft.com/office/powerpoint/2010/main" val="160899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Types of studies</a:t>
            </a:r>
          </a:p>
        </p:txBody>
      </p:sp>
      <p:sp>
        <p:nvSpPr>
          <p:cNvPr id="3" name="Content Placeholder 2"/>
          <p:cNvSpPr>
            <a:spLocks noGrp="1"/>
          </p:cNvSpPr>
          <p:nvPr>
            <p:ph idx="1"/>
          </p:nvPr>
        </p:nvSpPr>
        <p:spPr>
          <a:xfrm>
            <a:off x="0" y="1126331"/>
            <a:ext cx="9144000" cy="4351338"/>
          </a:xfrm>
        </p:spPr>
        <p:txBody>
          <a:bodyPr/>
          <a:lstStyle/>
          <a:p>
            <a:r>
              <a:rPr lang="en-CA" dirty="0"/>
              <a:t>Observational</a:t>
            </a:r>
          </a:p>
          <a:p>
            <a:pPr lvl="1"/>
            <a:r>
              <a:rPr lang="en-CA" dirty="0"/>
              <a:t>Assignment of treatments not made by researcher</a:t>
            </a:r>
          </a:p>
          <a:p>
            <a:pPr lvl="1"/>
            <a:r>
              <a:rPr lang="en-CA" dirty="0"/>
              <a:t>More difficult to control for confounding variables</a:t>
            </a:r>
          </a:p>
          <a:p>
            <a:pPr lvl="1"/>
            <a:r>
              <a:rPr lang="en-CA" dirty="0"/>
              <a:t>Can only determine associations</a:t>
            </a:r>
          </a:p>
          <a:p>
            <a:pPr lvl="1"/>
            <a:r>
              <a:rPr lang="en-CA" dirty="0"/>
              <a:t>Can be powerful if well-panned</a:t>
            </a:r>
          </a:p>
          <a:p>
            <a:pPr lvl="1"/>
            <a:r>
              <a:rPr lang="en-CA" dirty="0"/>
              <a:t>Sometimes only option</a:t>
            </a:r>
          </a:p>
        </p:txBody>
      </p:sp>
      <p:pic>
        <p:nvPicPr>
          <p:cNvPr id="6" name="Picture 2" descr="A scatter plot of relationship between mean life expectancy of the people of a country and number of televisions per person. &#10;The horizontal axis ranges from 0 to 0.8 televisions per person in intervals of 0.1. The vertical axis is life expectancy in years ranging from 50 to 80 in intervals of 5. Data point density is highest between 0 and 0 point 2 televisions and less than 65 years. There are fewer data points between 0 point 2 and 0 point 5 televisions, and between 65 and 75 years. The fewest data points are between 0 point 6 and 0 point 8 televisions, and between 75 and 80 years. A fit curve through the data points shows a positive relation between the number of televisions per person and increased life expectancy."/>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0" y="3404061"/>
            <a:ext cx="4572000" cy="34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9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Practice Questions</a:t>
            </a:r>
            <a:br>
              <a:rPr lang="en-CA" b="1" dirty="0"/>
            </a:br>
            <a:r>
              <a:rPr lang="en-CA" sz="2000" dirty="0"/>
              <a:t>(from Whitlock &amp; </a:t>
            </a:r>
            <a:r>
              <a:rPr lang="en-CA" sz="2000" dirty="0" err="1"/>
              <a:t>Schluter</a:t>
            </a:r>
            <a:r>
              <a:rPr lang="en-CA" sz="2000" dirty="0"/>
              <a:t>)</a:t>
            </a:r>
            <a:endParaRPr lang="en-CA" sz="2000" b="1" dirty="0"/>
          </a:p>
        </p:txBody>
      </p:sp>
      <p:sp>
        <p:nvSpPr>
          <p:cNvPr id="3" name="Content Placeholder 2"/>
          <p:cNvSpPr>
            <a:spLocks noGrp="1"/>
          </p:cNvSpPr>
          <p:nvPr>
            <p:ph idx="1"/>
          </p:nvPr>
        </p:nvSpPr>
        <p:spPr>
          <a:xfrm>
            <a:off x="0" y="1532731"/>
            <a:ext cx="9144000" cy="4351338"/>
          </a:xfrm>
        </p:spPr>
        <p:txBody>
          <a:bodyPr/>
          <a:lstStyle/>
          <a:p>
            <a:pPr marL="514350" indent="-514350">
              <a:buAutoNum type="arabicParenR"/>
            </a:pPr>
            <a:r>
              <a:rPr lang="en-CA" dirty="0"/>
              <a:t>Which of the following numerical variables are continuous and which are discrete?</a:t>
            </a:r>
          </a:p>
          <a:p>
            <a:pPr marL="914400" lvl="1" indent="-457200">
              <a:buAutoNum type="alphaLcParenR"/>
            </a:pPr>
            <a:r>
              <a:rPr lang="en-CA" dirty="0"/>
              <a:t>Number of injuries sustained in a fall</a:t>
            </a:r>
          </a:p>
          <a:p>
            <a:pPr marL="914400" lvl="1" indent="-457200">
              <a:buAutoNum type="alphaLcParenR"/>
            </a:pPr>
            <a:r>
              <a:rPr lang="en-CA" dirty="0"/>
              <a:t>Fraction of birds in a large sample infected with avian flu virus</a:t>
            </a:r>
          </a:p>
          <a:p>
            <a:pPr marL="914400" lvl="1" indent="-457200">
              <a:buAutoNum type="alphaLcParenR"/>
            </a:pPr>
            <a:r>
              <a:rPr lang="en-CA" dirty="0"/>
              <a:t>Number of crimes committed by a randomly sampled individual</a:t>
            </a:r>
          </a:p>
          <a:p>
            <a:pPr marL="914400" lvl="1" indent="-457200">
              <a:buAutoNum type="alphaLcParenR"/>
            </a:pPr>
            <a:r>
              <a:rPr lang="en-CA" dirty="0"/>
              <a:t>Logarithm of body mass</a:t>
            </a:r>
          </a:p>
        </p:txBody>
      </p:sp>
    </p:spTree>
    <p:extLst>
      <p:ext uri="{BB962C8B-B14F-4D97-AF65-F5344CB8AC3E}">
        <p14:creationId xmlns:p14="http://schemas.microsoft.com/office/powerpoint/2010/main" val="26057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a:t>Practice Questions</a:t>
            </a:r>
            <a:br>
              <a:rPr lang="en-CA" dirty="0"/>
            </a:br>
            <a:r>
              <a:rPr lang="en-CA" sz="2000" dirty="0"/>
              <a:t>(from Whitlock &amp; </a:t>
            </a:r>
            <a:r>
              <a:rPr lang="en-CA" sz="2000" dirty="0" err="1"/>
              <a:t>Schluter</a:t>
            </a:r>
            <a:r>
              <a:rPr lang="en-CA" sz="2000" dirty="0"/>
              <a:t>)</a:t>
            </a:r>
            <a:endParaRPr lang="en-CA" sz="2000" b="1" dirty="0"/>
          </a:p>
        </p:txBody>
      </p:sp>
      <p:sp>
        <p:nvSpPr>
          <p:cNvPr id="3" name="Content Placeholder 2"/>
          <p:cNvSpPr>
            <a:spLocks noGrp="1"/>
          </p:cNvSpPr>
          <p:nvPr>
            <p:ph idx="1"/>
          </p:nvPr>
        </p:nvSpPr>
        <p:spPr>
          <a:xfrm>
            <a:off x="334434" y="1338793"/>
            <a:ext cx="8310034" cy="4351338"/>
          </a:xfrm>
        </p:spPr>
        <p:txBody>
          <a:bodyPr/>
          <a:lstStyle/>
          <a:p>
            <a:pPr marL="0" indent="0">
              <a:buNone/>
            </a:pPr>
            <a:r>
              <a:rPr lang="en-CA" dirty="0"/>
              <a:t>2) What features of an estimate—precision or accuracy—is most strongly affected when individuals differing in the variable of interest do not have an equal chance of being selected?</a:t>
            </a:r>
          </a:p>
        </p:txBody>
      </p:sp>
    </p:spTree>
    <p:extLst>
      <p:ext uri="{BB962C8B-B14F-4D97-AF65-F5344CB8AC3E}">
        <p14:creationId xmlns:p14="http://schemas.microsoft.com/office/powerpoint/2010/main" val="165581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932" y="1253331"/>
            <a:ext cx="8271935" cy="4351338"/>
          </a:xfrm>
        </p:spPr>
        <p:txBody>
          <a:bodyPr>
            <a:normAutofit lnSpcReduction="10000"/>
          </a:bodyPr>
          <a:lstStyle/>
          <a:p>
            <a:pPr marL="0" indent="0">
              <a:buNone/>
            </a:pPr>
            <a:r>
              <a:rPr lang="en-CA" dirty="0"/>
              <a:t>3) In a recent study, researchers took electrophysiological measurements from the brains of two rhesus macaques. Forty neurons were tested in each monkey, yielding a total of 80 measurements.</a:t>
            </a:r>
          </a:p>
          <a:p>
            <a:pPr marL="514350" indent="-514350">
              <a:buAutoNum type="alphaLcParenR"/>
            </a:pPr>
            <a:r>
              <a:rPr lang="en-CA" dirty="0"/>
              <a:t>Do the 80 neurons constitute a random sample? Why or why not?</a:t>
            </a:r>
          </a:p>
          <a:p>
            <a:pPr marL="514350" indent="-514350">
              <a:buAutoNum type="alphaLcParenR"/>
            </a:pPr>
            <a:r>
              <a:rPr lang="en-CA" dirty="0"/>
              <a:t>If the 80 measurements were analyzed as though they constituted a random sample, what consequences would this have for the estimate of the measurement in the monkey population?</a:t>
            </a:r>
          </a:p>
        </p:txBody>
      </p:sp>
      <p:sp>
        <p:nvSpPr>
          <p:cNvPr id="4"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a:t>Practice Questions</a:t>
            </a:r>
            <a:br>
              <a:rPr lang="en-CA" dirty="0"/>
            </a:br>
            <a:r>
              <a:rPr lang="en-CA" sz="2000" dirty="0"/>
              <a:t>(from Whitlock &amp; </a:t>
            </a:r>
            <a:r>
              <a:rPr lang="en-CA" sz="2000" dirty="0" err="1"/>
              <a:t>Schluter</a:t>
            </a:r>
            <a:r>
              <a:rPr lang="en-CA" sz="2000" dirty="0"/>
              <a:t>)</a:t>
            </a:r>
          </a:p>
        </p:txBody>
      </p:sp>
    </p:spTree>
    <p:extLst>
      <p:ext uri="{BB962C8B-B14F-4D97-AF65-F5344CB8AC3E}">
        <p14:creationId xmlns:p14="http://schemas.microsoft.com/office/powerpoint/2010/main" val="3962522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599" y="1541197"/>
            <a:ext cx="8271935" cy="4351338"/>
          </a:xfrm>
        </p:spPr>
        <p:txBody>
          <a:bodyPr>
            <a:normAutofit fontScale="77500" lnSpcReduction="20000"/>
          </a:bodyPr>
          <a:lstStyle/>
          <a:p>
            <a:pPr marL="514350" indent="-514350">
              <a:buAutoNum type="arabicParenR" startAt="4"/>
            </a:pPr>
            <a:r>
              <a:rPr lang="en-CA" dirty="0"/>
              <a:t>For the following studies, state what is the explanatory variable and which is the response variable. Also, say whether the study is observational or experimental</a:t>
            </a:r>
          </a:p>
          <a:p>
            <a:pPr marL="514350" indent="-514350">
              <a:buAutoNum type="alphaLcParenR"/>
            </a:pPr>
            <a:r>
              <a:rPr lang="en-CA" dirty="0"/>
              <a:t>Forestry researchers wanted to compare the growth rates of tress growing at high altitude to those growing at low altitude. They measured growth rates using the space between tree rings in a set of trees harvested from a natural forest. </a:t>
            </a:r>
          </a:p>
          <a:p>
            <a:pPr marL="514350" indent="-514350">
              <a:buAutoNum type="alphaLcParenR"/>
            </a:pPr>
            <a:endParaRPr lang="en-CA" dirty="0"/>
          </a:p>
          <a:p>
            <a:pPr marL="514350" indent="-514350">
              <a:buAutoNum type="alphaLcParenR"/>
            </a:pPr>
            <a:r>
              <a:rPr lang="en-CA" dirty="0"/>
              <a:t>Hansen et al 2008 studied a species of spider whose females often eat males that are trying to mate with them. The researchers removed a leg from each male spider in one group (to make them more vulnerable to being eaten) and left the males in another group undamaged. They studied whether survival of males in the two groups differed during courtship. </a:t>
            </a:r>
          </a:p>
        </p:txBody>
      </p:sp>
      <p:sp>
        <p:nvSpPr>
          <p:cNvPr id="4"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a:t>Practice Questions</a:t>
            </a:r>
            <a:br>
              <a:rPr lang="en-CA" dirty="0"/>
            </a:br>
            <a:r>
              <a:rPr lang="en-CA" sz="2000" dirty="0"/>
              <a:t>(from Whitlock &amp; </a:t>
            </a:r>
            <a:r>
              <a:rPr lang="en-CA" sz="2000" dirty="0" err="1"/>
              <a:t>Schluter</a:t>
            </a:r>
            <a:r>
              <a:rPr lang="en-CA" sz="2000" dirty="0"/>
              <a:t>)</a:t>
            </a:r>
          </a:p>
        </p:txBody>
      </p:sp>
    </p:spTree>
    <p:extLst>
      <p:ext uri="{BB962C8B-B14F-4D97-AF65-F5344CB8AC3E}">
        <p14:creationId xmlns:p14="http://schemas.microsoft.com/office/powerpoint/2010/main" val="3498961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032" y="1253331"/>
            <a:ext cx="8271935" cy="5460736"/>
          </a:xfrm>
        </p:spPr>
        <p:txBody>
          <a:bodyPr>
            <a:normAutofit/>
          </a:bodyPr>
          <a:lstStyle/>
          <a:p>
            <a:pPr marL="514350" indent="-514350">
              <a:buAutoNum type="arabicParenR"/>
            </a:pPr>
            <a:r>
              <a:rPr lang="en-CA" sz="2400" dirty="0"/>
              <a:t>a) discrete, b) continuous, c) discrete, d) continuous</a:t>
            </a:r>
          </a:p>
          <a:p>
            <a:pPr marL="514350" indent="-514350">
              <a:buAutoNum type="arabicParenR"/>
            </a:pPr>
            <a:r>
              <a:rPr lang="en-CA" sz="2400" dirty="0"/>
              <a:t>Accuracy</a:t>
            </a:r>
          </a:p>
          <a:p>
            <a:pPr marL="514350" indent="-514350">
              <a:buAutoNum type="arabicParenR"/>
            </a:pPr>
            <a:r>
              <a:rPr lang="en-CA" sz="2400" dirty="0"/>
              <a:t>a) Neurons were not sampled randomly. Multiple neurons from the same monkey are not independent—they are likely to be more similar to one another in their measurements than neurons chosen randomly from the population.</a:t>
            </a:r>
          </a:p>
          <a:p>
            <a:pPr marL="541338" indent="-92075">
              <a:buNone/>
            </a:pPr>
            <a:r>
              <a:rPr lang="en-CA" sz="2400" dirty="0"/>
              <a:t>b) The calculation of the precision of estimates would be erroneous</a:t>
            </a:r>
          </a:p>
          <a:p>
            <a:pPr marL="449263" indent="-449263">
              <a:buNone/>
            </a:pPr>
            <a:r>
              <a:rPr lang="en-CA" sz="2400" dirty="0"/>
              <a:t>4) a) Altitude: explanatory, growth rate: response, Observational.</a:t>
            </a:r>
          </a:p>
          <a:p>
            <a:pPr marL="355600" indent="0">
              <a:buNone/>
            </a:pPr>
            <a:r>
              <a:rPr lang="en-CA" sz="2400" dirty="0"/>
              <a:t>b) Leg removal: experimental, survival: response, Experimental. </a:t>
            </a:r>
          </a:p>
        </p:txBody>
      </p:sp>
      <p:sp>
        <p:nvSpPr>
          <p:cNvPr id="4"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a:t>Answers</a:t>
            </a:r>
            <a:endParaRPr lang="en-CA" sz="2000" dirty="0"/>
          </a:p>
        </p:txBody>
      </p:sp>
    </p:spTree>
    <p:extLst>
      <p:ext uri="{BB962C8B-B14F-4D97-AF65-F5344CB8AC3E}">
        <p14:creationId xmlns:p14="http://schemas.microsoft.com/office/powerpoint/2010/main" val="263992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253331"/>
            <a:ext cx="8024284" cy="4351338"/>
          </a:xfrm>
        </p:spPr>
        <p:txBody>
          <a:bodyPr>
            <a:normAutofit/>
          </a:bodyPr>
          <a:lstStyle/>
          <a:p>
            <a:pPr marL="514350" indent="-514350">
              <a:buAutoNum type="arabicParenR"/>
            </a:pPr>
            <a:r>
              <a:rPr lang="en-CA" dirty="0"/>
              <a:t>Parameter estimation</a:t>
            </a:r>
          </a:p>
          <a:p>
            <a:pPr marL="914400" lvl="2" indent="0">
              <a:buNone/>
            </a:pPr>
            <a:r>
              <a:rPr lang="en-CA" sz="2400" dirty="0"/>
              <a:t>-use data from a sample to estimate the true value of a parameter in the target population</a:t>
            </a:r>
          </a:p>
          <a:p>
            <a:pPr marL="914400" lvl="2" indent="0">
              <a:buNone/>
            </a:pPr>
            <a:r>
              <a:rPr lang="en-CA" sz="2400" dirty="0"/>
              <a:t>-e.g., mean and variance, proportions, relationships between variables</a:t>
            </a:r>
          </a:p>
          <a:p>
            <a:pPr marL="914400" lvl="2" indent="0">
              <a:buNone/>
            </a:pPr>
            <a:endParaRPr lang="en-CA" dirty="0"/>
          </a:p>
        </p:txBody>
      </p:sp>
      <p:sp>
        <p:nvSpPr>
          <p:cNvPr id="5" name="Rectangle 4"/>
          <p:cNvSpPr/>
          <p:nvPr/>
        </p:nvSpPr>
        <p:spPr>
          <a:xfrm>
            <a:off x="2240135" y="3167743"/>
            <a:ext cx="4345722" cy="36902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5123" y="3513298"/>
            <a:ext cx="4053753" cy="2999145"/>
          </a:xfrm>
          <a:prstGeom prst="rect">
            <a:avLst/>
          </a:prstGeom>
        </p:spPr>
      </p:pic>
    </p:spTree>
    <p:extLst>
      <p:ext uri="{BB962C8B-B14F-4D97-AF65-F5344CB8AC3E}">
        <p14:creationId xmlns:p14="http://schemas.microsoft.com/office/powerpoint/2010/main" val="39963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174954"/>
            <a:ext cx="8024284" cy="4351338"/>
          </a:xfrm>
        </p:spPr>
        <p:txBody>
          <a:bodyPr>
            <a:normAutofit/>
          </a:bodyPr>
          <a:lstStyle/>
          <a:p>
            <a:pPr marL="0" indent="0">
              <a:buNone/>
            </a:pPr>
            <a:r>
              <a:rPr lang="en-CA" dirty="0"/>
              <a:t>2) Hypothesis testing</a:t>
            </a:r>
          </a:p>
        </p:txBody>
      </p:sp>
    </p:spTree>
    <p:extLst>
      <p:ext uri="{BB962C8B-B14F-4D97-AF65-F5344CB8AC3E}">
        <p14:creationId xmlns:p14="http://schemas.microsoft.com/office/powerpoint/2010/main" val="384791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174954"/>
            <a:ext cx="8024284" cy="4351338"/>
          </a:xfrm>
        </p:spPr>
        <p:txBody>
          <a:bodyPr>
            <a:normAutofit/>
          </a:bodyPr>
          <a:lstStyle/>
          <a:p>
            <a:pPr marL="0" indent="0">
              <a:buNone/>
            </a:pPr>
            <a:r>
              <a:rPr lang="en-CA" dirty="0"/>
              <a:t>2) Hypothesis testing</a:t>
            </a:r>
          </a:p>
          <a:p>
            <a:pPr marL="914400" lvl="2" indent="0">
              <a:buNone/>
            </a:pPr>
            <a:r>
              <a:rPr lang="en-CA" sz="2600" dirty="0"/>
              <a:t>-use data to evaluate evidence for or against statistical hypotheses</a:t>
            </a:r>
          </a:p>
          <a:p>
            <a:pPr marL="914400" lvl="2" indent="0">
              <a:buNone/>
            </a:pPr>
            <a:endParaRPr lang="en-CA" sz="2600" dirty="0"/>
          </a:p>
        </p:txBody>
      </p:sp>
    </p:spTree>
    <p:extLst>
      <p:ext uri="{BB962C8B-B14F-4D97-AF65-F5344CB8AC3E}">
        <p14:creationId xmlns:p14="http://schemas.microsoft.com/office/powerpoint/2010/main" val="11861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b="1" dirty="0"/>
              <a:t>Purpose of statistics</a:t>
            </a:r>
          </a:p>
        </p:txBody>
      </p:sp>
      <p:sp>
        <p:nvSpPr>
          <p:cNvPr id="3" name="Content Placeholder 2"/>
          <p:cNvSpPr>
            <a:spLocks noGrp="1"/>
          </p:cNvSpPr>
          <p:nvPr>
            <p:ph idx="1"/>
          </p:nvPr>
        </p:nvSpPr>
        <p:spPr>
          <a:xfrm>
            <a:off x="559858" y="1174954"/>
            <a:ext cx="8024284" cy="4351338"/>
          </a:xfrm>
        </p:spPr>
        <p:txBody>
          <a:bodyPr>
            <a:normAutofit/>
          </a:bodyPr>
          <a:lstStyle/>
          <a:p>
            <a:pPr marL="0" indent="0">
              <a:buNone/>
            </a:pPr>
            <a:r>
              <a:rPr lang="en-CA" dirty="0"/>
              <a:t>2) Hypothesis testing</a:t>
            </a:r>
          </a:p>
          <a:p>
            <a:pPr marL="914400" lvl="2" indent="0">
              <a:buNone/>
            </a:pPr>
            <a:r>
              <a:rPr lang="en-CA" sz="2600" dirty="0"/>
              <a:t>-use data to evaluate evidence for or against statistical hypotheses</a:t>
            </a:r>
          </a:p>
          <a:p>
            <a:pPr marL="914400" lvl="2" indent="0">
              <a:buNone/>
            </a:pPr>
            <a:r>
              <a:rPr lang="en-CA" sz="2600" dirty="0"/>
              <a:t>-discriminate among hypotheses with a certain degree of confidence</a:t>
            </a:r>
          </a:p>
        </p:txBody>
      </p:sp>
    </p:spTree>
    <p:extLst>
      <p:ext uri="{BB962C8B-B14F-4D97-AF65-F5344CB8AC3E}">
        <p14:creationId xmlns:p14="http://schemas.microsoft.com/office/powerpoint/2010/main" val="24020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2283</TotalTime>
  <Words>2015</Words>
  <Application>Microsoft Office PowerPoint</Application>
  <PresentationFormat>On-screen Show (4:3)</PresentationFormat>
  <Paragraphs>237</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Basic concepts in statistics</vt:lpstr>
      <vt:lpstr>Purpose of statistics</vt:lpstr>
      <vt:lpstr>Purpose of statistics</vt:lpstr>
      <vt:lpstr>Purpose of statistics</vt:lpstr>
      <vt:lpstr>Purpose of statistics</vt:lpstr>
      <vt:lpstr>Purpose of statistics</vt:lpstr>
      <vt:lpstr>Purpose of statistics</vt:lpstr>
      <vt:lpstr>Purpose of statistics</vt:lpstr>
      <vt:lpstr>Purpose of statistics</vt:lpstr>
      <vt:lpstr>Purpose of statistics</vt:lpstr>
      <vt:lpstr>Sampling populations</vt:lpstr>
      <vt:lpstr>Sampling populations</vt:lpstr>
      <vt:lpstr>Sampling populations</vt:lpstr>
      <vt:lpstr>Sampling populations</vt:lpstr>
      <vt:lpstr>Properties of good samples</vt:lpstr>
      <vt:lpstr>Properties of good samples</vt:lpstr>
      <vt:lpstr>Properties of good samples</vt:lpstr>
      <vt:lpstr>Properties of good samples</vt:lpstr>
      <vt:lpstr>Accuracy vs. Precision</vt:lpstr>
      <vt:lpstr>Random sampling</vt:lpstr>
      <vt:lpstr>Random sampling</vt:lpstr>
      <vt:lpstr>Random sampling</vt:lpstr>
      <vt:lpstr>Random sampling</vt:lpstr>
      <vt:lpstr>Random sampling</vt:lpstr>
      <vt:lpstr>Types of variables</vt:lpstr>
      <vt:lpstr>Types of variables</vt:lpstr>
      <vt:lpstr>Types of variables</vt:lpstr>
      <vt:lpstr>Types of variables</vt:lpstr>
      <vt:lpstr>Types of variables</vt:lpstr>
      <vt:lpstr>Types of variables</vt:lpstr>
      <vt:lpstr>Types of variables</vt:lpstr>
      <vt:lpstr>Types of variables</vt:lpstr>
      <vt:lpstr>Types of variables</vt:lpstr>
      <vt:lpstr>Types of variables</vt:lpstr>
      <vt:lpstr>Distributions</vt:lpstr>
      <vt:lpstr>Distributions</vt:lpstr>
      <vt:lpstr>Distributions</vt:lpstr>
      <vt:lpstr>Distributions</vt:lpstr>
      <vt:lpstr>Distributions</vt:lpstr>
      <vt:lpstr>Distributions</vt:lpstr>
      <vt:lpstr>Types of studies</vt:lpstr>
      <vt:lpstr>Types of studies</vt:lpstr>
      <vt:lpstr>Types of studies</vt:lpstr>
      <vt:lpstr>Types of studies</vt:lpstr>
      <vt:lpstr>Types of studies</vt:lpstr>
      <vt:lpstr>Types of studies</vt:lpstr>
      <vt:lpstr>Types of studies</vt:lpstr>
      <vt:lpstr>Types of studies</vt:lpstr>
      <vt:lpstr>Types of studies</vt:lpstr>
      <vt:lpstr>Types of studies</vt:lpstr>
      <vt:lpstr>Practice Questions (from Whitlock &amp; Schluter)</vt:lpstr>
      <vt:lpstr>Practice Questions (from Whitlock &amp; Schluter)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83</cp:revision>
  <dcterms:created xsi:type="dcterms:W3CDTF">2020-09-13T18:34:08Z</dcterms:created>
  <dcterms:modified xsi:type="dcterms:W3CDTF">2023-07-05T22:42:42Z</dcterms:modified>
</cp:coreProperties>
</file>