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90" r:id="rId5"/>
    <p:sldId id="263" r:id="rId6"/>
    <p:sldId id="291" r:id="rId7"/>
    <p:sldId id="292" r:id="rId8"/>
    <p:sldId id="293" r:id="rId9"/>
    <p:sldId id="264" r:id="rId10"/>
    <p:sldId id="294" r:id="rId11"/>
    <p:sldId id="295" r:id="rId12"/>
    <p:sldId id="265" r:id="rId13"/>
    <p:sldId id="286" r:id="rId14"/>
    <p:sldId id="266" r:id="rId15"/>
    <p:sldId id="267" r:id="rId16"/>
    <p:sldId id="287" r:id="rId17"/>
    <p:sldId id="268" r:id="rId18"/>
    <p:sldId id="288" r:id="rId19"/>
    <p:sldId id="269" r:id="rId20"/>
    <p:sldId id="271" r:id="rId21"/>
    <p:sldId id="270" r:id="rId22"/>
    <p:sldId id="272" r:id="rId23"/>
    <p:sldId id="296" r:id="rId24"/>
    <p:sldId id="297" r:id="rId25"/>
    <p:sldId id="259" r:id="rId26"/>
    <p:sldId id="298" r:id="rId27"/>
    <p:sldId id="261" r:id="rId28"/>
    <p:sldId id="289" r:id="rId29"/>
    <p:sldId id="274" r:id="rId30"/>
    <p:sldId id="280" r:id="rId31"/>
    <p:sldId id="281" r:id="rId32"/>
    <p:sldId id="282" r:id="rId33"/>
    <p:sldId id="283" r:id="rId34"/>
    <p:sldId id="260" r:id="rId35"/>
    <p:sldId id="284" r:id="rId36"/>
    <p:sldId id="285" r:id="rId37"/>
    <p:sldId id="275" r:id="rId38"/>
    <p:sldId id="262" r:id="rId39"/>
    <p:sldId id="273" r:id="rId40"/>
    <p:sldId id="276" r:id="rId41"/>
    <p:sldId id="27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69620" autoAdjust="0"/>
  </p:normalViewPr>
  <p:slideViewPr>
    <p:cSldViewPr snapToGrid="0" showGuides="1">
      <p:cViewPr varScale="1">
        <p:scale>
          <a:sx n="77" d="100"/>
          <a:sy n="77" d="100"/>
        </p:scale>
        <p:origin x="2292" y="126"/>
      </p:cViewPr>
      <p:guideLst>
        <p:guide orient="horz" pos="2251"/>
        <p:guide pos="2880"/>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2021-09-28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Mud-plantain is a plant</a:t>
            </a:r>
            <a:r>
              <a:rPr lang="en-CA" baseline="0" dirty="0" smtClean="0"/>
              <a:t> with both male and female organs</a:t>
            </a:r>
          </a:p>
          <a:p>
            <a:r>
              <a:rPr lang="en-CA" baseline="0" dirty="0" smtClean="0"/>
              <a:t>To avoid inbreeding caused by self-fertilization, the style deflects to the left in some individuals and right in others and the anther deflects to the opposite side</a:t>
            </a:r>
          </a:p>
          <a:p>
            <a:r>
              <a:rPr lang="en-CA" baseline="0" dirty="0" smtClean="0"/>
              <a:t>Bees that collect pollen from flowers with left-handed styles collect pollen on their right hand sides and then deposit that pollen to right-handed styles</a:t>
            </a:r>
          </a:p>
          <a:p>
            <a:r>
              <a:rPr lang="en-CA" baseline="0" dirty="0" smtClean="0"/>
              <a:t>Researchers wanted to know whether these traits are passed down via a simple genetic model so they did a cross-breeding experiment</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270042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Mud-plantain is a plant</a:t>
            </a:r>
            <a:r>
              <a:rPr lang="en-CA" baseline="0" dirty="0" smtClean="0"/>
              <a:t> with both male and female organs</a:t>
            </a:r>
          </a:p>
          <a:p>
            <a:r>
              <a:rPr lang="en-CA" baseline="0" dirty="0" smtClean="0"/>
              <a:t>To avoid inbreeding caused by self-fertilization, the style deflects to the left in some individuals and right in others and the anther deflects to the opposite side</a:t>
            </a:r>
          </a:p>
          <a:p>
            <a:r>
              <a:rPr lang="en-CA" baseline="0" dirty="0" smtClean="0"/>
              <a:t>Bees that collect pollen from flowers with left-handed styles collect pollen on their right hand sides and then deposit that pollen to right-handed styles</a:t>
            </a:r>
          </a:p>
          <a:p>
            <a:r>
              <a:rPr lang="en-CA" baseline="0" dirty="0" smtClean="0"/>
              <a:t>Researchers wanted to know whether these traits are passed down via a simple genetic model so they did a cross-breeding experiment</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378367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91023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91018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15886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279833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Car image: https://getblogo.com/what-to-do-after-a-car-accident/</a:t>
            </a:r>
          </a:p>
          <a:p>
            <a:r>
              <a:rPr lang="en-CA" dirty="0" smtClean="0"/>
              <a:t>Moon: Tom </a:t>
            </a:r>
            <a:r>
              <a:rPr lang="en-CA" dirty="0" err="1" smtClean="0"/>
              <a:t>Ruen</a:t>
            </a:r>
            <a:r>
              <a:rPr lang="en-CA" dirty="0" smtClean="0"/>
              <a:t> Wikipedia.org</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38</a:t>
            </a:fld>
            <a:endParaRPr lang="en-CA"/>
          </a:p>
        </p:txBody>
      </p:sp>
    </p:spTree>
    <p:extLst>
      <p:ext uri="{BB962C8B-B14F-4D97-AF65-F5344CB8AC3E}">
        <p14:creationId xmlns:p14="http://schemas.microsoft.com/office/powerpoint/2010/main" val="322738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195536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2021-09-28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2021-09-28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2021-09-28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2021-09-28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2021-09-28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238" y="814192"/>
            <a:ext cx="7772400" cy="1390977"/>
          </a:xfrm>
        </p:spPr>
        <p:txBody>
          <a:bodyPr>
            <a:noAutofit/>
          </a:bodyPr>
          <a:lstStyle/>
          <a:p>
            <a:r>
              <a:rPr lang="en-CA" dirty="0" smtClean="0">
                <a:solidFill>
                  <a:schemeClr val="accent2">
                    <a:lumMod val="40000"/>
                    <a:lumOff val="60000"/>
                  </a:schemeClr>
                </a:solidFill>
              </a:rPr>
              <a:t>Hypothesis Testing</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43000" y="3859925"/>
            <a:ext cx="6858000" cy="1655762"/>
          </a:xfrm>
        </p:spPr>
        <p:txBody>
          <a:bodyPr>
            <a:normAutofit/>
          </a:bodyPr>
          <a:lstStyle/>
          <a:p>
            <a:r>
              <a:rPr lang="en-CA" dirty="0" smtClean="0"/>
              <a:t>NRES 776</a:t>
            </a:r>
          </a:p>
          <a:p>
            <a:r>
              <a:rPr lang="en-CA" dirty="0" smtClean="0"/>
              <a:t>Instructor: Heather Bryan</a:t>
            </a:r>
          </a:p>
          <a:p>
            <a:r>
              <a:rPr lang="en-CA" dirty="0" smtClean="0"/>
              <a:t>Sept 28, 2021</a:t>
            </a:r>
            <a:endParaRPr lang="en-CA" dirty="0"/>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Rejecting or Not Rejecting H</a:t>
            </a:r>
            <a:r>
              <a:rPr lang="en-CA" baseline="-25000" dirty="0" smtClean="0"/>
              <a:t>0</a:t>
            </a:r>
            <a:endParaRPr lang="en-CA" baseline="-25000" dirty="0"/>
          </a:p>
        </p:txBody>
      </p:sp>
      <p:sp>
        <p:nvSpPr>
          <p:cNvPr id="4" name="TextBox 3"/>
          <p:cNvSpPr txBox="1"/>
          <p:nvPr/>
        </p:nvSpPr>
        <p:spPr>
          <a:xfrm>
            <a:off x="563671" y="1325563"/>
            <a:ext cx="8217074" cy="954107"/>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is the only statement being tested with data</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Can either reject or fail to reject </a:t>
            </a: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endParaRPr lang="en-CA" sz="2800" baseline="-25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990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Rejecting or Not Rejecting H</a:t>
            </a:r>
            <a:r>
              <a:rPr lang="en-CA" baseline="-25000" dirty="0" smtClean="0"/>
              <a:t>0</a:t>
            </a:r>
            <a:endParaRPr lang="en-CA" baseline="-25000" dirty="0"/>
          </a:p>
        </p:txBody>
      </p:sp>
      <p:sp>
        <p:nvSpPr>
          <p:cNvPr id="4" name="TextBox 3"/>
          <p:cNvSpPr txBox="1"/>
          <p:nvPr/>
        </p:nvSpPr>
        <p:spPr>
          <a:xfrm>
            <a:off x="563671" y="1325563"/>
            <a:ext cx="8217074" cy="2308324"/>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is the only statement being tested with data</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Can either reject or fail to reject H</a:t>
            </a:r>
            <a:r>
              <a:rPr lang="en-CA" sz="2800" baseline="-25000" dirty="0" smtClean="0">
                <a:latin typeface="Arial" panose="020B0604020202020204" pitchFamily="34" charset="0"/>
                <a:cs typeface="Arial" panose="020B0604020202020204" pitchFamily="34" charset="0"/>
              </a:rPr>
              <a:t>0</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Rejection/not rejection is not categorical</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There is a continuum from weak to strong evidence for rejection (p-value)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295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563671" y="1325563"/>
            <a:ext cx="8217074" cy="1815882"/>
          </a:xfrm>
          <a:prstGeom prst="rect">
            <a:avLst/>
          </a:prstGeom>
          <a:noFill/>
        </p:spPr>
        <p:txBody>
          <a:bodyPr wrap="square" rtlCol="0">
            <a:spAutoFit/>
          </a:bodyPr>
          <a:lstStyle/>
          <a:p>
            <a:pPr marL="514350" indent="-514350">
              <a:buAutoNum type="arabicParenR"/>
            </a:pPr>
            <a:r>
              <a:rPr lang="en-CA" sz="2800" dirty="0" smtClean="0">
                <a:latin typeface="Arial" panose="020B0604020202020204" pitchFamily="34" charset="0"/>
                <a:cs typeface="Arial" panose="020B0604020202020204" pitchFamily="34" charset="0"/>
              </a:rPr>
              <a:t>State the hypothesis</a:t>
            </a:r>
          </a:p>
          <a:p>
            <a:pPr marL="514350" indent="-514350">
              <a:buAutoNum type="arabicParenR"/>
            </a:pPr>
            <a:r>
              <a:rPr lang="en-CA" sz="2800" dirty="0" smtClean="0">
                <a:latin typeface="Arial" panose="020B0604020202020204" pitchFamily="34" charset="0"/>
                <a:cs typeface="Arial" panose="020B0604020202020204" pitchFamily="34" charset="0"/>
              </a:rPr>
              <a:t>Compute the test statistic with the data</a:t>
            </a:r>
          </a:p>
          <a:p>
            <a:pPr marL="514350" indent="-514350">
              <a:buAutoNum type="arabicParenR"/>
            </a:pPr>
            <a:r>
              <a:rPr lang="en-CA" sz="2800" dirty="0" smtClean="0">
                <a:latin typeface="Arial" panose="020B0604020202020204" pitchFamily="34" charset="0"/>
                <a:cs typeface="Arial" panose="020B0604020202020204" pitchFamily="34" charset="0"/>
              </a:rPr>
              <a:t>Determine the p-value</a:t>
            </a:r>
          </a:p>
          <a:p>
            <a:pPr marL="514350" indent="-514350">
              <a:buAutoNum type="arabicParenR"/>
            </a:pPr>
            <a:r>
              <a:rPr lang="en-CA" sz="2800" dirty="0" smtClean="0">
                <a:latin typeface="Arial" panose="020B0604020202020204" pitchFamily="34" charset="0"/>
                <a:cs typeface="Arial" panose="020B0604020202020204" pitchFamily="34" charset="0"/>
              </a:rPr>
              <a:t>Draw appropriate conclusions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64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563671" y="1325563"/>
            <a:ext cx="8217074" cy="1815882"/>
          </a:xfrm>
          <a:prstGeom prst="rect">
            <a:avLst/>
          </a:prstGeom>
          <a:noFill/>
        </p:spPr>
        <p:txBody>
          <a:bodyPr wrap="square" rtlCol="0">
            <a:spAutoFit/>
          </a:bodyPr>
          <a:lstStyle/>
          <a:p>
            <a:pPr marL="514350" indent="-514350">
              <a:buAutoNum type="arabicParenR"/>
            </a:pPr>
            <a:r>
              <a:rPr lang="en-CA" sz="2800" dirty="0" smtClean="0">
                <a:latin typeface="Arial" panose="020B0604020202020204" pitchFamily="34" charset="0"/>
                <a:cs typeface="Arial" panose="020B0604020202020204" pitchFamily="34" charset="0"/>
              </a:rPr>
              <a:t>State the hypothesis</a:t>
            </a:r>
          </a:p>
          <a:p>
            <a:pPr marL="514350" indent="-514350">
              <a:buAutoNum type="arabicParenR"/>
            </a:pPr>
            <a:r>
              <a:rPr lang="en-CA" sz="2800" dirty="0" smtClean="0">
                <a:latin typeface="Arial" panose="020B0604020202020204" pitchFamily="34" charset="0"/>
                <a:cs typeface="Arial" panose="020B0604020202020204" pitchFamily="34" charset="0"/>
              </a:rPr>
              <a:t>Compute the test statistic with the data</a:t>
            </a:r>
          </a:p>
          <a:p>
            <a:pPr marL="514350" indent="-514350">
              <a:buAutoNum type="arabicParenR"/>
            </a:pPr>
            <a:r>
              <a:rPr lang="en-CA" sz="2800" dirty="0" smtClean="0">
                <a:latin typeface="Arial" panose="020B0604020202020204" pitchFamily="34" charset="0"/>
                <a:cs typeface="Arial" panose="020B0604020202020204" pitchFamily="34" charset="0"/>
              </a:rPr>
              <a:t>Determine the p-value</a:t>
            </a:r>
          </a:p>
          <a:p>
            <a:pPr marL="514350" indent="-514350">
              <a:buAutoNum type="arabicParenR"/>
            </a:pPr>
            <a:r>
              <a:rPr lang="en-CA" sz="2800" dirty="0" smtClean="0">
                <a:latin typeface="Arial" panose="020B0604020202020204" pitchFamily="34" charset="0"/>
                <a:cs typeface="Arial" panose="020B0604020202020204" pitchFamily="34" charset="0"/>
              </a:rPr>
              <a:t>Draw appropriate conclusions</a:t>
            </a:r>
            <a:endParaRPr lang="en-CA" sz="2800" dirty="0">
              <a:latin typeface="Arial" panose="020B0604020202020204" pitchFamily="34" charset="0"/>
              <a:cs typeface="Arial" panose="020B0604020202020204" pitchFamily="34" charset="0"/>
            </a:endParaRPr>
          </a:p>
        </p:txBody>
      </p:sp>
      <p:pic>
        <p:nvPicPr>
          <p:cNvPr id="5" name="Picture 2" descr="A photo of a toad i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2208" y="3272839"/>
            <a:ext cx="3563050" cy="3284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01665" y="3573463"/>
            <a:ext cx="3344450"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What is the proportion of right-handed toads in the population?</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101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8217074" cy="224676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 Left- and right-handed toads are equally frequent in the population (p=0.5)</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Left and right-handed toads are not equally frequent in the population (p!=0.5)</a:t>
            </a:r>
            <a:endParaRPr lang="en-CA" sz="2800" dirty="0">
              <a:latin typeface="Arial" panose="020B0604020202020204" pitchFamily="34" charset="0"/>
              <a:cs typeface="Arial" panose="020B0604020202020204" pitchFamily="34" charset="0"/>
            </a:endParaRPr>
          </a:p>
        </p:txBody>
      </p:sp>
      <p:pic>
        <p:nvPicPr>
          <p:cNvPr id="5" name="Picture 2" descr="A photo of a toad i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8210" y="3695179"/>
            <a:ext cx="3213603" cy="296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666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8217074"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Test statistic: number calculated from the data used to evaluate how compatible the data are with the result expected under the null hypothesis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474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8217074"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Test statistic: number calculated from the data used to evaluate how compatible the data are with the result expected under the null hypothesis</a:t>
            </a:r>
            <a:endParaRPr lang="en-CA" sz="2800" dirty="0">
              <a:latin typeface="Arial" panose="020B0604020202020204" pitchFamily="34" charset="0"/>
              <a:cs typeface="Arial" panose="020B0604020202020204" pitchFamily="34" charset="0"/>
            </a:endParaRPr>
          </a:p>
        </p:txBody>
      </p:sp>
      <p:pic>
        <p:nvPicPr>
          <p:cNvPr id="5" name="Picture 2" descr="A photo of a toad i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0944" y="3309393"/>
            <a:ext cx="3213603" cy="29624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5677" y="3163255"/>
            <a:ext cx="4396635"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14/18 toads right-handed</a:t>
            </a:r>
          </a:p>
          <a:p>
            <a:r>
              <a:rPr lang="en-CA" sz="2800" dirty="0" smtClean="0">
                <a:latin typeface="Arial" panose="020B0604020202020204" pitchFamily="34" charset="0"/>
                <a:cs typeface="Arial" panose="020B0604020202020204" pitchFamily="34" charset="0"/>
              </a:rPr>
              <a:t>9/18 toads expected to be right-handed</a:t>
            </a:r>
          </a:p>
          <a:p>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15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8217074"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Test statistic: number calculated from the data used to evaluate how compatible the data are with the result expected under the null hypothesis</a:t>
            </a:r>
            <a:endParaRPr lang="en-CA" sz="2800" dirty="0">
              <a:latin typeface="Arial" panose="020B0604020202020204" pitchFamily="34" charset="0"/>
              <a:cs typeface="Arial" panose="020B0604020202020204" pitchFamily="34" charset="0"/>
            </a:endParaRPr>
          </a:p>
        </p:txBody>
      </p:sp>
      <p:pic>
        <p:nvPicPr>
          <p:cNvPr id="5" name="Picture 2" descr="A photo of a toad i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0944" y="3309393"/>
            <a:ext cx="3213603" cy="29624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5677" y="3163255"/>
            <a:ext cx="4396635"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14/18 toads right-handed</a:t>
            </a:r>
          </a:p>
          <a:p>
            <a:r>
              <a:rPr lang="en-CA" sz="2800" dirty="0" smtClean="0">
                <a:latin typeface="Arial" panose="020B0604020202020204" pitchFamily="34" charset="0"/>
                <a:cs typeface="Arial" panose="020B0604020202020204" pitchFamily="34" charset="0"/>
              </a:rPr>
              <a:t>9/18 toads expected to be right-handed</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What is the probability of getting a sample with 14/18 toads if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is true?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62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4108537"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Null Distribution: sampling distribution of outcomes for a test statistic</a:t>
            </a:r>
            <a:endParaRPr lang="en-CA" sz="2800" dirty="0">
              <a:latin typeface="Arial" panose="020B0604020202020204" pitchFamily="34" charset="0"/>
              <a:cs typeface="Arial" panose="020B0604020202020204" pitchFamily="34" charset="0"/>
            </a:endParaRPr>
          </a:p>
        </p:txBody>
      </p:sp>
      <p:pic>
        <p:nvPicPr>
          <p:cNvPr id="6" name="Picture Placeholder 2" descr="A histogram plots probability of number of right-handed toads.&#10;The approximate data are as follows. 2 right-handed toads, probability zero point 0025;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10;FIGURE 6.2-1 The null distribution for the test statistic, the number of right-handed toads out of 18 sampled."/>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36167" y="3281819"/>
            <a:ext cx="4110292" cy="309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64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499976" y="1225355"/>
            <a:ext cx="4108537"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Null Distribution: sampling distribution of outcomes for a test statistic</a:t>
            </a:r>
            <a:endParaRPr lang="en-CA" sz="2800" dirty="0">
              <a:latin typeface="Arial" panose="020B0604020202020204" pitchFamily="34" charset="0"/>
              <a:cs typeface="Arial" panose="020B0604020202020204" pitchFamily="34" charset="0"/>
            </a:endParaRPr>
          </a:p>
        </p:txBody>
      </p:sp>
      <p:pic>
        <p:nvPicPr>
          <p:cNvPr id="6" name="Picture Placeholder 2" descr="A histogram plots probability of number of right-handed toads.&#10;The approximate data are as follows. 2 right-handed toads, probability zero point 0025;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10;FIGURE 6.2-1 The null distribution for the test statistic, the number of right-handed toads out of 18 sampled."/>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36167" y="3281819"/>
            <a:ext cx="4110292" cy="3093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Placeholder 3"/>
          <p:cNvGraphicFramePr>
            <a:graphicFrameLocks/>
          </p:cNvGraphicFramePr>
          <p:nvPr>
            <p:extLst>
              <p:ext uri="{D42A27DB-BD31-4B8C-83A1-F6EECF244321}">
                <p14:modId xmlns:p14="http://schemas.microsoft.com/office/powerpoint/2010/main" val="1015313321"/>
              </p:ext>
            </p:extLst>
          </p:nvPr>
        </p:nvGraphicFramePr>
        <p:xfrm>
          <a:off x="5582626" y="1097280"/>
          <a:ext cx="3323379" cy="5760720"/>
        </p:xfrm>
        <a:graphic>
          <a:graphicData uri="http://schemas.openxmlformats.org/drawingml/2006/table">
            <a:tbl>
              <a:tblPr firstRow="1" bandRow="1"/>
              <a:tblGrid>
                <a:gridCol w="1577715">
                  <a:extLst>
                    <a:ext uri="{9D8B030D-6E8A-4147-A177-3AD203B41FA5}">
                      <a16:colId xmlns:a16="http://schemas.microsoft.com/office/drawing/2014/main" xmlns="" val="20000"/>
                    </a:ext>
                  </a:extLst>
                </a:gridCol>
                <a:gridCol w="1745664">
                  <a:extLst>
                    <a:ext uri="{9D8B030D-6E8A-4147-A177-3AD203B41FA5}">
                      <a16:colId xmlns:a16="http://schemas.microsoft.com/office/drawing/2014/main" xmlns="" val="20001"/>
                    </a:ext>
                  </a:extLst>
                </a:gridCol>
              </a:tblGrid>
              <a:tr h="0">
                <a:tc>
                  <a:txBody>
                    <a:bodyPr/>
                    <a:lstStyle/>
                    <a:p>
                      <a:pPr algn="ctr"/>
                      <a:r>
                        <a:rPr lang="en-US" sz="1200" b="1" i="0" u="none" strike="noStrike" kern="1200" baseline="0" dirty="0" smtClean="0">
                          <a:solidFill>
                            <a:schemeClr val="tx1"/>
                          </a:solidFill>
                          <a:latin typeface="Arial" pitchFamily="34" charset="0"/>
                          <a:ea typeface="+mn-ea"/>
                          <a:cs typeface="Arial" pitchFamily="34" charset="0"/>
                        </a:rPr>
                        <a:t># R-handed </a:t>
                      </a:r>
                      <a:r>
                        <a:rPr lang="en-US" sz="1200" b="1" i="0" u="none" strike="noStrike" kern="1200" baseline="0" dirty="0">
                          <a:solidFill>
                            <a:schemeClr val="tx1"/>
                          </a:solidFill>
                          <a:latin typeface="Arial" pitchFamily="34" charset="0"/>
                          <a:ea typeface="+mn-ea"/>
                          <a:cs typeface="Arial" pitchFamily="34" charset="0"/>
                        </a:rPr>
                        <a:t>toads</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kern="1200" baseline="0" dirty="0" smtClean="0">
                          <a:solidFill>
                            <a:schemeClr val="tx1"/>
                          </a:solidFill>
                          <a:latin typeface="Arial" pitchFamily="34" charset="0"/>
                          <a:ea typeface="+mn-ea"/>
                          <a:cs typeface="Arial" pitchFamily="34" charset="0"/>
                        </a:rPr>
                        <a:t>P</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ctr"/>
                      <a:r>
                        <a:rPr lang="en-US" sz="1200" dirty="0">
                          <a:solidFill>
                            <a:schemeClr val="tx1"/>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a:r>
                        <a:rPr lang="en-US" sz="1200" dirty="0">
                          <a:solidFill>
                            <a:schemeClr val="tx1"/>
                          </a:solidFill>
                          <a:latin typeface="Arial" pitchFamily="34" charset="0"/>
                          <a:cs typeface="Arial" pitchFamily="34" charset="0"/>
                        </a:rPr>
                        <a:t>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ctr"/>
                      <a:r>
                        <a:rPr lang="en-US" sz="1200" dirty="0">
                          <a:solidFill>
                            <a:schemeClr val="tx1"/>
                          </a:solidFill>
                          <a:latin typeface="Arial" pitchFamily="34" charset="0"/>
                          <a:cs typeface="Arial" pitchFamily="34" charset="0"/>
                        </a:rPr>
                        <a:t>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gn="ctr"/>
                      <a:r>
                        <a:rPr lang="en-US" sz="1200" dirty="0">
                          <a:solidFill>
                            <a:schemeClr val="tx1"/>
                          </a:solidFill>
                          <a:latin typeface="Arial" pitchFamily="34" charset="0"/>
                          <a:cs typeface="Arial" pitchFamily="34" charset="0"/>
                        </a:rPr>
                        <a:t>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gn="ctr"/>
                      <a:r>
                        <a:rPr lang="en-US" sz="1200" dirty="0">
                          <a:solidFill>
                            <a:schemeClr val="tx1"/>
                          </a:solidFill>
                          <a:latin typeface="Arial" pitchFamily="34" charset="0"/>
                          <a:cs typeface="Arial" pitchFamily="34" charset="0"/>
                        </a:rPr>
                        <a:t>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gn="ctr"/>
                      <a:r>
                        <a:rPr lang="en-US" sz="1200" dirty="0">
                          <a:solidFill>
                            <a:schemeClr val="tx1"/>
                          </a:solidFill>
                          <a:latin typeface="Arial" pitchFamily="34" charset="0"/>
                          <a:cs typeface="Arial" pitchFamily="34" charset="0"/>
                        </a:rPr>
                        <a:t>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gn="ctr"/>
                      <a:r>
                        <a:rPr lang="en-US" sz="1200" dirty="0">
                          <a:solidFill>
                            <a:schemeClr val="tx1"/>
                          </a:solidFill>
                          <a:latin typeface="Arial" pitchFamily="34" charset="0"/>
                          <a:cs typeface="Arial" pitchFamily="34" charset="0"/>
                        </a:rPr>
                        <a:t>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gn="ctr"/>
                      <a:r>
                        <a:rPr lang="en-US" sz="1200" dirty="0">
                          <a:solidFill>
                            <a:schemeClr val="tx1"/>
                          </a:solidFill>
                          <a:latin typeface="Arial" pitchFamily="34" charset="0"/>
                          <a:cs typeface="Arial" pitchFamily="34" charset="0"/>
                        </a:rPr>
                        <a:t>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gn="ctr"/>
                      <a:r>
                        <a:rPr lang="en-US" sz="1200" dirty="0">
                          <a:solidFill>
                            <a:schemeClr val="tx1"/>
                          </a:solidFill>
                          <a:latin typeface="Arial" pitchFamily="34" charset="0"/>
                          <a:cs typeface="Arial" pitchFamily="34" charset="0"/>
                        </a:rPr>
                        <a:t>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gn="ctr"/>
                      <a:r>
                        <a:rPr lang="en-US" sz="1200" dirty="0">
                          <a:solidFill>
                            <a:schemeClr val="tx1"/>
                          </a:solidFill>
                          <a:latin typeface="Arial" pitchFamily="34" charset="0"/>
                          <a:cs typeface="Arial" pitchFamily="34" charset="0"/>
                        </a:rPr>
                        <a:t>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0.1855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gn="ctr"/>
                      <a:r>
                        <a:rPr lang="en-US" sz="1200" dirty="0">
                          <a:solidFill>
                            <a:schemeClr val="tx1"/>
                          </a:solidFill>
                          <a:latin typeface="Arial" pitchFamily="34" charset="0"/>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gn="ctr"/>
                      <a:r>
                        <a:rPr lang="en-US" sz="1200" dirty="0">
                          <a:solidFill>
                            <a:schemeClr val="tx1"/>
                          </a:solidFill>
                          <a:latin typeface="Arial" pitchFamily="34" charset="0"/>
                          <a:cs typeface="Arial" pitchFamily="34" charset="0"/>
                        </a:rPr>
                        <a:t>11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0">
                <a:tc>
                  <a:txBody>
                    <a:bodyPr/>
                    <a:lstStyle/>
                    <a:p>
                      <a:pPr algn="ctr"/>
                      <a:r>
                        <a:rPr lang="en-US" sz="1200" dirty="0">
                          <a:solidFill>
                            <a:schemeClr val="tx1"/>
                          </a:solidFill>
                          <a:latin typeface="Arial" pitchFamily="34" charset="0"/>
                          <a:cs typeface="Arial" pitchFamily="34" charset="0"/>
                        </a:rPr>
                        <a:t>12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0">
                <a:tc>
                  <a:txBody>
                    <a:bodyPr/>
                    <a:lstStyle/>
                    <a:p>
                      <a:pPr algn="ctr"/>
                      <a:r>
                        <a:rPr lang="en-US" sz="1200" dirty="0">
                          <a:solidFill>
                            <a:schemeClr val="tx1"/>
                          </a:solidFill>
                          <a:latin typeface="Arial" pitchFamily="34" charset="0"/>
                          <a:cs typeface="Arial" pitchFamily="34" charset="0"/>
                        </a:rPr>
                        <a:t>13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0">
                <a:tc>
                  <a:txBody>
                    <a:bodyPr/>
                    <a:lstStyle/>
                    <a:p>
                      <a:pPr algn="ctr"/>
                      <a:r>
                        <a:rPr lang="en-US" sz="1200" dirty="0">
                          <a:solidFill>
                            <a:schemeClr val="tx1"/>
                          </a:solidFill>
                          <a:latin typeface="Arial" pitchFamily="34" charset="0"/>
                          <a:cs typeface="Arial" pitchFamily="34" charset="0"/>
                        </a:rPr>
                        <a:t>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0">
                <a:tc>
                  <a:txBody>
                    <a:bodyPr/>
                    <a:lstStyle/>
                    <a:p>
                      <a:pPr algn="ctr"/>
                      <a:r>
                        <a:rPr lang="en-US" sz="1200" dirty="0">
                          <a:solidFill>
                            <a:schemeClr val="tx1"/>
                          </a:solidFill>
                          <a:latin typeface="Arial" pitchFamily="34" charset="0"/>
                          <a:cs typeface="Arial" pitchFamily="34" charset="0"/>
                        </a:rPr>
                        <a:t>15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0">
                <a:tc>
                  <a:txBody>
                    <a:bodyPr/>
                    <a:lstStyle/>
                    <a:p>
                      <a:pPr algn="ctr"/>
                      <a:r>
                        <a:rPr lang="en-US" sz="1200" dirty="0">
                          <a:solidFill>
                            <a:schemeClr val="tx1"/>
                          </a:solidFill>
                          <a:latin typeface="Arial" pitchFamily="34" charset="0"/>
                          <a:cs typeface="Arial" pitchFamily="34" charset="0"/>
                        </a:rPr>
                        <a:t>16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0">
                <a:tc>
                  <a:txBody>
                    <a:bodyPr/>
                    <a:lstStyle/>
                    <a:p>
                      <a:pPr algn="ctr"/>
                      <a:r>
                        <a:rPr lang="en-US" sz="1200" dirty="0">
                          <a:solidFill>
                            <a:schemeClr val="tx1"/>
                          </a:solidFill>
                          <a:latin typeface="Arial" pitchFamily="34" charset="0"/>
                          <a:cs typeface="Arial" pitchFamily="34" charset="0"/>
                        </a:rPr>
                        <a:t>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0">
                <a:tc>
                  <a:txBody>
                    <a:bodyPr/>
                    <a:lstStyle/>
                    <a:p>
                      <a:pPr algn="ctr"/>
                      <a:r>
                        <a:rPr lang="en-US" sz="1200" dirty="0">
                          <a:solidFill>
                            <a:schemeClr val="tx1"/>
                          </a:solidFill>
                          <a:latin typeface="Arial" pitchFamily="34" charset="0"/>
                          <a:cs typeface="Arial" pitchFamily="34" charset="0"/>
                        </a:rPr>
                        <a:t>18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0">
                <a:tc>
                  <a:txBody>
                    <a:bodyPr/>
                    <a:lstStyle/>
                    <a:p>
                      <a:pPr algn="ctr"/>
                      <a:r>
                        <a:rPr lang="en-US" sz="1200" b="0" i="0" u="none" strike="noStrike" kern="1200" baseline="0" dirty="0">
                          <a:solidFill>
                            <a:schemeClr val="tx1"/>
                          </a:solidFill>
                          <a:latin typeface="Arial" pitchFamily="34" charset="0"/>
                          <a:ea typeface="+mn-ea"/>
                          <a:cs typeface="Arial" pitchFamily="34" charset="0"/>
                        </a:rPr>
                        <a:t>Total</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extLst>
      <p:ext uri="{BB962C8B-B14F-4D97-AF65-F5344CB8AC3E}">
        <p14:creationId xmlns:p14="http://schemas.microsoft.com/office/powerpoint/2010/main" val="51734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584200" y="1360945"/>
            <a:ext cx="7975600" cy="4351338"/>
          </a:xfrm>
        </p:spPr>
        <p:txBody>
          <a:bodyPr>
            <a:normAutofit/>
          </a:bodyPr>
          <a:lstStyle/>
          <a:p>
            <a:pPr marL="457200" lvl="1" indent="-457200">
              <a:spcBef>
                <a:spcPts val="624"/>
              </a:spcBef>
              <a:buFont typeface="+mj-lt"/>
              <a:buAutoNum type="arabicPeriod"/>
            </a:pPr>
            <a:r>
              <a:rPr lang="en-US" sz="2800" dirty="0" smtClean="0"/>
              <a:t>Practice the process of statistical hypothesis testing</a:t>
            </a:r>
          </a:p>
          <a:p>
            <a:pPr marL="457200" lvl="1" indent="-457200">
              <a:spcBef>
                <a:spcPts val="624"/>
              </a:spcBef>
              <a:buFont typeface="+mj-lt"/>
              <a:buAutoNum type="arabicPeriod"/>
            </a:pPr>
            <a:r>
              <a:rPr lang="en-US" sz="2800" dirty="0" smtClean="0"/>
              <a:t>Explain the concepts of p-value, type I and type II error, and power</a:t>
            </a:r>
          </a:p>
          <a:p>
            <a:pPr marL="457200" lvl="1" indent="-457200">
              <a:spcBef>
                <a:spcPts val="624"/>
              </a:spcBef>
              <a:buFont typeface="+mj-lt"/>
              <a:buAutoNum type="arabicPeriod"/>
            </a:pPr>
            <a:r>
              <a:rPr lang="en-US" sz="2800" dirty="0" smtClean="0"/>
              <a:t>Describe the difference between statistical significance and biological importance</a:t>
            </a:r>
            <a:endParaRPr lang="en-US" sz="2800" dirty="0"/>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4" name="TextBox 3"/>
          <p:cNvSpPr txBox="1"/>
          <p:nvPr/>
        </p:nvSpPr>
        <p:spPr>
          <a:xfrm>
            <a:off x="342868" y="1100094"/>
            <a:ext cx="8475455"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P-value: probability of obtaining the data (or data showing as great or greater difference from null hypothesis) if the null hypothesis were true</a:t>
            </a:r>
            <a:endParaRPr lang="en-CA" sz="2800" dirty="0">
              <a:latin typeface="Arial" panose="020B0604020202020204" pitchFamily="34" charset="0"/>
              <a:cs typeface="Arial" panose="020B0604020202020204" pitchFamily="34" charset="0"/>
            </a:endParaRPr>
          </a:p>
        </p:txBody>
      </p:sp>
      <p:pic>
        <p:nvPicPr>
          <p:cNvPr id="8" name="Picture 2" descr="A histogram plots probability for different number of right-handed toads.&#10;The approximate data are as follows. 2 right-handed toads, probability zero point zero zero two five;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 Rectangular bars 2, 3, 4, 14, 15, and 16 are shaded. 9 is highlighted with label, Expected value under H not. 14 is highlighted with label Observed value.&#10;FIGURE 6.2-2 The null distribution for the number of right-handed toads out of the 18 sampled. Outcomes in red are values as different as, or more different from, the expectation under 0 H than 14, the number observed in the data."/>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2868" y="2940383"/>
            <a:ext cx="4486949" cy="384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312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pic>
        <p:nvPicPr>
          <p:cNvPr id="8" name="Picture 2" descr="A histogram plots probability for different number of right-handed toads.&#10;The approximate data are as follows. 2 right-handed toads, probability zero point zero zero two five;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 Rectangular bars 2, 3, 4, 14, 15, and 16 are shaded. 9 is highlighted with label, Expected value under H not. 14 is highlighted with label Observed value.&#10;FIGURE 6.2-2 The null distribution for the number of right-handed toads out of the 18 sampled. Outcomes in red are values as different as, or more different from, the expectation under 0 H than 14, the number observed in the data."/>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2868" y="2940383"/>
            <a:ext cx="4486949" cy="3842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Placeholder 3"/>
          <p:cNvGraphicFramePr>
            <a:graphicFrameLocks/>
          </p:cNvGraphicFramePr>
          <p:nvPr>
            <p:extLst>
              <p:ext uri="{D42A27DB-BD31-4B8C-83A1-F6EECF244321}">
                <p14:modId xmlns:p14="http://schemas.microsoft.com/office/powerpoint/2010/main" val="3720105077"/>
              </p:ext>
            </p:extLst>
          </p:nvPr>
        </p:nvGraphicFramePr>
        <p:xfrm>
          <a:off x="5519997" y="1022123"/>
          <a:ext cx="3323379" cy="5760720"/>
        </p:xfrm>
        <a:graphic>
          <a:graphicData uri="http://schemas.openxmlformats.org/drawingml/2006/table">
            <a:tbl>
              <a:tblPr firstRow="1" bandRow="1"/>
              <a:tblGrid>
                <a:gridCol w="1577715">
                  <a:extLst>
                    <a:ext uri="{9D8B030D-6E8A-4147-A177-3AD203B41FA5}">
                      <a16:colId xmlns:a16="http://schemas.microsoft.com/office/drawing/2014/main" xmlns="" val="20000"/>
                    </a:ext>
                  </a:extLst>
                </a:gridCol>
                <a:gridCol w="1745664">
                  <a:extLst>
                    <a:ext uri="{9D8B030D-6E8A-4147-A177-3AD203B41FA5}">
                      <a16:colId xmlns:a16="http://schemas.microsoft.com/office/drawing/2014/main" xmlns="" val="20001"/>
                    </a:ext>
                  </a:extLst>
                </a:gridCol>
              </a:tblGrid>
              <a:tr h="256784">
                <a:tc>
                  <a:txBody>
                    <a:bodyPr/>
                    <a:lstStyle/>
                    <a:p>
                      <a:pPr algn="ctr"/>
                      <a:r>
                        <a:rPr lang="en-US" sz="1200" b="1" i="0" u="none" strike="noStrike" kern="1200" baseline="0" dirty="0" smtClean="0">
                          <a:solidFill>
                            <a:schemeClr val="tx1"/>
                          </a:solidFill>
                          <a:latin typeface="Arial" pitchFamily="34" charset="0"/>
                          <a:ea typeface="+mn-ea"/>
                          <a:cs typeface="Arial" pitchFamily="34" charset="0"/>
                        </a:rPr>
                        <a:t># R-handed </a:t>
                      </a:r>
                      <a:r>
                        <a:rPr lang="en-US" sz="1200" b="1" i="0" u="none" strike="noStrike" kern="1200" baseline="0" dirty="0">
                          <a:solidFill>
                            <a:schemeClr val="tx1"/>
                          </a:solidFill>
                          <a:latin typeface="Arial" pitchFamily="34" charset="0"/>
                          <a:ea typeface="+mn-ea"/>
                          <a:cs typeface="Arial" pitchFamily="34" charset="0"/>
                        </a:rPr>
                        <a:t>toads</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u="none" strike="noStrike" kern="1200" baseline="0" dirty="0" smtClean="0">
                          <a:solidFill>
                            <a:schemeClr val="tx1"/>
                          </a:solidFill>
                          <a:latin typeface="Arial" pitchFamily="34" charset="0"/>
                          <a:ea typeface="+mn-ea"/>
                          <a:cs typeface="Arial" pitchFamily="34" charset="0"/>
                        </a:rPr>
                        <a:t>P</a:t>
                      </a:r>
                      <a:endParaRPr lang="ru-RU" sz="12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ctr"/>
                      <a:r>
                        <a:rPr lang="en-US" sz="1200" dirty="0">
                          <a:solidFill>
                            <a:schemeClr val="tx1"/>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a:r>
                        <a:rPr lang="en-US" sz="1200" dirty="0">
                          <a:solidFill>
                            <a:schemeClr val="tx1"/>
                          </a:solidFill>
                          <a:latin typeface="Arial" pitchFamily="34" charset="0"/>
                          <a:cs typeface="Arial" pitchFamily="34" charset="0"/>
                        </a:rPr>
                        <a:t>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ctr"/>
                      <a:r>
                        <a:rPr lang="en-US" sz="1200" dirty="0">
                          <a:solidFill>
                            <a:schemeClr val="tx1"/>
                          </a:solidFill>
                          <a:latin typeface="Arial" pitchFamily="34" charset="0"/>
                          <a:cs typeface="Arial" pitchFamily="34" charset="0"/>
                        </a:rPr>
                        <a:t>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gn="ctr"/>
                      <a:r>
                        <a:rPr lang="en-US" sz="1200" dirty="0">
                          <a:solidFill>
                            <a:schemeClr val="tx1"/>
                          </a:solidFill>
                          <a:latin typeface="Arial" pitchFamily="34" charset="0"/>
                          <a:cs typeface="Arial" pitchFamily="34" charset="0"/>
                        </a:rPr>
                        <a:t>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gn="ctr"/>
                      <a:r>
                        <a:rPr lang="en-US" sz="1200" dirty="0">
                          <a:solidFill>
                            <a:schemeClr val="tx1"/>
                          </a:solidFill>
                          <a:latin typeface="Arial" pitchFamily="34" charset="0"/>
                          <a:cs typeface="Arial" pitchFamily="34" charset="0"/>
                        </a:rPr>
                        <a:t>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gn="ctr"/>
                      <a:r>
                        <a:rPr lang="en-US" sz="1200" dirty="0">
                          <a:solidFill>
                            <a:schemeClr val="tx1"/>
                          </a:solidFill>
                          <a:latin typeface="Arial" pitchFamily="34" charset="0"/>
                          <a:cs typeface="Arial" pitchFamily="34" charset="0"/>
                        </a:rPr>
                        <a:t>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gn="ctr"/>
                      <a:r>
                        <a:rPr lang="en-US" sz="1200" dirty="0">
                          <a:solidFill>
                            <a:schemeClr val="tx1"/>
                          </a:solidFill>
                          <a:latin typeface="Arial" pitchFamily="34" charset="0"/>
                          <a:cs typeface="Arial" pitchFamily="34" charset="0"/>
                        </a:rPr>
                        <a:t>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gn="ctr"/>
                      <a:r>
                        <a:rPr lang="en-US" sz="1200" dirty="0">
                          <a:solidFill>
                            <a:schemeClr val="tx1"/>
                          </a:solidFill>
                          <a:latin typeface="Arial" pitchFamily="34" charset="0"/>
                          <a:cs typeface="Arial" pitchFamily="34" charset="0"/>
                        </a:rPr>
                        <a:t>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gn="ctr"/>
                      <a:r>
                        <a:rPr lang="en-US" sz="1200" dirty="0">
                          <a:solidFill>
                            <a:schemeClr val="tx1"/>
                          </a:solidFill>
                          <a:latin typeface="Arial" pitchFamily="34" charset="0"/>
                          <a:cs typeface="Arial" pitchFamily="34" charset="0"/>
                        </a:rPr>
                        <a:t>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gn="ctr"/>
                      <a:r>
                        <a:rPr lang="en-US" sz="1200" dirty="0">
                          <a:solidFill>
                            <a:schemeClr val="tx1"/>
                          </a:solidFill>
                          <a:latin typeface="Arial" pitchFamily="34" charset="0"/>
                          <a:cs typeface="Arial" pitchFamily="34" charset="0"/>
                        </a:rPr>
                        <a:t>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0.1855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gn="ctr"/>
                      <a:r>
                        <a:rPr lang="en-US" sz="1200" dirty="0">
                          <a:solidFill>
                            <a:schemeClr val="tx1"/>
                          </a:solidFill>
                          <a:latin typeface="Arial" pitchFamily="34" charset="0"/>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0.1669</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gn="ctr"/>
                      <a:r>
                        <a:rPr lang="en-US" sz="1200" dirty="0">
                          <a:solidFill>
                            <a:schemeClr val="tx1"/>
                          </a:solidFill>
                          <a:latin typeface="Arial" pitchFamily="34" charset="0"/>
                          <a:cs typeface="Arial" pitchFamily="34" charset="0"/>
                        </a:rPr>
                        <a:t>11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0.1214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0">
                <a:tc>
                  <a:txBody>
                    <a:bodyPr/>
                    <a:lstStyle/>
                    <a:p>
                      <a:pPr algn="ctr"/>
                      <a:r>
                        <a:rPr lang="en-US" sz="1200" dirty="0">
                          <a:solidFill>
                            <a:schemeClr val="tx1"/>
                          </a:solidFill>
                          <a:latin typeface="Arial" pitchFamily="34" charset="0"/>
                          <a:cs typeface="Arial" pitchFamily="34" charset="0"/>
                        </a:rPr>
                        <a:t>12</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0.0708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0">
                <a:tc>
                  <a:txBody>
                    <a:bodyPr/>
                    <a:lstStyle/>
                    <a:p>
                      <a:pPr algn="ctr"/>
                      <a:r>
                        <a:rPr lang="en-US" sz="1200" dirty="0">
                          <a:solidFill>
                            <a:schemeClr val="tx1"/>
                          </a:solidFill>
                          <a:latin typeface="Arial" pitchFamily="34" charset="0"/>
                          <a:cs typeface="Arial" pitchFamily="34" charset="0"/>
                        </a:rPr>
                        <a:t>13</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0.0327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0">
                <a:tc>
                  <a:txBody>
                    <a:bodyPr/>
                    <a:lstStyle/>
                    <a:p>
                      <a:pPr algn="ctr"/>
                      <a:r>
                        <a:rPr lang="en-US" sz="1200" dirty="0">
                          <a:solidFill>
                            <a:schemeClr val="tx1"/>
                          </a:solidFill>
                          <a:latin typeface="Arial" pitchFamily="34" charset="0"/>
                          <a:cs typeface="Arial" pitchFamily="34" charset="0"/>
                        </a:rPr>
                        <a:t>14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0.0117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0">
                <a:tc>
                  <a:txBody>
                    <a:bodyPr/>
                    <a:lstStyle/>
                    <a:p>
                      <a:pPr algn="ctr"/>
                      <a:r>
                        <a:rPr lang="en-US" sz="1200" dirty="0">
                          <a:solidFill>
                            <a:schemeClr val="tx1"/>
                          </a:solidFill>
                          <a:latin typeface="Arial" pitchFamily="34" charset="0"/>
                          <a:cs typeface="Arial" pitchFamily="34" charset="0"/>
                        </a:rPr>
                        <a:t>15</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0.0031</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0">
                <a:tc>
                  <a:txBody>
                    <a:bodyPr/>
                    <a:lstStyle/>
                    <a:p>
                      <a:pPr algn="ctr"/>
                      <a:r>
                        <a:rPr lang="en-US" sz="1200" dirty="0">
                          <a:solidFill>
                            <a:schemeClr val="tx1"/>
                          </a:solidFill>
                          <a:latin typeface="Arial" pitchFamily="34" charset="0"/>
                          <a:cs typeface="Arial" pitchFamily="34" charset="0"/>
                        </a:rPr>
                        <a:t>16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0.0006</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0">
                <a:tc>
                  <a:txBody>
                    <a:bodyPr/>
                    <a:lstStyle/>
                    <a:p>
                      <a:pPr algn="ctr"/>
                      <a:r>
                        <a:rPr lang="en-US" sz="1200" dirty="0">
                          <a:solidFill>
                            <a:schemeClr val="tx1"/>
                          </a:solidFill>
                          <a:latin typeface="Arial" pitchFamily="34" charset="0"/>
                          <a:cs typeface="Arial" pitchFamily="34" charset="0"/>
                        </a:rPr>
                        <a:t>17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0.00007</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0">
                <a:tc>
                  <a:txBody>
                    <a:bodyPr/>
                    <a:lstStyle/>
                    <a:p>
                      <a:pPr algn="ctr"/>
                      <a:r>
                        <a:rPr lang="en-US" sz="1200" dirty="0">
                          <a:solidFill>
                            <a:schemeClr val="tx1"/>
                          </a:solidFill>
                          <a:latin typeface="Arial" pitchFamily="34" charset="0"/>
                          <a:cs typeface="Arial" pitchFamily="34" charset="0"/>
                        </a:rPr>
                        <a:t>18</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0.000004</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0">
                <a:tc>
                  <a:txBody>
                    <a:bodyPr/>
                    <a:lstStyle/>
                    <a:p>
                      <a:pPr algn="ctr"/>
                      <a:r>
                        <a:rPr lang="en-US" sz="1200" b="0" i="0" u="none" strike="noStrike" kern="1200" baseline="0" dirty="0">
                          <a:solidFill>
                            <a:schemeClr val="tx1"/>
                          </a:solidFill>
                          <a:latin typeface="Arial" pitchFamily="34" charset="0"/>
                          <a:ea typeface="+mn-ea"/>
                          <a:cs typeface="Arial" pitchFamily="34" charset="0"/>
                        </a:rPr>
                        <a:t>Total</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200" b="0" i="0" u="none" strike="noStrike" kern="1200" baseline="0" dirty="0">
                          <a:solidFill>
                            <a:schemeClr val="tx1"/>
                          </a:solidFill>
                          <a:latin typeface="Arial" pitchFamily="34" charset="0"/>
                          <a:ea typeface="+mn-ea"/>
                          <a:cs typeface="Arial" pitchFamily="34" charset="0"/>
                        </a:rPr>
                        <a:t>1.0</a:t>
                      </a:r>
                      <a:endParaRPr lang="ru-RU" sz="1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3" name="Rectangle 2"/>
          <p:cNvSpPr/>
          <p:nvPr/>
        </p:nvSpPr>
        <p:spPr>
          <a:xfrm>
            <a:off x="5519997" y="5146001"/>
            <a:ext cx="3369501" cy="130490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530758" y="1189973"/>
            <a:ext cx="404124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 = 0.0115 * 2 = 0.031</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846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p:sp>
        <p:nvSpPr>
          <p:cNvPr id="5" name="TextBox 4"/>
          <p:cNvSpPr txBox="1"/>
          <p:nvPr/>
        </p:nvSpPr>
        <p:spPr>
          <a:xfrm>
            <a:off x="530758" y="1189973"/>
            <a:ext cx="662160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 = 0.0115 * 2 = 0.031</a:t>
            </a:r>
          </a:p>
          <a:p>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956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mc:AlternateContent xmlns:mc="http://schemas.openxmlformats.org/markup-compatibility/2006">
        <mc:Choice xmlns:a14="http://schemas.microsoft.com/office/drawing/2010/main" Requires="a14">
          <p:sp>
            <p:nvSpPr>
              <p:cNvPr id="5" name="TextBox 4"/>
              <p:cNvSpPr txBox="1"/>
              <p:nvPr/>
            </p:nvSpPr>
            <p:spPr>
              <a:xfrm>
                <a:off x="530758" y="1189973"/>
                <a:ext cx="6621604"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 = 0.0115 * 2 = 0.031</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Reject the null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CA" sz="2800" dirty="0" smtClean="0">
                    <a:latin typeface="Arial" panose="020B0604020202020204" pitchFamily="34" charset="0"/>
                    <a:cs typeface="Arial" panose="020B0604020202020204" pitchFamily="34" charset="0"/>
                  </a:rPr>
                  <a:t> = 0.05</a:t>
                </a:r>
              </a:p>
              <a:p>
                <a:endParaRPr lang="en-CA" sz="2800" dirty="0">
                  <a:latin typeface="Arial" panose="020B0604020202020204" pitchFamily="34" charset="0"/>
                  <a:cs typeface="Arial" panose="020B060402020202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530758" y="1189973"/>
                <a:ext cx="6621604" cy="1815882"/>
              </a:xfrm>
              <a:prstGeom prst="rect">
                <a:avLst/>
              </a:prstGeom>
              <a:blipFill rotWithShape="0">
                <a:blip r:embed="rId2"/>
                <a:stretch>
                  <a:fillRect l="-1842" t="-3356"/>
                </a:stretch>
              </a:blipFill>
            </p:spPr>
            <p:txBody>
              <a:bodyPr/>
              <a:lstStyle/>
              <a:p>
                <a:r>
                  <a:rPr lang="en-CA">
                    <a:noFill/>
                  </a:rPr>
                  <a:t> </a:t>
                </a:r>
              </a:p>
            </p:txBody>
          </p:sp>
        </mc:Fallback>
      </mc:AlternateContent>
    </p:spTree>
    <p:extLst>
      <p:ext uri="{BB962C8B-B14F-4D97-AF65-F5344CB8AC3E}">
        <p14:creationId xmlns:p14="http://schemas.microsoft.com/office/powerpoint/2010/main" val="3343548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Example</a:t>
            </a:r>
            <a:endParaRPr lang="en-CA" baseline="-25000" dirty="0"/>
          </a:p>
        </p:txBody>
      </p:sp>
      <mc:AlternateContent xmlns:mc="http://schemas.openxmlformats.org/markup-compatibility/2006">
        <mc:Choice xmlns:a14="http://schemas.microsoft.com/office/drawing/2010/main" Requires="a14">
          <p:sp>
            <p:nvSpPr>
              <p:cNvPr id="5" name="TextBox 4"/>
              <p:cNvSpPr txBox="1"/>
              <p:nvPr/>
            </p:nvSpPr>
            <p:spPr>
              <a:xfrm>
                <a:off x="530758" y="1189973"/>
                <a:ext cx="8613242" cy="526297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 = 0.0115 * 2 = 0.031</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Reject the null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CA" sz="2800" dirty="0" smtClean="0">
                    <a:latin typeface="Arial" panose="020B0604020202020204" pitchFamily="34" charset="0"/>
                    <a:cs typeface="Arial" panose="020B0604020202020204" pitchFamily="34" charset="0"/>
                  </a:rPr>
                  <a:t> = 0.05</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Reporting the results:</a:t>
                </a:r>
              </a:p>
              <a:p>
                <a:r>
                  <a:rPr lang="en-CA" sz="2800" dirty="0" smtClean="0">
                    <a:latin typeface="Arial" panose="020B0604020202020204" pitchFamily="34" charset="0"/>
                    <a:cs typeface="Arial" panose="020B0604020202020204" pitchFamily="34" charset="0"/>
                  </a:rPr>
                  <a:t>	value of the test statistic (14)</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sample size (18)</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P-value (0.031)</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Confidence Interval (0.54&lt;p&lt;0.91)</a:t>
                </a:r>
              </a:p>
              <a:p>
                <a:pPr marL="901700"/>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Biological </a:t>
                </a:r>
                <a:r>
                  <a:rPr lang="en-CA" sz="2800" dirty="0" smtClean="0">
                    <a:latin typeface="Arial" panose="020B0604020202020204" pitchFamily="34" charset="0"/>
                    <a:cs typeface="Arial" panose="020B0604020202020204" pitchFamily="34" charset="0"/>
                  </a:rPr>
                  <a:t>Interpretation: The proportion of right-handed toads in the sample was higher than expected due to chance alone.  </a:t>
                </a:r>
                <a:endParaRPr lang="en-CA" sz="2800" dirty="0" smtClean="0">
                  <a:latin typeface="Arial" panose="020B0604020202020204" pitchFamily="34" charset="0"/>
                  <a:cs typeface="Arial" panose="020B060402020202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530758" y="1189973"/>
                <a:ext cx="8613242" cy="5262979"/>
              </a:xfrm>
              <a:prstGeom prst="rect">
                <a:avLst/>
              </a:prstGeom>
              <a:blipFill rotWithShape="0">
                <a:blip r:embed="rId2"/>
                <a:stretch>
                  <a:fillRect l="-1415" t="-1157" b="-2199"/>
                </a:stretch>
              </a:blipFill>
            </p:spPr>
            <p:txBody>
              <a:bodyPr/>
              <a:lstStyle/>
              <a:p>
                <a:r>
                  <a:rPr lang="en-CA">
                    <a:noFill/>
                  </a:rPr>
                  <a:t> </a:t>
                </a:r>
              </a:p>
            </p:txBody>
          </p:sp>
        </mc:Fallback>
      </mc:AlternateContent>
    </p:spTree>
    <p:extLst>
      <p:ext uri="{BB962C8B-B14F-4D97-AF65-F5344CB8AC3E}">
        <p14:creationId xmlns:p14="http://schemas.microsoft.com/office/powerpoint/2010/main" val="1082315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Errors in hypothesis testing</a:t>
            </a:r>
            <a:endParaRPr lang="en-CA"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655638" y="1475875"/>
                <a:ext cx="7975600" cy="1670354"/>
              </a:xfrm>
            </p:spPr>
            <p:txBody>
              <a:bodyPr>
                <a:noAutofit/>
              </a:bodyPr>
              <a:lstStyle/>
              <a:p>
                <a:pPr marL="0" lvl="1" indent="0">
                  <a:spcBef>
                    <a:spcPts val="624"/>
                  </a:spcBef>
                  <a:buNone/>
                </a:pPr>
                <a:r>
                  <a:rPr lang="en-US" sz="2800" dirty="0" smtClean="0"/>
                  <a:t>Type I error: probability of rejecting H</a:t>
                </a:r>
                <a:r>
                  <a:rPr lang="en-US" sz="2800" baseline="-25000" dirty="0" smtClean="0"/>
                  <a:t>0 </a:t>
                </a:r>
                <a:r>
                  <a:rPr lang="en-US" sz="2800" dirty="0" smtClean="0"/>
                  <a:t>when it is true (set using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CA" sz="2800" baseline="-25000" dirty="0" smtClean="0"/>
                  <a:t> </a:t>
                </a:r>
                <a:r>
                  <a:rPr lang="en-CA" sz="2800" dirty="0" smtClean="0"/>
                  <a:t>)</a:t>
                </a:r>
                <a:endParaRPr lang="ru-RU" sz="2800" dirty="0"/>
              </a:p>
              <a:p>
                <a:pPr marL="0" lvl="1" indent="0">
                  <a:spcBef>
                    <a:spcPts val="624"/>
                  </a:spcBef>
                  <a:buNone/>
                </a:pPr>
                <a:endParaRPr lang="en-US" sz="2800" dirty="0"/>
              </a:p>
              <a:p>
                <a:pPr marL="0" lvl="1" indent="0">
                  <a:spcBef>
                    <a:spcPts val="624"/>
                  </a:spcBef>
                  <a:buNone/>
                </a:pPr>
                <a:r>
                  <a:rPr lang="en-US" sz="2800" dirty="0" smtClean="0"/>
                  <a:t>Type II error: probability of retaining (failing to reject) H</a:t>
                </a:r>
                <a:r>
                  <a:rPr lang="en-US" sz="2800" baseline="-25000" dirty="0" smtClean="0"/>
                  <a:t>0</a:t>
                </a:r>
                <a:r>
                  <a:rPr lang="en-US" sz="2800" dirty="0" smtClean="0"/>
                  <a:t> when it is false (</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r>
                      <a:rPr lang="en-CA" sz="2800" b="0" i="0" smtClean="0">
                        <a:latin typeface="Cambria Math" panose="02040503050406030204" pitchFamily="18" charset="0"/>
                        <a:ea typeface="Cambria Math" panose="02040503050406030204" pitchFamily="18" charset="0"/>
                      </a:rPr>
                      <m:t>)</m:t>
                    </m:r>
                  </m:oMath>
                </a14:m>
                <a:endParaRPr lang="ru-RU" sz="2800" baseline="-25000" dirty="0"/>
              </a:p>
              <a:p>
                <a:pPr marL="0" lvl="1" indent="0">
                  <a:spcBef>
                    <a:spcPts val="624"/>
                  </a:spcBef>
                  <a:buNone/>
                </a:pPr>
                <a:endParaRPr lang="en-US" sz="28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655638" y="1475875"/>
                <a:ext cx="7975600" cy="1670354"/>
              </a:xfrm>
              <a:blipFill rotWithShape="0">
                <a:blip r:embed="rId2"/>
                <a:stretch>
                  <a:fillRect l="-1606" t="-6204" b="-39781"/>
                </a:stretch>
              </a:blipFill>
            </p:spPr>
            <p:txBody>
              <a:bodyPr/>
              <a:lstStyle/>
              <a:p>
                <a:r>
                  <a:rPr lang="en-CA">
                    <a:noFill/>
                  </a:rPr>
                  <a:t> </a:t>
                </a:r>
              </a:p>
            </p:txBody>
          </p:sp>
        </mc:Fallback>
      </mc:AlternateContent>
    </p:spTree>
    <p:extLst>
      <p:ext uri="{BB962C8B-B14F-4D97-AF65-F5344CB8AC3E}">
        <p14:creationId xmlns:p14="http://schemas.microsoft.com/office/powerpoint/2010/main" val="2074993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Errors in hypothesis testing</a:t>
            </a:r>
            <a:endParaRPr lang="en-CA"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655638" y="1475875"/>
                <a:ext cx="7975600" cy="1670354"/>
              </a:xfrm>
            </p:spPr>
            <p:txBody>
              <a:bodyPr>
                <a:noAutofit/>
              </a:bodyPr>
              <a:lstStyle/>
              <a:p>
                <a:pPr marL="0" lvl="1" indent="0">
                  <a:spcBef>
                    <a:spcPts val="624"/>
                  </a:spcBef>
                  <a:buNone/>
                </a:pPr>
                <a:r>
                  <a:rPr lang="en-US" sz="2800" dirty="0" smtClean="0"/>
                  <a:t>Type I error: probability of rejecting H</a:t>
                </a:r>
                <a:r>
                  <a:rPr lang="en-US" sz="2800" baseline="-25000" dirty="0" smtClean="0"/>
                  <a:t>0 </a:t>
                </a:r>
                <a:r>
                  <a:rPr lang="en-US" sz="2800" dirty="0" smtClean="0"/>
                  <a:t>when it is true (set using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CA" sz="2800" baseline="-25000" dirty="0" smtClean="0"/>
                  <a:t> </a:t>
                </a:r>
                <a:r>
                  <a:rPr lang="en-CA" sz="2800" dirty="0" smtClean="0"/>
                  <a:t>)</a:t>
                </a:r>
                <a:endParaRPr lang="ru-RU" sz="2800" dirty="0"/>
              </a:p>
              <a:p>
                <a:pPr marL="0" lvl="1" indent="0">
                  <a:spcBef>
                    <a:spcPts val="624"/>
                  </a:spcBef>
                  <a:buNone/>
                </a:pPr>
                <a:endParaRPr lang="en-US" sz="2800" dirty="0"/>
              </a:p>
              <a:p>
                <a:pPr marL="0" lvl="1" indent="0">
                  <a:spcBef>
                    <a:spcPts val="624"/>
                  </a:spcBef>
                  <a:buNone/>
                </a:pPr>
                <a:r>
                  <a:rPr lang="en-US" sz="2800" dirty="0" smtClean="0"/>
                  <a:t>Type II error: probability of retaining (failing to reject) H</a:t>
                </a:r>
                <a:r>
                  <a:rPr lang="en-US" sz="2800" baseline="-25000" dirty="0" smtClean="0"/>
                  <a:t>0</a:t>
                </a:r>
                <a:r>
                  <a:rPr lang="en-US" sz="2800" dirty="0" smtClean="0"/>
                  <a:t> when it is false (</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r>
                      <a:rPr lang="en-CA" sz="2800" b="0" i="0" smtClean="0">
                        <a:latin typeface="Cambria Math" panose="02040503050406030204" pitchFamily="18" charset="0"/>
                        <a:ea typeface="Cambria Math" panose="02040503050406030204" pitchFamily="18" charset="0"/>
                      </a:rPr>
                      <m:t>)</m:t>
                    </m:r>
                  </m:oMath>
                </a14:m>
                <a:endParaRPr lang="ru-RU" sz="2800" baseline="-25000" dirty="0"/>
              </a:p>
              <a:p>
                <a:pPr marL="0" lvl="1" indent="0">
                  <a:spcBef>
                    <a:spcPts val="624"/>
                  </a:spcBef>
                  <a:buNone/>
                </a:pPr>
                <a:endParaRPr lang="en-US" sz="28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655638" y="1475875"/>
                <a:ext cx="7975600" cy="1670354"/>
              </a:xfrm>
              <a:blipFill rotWithShape="0">
                <a:blip r:embed="rId2"/>
                <a:stretch>
                  <a:fillRect l="-1606" t="-6204" b="-3978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Table Placeholder 2"/>
              <p:cNvGraphicFramePr>
                <a:graphicFrameLocks/>
              </p:cNvGraphicFramePr>
              <p:nvPr>
                <p:extLst/>
              </p:nvPr>
            </p:nvGraphicFramePr>
            <p:xfrm>
              <a:off x="374509" y="4133274"/>
              <a:ext cx="8394982" cy="1805208"/>
            </p:xfrm>
            <a:graphic>
              <a:graphicData uri="http://schemas.openxmlformats.org/drawingml/2006/table">
                <a:tbl>
                  <a:tblPr firstRow="1" bandRow="1"/>
                  <a:tblGrid>
                    <a:gridCol w="2709209">
                      <a:extLst>
                        <a:ext uri="{9D8B030D-6E8A-4147-A177-3AD203B41FA5}">
                          <a16:colId xmlns:a16="http://schemas.microsoft.com/office/drawing/2014/main" xmlns="" val="20000"/>
                        </a:ext>
                      </a:extLst>
                    </a:gridCol>
                    <a:gridCol w="2777220">
                      <a:extLst>
                        <a:ext uri="{9D8B030D-6E8A-4147-A177-3AD203B41FA5}">
                          <a16:colId xmlns:a16="http://schemas.microsoft.com/office/drawing/2014/main" xmlns="" val="20001"/>
                        </a:ext>
                      </a:extLst>
                    </a:gridCol>
                    <a:gridCol w="2908553">
                      <a:extLst>
                        <a:ext uri="{9D8B030D-6E8A-4147-A177-3AD203B41FA5}">
                          <a16:colId xmlns:a16="http://schemas.microsoft.com/office/drawing/2014/main" xmlns="" val="20002"/>
                        </a:ext>
                      </a:extLst>
                    </a:gridCol>
                  </a:tblGrid>
                  <a:tr h="601736">
                    <a:tc>
                      <a:txBody>
                        <a:bodyPr/>
                        <a:lstStyle/>
                        <a:p>
                          <a:r>
                            <a:rPr lang="en-US" sz="2800" b="1" i="0" u="none" strike="noStrike" kern="1200" baseline="0" dirty="0">
                              <a:solidFill>
                                <a:schemeClr val="tx1"/>
                              </a:solidFill>
                              <a:latin typeface="Arial" pitchFamily="34" charset="0"/>
                              <a:ea typeface="+mn-ea"/>
                              <a:cs typeface="Arial" pitchFamily="34" charset="0"/>
                            </a:rPr>
                            <a:t>Conclusion</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smtClean="0">
                              <a:solidFill>
                                <a:schemeClr val="tx1"/>
                              </a:solidFill>
                              <a:latin typeface="Arial" pitchFamily="34" charset="0"/>
                              <a:ea typeface="+mn-ea"/>
                              <a:cs typeface="Arial" pitchFamily="34" charset="0"/>
                            </a:rPr>
                            <a:t>Reality: H</a:t>
                          </a:r>
                          <a:r>
                            <a:rPr lang="en-US" sz="2800" b="1" i="0" u="none" strike="noStrike" kern="1200" baseline="-25000" dirty="0" smtClean="0">
                              <a:solidFill>
                                <a:schemeClr val="tx1"/>
                              </a:solidFill>
                              <a:latin typeface="Arial" pitchFamily="34" charset="0"/>
                              <a:ea typeface="+mn-ea"/>
                              <a:cs typeface="Arial" pitchFamily="34" charset="0"/>
                            </a:rPr>
                            <a:t>0</a:t>
                          </a:r>
                          <a:r>
                            <a:rPr lang="en-US" sz="2800" b="1" i="0" u="none" strike="noStrike" kern="1200" baseline="0" dirty="0" smtClean="0">
                              <a:solidFill>
                                <a:schemeClr val="tx1"/>
                              </a:solidFill>
                              <a:latin typeface="Arial" pitchFamily="34" charset="0"/>
                              <a:ea typeface="+mn-ea"/>
                              <a:cs typeface="Arial" pitchFamily="34" charset="0"/>
                            </a:rPr>
                            <a:t> </a:t>
                          </a:r>
                          <a:r>
                            <a:rPr lang="en-US" sz="2800" b="1" i="0" u="none" strike="noStrike" kern="1200" baseline="0" dirty="0">
                              <a:solidFill>
                                <a:schemeClr val="tx1"/>
                              </a:solidFill>
                              <a:latin typeface="Arial" pitchFamily="34" charset="0"/>
                              <a:ea typeface="+mn-ea"/>
                              <a:cs typeface="Arial" pitchFamily="34" charset="0"/>
                            </a:rPr>
                            <a:t>true</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i="0" u="none" strike="noStrike" kern="1200" baseline="0" dirty="0" smtClean="0">
                              <a:solidFill>
                                <a:schemeClr val="tx1"/>
                              </a:solidFill>
                              <a:latin typeface="Arial" pitchFamily="34" charset="0"/>
                              <a:ea typeface="+mn-ea"/>
                              <a:cs typeface="Arial" pitchFamily="34" charset="0"/>
                            </a:rPr>
                            <a:t>Reality: H</a:t>
                          </a:r>
                          <a:r>
                            <a:rPr lang="en-US" sz="2800" b="1" i="0" u="none" strike="noStrike" kern="1200" baseline="-25000" dirty="0" smtClean="0">
                              <a:solidFill>
                                <a:schemeClr val="tx1"/>
                              </a:solidFill>
                              <a:latin typeface="Arial" pitchFamily="34" charset="0"/>
                              <a:ea typeface="+mn-ea"/>
                              <a:cs typeface="Arial" pitchFamily="34" charset="0"/>
                            </a:rPr>
                            <a:t>0</a:t>
                          </a:r>
                          <a:r>
                            <a:rPr lang="en-US" sz="2800" b="1" i="0" u="none" strike="noStrike" kern="1200" baseline="0" dirty="0" smtClean="0">
                              <a:solidFill>
                                <a:schemeClr val="tx1"/>
                              </a:solidFill>
                              <a:latin typeface="Arial" pitchFamily="34" charset="0"/>
                              <a:ea typeface="+mn-ea"/>
                              <a:cs typeface="Arial" pitchFamily="34" charset="0"/>
                            </a:rPr>
                            <a:t> </a:t>
                          </a:r>
                          <a:r>
                            <a:rPr lang="en-US" sz="2800" b="1" i="0" u="none" strike="noStrike" kern="1200" baseline="0" dirty="0">
                              <a:solidFill>
                                <a:schemeClr val="tx1"/>
                              </a:solidFill>
                              <a:latin typeface="Arial" pitchFamily="34" charset="0"/>
                              <a:ea typeface="+mn-ea"/>
                              <a:cs typeface="Arial" pitchFamily="34" charset="0"/>
                            </a:rPr>
                            <a:t>false</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601736">
                    <a:tc>
                      <a:txBody>
                        <a:bodyPr/>
                        <a:lstStyle/>
                        <a:p>
                          <a:r>
                            <a:rPr lang="en-US" sz="2800" b="0" i="0" u="none" strike="noStrike" kern="1200" baseline="0" dirty="0">
                              <a:solidFill>
                                <a:schemeClr val="tx1"/>
                              </a:solidFill>
                              <a:latin typeface="Arial" pitchFamily="34" charset="0"/>
                              <a:ea typeface="+mn-ea"/>
                              <a:cs typeface="Arial" pitchFamily="34" charset="0"/>
                            </a:rPr>
                            <a:t>Reject H</a:t>
                          </a:r>
                          <a:r>
                            <a:rPr lang="en-US" sz="2800" b="0" i="0" u="none" strike="noStrike" kern="1200" baseline="-25000" dirty="0">
                              <a:solidFill>
                                <a:schemeClr val="tx1"/>
                              </a:solidFill>
                              <a:latin typeface="Arial" pitchFamily="34" charset="0"/>
                              <a:ea typeface="+mn-ea"/>
                              <a:cs typeface="Arial" pitchFamily="34" charset="0"/>
                            </a:rPr>
                            <a:t>0</a:t>
                          </a:r>
                          <a:endParaRPr lang="ru-RU" sz="2800" baseline="-25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a:solidFill>
                                <a:schemeClr val="tx1"/>
                              </a:solidFill>
                              <a:latin typeface="Arial" pitchFamily="34" charset="0"/>
                              <a:ea typeface="+mn-ea"/>
                              <a:cs typeface="Arial" pitchFamily="34" charset="0"/>
                            </a:rPr>
                            <a:t>Type I </a:t>
                          </a:r>
                          <a:r>
                            <a:rPr lang="en-US" sz="2800" b="0" i="0" u="none" strike="noStrike" kern="1200" baseline="0" dirty="0" smtClean="0">
                              <a:solidFill>
                                <a:schemeClr val="tx1"/>
                              </a:solidFill>
                              <a:latin typeface="Arial" pitchFamily="34" charset="0"/>
                              <a:ea typeface="+mn-ea"/>
                              <a:cs typeface="Arial" pitchFamily="34" charset="0"/>
                            </a:rPr>
                            <a:t>error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CA" sz="2800" dirty="0" smtClean="0">
                              <a:latin typeface="Arial" pitchFamily="34" charset="0"/>
                              <a:cs typeface="Arial" pitchFamily="34" charset="0"/>
                            </a:rPr>
                            <a:t>)</a:t>
                          </a:r>
                          <a:endParaRPr lang="ru-RU" sz="2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tx1"/>
                              </a:solidFill>
                              <a:latin typeface="Arial" pitchFamily="34" charset="0"/>
                              <a:ea typeface="+mn-ea"/>
                              <a:cs typeface="Arial" pitchFamily="34" charset="0"/>
                            </a:rPr>
                            <a:t>Correct (1-</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r>
                                <a:rPr lang="en-CA" sz="2800" b="0" i="0" smtClean="0">
                                  <a:latin typeface="Cambria Math" panose="02040503050406030204" pitchFamily="18" charset="0"/>
                                  <a:ea typeface="Cambria Math" panose="02040503050406030204" pitchFamily="18" charset="0"/>
                                </a:rPr>
                                <m:t>)</m:t>
                              </m:r>
                            </m:oMath>
                          </a14:m>
                          <a:endParaRPr lang="ru-RU"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601736">
                    <a:tc>
                      <a:txBody>
                        <a:bodyPr/>
                        <a:lstStyle/>
                        <a:p>
                          <a:r>
                            <a:rPr lang="en-US" sz="2800" b="0" i="0" u="none" strike="noStrike" kern="1200" baseline="0" dirty="0">
                              <a:solidFill>
                                <a:schemeClr val="tx1"/>
                              </a:solidFill>
                              <a:latin typeface="Arial" pitchFamily="34" charset="0"/>
                              <a:ea typeface="+mn-ea"/>
                              <a:cs typeface="Arial" pitchFamily="34" charset="0"/>
                            </a:rPr>
                            <a:t>Do not reject H</a:t>
                          </a:r>
                          <a:r>
                            <a:rPr lang="en-US" sz="2800" b="0" i="0" u="none" strike="noStrike" kern="1200" baseline="-25000" dirty="0">
                              <a:solidFill>
                                <a:schemeClr val="tx1"/>
                              </a:solidFill>
                              <a:latin typeface="Arial" pitchFamily="34" charset="0"/>
                              <a:ea typeface="+mn-ea"/>
                              <a:cs typeface="Arial" pitchFamily="34" charset="0"/>
                            </a:rPr>
                            <a:t>0</a:t>
                          </a:r>
                          <a:endParaRPr lang="ru-RU" sz="2800" baseline="-25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tx1"/>
                              </a:solidFill>
                              <a:latin typeface="Arial" pitchFamily="34" charset="0"/>
                              <a:ea typeface="+mn-ea"/>
                              <a:cs typeface="Arial" pitchFamily="34" charset="0"/>
                            </a:rPr>
                            <a:t>Correct (1-</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CA" sz="2800" dirty="0" smtClean="0">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a:solidFill>
                                <a:schemeClr val="tx1"/>
                              </a:solidFill>
                              <a:latin typeface="Arial" pitchFamily="34" charset="0"/>
                              <a:ea typeface="+mn-ea"/>
                              <a:cs typeface="Arial" pitchFamily="34" charset="0"/>
                            </a:rPr>
                            <a:t>Type II </a:t>
                          </a:r>
                          <a:r>
                            <a:rPr lang="en-US" sz="2800" b="0" i="0" u="none" strike="noStrike" kern="1200" baseline="0" dirty="0" smtClean="0">
                              <a:solidFill>
                                <a:schemeClr val="tx1"/>
                              </a:solidFill>
                              <a:latin typeface="Arial" pitchFamily="34" charset="0"/>
                              <a:ea typeface="+mn-ea"/>
                              <a:cs typeface="Arial" pitchFamily="34" charset="0"/>
                            </a:rPr>
                            <a:t>error </a:t>
                          </a:r>
                          <a:r>
                            <a:rPr lang="en-US" sz="2800" dirty="0" smtClean="0"/>
                            <a:t>(</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r>
                                <a:rPr lang="en-CA" sz="2800" b="0" i="0" smtClean="0">
                                  <a:latin typeface="Cambria Math" panose="02040503050406030204" pitchFamily="18" charset="0"/>
                                  <a:ea typeface="Cambria Math" panose="02040503050406030204" pitchFamily="18" charset="0"/>
                                </a:rPr>
                                <m:t>)</m:t>
                              </m:r>
                            </m:oMath>
                          </a14:m>
                          <a:endParaRPr lang="ru-RU"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mc:Choice>
        <mc:Fallback xmlns="">
          <p:graphicFrame>
            <p:nvGraphicFramePr>
              <p:cNvPr id="5" name="Table Placeholder 2"/>
              <p:cNvGraphicFramePr>
                <a:graphicFrameLocks/>
              </p:cNvGraphicFramePr>
              <p:nvPr>
                <p:extLst>
                  <p:ext uri="{D42A27DB-BD31-4B8C-83A1-F6EECF244321}">
                    <p14:modId xmlns:p14="http://schemas.microsoft.com/office/powerpoint/2010/main" val="734563376"/>
                  </p:ext>
                </p:extLst>
              </p:nvPr>
            </p:nvGraphicFramePr>
            <p:xfrm>
              <a:off x="374509" y="4133274"/>
              <a:ext cx="8394982" cy="1805208"/>
            </p:xfrm>
            <a:graphic>
              <a:graphicData uri="http://schemas.openxmlformats.org/drawingml/2006/table">
                <a:tbl>
                  <a:tblPr firstRow="1" bandRow="1"/>
                  <a:tblGrid>
                    <a:gridCol w="2709209">
                      <a:extLst>
                        <a:ext uri="{9D8B030D-6E8A-4147-A177-3AD203B41FA5}">
                          <a16:colId xmlns="" xmlns:a16="http://schemas.microsoft.com/office/drawing/2014/main" val="20000"/>
                        </a:ext>
                      </a:extLst>
                    </a:gridCol>
                    <a:gridCol w="2777220">
                      <a:extLst>
                        <a:ext uri="{9D8B030D-6E8A-4147-A177-3AD203B41FA5}">
                          <a16:colId xmlns="" xmlns:a16="http://schemas.microsoft.com/office/drawing/2014/main" val="20001"/>
                        </a:ext>
                      </a:extLst>
                    </a:gridCol>
                    <a:gridCol w="2908553">
                      <a:extLst>
                        <a:ext uri="{9D8B030D-6E8A-4147-A177-3AD203B41FA5}">
                          <a16:colId xmlns="" xmlns:a16="http://schemas.microsoft.com/office/drawing/2014/main" val="20002"/>
                        </a:ext>
                      </a:extLst>
                    </a:gridCol>
                  </a:tblGrid>
                  <a:tr h="601736">
                    <a:tc>
                      <a:txBody>
                        <a:bodyPr/>
                        <a:lstStyle/>
                        <a:p>
                          <a:r>
                            <a:rPr lang="en-US" sz="2800" b="1" i="0" u="none" strike="noStrike" kern="1200" baseline="0" dirty="0">
                              <a:solidFill>
                                <a:schemeClr val="tx1"/>
                              </a:solidFill>
                              <a:latin typeface="Arial" pitchFamily="34" charset="0"/>
                              <a:ea typeface="+mn-ea"/>
                              <a:cs typeface="Arial" pitchFamily="34" charset="0"/>
                            </a:rPr>
                            <a:t>Conclusion</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smtClean="0">
                              <a:solidFill>
                                <a:schemeClr val="tx1"/>
                              </a:solidFill>
                              <a:latin typeface="Arial" pitchFamily="34" charset="0"/>
                              <a:ea typeface="+mn-ea"/>
                              <a:cs typeface="Arial" pitchFamily="34" charset="0"/>
                            </a:rPr>
                            <a:t>Reality: H</a:t>
                          </a:r>
                          <a:r>
                            <a:rPr lang="en-US" sz="2800" b="1" i="0" u="none" strike="noStrike" kern="1200" baseline="-25000" dirty="0" smtClean="0">
                              <a:solidFill>
                                <a:schemeClr val="tx1"/>
                              </a:solidFill>
                              <a:latin typeface="Arial" pitchFamily="34" charset="0"/>
                              <a:ea typeface="+mn-ea"/>
                              <a:cs typeface="Arial" pitchFamily="34" charset="0"/>
                            </a:rPr>
                            <a:t>0</a:t>
                          </a:r>
                          <a:r>
                            <a:rPr lang="en-US" sz="2800" b="1" i="0" u="none" strike="noStrike" kern="1200" baseline="0" dirty="0" smtClean="0">
                              <a:solidFill>
                                <a:schemeClr val="tx1"/>
                              </a:solidFill>
                              <a:latin typeface="Arial" pitchFamily="34" charset="0"/>
                              <a:ea typeface="+mn-ea"/>
                              <a:cs typeface="Arial" pitchFamily="34" charset="0"/>
                            </a:rPr>
                            <a:t> </a:t>
                          </a:r>
                          <a:r>
                            <a:rPr lang="en-US" sz="2800" b="1" i="0" u="none" strike="noStrike" kern="1200" baseline="0" dirty="0">
                              <a:solidFill>
                                <a:schemeClr val="tx1"/>
                              </a:solidFill>
                              <a:latin typeface="Arial" pitchFamily="34" charset="0"/>
                              <a:ea typeface="+mn-ea"/>
                              <a:cs typeface="Arial" pitchFamily="34" charset="0"/>
                            </a:rPr>
                            <a:t>true</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i="0" u="none" strike="noStrike" kern="1200" baseline="0" dirty="0" smtClean="0">
                              <a:solidFill>
                                <a:schemeClr val="tx1"/>
                              </a:solidFill>
                              <a:latin typeface="Arial" pitchFamily="34" charset="0"/>
                              <a:ea typeface="+mn-ea"/>
                              <a:cs typeface="Arial" pitchFamily="34" charset="0"/>
                            </a:rPr>
                            <a:t>Reality: H</a:t>
                          </a:r>
                          <a:r>
                            <a:rPr lang="en-US" sz="2800" b="1" i="0" u="none" strike="noStrike" kern="1200" baseline="-25000" dirty="0" smtClean="0">
                              <a:solidFill>
                                <a:schemeClr val="tx1"/>
                              </a:solidFill>
                              <a:latin typeface="Arial" pitchFamily="34" charset="0"/>
                              <a:ea typeface="+mn-ea"/>
                              <a:cs typeface="Arial" pitchFamily="34" charset="0"/>
                            </a:rPr>
                            <a:t>0</a:t>
                          </a:r>
                          <a:r>
                            <a:rPr lang="en-US" sz="2800" b="1" i="0" u="none" strike="noStrike" kern="1200" baseline="0" dirty="0" smtClean="0">
                              <a:solidFill>
                                <a:schemeClr val="tx1"/>
                              </a:solidFill>
                              <a:latin typeface="Arial" pitchFamily="34" charset="0"/>
                              <a:ea typeface="+mn-ea"/>
                              <a:cs typeface="Arial" pitchFamily="34" charset="0"/>
                            </a:rPr>
                            <a:t> </a:t>
                          </a:r>
                          <a:r>
                            <a:rPr lang="en-US" sz="2800" b="1" i="0" u="none" strike="noStrike" kern="1200" baseline="0" dirty="0">
                              <a:solidFill>
                                <a:schemeClr val="tx1"/>
                              </a:solidFill>
                              <a:latin typeface="Arial" pitchFamily="34" charset="0"/>
                              <a:ea typeface="+mn-ea"/>
                              <a:cs typeface="Arial" pitchFamily="34" charset="0"/>
                            </a:rPr>
                            <a:t>false</a:t>
                          </a:r>
                          <a:endParaRPr lang="ru-RU" sz="28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601736">
                    <a:tc>
                      <a:txBody>
                        <a:bodyPr/>
                        <a:lstStyle/>
                        <a:p>
                          <a:r>
                            <a:rPr lang="en-US" sz="2800" b="0" i="0" u="none" strike="noStrike" kern="1200" baseline="0" dirty="0">
                              <a:solidFill>
                                <a:schemeClr val="tx1"/>
                              </a:solidFill>
                              <a:latin typeface="Arial" pitchFamily="34" charset="0"/>
                              <a:ea typeface="+mn-ea"/>
                              <a:cs typeface="Arial" pitchFamily="34" charset="0"/>
                            </a:rPr>
                            <a:t>Reject H</a:t>
                          </a:r>
                          <a:r>
                            <a:rPr lang="en-US" sz="2800" b="0" i="0" u="none" strike="noStrike" kern="1200" baseline="-25000" dirty="0">
                              <a:solidFill>
                                <a:schemeClr val="tx1"/>
                              </a:solidFill>
                              <a:latin typeface="Arial" pitchFamily="34" charset="0"/>
                              <a:ea typeface="+mn-ea"/>
                              <a:cs typeface="Arial" pitchFamily="34" charset="0"/>
                            </a:rPr>
                            <a:t>0</a:t>
                          </a:r>
                          <a:endParaRPr lang="ru-RU" sz="2800" baseline="-25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7807" t="-110101" r="-105044" b="-11414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89099" t="-110101" r="-419" b="-114141"/>
                          </a:stretch>
                        </a:blipFill>
                      </a:tcPr>
                    </a:tc>
                    <a:extLst>
                      <a:ext uri="{0D108BD9-81ED-4DB2-BD59-A6C34878D82A}">
                        <a16:rowId xmlns="" xmlns:a16="http://schemas.microsoft.com/office/drawing/2014/main" val="10002"/>
                      </a:ext>
                    </a:extLst>
                  </a:tr>
                  <a:tr h="601736">
                    <a:tc>
                      <a:txBody>
                        <a:bodyPr/>
                        <a:lstStyle/>
                        <a:p>
                          <a:r>
                            <a:rPr lang="en-US" sz="2800" b="0" i="0" u="none" strike="noStrike" kern="1200" baseline="0" dirty="0">
                              <a:solidFill>
                                <a:schemeClr val="tx1"/>
                              </a:solidFill>
                              <a:latin typeface="Arial" pitchFamily="34" charset="0"/>
                              <a:ea typeface="+mn-ea"/>
                              <a:cs typeface="Arial" pitchFamily="34" charset="0"/>
                            </a:rPr>
                            <a:t>Do not reject H</a:t>
                          </a:r>
                          <a:r>
                            <a:rPr lang="en-US" sz="2800" b="0" i="0" u="none" strike="noStrike" kern="1200" baseline="-25000" dirty="0">
                              <a:solidFill>
                                <a:schemeClr val="tx1"/>
                              </a:solidFill>
                              <a:latin typeface="Arial" pitchFamily="34" charset="0"/>
                              <a:ea typeface="+mn-ea"/>
                              <a:cs typeface="Arial" pitchFamily="34" charset="0"/>
                            </a:rPr>
                            <a:t>0</a:t>
                          </a:r>
                          <a:endParaRPr lang="ru-RU" sz="2800" baseline="-25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97807" t="-210101" r="-105044" b="-1414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89099" t="-210101" r="-419" b="-14141"/>
                          </a:stretch>
                        </a:blipFill>
                      </a:tcPr>
                    </a:tc>
                    <a:extLst>
                      <a:ext uri="{0D108BD9-81ED-4DB2-BD59-A6C34878D82A}">
                        <a16:rowId xmlns=""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177844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Power of a test</a:t>
            </a:r>
            <a:endParaRPr lang="en-CA"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388307" y="1475875"/>
                <a:ext cx="8517697" cy="4561670"/>
              </a:xfrm>
            </p:spPr>
            <p:txBody>
              <a:bodyPr>
                <a:noAutofit/>
              </a:bodyPr>
              <a:lstStyle/>
              <a:p>
                <a:pPr marL="457200" lvl="1" indent="-457200">
                  <a:spcBef>
                    <a:spcPts val="624"/>
                  </a:spcBef>
                </a:pPr>
                <a:r>
                  <a:rPr lang="en-US" sz="2800" dirty="0" smtClean="0"/>
                  <a:t>Low probability of Type II error = high power </a:t>
                </a:r>
                <a:r>
                  <a:rPr lang="en-US" sz="2800" dirty="0"/>
                  <a:t>(1-</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CA" sz="2800">
                        <a:latin typeface="Cambria Math" panose="02040503050406030204" pitchFamily="18" charset="0"/>
                        <a:ea typeface="Cambria Math" panose="02040503050406030204" pitchFamily="18" charset="0"/>
                      </a:rPr>
                      <m:t>)</m:t>
                    </m:r>
                  </m:oMath>
                </a14:m>
                <a:endParaRPr lang="ru-RU" sz="2800" baseline="-25000" dirty="0"/>
              </a:p>
              <a:p>
                <a:pPr marL="457200" lvl="1" indent="-457200">
                  <a:spcBef>
                    <a:spcPts val="624"/>
                  </a:spcBef>
                </a:pPr>
                <a:endParaRPr lang="en-US" sz="2800" dirty="0" smtClean="0"/>
              </a:p>
              <a:p>
                <a:pPr marL="457200" lvl="1" indent="-457200">
                  <a:spcBef>
                    <a:spcPts val="624"/>
                  </a:spcBef>
                </a:pPr>
                <a:r>
                  <a:rPr lang="en-US" sz="2800" dirty="0" smtClean="0"/>
                  <a:t>Power: probability that a random sample will lead to rejection of a null hypothesis when it is false</a:t>
                </a:r>
              </a:p>
              <a:p>
                <a:pPr marL="457200" lvl="1" indent="-457200">
                  <a:spcBef>
                    <a:spcPts val="624"/>
                  </a:spcBef>
                </a:pPr>
                <a:endParaRPr lang="en-US" sz="2800" dirty="0"/>
              </a:p>
              <a:p>
                <a:pPr marL="457200" lvl="1" indent="-457200">
                  <a:spcBef>
                    <a:spcPts val="624"/>
                  </a:spcBef>
                </a:pPr>
                <a:r>
                  <a:rPr lang="en-US" sz="2800" dirty="0" smtClean="0"/>
                  <a:t>More power if sample size is large, effect size is large, and variability low</a:t>
                </a:r>
                <a:endParaRPr lang="en-US" sz="28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388307" y="1475875"/>
                <a:ext cx="8517697" cy="4561670"/>
              </a:xfrm>
              <a:blipFill rotWithShape="0">
                <a:blip r:embed="rId2"/>
                <a:stretch>
                  <a:fillRect l="-1288" t="-2273" r="-1002"/>
                </a:stretch>
              </a:blipFill>
            </p:spPr>
            <p:txBody>
              <a:bodyPr/>
              <a:lstStyle/>
              <a:p>
                <a:r>
                  <a:rPr lang="en-CA">
                    <a:noFill/>
                  </a:rPr>
                  <a:t> </a:t>
                </a:r>
              </a:p>
            </p:txBody>
          </p:sp>
        </mc:Fallback>
      </mc:AlternateContent>
    </p:spTree>
    <p:extLst>
      <p:ext uri="{BB962C8B-B14F-4D97-AF65-F5344CB8AC3E}">
        <p14:creationId xmlns:p14="http://schemas.microsoft.com/office/powerpoint/2010/main" val="6490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8168" y="1688817"/>
            <a:ext cx="8287664" cy="461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583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669" y="1325563"/>
            <a:ext cx="3442561" cy="19156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8411" y="3672942"/>
            <a:ext cx="8267178"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(Simple genetic model): proportion of left-handed plants in the offspring is ¼</a:t>
            </a:r>
          </a:p>
          <a:p>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p!=1/4</a:t>
            </a:r>
            <a:endParaRPr lang="en-CA" sz="2800" dirty="0">
              <a:latin typeface="Arial" panose="020B0604020202020204" pitchFamily="34" charset="0"/>
              <a:cs typeface="Arial" panose="020B0604020202020204" pitchFamily="34" charset="0"/>
            </a:endParaRPr>
          </a:p>
        </p:txBody>
      </p:sp>
      <p:sp>
        <p:nvSpPr>
          <p:cNvPr id="7" name="TextBox 6"/>
          <p:cNvSpPr txBox="1"/>
          <p:nvPr/>
        </p:nvSpPr>
        <p:spPr>
          <a:xfrm>
            <a:off x="3997899" y="1326694"/>
            <a:ext cx="5045893"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Cross-breeding experiment that yielded 27 offspring, with 6 left-handed and 21 right-handed</a:t>
            </a:r>
          </a:p>
        </p:txBody>
      </p:sp>
    </p:spTree>
    <p:extLst>
      <p:ext uri="{BB962C8B-B14F-4D97-AF65-F5344CB8AC3E}">
        <p14:creationId xmlns:p14="http://schemas.microsoft.com/office/powerpoint/2010/main" val="195558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is hypothesis testing?</a:t>
            </a:r>
            <a:endParaRPr lang="en-CA" dirty="0"/>
          </a:p>
        </p:txBody>
      </p:sp>
      <p:sp>
        <p:nvSpPr>
          <p:cNvPr id="4" name="Content Placeholder 2"/>
          <p:cNvSpPr>
            <a:spLocks noGrp="1"/>
          </p:cNvSpPr>
          <p:nvPr>
            <p:ph idx="1"/>
          </p:nvPr>
        </p:nvSpPr>
        <p:spPr>
          <a:xfrm>
            <a:off x="655638" y="1588609"/>
            <a:ext cx="7975600" cy="4351338"/>
          </a:xfrm>
        </p:spPr>
        <p:txBody>
          <a:bodyPr>
            <a:normAutofit/>
          </a:bodyPr>
          <a:lstStyle/>
          <a:p>
            <a:pPr marL="457200" lvl="1" indent="-457200">
              <a:spcBef>
                <a:spcPts val="624"/>
              </a:spcBef>
            </a:pPr>
            <a:r>
              <a:rPr lang="en-US" sz="2800" dirty="0" smtClean="0"/>
              <a:t>Does the parameter differ from a null expectation? </a:t>
            </a:r>
          </a:p>
          <a:p>
            <a:pPr marL="914400" lvl="2" indent="-457200">
              <a:spcBef>
                <a:spcPts val="624"/>
              </a:spcBef>
            </a:pPr>
            <a:r>
              <a:rPr lang="en-US" sz="2800" dirty="0" smtClean="0"/>
              <a:t>Is there an effect?</a:t>
            </a:r>
          </a:p>
          <a:p>
            <a:pPr marL="914400" lvl="2" indent="-457200">
              <a:spcBef>
                <a:spcPts val="624"/>
              </a:spcBef>
            </a:pPr>
            <a:r>
              <a:rPr lang="en-US" sz="2800" dirty="0" smtClean="0"/>
              <a:t>Are two groups different?</a:t>
            </a:r>
          </a:p>
          <a:p>
            <a:pPr marL="914400" lvl="2" indent="-457200">
              <a:spcBef>
                <a:spcPts val="624"/>
              </a:spcBef>
            </a:pPr>
            <a:endParaRPr lang="en-US" sz="2800" dirty="0"/>
          </a:p>
        </p:txBody>
      </p:sp>
    </p:spTree>
    <p:extLst>
      <p:ext uri="{BB962C8B-B14F-4D97-AF65-F5344CB8AC3E}">
        <p14:creationId xmlns:p14="http://schemas.microsoft.com/office/powerpoint/2010/main" val="1123504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565" y="1444430"/>
            <a:ext cx="3695602" cy="205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1166" y="1444430"/>
            <a:ext cx="4972833" cy="2677656"/>
          </a:xfrm>
          <a:prstGeom prst="rect">
            <a:avLst/>
          </a:prstGeom>
          <a:noFill/>
        </p:spPr>
        <p:txBody>
          <a:bodyPr wrap="square" rtlCol="0">
            <a:spAutoFit/>
          </a:bodyPr>
          <a:lstStyle/>
          <a:p>
            <a:pPr algn="ctr"/>
            <a:r>
              <a:rPr lang="en-CA" sz="2800" dirty="0" smtClean="0">
                <a:latin typeface="Arial" panose="020B0604020202020204" pitchFamily="34" charset="0"/>
                <a:cs typeface="Arial" panose="020B0604020202020204" pitchFamily="34" charset="0"/>
              </a:rPr>
              <a:t>Observed number left-handed flowers: 6</a:t>
            </a:r>
          </a:p>
          <a:p>
            <a:pPr algn="ctr"/>
            <a:r>
              <a:rPr lang="en-CA" sz="2800" dirty="0" smtClean="0">
                <a:latin typeface="Arial" panose="020B0604020202020204" pitchFamily="34" charset="0"/>
                <a:cs typeface="Arial" panose="020B0604020202020204" pitchFamily="34" charset="0"/>
              </a:rPr>
              <a:t>Expected number left-handed flowers: 6.75 (1/4 of 27)</a:t>
            </a:r>
          </a:p>
          <a:p>
            <a:pPr algn="ctr"/>
            <a:endParaRPr lang="en-CA" sz="2800" dirty="0" smtClean="0">
              <a:latin typeface="Arial" panose="020B0604020202020204" pitchFamily="34" charset="0"/>
              <a:cs typeface="Arial" panose="020B0604020202020204" pitchFamily="34" charset="0"/>
            </a:endParaRPr>
          </a:p>
          <a:p>
            <a:pPr algn="ct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1993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565" y="1444430"/>
            <a:ext cx="3695602" cy="205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1166" y="1444430"/>
            <a:ext cx="4972833" cy="2677656"/>
          </a:xfrm>
          <a:prstGeom prst="rect">
            <a:avLst/>
          </a:prstGeom>
          <a:noFill/>
        </p:spPr>
        <p:txBody>
          <a:bodyPr wrap="square" rtlCol="0">
            <a:spAutoFit/>
          </a:bodyPr>
          <a:lstStyle/>
          <a:p>
            <a:pPr algn="ctr"/>
            <a:r>
              <a:rPr lang="en-CA" sz="2800" dirty="0" smtClean="0">
                <a:latin typeface="Arial" panose="020B0604020202020204" pitchFamily="34" charset="0"/>
                <a:cs typeface="Arial" panose="020B0604020202020204" pitchFamily="34" charset="0"/>
              </a:rPr>
              <a:t>Observed number left-handed flowers: 6</a:t>
            </a:r>
          </a:p>
          <a:p>
            <a:pPr algn="ctr"/>
            <a:r>
              <a:rPr lang="en-CA" sz="2800" dirty="0" smtClean="0">
                <a:latin typeface="Arial" panose="020B0604020202020204" pitchFamily="34" charset="0"/>
                <a:cs typeface="Arial" panose="020B0604020202020204" pitchFamily="34" charset="0"/>
              </a:rPr>
              <a:t>Expected number left-handed flowers: 6.75 (1/4 of 27)</a:t>
            </a:r>
          </a:p>
          <a:p>
            <a:pPr algn="ctr"/>
            <a:endParaRPr lang="en-CA" sz="2800" dirty="0" smtClean="0">
              <a:latin typeface="Arial" panose="020B0604020202020204" pitchFamily="34" charset="0"/>
              <a:cs typeface="Arial" panose="020B0604020202020204" pitchFamily="34" charset="0"/>
            </a:endParaRPr>
          </a:p>
          <a:p>
            <a:pPr algn="ctr"/>
            <a:endParaRPr lang="en-CA" sz="2800" dirty="0">
              <a:latin typeface="Arial" panose="020B0604020202020204" pitchFamily="34" charset="0"/>
              <a:cs typeface="Arial" panose="020B0604020202020204" pitchFamily="34" charset="0"/>
            </a:endParaRPr>
          </a:p>
        </p:txBody>
      </p:sp>
      <p:pic>
        <p:nvPicPr>
          <p:cNvPr id="8" name="Picture 2" descr="A histogram plots probability for different number of left-handed flowers.&#10;The approximate data are as follows. 1 left-handed flower, probability zero point zero zero five; 2, zero point zero two; 3, zero point zero five; 4, zero point zero nine; 5, zero point one four; 6, zero point one seven; 7, zero point one seven; 8, zero point one four; 9, zero point one; 10, zero point zero six; 11, zero point zero three; 12, zero point zero two; 13, zero point zero one; 14, zero point zero zero five. Rectangular bars 1, 2, 3, 4, 5, and 6 are shaded. 6 is highlighted with label Observed value. 6.75 is labeled as Expected value under H not.&#10;FIGURE 6.4-1 The null distribution for the number of left-handed individuals out of 27 sam- pled. Red bars on the left indicate outcomes less than or equal to six, the observed number of left-handed individuals. We’ve used red bars to indicate just one tail of the null distribution in this drawing. However, the test is two-sided and an equivalent portion of the right tail of the distribution must be incorporated when calculating the P-value for a two-sided tes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5565" y="3711249"/>
            <a:ext cx="4654145" cy="29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711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565" y="1444430"/>
            <a:ext cx="3695602" cy="205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1166" y="1444430"/>
            <a:ext cx="4972833" cy="3970318"/>
          </a:xfrm>
          <a:prstGeom prst="rect">
            <a:avLst/>
          </a:prstGeom>
          <a:noFill/>
        </p:spPr>
        <p:txBody>
          <a:bodyPr wrap="square" rtlCol="0">
            <a:spAutoFit/>
          </a:bodyPr>
          <a:lstStyle/>
          <a:p>
            <a:pPr algn="ctr"/>
            <a:r>
              <a:rPr lang="en-CA" sz="2800" dirty="0" smtClean="0">
                <a:latin typeface="Arial" panose="020B0604020202020204" pitchFamily="34" charset="0"/>
                <a:cs typeface="Arial" panose="020B0604020202020204" pitchFamily="34" charset="0"/>
              </a:rPr>
              <a:t>Observed number left-handed flowers: 6</a:t>
            </a:r>
          </a:p>
          <a:p>
            <a:pPr algn="ctr"/>
            <a:r>
              <a:rPr lang="en-CA" sz="2800" dirty="0" smtClean="0">
                <a:latin typeface="Arial" panose="020B0604020202020204" pitchFamily="34" charset="0"/>
                <a:cs typeface="Arial" panose="020B0604020202020204" pitchFamily="34" charset="0"/>
              </a:rPr>
              <a:t>Expected number left-handed flowers: 6.75 (1/4 of 27)</a:t>
            </a:r>
          </a:p>
          <a:p>
            <a:pPr algn="ctr"/>
            <a:endParaRPr lang="en-CA" sz="2800" dirty="0" smtClean="0">
              <a:latin typeface="Arial" panose="020B0604020202020204" pitchFamily="34" charset="0"/>
              <a:cs typeface="Arial" panose="020B0604020202020204" pitchFamily="34" charset="0"/>
            </a:endParaRPr>
          </a:p>
          <a:p>
            <a:pPr algn="ctr"/>
            <a:endParaRPr lang="en-CA" sz="2800" dirty="0">
              <a:latin typeface="Arial" panose="020B0604020202020204" pitchFamily="34" charset="0"/>
              <a:cs typeface="Arial" panose="020B0604020202020204" pitchFamily="34" charset="0"/>
            </a:endParaRPr>
          </a:p>
          <a:p>
            <a:pPr algn="ctr"/>
            <a:r>
              <a:rPr lang="en-CA" sz="2800" dirty="0" smtClean="0">
                <a:latin typeface="Arial" panose="020B0604020202020204" pitchFamily="34" charset="0"/>
                <a:cs typeface="Arial" panose="020B0604020202020204" pitchFamily="34" charset="0"/>
              </a:rPr>
              <a:t>P = 0.942</a:t>
            </a:r>
          </a:p>
          <a:p>
            <a:pPr algn="ctr"/>
            <a:r>
              <a:rPr lang="en-CA" sz="2800" dirty="0" smtClean="0">
                <a:latin typeface="Arial" panose="020B0604020202020204" pitchFamily="34" charset="0"/>
                <a:cs typeface="Arial" panose="020B0604020202020204" pitchFamily="34" charset="0"/>
              </a:rPr>
              <a:t>Fail to Reject H0</a:t>
            </a:r>
          </a:p>
          <a:p>
            <a:pPr algn="ctr"/>
            <a:endParaRPr lang="en-CA" sz="2800" dirty="0" smtClean="0">
              <a:latin typeface="Arial" panose="020B0604020202020204" pitchFamily="34" charset="0"/>
              <a:cs typeface="Arial" panose="020B0604020202020204" pitchFamily="34" charset="0"/>
            </a:endParaRPr>
          </a:p>
        </p:txBody>
      </p:sp>
      <p:pic>
        <p:nvPicPr>
          <p:cNvPr id="8" name="Picture 2" descr="A histogram plots probability for different number of left-handed flowers.&#10;The approximate data are as follows. 1 left-handed flower, probability zero point zero zero five; 2, zero point zero two; 3, zero point zero five; 4, zero point zero nine; 5, zero point one four; 6, zero point one seven; 7, zero point one seven; 8, zero point one four; 9, zero point one; 10, zero point zero six; 11, zero point zero three; 12, zero point zero two; 13, zero point zero one; 14, zero point zero zero five. Rectangular bars 1, 2, 3, 4, 5, and 6 are shaded. 6 is highlighted with label Observed value. 6.75 is labeled as Expected value under H not.&#10;FIGURE 6.4-1 The null distribution for the number of left-handed individuals out of 27 sam- pled. Red bars on the left indicate outcomes less than or equal to six, the observed number of left-handed individuals. We’ve used red bars to indicate just one tail of the null distribution in this drawing. However, the test is two-sided and an equivalent portion of the right tail of the distribution must be incorporated when calculating the P-value for a two-sided tes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5565" y="3711249"/>
            <a:ext cx="4654145" cy="29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25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pic>
        <p:nvPicPr>
          <p:cNvPr id="5" name="Picture 2" descr="A photo of Heteranthera multiflora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565" y="1444430"/>
            <a:ext cx="3695602" cy="205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1166" y="1444430"/>
            <a:ext cx="4972833" cy="4832092"/>
          </a:xfrm>
          <a:prstGeom prst="rect">
            <a:avLst/>
          </a:prstGeom>
          <a:noFill/>
        </p:spPr>
        <p:txBody>
          <a:bodyPr wrap="square" rtlCol="0">
            <a:spAutoFit/>
          </a:bodyPr>
          <a:lstStyle/>
          <a:p>
            <a:pPr algn="ctr"/>
            <a:r>
              <a:rPr lang="en-CA" sz="2800" dirty="0" smtClean="0">
                <a:latin typeface="Arial" panose="020B0604020202020204" pitchFamily="34" charset="0"/>
                <a:cs typeface="Arial" panose="020B0604020202020204" pitchFamily="34" charset="0"/>
              </a:rPr>
              <a:t>Observed number left-handed flowers: 6</a:t>
            </a:r>
          </a:p>
          <a:p>
            <a:pPr algn="ctr"/>
            <a:r>
              <a:rPr lang="en-CA" sz="2800" dirty="0" smtClean="0">
                <a:latin typeface="Arial" panose="020B0604020202020204" pitchFamily="34" charset="0"/>
                <a:cs typeface="Arial" panose="020B0604020202020204" pitchFamily="34" charset="0"/>
              </a:rPr>
              <a:t>Expected number left-handed flowers: 6.75 (1/4 of 27)</a:t>
            </a:r>
          </a:p>
          <a:p>
            <a:pPr algn="ctr"/>
            <a:endParaRPr lang="en-CA" sz="2800" dirty="0" smtClean="0">
              <a:latin typeface="Arial" panose="020B0604020202020204" pitchFamily="34" charset="0"/>
              <a:cs typeface="Arial" panose="020B0604020202020204" pitchFamily="34" charset="0"/>
            </a:endParaRPr>
          </a:p>
          <a:p>
            <a:pPr algn="ctr"/>
            <a:endParaRPr lang="en-CA" sz="2800" dirty="0">
              <a:latin typeface="Arial" panose="020B0604020202020204" pitchFamily="34" charset="0"/>
              <a:cs typeface="Arial" panose="020B0604020202020204" pitchFamily="34" charset="0"/>
            </a:endParaRPr>
          </a:p>
          <a:p>
            <a:pPr algn="ctr"/>
            <a:r>
              <a:rPr lang="en-CA" sz="2800" dirty="0" smtClean="0">
                <a:latin typeface="Arial" panose="020B0604020202020204" pitchFamily="34" charset="0"/>
                <a:cs typeface="Arial" panose="020B0604020202020204" pitchFamily="34" charset="0"/>
              </a:rPr>
              <a:t>P = 0.942</a:t>
            </a:r>
          </a:p>
          <a:p>
            <a:pPr algn="ctr"/>
            <a:r>
              <a:rPr lang="en-CA" sz="2800" dirty="0" smtClean="0">
                <a:latin typeface="Arial" panose="020B0604020202020204" pitchFamily="34" charset="0"/>
                <a:cs typeface="Arial" panose="020B0604020202020204" pitchFamily="34" charset="0"/>
              </a:rPr>
              <a:t>Fail to Reject H0</a:t>
            </a:r>
          </a:p>
          <a:p>
            <a:pPr algn="ctr"/>
            <a:endParaRPr lang="en-CA" sz="2800" dirty="0" smtClean="0">
              <a:latin typeface="Arial" panose="020B0604020202020204" pitchFamily="34" charset="0"/>
              <a:cs typeface="Arial" panose="020B0604020202020204" pitchFamily="34" charset="0"/>
            </a:endParaRPr>
          </a:p>
          <a:p>
            <a:pPr algn="ctr"/>
            <a:r>
              <a:rPr lang="en-CA" sz="2800" dirty="0" smtClean="0">
                <a:latin typeface="Arial" panose="020B0604020202020204" pitchFamily="34" charset="0"/>
                <a:cs typeface="Arial" panose="020B0604020202020204" pitchFamily="34" charset="0"/>
              </a:rPr>
              <a:t>95% CI</a:t>
            </a:r>
          </a:p>
          <a:p>
            <a:pPr algn="ctr"/>
            <a:r>
              <a:rPr lang="en-CA" sz="2800" dirty="0" smtClean="0">
                <a:latin typeface="Arial" panose="020B0604020202020204" pitchFamily="34" charset="0"/>
                <a:cs typeface="Arial" panose="020B0604020202020204" pitchFamily="34" charset="0"/>
              </a:rPr>
              <a:t>0.10&lt;p&lt;0.41</a:t>
            </a:r>
            <a:endParaRPr lang="en-CA" sz="2800" dirty="0">
              <a:latin typeface="Arial" panose="020B0604020202020204" pitchFamily="34" charset="0"/>
              <a:cs typeface="Arial" panose="020B0604020202020204" pitchFamily="34" charset="0"/>
            </a:endParaRPr>
          </a:p>
        </p:txBody>
      </p:sp>
      <p:pic>
        <p:nvPicPr>
          <p:cNvPr id="8" name="Picture 2" descr="A histogram plots probability for different number of left-handed flowers.&#10;The approximate data are as follows. 1 left-handed flower, probability zero point zero zero five; 2, zero point zero two; 3, zero point zero five; 4, zero point zero nine; 5, zero point one four; 6, zero point one seven; 7, zero point one seven; 8, zero point one four; 9, zero point one; 10, zero point zero six; 11, zero point zero three; 12, zero point zero two; 13, zero point zero one; 14, zero point zero zero five. Rectangular bars 1, 2, 3, 4, 5, and 6 are shaded. 6 is highlighted with label Observed value. 6.75 is labeled as Expected value under H not.&#10;FIGURE 6.4-1 The null distribution for the number of left-handed individuals out of 27 sam- pled. Red bars on the left indicate outcomes less than or equal to six, the observed number of left-handed individuals. We’ve used red bars to indicate just one tail of the null distribution in this drawing. However, the test is two-sided and an equivalent portion of the right tail of the distribution must be incorporated when calculating the P-value for a two-sided tes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5565" y="3711249"/>
            <a:ext cx="4654145" cy="29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370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sp>
        <p:nvSpPr>
          <p:cNvPr id="4" name="Content Placeholder 2"/>
          <p:cNvSpPr>
            <a:spLocks noGrp="1"/>
          </p:cNvSpPr>
          <p:nvPr>
            <p:ph idx="1"/>
          </p:nvPr>
        </p:nvSpPr>
        <p:spPr>
          <a:xfrm>
            <a:off x="584200" y="1601136"/>
            <a:ext cx="7975600" cy="4351338"/>
          </a:xfrm>
        </p:spPr>
        <p:txBody>
          <a:bodyPr>
            <a:normAutofit/>
          </a:bodyPr>
          <a:lstStyle/>
          <a:p>
            <a:pPr marL="457200" lvl="1" indent="-457200">
              <a:spcBef>
                <a:spcPts val="624"/>
              </a:spcBef>
              <a:buFont typeface="+mj-lt"/>
              <a:buAutoNum type="arabicPeriod"/>
            </a:pPr>
            <a:r>
              <a:rPr lang="en-US" sz="2800" dirty="0" smtClean="0"/>
              <a:t>Two proportions are the same or that the two proportions are different but data are too sparse to demonstrate a difference</a:t>
            </a:r>
          </a:p>
          <a:p>
            <a:pPr marL="457200" lvl="1" indent="-457200">
              <a:spcBef>
                <a:spcPts val="624"/>
              </a:spcBef>
              <a:buFont typeface="+mj-lt"/>
              <a:buAutoNum type="arabicPeriod"/>
            </a:pPr>
            <a:endParaRPr lang="en-US" sz="2800" dirty="0" smtClean="0"/>
          </a:p>
          <a:p>
            <a:pPr marL="0" lvl="1" indent="0">
              <a:spcBef>
                <a:spcPts val="624"/>
              </a:spcBef>
              <a:buNone/>
            </a:pPr>
            <a:endParaRPr lang="en-US" sz="2800" dirty="0" smtClean="0"/>
          </a:p>
        </p:txBody>
      </p:sp>
    </p:spTree>
    <p:extLst>
      <p:ext uri="{BB962C8B-B14F-4D97-AF65-F5344CB8AC3E}">
        <p14:creationId xmlns:p14="http://schemas.microsoft.com/office/powerpoint/2010/main" val="1316864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sp>
        <p:nvSpPr>
          <p:cNvPr id="4" name="Content Placeholder 2"/>
          <p:cNvSpPr>
            <a:spLocks noGrp="1"/>
          </p:cNvSpPr>
          <p:nvPr>
            <p:ph idx="1"/>
          </p:nvPr>
        </p:nvSpPr>
        <p:spPr>
          <a:xfrm>
            <a:off x="584200" y="1601136"/>
            <a:ext cx="7975600" cy="4351338"/>
          </a:xfrm>
        </p:spPr>
        <p:txBody>
          <a:bodyPr>
            <a:normAutofit/>
          </a:bodyPr>
          <a:lstStyle/>
          <a:p>
            <a:pPr marL="457200" lvl="1" indent="-457200">
              <a:spcBef>
                <a:spcPts val="624"/>
              </a:spcBef>
              <a:buFont typeface="+mj-lt"/>
              <a:buAutoNum type="arabicPeriod"/>
            </a:pPr>
            <a:r>
              <a:rPr lang="en-US" sz="2800" dirty="0" smtClean="0"/>
              <a:t>Two proportions are the same or that the two proportions are different but data are too sparse to demonstrate a difference</a:t>
            </a:r>
          </a:p>
          <a:p>
            <a:pPr marL="457200" lvl="1" indent="-457200">
              <a:spcBef>
                <a:spcPts val="624"/>
              </a:spcBef>
              <a:buFont typeface="+mj-lt"/>
              <a:buAutoNum type="arabicPeriod"/>
            </a:pPr>
            <a:endParaRPr lang="en-US" sz="2800" dirty="0" smtClean="0"/>
          </a:p>
          <a:p>
            <a:pPr marL="457200" lvl="1" indent="-457200">
              <a:spcBef>
                <a:spcPts val="624"/>
              </a:spcBef>
              <a:buFont typeface="+mj-lt"/>
              <a:buAutoNum type="arabicPeriod"/>
            </a:pPr>
            <a:r>
              <a:rPr lang="en-US" sz="2800" dirty="0" smtClean="0"/>
              <a:t>Failing to reject H</a:t>
            </a:r>
            <a:r>
              <a:rPr lang="en-US" sz="2800" baseline="-25000" dirty="0" smtClean="0"/>
              <a:t>0</a:t>
            </a:r>
            <a:r>
              <a:rPr lang="en-US" sz="2800" dirty="0" smtClean="0"/>
              <a:t> is not the same as accepting H</a:t>
            </a:r>
            <a:r>
              <a:rPr lang="en-US" sz="2800" baseline="-25000" dirty="0" smtClean="0"/>
              <a:t>0</a:t>
            </a:r>
          </a:p>
          <a:p>
            <a:pPr marL="0" lvl="1" indent="0">
              <a:spcBef>
                <a:spcPts val="624"/>
              </a:spcBef>
              <a:buNone/>
            </a:pPr>
            <a:endParaRPr lang="en-US" sz="2800" dirty="0" smtClean="0"/>
          </a:p>
        </p:txBody>
      </p:sp>
    </p:spTree>
    <p:extLst>
      <p:ext uri="{BB962C8B-B14F-4D97-AF65-F5344CB8AC3E}">
        <p14:creationId xmlns:p14="http://schemas.microsoft.com/office/powerpoint/2010/main" val="2077823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does ‘not significant’ mean?</a:t>
            </a:r>
            <a:endParaRPr lang="en-CA" dirty="0"/>
          </a:p>
        </p:txBody>
      </p:sp>
      <p:sp>
        <p:nvSpPr>
          <p:cNvPr id="4" name="Content Placeholder 2"/>
          <p:cNvSpPr>
            <a:spLocks noGrp="1"/>
          </p:cNvSpPr>
          <p:nvPr>
            <p:ph idx="1"/>
          </p:nvPr>
        </p:nvSpPr>
        <p:spPr>
          <a:xfrm>
            <a:off x="584200" y="1601136"/>
            <a:ext cx="7975600" cy="4351338"/>
          </a:xfrm>
        </p:spPr>
        <p:txBody>
          <a:bodyPr>
            <a:normAutofit/>
          </a:bodyPr>
          <a:lstStyle/>
          <a:p>
            <a:pPr marL="457200" lvl="1" indent="-457200">
              <a:spcBef>
                <a:spcPts val="624"/>
              </a:spcBef>
              <a:buFont typeface="+mj-lt"/>
              <a:buAutoNum type="arabicPeriod"/>
            </a:pPr>
            <a:r>
              <a:rPr lang="en-US" sz="2800" dirty="0" smtClean="0"/>
              <a:t>Two proportions are the same or that the two proportions are different but data are too sparse to demonstrate a difference</a:t>
            </a:r>
          </a:p>
          <a:p>
            <a:pPr marL="457200" lvl="1" indent="-457200">
              <a:spcBef>
                <a:spcPts val="624"/>
              </a:spcBef>
              <a:buFont typeface="+mj-lt"/>
              <a:buAutoNum type="arabicPeriod"/>
            </a:pPr>
            <a:endParaRPr lang="en-US" sz="2800" dirty="0" smtClean="0"/>
          </a:p>
          <a:p>
            <a:pPr marL="457200" lvl="1" indent="-457200">
              <a:spcBef>
                <a:spcPts val="624"/>
              </a:spcBef>
              <a:buFont typeface="+mj-lt"/>
              <a:buAutoNum type="arabicPeriod"/>
            </a:pPr>
            <a:r>
              <a:rPr lang="en-US" sz="2800" dirty="0" smtClean="0"/>
              <a:t>Failing to reject H</a:t>
            </a:r>
            <a:r>
              <a:rPr lang="en-US" sz="2800" baseline="-25000" dirty="0" smtClean="0"/>
              <a:t>0</a:t>
            </a:r>
            <a:r>
              <a:rPr lang="en-US" sz="2800" dirty="0" smtClean="0"/>
              <a:t> is not the same as accepting H</a:t>
            </a:r>
            <a:r>
              <a:rPr lang="en-US" sz="2800" baseline="-25000" dirty="0" smtClean="0"/>
              <a:t>0</a:t>
            </a:r>
          </a:p>
          <a:p>
            <a:pPr marL="0" lvl="1" indent="0">
              <a:spcBef>
                <a:spcPts val="624"/>
              </a:spcBef>
              <a:buNone/>
            </a:pPr>
            <a:endParaRPr lang="en-US" sz="2800" dirty="0" smtClean="0"/>
          </a:p>
          <a:p>
            <a:pPr marL="0" lvl="1" indent="0">
              <a:spcBef>
                <a:spcPts val="624"/>
              </a:spcBef>
              <a:buNone/>
            </a:pPr>
            <a:r>
              <a:rPr lang="en-US" sz="2800" dirty="0" smtClean="0"/>
              <a:t>*Can gain evidence for a hypothesis, but not possible to prove a hypothesis</a:t>
            </a:r>
            <a:endParaRPr lang="en-US" sz="2800" dirty="0"/>
          </a:p>
        </p:txBody>
      </p:sp>
    </p:spTree>
    <p:extLst>
      <p:ext uri="{BB962C8B-B14F-4D97-AF65-F5344CB8AC3E}">
        <p14:creationId xmlns:p14="http://schemas.microsoft.com/office/powerpoint/2010/main" val="387707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One-sided tests</a:t>
            </a:r>
            <a:endParaRPr lang="en-CA" dirty="0"/>
          </a:p>
        </p:txBody>
      </p:sp>
      <p:pic>
        <p:nvPicPr>
          <p:cNvPr id="5" name="Picture 2" descr="A histogram plots probability for different number of correct guesses.&#10;The approximate data are as follows. 2 correct guesses, probability zero point zero zero two five;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 Rectangular bars 2, 13, 14, 15, and 16 are shaded. 9 is highlighted with label Expected value under H not. 13 is highlighted with label Observed value.&#10;FIGURE 6.5-1 The null distribution for the number of participants who correctly guessed the father of the daughter from photographs. Bars filled in red on the right tail correspond to values greater than or equal to 13, the observed number of correct guesses."/>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085567" y="3382505"/>
            <a:ext cx="4058433" cy="34754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2441" y="1105388"/>
            <a:ext cx="8599118" cy="2677656"/>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H1 includes parameter values on only one side of the value specified by H0</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Sometimes justifiable if values above or below the value specified by H0 do not make sense or there is considerable information known about your prediction</a:t>
            </a:r>
          </a:p>
        </p:txBody>
      </p:sp>
      <p:sp>
        <p:nvSpPr>
          <p:cNvPr id="4" name="TextBox 3"/>
          <p:cNvSpPr txBox="1"/>
          <p:nvPr/>
        </p:nvSpPr>
        <p:spPr>
          <a:xfrm>
            <a:off x="748430" y="4098239"/>
            <a:ext cx="4183693" cy="2246769"/>
          </a:xfrm>
          <a:prstGeom prst="rect">
            <a:avLst/>
          </a:prstGeom>
          <a:noFill/>
        </p:spPr>
        <p:txBody>
          <a:bodyPr wrap="square" rtlCol="0">
            <a:spAutoFit/>
          </a:bodyPr>
          <a:lstStyle/>
          <a:p>
            <a:r>
              <a:rPr lang="en-CA" sz="2000" dirty="0" smtClean="0">
                <a:latin typeface="Arial" panose="020B0604020202020204" pitchFamily="34" charset="0"/>
                <a:cs typeface="Arial" panose="020B0604020202020204" pitchFamily="34" charset="0"/>
              </a:rPr>
              <a:t>E.g., Predicting father-daughter relationships based on resemblance in photographs</a:t>
            </a:r>
          </a:p>
          <a:p>
            <a:r>
              <a:rPr lang="en-CA" sz="2000" dirty="0" smtClean="0">
                <a:latin typeface="Arial" panose="020B0604020202020204" pitchFamily="34" charset="0"/>
                <a:cs typeface="Arial" panose="020B0604020202020204" pitchFamily="34" charset="0"/>
              </a:rPr>
              <a:t>H0: Participants pick the father correctly 50% of time (p = 0.5)</a:t>
            </a:r>
          </a:p>
          <a:p>
            <a:r>
              <a:rPr lang="en-CA" sz="2000" dirty="0" smtClean="0">
                <a:latin typeface="Arial" panose="020B0604020202020204" pitchFamily="34" charset="0"/>
                <a:cs typeface="Arial" panose="020B0604020202020204" pitchFamily="34" charset="0"/>
              </a:rPr>
              <a:t>H1: Participants pick the father correctly </a:t>
            </a:r>
            <a:r>
              <a:rPr lang="en-CA" sz="2000" b="1" dirty="0" smtClean="0">
                <a:solidFill>
                  <a:schemeClr val="accent2">
                    <a:lumMod val="60000"/>
                    <a:lumOff val="40000"/>
                  </a:schemeClr>
                </a:solidFill>
                <a:latin typeface="Arial" panose="020B0604020202020204" pitchFamily="34" charset="0"/>
                <a:cs typeface="Arial" panose="020B0604020202020204" pitchFamily="34" charset="0"/>
              </a:rPr>
              <a:t>more</a:t>
            </a:r>
            <a:r>
              <a:rPr lang="en-CA" sz="2000" dirty="0" smtClean="0">
                <a:latin typeface="Arial" panose="020B0604020202020204" pitchFamily="34" charset="0"/>
                <a:cs typeface="Arial" panose="020B0604020202020204" pitchFamily="34" charset="0"/>
              </a:rPr>
              <a:t> than 50% of time</a:t>
            </a: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006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Statistical significance is not the same as biological importance</a:t>
            </a:r>
            <a:endParaRPr lang="en-CA" dirty="0"/>
          </a:p>
        </p:txBody>
      </p:sp>
      <p:sp>
        <p:nvSpPr>
          <p:cNvPr id="4" name="Content Placeholder 2"/>
          <p:cNvSpPr>
            <a:spLocks noGrp="1"/>
          </p:cNvSpPr>
          <p:nvPr>
            <p:ph idx="1"/>
          </p:nvPr>
        </p:nvSpPr>
        <p:spPr>
          <a:xfrm>
            <a:off x="584200" y="1776500"/>
            <a:ext cx="7975600" cy="4351338"/>
          </a:xfrm>
        </p:spPr>
        <p:txBody>
          <a:bodyPr>
            <a:normAutofit/>
          </a:bodyPr>
          <a:lstStyle/>
          <a:p>
            <a:pPr marL="457200" lvl="1" indent="-457200">
              <a:spcBef>
                <a:spcPts val="624"/>
              </a:spcBef>
            </a:pPr>
            <a:r>
              <a:rPr lang="en-US" sz="2800" dirty="0" smtClean="0"/>
              <a:t>Results can be statistically significant but not important (e.g., small effect size, such as 1% increase in car accidents during full moon)</a:t>
            </a:r>
          </a:p>
        </p:txBody>
      </p:sp>
      <p:pic>
        <p:nvPicPr>
          <p:cNvPr id="3" name="Picture 2"/>
          <p:cNvPicPr>
            <a:picLocks noChangeAspect="1"/>
          </p:cNvPicPr>
          <p:nvPr/>
        </p:nvPicPr>
        <p:blipFill>
          <a:blip r:embed="rId3"/>
          <a:stretch>
            <a:fillRect/>
          </a:stretch>
        </p:blipFill>
        <p:spPr>
          <a:xfrm>
            <a:off x="584200" y="3813587"/>
            <a:ext cx="3693852" cy="2302154"/>
          </a:xfrm>
          <a:prstGeom prst="rect">
            <a:avLst/>
          </a:prstGeom>
        </p:spPr>
      </p:pic>
      <p:pic>
        <p:nvPicPr>
          <p:cNvPr id="5" name="Picture 4"/>
          <p:cNvPicPr>
            <a:picLocks noChangeAspect="1"/>
          </p:cNvPicPr>
          <p:nvPr/>
        </p:nvPicPr>
        <p:blipFill>
          <a:blip r:embed="rId4"/>
          <a:stretch>
            <a:fillRect/>
          </a:stretch>
        </p:blipFill>
        <p:spPr>
          <a:xfrm>
            <a:off x="5616894" y="3364464"/>
            <a:ext cx="2942906" cy="2948654"/>
          </a:xfrm>
          <a:prstGeom prst="rect">
            <a:avLst/>
          </a:prstGeom>
        </p:spPr>
      </p:pic>
    </p:spTree>
    <p:extLst>
      <p:ext uri="{BB962C8B-B14F-4D97-AF65-F5344CB8AC3E}">
        <p14:creationId xmlns:p14="http://schemas.microsoft.com/office/powerpoint/2010/main" val="1665279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Statistical significance is not the same as biological importance</a:t>
            </a:r>
            <a:endParaRPr lang="en-CA" dirty="0"/>
          </a:p>
        </p:txBody>
      </p:sp>
      <p:sp>
        <p:nvSpPr>
          <p:cNvPr id="4" name="Content Placeholder 2"/>
          <p:cNvSpPr>
            <a:spLocks noGrp="1"/>
          </p:cNvSpPr>
          <p:nvPr>
            <p:ph idx="1"/>
          </p:nvPr>
        </p:nvSpPr>
        <p:spPr>
          <a:xfrm>
            <a:off x="584200" y="1776500"/>
            <a:ext cx="7975600" cy="4351338"/>
          </a:xfrm>
        </p:spPr>
        <p:txBody>
          <a:bodyPr>
            <a:normAutofit/>
          </a:bodyPr>
          <a:lstStyle/>
          <a:p>
            <a:pPr marL="457200" lvl="1" indent="-457200">
              <a:spcBef>
                <a:spcPts val="624"/>
              </a:spcBef>
            </a:pPr>
            <a:r>
              <a:rPr lang="en-US" sz="2800" dirty="0" smtClean="0"/>
              <a:t>Results can be biologically important but not statistically significant (e.g., initial drug trial on a small sample population)</a:t>
            </a:r>
          </a:p>
          <a:p>
            <a:pPr marL="0" lvl="1" indent="0">
              <a:spcBef>
                <a:spcPts val="624"/>
              </a:spcBef>
              <a:buNone/>
            </a:pPr>
            <a:endParaRPr lang="en-US" sz="2800" dirty="0" smtClean="0"/>
          </a:p>
          <a:p>
            <a:pPr marL="457200" lvl="1" indent="-457200">
              <a:spcBef>
                <a:spcPts val="624"/>
              </a:spcBef>
            </a:pPr>
            <a:r>
              <a:rPr lang="en-US" sz="2800" dirty="0" smtClean="0"/>
              <a:t>Take home message: don’t rely exclusively on p-values! Need to also think about magnitude of the effect and whether there is a plausible mechanism to explain differences</a:t>
            </a:r>
            <a:endParaRPr lang="en-US" sz="2800" dirty="0"/>
          </a:p>
        </p:txBody>
      </p:sp>
    </p:spTree>
    <p:extLst>
      <p:ext uri="{BB962C8B-B14F-4D97-AF65-F5344CB8AC3E}">
        <p14:creationId xmlns:p14="http://schemas.microsoft.com/office/powerpoint/2010/main" val="2698280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is hypothesis testing?</a:t>
            </a:r>
            <a:endParaRPr lang="en-CA" dirty="0"/>
          </a:p>
        </p:txBody>
      </p:sp>
      <p:sp>
        <p:nvSpPr>
          <p:cNvPr id="4" name="Content Placeholder 2"/>
          <p:cNvSpPr>
            <a:spLocks noGrp="1"/>
          </p:cNvSpPr>
          <p:nvPr>
            <p:ph idx="1"/>
          </p:nvPr>
        </p:nvSpPr>
        <p:spPr>
          <a:xfrm>
            <a:off x="655638" y="1588609"/>
            <a:ext cx="7975600" cy="4351338"/>
          </a:xfrm>
        </p:spPr>
        <p:txBody>
          <a:bodyPr>
            <a:normAutofit/>
          </a:bodyPr>
          <a:lstStyle/>
          <a:p>
            <a:pPr marL="457200" lvl="1" indent="-457200">
              <a:spcBef>
                <a:spcPts val="624"/>
              </a:spcBef>
            </a:pPr>
            <a:r>
              <a:rPr lang="en-US" sz="2800" dirty="0" smtClean="0"/>
              <a:t>Does the parameter differ from a null expectation? </a:t>
            </a:r>
          </a:p>
          <a:p>
            <a:pPr marL="914400" lvl="2" indent="-457200">
              <a:spcBef>
                <a:spcPts val="624"/>
              </a:spcBef>
            </a:pPr>
            <a:r>
              <a:rPr lang="en-US" sz="2800" dirty="0" smtClean="0"/>
              <a:t>Is there an effect?</a:t>
            </a:r>
          </a:p>
          <a:p>
            <a:pPr marL="914400" lvl="2" indent="-457200">
              <a:spcBef>
                <a:spcPts val="624"/>
              </a:spcBef>
            </a:pPr>
            <a:r>
              <a:rPr lang="en-US" sz="2800" dirty="0" smtClean="0"/>
              <a:t>Are two groups different?</a:t>
            </a:r>
          </a:p>
          <a:p>
            <a:pPr marL="914400" lvl="2" indent="-457200">
              <a:spcBef>
                <a:spcPts val="624"/>
              </a:spcBef>
            </a:pPr>
            <a:endParaRPr lang="en-US" sz="2800" dirty="0"/>
          </a:p>
          <a:p>
            <a:pPr marL="450850" lvl="2" indent="-450850">
              <a:spcBef>
                <a:spcPts val="624"/>
              </a:spcBef>
            </a:pPr>
            <a:r>
              <a:rPr lang="en-US" sz="2800" dirty="0" smtClean="0"/>
              <a:t>Definition: compare data to what we would expect if a specific null hypothesis (H</a:t>
            </a:r>
            <a:r>
              <a:rPr lang="en-US" sz="2800" baseline="-25000" dirty="0" smtClean="0"/>
              <a:t>0</a:t>
            </a:r>
            <a:r>
              <a:rPr lang="en-US" sz="2800" dirty="0" smtClean="0"/>
              <a:t>) were true. </a:t>
            </a:r>
            <a:r>
              <a:rPr lang="en-US" sz="2600" dirty="0" smtClean="0"/>
              <a:t>If data are unusual compared to expected, then H</a:t>
            </a:r>
            <a:r>
              <a:rPr lang="en-US" sz="2600" baseline="-25000" dirty="0" smtClean="0"/>
              <a:t>0</a:t>
            </a:r>
            <a:r>
              <a:rPr lang="en-US" sz="2600" dirty="0" smtClean="0"/>
              <a:t> is rejected</a:t>
            </a:r>
          </a:p>
        </p:txBody>
      </p:sp>
    </p:spTree>
    <p:extLst>
      <p:ext uri="{BB962C8B-B14F-4D97-AF65-F5344CB8AC3E}">
        <p14:creationId xmlns:p14="http://schemas.microsoft.com/office/powerpoint/2010/main" val="3738715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217" y="-185695"/>
            <a:ext cx="4445566" cy="1325563"/>
          </a:xfrm>
        </p:spPr>
        <p:txBody>
          <a:bodyPr/>
          <a:lstStyle/>
          <a:p>
            <a:r>
              <a:rPr lang="en-CA" dirty="0" smtClean="0">
                <a:solidFill>
                  <a:schemeClr val="accent2">
                    <a:lumMod val="40000"/>
                    <a:lumOff val="60000"/>
                  </a:schemeClr>
                </a:solidFill>
              </a:rPr>
              <a:t> True or False?</a:t>
            </a:r>
            <a:endParaRPr lang="en-CA" dirty="0">
              <a:solidFill>
                <a:schemeClr val="accent2">
                  <a:lumMod val="40000"/>
                  <a:lumOff val="60000"/>
                </a:schemeClr>
              </a:solidFill>
            </a:endParaRPr>
          </a:p>
        </p:txBody>
      </p:sp>
      <p:sp>
        <p:nvSpPr>
          <p:cNvPr id="3" name="TextBox 2"/>
          <p:cNvSpPr txBox="1"/>
          <p:nvPr/>
        </p:nvSpPr>
        <p:spPr>
          <a:xfrm>
            <a:off x="162838" y="917912"/>
            <a:ext cx="8818323" cy="5632311"/>
          </a:xfrm>
          <a:prstGeom prst="rect">
            <a:avLst/>
          </a:prstGeom>
          <a:noFill/>
        </p:spPr>
        <p:txBody>
          <a:bodyPr wrap="square" rtlCol="0">
            <a:spAutoFit/>
          </a:bodyPr>
          <a:lstStyle/>
          <a:p>
            <a:pPr marL="342900" indent="-342900">
              <a:buAutoNum type="arabicPeriod"/>
            </a:pPr>
            <a:r>
              <a:rPr lang="en-CA" sz="2000" dirty="0" smtClean="0">
                <a:latin typeface="Arial" panose="020B0604020202020204" pitchFamily="34" charset="0"/>
                <a:cs typeface="Arial" panose="020B0604020202020204" pitchFamily="34" charset="0"/>
              </a:rPr>
              <a:t>If </a:t>
            </a:r>
            <a:r>
              <a:rPr lang="en-CA" sz="2000" dirty="0">
                <a:latin typeface="Arial" panose="020B0604020202020204" pitchFamily="34" charset="0"/>
                <a:cs typeface="Arial" panose="020B0604020202020204" pitchFamily="34" charset="0"/>
              </a:rPr>
              <a:t>a 95% confidence interval for the mean is calculated from a random sample as 0.9 ≤ μ ≤ 3.1, then we say that there’s a 95% chance that the mean lies between 0.9 and 3.1. </a:t>
            </a:r>
            <a:endParaRPr lang="en-CA" sz="2000" dirty="0" smtClean="0">
              <a:latin typeface="Arial" panose="020B0604020202020204" pitchFamily="34" charset="0"/>
              <a:cs typeface="Arial" panose="020B0604020202020204" pitchFamily="34" charset="0"/>
            </a:endParaRPr>
          </a:p>
          <a:p>
            <a:pPr marL="342900" indent="-342900">
              <a:buAutoNum type="arabicPeriod"/>
            </a:pPr>
            <a:r>
              <a:rPr lang="en-CA" sz="2000" dirty="0" smtClean="0">
                <a:latin typeface="Arial" panose="020B0604020202020204" pitchFamily="34" charset="0"/>
                <a:cs typeface="Arial" panose="020B0604020202020204" pitchFamily="34" charset="0"/>
              </a:rPr>
              <a:t>The </a:t>
            </a:r>
            <a:r>
              <a:rPr lang="en-CA" sz="2000" dirty="0">
                <a:latin typeface="Arial" panose="020B0604020202020204" pitchFamily="34" charset="0"/>
                <a:cs typeface="Arial" panose="020B0604020202020204" pitchFamily="34" charset="0"/>
              </a:rPr>
              <a:t>probability that an individual is blinking when a photograph is taken is about 0.04. This means that if a photo of 2 people is taken, the probability that at least one is blinking is 0.04 + 0.04 = 0.08. </a:t>
            </a:r>
            <a:endParaRPr lang="en-CA" sz="2000" dirty="0" smtClean="0">
              <a:latin typeface="Arial" panose="020B0604020202020204" pitchFamily="34" charset="0"/>
              <a:cs typeface="Arial" panose="020B0604020202020204" pitchFamily="34" charset="0"/>
            </a:endParaRPr>
          </a:p>
          <a:p>
            <a:pPr marL="342900" indent="-342900">
              <a:buAutoNum type="arabicPeriod"/>
            </a:pPr>
            <a:r>
              <a:rPr lang="en-CA" sz="2000" dirty="0" smtClean="0">
                <a:latin typeface="Arial" panose="020B0604020202020204" pitchFamily="34" charset="0"/>
                <a:cs typeface="Arial" panose="020B0604020202020204" pitchFamily="34" charset="0"/>
              </a:rPr>
              <a:t>The </a:t>
            </a:r>
            <a:r>
              <a:rPr lang="en-CA" sz="2000" dirty="0">
                <a:latin typeface="Arial" panose="020B0604020202020204" pitchFamily="34" charset="0"/>
                <a:cs typeface="Arial" panose="020B0604020202020204" pitchFamily="34" charset="0"/>
              </a:rPr>
              <a:t>P-value from a test of treatment effects in a clinical trial was calculated as 0.12. The null hypothesis of no treatment effect was not rejected (P &gt; 0.05). We can conclude that the treatment is ineffective. </a:t>
            </a:r>
            <a:endParaRPr lang="en-CA" sz="2000" dirty="0" smtClean="0">
              <a:latin typeface="Arial" panose="020B0604020202020204" pitchFamily="34" charset="0"/>
              <a:cs typeface="Arial" panose="020B0604020202020204" pitchFamily="34" charset="0"/>
            </a:endParaRPr>
          </a:p>
          <a:p>
            <a:pPr marL="342900" indent="-342900">
              <a:buAutoNum type="arabicPeriod"/>
            </a:pPr>
            <a:r>
              <a:rPr lang="en-CA" sz="2000" dirty="0" smtClean="0">
                <a:latin typeface="Arial" panose="020B0604020202020204" pitchFamily="34" charset="0"/>
                <a:cs typeface="Arial" panose="020B0604020202020204" pitchFamily="34" charset="0"/>
              </a:rPr>
              <a:t> </a:t>
            </a:r>
            <a:r>
              <a:rPr lang="en-CA" sz="2000" dirty="0">
                <a:latin typeface="Arial" panose="020B0604020202020204" pitchFamily="34" charset="0"/>
                <a:cs typeface="Arial" panose="020B0604020202020204" pitchFamily="34" charset="0"/>
              </a:rPr>
              <a:t>The P-value from a test of treatment effects in a clinical trial was calculated as 0.12. The null hypothesis of no treatment effect was not rejected (P &gt; 0.05). We can conclude that the treatment effect (the difference between treatment means) is small. </a:t>
            </a:r>
            <a:endParaRPr lang="en-CA" sz="2000" dirty="0" smtClean="0">
              <a:latin typeface="Arial" panose="020B0604020202020204" pitchFamily="34" charset="0"/>
              <a:cs typeface="Arial" panose="020B0604020202020204" pitchFamily="34" charset="0"/>
            </a:endParaRPr>
          </a:p>
          <a:p>
            <a:pPr marL="342900" indent="-342900">
              <a:buAutoNum type="arabicPeriod"/>
            </a:pPr>
            <a:r>
              <a:rPr lang="en-CA" sz="2000" dirty="0" smtClean="0">
                <a:latin typeface="Arial" panose="020B0604020202020204" pitchFamily="34" charset="0"/>
                <a:cs typeface="Arial" panose="020B0604020202020204" pitchFamily="34" charset="0"/>
              </a:rPr>
              <a:t>The </a:t>
            </a:r>
            <a:r>
              <a:rPr lang="en-CA" sz="2000" dirty="0">
                <a:latin typeface="Arial" panose="020B0604020202020204" pitchFamily="34" charset="0"/>
                <a:cs typeface="Arial" panose="020B0604020202020204" pitchFamily="34" charset="0"/>
              </a:rPr>
              <a:t>P-value from a test of treatment effects in a clinical trial was calculated as 0.001. The null hypothesis of no treatment effect was soundly rejected. We can conclude that the treatment effect (the difference between treatment means) is large</a:t>
            </a:r>
            <a:r>
              <a:rPr lang="en-CA" sz="2000" dirty="0" smtClean="0">
                <a:latin typeface="Arial" panose="020B0604020202020204" pitchFamily="34" charset="0"/>
                <a:cs typeface="Arial" panose="020B0604020202020204" pitchFamily="34" charset="0"/>
              </a:rPr>
              <a:t>. </a:t>
            </a:r>
          </a:p>
          <a:p>
            <a:r>
              <a:rPr lang="en-CA" sz="2000" dirty="0">
                <a:latin typeface="Arial" panose="020B0604020202020204" pitchFamily="34" charset="0"/>
                <a:cs typeface="Arial" panose="020B0604020202020204" pitchFamily="34" charset="0"/>
              </a:rPr>
              <a:t>	</a:t>
            </a:r>
            <a:r>
              <a:rPr lang="en-CA" sz="1200" dirty="0" smtClean="0">
                <a:latin typeface="Arial" panose="020B0604020202020204" pitchFamily="34" charset="0"/>
                <a:cs typeface="Arial" panose="020B0604020202020204" pitchFamily="34" charset="0"/>
              </a:rPr>
              <a:t>(Questions from </a:t>
            </a:r>
            <a:r>
              <a:rPr lang="en-CA" sz="1200" dirty="0" err="1" smtClean="0">
                <a:latin typeface="Arial" panose="020B0604020202020204" pitchFamily="34" charset="0"/>
                <a:cs typeface="Arial" panose="020B0604020202020204" pitchFamily="34" charset="0"/>
              </a:rPr>
              <a:t>Schluter</a:t>
            </a:r>
            <a:r>
              <a:rPr lang="en-CA" sz="1200" dirty="0">
                <a:latin typeface="Arial" panose="020B0604020202020204" pitchFamily="34" charset="0"/>
                <a:cs typeface="Arial" panose="020B0604020202020204" pitchFamily="34" charset="0"/>
              </a:rPr>
              <a:t> 2020 </a:t>
            </a:r>
            <a:r>
              <a:rPr lang="en-CA" sz="1200" dirty="0" smtClean="0">
                <a:latin typeface="Arial" panose="020B0604020202020204" pitchFamily="34" charset="0"/>
                <a:cs typeface="Arial" panose="020B0604020202020204" pitchFamily="34" charset="0"/>
              </a:rPr>
              <a:t>	https</a:t>
            </a:r>
            <a:r>
              <a:rPr lang="en-CA" sz="1200" dirty="0">
                <a:latin typeface="Arial" panose="020B0604020202020204" pitchFamily="34" charset="0"/>
                <a:cs typeface="Arial" panose="020B0604020202020204" pitchFamily="34" charset="0"/>
              </a:rPr>
              <a:t>://www.zoology.ubc.ca/~</a:t>
            </a:r>
            <a:r>
              <a:rPr lang="en-CA" sz="1200" dirty="0" smtClean="0">
                <a:latin typeface="Arial" panose="020B0604020202020204" pitchFamily="34" charset="0"/>
                <a:cs typeface="Arial" panose="020B0604020202020204" pitchFamily="34" charset="0"/>
              </a:rPr>
              <a:t>bio501/R/lecturepdf/01.introduction.pdf)</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6270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935" y="12201"/>
            <a:ext cx="2792130" cy="1325563"/>
          </a:xfrm>
        </p:spPr>
        <p:txBody>
          <a:bodyPr/>
          <a:lstStyle/>
          <a:p>
            <a:r>
              <a:rPr lang="en-CA" dirty="0" smtClean="0"/>
              <a:t> Answers</a:t>
            </a:r>
            <a:endParaRPr lang="en-CA" dirty="0"/>
          </a:p>
        </p:txBody>
      </p:sp>
      <p:sp>
        <p:nvSpPr>
          <p:cNvPr id="3" name="TextBox 2"/>
          <p:cNvSpPr txBox="1"/>
          <p:nvPr/>
        </p:nvSpPr>
        <p:spPr>
          <a:xfrm>
            <a:off x="1603332" y="1337764"/>
            <a:ext cx="1572603" cy="2677656"/>
          </a:xfrm>
          <a:prstGeom prst="rect">
            <a:avLst/>
          </a:prstGeom>
          <a:noFill/>
        </p:spPr>
        <p:txBody>
          <a:bodyPr wrap="square" rtlCol="0">
            <a:spAutoFit/>
          </a:bodyPr>
          <a:lstStyle/>
          <a:p>
            <a:r>
              <a:rPr lang="da-DK" sz="2800" dirty="0" smtClean="0"/>
              <a:t> </a:t>
            </a:r>
          </a:p>
          <a:p>
            <a:pPr marL="514350" indent="-514350">
              <a:buAutoNum type="arabicPeriod"/>
            </a:pPr>
            <a:r>
              <a:rPr lang="da-DK" sz="2800" dirty="0" smtClean="0"/>
              <a:t>False </a:t>
            </a:r>
          </a:p>
          <a:p>
            <a:pPr marL="514350" indent="-514350">
              <a:buAutoNum type="arabicPeriod"/>
            </a:pPr>
            <a:r>
              <a:rPr lang="da-DK" sz="2800" dirty="0" smtClean="0"/>
              <a:t>False </a:t>
            </a:r>
          </a:p>
          <a:p>
            <a:pPr marL="514350" indent="-514350">
              <a:buAutoNum type="arabicPeriod"/>
            </a:pPr>
            <a:r>
              <a:rPr lang="da-DK" sz="2800" dirty="0" smtClean="0"/>
              <a:t>False </a:t>
            </a:r>
          </a:p>
          <a:p>
            <a:pPr marL="514350" indent="-514350">
              <a:buAutoNum type="arabicPeriod"/>
            </a:pPr>
            <a:r>
              <a:rPr lang="da-DK" sz="2800" dirty="0" smtClean="0"/>
              <a:t>False </a:t>
            </a:r>
          </a:p>
          <a:p>
            <a:pPr marL="514350" indent="-514350">
              <a:buAutoNum type="arabicPeriod"/>
            </a:pPr>
            <a:r>
              <a:rPr lang="da-DK" sz="2800" dirty="0" smtClean="0"/>
              <a:t>False</a:t>
            </a:r>
            <a:endParaRPr lang="en-CA" sz="2800" dirty="0"/>
          </a:p>
        </p:txBody>
      </p:sp>
    </p:spTree>
    <p:extLst>
      <p:ext uri="{BB962C8B-B14F-4D97-AF65-F5344CB8AC3E}">
        <p14:creationId xmlns:p14="http://schemas.microsoft.com/office/powerpoint/2010/main" val="2055795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Null and Alternative Hypotheses</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3690625338"/>
              </p:ext>
            </p:extLst>
          </p:nvPr>
        </p:nvGraphicFramePr>
        <p:xfrm>
          <a:off x="294362" y="1590805"/>
          <a:ext cx="8555276" cy="4206240"/>
        </p:xfrm>
        <a:graphic>
          <a:graphicData uri="http://schemas.openxmlformats.org/drawingml/2006/table">
            <a:tbl>
              <a:tblPr firstRow="1" bandRow="1">
                <a:tableStyleId>{21E4AEA4-8DFA-4A89-87EB-49C32662AFE0}</a:tableStyleId>
              </a:tblPr>
              <a:tblGrid>
                <a:gridCol w="4277638"/>
                <a:gridCol w="4277638"/>
              </a:tblGrid>
              <a:tr h="324211">
                <a:tc>
                  <a:txBody>
                    <a:bodyPr/>
                    <a:lstStyle/>
                    <a:p>
                      <a:r>
                        <a:rPr lang="en-CA" sz="2400" dirty="0" smtClean="0">
                          <a:latin typeface="Arial" panose="020B0604020202020204" pitchFamily="34" charset="0"/>
                          <a:cs typeface="Arial" panose="020B0604020202020204" pitchFamily="34" charset="0"/>
                        </a:rPr>
                        <a:t>Null</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Alternative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Default</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Every other possibility</a:t>
                      </a:r>
                      <a:endParaRPr lang="en-CA" sz="2400" dirty="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81823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Null and Alternative Hypotheses</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1282498170"/>
              </p:ext>
            </p:extLst>
          </p:nvPr>
        </p:nvGraphicFramePr>
        <p:xfrm>
          <a:off x="294362" y="1590805"/>
          <a:ext cx="8555276" cy="4572000"/>
        </p:xfrm>
        <a:graphic>
          <a:graphicData uri="http://schemas.openxmlformats.org/drawingml/2006/table">
            <a:tbl>
              <a:tblPr firstRow="1" bandRow="1">
                <a:tableStyleId>{21E4AEA4-8DFA-4A89-87EB-49C32662AFE0}</a:tableStyleId>
              </a:tblPr>
              <a:tblGrid>
                <a:gridCol w="4277638"/>
                <a:gridCol w="4277638"/>
              </a:tblGrid>
              <a:tr h="324211">
                <a:tc>
                  <a:txBody>
                    <a:bodyPr/>
                    <a:lstStyle/>
                    <a:p>
                      <a:r>
                        <a:rPr lang="en-CA" sz="2400" dirty="0" smtClean="0">
                          <a:latin typeface="Arial" panose="020B0604020202020204" pitchFamily="34" charset="0"/>
                          <a:cs typeface="Arial" panose="020B0604020202020204" pitchFamily="34" charset="0"/>
                        </a:rPr>
                        <a:t>Null</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Alternative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Default</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Every other possibility</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Skeptical point of view (no</a:t>
                      </a:r>
                      <a:r>
                        <a:rPr lang="en-CA" sz="2400" baseline="0" dirty="0" smtClean="0">
                          <a:latin typeface="Arial" panose="020B0604020202020204" pitchFamily="34" charset="0"/>
                          <a:cs typeface="Arial" panose="020B0604020202020204" pitchFamily="34" charset="0"/>
                        </a:rPr>
                        <a:t> effect, no difference)</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More interesting point of view (there is an effect or difference)</a:t>
                      </a:r>
                      <a:endParaRPr lang="en-CA" sz="2400" dirty="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50961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Null and Alternative Hypotheses</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2645279478"/>
              </p:ext>
            </p:extLst>
          </p:nvPr>
        </p:nvGraphicFramePr>
        <p:xfrm>
          <a:off x="294362" y="1590805"/>
          <a:ext cx="8555276" cy="4572000"/>
        </p:xfrm>
        <a:graphic>
          <a:graphicData uri="http://schemas.openxmlformats.org/drawingml/2006/table">
            <a:tbl>
              <a:tblPr firstRow="1" bandRow="1">
                <a:tableStyleId>{21E4AEA4-8DFA-4A89-87EB-49C32662AFE0}</a:tableStyleId>
              </a:tblPr>
              <a:tblGrid>
                <a:gridCol w="4277638"/>
                <a:gridCol w="4277638"/>
              </a:tblGrid>
              <a:tr h="324211">
                <a:tc>
                  <a:txBody>
                    <a:bodyPr/>
                    <a:lstStyle/>
                    <a:p>
                      <a:r>
                        <a:rPr lang="en-CA" sz="2400" dirty="0" smtClean="0">
                          <a:latin typeface="Arial" panose="020B0604020202020204" pitchFamily="34" charset="0"/>
                          <a:cs typeface="Arial" panose="020B0604020202020204" pitchFamily="34" charset="0"/>
                        </a:rPr>
                        <a:t>Null</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Alternative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Default</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Every other possibility</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Skeptical point of view (no</a:t>
                      </a:r>
                      <a:r>
                        <a:rPr lang="en-CA" sz="2400" baseline="0" dirty="0" smtClean="0">
                          <a:latin typeface="Arial" panose="020B0604020202020204" pitchFamily="34" charset="0"/>
                          <a:cs typeface="Arial" panose="020B0604020202020204" pitchFamily="34" charset="0"/>
                        </a:rPr>
                        <a:t> effect, no difference)</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More interesting point of view (there is an effect or difference)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Interesting to </a:t>
                      </a:r>
                      <a:r>
                        <a:rPr lang="en-CA" sz="2400" dirty="0" smtClean="0">
                          <a:latin typeface="Arial" panose="020B0604020202020204" pitchFamily="34" charset="0"/>
                          <a:cs typeface="Arial" panose="020B0604020202020204" pitchFamily="34" charset="0"/>
                        </a:rPr>
                        <a:t>reject</a:t>
                      </a:r>
                    </a:p>
                    <a:p>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What researcher hopes is true</a:t>
                      </a: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smtClean="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r h="370840">
                <a:tc>
                  <a:txBody>
                    <a:bodyPr/>
                    <a:lstStyle/>
                    <a:p>
                      <a:endParaRPr lang="en-CA" sz="2400" dirty="0" smtClean="0">
                        <a:latin typeface="Arial" panose="020B0604020202020204" pitchFamily="34" charset="0"/>
                        <a:cs typeface="Arial" panose="020B0604020202020204" pitchFamily="34" charset="0"/>
                      </a:endParaRPr>
                    </a:p>
                    <a:p>
                      <a:endParaRPr lang="en-CA" sz="2400" dirty="0">
                        <a:latin typeface="Arial" panose="020B0604020202020204" pitchFamily="34" charset="0"/>
                        <a:cs typeface="Arial" panose="020B0604020202020204" pitchFamily="34" charset="0"/>
                      </a:endParaRPr>
                    </a:p>
                  </a:txBody>
                  <a:tcPr/>
                </a:tc>
                <a:tc>
                  <a:txBody>
                    <a:bodyPr/>
                    <a:lstStyle/>
                    <a:p>
                      <a:endParaRPr lang="en-CA" sz="2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022893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Null and Alternative Hypotheses</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3415556022"/>
              </p:ext>
            </p:extLst>
          </p:nvPr>
        </p:nvGraphicFramePr>
        <p:xfrm>
          <a:off x="294362" y="1590805"/>
          <a:ext cx="8555276" cy="4937760"/>
        </p:xfrm>
        <a:graphic>
          <a:graphicData uri="http://schemas.openxmlformats.org/drawingml/2006/table">
            <a:tbl>
              <a:tblPr firstRow="1" bandRow="1">
                <a:tableStyleId>{21E4AEA4-8DFA-4A89-87EB-49C32662AFE0}</a:tableStyleId>
              </a:tblPr>
              <a:tblGrid>
                <a:gridCol w="4277638"/>
                <a:gridCol w="4277638"/>
              </a:tblGrid>
              <a:tr h="324211">
                <a:tc>
                  <a:txBody>
                    <a:bodyPr/>
                    <a:lstStyle/>
                    <a:p>
                      <a:r>
                        <a:rPr lang="en-CA" sz="2400" dirty="0" smtClean="0">
                          <a:latin typeface="Arial" panose="020B0604020202020204" pitchFamily="34" charset="0"/>
                          <a:cs typeface="Arial" panose="020B0604020202020204" pitchFamily="34" charset="0"/>
                        </a:rPr>
                        <a:t>Null</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Alternative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Default</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Every other possibility</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Skeptical point of view (no</a:t>
                      </a:r>
                      <a:r>
                        <a:rPr lang="en-CA" sz="2400" baseline="0" dirty="0" smtClean="0">
                          <a:latin typeface="Arial" panose="020B0604020202020204" pitchFamily="34" charset="0"/>
                          <a:cs typeface="Arial" panose="020B0604020202020204" pitchFamily="34" charset="0"/>
                        </a:rPr>
                        <a:t> effect, no difference)</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More interesting point of view (there is an effect or difference)</a:t>
                      </a:r>
                      <a:endParaRPr lang="en-CA" sz="2400" dirty="0">
                        <a:latin typeface="Arial" panose="020B0604020202020204" pitchFamily="34" charset="0"/>
                        <a:cs typeface="Arial" panose="020B0604020202020204" pitchFamily="34" charset="0"/>
                      </a:endParaRPr>
                    </a:p>
                  </a:txBody>
                  <a:tcPr/>
                </a:tc>
              </a:tr>
              <a:tr h="370840">
                <a:tc>
                  <a:txBody>
                    <a:bodyPr/>
                    <a:lstStyle/>
                    <a:p>
                      <a:r>
                        <a:rPr lang="en-CA" sz="2400" dirty="0" smtClean="0">
                          <a:latin typeface="Arial" panose="020B0604020202020204" pitchFamily="34" charset="0"/>
                          <a:cs typeface="Arial" panose="020B0604020202020204" pitchFamily="34" charset="0"/>
                        </a:rPr>
                        <a:t>Interesting to </a:t>
                      </a:r>
                      <a:r>
                        <a:rPr lang="en-CA" sz="2400" dirty="0" smtClean="0">
                          <a:latin typeface="Arial" panose="020B0604020202020204" pitchFamily="34" charset="0"/>
                          <a:cs typeface="Arial" panose="020B0604020202020204" pitchFamily="34" charset="0"/>
                        </a:rPr>
                        <a:t>reject</a:t>
                      </a:r>
                    </a:p>
                    <a:p>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What researcher hopes is true</a:t>
                      </a:r>
                    </a:p>
                  </a:txBody>
                  <a:tcPr/>
                </a:tc>
              </a:tr>
              <a:tr h="370840">
                <a:tc>
                  <a:txBody>
                    <a:bodyPr/>
                    <a:lstStyle/>
                    <a:p>
                      <a:r>
                        <a:rPr lang="en-CA" sz="2400" dirty="0" smtClean="0">
                          <a:latin typeface="Arial" panose="020B0604020202020204" pitchFamily="34" charset="0"/>
                          <a:cs typeface="Arial" panose="020B0604020202020204" pitchFamily="34" charset="0"/>
                        </a:rPr>
                        <a:t>Specific</a:t>
                      </a:r>
                    </a:p>
                    <a:p>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Not specific</a:t>
                      </a:r>
                    </a:p>
                  </a:txBody>
                  <a:tcPr/>
                </a:tc>
              </a:tr>
              <a:tr h="370840">
                <a:tc>
                  <a:txBody>
                    <a:bodyPr/>
                    <a:lstStyle/>
                    <a:p>
                      <a:r>
                        <a:rPr lang="en-CA" sz="2400" dirty="0" smtClean="0">
                          <a:latin typeface="Arial" panose="020B0604020202020204" pitchFamily="34" charset="0"/>
                          <a:cs typeface="Arial" panose="020B0604020202020204" pitchFamily="34" charset="0"/>
                        </a:rPr>
                        <a:t>E.g., The density of dolphins is</a:t>
                      </a:r>
                      <a:r>
                        <a:rPr lang="en-CA" sz="2400" baseline="0" dirty="0" smtClean="0">
                          <a:latin typeface="Arial" panose="020B0604020202020204" pitchFamily="34" charset="0"/>
                          <a:cs typeface="Arial" panose="020B0604020202020204" pitchFamily="34" charset="0"/>
                        </a:rPr>
                        <a:t> the same in areas with and without drift-net fishing</a:t>
                      </a:r>
                      <a:endParaRPr lang="en-CA" sz="2400" dirty="0">
                        <a:latin typeface="Arial" panose="020B0604020202020204" pitchFamily="34" charset="0"/>
                        <a:cs typeface="Arial" panose="020B0604020202020204" pitchFamily="34" charset="0"/>
                      </a:endParaRPr>
                    </a:p>
                  </a:txBody>
                  <a:tcPr/>
                </a:tc>
                <a:tc>
                  <a:txBody>
                    <a:bodyPr/>
                    <a:lstStyle/>
                    <a:p>
                      <a:r>
                        <a:rPr lang="en-CA" sz="2400" dirty="0" smtClean="0">
                          <a:latin typeface="Arial" panose="020B0604020202020204" pitchFamily="34" charset="0"/>
                          <a:cs typeface="Arial" panose="020B0604020202020204" pitchFamily="34" charset="0"/>
                        </a:rPr>
                        <a:t>E.g.,</a:t>
                      </a:r>
                      <a:r>
                        <a:rPr lang="en-CA" sz="2400" baseline="0" dirty="0" smtClean="0">
                          <a:latin typeface="Arial" panose="020B0604020202020204" pitchFamily="34" charset="0"/>
                          <a:cs typeface="Arial" panose="020B0604020202020204" pitchFamily="34" charset="0"/>
                        </a:rPr>
                        <a:t> The density of dolphins differs between areas with and without drift-net fishing</a:t>
                      </a:r>
                      <a:endParaRPr lang="en-CA" sz="2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666964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Rejecting or Not Rejecting H</a:t>
            </a:r>
            <a:r>
              <a:rPr lang="en-CA" baseline="-25000" dirty="0" smtClean="0"/>
              <a:t>0</a:t>
            </a:r>
            <a:endParaRPr lang="en-CA" baseline="-25000" dirty="0"/>
          </a:p>
        </p:txBody>
      </p:sp>
      <p:sp>
        <p:nvSpPr>
          <p:cNvPr id="4" name="TextBox 3"/>
          <p:cNvSpPr txBox="1"/>
          <p:nvPr/>
        </p:nvSpPr>
        <p:spPr>
          <a:xfrm>
            <a:off x="563671" y="1325563"/>
            <a:ext cx="8217074"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is the only statement being tested with </a:t>
            </a:r>
            <a:r>
              <a:rPr lang="en-CA" sz="2800" dirty="0" smtClean="0">
                <a:latin typeface="Arial" panose="020B0604020202020204" pitchFamily="34" charset="0"/>
                <a:cs typeface="Arial" panose="020B0604020202020204" pitchFamily="34" charset="0"/>
              </a:rPr>
              <a:t>data</a:t>
            </a:r>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122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4820</TotalTime>
  <Words>1821</Words>
  <Application>Microsoft Office PowerPoint</Application>
  <PresentationFormat>On-screen Show (4:3)</PresentationFormat>
  <Paragraphs>306</Paragraphs>
  <Slides>41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Cambria Math</vt:lpstr>
      <vt:lpstr>Office Theme</vt:lpstr>
      <vt:lpstr>Hypothesis Testing</vt:lpstr>
      <vt:lpstr>Learning Objectives</vt:lpstr>
      <vt:lpstr>What is hypothesis testing?</vt:lpstr>
      <vt:lpstr>What is hypothesis testing?</vt:lpstr>
      <vt:lpstr>Null and Alternative Hypotheses</vt:lpstr>
      <vt:lpstr>Null and Alternative Hypotheses</vt:lpstr>
      <vt:lpstr>Null and Alternative Hypotheses</vt:lpstr>
      <vt:lpstr>Null and Alternative Hypotheses</vt:lpstr>
      <vt:lpstr>Rejecting or Not Rejecting H0</vt:lpstr>
      <vt:lpstr>Rejecting or Not Rejecting H0</vt:lpstr>
      <vt:lpstr>Rejecting or Not Rejecting H0</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Hypothesis Testing Example</vt:lpstr>
      <vt:lpstr>Errors in hypothesis testing</vt:lpstr>
      <vt:lpstr>Errors in hypothesis testing</vt:lpstr>
      <vt:lpstr>Power of a test</vt:lpstr>
      <vt:lpstr>What does ‘not significant’ mean?</vt:lpstr>
      <vt:lpstr>What does ‘not significant’ mean?</vt:lpstr>
      <vt:lpstr>What does ‘not significant’ mean?</vt:lpstr>
      <vt:lpstr>What does ‘not significant’ mean?</vt:lpstr>
      <vt:lpstr>What does ‘not significant’ mean?</vt:lpstr>
      <vt:lpstr>What does ‘not significant’ mean?</vt:lpstr>
      <vt:lpstr>What does ‘not significant’ mean?</vt:lpstr>
      <vt:lpstr>What does ‘not significant’ mean?</vt:lpstr>
      <vt:lpstr>What does ‘not significant’ mean?</vt:lpstr>
      <vt:lpstr>One-sided tests</vt:lpstr>
      <vt:lpstr>Statistical significance is not the same as biological importance</vt:lpstr>
      <vt:lpstr>Statistical significance is not the same as biological importance</vt:lpstr>
      <vt:lpstr> True or False?</vt:lpstr>
      <vt:lpstr> 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295</cp:revision>
  <dcterms:created xsi:type="dcterms:W3CDTF">2020-09-13T18:34:08Z</dcterms:created>
  <dcterms:modified xsi:type="dcterms:W3CDTF">2021-09-29T01:01:53Z</dcterms:modified>
</cp:coreProperties>
</file>