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null)" ContentType="image/x-em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9"/>
  </p:notesMasterIdLst>
  <p:sldIdLst>
    <p:sldId id="256" r:id="rId2"/>
    <p:sldId id="257" r:id="rId3"/>
    <p:sldId id="259" r:id="rId4"/>
    <p:sldId id="264" r:id="rId5"/>
    <p:sldId id="268" r:id="rId6"/>
    <p:sldId id="269" r:id="rId7"/>
    <p:sldId id="271" r:id="rId8"/>
    <p:sldId id="270" r:id="rId9"/>
    <p:sldId id="265" r:id="rId10"/>
    <p:sldId id="267" r:id="rId11"/>
    <p:sldId id="266" r:id="rId12"/>
    <p:sldId id="286" r:id="rId13"/>
    <p:sldId id="287" r:id="rId14"/>
    <p:sldId id="273" r:id="rId15"/>
    <p:sldId id="274" r:id="rId16"/>
    <p:sldId id="272" r:id="rId17"/>
    <p:sldId id="275" r:id="rId18"/>
    <p:sldId id="276" r:id="rId19"/>
    <p:sldId id="277" r:id="rId20"/>
    <p:sldId id="280" r:id="rId21"/>
    <p:sldId id="281" r:id="rId22"/>
    <p:sldId id="278" r:id="rId23"/>
    <p:sldId id="288" r:id="rId24"/>
    <p:sldId id="279" r:id="rId25"/>
    <p:sldId id="283" r:id="rId26"/>
    <p:sldId id="284" r:id="rId27"/>
    <p:sldId id="28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0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2857"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69620" autoAdjust="0"/>
  </p:normalViewPr>
  <p:slideViewPr>
    <p:cSldViewPr snapToGrid="0" showGuides="1">
      <p:cViewPr varScale="1">
        <p:scale>
          <a:sx n="77" d="100"/>
          <a:sy n="77" d="100"/>
        </p:scale>
        <p:origin x="2292" y="90"/>
      </p:cViewPr>
      <p:guideLst>
        <p:guide orient="horz" pos="2251"/>
        <p:guide pos="2857"/>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2021-10-06</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statistical methods are</a:t>
            </a:r>
            <a:r>
              <a:rPr lang="en-CA" baseline="0" dirty="0" smtClean="0"/>
              <a:t> developed for making inferences on and testing hypotheses about variables with a normal distribution</a:t>
            </a:r>
          </a:p>
          <a:p>
            <a:r>
              <a:rPr lang="en-CA" baseline="0" dirty="0" smtClean="0"/>
              <a:t>-one of the simplest hypothesis tests is a one-sample t-test</a:t>
            </a:r>
          </a:p>
          <a:p>
            <a:r>
              <a:rPr lang="en-CA" baseline="0" dirty="0" smtClean="0"/>
              <a:t>-goal is to compare whether measurements on a sample are consistent with a hypothesized value for a population</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a:t>
            </a:fld>
            <a:endParaRPr lang="en-CA"/>
          </a:p>
        </p:txBody>
      </p:sp>
    </p:spTree>
    <p:extLst>
      <p:ext uri="{BB962C8B-B14F-4D97-AF65-F5344CB8AC3E}">
        <p14:creationId xmlns:p14="http://schemas.microsoft.com/office/powerpoint/2010/main" val="4155734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13</a:t>
            </a:fld>
            <a:endParaRPr lang="en-CA"/>
          </a:p>
        </p:txBody>
      </p:sp>
    </p:spTree>
    <p:extLst>
      <p:ext uri="{BB962C8B-B14F-4D97-AF65-F5344CB8AC3E}">
        <p14:creationId xmlns:p14="http://schemas.microsoft.com/office/powerpoint/2010/main" val="1084251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14</a:t>
            </a:fld>
            <a:endParaRPr lang="en-CA"/>
          </a:p>
        </p:txBody>
      </p:sp>
    </p:spTree>
    <p:extLst>
      <p:ext uri="{BB962C8B-B14F-4D97-AF65-F5344CB8AC3E}">
        <p14:creationId xmlns:p14="http://schemas.microsoft.com/office/powerpoint/2010/main" val="2056112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15</a:t>
            </a:fld>
            <a:endParaRPr lang="en-CA"/>
          </a:p>
        </p:txBody>
      </p:sp>
    </p:spTree>
    <p:extLst>
      <p:ext uri="{BB962C8B-B14F-4D97-AF65-F5344CB8AC3E}">
        <p14:creationId xmlns:p14="http://schemas.microsoft.com/office/powerpoint/2010/main" val="2178563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16</a:t>
            </a:fld>
            <a:endParaRPr lang="en-CA"/>
          </a:p>
        </p:txBody>
      </p:sp>
    </p:spTree>
    <p:extLst>
      <p:ext uri="{BB962C8B-B14F-4D97-AF65-F5344CB8AC3E}">
        <p14:creationId xmlns:p14="http://schemas.microsoft.com/office/powerpoint/2010/main" val="63568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17</a:t>
            </a:fld>
            <a:endParaRPr lang="en-CA"/>
          </a:p>
        </p:txBody>
      </p:sp>
    </p:spTree>
    <p:extLst>
      <p:ext uri="{BB962C8B-B14F-4D97-AF65-F5344CB8AC3E}">
        <p14:creationId xmlns:p14="http://schemas.microsoft.com/office/powerpoint/2010/main" val="1442708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18</a:t>
            </a:fld>
            <a:endParaRPr lang="en-CA"/>
          </a:p>
        </p:txBody>
      </p:sp>
    </p:spTree>
    <p:extLst>
      <p:ext uri="{BB962C8B-B14F-4D97-AF65-F5344CB8AC3E}">
        <p14:creationId xmlns:p14="http://schemas.microsoft.com/office/powerpoint/2010/main" val="2840793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19</a:t>
            </a:fld>
            <a:endParaRPr lang="en-CA"/>
          </a:p>
        </p:txBody>
      </p:sp>
    </p:spTree>
    <p:extLst>
      <p:ext uri="{BB962C8B-B14F-4D97-AF65-F5344CB8AC3E}">
        <p14:creationId xmlns:p14="http://schemas.microsoft.com/office/powerpoint/2010/main" val="2726755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20</a:t>
            </a:fld>
            <a:endParaRPr lang="en-US"/>
          </a:p>
        </p:txBody>
      </p:sp>
    </p:spTree>
    <p:extLst>
      <p:ext uri="{BB962C8B-B14F-4D97-AF65-F5344CB8AC3E}">
        <p14:creationId xmlns:p14="http://schemas.microsoft.com/office/powerpoint/2010/main" val="4138121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21</a:t>
            </a:fld>
            <a:endParaRPr lang="en-US"/>
          </a:p>
        </p:txBody>
      </p:sp>
    </p:spTree>
    <p:extLst>
      <p:ext uri="{BB962C8B-B14F-4D97-AF65-F5344CB8AC3E}">
        <p14:creationId xmlns:p14="http://schemas.microsoft.com/office/powerpoint/2010/main" val="706796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22</a:t>
            </a:fld>
            <a:endParaRPr lang="en-CA"/>
          </a:p>
        </p:txBody>
      </p:sp>
    </p:spTree>
    <p:extLst>
      <p:ext uri="{BB962C8B-B14F-4D97-AF65-F5344CB8AC3E}">
        <p14:creationId xmlns:p14="http://schemas.microsoft.com/office/powerpoint/2010/main" val="59563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a:t>
            </a:fld>
            <a:endParaRPr lang="en-CA"/>
          </a:p>
        </p:txBody>
      </p:sp>
    </p:spTree>
    <p:extLst>
      <p:ext uri="{BB962C8B-B14F-4D97-AF65-F5344CB8AC3E}">
        <p14:creationId xmlns:p14="http://schemas.microsoft.com/office/powerpoint/2010/main" val="3464466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23</a:t>
            </a:fld>
            <a:endParaRPr lang="en-CA"/>
          </a:p>
        </p:txBody>
      </p:sp>
    </p:spTree>
    <p:extLst>
      <p:ext uri="{BB962C8B-B14F-4D97-AF65-F5344CB8AC3E}">
        <p14:creationId xmlns:p14="http://schemas.microsoft.com/office/powerpoint/2010/main" val="2302585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24</a:t>
            </a:fld>
            <a:endParaRPr lang="en-CA"/>
          </a:p>
        </p:txBody>
      </p:sp>
    </p:spTree>
    <p:extLst>
      <p:ext uri="{BB962C8B-B14F-4D97-AF65-F5344CB8AC3E}">
        <p14:creationId xmlns:p14="http://schemas.microsoft.com/office/powerpoint/2010/main" val="3570668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25</a:t>
            </a:fld>
            <a:endParaRPr lang="en-US"/>
          </a:p>
        </p:txBody>
      </p:sp>
    </p:spTree>
    <p:extLst>
      <p:ext uri="{BB962C8B-B14F-4D97-AF65-F5344CB8AC3E}">
        <p14:creationId xmlns:p14="http://schemas.microsoft.com/office/powerpoint/2010/main" val="572914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26</a:t>
            </a:fld>
            <a:endParaRPr lang="en-US"/>
          </a:p>
        </p:txBody>
      </p:sp>
    </p:spTree>
    <p:extLst>
      <p:ext uri="{BB962C8B-B14F-4D97-AF65-F5344CB8AC3E}">
        <p14:creationId xmlns:p14="http://schemas.microsoft.com/office/powerpoint/2010/main" val="3805582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27</a:t>
            </a:fld>
            <a:endParaRPr lang="en-US"/>
          </a:p>
        </p:txBody>
      </p:sp>
    </p:spTree>
    <p:extLst>
      <p:ext uri="{BB962C8B-B14F-4D97-AF65-F5344CB8AC3E}">
        <p14:creationId xmlns:p14="http://schemas.microsoft.com/office/powerpoint/2010/main" val="1805387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30</a:t>
            </a:fld>
            <a:endParaRPr lang="en-CA"/>
          </a:p>
        </p:txBody>
      </p:sp>
    </p:spTree>
    <p:extLst>
      <p:ext uri="{BB962C8B-B14F-4D97-AF65-F5344CB8AC3E}">
        <p14:creationId xmlns:p14="http://schemas.microsoft.com/office/powerpoint/2010/main" val="2757915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-compares each observation in sample with what would be expected with corresponding quantile under normal distribution</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31</a:t>
            </a:fld>
            <a:endParaRPr lang="en-CA"/>
          </a:p>
        </p:txBody>
      </p:sp>
    </p:spTree>
    <p:extLst>
      <p:ext uri="{BB962C8B-B14F-4D97-AF65-F5344CB8AC3E}">
        <p14:creationId xmlns:p14="http://schemas.microsoft.com/office/powerpoint/2010/main" val="3849567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a:t>
            </a:r>
            <a:r>
              <a:rPr lang="en-CA" baseline="0" dirty="0" smtClean="0"/>
              <a:t> both groups have distributions as in (a), then n=30 for accurate t-test results</a:t>
            </a:r>
          </a:p>
          <a:p>
            <a:r>
              <a:rPr lang="en-CA" baseline="0" dirty="0" smtClean="0"/>
              <a:t>-would need samples size of 500 per group to get accurate answers for comparing groups with distributions in (a) and (b)</a:t>
            </a:r>
          </a:p>
          <a:p>
            <a:r>
              <a:rPr lang="en-CA" baseline="0" dirty="0" smtClean="0"/>
              <a:t>-distribution in panel c is too skewed to be analyzed with t-test</a:t>
            </a:r>
          </a:p>
          <a:p>
            <a:r>
              <a:rPr lang="en-CA" baseline="0" dirty="0" smtClean="0"/>
              <a:t>-data with outliers in (d) also should not be analyzed with t-test</a:t>
            </a:r>
          </a:p>
          <a:p>
            <a:r>
              <a:rPr lang="en-CA" baseline="0" dirty="0" smtClean="0"/>
              <a:t>-overall should use cautionary approach and turn to transformations, non-parametric methods, or permutations</a:t>
            </a:r>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35</a:t>
            </a:fld>
            <a:endParaRPr lang="en-CA"/>
          </a:p>
        </p:txBody>
      </p:sp>
    </p:spTree>
    <p:extLst>
      <p:ext uri="{BB962C8B-B14F-4D97-AF65-F5344CB8AC3E}">
        <p14:creationId xmlns:p14="http://schemas.microsoft.com/office/powerpoint/2010/main" val="2905764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37</a:t>
            </a:fld>
            <a:endParaRPr lang="en-CA"/>
          </a:p>
        </p:txBody>
      </p:sp>
    </p:spTree>
    <p:extLst>
      <p:ext uri="{BB962C8B-B14F-4D97-AF65-F5344CB8AC3E}">
        <p14:creationId xmlns:p14="http://schemas.microsoft.com/office/powerpoint/2010/main" val="1095309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38</a:t>
            </a:fld>
            <a:endParaRPr lang="en-CA"/>
          </a:p>
        </p:txBody>
      </p:sp>
    </p:spTree>
    <p:extLst>
      <p:ext uri="{BB962C8B-B14F-4D97-AF65-F5344CB8AC3E}">
        <p14:creationId xmlns:p14="http://schemas.microsoft.com/office/powerpoint/2010/main" val="3087757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6</a:t>
            </a:fld>
            <a:endParaRPr lang="en-CA"/>
          </a:p>
        </p:txBody>
      </p:sp>
    </p:spTree>
    <p:extLst>
      <p:ext uri="{BB962C8B-B14F-4D97-AF65-F5344CB8AC3E}">
        <p14:creationId xmlns:p14="http://schemas.microsoft.com/office/powerpoint/2010/main" val="2815041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39</a:t>
            </a:fld>
            <a:endParaRPr lang="en-CA"/>
          </a:p>
        </p:txBody>
      </p:sp>
    </p:spTree>
    <p:extLst>
      <p:ext uri="{BB962C8B-B14F-4D97-AF65-F5344CB8AC3E}">
        <p14:creationId xmlns:p14="http://schemas.microsoft.com/office/powerpoint/2010/main" val="1016358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40</a:t>
            </a:fld>
            <a:endParaRPr lang="en-CA"/>
          </a:p>
        </p:txBody>
      </p:sp>
    </p:spTree>
    <p:extLst>
      <p:ext uri="{BB962C8B-B14F-4D97-AF65-F5344CB8AC3E}">
        <p14:creationId xmlns:p14="http://schemas.microsoft.com/office/powerpoint/2010/main" val="2832022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41</a:t>
            </a:fld>
            <a:endParaRPr lang="en-CA"/>
          </a:p>
        </p:txBody>
      </p:sp>
    </p:spTree>
    <p:extLst>
      <p:ext uri="{BB962C8B-B14F-4D97-AF65-F5344CB8AC3E}">
        <p14:creationId xmlns:p14="http://schemas.microsoft.com/office/powerpoint/2010/main" val="3067763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42</a:t>
            </a:fld>
            <a:endParaRPr lang="en-CA"/>
          </a:p>
        </p:txBody>
      </p:sp>
    </p:spTree>
    <p:extLst>
      <p:ext uri="{BB962C8B-B14F-4D97-AF65-F5344CB8AC3E}">
        <p14:creationId xmlns:p14="http://schemas.microsoft.com/office/powerpoint/2010/main" val="3106258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43</a:t>
            </a:fld>
            <a:endParaRPr lang="en-CA"/>
          </a:p>
        </p:txBody>
      </p:sp>
    </p:spTree>
    <p:extLst>
      <p:ext uri="{BB962C8B-B14F-4D97-AF65-F5344CB8AC3E}">
        <p14:creationId xmlns:p14="http://schemas.microsoft.com/office/powerpoint/2010/main" val="1755968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44</a:t>
            </a:fld>
            <a:endParaRPr lang="en-CA"/>
          </a:p>
        </p:txBody>
      </p:sp>
    </p:spTree>
    <p:extLst>
      <p:ext uri="{BB962C8B-B14F-4D97-AF65-F5344CB8AC3E}">
        <p14:creationId xmlns:p14="http://schemas.microsoft.com/office/powerpoint/2010/main" val="3050382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45</a:t>
            </a:fld>
            <a:endParaRPr lang="en-CA"/>
          </a:p>
        </p:txBody>
      </p:sp>
    </p:spTree>
    <p:extLst>
      <p:ext uri="{BB962C8B-B14F-4D97-AF65-F5344CB8AC3E}">
        <p14:creationId xmlns:p14="http://schemas.microsoft.com/office/powerpoint/2010/main" val="283937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46</a:t>
            </a:fld>
            <a:endParaRPr lang="en-CA"/>
          </a:p>
        </p:txBody>
      </p:sp>
    </p:spTree>
    <p:extLst>
      <p:ext uri="{BB962C8B-B14F-4D97-AF65-F5344CB8AC3E}">
        <p14:creationId xmlns:p14="http://schemas.microsoft.com/office/powerpoint/2010/main" val="1664918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Binomial test tests whether a population proportion matches a null expectation for the proportion</a:t>
            </a:r>
          </a:p>
          <a:p>
            <a:r>
              <a:rPr lang="en-CA" dirty="0" smtClean="0"/>
              <a:t>-calculates the probability of getting</a:t>
            </a:r>
            <a:r>
              <a:rPr lang="en-CA" baseline="0" dirty="0" smtClean="0"/>
              <a:t> a result as extreme as or more extreme than the observed proportion</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47</a:t>
            </a:fld>
            <a:endParaRPr lang="en-CA"/>
          </a:p>
        </p:txBody>
      </p:sp>
    </p:spTree>
    <p:extLst>
      <p:ext uri="{BB962C8B-B14F-4D97-AF65-F5344CB8AC3E}">
        <p14:creationId xmlns:p14="http://schemas.microsoft.com/office/powerpoint/2010/main" val="35236780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48</a:t>
            </a:fld>
            <a:endParaRPr lang="en-CA"/>
          </a:p>
        </p:txBody>
      </p:sp>
    </p:spTree>
    <p:extLst>
      <p:ext uri="{BB962C8B-B14F-4D97-AF65-F5344CB8AC3E}">
        <p14:creationId xmlns:p14="http://schemas.microsoft.com/office/powerpoint/2010/main" val="412882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7</a:t>
            </a:fld>
            <a:endParaRPr lang="en-CA"/>
          </a:p>
        </p:txBody>
      </p:sp>
    </p:spTree>
    <p:extLst>
      <p:ext uri="{BB962C8B-B14F-4D97-AF65-F5344CB8AC3E}">
        <p14:creationId xmlns:p14="http://schemas.microsoft.com/office/powerpoint/2010/main" val="41252872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49</a:t>
            </a:fld>
            <a:endParaRPr lang="en-CA"/>
          </a:p>
        </p:txBody>
      </p:sp>
    </p:spTree>
    <p:extLst>
      <p:ext uri="{BB962C8B-B14F-4D97-AF65-F5344CB8AC3E}">
        <p14:creationId xmlns:p14="http://schemas.microsoft.com/office/powerpoint/2010/main" val="36604264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-male offers hind wings to females to eat during</a:t>
            </a:r>
            <a:r>
              <a:rPr lang="en-CA" baseline="0" dirty="0" smtClean="0"/>
              <a:t> mating</a:t>
            </a:r>
          </a:p>
          <a:p>
            <a:r>
              <a:rPr lang="en-CA" baseline="0" dirty="0" smtClean="0"/>
              <a:t>-males whose wings have been eaten are less likely to be chosen by subsequent females</a:t>
            </a:r>
          </a:p>
          <a:p>
            <a:r>
              <a:rPr lang="en-CA" baseline="0" dirty="0" smtClean="0"/>
              <a:t>-Research question is: are females more likely to mate if they are hungry?</a:t>
            </a:r>
          </a:p>
          <a:p>
            <a:r>
              <a:rPr lang="en-CA" baseline="0" dirty="0" smtClean="0"/>
              <a:t>-experiment starved 11 females for two days and compared with another group of 13 females that were fed during the same period</a:t>
            </a:r>
          </a:p>
          <a:p>
            <a:r>
              <a:rPr lang="en-CA" baseline="0" dirty="0" smtClean="0"/>
              <a:t>-females were placed in a cage with a single, new male, and waiting time to mating was recorded</a:t>
            </a:r>
          </a:p>
        </p:txBody>
      </p:sp>
      <p:sp>
        <p:nvSpPr>
          <p:cNvPr id="4" name="Slide Number Placeholder 3"/>
          <p:cNvSpPr>
            <a:spLocks noGrp="1"/>
          </p:cNvSpPr>
          <p:nvPr>
            <p:ph type="sldNum" sz="quarter" idx="10"/>
          </p:nvPr>
        </p:nvSpPr>
        <p:spPr/>
        <p:txBody>
          <a:bodyPr/>
          <a:lstStyle/>
          <a:p>
            <a:fld id="{17B15843-4C83-4A58-A610-5E17F487C30D}" type="slidenum">
              <a:rPr lang="en-CA" smtClean="0"/>
              <a:t>50</a:t>
            </a:fld>
            <a:endParaRPr lang="en-CA"/>
          </a:p>
        </p:txBody>
      </p:sp>
    </p:spTree>
    <p:extLst>
      <p:ext uri="{BB962C8B-B14F-4D97-AF65-F5344CB8AC3E}">
        <p14:creationId xmlns:p14="http://schemas.microsoft.com/office/powerpoint/2010/main" val="686748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-median time to mating was 13 hours for starved females and 22.8 hours for fed females</a:t>
            </a:r>
            <a:endParaRPr lang="en-CA" dirty="0" smtClean="0"/>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51</a:t>
            </a:fld>
            <a:endParaRPr lang="en-CA"/>
          </a:p>
        </p:txBody>
      </p:sp>
    </p:spTree>
    <p:extLst>
      <p:ext uri="{BB962C8B-B14F-4D97-AF65-F5344CB8AC3E}">
        <p14:creationId xmlns:p14="http://schemas.microsoft.com/office/powerpoint/2010/main" val="3003502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52</a:t>
            </a:fld>
            <a:endParaRPr lang="en-CA"/>
          </a:p>
        </p:txBody>
      </p:sp>
    </p:spTree>
    <p:extLst>
      <p:ext uri="{BB962C8B-B14F-4D97-AF65-F5344CB8AC3E}">
        <p14:creationId xmlns:p14="http://schemas.microsoft.com/office/powerpoint/2010/main" val="7726982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53</a:t>
            </a:fld>
            <a:endParaRPr lang="en-CA"/>
          </a:p>
        </p:txBody>
      </p:sp>
    </p:spTree>
    <p:extLst>
      <p:ext uri="{BB962C8B-B14F-4D97-AF65-F5344CB8AC3E}">
        <p14:creationId xmlns:p14="http://schemas.microsoft.com/office/powerpoint/2010/main" val="34561367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54</a:t>
            </a:fld>
            <a:endParaRPr lang="en-CA"/>
          </a:p>
        </p:txBody>
      </p:sp>
    </p:spTree>
    <p:extLst>
      <p:ext uri="{BB962C8B-B14F-4D97-AF65-F5344CB8AC3E}">
        <p14:creationId xmlns:p14="http://schemas.microsoft.com/office/powerpoint/2010/main" val="31121890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55</a:t>
            </a:fld>
            <a:endParaRPr lang="en-CA"/>
          </a:p>
        </p:txBody>
      </p:sp>
    </p:spTree>
    <p:extLst>
      <p:ext uri="{BB962C8B-B14F-4D97-AF65-F5344CB8AC3E}">
        <p14:creationId xmlns:p14="http://schemas.microsoft.com/office/powerpoint/2010/main" val="24749416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56</a:t>
            </a:fld>
            <a:endParaRPr lang="en-CA"/>
          </a:p>
        </p:txBody>
      </p:sp>
    </p:spTree>
    <p:extLst>
      <p:ext uri="{BB962C8B-B14F-4D97-AF65-F5344CB8AC3E}">
        <p14:creationId xmlns:p14="http://schemas.microsoft.com/office/powerpoint/2010/main" val="28265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57</a:t>
            </a:fld>
            <a:endParaRPr lang="en-CA"/>
          </a:p>
        </p:txBody>
      </p:sp>
    </p:spTree>
    <p:extLst>
      <p:ext uri="{BB962C8B-B14F-4D97-AF65-F5344CB8AC3E}">
        <p14:creationId xmlns:p14="http://schemas.microsoft.com/office/powerpoint/2010/main" val="8975172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58</a:t>
            </a:fld>
            <a:endParaRPr lang="en-CA"/>
          </a:p>
        </p:txBody>
      </p:sp>
    </p:spTree>
    <p:extLst>
      <p:ext uri="{BB962C8B-B14F-4D97-AF65-F5344CB8AC3E}">
        <p14:creationId xmlns:p14="http://schemas.microsoft.com/office/powerpoint/2010/main" val="315016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8</a:t>
            </a:fld>
            <a:endParaRPr lang="en-CA"/>
          </a:p>
        </p:txBody>
      </p:sp>
    </p:spTree>
    <p:extLst>
      <p:ext uri="{BB962C8B-B14F-4D97-AF65-F5344CB8AC3E}">
        <p14:creationId xmlns:p14="http://schemas.microsoft.com/office/powerpoint/2010/main" val="29516706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59</a:t>
            </a:fld>
            <a:endParaRPr lang="en-CA"/>
          </a:p>
        </p:txBody>
      </p:sp>
    </p:spTree>
    <p:extLst>
      <p:ext uri="{BB962C8B-B14F-4D97-AF65-F5344CB8AC3E}">
        <p14:creationId xmlns:p14="http://schemas.microsoft.com/office/powerpoint/2010/main" val="34525404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60</a:t>
            </a:fld>
            <a:endParaRPr lang="en-CA"/>
          </a:p>
        </p:txBody>
      </p:sp>
    </p:spTree>
    <p:extLst>
      <p:ext uri="{BB962C8B-B14F-4D97-AF65-F5344CB8AC3E}">
        <p14:creationId xmlns:p14="http://schemas.microsoft.com/office/powerpoint/2010/main" val="475558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61</a:t>
            </a:fld>
            <a:endParaRPr lang="en-CA"/>
          </a:p>
        </p:txBody>
      </p:sp>
    </p:spTree>
    <p:extLst>
      <p:ext uri="{BB962C8B-B14F-4D97-AF65-F5344CB8AC3E}">
        <p14:creationId xmlns:p14="http://schemas.microsoft.com/office/powerpoint/2010/main" val="41357030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62</a:t>
            </a:fld>
            <a:endParaRPr lang="en-CA"/>
          </a:p>
        </p:txBody>
      </p:sp>
    </p:spTree>
    <p:extLst>
      <p:ext uri="{BB962C8B-B14F-4D97-AF65-F5344CB8AC3E}">
        <p14:creationId xmlns:p14="http://schemas.microsoft.com/office/powerpoint/2010/main" val="9739337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64</a:t>
            </a:fld>
            <a:endParaRPr lang="en-CA"/>
          </a:p>
        </p:txBody>
      </p:sp>
    </p:spTree>
    <p:extLst>
      <p:ext uri="{BB962C8B-B14F-4D97-AF65-F5344CB8AC3E}">
        <p14:creationId xmlns:p14="http://schemas.microsoft.com/office/powerpoint/2010/main" val="17273509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65</a:t>
            </a:fld>
            <a:endParaRPr lang="en-CA"/>
          </a:p>
        </p:txBody>
      </p:sp>
    </p:spTree>
    <p:extLst>
      <p:ext uri="{BB962C8B-B14F-4D97-AF65-F5344CB8AC3E}">
        <p14:creationId xmlns:p14="http://schemas.microsoft.com/office/powerpoint/2010/main" val="31524340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66</a:t>
            </a:fld>
            <a:endParaRPr lang="en-CA"/>
          </a:p>
        </p:txBody>
      </p:sp>
    </p:spTree>
    <p:extLst>
      <p:ext uri="{BB962C8B-B14F-4D97-AF65-F5344CB8AC3E}">
        <p14:creationId xmlns:p14="http://schemas.microsoft.com/office/powerpoint/2010/main" val="19039585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67</a:t>
            </a:fld>
            <a:endParaRPr lang="en-CA"/>
          </a:p>
        </p:txBody>
      </p:sp>
    </p:spTree>
    <p:extLst>
      <p:ext uri="{BB962C8B-B14F-4D97-AF65-F5344CB8AC3E}">
        <p14:creationId xmlns:p14="http://schemas.microsoft.com/office/powerpoint/2010/main" val="3848597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9</a:t>
            </a:fld>
            <a:endParaRPr lang="en-CA"/>
          </a:p>
        </p:txBody>
      </p:sp>
    </p:spTree>
    <p:extLst>
      <p:ext uri="{BB962C8B-B14F-4D97-AF65-F5344CB8AC3E}">
        <p14:creationId xmlns:p14="http://schemas.microsoft.com/office/powerpoint/2010/main" val="1830684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statistical methods are</a:t>
            </a:r>
            <a:r>
              <a:rPr lang="en-CA" baseline="0" dirty="0" smtClean="0"/>
              <a:t> developed for making inferences on and testing hypotheses about variables with a normal distribution</a:t>
            </a:r>
          </a:p>
          <a:p>
            <a:r>
              <a:rPr lang="en-CA" baseline="0" dirty="0" smtClean="0"/>
              <a:t>-one of the simplest hypothesis tests is a one-sample t-test</a:t>
            </a:r>
          </a:p>
          <a:p>
            <a:r>
              <a:rPr lang="en-CA" baseline="0" dirty="0" smtClean="0"/>
              <a:t>-goal is to compare whether measurements on a sample are consistent with a hypothesized value for a population</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10</a:t>
            </a:fld>
            <a:endParaRPr lang="en-CA"/>
          </a:p>
        </p:txBody>
      </p:sp>
    </p:spTree>
    <p:extLst>
      <p:ext uri="{BB962C8B-B14F-4D97-AF65-F5344CB8AC3E}">
        <p14:creationId xmlns:p14="http://schemas.microsoft.com/office/powerpoint/2010/main" val="163334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11</a:t>
            </a:fld>
            <a:endParaRPr lang="en-CA"/>
          </a:p>
        </p:txBody>
      </p:sp>
    </p:spTree>
    <p:extLst>
      <p:ext uri="{BB962C8B-B14F-4D97-AF65-F5344CB8AC3E}">
        <p14:creationId xmlns:p14="http://schemas.microsoft.com/office/powerpoint/2010/main" val="310163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12</a:t>
            </a:fld>
            <a:endParaRPr lang="en-US"/>
          </a:p>
        </p:txBody>
      </p:sp>
    </p:spTree>
    <p:extLst>
      <p:ext uri="{BB962C8B-B14F-4D97-AF65-F5344CB8AC3E}">
        <p14:creationId xmlns:p14="http://schemas.microsoft.com/office/powerpoint/2010/main" val="151256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6576" y="609600"/>
            <a:ext cx="8074024" cy="5257800"/>
          </a:xfrm>
          <a:prstGeom prst="rect">
            <a:avLst/>
          </a:prstGeom>
        </p:spPr>
        <p:txBody>
          <a:bodyPr wrap="squar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2" name="Title 11"/>
          <p:cNvSpPr>
            <a:spLocks noGrp="1"/>
          </p:cNvSpPr>
          <p:nvPr>
            <p:ph type="title"/>
          </p:nvPr>
        </p:nvSpPr>
        <p:spPr>
          <a:xfrm>
            <a:off x="630238" y="1"/>
            <a:ext cx="7886700" cy="609600"/>
          </a:xfrm>
          <a:prstGeom prst="rect">
            <a:avLst/>
          </a:prstGeom>
        </p:spPr>
        <p:txBody>
          <a:bodyPr anchor="ctr"/>
          <a:lstStyle>
            <a:lvl1pPr>
              <a:defRPr sz="1000" b="1">
                <a:latin typeface="Arial" panose="020B0604020202020204" pitchFamily="34" charset="0"/>
                <a:cs typeface="Arial" panose="020B0604020202020204" pitchFamily="34" charset="0"/>
              </a:defRPr>
            </a:lvl1pPr>
          </a:lstStyle>
          <a:p>
            <a:r>
              <a:rPr lang="en-US" dirty="0"/>
              <a:t>Click to edit Master title style</a:t>
            </a:r>
          </a:p>
        </p:txBody>
      </p:sp>
      <p:sp>
        <p:nvSpPr>
          <p:cNvPr id="4" name="Table Placeholder 3"/>
          <p:cNvSpPr>
            <a:spLocks noGrp="1"/>
          </p:cNvSpPr>
          <p:nvPr>
            <p:ph type="tbl" sz="quarter" idx="10"/>
          </p:nvPr>
        </p:nvSpPr>
        <p:spPr>
          <a:xfrm>
            <a:off x="838200" y="6096000"/>
            <a:ext cx="7543800" cy="533400"/>
          </a:xfrm>
          <a:prstGeom prst="rect">
            <a:avLst/>
          </a:prstGeom>
        </p:spPr>
        <p:txBody>
          <a:bodyPr/>
          <a:lstStyle/>
          <a:p>
            <a:endParaRPr lang="en-US" dirty="0"/>
          </a:p>
        </p:txBody>
      </p:sp>
    </p:spTree>
    <p:extLst>
      <p:ext uri="{BB962C8B-B14F-4D97-AF65-F5344CB8AC3E}">
        <p14:creationId xmlns:p14="http://schemas.microsoft.com/office/powerpoint/2010/main" val="124049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2021-10-06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2021-10-06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2021-10-06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2021-10-06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2021-10-06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2021-10-06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2021-10-06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2021-10-06</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image" Target="../media/image15.(null)"/><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10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50.png"/><Relationship Id="rId7" Type="http://schemas.openxmlformats.org/officeDocument/2006/relationships/image" Target="../media/image18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0.png"/><Relationship Id="rId4" Type="http://schemas.openxmlformats.org/officeDocument/2006/relationships/image" Target="../media/image160.png"/><Relationship Id="rId9" Type="http://schemas.openxmlformats.org/officeDocument/2006/relationships/image" Target="../media/image200.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notesSlide" Target="../notesSlides/notesSlide29.xml"/><Relationship Id="rId7" Type="http://schemas.openxmlformats.org/officeDocument/2006/relationships/oleObject" Target="../embeddings/oleObject2.bin"/><Relationship Id="rId12"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e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24.emf"/><Relationship Id="rId4" Type="http://schemas.openxmlformats.org/officeDocument/2006/relationships/image" Target="../media/image5.png"/><Relationship Id="rId9"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30.xml"/><Relationship Id="rId7" Type="http://schemas.openxmlformats.org/officeDocument/2006/relationships/oleObject" Target="../embeddings/oleObject6.bin"/><Relationship Id="rId12"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e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28.emf"/><Relationship Id="rId4" Type="http://schemas.openxmlformats.org/officeDocument/2006/relationships/image" Target="../media/image130.png"/><Relationship Id="rId9"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0.png"/></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53019"/>
            <a:ext cx="7772400" cy="752150"/>
          </a:xfrm>
        </p:spPr>
        <p:txBody>
          <a:bodyPr>
            <a:noAutofit/>
          </a:bodyPr>
          <a:lstStyle/>
          <a:p>
            <a:r>
              <a:rPr lang="en-CA" dirty="0" smtClean="0">
                <a:solidFill>
                  <a:schemeClr val="accent2">
                    <a:lumMod val="40000"/>
                    <a:lumOff val="60000"/>
                  </a:schemeClr>
                </a:solidFill>
              </a:rPr>
              <a:t>Tests of Differences in Mean</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1143000" y="3859925"/>
            <a:ext cx="6858000" cy="1655762"/>
          </a:xfrm>
        </p:spPr>
        <p:txBody>
          <a:bodyPr>
            <a:normAutofit/>
          </a:bodyPr>
          <a:lstStyle/>
          <a:p>
            <a:r>
              <a:rPr lang="en-CA" dirty="0" smtClean="0"/>
              <a:t>NRES 776</a:t>
            </a:r>
          </a:p>
          <a:p>
            <a:r>
              <a:rPr lang="en-CA" dirty="0" smtClean="0"/>
              <a:t>Instructor: Heather Bryan</a:t>
            </a:r>
          </a:p>
          <a:p>
            <a:r>
              <a:rPr lang="en-CA" dirty="0" smtClean="0"/>
              <a:t>Oct 5, 2021</a:t>
            </a:r>
            <a:endParaRPr lang="en-CA" dirty="0"/>
          </a:p>
        </p:txBody>
      </p:sp>
    </p:spTree>
    <p:extLst>
      <p:ext uri="{BB962C8B-B14F-4D97-AF65-F5344CB8AC3E}">
        <p14:creationId xmlns:p14="http://schemas.microsoft.com/office/powerpoint/2010/main" val="307607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Paired comparisons of means</a:t>
            </a:r>
            <a:endParaRPr lang="en-CA" dirty="0"/>
          </a:p>
        </p:txBody>
      </p:sp>
      <p:pic>
        <p:nvPicPr>
          <p:cNvPr id="6" name="Picture 2" descr="Graph of antibody production before and after implant treatment.&#10;The vertical axis is antibody production rate in natural log [m O D per minute] and ranges from 4 to 5 in intervals of 0 point 2. The horizontal axis has two columns: before and after implant treatment. Out of a total of 13 antibodies about 8 show increased antibody production after implant treatment. Three show decreased antibody production and 2 show little chang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94318" y="1235264"/>
            <a:ext cx="5037600" cy="53398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photo of a red winged blackbird."/>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4429" y="1653435"/>
            <a:ext cx="2859114" cy="459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841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Paired comparisons of means</a:t>
            </a:r>
            <a:endParaRPr lang="en-CA" dirty="0"/>
          </a:p>
        </p:txBody>
      </p:sp>
      <p:sp>
        <p:nvSpPr>
          <p:cNvPr id="4" name="Title 2"/>
          <p:cNvSpPr txBox="1">
            <a:spLocks/>
          </p:cNvSpPr>
          <p:nvPr/>
        </p:nvSpPr>
        <p:spPr>
          <a:xfrm>
            <a:off x="234315" y="1170491"/>
            <a:ext cx="8675370" cy="670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r>
              <a:rPr lang="en-US" sz="1600" dirty="0" smtClean="0"/>
              <a:t>Table 12.2-1, Antibody production rate in blackbirds before and after testosterone implants. Each bird is represented by a single row and has a pair of antibody measurements; </a:t>
            </a:r>
            <a:r>
              <a:rPr lang="en-US" sz="1600" i="1" dirty="0" smtClean="0"/>
              <a:t>d</a:t>
            </a:r>
            <a:r>
              <a:rPr lang="en-US" sz="1600" dirty="0" smtClean="0"/>
              <a:t> is the difference (“after” minus “before”) between the pair of measurements., Page 306</a:t>
            </a:r>
            <a:endParaRPr lang="ru-RU" sz="1600" dirty="0"/>
          </a:p>
        </p:txBody>
      </p:sp>
      <p:graphicFrame>
        <p:nvGraphicFramePr>
          <p:cNvPr id="6" name="Table Placeholder 4"/>
          <p:cNvGraphicFramePr>
            <a:graphicFrameLocks/>
          </p:cNvGraphicFramePr>
          <p:nvPr>
            <p:extLst>
              <p:ext uri="{D42A27DB-BD31-4B8C-83A1-F6EECF244321}">
                <p14:modId xmlns:p14="http://schemas.microsoft.com/office/powerpoint/2010/main" val="2361864365"/>
              </p:ext>
            </p:extLst>
          </p:nvPr>
        </p:nvGraphicFramePr>
        <p:xfrm>
          <a:off x="831656" y="2065542"/>
          <a:ext cx="7480687" cy="4480560"/>
        </p:xfrm>
        <a:graphic>
          <a:graphicData uri="http://schemas.openxmlformats.org/drawingml/2006/table">
            <a:tbl>
              <a:tblPr firstRow="1" bandRow="1"/>
              <a:tblGrid>
                <a:gridCol w="1882330">
                  <a:extLst>
                    <a:ext uri="{9D8B030D-6E8A-4147-A177-3AD203B41FA5}">
                      <a16:colId xmlns:a16="http://schemas.microsoft.com/office/drawing/2014/main" xmlns="" val="20000"/>
                    </a:ext>
                  </a:extLst>
                </a:gridCol>
                <a:gridCol w="2372385">
                  <a:extLst>
                    <a:ext uri="{9D8B030D-6E8A-4147-A177-3AD203B41FA5}">
                      <a16:colId xmlns:a16="http://schemas.microsoft.com/office/drawing/2014/main" xmlns="" val="20001"/>
                    </a:ext>
                  </a:extLst>
                </a:gridCol>
                <a:gridCol w="2429491">
                  <a:extLst>
                    <a:ext uri="{9D8B030D-6E8A-4147-A177-3AD203B41FA5}">
                      <a16:colId xmlns:a16="http://schemas.microsoft.com/office/drawing/2014/main" xmlns="" val="20002"/>
                    </a:ext>
                  </a:extLst>
                </a:gridCol>
                <a:gridCol w="796481">
                  <a:extLst>
                    <a:ext uri="{9D8B030D-6E8A-4147-A177-3AD203B41FA5}">
                      <a16:colId xmlns:a16="http://schemas.microsoft.com/office/drawing/2014/main" xmlns="" val="20003"/>
                    </a:ext>
                  </a:extLst>
                </a:gridCol>
              </a:tblGrid>
              <a:tr h="188879">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Male identification number</a:t>
                      </a:r>
                      <a:endParaRPr lang="ru-RU" sz="1400" b="1" dirty="0">
                        <a:latin typeface="Arial" pitchFamily="34" charset="0"/>
                        <a:cs typeface="Arial" pitchFamily="34" charset="0"/>
                      </a:endParaRPr>
                    </a:p>
                  </a:txBody>
                  <a:tcPr marL="100584" marR="10058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Before implant: Antibody production (ln[</a:t>
                      </a:r>
                      <a:r>
                        <a:rPr lang="en-US" sz="1400" b="1" i="0" u="none" strike="noStrike" kern="1200" baseline="0" dirty="0" err="1">
                          <a:solidFill>
                            <a:schemeClr val="tx1"/>
                          </a:solidFill>
                          <a:latin typeface="Arial" panose="020B0604020202020204" pitchFamily="34" charset="0"/>
                          <a:ea typeface="+mn-ea"/>
                          <a:cs typeface="Arial" panose="020B0604020202020204" pitchFamily="34" charset="0"/>
                        </a:rPr>
                        <a:t>mOD</a:t>
                      </a: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/min])</a:t>
                      </a:r>
                      <a:endParaRPr lang="ru-RU" sz="1400" b="1" dirty="0">
                        <a:latin typeface="Arial" pitchFamily="34" charset="0"/>
                        <a:cs typeface="Arial" pitchFamily="34" charset="0"/>
                      </a:endParaRPr>
                    </a:p>
                  </a:txBody>
                  <a:tcPr marL="100584" marR="10058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400" b="1" i="0" u="none" strike="noStrike" baseline="0" dirty="0">
                          <a:latin typeface="Arial" pitchFamily="34" charset="0"/>
                          <a:cs typeface="Arial" pitchFamily="34" charset="0"/>
                        </a:rPr>
                        <a:t> </a:t>
                      </a: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After implant: Antibody production (ln[</a:t>
                      </a:r>
                      <a:r>
                        <a:rPr lang="en-US" sz="1400" b="1" i="0" u="none" strike="noStrike" kern="1200" baseline="0" dirty="0" err="1">
                          <a:solidFill>
                            <a:schemeClr val="tx1"/>
                          </a:solidFill>
                          <a:latin typeface="Arial" panose="020B0604020202020204" pitchFamily="34" charset="0"/>
                          <a:ea typeface="+mn-ea"/>
                          <a:cs typeface="Arial" panose="020B0604020202020204" pitchFamily="34" charset="0"/>
                        </a:rPr>
                        <a:t>mOD</a:t>
                      </a: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/min])</a:t>
                      </a:r>
                      <a:endParaRPr lang="ru-RU" sz="1400" b="1" dirty="0">
                        <a:latin typeface="Arial" pitchFamily="34" charset="0"/>
                        <a:cs typeface="Arial" pitchFamily="34" charset="0"/>
                      </a:endParaRPr>
                    </a:p>
                  </a:txBody>
                  <a:tcPr marL="100584" marR="10058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1" u="none" strike="noStrike" kern="1200" baseline="0" dirty="0">
                          <a:solidFill>
                            <a:schemeClr val="tx1"/>
                          </a:solidFill>
                          <a:latin typeface="Arial" pitchFamily="34" charset="0"/>
                          <a:ea typeface="+mn-ea"/>
                          <a:cs typeface="Arial" pitchFamily="34" charset="0"/>
                        </a:rPr>
                        <a:t>d</a:t>
                      </a:r>
                      <a:endParaRPr lang="ru-RU" sz="1400" b="1" i="1" dirty="0">
                        <a:latin typeface="Arial" pitchFamily="34" charset="0"/>
                        <a:cs typeface="Arial" pitchFamily="34" charset="0"/>
                      </a:endParaRPr>
                    </a:p>
                  </a:txBody>
                  <a:tcPr marL="100584" marR="10058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algn="ctr"/>
                      <a:r>
                        <a:rPr lang="en-US" sz="1400" b="0" dirty="0">
                          <a:latin typeface="Arial" pitchFamily="34" charset="0"/>
                          <a:cs typeface="Arial" pitchFamily="34" charset="0"/>
                        </a:rPr>
                        <a:t>1</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4.65</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4.44</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−0.021</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algn="ctr"/>
                      <a:r>
                        <a:rPr lang="en-US" sz="1400" b="0" dirty="0">
                          <a:latin typeface="Arial" pitchFamily="34" charset="0"/>
                          <a:cs typeface="Arial" pitchFamily="34" charset="0"/>
                        </a:rPr>
                        <a:t>4</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3.91</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4.30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0.39</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algn="ctr"/>
                      <a:r>
                        <a:rPr lang="en-US" sz="1400" b="0" dirty="0">
                          <a:latin typeface="Arial" pitchFamily="34" charset="0"/>
                          <a:cs typeface="Arial" pitchFamily="34" charset="0"/>
                        </a:rPr>
                        <a:t>5</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4.91</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4.98</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0.07</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algn="ctr"/>
                      <a:r>
                        <a:rPr lang="en-US" sz="1400" b="0" dirty="0">
                          <a:latin typeface="Arial" pitchFamily="34" charset="0"/>
                          <a:cs typeface="Arial" pitchFamily="34" charset="0"/>
                        </a:rPr>
                        <a:t>6</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4.50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4.45</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−0.05</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algn="ctr"/>
                      <a:r>
                        <a:rPr lang="en-US" sz="1400" b="0" dirty="0">
                          <a:latin typeface="Arial" pitchFamily="34" charset="0"/>
                          <a:cs typeface="Arial" pitchFamily="34" charset="0"/>
                        </a:rPr>
                        <a:t>9</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4.80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5.00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0.20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algn="ctr"/>
                      <a:r>
                        <a:rPr lang="en-US" sz="1400" b="0" dirty="0">
                          <a:latin typeface="Arial" pitchFamily="34" charset="0"/>
                          <a:cs typeface="Arial" pitchFamily="34" charset="0"/>
                        </a:rPr>
                        <a:t>10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4.88</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5.00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0.12</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algn="ctr"/>
                      <a:r>
                        <a:rPr lang="en-US" sz="1400" b="0" dirty="0">
                          <a:latin typeface="Arial" pitchFamily="34" charset="0"/>
                          <a:cs typeface="Arial" pitchFamily="34" charset="0"/>
                        </a:rPr>
                        <a:t>15</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4.88</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5.01</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0.13</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algn="ctr"/>
                      <a:r>
                        <a:rPr lang="en-US" sz="1400" b="0" dirty="0">
                          <a:latin typeface="Arial" pitchFamily="34" charset="0"/>
                          <a:cs typeface="Arial" pitchFamily="34" charset="0"/>
                        </a:rPr>
                        <a:t>16</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4.78</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4.96</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0.18</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02789839"/>
                  </a:ext>
                </a:extLst>
              </a:tr>
              <a:tr h="0">
                <a:tc>
                  <a:txBody>
                    <a:bodyPr/>
                    <a:lstStyle/>
                    <a:p>
                      <a:pPr algn="ctr"/>
                      <a:r>
                        <a:rPr lang="en-US" sz="1400" b="0" dirty="0">
                          <a:latin typeface="Arial" pitchFamily="34" charset="0"/>
                          <a:cs typeface="Arial" pitchFamily="34" charset="0"/>
                        </a:rPr>
                        <a:t>17</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4.98</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5.02</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0.04</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34782884"/>
                  </a:ext>
                </a:extLst>
              </a:tr>
              <a:tr h="0">
                <a:tc>
                  <a:txBody>
                    <a:bodyPr/>
                    <a:lstStyle/>
                    <a:p>
                      <a:pPr algn="ctr"/>
                      <a:r>
                        <a:rPr lang="en-US" sz="1400" b="0" dirty="0">
                          <a:latin typeface="Arial" pitchFamily="34" charset="0"/>
                          <a:cs typeface="Arial" pitchFamily="34" charset="0"/>
                        </a:rPr>
                        <a:t>19</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4.87</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4.73</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−0.14</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52281661"/>
                  </a:ext>
                </a:extLst>
              </a:tr>
              <a:tr h="0">
                <a:tc>
                  <a:txBody>
                    <a:bodyPr/>
                    <a:lstStyle/>
                    <a:p>
                      <a:pPr algn="ctr"/>
                      <a:r>
                        <a:rPr lang="en-US" sz="1400" b="0" dirty="0">
                          <a:latin typeface="Arial" pitchFamily="34" charset="0"/>
                          <a:cs typeface="Arial" pitchFamily="34" charset="0"/>
                        </a:rPr>
                        <a:t>20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4.75</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4.77</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0.02</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49784735"/>
                  </a:ext>
                </a:extLst>
              </a:tr>
              <a:tr h="0">
                <a:tc>
                  <a:txBody>
                    <a:bodyPr/>
                    <a:lstStyle/>
                    <a:p>
                      <a:pPr algn="ctr"/>
                      <a:r>
                        <a:rPr lang="en-US" sz="1400" b="0" dirty="0">
                          <a:latin typeface="Arial" pitchFamily="34" charset="0"/>
                          <a:cs typeface="Arial" pitchFamily="34" charset="0"/>
                        </a:rPr>
                        <a:t>23</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4.70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4.60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−0.10</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680026803"/>
                  </a:ext>
                </a:extLst>
              </a:tr>
              <a:tr h="0">
                <a:tc>
                  <a:txBody>
                    <a:bodyPr/>
                    <a:lstStyle/>
                    <a:p>
                      <a:pPr algn="ctr"/>
                      <a:r>
                        <a:rPr lang="en-US" sz="1400" b="0" dirty="0">
                          <a:latin typeface="Arial" pitchFamily="34" charset="0"/>
                          <a:cs typeface="Arial" pitchFamily="34" charset="0"/>
                        </a:rPr>
                        <a:t>24</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4.93</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5.01</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latin typeface="Arial" pitchFamily="34" charset="0"/>
                          <a:cs typeface="Arial" pitchFamily="34" charset="0"/>
                        </a:rPr>
                        <a:t>0.08</a:t>
                      </a:r>
                      <a:endParaRPr lang="ru-RU" sz="1400" b="0" dirty="0">
                        <a:latin typeface="Arial" pitchFamily="34" charset="0"/>
                        <a:cs typeface="Arial" pitchFamily="34" charset="0"/>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0421834"/>
                  </a:ext>
                </a:extLst>
              </a:tr>
            </a:tbl>
          </a:graphicData>
        </a:graphic>
      </p:graphicFrame>
    </p:spTree>
    <p:extLst>
      <p:ext uri="{BB962C8B-B14F-4D97-AF65-F5344CB8AC3E}">
        <p14:creationId xmlns:p14="http://schemas.microsoft.com/office/powerpoint/2010/main" val="346782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9BCD17E4-452B-B748-A88F-4D157E6D2777}"/>
              </a:ext>
            </a:extLst>
          </p:cNvPr>
          <p:cNvSpPr txBox="1"/>
          <p:nvPr/>
        </p:nvSpPr>
        <p:spPr>
          <a:xfrm>
            <a:off x="336550" y="188896"/>
            <a:ext cx="8519351" cy="1446550"/>
          </a:xfrm>
          <a:prstGeom prst="rect">
            <a:avLst/>
          </a:prstGeom>
          <a:noFill/>
        </p:spPr>
        <p:txBody>
          <a:bodyPr wrap="square" rtlCol="0">
            <a:spAutoFit/>
          </a:bodyPr>
          <a:lstStyle/>
          <a:p>
            <a:pPr algn="ct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Confidence </a:t>
            </a: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Interval </a:t>
            </a: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of </a:t>
            </a: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Difference</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C255C1E4-D4D9-504D-B28A-DE30F145787D}"/>
                  </a:ext>
                </a:extLst>
              </p:cNvPr>
              <p:cNvSpPr txBox="1"/>
              <p:nvPr/>
            </p:nvSpPr>
            <p:spPr>
              <a:xfrm>
                <a:off x="2760017" y="2418207"/>
                <a:ext cx="3672416" cy="536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𝑑</m:t>
                              </m:r>
                            </m:e>
                          </m:acc>
                        </m:e>
                        <m:sub>
                          <m:r>
                            <a:rPr lang="en-US" sz="3200" b="0" i="1" smtClean="0">
                              <a:latin typeface="Cambria Math" panose="02040503050406030204" pitchFamily="18" charset="0"/>
                            </a:rPr>
                            <m:t>𝐶𝐼</m:t>
                          </m:r>
                        </m:sub>
                      </m:sSub>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𝑑</m:t>
                          </m:r>
                        </m:e>
                      </m:acc>
                      <m:r>
                        <a:rPr lang="en-US" sz="3200" i="1" smtClean="0">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𝑡</m:t>
                          </m:r>
                        </m:e>
                        <m:sub>
                          <m:r>
                            <a:rPr lang="en-US" sz="3200" i="1" smtClean="0">
                              <a:latin typeface="Cambria Math" panose="02040503050406030204" pitchFamily="18" charset="0"/>
                              <a:ea typeface="Cambria Math" panose="02040503050406030204" pitchFamily="18" charset="0"/>
                            </a:rPr>
                            <m:t>𝛼</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𝑛</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sub>
                      </m:sSub>
                      <m:sSub>
                        <m:sSubPr>
                          <m:ctrlPr>
                            <a:rPr lang="en-US" sz="3200" i="1" smtClean="0">
                              <a:latin typeface="Cambria Math" panose="02040503050406030204" pitchFamily="18" charset="0"/>
                              <a:ea typeface="Cambria Math" panose="02040503050406030204" pitchFamily="18" charset="0"/>
                            </a:rPr>
                          </m:ctrlPr>
                        </m:sSubPr>
                        <m:e>
                          <m:r>
                            <a:rPr lang="en-CA" sz="3200" b="0" i="1" smtClean="0">
                              <a:latin typeface="Cambria Math" panose="02040503050406030204" pitchFamily="18" charset="0"/>
                              <a:ea typeface="Cambria Math" panose="02040503050406030204" pitchFamily="18" charset="0"/>
                            </a:rPr>
                            <m:t>𝑆𝐸</m:t>
                          </m:r>
                        </m:e>
                        <m:sub>
                          <m:acc>
                            <m:accPr>
                              <m:chr m:val="̅"/>
                              <m:ctrlPr>
                                <a:rPr lang="en-US" sz="320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𝑑</m:t>
                              </m:r>
                            </m:e>
                          </m:acc>
                        </m:sub>
                      </m:sSub>
                    </m:oMath>
                  </m:oMathPara>
                </a14:m>
                <a:endParaRPr lang="en-US" sz="3200" dirty="0">
                  <a:latin typeface="Helvetica" charset="0"/>
                  <a:ea typeface="Helvetica" charset="0"/>
                  <a:cs typeface="Helvetica" charset="0"/>
                </a:endParaRPr>
              </a:p>
            </p:txBody>
          </p:sp>
        </mc:Choice>
        <mc:Fallback xmlns="">
          <p:sp>
            <p:nvSpPr>
              <p:cNvPr id="2" name="TextBox 1">
                <a:extLst>
                  <a:ext uri="{FF2B5EF4-FFF2-40B4-BE49-F238E27FC236}">
                    <a16:creationId xmlns="" xmlns:a16="http://schemas.microsoft.com/office/drawing/2014/main" xmlns:a14="http://schemas.microsoft.com/office/drawing/2010/main" id="{C255C1E4-D4D9-504D-B28A-DE30F145787D}"/>
                  </a:ext>
                </a:extLst>
              </p:cNvPr>
              <p:cNvSpPr txBox="1">
                <a:spLocks noRot="1" noChangeAspect="1" noMove="1" noResize="1" noEditPoints="1" noAdjustHandles="1" noChangeArrowheads="1" noChangeShapeType="1" noTextEdit="1"/>
              </p:cNvSpPr>
              <p:nvPr/>
            </p:nvSpPr>
            <p:spPr>
              <a:xfrm>
                <a:off x="2760017" y="2418207"/>
                <a:ext cx="3672416" cy="536365"/>
              </a:xfrm>
              <a:prstGeom prst="rect">
                <a:avLst/>
              </a:prstGeom>
              <a:blipFill rotWithShape="0">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A36DA0CF-3A03-AE43-A14C-FAC34EB058DA}"/>
                  </a:ext>
                </a:extLst>
              </p:cNvPr>
              <p:cNvSpPr txBox="1"/>
              <p:nvPr/>
            </p:nvSpPr>
            <p:spPr>
              <a:xfrm>
                <a:off x="1734457" y="4383314"/>
                <a:ext cx="1747338" cy="1674241"/>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𝑑</m:t>
                          </m:r>
                        </m:e>
                      </m:acc>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056</m:t>
                      </m:r>
                    </m:oMath>
                  </m:oMathPara>
                </a14:m>
                <a:endParaRPr lang="en-US" sz="2400" b="0" dirty="0">
                  <a:latin typeface="Helvetica"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CA" sz="2400" b="0" i="1" smtClean="0">
                              <a:latin typeface="Cambria Math" panose="02040503050406030204" pitchFamily="18" charset="0"/>
                            </a:rPr>
                            <m:t>𝑆𝐸</m:t>
                          </m:r>
                        </m:e>
                        <m:sub>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𝑑</m:t>
                              </m:r>
                            </m:e>
                          </m:acc>
                        </m:sub>
                      </m:sSub>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b="0" i="1" smtClean="0">
                          <a:latin typeface="Cambria Math" panose="02040503050406030204" pitchFamily="18" charset="0"/>
                        </a:rPr>
                        <m:t>044</m:t>
                      </m:r>
                    </m:oMath>
                  </m:oMathPara>
                </a14:m>
                <a:endParaRPr lang="en-US" sz="2400" b="0" dirty="0">
                  <a:latin typeface="Helvetica" charset="0"/>
                </a:endParaRPr>
              </a:p>
              <a:p>
                <a:pPr>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i="1">
                          <a:latin typeface="Cambria Math" panose="02040503050406030204" pitchFamily="18" charset="0"/>
                        </a:rPr>
                        <m:t>=</m:t>
                      </m:r>
                      <m:r>
                        <a:rPr lang="en-US" sz="2400" b="0" i="1" smtClean="0">
                          <a:latin typeface="Cambria Math" panose="02040503050406030204" pitchFamily="18" charset="0"/>
                        </a:rPr>
                        <m:t>13</m:t>
                      </m:r>
                    </m:oMath>
                  </m:oMathPara>
                </a14:m>
                <a:endParaRPr lang="en-US" sz="2400" dirty="0">
                  <a:latin typeface="Helvetica" charset="0"/>
                  <a:ea typeface="Helvetica" charset="0"/>
                  <a:cs typeface="Helvetica" charset="0"/>
                </a:endParaRPr>
              </a:p>
            </p:txBody>
          </p:sp>
        </mc:Choice>
        <mc:Fallback xmlns="">
          <p:sp>
            <p:nvSpPr>
              <p:cNvPr id="3" name="TextBox 2">
                <a:extLst>
                  <a:ext uri="{FF2B5EF4-FFF2-40B4-BE49-F238E27FC236}">
                    <a16:creationId xmlns="" xmlns:a16="http://schemas.microsoft.com/office/drawing/2014/main" xmlns:a14="http://schemas.microsoft.com/office/drawing/2010/main" id="{A36DA0CF-3A03-AE43-A14C-FAC34EB058DA}"/>
                  </a:ext>
                </a:extLst>
              </p:cNvPr>
              <p:cNvSpPr txBox="1">
                <a:spLocks noRot="1" noChangeAspect="1" noMove="1" noResize="1" noEditPoints="1" noAdjustHandles="1" noChangeArrowheads="1" noChangeShapeType="1" noTextEdit="1"/>
              </p:cNvSpPr>
              <p:nvPr/>
            </p:nvSpPr>
            <p:spPr>
              <a:xfrm>
                <a:off x="1734457" y="4383314"/>
                <a:ext cx="1747338" cy="1674241"/>
              </a:xfrm>
              <a:prstGeom prst="rect">
                <a:avLst/>
              </a:prstGeom>
              <a:blipFill rotWithShape="0">
                <a:blip r:embed="rId4"/>
                <a:stretch>
                  <a:fillRect/>
                </a:stretch>
              </a:blipFill>
            </p:spPr>
            <p:txBody>
              <a:bodyPr/>
              <a:lstStyle/>
              <a:p>
                <a:r>
                  <a:rPr lang="en-CA">
                    <a:noFill/>
                  </a:rPr>
                  <a:t> </a:t>
                </a:r>
              </a:p>
            </p:txBody>
          </p:sp>
        </mc:Fallback>
      </mc:AlternateContent>
      <p:grpSp>
        <p:nvGrpSpPr>
          <p:cNvPr id="13" name="Group 12">
            <a:extLst>
              <a:ext uri="{FF2B5EF4-FFF2-40B4-BE49-F238E27FC236}">
                <a16:creationId xmlns="" xmlns:a16="http://schemas.microsoft.com/office/drawing/2014/main" id="{BBA72B91-EF39-EA49-B912-413CBC1FC82E}"/>
              </a:ext>
            </a:extLst>
          </p:cNvPr>
          <p:cNvGrpSpPr/>
          <p:nvPr/>
        </p:nvGrpSpPr>
        <p:grpSpPr>
          <a:xfrm>
            <a:off x="4710923" y="4492930"/>
            <a:ext cx="2958438" cy="1180122"/>
            <a:chOff x="4710923" y="4275216"/>
            <a:chExt cx="2958438" cy="1180122"/>
          </a:xfrm>
        </p:grpSpPr>
        <mc:AlternateContent xmlns:mc="http://schemas.openxmlformats.org/markup-compatibility/2006" xmlns:a14="http://schemas.microsoft.com/office/drawing/2010/main">
          <mc:Choice Requires="a14">
            <p:sp>
              <p:nvSpPr>
                <p:cNvPr id="10" name="Rectangle 9">
                  <a:extLst>
                    <a:ext uri="{FF2B5EF4-FFF2-40B4-BE49-F238E27FC236}">
                      <a16:creationId xmlns="" xmlns:a16="http://schemas.microsoft.com/office/drawing/2014/main" id="{C323772D-EE49-AF40-9189-E5C6420E80A4}"/>
                    </a:ext>
                  </a:extLst>
                </p:cNvPr>
                <p:cNvSpPr/>
                <p:nvPr/>
              </p:nvSpPr>
              <p:spPr>
                <a:xfrm>
                  <a:off x="4710923" y="4985529"/>
                  <a:ext cx="2958438" cy="469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0</m:t>
                        </m:r>
                        <m:r>
                          <a:rPr lang="en-US" sz="2400" i="1" smtClean="0">
                            <a:latin typeface="Cambria Math" panose="02040503050406030204" pitchFamily="18" charset="0"/>
                          </a:rPr>
                          <m:t>.</m:t>
                        </m:r>
                        <m:r>
                          <a:rPr lang="en-US" sz="2400" i="1" smtClean="0">
                            <a:latin typeface="Cambria Math" panose="02040503050406030204" pitchFamily="18" charset="0"/>
                          </a:rPr>
                          <m:t>040</m:t>
                        </m:r>
                        <m:r>
                          <a:rPr lang="en-US" sz="2400" i="1" smtClean="0">
                            <a:latin typeface="Cambria Math" panose="02040503050406030204" pitchFamily="18" charset="0"/>
                          </a:rPr>
                          <m:t>&lt;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𝑑</m:t>
                            </m:r>
                          </m:e>
                        </m:acc>
                        <m:r>
                          <a:rPr lang="en-US" sz="2400" b="0" i="1" smtClean="0">
                            <a:latin typeface="Cambria Math" panose="02040503050406030204" pitchFamily="18" charset="0"/>
                          </a:rPr>
                          <m:t>&lt;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152</m:t>
                        </m:r>
                      </m:oMath>
                    </m:oMathPara>
                  </a14:m>
                  <a:endParaRPr lang="en-US" sz="2400" dirty="0"/>
                </a:p>
              </p:txBody>
            </p:sp>
          </mc:Choice>
          <mc:Fallback xmlns="">
            <p:sp>
              <p:nvSpPr>
                <p:cNvPr id="10" name="Rectangle 9">
                  <a:extLst>
                    <a:ext uri="{FF2B5EF4-FFF2-40B4-BE49-F238E27FC236}">
                      <a16:creationId xmlns:a16="http://schemas.microsoft.com/office/drawing/2014/main" id="{C323772D-EE49-AF40-9189-E5C6420E80A4}"/>
                    </a:ext>
                  </a:extLst>
                </p:cNvPr>
                <p:cNvSpPr>
                  <a:spLocks noRot="1" noChangeAspect="1" noMove="1" noResize="1" noEditPoints="1" noAdjustHandles="1" noChangeArrowheads="1" noChangeShapeType="1" noTextEdit="1"/>
                </p:cNvSpPr>
                <p:nvPr/>
              </p:nvSpPr>
              <p:spPr>
                <a:xfrm>
                  <a:off x="4710923" y="4985529"/>
                  <a:ext cx="2958438" cy="469809"/>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 xmlns:a16="http://schemas.microsoft.com/office/drawing/2014/main" id="{7DCA2984-6F4D-0441-998C-0290201895D6}"/>
                </a:ext>
              </a:extLst>
            </p:cNvPr>
            <p:cNvSpPr txBox="1"/>
            <p:nvPr/>
          </p:nvSpPr>
          <p:spPr>
            <a:xfrm>
              <a:off x="5710139" y="4275216"/>
              <a:ext cx="1194558" cy="461665"/>
            </a:xfrm>
            <a:prstGeom prst="rect">
              <a:avLst/>
            </a:prstGeom>
            <a:noFill/>
          </p:spPr>
          <p:txBody>
            <a:bodyPr wrap="none" rtlCol="0">
              <a:spAutoFit/>
            </a:bodyPr>
            <a:lstStyle/>
            <a:p>
              <a:r>
                <a:rPr lang="en-US" sz="2400" dirty="0">
                  <a:latin typeface="Helvetica" charset="0"/>
                  <a:ea typeface="Helvetica" charset="0"/>
                  <a:cs typeface="Helvetica" charset="0"/>
                </a:rPr>
                <a:t>95% CI</a:t>
              </a:r>
            </a:p>
          </p:txBody>
        </p:sp>
      </p:grpSp>
      <p:sp>
        <p:nvSpPr>
          <p:cNvPr id="8" name="TextBox 7">
            <a:extLst>
              <a:ext uri="{FF2B5EF4-FFF2-40B4-BE49-F238E27FC236}">
                <a16:creationId xmlns="" xmlns:a16="http://schemas.microsoft.com/office/drawing/2014/main" id="{90F6F95B-677B-6548-B829-402AC9C88CA8}"/>
              </a:ext>
            </a:extLst>
          </p:cNvPr>
          <p:cNvSpPr txBox="1"/>
          <p:nvPr/>
        </p:nvSpPr>
        <p:spPr>
          <a:xfrm>
            <a:off x="6227817" y="6488668"/>
            <a:ext cx="2916183" cy="369332"/>
          </a:xfrm>
          <a:prstGeom prst="rect">
            <a:avLst/>
          </a:prstGeom>
          <a:noFill/>
        </p:spPr>
        <p:txBody>
          <a:bodyPr wrap="none" rtlCol="0">
            <a:spAutoFit/>
          </a:bodyPr>
          <a:lstStyle/>
          <a:p>
            <a:r>
              <a:rPr lang="en-US" dirty="0">
                <a:latin typeface="Helvetica" charset="0"/>
                <a:ea typeface="Helvetica" charset="0"/>
                <a:cs typeface="Helvetica" charset="0"/>
              </a:rPr>
              <a:t>Whitlock &amp; </a:t>
            </a:r>
            <a:r>
              <a:rPr lang="en-US" dirty="0" err="1">
                <a:latin typeface="Helvetica" charset="0"/>
                <a:ea typeface="Helvetica" charset="0"/>
                <a:cs typeface="Helvetica" charset="0"/>
              </a:rPr>
              <a:t>Schluter</a:t>
            </a:r>
            <a:r>
              <a:rPr lang="en-US" dirty="0">
                <a:latin typeface="Helvetica" charset="0"/>
                <a:ea typeface="Helvetica" charset="0"/>
                <a:cs typeface="Helvetica" charset="0"/>
              </a:rPr>
              <a:t> (2015)</a:t>
            </a:r>
          </a:p>
        </p:txBody>
      </p:sp>
    </p:spTree>
    <p:extLst>
      <p:ext uri="{BB962C8B-B14F-4D97-AF65-F5344CB8AC3E}">
        <p14:creationId xmlns:p14="http://schemas.microsoft.com/office/powerpoint/2010/main" val="15958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Paired comparisons of means</a:t>
            </a:r>
            <a:endParaRPr lang="en-CA" dirty="0"/>
          </a:p>
        </p:txBody>
      </p:sp>
      <p:sp>
        <p:nvSpPr>
          <p:cNvPr id="3" name="TextBox 2"/>
          <p:cNvSpPr txBox="1"/>
          <p:nvPr/>
        </p:nvSpPr>
        <p:spPr>
          <a:xfrm>
            <a:off x="726510" y="1325563"/>
            <a:ext cx="4233797" cy="523220"/>
          </a:xfrm>
          <a:prstGeom prst="rect">
            <a:avLst/>
          </a:prstGeom>
          <a:noFill/>
        </p:spPr>
        <p:txBody>
          <a:bodyPr wrap="square" rtlCol="0">
            <a:spAutoFit/>
          </a:bodyPr>
          <a:lstStyle/>
          <a:p>
            <a:pPr marL="457200" indent="-45720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350728" y="1023659"/>
                <a:ext cx="8793272" cy="2246769"/>
              </a:xfrm>
              <a:prstGeom prst="rect">
                <a:avLst/>
              </a:prstGeom>
            </p:spPr>
            <p:txBody>
              <a:bodyPr wrap="square">
                <a:spAutoFit/>
              </a:bodyPr>
              <a:lstStyle/>
              <a:p>
                <a14:m>
                  <m:oMath xmlns:m="http://schemas.openxmlformats.org/officeDocument/2006/math">
                    <m:sSub>
                      <m:sSubPr>
                        <m:ctrlPr>
                          <a:rPr lang="ar-AE" sz="2800" b="1" i="1" smtClean="0">
                            <a:latin typeface="Cambria Math" panose="02040503050406030204" pitchFamily="18" charset="0"/>
                          </a:rPr>
                        </m:ctrlPr>
                      </m:sSubPr>
                      <m:e>
                        <m:r>
                          <a:rPr lang="ar-AE" sz="2800" b="1" i="1">
                            <a:latin typeface="Cambria Math"/>
                          </a:rPr>
                          <m:t>𝑯</m:t>
                        </m:r>
                      </m:e>
                      <m:sub>
                        <m:r>
                          <a:rPr lang="ar-AE" sz="2800" b="1" i="1">
                            <a:latin typeface="Cambria Math"/>
                          </a:rPr>
                          <m:t>𝟎</m:t>
                        </m:r>
                      </m:sub>
                    </m:sSub>
                  </m:oMath>
                </a14:m>
                <a:r>
                  <a:rPr lang="ar-AE" sz="2800" b="1" dirty="0" smtClean="0">
                    <a:latin typeface="Arial" panose="020B0604020202020204" pitchFamily="34" charset="0"/>
                    <a:cs typeface="Arial" panose="020B0604020202020204" pitchFamily="34" charset="0"/>
                  </a:rPr>
                  <a:t>: </a:t>
                </a:r>
                <a:r>
                  <a:rPr lang="en-CA" sz="2800" b="1" dirty="0" smtClean="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Mean change in antibody production after testosterone implants was zero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b="0" i="1" smtClean="0">
                            <a:latin typeface="Cambria Math" panose="02040503050406030204" pitchFamily="18" charset="0"/>
                            <a:ea typeface="Cambria Math" panose="02040503050406030204" pitchFamily="18" charset="0"/>
                          </a:rPr>
                          <m:t>𝑑</m:t>
                        </m:r>
                      </m:sub>
                    </m:sSub>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0</m:t>
                    </m:r>
                    <m:r>
                      <a:rPr lang="en-CA" sz="2800" i="1">
                        <a:latin typeface="Cambria Math" panose="02040503050406030204" pitchFamily="18" charset="0"/>
                        <a:ea typeface="Cambria Math" panose="02040503050406030204" pitchFamily="18" charset="0"/>
                      </a:rPr>
                      <m:t>)</m:t>
                    </m:r>
                  </m:oMath>
                </a14:m>
                <a:endParaRPr lang="ar-AE" sz="2800" dirty="0">
                  <a:latin typeface="Arial" panose="020B0604020202020204" pitchFamily="34" charset="0"/>
                  <a:cs typeface="Arial" panose="020B0604020202020204" pitchFamily="34" charset="0"/>
                </a:endParaRPr>
              </a:p>
              <a:p>
                <a14:m>
                  <m:oMath xmlns:m="http://schemas.openxmlformats.org/officeDocument/2006/math">
                    <m:sSub>
                      <m:sSubPr>
                        <m:ctrlPr>
                          <a:rPr lang="ar-AE" sz="2800" b="1" i="1">
                            <a:latin typeface="Cambria Math" panose="02040503050406030204" pitchFamily="18" charset="0"/>
                          </a:rPr>
                        </m:ctrlPr>
                      </m:sSubPr>
                      <m:e>
                        <m:r>
                          <a:rPr lang="ar-AE" sz="2800" b="1" i="1">
                            <a:latin typeface="Cambria Math"/>
                          </a:rPr>
                          <m:t>𝑯</m:t>
                        </m:r>
                      </m:e>
                      <m:sub>
                        <m:r>
                          <a:rPr lang="ar-AE" sz="2800" b="1" i="1">
                            <a:latin typeface="Cambria Math"/>
                          </a:rPr>
                          <m:t>𝑨</m:t>
                        </m:r>
                      </m:sub>
                    </m:sSub>
                  </m:oMath>
                </a14:m>
                <a:r>
                  <a:rPr lang="ar-AE" sz="2800" b="1" dirty="0">
                    <a:latin typeface="Arial" panose="020B0604020202020204" pitchFamily="34" charset="0"/>
                    <a:cs typeface="Arial" panose="020B0604020202020204" pitchFamily="34" charset="0"/>
                  </a:rPr>
                  <a:t>: </a:t>
                </a:r>
                <a:r>
                  <a:rPr lang="en-CA" sz="2800" b="1" dirty="0" smtClean="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Mean change in antibody production after testosterone implants was not 0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i="1">
                            <a:latin typeface="Cambria Math" panose="02040503050406030204" pitchFamily="18" charset="0"/>
                            <a:ea typeface="Cambria Math" panose="02040503050406030204" pitchFamily="18" charset="0"/>
                          </a:rPr>
                          <m:t>𝑑</m:t>
                        </m:r>
                      </m:sub>
                    </m:sSub>
                    <m:r>
                      <a:rPr lang="en-CA" sz="2800" i="1" smtClean="0">
                        <a:latin typeface="Cambria Math" panose="02040503050406030204" pitchFamily="18" charset="0"/>
                        <a:ea typeface="Cambria Math" panose="02040503050406030204" pitchFamily="18" charset="0"/>
                      </a:rPr>
                      <m:t>≠</m:t>
                    </m:r>
                    <m:r>
                      <a:rPr lang="en-CA" sz="2800" i="1">
                        <a:latin typeface="Cambria Math" panose="02040503050406030204" pitchFamily="18" charset="0"/>
                        <a:ea typeface="Cambria Math" panose="02040503050406030204" pitchFamily="18" charset="0"/>
                      </a:rPr>
                      <m:t>0</m:t>
                    </m:r>
                    <m:r>
                      <a:rPr lang="en-CA" sz="2800" i="1">
                        <a:latin typeface="Cambria Math" panose="02040503050406030204" pitchFamily="18" charset="0"/>
                        <a:ea typeface="Cambria Math" panose="02040503050406030204" pitchFamily="18" charset="0"/>
                      </a:rPr>
                      <m:t>)</m:t>
                    </m:r>
                  </m:oMath>
                </a14:m>
                <a:endParaRPr lang="ar-AE" sz="2800" dirty="0">
                  <a:latin typeface="Arial" panose="020B0604020202020204" pitchFamily="34" charset="0"/>
                </a:endParaRPr>
              </a:p>
              <a:p>
                <a:pPr lvl="0"/>
                <a:endParaRPr lang="ar-AE" sz="2800" dirty="0">
                  <a:latin typeface="Arial" panose="020B0604020202020204"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50728" y="1023659"/>
                <a:ext cx="8793272" cy="2246769"/>
              </a:xfrm>
              <a:prstGeom prst="rect">
                <a:avLst/>
              </a:prstGeom>
              <a:blipFill rotWithShape="0">
                <a:blip r:embed="rId3"/>
                <a:stretch>
                  <a:fillRect l="-1456" t="-2989"/>
                </a:stretch>
              </a:blipFill>
            </p:spPr>
            <p:txBody>
              <a:bodyPr/>
              <a:lstStyle/>
              <a:p>
                <a:r>
                  <a:rPr lang="en-CA">
                    <a:noFill/>
                  </a:rPr>
                  <a:t> </a:t>
                </a:r>
              </a:p>
            </p:txBody>
          </p:sp>
        </mc:Fallback>
      </mc:AlternateContent>
    </p:spTree>
    <p:extLst>
      <p:ext uri="{BB962C8B-B14F-4D97-AF65-F5344CB8AC3E}">
        <p14:creationId xmlns:p14="http://schemas.microsoft.com/office/powerpoint/2010/main" val="3020927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Paired comparisons of means</a:t>
            </a:r>
            <a:endParaRPr lang="en-CA" dirty="0"/>
          </a:p>
        </p:txBody>
      </p:sp>
      <p:sp>
        <p:nvSpPr>
          <p:cNvPr id="3" name="TextBox 2"/>
          <p:cNvSpPr txBox="1"/>
          <p:nvPr/>
        </p:nvSpPr>
        <p:spPr>
          <a:xfrm>
            <a:off x="726510" y="1325563"/>
            <a:ext cx="4233797" cy="523220"/>
          </a:xfrm>
          <a:prstGeom prst="rect">
            <a:avLst/>
          </a:prstGeom>
          <a:noFill/>
        </p:spPr>
        <p:txBody>
          <a:bodyPr wrap="square" rtlCol="0">
            <a:spAutoFit/>
          </a:bodyPr>
          <a:lstStyle/>
          <a:p>
            <a:pPr marL="457200" indent="-45720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350728" y="1023659"/>
                <a:ext cx="8793272" cy="2246769"/>
              </a:xfrm>
              <a:prstGeom prst="rect">
                <a:avLst/>
              </a:prstGeom>
            </p:spPr>
            <p:txBody>
              <a:bodyPr wrap="square">
                <a:spAutoFit/>
              </a:bodyPr>
              <a:lstStyle/>
              <a:p>
                <a14:m>
                  <m:oMath xmlns:m="http://schemas.openxmlformats.org/officeDocument/2006/math">
                    <m:sSub>
                      <m:sSubPr>
                        <m:ctrlPr>
                          <a:rPr lang="ar-AE" sz="2800" b="1" i="1" smtClean="0">
                            <a:latin typeface="Cambria Math" panose="02040503050406030204" pitchFamily="18" charset="0"/>
                          </a:rPr>
                        </m:ctrlPr>
                      </m:sSubPr>
                      <m:e>
                        <m:r>
                          <a:rPr lang="ar-AE" sz="2800" b="1" i="1">
                            <a:latin typeface="Cambria Math"/>
                          </a:rPr>
                          <m:t>𝑯</m:t>
                        </m:r>
                      </m:e>
                      <m:sub>
                        <m:r>
                          <a:rPr lang="ar-AE" sz="2800" b="1" i="1">
                            <a:latin typeface="Cambria Math"/>
                          </a:rPr>
                          <m:t>𝟎</m:t>
                        </m:r>
                      </m:sub>
                    </m:sSub>
                  </m:oMath>
                </a14:m>
                <a:r>
                  <a:rPr lang="ar-AE" sz="2800" b="1" dirty="0" smtClean="0">
                    <a:latin typeface="Arial" panose="020B0604020202020204" pitchFamily="34" charset="0"/>
                    <a:cs typeface="Arial" panose="020B0604020202020204" pitchFamily="34" charset="0"/>
                  </a:rPr>
                  <a:t>: </a:t>
                </a:r>
                <a:r>
                  <a:rPr lang="en-CA" sz="2800" b="1" dirty="0" smtClean="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Mean change in antibody production after testosterone implants was zero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b="0" i="1" smtClean="0">
                            <a:latin typeface="Cambria Math" panose="02040503050406030204" pitchFamily="18" charset="0"/>
                            <a:ea typeface="Cambria Math" panose="02040503050406030204" pitchFamily="18" charset="0"/>
                          </a:rPr>
                          <m:t>𝑑</m:t>
                        </m:r>
                      </m:sub>
                    </m:sSub>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0</m:t>
                    </m:r>
                    <m:r>
                      <a:rPr lang="en-CA" sz="2800" i="1">
                        <a:latin typeface="Cambria Math" panose="02040503050406030204" pitchFamily="18" charset="0"/>
                        <a:ea typeface="Cambria Math" panose="02040503050406030204" pitchFamily="18" charset="0"/>
                      </a:rPr>
                      <m:t>)</m:t>
                    </m:r>
                  </m:oMath>
                </a14:m>
                <a:endParaRPr lang="ar-AE" sz="2800" dirty="0">
                  <a:latin typeface="Arial" panose="020B0604020202020204" pitchFamily="34" charset="0"/>
                  <a:cs typeface="Arial" panose="020B0604020202020204" pitchFamily="34" charset="0"/>
                </a:endParaRPr>
              </a:p>
              <a:p>
                <a14:m>
                  <m:oMath xmlns:m="http://schemas.openxmlformats.org/officeDocument/2006/math">
                    <m:sSub>
                      <m:sSubPr>
                        <m:ctrlPr>
                          <a:rPr lang="ar-AE" sz="2800" b="1" i="1">
                            <a:latin typeface="Cambria Math" panose="02040503050406030204" pitchFamily="18" charset="0"/>
                          </a:rPr>
                        </m:ctrlPr>
                      </m:sSubPr>
                      <m:e>
                        <m:r>
                          <a:rPr lang="ar-AE" sz="2800" b="1" i="1">
                            <a:latin typeface="Cambria Math"/>
                          </a:rPr>
                          <m:t>𝑯</m:t>
                        </m:r>
                      </m:e>
                      <m:sub>
                        <m:r>
                          <a:rPr lang="ar-AE" sz="2800" b="1" i="1">
                            <a:latin typeface="Cambria Math"/>
                          </a:rPr>
                          <m:t>𝑨</m:t>
                        </m:r>
                      </m:sub>
                    </m:sSub>
                  </m:oMath>
                </a14:m>
                <a:r>
                  <a:rPr lang="ar-AE" sz="2800" b="1" dirty="0">
                    <a:latin typeface="Arial" panose="020B0604020202020204" pitchFamily="34" charset="0"/>
                    <a:cs typeface="Arial" panose="020B0604020202020204" pitchFamily="34" charset="0"/>
                  </a:rPr>
                  <a:t>: </a:t>
                </a:r>
                <a:r>
                  <a:rPr lang="en-CA" sz="2800" b="1" dirty="0" smtClean="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Mean change in antibody production after testosterone implants was not 0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i="1">
                            <a:latin typeface="Cambria Math" panose="02040503050406030204" pitchFamily="18" charset="0"/>
                            <a:ea typeface="Cambria Math" panose="02040503050406030204" pitchFamily="18" charset="0"/>
                          </a:rPr>
                          <m:t>𝑑</m:t>
                        </m:r>
                      </m:sub>
                    </m:sSub>
                    <m:r>
                      <a:rPr lang="en-CA" sz="2800" i="1" smtClean="0">
                        <a:latin typeface="Cambria Math" panose="02040503050406030204" pitchFamily="18" charset="0"/>
                        <a:ea typeface="Cambria Math" panose="02040503050406030204" pitchFamily="18" charset="0"/>
                      </a:rPr>
                      <m:t>≠</m:t>
                    </m:r>
                    <m:r>
                      <a:rPr lang="en-CA" sz="2800" i="1">
                        <a:latin typeface="Cambria Math" panose="02040503050406030204" pitchFamily="18" charset="0"/>
                        <a:ea typeface="Cambria Math" panose="02040503050406030204" pitchFamily="18" charset="0"/>
                      </a:rPr>
                      <m:t>0</m:t>
                    </m:r>
                    <m:r>
                      <a:rPr lang="en-CA" sz="2800" i="1">
                        <a:latin typeface="Cambria Math" panose="02040503050406030204" pitchFamily="18" charset="0"/>
                        <a:ea typeface="Cambria Math" panose="02040503050406030204" pitchFamily="18" charset="0"/>
                      </a:rPr>
                      <m:t>)</m:t>
                    </m:r>
                  </m:oMath>
                </a14:m>
                <a:endParaRPr lang="ar-AE" sz="2800" dirty="0">
                  <a:latin typeface="Arial" panose="020B0604020202020204" pitchFamily="34" charset="0"/>
                </a:endParaRPr>
              </a:p>
              <a:p>
                <a:pPr lvl="0"/>
                <a:endParaRPr lang="ar-AE" sz="2800" dirty="0">
                  <a:latin typeface="Arial" panose="020B0604020202020204"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50728" y="1023659"/>
                <a:ext cx="8793272" cy="2246769"/>
              </a:xfrm>
              <a:prstGeom prst="rect">
                <a:avLst/>
              </a:prstGeom>
              <a:blipFill rotWithShape="0">
                <a:blip r:embed="rId3"/>
                <a:stretch>
                  <a:fillRect l="-1456" t="-29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991637" y="3022373"/>
                <a:ext cx="4809995" cy="532903"/>
              </a:xfrm>
              <a:prstGeom prst="rect">
                <a:avLst/>
              </a:prstGeom>
            </p:spPr>
            <p:txBody>
              <a:bodyPr wrap="square">
                <a:spAutoFit/>
              </a:bodyPr>
              <a:lstStyle/>
              <a:p>
                <a:pPr lvl="0"/>
                <a14:m>
                  <m:oMath xmlns:m="http://schemas.openxmlformats.org/officeDocument/2006/math">
                    <m:acc>
                      <m:accPr>
                        <m:chr m:val="̅"/>
                        <m:ctrlPr>
                          <a:rPr lang="en-CA" sz="2800" i="1" smtClean="0">
                            <a:latin typeface="Cambria Math" panose="02040503050406030204" pitchFamily="18" charset="0"/>
                          </a:rPr>
                        </m:ctrlPr>
                      </m:accPr>
                      <m:e>
                        <m:r>
                          <m:rPr>
                            <m:nor/>
                          </m:rPr>
                          <a:rPr lang="en-CA" sz="2800" b="0" i="0" smtClean="0">
                            <a:latin typeface="Cambria Math" panose="02040503050406030204" pitchFamily="18" charset="0"/>
                          </a:rPr>
                          <m:t>d</m:t>
                        </m:r>
                        <m:r>
                          <m:rPr>
                            <m:nor/>
                          </m:rPr>
                          <a:rPr lang="en-US" sz="2800" dirty="0"/>
                          <m:t> </m:t>
                        </m:r>
                      </m:e>
                    </m:acc>
                  </m:oMath>
                </a14:m>
                <a:r>
                  <a:rPr lang="en-CA" sz="2800" dirty="0" smtClean="0">
                    <a:latin typeface="Arial" panose="020B0604020202020204" pitchFamily="34" charset="0"/>
                  </a:rPr>
                  <a:t>= 0.056, s = 0.159, n = 13</a:t>
                </a:r>
              </a:p>
            </p:txBody>
          </p:sp>
        </mc:Choice>
        <mc:Fallback xmlns="">
          <p:sp>
            <p:nvSpPr>
              <p:cNvPr id="8" name="Rectangle 7"/>
              <p:cNvSpPr>
                <a:spLocks noRot="1" noChangeAspect="1" noMove="1" noResize="1" noEditPoints="1" noAdjustHandles="1" noChangeArrowheads="1" noChangeShapeType="1" noTextEdit="1"/>
              </p:cNvSpPr>
              <p:nvPr/>
            </p:nvSpPr>
            <p:spPr>
              <a:xfrm>
                <a:off x="1991637" y="3022373"/>
                <a:ext cx="4809995" cy="532903"/>
              </a:xfrm>
              <a:prstGeom prst="rect">
                <a:avLst/>
              </a:prstGeom>
              <a:blipFill rotWithShape="0">
                <a:blip r:embed="rId4"/>
                <a:stretch>
                  <a:fillRect t="-11494" b="-31034"/>
                </a:stretch>
              </a:blipFill>
            </p:spPr>
            <p:txBody>
              <a:bodyPr/>
              <a:lstStyle/>
              <a:p>
                <a:r>
                  <a:rPr lang="en-CA">
                    <a:noFill/>
                  </a:rPr>
                  <a:t> </a:t>
                </a:r>
              </a:p>
            </p:txBody>
          </p:sp>
        </mc:Fallback>
      </mc:AlternateContent>
      <p:sp>
        <p:nvSpPr>
          <p:cNvPr id="9" name="TextBox 8"/>
          <p:cNvSpPr txBox="1"/>
          <p:nvPr/>
        </p:nvSpPr>
        <p:spPr>
          <a:xfrm>
            <a:off x="688931" y="5330427"/>
            <a:ext cx="7415408"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Using R: 2*</a:t>
            </a:r>
            <a:r>
              <a:rPr lang="en-CA" sz="2800" dirty="0" err="1" smtClean="0">
                <a:latin typeface="Arial" panose="020B0604020202020204" pitchFamily="34" charset="0"/>
                <a:cs typeface="Arial" panose="020B0604020202020204" pitchFamily="34" charset="0"/>
              </a:rPr>
              <a:t>pt</a:t>
            </a:r>
            <a:r>
              <a:rPr lang="en-CA" sz="2800" dirty="0" smtClean="0">
                <a:latin typeface="Arial" panose="020B0604020202020204" pitchFamily="34" charset="0"/>
                <a:cs typeface="Arial" panose="020B0604020202020204" pitchFamily="34" charset="0"/>
              </a:rPr>
              <a:t>(1.27,df=12, </a:t>
            </a:r>
            <a:r>
              <a:rPr lang="en-CA" sz="2800" dirty="0" err="1" smtClean="0">
                <a:latin typeface="Arial" panose="020B0604020202020204" pitchFamily="34" charset="0"/>
                <a:cs typeface="Arial" panose="020B0604020202020204" pitchFamily="34" charset="0"/>
              </a:rPr>
              <a:t>lower.tail</a:t>
            </a:r>
            <a:r>
              <a:rPr lang="en-CA" sz="2800" dirty="0" smtClean="0">
                <a:latin typeface="Arial" panose="020B0604020202020204" pitchFamily="34" charset="0"/>
                <a:cs typeface="Arial" panose="020B0604020202020204" pitchFamily="34" charset="0"/>
              </a:rPr>
              <a:t>=FALSE)</a:t>
            </a:r>
          </a:p>
          <a:p>
            <a:pPr algn="ctr"/>
            <a:r>
              <a:rPr lang="en-CA" sz="2800" dirty="0" smtClean="0">
                <a:latin typeface="Arial" panose="020B0604020202020204" pitchFamily="34" charset="0"/>
                <a:cs typeface="Arial" panose="020B0604020202020204" pitchFamily="34" charset="0"/>
              </a:rPr>
              <a:t>p = 0.23</a:t>
            </a: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Rectangle 9"/>
              <p:cNvSpPr/>
              <p:nvPr/>
            </p:nvSpPr>
            <p:spPr>
              <a:xfrm>
                <a:off x="0" y="3793648"/>
                <a:ext cx="8793272" cy="1085425"/>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𝑡</m:t>
                      </m:r>
                      <m:r>
                        <a:rPr lang="en-CA" sz="2800" b="0" i="1" smtClean="0">
                          <a:latin typeface="Cambria Math" panose="02040503050406030204" pitchFamily="18" charset="0"/>
                        </a:rPr>
                        <m:t>=</m:t>
                      </m:r>
                      <m:f>
                        <m:fPr>
                          <m:ctrlPr>
                            <a:rPr lang="en-CA" sz="2800" b="0" i="1" smtClean="0">
                              <a:latin typeface="Cambria Math" panose="02040503050406030204" pitchFamily="18" charset="0"/>
                            </a:rPr>
                          </m:ctrlPr>
                        </m:fPr>
                        <m:num>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𝑑</m:t>
                              </m:r>
                            </m:e>
                          </m:acc>
                          <m:r>
                            <a:rPr lang="en-CA" sz="2800" i="1">
                              <a:latin typeface="Cambria Math" panose="02040503050406030204" pitchFamily="18" charset="0"/>
                            </a:rPr>
                            <m:t>−</m:t>
                          </m:r>
                          <m:sSub>
                            <m:sSubPr>
                              <m:ctrlPr>
                                <a:rPr lang="en-CA" sz="2800" i="1">
                                  <a:latin typeface="Cambria Math" panose="02040503050406030204" pitchFamily="18" charset="0"/>
                                </a:rPr>
                              </m:ctrlPr>
                            </m:sSubPr>
                            <m:e>
                              <m:r>
                                <a:rPr lang="en-CA" sz="2800" i="1">
                                  <a:latin typeface="Cambria Math" panose="02040503050406030204" pitchFamily="18" charset="0"/>
                                  <a:ea typeface="Cambria Math" panose="02040503050406030204" pitchFamily="18" charset="0"/>
                                </a:rPr>
                                <m:t>𝜇</m:t>
                              </m:r>
                            </m:e>
                            <m:sub>
                              <m:r>
                                <a:rPr lang="en-CA" sz="2800" b="0" i="1" smtClean="0">
                                  <a:latin typeface="Cambria Math" panose="02040503050406030204" pitchFamily="18" charset="0"/>
                                  <a:ea typeface="Cambria Math" panose="02040503050406030204" pitchFamily="18" charset="0"/>
                                </a:rPr>
                                <m:t>𝑑</m:t>
                              </m:r>
                              <m:r>
                                <a:rPr lang="en-CA" sz="2800" i="1">
                                  <a:latin typeface="Cambria Math" panose="02040503050406030204" pitchFamily="18" charset="0"/>
                                </a:rPr>
                                <m:t>0</m:t>
                              </m:r>
                            </m:sub>
                          </m:sSub>
                        </m:num>
                        <m:den>
                          <m:r>
                            <a:rPr lang="en-CA" sz="2800" b="0" i="1" smtClean="0">
                              <a:latin typeface="Cambria Math" panose="02040503050406030204" pitchFamily="18" charset="0"/>
                            </a:rPr>
                            <m:t>𝑠</m:t>
                          </m:r>
                          <m:r>
                            <a:rPr lang="en-CA" sz="2800" b="0" i="1" smtClean="0">
                              <a:latin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𝑛</m:t>
                          </m:r>
                        </m:den>
                      </m:f>
                      <m:r>
                        <a:rPr lang="en-CA" sz="2800" b="0" i="1" smtClean="0">
                          <a:latin typeface="Cambria Math" panose="02040503050406030204" pitchFamily="18" charset="0"/>
                        </a:rPr>
                        <m:t>=</m:t>
                      </m:r>
                      <m:f>
                        <m:fPr>
                          <m:ctrlPr>
                            <a:rPr lang="en-CA" sz="2800" i="1" smtClean="0">
                              <a:latin typeface="Cambria Math" panose="02040503050406030204" pitchFamily="18" charset="0"/>
                            </a:rPr>
                          </m:ctrlPr>
                        </m:fPr>
                        <m:num>
                          <m:r>
                            <a:rPr lang="en-CA" sz="2800" b="0" i="1" smtClean="0">
                              <a:latin typeface="Cambria Math" panose="02040503050406030204" pitchFamily="18" charset="0"/>
                            </a:rPr>
                            <m:t>0</m:t>
                          </m:r>
                          <m:r>
                            <a:rPr lang="en-CA" sz="2800" b="0" i="1" smtClean="0">
                              <a:latin typeface="Cambria Math" panose="02040503050406030204" pitchFamily="18" charset="0"/>
                            </a:rPr>
                            <m:t>.</m:t>
                          </m:r>
                          <m:r>
                            <a:rPr lang="en-CA" sz="2800" b="0" i="1" smtClean="0">
                              <a:latin typeface="Cambria Math" panose="02040503050406030204" pitchFamily="18" charset="0"/>
                            </a:rPr>
                            <m:t>056</m:t>
                          </m:r>
                          <m:r>
                            <a:rPr lang="en-CA" sz="2800" b="0" i="1" smtClean="0">
                              <a:latin typeface="Cambria Math" panose="02040503050406030204" pitchFamily="18" charset="0"/>
                            </a:rPr>
                            <m:t>−</m:t>
                          </m:r>
                          <m:r>
                            <a:rPr lang="en-CA" sz="2800" b="0" i="1" smtClean="0">
                              <a:latin typeface="Cambria Math" panose="02040503050406030204" pitchFamily="18" charset="0"/>
                            </a:rPr>
                            <m:t>0</m:t>
                          </m:r>
                        </m:num>
                        <m:den>
                          <m:r>
                            <a:rPr lang="en-CA" sz="2800" b="0" i="1" smtClean="0">
                              <a:latin typeface="Cambria Math" panose="02040503050406030204" pitchFamily="18" charset="0"/>
                            </a:rPr>
                            <m:t>0</m:t>
                          </m:r>
                          <m:r>
                            <a:rPr lang="en-CA" sz="2800" b="0" i="1" smtClean="0">
                              <a:latin typeface="Cambria Math" panose="02040503050406030204" pitchFamily="18" charset="0"/>
                            </a:rPr>
                            <m:t>.</m:t>
                          </m:r>
                          <m:r>
                            <a:rPr lang="en-CA" sz="2800" b="0" i="1" smtClean="0">
                              <a:latin typeface="Cambria Math" panose="02040503050406030204" pitchFamily="18" charset="0"/>
                            </a:rPr>
                            <m:t>159</m:t>
                          </m:r>
                          <m:r>
                            <a:rPr lang="en-CA" sz="2800" b="0" i="1" smtClean="0">
                              <a:latin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13</m:t>
                          </m:r>
                        </m:den>
                      </m:f>
                      <m:r>
                        <a:rPr lang="en-CA" sz="280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1</m:t>
                      </m:r>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27</m:t>
                      </m:r>
                    </m:oMath>
                  </m:oMathPara>
                </a14:m>
                <a:endParaRPr lang="en-CA" sz="2800" dirty="0" smtClean="0">
                  <a:latin typeface="Arial" panose="020B0604020202020204"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0" y="3793648"/>
                <a:ext cx="8793272" cy="1085425"/>
              </a:xfrm>
              <a:prstGeom prst="rect">
                <a:avLst/>
              </a:prstGeom>
              <a:blipFill rotWithShape="0">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83444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Paired comparisons of means Interpretation</a:t>
            </a:r>
            <a:endParaRPr lang="en-CA" dirty="0"/>
          </a:p>
        </p:txBody>
      </p:sp>
      <p:sp>
        <p:nvSpPr>
          <p:cNvPr id="3" name="TextBox 2"/>
          <p:cNvSpPr txBox="1"/>
          <p:nvPr/>
        </p:nvSpPr>
        <p:spPr>
          <a:xfrm>
            <a:off x="651354" y="1325563"/>
            <a:ext cx="4233797" cy="523220"/>
          </a:xfrm>
          <a:prstGeom prst="rect">
            <a:avLst/>
          </a:prstGeom>
          <a:noFill/>
        </p:spPr>
        <p:txBody>
          <a:bodyPr wrap="square" rtlCol="0">
            <a:spAutoFit/>
          </a:bodyPr>
          <a:lstStyle/>
          <a:p>
            <a:pPr marL="457200" indent="-45720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
        <p:nvSpPr>
          <p:cNvPr id="7" name="Rectangle 6"/>
          <p:cNvSpPr/>
          <p:nvPr/>
        </p:nvSpPr>
        <p:spPr>
          <a:xfrm>
            <a:off x="539685" y="1688818"/>
            <a:ext cx="7991606" cy="2677656"/>
          </a:xfrm>
          <a:prstGeom prst="rect">
            <a:avLst/>
          </a:prstGeom>
        </p:spPr>
        <p:txBody>
          <a:bodyPr wrap="square">
            <a:spAutoFit/>
          </a:bodyPr>
          <a:lstStyle/>
          <a:p>
            <a:pPr lvl="0"/>
            <a:r>
              <a:rPr lang="en-CA" sz="2800" dirty="0" smtClean="0">
                <a:latin typeface="Arial" panose="020B0604020202020204" pitchFamily="34" charset="0"/>
              </a:rPr>
              <a:t>Fail to reject the null hypothesis</a:t>
            </a:r>
          </a:p>
          <a:p>
            <a:pPr lvl="0"/>
            <a:r>
              <a:rPr lang="en-CA" sz="2800" dirty="0" smtClean="0">
                <a:latin typeface="Arial" panose="020B0604020202020204" pitchFamily="34" charset="0"/>
              </a:rPr>
              <a:t>Mean difference is in the direction of higher immune system function after testosterone implants, but we cannot reject the null hypothesis that testosterone has no effect on </a:t>
            </a:r>
            <a:r>
              <a:rPr lang="en-CA" sz="2800" dirty="0" err="1" smtClean="0">
                <a:latin typeface="Arial" panose="020B0604020202020204" pitchFamily="34" charset="0"/>
              </a:rPr>
              <a:t>immunocompetence</a:t>
            </a:r>
            <a:endParaRPr lang="ar-AE" sz="2800" dirty="0">
              <a:latin typeface="Arial" panose="020B0604020202020204" pitchFamily="34" charset="0"/>
            </a:endParaRPr>
          </a:p>
        </p:txBody>
      </p:sp>
    </p:spTree>
    <p:extLst>
      <p:ext uri="{BB962C8B-B14F-4D97-AF65-F5344CB8AC3E}">
        <p14:creationId xmlns:p14="http://schemas.microsoft.com/office/powerpoint/2010/main" val="2805948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Paired comparisons of means</a:t>
            </a:r>
            <a:endParaRPr lang="en-CA" dirty="0"/>
          </a:p>
        </p:txBody>
      </p:sp>
      <p:pic>
        <p:nvPicPr>
          <p:cNvPr id="5" name="Picture 2" descr="A histogram shows the frequency of antibody production in male black birds.&#10;&quot;The horizontal axis is labeled Difference (after-before) with points ranging from minus 0 point 4 to 0 point 4 with increment of 0 point 2. The vertical axis is labeled Frequency with points ranging from 0 to 4 with increment of 1. &#10;The approximate data are as follows. Minus 0 point 3 to minus 0 point 1 Difference (after-before), frequency 1; minus 0 point 1 to 0, frequency 2; 0 to 1, frequency 4; 1 to 2, frequency 3; 2 to 4, frequency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58641" y="3093929"/>
            <a:ext cx="4432314" cy="33806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51353" y="1325563"/>
            <a:ext cx="7841294" cy="1384995"/>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Assumptions:</a:t>
            </a:r>
          </a:p>
          <a:p>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Differences are normally distributed</a:t>
            </a:r>
          </a:p>
          <a:p>
            <a:r>
              <a:rPr lang="en-CA" sz="2800" dirty="0">
                <a:latin typeface="Arial" panose="020B0604020202020204" pitchFamily="34" charset="0"/>
                <a:cs typeface="Arial" panose="020B0604020202020204" pitchFamily="34" charset="0"/>
              </a:rPr>
              <a:t>	R</a:t>
            </a:r>
            <a:r>
              <a:rPr lang="en-CA" sz="2800" dirty="0" smtClean="0">
                <a:latin typeface="Arial" panose="020B0604020202020204" pitchFamily="34" charset="0"/>
                <a:cs typeface="Arial" panose="020B0604020202020204" pitchFamily="34" charset="0"/>
              </a:rPr>
              <a:t>andom sample of pairs</a:t>
            </a:r>
            <a:endParaRPr lang="en-CA" sz="2800" dirty="0">
              <a:latin typeface="Arial" panose="020B0604020202020204" pitchFamily="34" charset="0"/>
              <a:cs typeface="Arial" panose="020B0604020202020204" pitchFamily="34" charset="0"/>
            </a:endParaRPr>
          </a:p>
        </p:txBody>
      </p:sp>
      <p:pic>
        <p:nvPicPr>
          <p:cNvPr id="7" name="Picture 2" descr="A photo of a red winged blackbird."/>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28593" y="3114088"/>
            <a:ext cx="2091846" cy="336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899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Two-sample comparison of means</a:t>
            </a:r>
            <a:endParaRPr lang="en-CA" dirty="0"/>
          </a:p>
        </p:txBody>
      </p:sp>
      <p:sp>
        <p:nvSpPr>
          <p:cNvPr id="3" name="TextBox 2"/>
          <p:cNvSpPr txBox="1"/>
          <p:nvPr/>
        </p:nvSpPr>
        <p:spPr>
          <a:xfrm>
            <a:off x="651353" y="1325563"/>
            <a:ext cx="7841294"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Treatments applied to separate, independent samples from two populations</a:t>
            </a:r>
            <a:endParaRPr lang="en-CA" sz="2800" dirty="0">
              <a:latin typeface="Arial" panose="020B0604020202020204" pitchFamily="34" charset="0"/>
              <a:cs typeface="Arial" panose="020B0604020202020204" pitchFamily="34" charset="0"/>
            </a:endParaRPr>
          </a:p>
        </p:txBody>
      </p:sp>
      <p:pic>
        <p:nvPicPr>
          <p:cNvPr id="6" name="Picture 2" descr="Three photos show (from left): a dead horned lizard, a living horned lizard, and third photo of a loggerhead shrik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934" y="3164693"/>
            <a:ext cx="8212131" cy="1926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13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Two-sample comparison of means</a:t>
            </a:r>
            <a:endParaRPr lang="en-CA" dirty="0"/>
          </a:p>
        </p:txBody>
      </p:sp>
      <p:pic>
        <p:nvPicPr>
          <p:cNvPr id="5" name="Table Placeholder 7" descr="A table with four columns and two rows shows summary statistics for lizard horn lengths.&#10;The column headers are as follows: Lizard group; sample mean, Y bar (m m); sample standard deviation, s (m m); and sample size, n. Row entries are as follows:&#10;Row 1: Living, 24 point 2 8, 2 point 63, and 154&#10;Row 2: Killed 21 point 9 9, 2 point 7 1, and 30">
            <a:extLst>
              <a:ext uri="{FF2B5EF4-FFF2-40B4-BE49-F238E27FC236}">
                <a16:creationId xmlns="" xmlns:a16="http://schemas.microsoft.com/office/drawing/2014/main" id="{4E183F80-F1E3-4FA0-B36A-8C2718B31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69" y="1397853"/>
            <a:ext cx="7846462" cy="2175610"/>
          </a:xfrm>
          <a:prstGeom prst="rect">
            <a:avLst/>
          </a:prstGeom>
        </p:spPr>
      </p:pic>
      <p:pic>
        <p:nvPicPr>
          <p:cNvPr id="7" name="Picture 2" descr="Two histograms show the comparison between horn lengths of living lizards and killed lizards.&#10;Both the graphs have the horizontal axis representing Horn Length in millimeter, ranging from 15 to 35 with increments of 5. The vertical axis is labeled as Frequency, ranging from 10 to 50 with increments of 10. &#10;According to the first graph, the approximate data for living lizards are as follows. 0 to 18 millimeters, frequency 1; 18 to 20, frequency 5; 20 to 22, frequency 20; 22 to 24, frequency 38;  24 to 26, frequency 50; 26 to 28, frequency 35; 28 to 30, frequency 5; 30 to 32, frequency 2.&#10;According to the second graph, the approximate data for killed lizards are as follows. 14 to 16 millimeters, frequency 2; 16 to 18, frequency 1; 18 to 20, frequency 2; 20 to 22, frequency 8; 22 to 24, frequency 12; 24 to 26, frequency 4; 26 to 28, frequency 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3742"/>
          <a:stretch/>
        </p:blipFill>
        <p:spPr bwMode="auto">
          <a:xfrm>
            <a:off x="5099347" y="3807912"/>
            <a:ext cx="3395884" cy="26555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wo histograms show the comparison between horn lengths of living lizards and killed lizards.&#10;Both the graphs have the horizontal axis representing Horn Length in millimeter, ranging from 15 to 35 with increments of 5. The vertical axis is labeled as Frequency, ranging from 10 to 50 with increments of 10. &#10;According to the first graph, the approximate data for living lizards are as follows. 0 to 18 millimeters, frequency 1; 18 to 20, frequency 5; 20 to 22, frequency 20; 22 to 24, frequency 38;  24 to 26, frequency 50; 26 to 28, frequency 35; 28 to 30, frequency 5; 30 to 32, frequency 2.&#10;According to the second graph, the approximate data for killed lizards are as follows. 14 to 16 millimeters, frequency 2; 16 to 18, frequency 1; 18 to 20, frequency 2; 20 to 22, frequency 8; 22 to 24, frequency 12; 24 to 26, frequency 4; 26 to 28, frequency 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6570"/>
          <a:stretch/>
        </p:blipFill>
        <p:spPr bwMode="auto">
          <a:xfrm>
            <a:off x="648769" y="4183693"/>
            <a:ext cx="3776438" cy="227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27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Confidence Interval for the Difference between Means</a:t>
            </a:r>
            <a:endParaRPr lang="en-CA"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52A415A9-CADA-AC4D-86CF-94275B5FD092}"/>
                  </a:ext>
                </a:extLst>
              </p:cNvPr>
              <p:cNvSpPr txBox="1"/>
              <p:nvPr/>
            </p:nvSpPr>
            <p:spPr>
              <a:xfrm>
                <a:off x="4997261" y="2277933"/>
                <a:ext cx="3562514" cy="1182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𝑠</m:t>
                          </m:r>
                        </m:e>
                        <m:sub>
                          <m:sSub>
                            <m:sSubPr>
                              <m:ctrlPr>
                                <a:rPr lang="en-US" sz="2600" i="1" smtClean="0">
                                  <a:latin typeface="Cambria Math" panose="02040503050406030204" pitchFamily="18" charset="0"/>
                                </a:rPr>
                              </m:ctrlPr>
                            </m:sSubPr>
                            <m:e>
                              <m:acc>
                                <m:accPr>
                                  <m:chr m:val="̅"/>
                                  <m:ctrlPr>
                                    <a:rPr lang="en-US" sz="2600" i="1" smtClean="0">
                                      <a:latin typeface="Cambria Math" panose="02040503050406030204" pitchFamily="18" charset="0"/>
                                    </a:rPr>
                                  </m:ctrlPr>
                                </m:accPr>
                                <m:e>
                                  <m:r>
                                    <a:rPr lang="en-CA" sz="2600" b="0" i="1" smtClean="0">
                                      <a:latin typeface="Cambria Math" panose="02040503050406030204" pitchFamily="18" charset="0"/>
                                    </a:rPr>
                                    <m:t>𝑌</m:t>
                                  </m:r>
                                </m:e>
                              </m:acc>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CA" sz="2600" b="0" i="1" smtClean="0">
                                      <a:latin typeface="Cambria Math" panose="02040503050406030204" pitchFamily="18" charset="0"/>
                                    </a:rPr>
                                    <m:t>𝑌</m:t>
                                  </m:r>
                                </m:e>
                              </m:acc>
                            </m:e>
                            <m:sub>
                              <m:r>
                                <a:rPr lang="en-US" sz="2600" b="0" i="1" smtClean="0">
                                  <a:latin typeface="Cambria Math" panose="02040503050406030204" pitchFamily="18" charset="0"/>
                                </a:rPr>
                                <m:t>2</m:t>
                              </m:r>
                            </m:sub>
                          </m:sSub>
                        </m:sub>
                      </m:sSub>
                      <m:r>
                        <a:rPr lang="en-US" sz="2600" b="0" i="1" smtClean="0">
                          <a:latin typeface="Cambria Math" panose="02040503050406030204" pitchFamily="18" charset="0"/>
                        </a:rPr>
                        <m:t>=</m:t>
                      </m:r>
                      <m:rad>
                        <m:radPr>
                          <m:degHide m:val="on"/>
                          <m:ctrlPr>
                            <a:rPr lang="en-US" sz="2600" b="0" i="1" smtClean="0">
                              <a:latin typeface="Cambria Math" panose="02040503050406030204" pitchFamily="18" charset="0"/>
                            </a:rPr>
                          </m:ctrlPr>
                        </m:radPr>
                        <m:deg/>
                        <m:e>
                          <m:sSubSup>
                            <m:sSubSupPr>
                              <m:ctrlPr>
                                <a:rPr lang="en-US" sz="2600" i="1">
                                  <a:latin typeface="Cambria Math" panose="02040503050406030204" pitchFamily="18" charset="0"/>
                                </a:rPr>
                              </m:ctrlPr>
                            </m:sSubSupPr>
                            <m:e>
                              <m:r>
                                <a:rPr lang="en-US" sz="2600" i="1">
                                  <a:latin typeface="Cambria Math" panose="02040503050406030204" pitchFamily="18" charset="0"/>
                                </a:rPr>
                                <m:t>𝑠</m:t>
                              </m:r>
                            </m:e>
                            <m:sub>
                              <m:r>
                                <a:rPr lang="en-US" sz="2600" i="1">
                                  <a:latin typeface="Cambria Math" panose="02040503050406030204" pitchFamily="18" charset="0"/>
                                </a:rPr>
                                <m:t>𝑝</m:t>
                              </m:r>
                            </m:sub>
                            <m:sup>
                              <m:r>
                                <a:rPr lang="en-US" sz="2600" i="1">
                                  <a:latin typeface="Cambria Math" panose="02040503050406030204" pitchFamily="18" charset="0"/>
                                </a:rPr>
                                <m:t>2</m:t>
                              </m:r>
                            </m:sup>
                          </m:sSubSup>
                          <m:d>
                            <m:dPr>
                              <m:ctrlPr>
                                <a:rPr lang="en-US" sz="2600" i="1">
                                  <a:latin typeface="Cambria Math" panose="02040503050406030204" pitchFamily="18" charset="0"/>
                                </a:rPr>
                              </m:ctrlPr>
                            </m:dPr>
                            <m:e>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𝑛</m:t>
                                      </m:r>
                                    </m:e>
                                    <m:sub>
                                      <m:r>
                                        <a:rPr lang="en-US" sz="2600" b="0" i="1" smtClean="0">
                                          <a:latin typeface="Cambria Math" panose="02040503050406030204" pitchFamily="18" charset="0"/>
                                        </a:rPr>
                                        <m:t>1</m:t>
                                      </m:r>
                                    </m:sub>
                                  </m:sSub>
                                </m:den>
                              </m:f>
                              <m:r>
                                <a:rPr lang="en-US" sz="2600" b="0" i="1" smtClean="0">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1</m:t>
                                  </m:r>
                                </m:num>
                                <m:den>
                                  <m:sSub>
                                    <m:sSubPr>
                                      <m:ctrlPr>
                                        <a:rPr lang="en-US" sz="2600" i="1">
                                          <a:latin typeface="Cambria Math" panose="02040503050406030204" pitchFamily="18" charset="0"/>
                                        </a:rPr>
                                      </m:ctrlPr>
                                    </m:sSubPr>
                                    <m:e>
                                      <m:r>
                                        <a:rPr lang="en-US" sz="2600" i="1">
                                          <a:latin typeface="Cambria Math" panose="02040503050406030204" pitchFamily="18" charset="0"/>
                                        </a:rPr>
                                        <m:t>𝑛</m:t>
                                      </m:r>
                                    </m:e>
                                    <m:sub>
                                      <m:r>
                                        <a:rPr lang="en-US" sz="2600" b="0" i="1" smtClean="0">
                                          <a:latin typeface="Cambria Math" panose="02040503050406030204" pitchFamily="18" charset="0"/>
                                        </a:rPr>
                                        <m:t>2</m:t>
                                      </m:r>
                                    </m:sub>
                                  </m:sSub>
                                </m:den>
                              </m:f>
                            </m:e>
                          </m:d>
                        </m:e>
                      </m:rad>
                    </m:oMath>
                  </m:oMathPara>
                </a14:m>
                <a:endParaRPr lang="en-US" sz="2600" dirty="0">
                  <a:latin typeface="Helvetica" charset="0"/>
                  <a:ea typeface="Helvetica" charset="0"/>
                  <a:cs typeface="Helvetica" charset="0"/>
                </a:endParaRPr>
              </a:p>
            </p:txBody>
          </p:sp>
        </mc:Choice>
        <mc:Fallback xmlns="">
          <p:sp>
            <p:nvSpPr>
              <p:cNvPr id="6" name="TextBox 5">
                <a:extLst>
                  <a:ext uri="{FF2B5EF4-FFF2-40B4-BE49-F238E27FC236}">
                    <a16:creationId xmlns:a16="http://schemas.microsoft.com/office/drawing/2014/main" xmlns:a14="http://schemas.microsoft.com/office/drawing/2010/main" xmlns="" id="{52A415A9-CADA-AC4D-86CF-94275B5FD092}"/>
                  </a:ext>
                </a:extLst>
              </p:cNvPr>
              <p:cNvSpPr txBox="1">
                <a:spLocks noRot="1" noChangeAspect="1" noMove="1" noResize="1" noEditPoints="1" noAdjustHandles="1" noChangeArrowheads="1" noChangeShapeType="1" noTextEdit="1"/>
              </p:cNvSpPr>
              <p:nvPr/>
            </p:nvSpPr>
            <p:spPr>
              <a:xfrm>
                <a:off x="4997261" y="2277933"/>
                <a:ext cx="3562514" cy="1182183"/>
              </a:xfrm>
              <a:prstGeom prst="rect">
                <a:avLst/>
              </a:prstGeom>
              <a:blipFill rotWithShape="0">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596F84C7-2C26-8145-9A73-8AB95D535A88}"/>
                  </a:ext>
                </a:extLst>
              </p:cNvPr>
              <p:cNvSpPr/>
              <p:nvPr/>
            </p:nvSpPr>
            <p:spPr>
              <a:xfrm>
                <a:off x="5143291" y="3797237"/>
                <a:ext cx="2796920" cy="9039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𝑝</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df</m:t>
                              </m:r>
                            </m:e>
                            <m:sub>
                              <m:r>
                                <a:rPr lang="en-US" sz="2400" b="0" i="1" smtClean="0">
                                  <a:latin typeface="Cambria Math" panose="02040503050406030204" pitchFamily="18" charset="0"/>
                                </a:rPr>
                                <m:t>1</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df</m:t>
                              </m:r>
                            </m:e>
                            <m:sub>
                              <m:r>
                                <a:rPr lang="en-US" sz="2400" b="0" i="1" smtClean="0">
                                  <a:latin typeface="Cambria Math" panose="02040503050406030204" pitchFamily="18" charset="0"/>
                                </a:rPr>
                                <m:t>2</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df</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df</m:t>
                              </m:r>
                            </m:e>
                            <m:sub>
                              <m:r>
                                <a:rPr lang="en-US" sz="2400" b="0" i="1" smtClean="0">
                                  <a:latin typeface="Cambria Math" panose="02040503050406030204" pitchFamily="18" charset="0"/>
                                </a:rPr>
                                <m:t>2</m:t>
                              </m:r>
                            </m:sub>
                          </m:sSub>
                        </m:den>
                      </m:f>
                    </m:oMath>
                  </m:oMathPara>
                </a14:m>
                <a:endParaRPr lang="en-US" sz="2400" dirty="0"/>
              </a:p>
            </p:txBody>
          </p:sp>
        </mc:Choice>
        <mc:Fallback xmlns="">
          <p:sp>
            <p:nvSpPr>
              <p:cNvPr id="9" name="Rectangle 8">
                <a:extLst>
                  <a:ext uri="{FF2B5EF4-FFF2-40B4-BE49-F238E27FC236}">
                    <a16:creationId xmlns:a16="http://schemas.microsoft.com/office/drawing/2014/main" xmlns:a14="http://schemas.microsoft.com/office/drawing/2010/main" xmlns="" id="{596F84C7-2C26-8145-9A73-8AB95D535A88}"/>
                  </a:ext>
                </a:extLst>
              </p:cNvPr>
              <p:cNvSpPr>
                <a:spLocks noRot="1" noChangeAspect="1" noMove="1" noResize="1" noEditPoints="1" noAdjustHandles="1" noChangeArrowheads="1" noChangeShapeType="1" noTextEdit="1"/>
              </p:cNvSpPr>
              <p:nvPr/>
            </p:nvSpPr>
            <p:spPr>
              <a:xfrm>
                <a:off x="5143291" y="3797237"/>
                <a:ext cx="2796920" cy="903965"/>
              </a:xfrm>
              <a:prstGeom prst="rect">
                <a:avLst/>
              </a:prstGeom>
              <a:blipFill rotWithShape="0">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F28C2808-546A-7440-840D-F3E664F38F3E}"/>
                  </a:ext>
                </a:extLst>
              </p:cNvPr>
              <p:cNvSpPr/>
              <p:nvPr/>
            </p:nvSpPr>
            <p:spPr>
              <a:xfrm>
                <a:off x="4825062" y="5060055"/>
                <a:ext cx="19368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i="0">
                              <a:latin typeface="Cambria Math" panose="02040503050406030204" pitchFamily="18" charset="0"/>
                            </a:rPr>
                            <m:t>df</m:t>
                          </m:r>
                        </m:e>
                        <m:sub>
                          <m:r>
                            <a:rPr lang="en-US" sz="2400" i="1">
                              <a:latin typeface="Cambria Math" panose="02040503050406030204" pitchFamily="18" charset="0"/>
                            </a:rPr>
                            <m:t>1</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m:t>
                      </m:r>
                    </m:oMath>
                  </m:oMathPara>
                </a14:m>
                <a:endParaRPr lang="en-US" sz="2400" dirty="0"/>
              </a:p>
            </p:txBody>
          </p:sp>
        </mc:Choice>
        <mc:Fallback xmlns="">
          <p:sp>
            <p:nvSpPr>
              <p:cNvPr id="10" name="Rectangle 9">
                <a:extLst>
                  <a:ext uri="{FF2B5EF4-FFF2-40B4-BE49-F238E27FC236}">
                    <a16:creationId xmlns:a16="http://schemas.microsoft.com/office/drawing/2014/main" xmlns:a14="http://schemas.microsoft.com/office/drawing/2010/main" xmlns="" id="{F28C2808-546A-7440-840D-F3E664F38F3E}"/>
                  </a:ext>
                </a:extLst>
              </p:cNvPr>
              <p:cNvSpPr>
                <a:spLocks noRot="1" noChangeAspect="1" noMove="1" noResize="1" noEditPoints="1" noAdjustHandles="1" noChangeArrowheads="1" noChangeShapeType="1" noTextEdit="1"/>
              </p:cNvSpPr>
              <p:nvPr/>
            </p:nvSpPr>
            <p:spPr>
              <a:xfrm>
                <a:off x="4825062" y="5060055"/>
                <a:ext cx="1936812" cy="461665"/>
              </a:xfrm>
              <a:prstGeom prst="rect">
                <a:avLst/>
              </a:prstGeom>
              <a:blipFill rotWithShape="0">
                <a:blip r:embed="rId5"/>
                <a:stretch>
                  <a:fillRect b="-131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88CDDADF-EDC9-BB4F-8064-47AE156E2683}"/>
                  </a:ext>
                </a:extLst>
              </p:cNvPr>
              <p:cNvSpPr/>
              <p:nvPr/>
            </p:nvSpPr>
            <p:spPr>
              <a:xfrm>
                <a:off x="6964687" y="5038323"/>
                <a:ext cx="19510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i="0">
                              <a:latin typeface="Cambria Math" panose="02040503050406030204" pitchFamily="18" charset="0"/>
                            </a:rPr>
                            <m:t>df</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m:oMathPara>
                </a14:m>
                <a:endParaRPr lang="en-US" sz="2400" dirty="0"/>
              </a:p>
            </p:txBody>
          </p:sp>
        </mc:Choice>
        <mc:Fallback xmlns="">
          <p:sp>
            <p:nvSpPr>
              <p:cNvPr id="11" name="Rectangle 10">
                <a:extLst>
                  <a:ext uri="{FF2B5EF4-FFF2-40B4-BE49-F238E27FC236}">
                    <a16:creationId xmlns:a16="http://schemas.microsoft.com/office/drawing/2014/main" xmlns:a14="http://schemas.microsoft.com/office/drawing/2010/main" xmlns="" id="{88CDDADF-EDC9-BB4F-8064-47AE156E2683}"/>
                  </a:ext>
                </a:extLst>
              </p:cNvPr>
              <p:cNvSpPr>
                <a:spLocks noRot="1" noChangeAspect="1" noMove="1" noResize="1" noEditPoints="1" noAdjustHandles="1" noChangeArrowheads="1" noChangeShapeType="1" noTextEdit="1"/>
              </p:cNvSpPr>
              <p:nvPr/>
            </p:nvSpPr>
            <p:spPr>
              <a:xfrm>
                <a:off x="6964687" y="5038323"/>
                <a:ext cx="1951047" cy="461665"/>
              </a:xfrm>
              <a:prstGeom prst="rect">
                <a:avLst/>
              </a:prstGeom>
              <a:blipFill rotWithShape="0">
                <a:blip r:embed="rId6"/>
                <a:stretch>
                  <a:fillRect b="-131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DEF1877E-B39D-6A45-9D1B-1A463B25D725}"/>
                  </a:ext>
                </a:extLst>
              </p:cNvPr>
              <p:cNvSpPr/>
              <p:nvPr/>
            </p:nvSpPr>
            <p:spPr>
              <a:xfrm>
                <a:off x="5506791" y="5689349"/>
                <a:ext cx="25434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sz="2400" dirty="0"/>
              </a:p>
            </p:txBody>
          </p:sp>
        </mc:Choice>
        <mc:Fallback xmlns="">
          <p:sp>
            <p:nvSpPr>
              <p:cNvPr id="12" name="Rectangle 11">
                <a:extLst>
                  <a:ext uri="{FF2B5EF4-FFF2-40B4-BE49-F238E27FC236}">
                    <a16:creationId xmlns:a16="http://schemas.microsoft.com/office/drawing/2014/main" xmlns:a14="http://schemas.microsoft.com/office/drawing/2010/main" xmlns="" id="{DEF1877E-B39D-6A45-9D1B-1A463B25D725}"/>
                  </a:ext>
                </a:extLst>
              </p:cNvPr>
              <p:cNvSpPr>
                <a:spLocks noRot="1" noChangeAspect="1" noMove="1" noResize="1" noEditPoints="1" noAdjustHandles="1" noChangeArrowheads="1" noChangeShapeType="1" noTextEdit="1"/>
              </p:cNvSpPr>
              <p:nvPr/>
            </p:nvSpPr>
            <p:spPr>
              <a:xfrm>
                <a:off x="5506791" y="5689349"/>
                <a:ext cx="2543453" cy="461665"/>
              </a:xfrm>
              <a:prstGeom prst="rect">
                <a:avLst/>
              </a:prstGeom>
              <a:blipFill rotWithShape="0">
                <a:blip r:embed="rId7"/>
                <a:stretch>
                  <a:fillRect b="-131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16940" y="1574939"/>
                <a:ext cx="5924811"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Difference between means: </a:t>
                </a:r>
                <a14:m>
                  <m:oMath xmlns:m="http://schemas.openxmlformats.org/officeDocument/2006/math">
                    <m:sSub>
                      <m:sSubPr>
                        <m:ctrlPr>
                          <a:rPr lang="en-CA" sz="2800" i="1" smtClean="0">
                            <a:latin typeface="Cambria Math" panose="02040503050406030204" pitchFamily="18" charset="0"/>
                          </a:rPr>
                        </m:ctrlPr>
                      </m:sSubPr>
                      <m:e>
                        <m:acc>
                          <m:accPr>
                            <m:chr m:val="̅"/>
                            <m:ctrlPr>
                              <a:rPr lang="en-CA" sz="2800" i="1" smtClean="0">
                                <a:latin typeface="Cambria Math" panose="02040503050406030204" pitchFamily="18" charset="0"/>
                              </a:rPr>
                            </m:ctrlPr>
                          </m:accPr>
                          <m:e>
                            <m:r>
                              <a:rPr lang="en-CA" sz="2800" b="0" i="1" smtClean="0">
                                <a:latin typeface="Cambria Math" panose="02040503050406030204" pitchFamily="18" charset="0"/>
                              </a:rPr>
                              <m:t>𝑌</m:t>
                            </m:r>
                          </m:e>
                        </m:acc>
                      </m:e>
                      <m:sub>
                        <m:r>
                          <a:rPr lang="en-CA" sz="2800" b="0" i="1" smtClean="0">
                            <a:latin typeface="Cambria Math" panose="02040503050406030204" pitchFamily="18" charset="0"/>
                          </a:rPr>
                          <m:t>1</m:t>
                        </m:r>
                      </m:sub>
                    </m:sSub>
                    <m:r>
                      <a:rPr lang="en-CA" sz="2800" b="0" i="1" smtClean="0">
                        <a:latin typeface="Cambria Math" panose="02040503050406030204" pitchFamily="18" charset="0"/>
                      </a:rPr>
                      <m:t>−</m:t>
                    </m:r>
                  </m:oMath>
                </a14:m>
                <a:r>
                  <a:rPr lang="en-CA" sz="2800" dirty="0" smtClean="0">
                    <a:latin typeface="Arial" panose="020B0604020202020204" pitchFamily="34" charset="0"/>
                    <a:cs typeface="Arial" panose="020B0604020202020204" pitchFamily="34" charset="0"/>
                  </a:rPr>
                  <a:t> </a:t>
                </a:r>
                <a14:m>
                  <m:oMath xmlns:m="http://schemas.openxmlformats.org/officeDocument/2006/math">
                    <m:sSub>
                      <m:sSubPr>
                        <m:ctrlPr>
                          <a:rPr lang="en-CA" sz="2800" i="1">
                            <a:latin typeface="Cambria Math" panose="02040503050406030204" pitchFamily="18" charset="0"/>
                          </a:rPr>
                        </m:ctrlPr>
                      </m:sSubPr>
                      <m:e>
                        <m:acc>
                          <m:accPr>
                            <m:chr m:val="̅"/>
                            <m:ctrlPr>
                              <a:rPr lang="en-CA" sz="2800" i="1" smtClean="0">
                                <a:latin typeface="Cambria Math" panose="02040503050406030204" pitchFamily="18" charset="0"/>
                              </a:rPr>
                            </m:ctrlPr>
                          </m:accPr>
                          <m:e>
                            <m:r>
                              <a:rPr lang="en-CA" sz="2800" i="1">
                                <a:latin typeface="Cambria Math" panose="02040503050406030204" pitchFamily="18" charset="0"/>
                              </a:rPr>
                              <m:t>𝑌</m:t>
                            </m:r>
                          </m:e>
                        </m:acc>
                      </m:e>
                      <m:sub>
                        <m:r>
                          <a:rPr lang="en-CA" sz="2800" b="0" i="1" smtClean="0">
                            <a:latin typeface="Cambria Math" panose="02040503050406030204" pitchFamily="18" charset="0"/>
                          </a:rPr>
                          <m:t>2</m:t>
                        </m:r>
                      </m:sub>
                    </m:sSub>
                  </m:oMath>
                </a14:m>
                <a:endParaRPr lang="en-CA" sz="28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16940" y="1574939"/>
                <a:ext cx="5924811" cy="523220"/>
              </a:xfrm>
              <a:prstGeom prst="rect">
                <a:avLst/>
              </a:prstGeom>
              <a:blipFill rotWithShape="0">
                <a:blip r:embed="rId8"/>
                <a:stretch>
                  <a:fillRect l="-2058" t="-11628" b="-31395"/>
                </a:stretch>
              </a:blipFill>
            </p:spPr>
            <p:txBody>
              <a:bodyPr/>
              <a:lstStyle/>
              <a:p>
                <a:r>
                  <a:rPr lang="en-CA">
                    <a:noFill/>
                  </a:rPr>
                  <a:t> </a:t>
                </a:r>
              </a:p>
            </p:txBody>
          </p:sp>
        </mc:Fallback>
      </mc:AlternateContent>
      <p:sp>
        <p:nvSpPr>
          <p:cNvPr id="4" name="TextBox 3"/>
          <p:cNvSpPr txBox="1"/>
          <p:nvPr/>
        </p:nvSpPr>
        <p:spPr>
          <a:xfrm>
            <a:off x="642950" y="2683236"/>
            <a:ext cx="4208122"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Standard error of means:</a:t>
            </a:r>
            <a:endParaRPr lang="en-CA" sz="2800" dirty="0">
              <a:latin typeface="Arial" panose="020B0604020202020204" pitchFamily="34" charset="0"/>
              <a:cs typeface="Arial" panose="020B0604020202020204" pitchFamily="34" charset="0"/>
            </a:endParaRPr>
          </a:p>
        </p:txBody>
      </p:sp>
      <p:sp>
        <p:nvSpPr>
          <p:cNvPr id="13" name="TextBox 12"/>
          <p:cNvSpPr txBox="1"/>
          <p:nvPr/>
        </p:nvSpPr>
        <p:spPr>
          <a:xfrm>
            <a:off x="616940" y="3984757"/>
            <a:ext cx="4208122"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Pooled sample variance:</a:t>
            </a:r>
            <a:endParaRPr lang="en-CA" sz="2800" dirty="0">
              <a:latin typeface="Arial" panose="020B0604020202020204" pitchFamily="34" charset="0"/>
              <a:cs typeface="Arial" panose="020B0604020202020204" pitchFamily="34" charset="0"/>
            </a:endParaRPr>
          </a:p>
        </p:txBody>
      </p:sp>
      <p:sp>
        <p:nvSpPr>
          <p:cNvPr id="14" name="TextBox 13"/>
          <p:cNvSpPr txBox="1"/>
          <p:nvPr/>
        </p:nvSpPr>
        <p:spPr>
          <a:xfrm>
            <a:off x="616940" y="4964363"/>
            <a:ext cx="4208122"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Degrees of freedom:</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625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Learning Objectives</a:t>
            </a:r>
            <a:endParaRPr lang="en-CA" dirty="0"/>
          </a:p>
        </p:txBody>
      </p:sp>
      <p:sp>
        <p:nvSpPr>
          <p:cNvPr id="4" name="Content Placeholder 2"/>
          <p:cNvSpPr>
            <a:spLocks noGrp="1"/>
          </p:cNvSpPr>
          <p:nvPr>
            <p:ph idx="1"/>
          </p:nvPr>
        </p:nvSpPr>
        <p:spPr>
          <a:xfrm>
            <a:off x="584200" y="1360945"/>
            <a:ext cx="7975600" cy="4351338"/>
          </a:xfrm>
        </p:spPr>
        <p:txBody>
          <a:bodyPr>
            <a:normAutofit/>
          </a:bodyPr>
          <a:lstStyle/>
          <a:p>
            <a:pPr marL="457200" lvl="1" indent="-457200">
              <a:spcBef>
                <a:spcPts val="624"/>
              </a:spcBef>
              <a:buFont typeface="+mj-lt"/>
              <a:buAutoNum type="arabicPeriod"/>
            </a:pPr>
            <a:r>
              <a:rPr lang="en-US" sz="2800" dirty="0" smtClean="0"/>
              <a:t>Perform tests of differences in mean</a:t>
            </a:r>
          </a:p>
          <a:p>
            <a:pPr marL="457200" lvl="1" indent="-457200">
              <a:spcBef>
                <a:spcPts val="624"/>
              </a:spcBef>
              <a:buFont typeface="+mj-lt"/>
              <a:buAutoNum type="arabicPeriod"/>
            </a:pPr>
            <a:r>
              <a:rPr lang="en-US" sz="2800" dirty="0"/>
              <a:t>Detect deviations from assumption of normality</a:t>
            </a:r>
          </a:p>
          <a:p>
            <a:pPr marL="457200" lvl="1" indent="-457200">
              <a:spcBef>
                <a:spcPts val="624"/>
              </a:spcBef>
              <a:buFont typeface="+mj-lt"/>
              <a:buAutoNum type="arabicPeriod"/>
            </a:pPr>
            <a:r>
              <a:rPr lang="en-US" sz="2800" dirty="0"/>
              <a:t>Decide what to do if your data do not meet assumptions of your test</a:t>
            </a:r>
          </a:p>
          <a:p>
            <a:pPr marL="457200" lvl="1" indent="-457200">
              <a:spcBef>
                <a:spcPts val="624"/>
              </a:spcBef>
              <a:buFont typeface="+mj-lt"/>
              <a:buAutoNum type="arabicPeriod"/>
            </a:pPr>
            <a:r>
              <a:rPr lang="en-US" sz="2800" dirty="0"/>
              <a:t>Apply an appropriate transformation to your data</a:t>
            </a:r>
          </a:p>
          <a:p>
            <a:pPr marL="457200" lvl="1" indent="-457200">
              <a:spcBef>
                <a:spcPts val="624"/>
              </a:spcBef>
              <a:buFont typeface="+mj-lt"/>
              <a:buAutoNum type="arabicPeriod"/>
            </a:pPr>
            <a:r>
              <a:rPr lang="en-US" sz="2800" dirty="0"/>
              <a:t>Conduct non-parametric and permutation tests for data that do not meet assumptions of normality and equal variances</a:t>
            </a:r>
          </a:p>
          <a:p>
            <a:pPr marL="457200" lvl="1" indent="-457200">
              <a:spcBef>
                <a:spcPts val="624"/>
              </a:spcBef>
              <a:buFont typeface="+mj-lt"/>
              <a:buAutoNum type="arabicPeriod"/>
            </a:pPr>
            <a:endParaRPr lang="en-US" sz="2800" dirty="0"/>
          </a:p>
        </p:txBody>
      </p:sp>
    </p:spTree>
    <p:extLst>
      <p:ext uri="{BB962C8B-B14F-4D97-AF65-F5344CB8AC3E}">
        <p14:creationId xmlns:p14="http://schemas.microsoft.com/office/powerpoint/2010/main" val="3072003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F3C8C184-91FE-4D47-9A9F-15F960C6BBAA}"/>
                  </a:ext>
                </a:extLst>
              </p:cNvPr>
              <p:cNvSpPr txBox="1"/>
              <p:nvPr/>
            </p:nvSpPr>
            <p:spPr>
              <a:xfrm>
                <a:off x="1174051" y="1398202"/>
                <a:ext cx="5950603" cy="4775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𝐶𝐼</m:t>
                          </m:r>
                        </m:e>
                        <m:sub>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2</m:t>
                              </m:r>
                            </m:sub>
                          </m:sSub>
                        </m:sub>
                      </m:sSub>
                      <m:r>
                        <a:rPr lang="en-US" sz="2800" b="0" i="1" smtClean="0">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m:t>
                      </m:r>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𝑡</m:t>
                          </m:r>
                        </m:e>
                        <m:sub>
                          <m:r>
                            <a:rPr lang="en-US" sz="280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m:rPr>
                                  <m:sty m:val="p"/>
                                </m:rPr>
                                <a:rPr lang="en-US" sz="2800" b="0" i="0" smtClean="0">
                                  <a:latin typeface="Cambria Math" panose="02040503050406030204" pitchFamily="18" charset="0"/>
                                  <a:ea typeface="Cambria Math" panose="02040503050406030204" pitchFamily="18" charset="0"/>
                                </a:rPr>
                                <m:t>df</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m:rPr>
                                  <m:sty m:val="p"/>
                                </m:rPr>
                                <a:rPr lang="en-US" sz="2800" i="0">
                                  <a:latin typeface="Cambria Math" panose="02040503050406030204" pitchFamily="18" charset="0"/>
                                  <a:ea typeface="Cambria Math" panose="02040503050406030204" pitchFamily="18" charset="0"/>
                                </a:rPr>
                                <m:t>df</m:t>
                              </m:r>
                            </m:e>
                            <m:sub>
                              <m:r>
                                <a:rPr lang="en-US" sz="2800" b="0" i="1" smtClean="0">
                                  <a:latin typeface="Cambria Math" panose="02040503050406030204" pitchFamily="18" charset="0"/>
                                  <a:ea typeface="Cambria Math" panose="02040503050406030204" pitchFamily="18" charset="0"/>
                                </a:rPr>
                                <m:t>2</m:t>
                              </m:r>
                            </m:sub>
                          </m:sSub>
                        </m:sub>
                      </m:sSub>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e>
                        <m:sub>
                          <m:sSub>
                            <m:sSubPr>
                              <m:ctrlPr>
                                <a:rPr lang="en-US" sz="2800" b="0" i="1" smtClean="0">
                                  <a:latin typeface="Cambria Math" panose="02040503050406030204" pitchFamily="18" charset="0"/>
                                  <a:ea typeface="Cambria Math" panose="02040503050406030204" pitchFamily="18" charset="0"/>
                                </a:rPr>
                              </m:ctrlPr>
                            </m:sSubPr>
                            <m:e>
                              <m:acc>
                                <m:accPr>
                                  <m:chr m:val="̅"/>
                                  <m:ctrlPr>
                                    <a:rPr lang="en-US" sz="2800" b="0" i="1" smtClean="0">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b="0" i="1" smtClean="0">
                                  <a:latin typeface="Cambria Math" panose="02040503050406030204" pitchFamily="18" charset="0"/>
                                  <a:ea typeface="Cambria Math" panose="02040503050406030204" pitchFamily="18" charset="0"/>
                                </a:rPr>
                                <m:t>2</m:t>
                              </m:r>
                            </m:sub>
                          </m:sSub>
                        </m:sub>
                      </m:sSub>
                    </m:oMath>
                  </m:oMathPara>
                </a14:m>
                <a:endParaRPr lang="en-US" sz="2800" dirty="0">
                  <a:latin typeface="Helvetica" charset="0"/>
                  <a:ea typeface="Helvetica" charset="0"/>
                  <a:cs typeface="Helvetica" charset="0"/>
                </a:endParaRPr>
              </a:p>
            </p:txBody>
          </p:sp>
        </mc:Choice>
        <mc:Fallback xmlns="">
          <p:sp>
            <p:nvSpPr>
              <p:cNvPr id="7" name="TextBox 6">
                <a:extLst>
                  <a:ext uri="{FF2B5EF4-FFF2-40B4-BE49-F238E27FC236}">
                    <a16:creationId xmlns:a16="http://schemas.microsoft.com/office/drawing/2014/main" xmlns:a14="http://schemas.microsoft.com/office/drawing/2010/main" xmlns="" id="{F3C8C184-91FE-4D47-9A9F-15F960C6BBAA}"/>
                  </a:ext>
                </a:extLst>
              </p:cNvPr>
              <p:cNvSpPr txBox="1">
                <a:spLocks noRot="1" noChangeAspect="1" noMove="1" noResize="1" noEditPoints="1" noAdjustHandles="1" noChangeArrowheads="1" noChangeShapeType="1" noTextEdit="1"/>
              </p:cNvSpPr>
              <p:nvPr/>
            </p:nvSpPr>
            <p:spPr>
              <a:xfrm>
                <a:off x="1174051" y="1398202"/>
                <a:ext cx="5950603" cy="477503"/>
              </a:xfrm>
              <a:prstGeom prst="rect">
                <a:avLst/>
              </a:prstGeom>
              <a:blipFill rotWithShape="0">
                <a:blip r:embed="rId3"/>
                <a:stretch>
                  <a:fillRect/>
                </a:stretch>
              </a:blipFill>
            </p:spPr>
            <p:txBody>
              <a:bodyPr/>
              <a:lstStyle/>
              <a:p>
                <a:r>
                  <a:rPr lang="en-CA">
                    <a:noFill/>
                  </a:rPr>
                  <a:t> </a:t>
                </a:r>
              </a:p>
            </p:txBody>
          </p:sp>
        </mc:Fallback>
      </mc:AlternateContent>
      <p:grpSp>
        <p:nvGrpSpPr>
          <p:cNvPr id="16" name="Group 15">
            <a:extLst>
              <a:ext uri="{FF2B5EF4-FFF2-40B4-BE49-F238E27FC236}">
                <a16:creationId xmlns:a16="http://schemas.microsoft.com/office/drawing/2014/main" xmlns="" id="{9DB7470C-80E1-E146-BC14-10B0AD2E0475}"/>
              </a:ext>
            </a:extLst>
          </p:cNvPr>
          <p:cNvGrpSpPr/>
          <p:nvPr/>
        </p:nvGrpSpPr>
        <p:grpSpPr>
          <a:xfrm>
            <a:off x="988541" y="4525805"/>
            <a:ext cx="5974883" cy="513466"/>
            <a:chOff x="1646588" y="3977337"/>
            <a:chExt cx="5974883" cy="727124"/>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F0295B77-9DCE-C44A-B933-A10E2609210A}"/>
                    </a:ext>
                  </a:extLst>
                </p:cNvPr>
                <p:cNvSpPr/>
                <p:nvPr/>
              </p:nvSpPr>
              <p:spPr>
                <a:xfrm>
                  <a:off x="1646588" y="4050694"/>
                  <a:ext cx="2943178" cy="6537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𝑑𝑓</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𝑑𝑓</m:t>
                            </m:r>
                          </m:e>
                          <m:sub>
                            <m:r>
                              <a:rPr lang="en-US" sz="2400" i="1">
                                <a:latin typeface="Cambria Math" panose="02040503050406030204" pitchFamily="18" charset="0"/>
                                <a:ea typeface="Cambria Math" panose="02040503050406030204" pitchFamily="18" charset="0"/>
                              </a:rPr>
                              <m:t>2</m:t>
                            </m:r>
                          </m:sub>
                        </m:sSub>
                        <m:r>
                          <a:rPr lang="en-CA"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=182</m:t>
                        </m:r>
                      </m:oMath>
                    </m:oMathPara>
                  </a14:m>
                  <a:endParaRPr lang="en-US" sz="2400" dirty="0"/>
                </a:p>
              </p:txBody>
            </p:sp>
          </mc:Choice>
          <mc:Fallback xmlns="">
            <p:sp>
              <p:nvSpPr>
                <p:cNvPr id="8" name="Rectangle 7">
                  <a:extLst>
                    <a:ext uri="{FF2B5EF4-FFF2-40B4-BE49-F238E27FC236}">
                      <a16:creationId xmlns:a16="http://schemas.microsoft.com/office/drawing/2014/main" xmlns:a14="http://schemas.microsoft.com/office/drawing/2010/main" xmlns="" id="{F0295B77-9DCE-C44A-B933-A10E2609210A}"/>
                    </a:ext>
                  </a:extLst>
                </p:cNvPr>
                <p:cNvSpPr>
                  <a:spLocks noRot="1" noChangeAspect="1" noMove="1" noResize="1" noEditPoints="1" noAdjustHandles="1" noChangeArrowheads="1" noChangeShapeType="1" noTextEdit="1"/>
                </p:cNvSpPr>
                <p:nvPr/>
              </p:nvSpPr>
              <p:spPr>
                <a:xfrm>
                  <a:off x="1646588" y="4050694"/>
                  <a:ext cx="2943178" cy="653767"/>
                </a:xfrm>
                <a:prstGeom prst="rect">
                  <a:avLst/>
                </a:prstGeom>
                <a:blipFill rotWithShape="0">
                  <a:blip r:embed="rId4"/>
                  <a:stretch>
                    <a:fillRect b="-171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xmlns="" id="{F18DF127-8171-C04B-877D-48A2EEE3CA9A}"/>
                    </a:ext>
                  </a:extLst>
                </p:cNvPr>
                <p:cNvSpPr/>
                <p:nvPr/>
              </p:nvSpPr>
              <p:spPr>
                <a:xfrm>
                  <a:off x="5077505" y="3977337"/>
                  <a:ext cx="2543966" cy="7041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𝑡</m:t>
                            </m:r>
                          </m:e>
                          <m:sub>
                            <m:r>
                              <a:rPr lang="en-US" sz="2400" b="0" i="1" smtClean="0">
                                <a:latin typeface="Cambria Math" panose="02040503050406030204" pitchFamily="18" charset="0"/>
                                <a:ea typeface="Cambria Math" panose="02040503050406030204" pitchFamily="18" charset="0"/>
                              </a:rPr>
                              <m:t>0.05(2)</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182</m:t>
                            </m:r>
                          </m:sub>
                        </m:sSub>
                        <m:r>
                          <a:rPr lang="en-US" sz="2400" b="0" i="1" smtClean="0">
                            <a:latin typeface="Cambria Math" panose="02040503050406030204" pitchFamily="18" charset="0"/>
                            <a:ea typeface="Cambria Math" panose="02040503050406030204" pitchFamily="18" charset="0"/>
                          </a:rPr>
                          <m:t>=1.97</m:t>
                        </m:r>
                      </m:oMath>
                    </m:oMathPara>
                  </a14:m>
                  <a:endParaRPr lang="en-US" sz="2400" dirty="0"/>
                </a:p>
              </p:txBody>
            </p:sp>
          </mc:Choice>
          <mc:Fallback xmlns="">
            <p:sp>
              <p:nvSpPr>
                <p:cNvPr id="13" name="Rectangle 12">
                  <a:extLst>
                    <a:ext uri="{FF2B5EF4-FFF2-40B4-BE49-F238E27FC236}">
                      <a16:creationId xmlns:a16="http://schemas.microsoft.com/office/drawing/2014/main" xmlns:a14="http://schemas.microsoft.com/office/drawing/2010/main" xmlns="" id="{F18DF127-8171-C04B-877D-48A2EEE3CA9A}"/>
                    </a:ext>
                  </a:extLst>
                </p:cNvPr>
                <p:cNvSpPr>
                  <a:spLocks noRot="1" noChangeAspect="1" noMove="1" noResize="1" noEditPoints="1" noAdjustHandles="1" noChangeArrowheads="1" noChangeShapeType="1" noTextEdit="1"/>
                </p:cNvSpPr>
                <p:nvPr/>
              </p:nvSpPr>
              <p:spPr>
                <a:xfrm>
                  <a:off x="5077505" y="3977337"/>
                  <a:ext cx="2543966" cy="704163"/>
                </a:xfrm>
                <a:prstGeom prst="rect">
                  <a:avLst/>
                </a:prstGeom>
                <a:blipFill rotWithShape="0">
                  <a:blip r:embed="rId5"/>
                  <a:stretch>
                    <a:fillRect b="-10976"/>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xmlns="" id="{D3FFBF5C-B551-CB4C-AED9-477A56ED23DE}"/>
                  </a:ext>
                </a:extLst>
              </p:cNvPr>
              <p:cNvSpPr/>
              <p:nvPr/>
            </p:nvSpPr>
            <p:spPr>
              <a:xfrm>
                <a:off x="2736016" y="5931185"/>
                <a:ext cx="361246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1.25&lt;</m:t>
                          </m:r>
                          <m:acc>
                            <m:accPr>
                              <m:chr m:val="̅"/>
                              <m:ctrlPr>
                                <a:rPr lang="en-US" sz="2800" i="1">
                                  <a:solidFill>
                                    <a:schemeClr val="tx1"/>
                                  </a:solidFill>
                                  <a:latin typeface="Cambria Math" panose="02040503050406030204" pitchFamily="18" charset="0"/>
                                  <a:ea typeface="Cambria Math" panose="02040503050406030204" pitchFamily="18" charset="0"/>
                                </a:rPr>
                              </m:ctrlPr>
                            </m:accPr>
                            <m:e>
                              <m:r>
                                <a:rPr lang="en-CA" sz="2800" b="0" i="1" smtClean="0">
                                  <a:solidFill>
                                    <a:schemeClr val="tx1"/>
                                  </a:solidFill>
                                  <a:latin typeface="Cambria Math" panose="02040503050406030204" pitchFamily="18" charset="0"/>
                                  <a:ea typeface="Cambria Math" panose="02040503050406030204" pitchFamily="18" charset="0"/>
                                </a:rPr>
                                <m:t>𝑌</m:t>
                              </m:r>
                            </m:e>
                          </m:acc>
                        </m:e>
                        <m:sub>
                          <m:r>
                            <a:rPr lang="en-US" sz="2800" i="1">
                              <a:solidFill>
                                <a:schemeClr val="tx1"/>
                              </a:solidFill>
                              <a:latin typeface="Cambria Math" panose="02040503050406030204" pitchFamily="18" charset="0"/>
                              <a:ea typeface="Cambria Math" panose="02040503050406030204" pitchFamily="18" charset="0"/>
                            </a:rPr>
                            <m:t>1</m:t>
                          </m:r>
                        </m:sub>
                      </m:sSub>
                      <m:r>
                        <a:rPr lang="en-US" sz="2800" i="1">
                          <a:solidFill>
                            <a:schemeClr val="tx1"/>
                          </a:solidFill>
                          <a:latin typeface="Cambria Math" panose="02040503050406030204" pitchFamily="18" charset="0"/>
                          <a:ea typeface="Cambria Math" panose="02040503050406030204" pitchFamily="18" charset="0"/>
                        </a:rPr>
                        <m:t>−</m:t>
                      </m:r>
                      <m:sSub>
                        <m:sSubPr>
                          <m:ctrlPr>
                            <a:rPr lang="en-US" sz="2800" i="1">
                              <a:solidFill>
                                <a:schemeClr val="tx1"/>
                              </a:solidFill>
                              <a:latin typeface="Cambria Math" panose="02040503050406030204" pitchFamily="18" charset="0"/>
                              <a:ea typeface="Cambria Math" panose="02040503050406030204" pitchFamily="18" charset="0"/>
                            </a:rPr>
                          </m:ctrlPr>
                        </m:sSubPr>
                        <m:e>
                          <m:acc>
                            <m:accPr>
                              <m:chr m:val="̅"/>
                              <m:ctrlPr>
                                <a:rPr lang="en-US" sz="2800" i="1">
                                  <a:solidFill>
                                    <a:schemeClr val="tx1"/>
                                  </a:solidFill>
                                  <a:latin typeface="Cambria Math" panose="02040503050406030204" pitchFamily="18" charset="0"/>
                                  <a:ea typeface="Cambria Math" panose="02040503050406030204" pitchFamily="18" charset="0"/>
                                </a:rPr>
                              </m:ctrlPr>
                            </m:accPr>
                            <m:e>
                              <m:r>
                                <a:rPr lang="en-CA" sz="2800" b="0" i="1" smtClean="0">
                                  <a:solidFill>
                                    <a:schemeClr val="tx1"/>
                                  </a:solidFill>
                                  <a:latin typeface="Cambria Math" panose="02040503050406030204" pitchFamily="18" charset="0"/>
                                  <a:ea typeface="Cambria Math" panose="02040503050406030204" pitchFamily="18" charset="0"/>
                                </a:rPr>
                                <m:t>𝑌</m:t>
                              </m:r>
                            </m:e>
                          </m:acc>
                        </m:e>
                        <m:sub>
                          <m:r>
                            <a:rPr lang="en-US" sz="2800" i="1">
                              <a:solidFill>
                                <a:schemeClr val="tx1"/>
                              </a:solidFill>
                              <a:latin typeface="Cambria Math" panose="02040503050406030204" pitchFamily="18" charset="0"/>
                              <a:ea typeface="Cambria Math" panose="02040503050406030204" pitchFamily="18" charset="0"/>
                            </a:rPr>
                            <m:t>2</m:t>
                          </m:r>
                        </m:sub>
                      </m:sSub>
                      <m:r>
                        <a:rPr lang="en-US" sz="2800" b="0" i="1" smtClean="0">
                          <a:solidFill>
                            <a:schemeClr val="tx1"/>
                          </a:solidFill>
                          <a:latin typeface="Cambria Math" panose="02040503050406030204" pitchFamily="18" charset="0"/>
                          <a:ea typeface="Cambria Math" panose="02040503050406030204" pitchFamily="18" charset="0"/>
                        </a:rPr>
                        <m:t>&lt;3.33</m:t>
                      </m:r>
                    </m:oMath>
                  </m:oMathPara>
                </a14:m>
                <a:endParaRPr lang="en-US" sz="2800" dirty="0">
                  <a:solidFill>
                    <a:schemeClr val="tx1"/>
                  </a:solidFill>
                </a:endParaRPr>
              </a:p>
            </p:txBody>
          </p:sp>
        </mc:Choice>
        <mc:Fallback xmlns="">
          <p:sp>
            <p:nvSpPr>
              <p:cNvPr id="14" name="Rectangle 13">
                <a:extLst>
                  <a:ext uri="{FF2B5EF4-FFF2-40B4-BE49-F238E27FC236}">
                    <a16:creationId xmlns:a16="http://schemas.microsoft.com/office/drawing/2014/main" xmlns:a14="http://schemas.microsoft.com/office/drawing/2010/main" xmlns="" id="{D3FFBF5C-B551-CB4C-AED9-477A56ED23DE}"/>
                  </a:ext>
                </a:extLst>
              </p:cNvPr>
              <p:cNvSpPr>
                <a:spLocks noRot="1" noChangeAspect="1" noMove="1" noResize="1" noEditPoints="1" noAdjustHandles="1" noChangeArrowheads="1" noChangeShapeType="1" noTextEdit="1"/>
              </p:cNvSpPr>
              <p:nvPr/>
            </p:nvSpPr>
            <p:spPr>
              <a:xfrm>
                <a:off x="2736016" y="5931185"/>
                <a:ext cx="3612464" cy="523220"/>
              </a:xfrm>
              <a:prstGeom prst="rect">
                <a:avLst/>
              </a:prstGeom>
              <a:blipFill rotWithShape="0">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67031B5C-800D-1142-9222-82B37FB0FDA8}"/>
                  </a:ext>
                </a:extLst>
              </p:cNvPr>
              <p:cNvSpPr txBox="1"/>
              <p:nvPr/>
            </p:nvSpPr>
            <p:spPr>
              <a:xfrm>
                <a:off x="1714262" y="5232672"/>
                <a:ext cx="5410392" cy="469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95%</m:t>
                          </m:r>
                          <m:r>
                            <a:rPr lang="en-US" sz="2800" b="0" i="1" smtClean="0">
                              <a:latin typeface="Cambria Math" panose="02040503050406030204" pitchFamily="18" charset="0"/>
                            </a:rPr>
                            <m:t>𝐶𝐼</m:t>
                          </m:r>
                        </m:e>
                        <m:sub>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2</m:t>
                              </m:r>
                            </m:sub>
                          </m:sSub>
                        </m:sub>
                      </m:sSub>
                      <m:r>
                        <a:rPr lang="en-US" sz="2800" b="0" i="1" smtClean="0">
                          <a:latin typeface="Cambria Math" panose="02040503050406030204" pitchFamily="18" charset="0"/>
                        </a:rPr>
                        <m:t>=2.99</m:t>
                      </m:r>
                      <m:r>
                        <a:rPr lang="en-US" sz="280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.97×0.527</m:t>
                      </m:r>
                    </m:oMath>
                  </m:oMathPara>
                </a14:m>
                <a:endParaRPr lang="en-US" sz="2800" dirty="0">
                  <a:latin typeface="Helvetica" charset="0"/>
                  <a:ea typeface="Helvetica" charset="0"/>
                  <a:cs typeface="Helvetica" charset="0"/>
                </a:endParaRPr>
              </a:p>
            </p:txBody>
          </p:sp>
        </mc:Choice>
        <mc:Fallback xmlns="">
          <p:sp>
            <p:nvSpPr>
              <p:cNvPr id="12" name="TextBox 11">
                <a:extLst>
                  <a:ext uri="{FF2B5EF4-FFF2-40B4-BE49-F238E27FC236}">
                    <a16:creationId xmlns:a16="http://schemas.microsoft.com/office/drawing/2014/main" xmlns:a14="http://schemas.microsoft.com/office/drawing/2010/main" xmlns="" id="{67031B5C-800D-1142-9222-82B37FB0FDA8}"/>
                  </a:ext>
                </a:extLst>
              </p:cNvPr>
              <p:cNvSpPr txBox="1">
                <a:spLocks noRot="1" noChangeAspect="1" noMove="1" noResize="1" noEditPoints="1" noAdjustHandles="1" noChangeArrowheads="1" noChangeShapeType="1" noTextEdit="1"/>
              </p:cNvSpPr>
              <p:nvPr/>
            </p:nvSpPr>
            <p:spPr>
              <a:xfrm>
                <a:off x="1714262" y="5232672"/>
                <a:ext cx="5410392" cy="469487"/>
              </a:xfrm>
              <a:prstGeom prst="rect">
                <a:avLst/>
              </a:prstGeom>
              <a:blipFill rotWithShape="0">
                <a:blip r:embed="rId7"/>
                <a:stretch>
                  <a:fillRect b="-1299"/>
                </a:stretch>
              </a:blipFill>
            </p:spPr>
            <p:txBody>
              <a:bodyPr/>
              <a:lstStyle/>
              <a:p>
                <a:r>
                  <a:rPr lang="en-CA">
                    <a:noFill/>
                  </a:rPr>
                  <a:t> </a:t>
                </a:r>
              </a:p>
            </p:txBody>
          </p:sp>
        </mc:Fallback>
      </mc:AlternateContent>
      <p:sp>
        <p:nvSpPr>
          <p:cNvPr id="11" name="Title 1"/>
          <p:cNvSpPr>
            <a:spLocks noGrp="1"/>
          </p:cNvSpPr>
          <p:nvPr>
            <p:ph type="title"/>
          </p:nvPr>
        </p:nvSpPr>
        <p:spPr>
          <a:xfrm>
            <a:off x="0" y="0"/>
            <a:ext cx="9144000" cy="1325563"/>
          </a:xfrm>
        </p:spPr>
        <p:txBody>
          <a:bodyPr/>
          <a:lstStyle/>
          <a:p>
            <a:pPr algn="ctr"/>
            <a:r>
              <a:rPr lang="en-CA" dirty="0" smtClean="0"/>
              <a:t>Confidence Interval for the Difference between Means</a:t>
            </a:r>
            <a:endParaRPr lang="en-CA"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xmlns="" id="{596F84C7-2C26-8145-9A73-8AB95D535A88}"/>
                  </a:ext>
                </a:extLst>
              </p:cNvPr>
              <p:cNvSpPr/>
              <p:nvPr/>
            </p:nvSpPr>
            <p:spPr>
              <a:xfrm>
                <a:off x="1063919" y="2703627"/>
                <a:ext cx="5738494" cy="720454"/>
              </a:xfrm>
              <a:prstGeom prst="rect">
                <a:avLst/>
              </a:prstGeom>
            </p:spPr>
            <p:txBody>
              <a:bodyPr wrap="none">
                <a:spAutoFit/>
              </a:bodyPr>
              <a:lstStyle/>
              <a:p>
                <a14:m>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𝑝</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df</m:t>
                            </m:r>
                          </m:e>
                          <m:sub>
                            <m:r>
                              <a:rPr lang="en-US" sz="2400" b="0" i="1" smtClean="0">
                                <a:latin typeface="Cambria Math" panose="02040503050406030204" pitchFamily="18" charset="0"/>
                              </a:rPr>
                              <m:t>1</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df</m:t>
                            </m:r>
                          </m:e>
                          <m:sub>
                            <m:r>
                              <a:rPr lang="en-US" sz="2400" b="0" i="1" smtClean="0">
                                <a:latin typeface="Cambria Math" panose="02040503050406030204" pitchFamily="18" charset="0"/>
                              </a:rPr>
                              <m:t>2</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df</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df</m:t>
                            </m:r>
                          </m:e>
                          <m:sub>
                            <m:r>
                              <a:rPr lang="en-US" sz="2400" b="0" i="1" smtClean="0">
                                <a:latin typeface="Cambria Math" panose="02040503050406030204" pitchFamily="18" charset="0"/>
                              </a:rPr>
                              <m:t>2</m:t>
                            </m:r>
                          </m:sub>
                        </m:sSub>
                      </m:den>
                    </m:f>
                  </m:oMath>
                </a14:m>
                <a:r>
                  <a:rPr lang="en-US" sz="2400" dirty="0" smtClean="0"/>
                  <a:t> = </a:t>
                </a:r>
                <a14:m>
                  <m:oMath xmlns:m="http://schemas.openxmlformats.org/officeDocument/2006/math">
                    <m:f>
                      <m:fPr>
                        <m:ctrlPr>
                          <a:rPr lang="en-US" sz="2400" i="1">
                            <a:latin typeface="Cambria Math" panose="02040503050406030204" pitchFamily="18" charset="0"/>
                          </a:rPr>
                        </m:ctrlPr>
                      </m:fPr>
                      <m:num>
                        <m:r>
                          <a:rPr lang="en-CA" sz="2400" b="0" i="1" smtClean="0">
                            <a:latin typeface="Cambria Math" panose="02040503050406030204" pitchFamily="18" charset="0"/>
                          </a:rPr>
                          <m:t>153(</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2.63</m:t>
                            </m:r>
                          </m:e>
                          <m:sup>
                            <m:r>
                              <a:rPr lang="en-CA" sz="2400" b="0" i="1" smtClean="0">
                                <a:latin typeface="Cambria Math" panose="02040503050406030204" pitchFamily="18" charset="0"/>
                              </a:rPr>
                              <m:t>2</m:t>
                            </m:r>
                          </m:sup>
                        </m:sSup>
                        <m:r>
                          <a:rPr lang="en-CA" sz="2400" b="0" i="1" smtClean="0">
                            <a:latin typeface="Cambria Math" panose="02040503050406030204" pitchFamily="18" charset="0"/>
                          </a:rPr>
                          <m:t>)</m:t>
                        </m:r>
                        <m:r>
                          <a:rPr lang="en-US" sz="2400" i="1">
                            <a:latin typeface="Cambria Math" panose="02040503050406030204" pitchFamily="18" charset="0"/>
                          </a:rPr>
                          <m:t>+</m:t>
                        </m:r>
                        <m:r>
                          <a:rPr lang="en-CA" sz="2400" b="0" i="1" smtClean="0">
                            <a:latin typeface="Cambria Math" panose="02040503050406030204" pitchFamily="18" charset="0"/>
                          </a:rPr>
                          <m:t>29</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(2.71</m:t>
                            </m:r>
                          </m:e>
                          <m:sup>
                            <m:r>
                              <a:rPr lang="en-CA" sz="2400" b="0" i="1" smtClean="0">
                                <a:latin typeface="Cambria Math" panose="02040503050406030204" pitchFamily="18" charset="0"/>
                              </a:rPr>
                              <m:t>2</m:t>
                            </m:r>
                          </m:sup>
                        </m:sSup>
                        <m:r>
                          <a:rPr lang="en-CA" sz="2400" b="0" i="1" smtClean="0">
                            <a:latin typeface="Cambria Math" panose="02040503050406030204" pitchFamily="18" charset="0"/>
                          </a:rPr>
                          <m:t>)</m:t>
                        </m:r>
                      </m:num>
                      <m:den>
                        <m:r>
                          <a:rPr lang="en-CA" sz="2400" b="0" i="1" smtClean="0">
                            <a:latin typeface="Cambria Math" panose="02040503050406030204" pitchFamily="18" charset="0"/>
                          </a:rPr>
                          <m:t>153</m:t>
                        </m:r>
                        <m:r>
                          <a:rPr lang="en-US" sz="2400" i="1">
                            <a:latin typeface="Cambria Math" panose="02040503050406030204" pitchFamily="18" charset="0"/>
                          </a:rPr>
                          <m:t>+</m:t>
                        </m:r>
                        <m:r>
                          <a:rPr lang="en-CA" sz="2400" b="0" i="1" smtClean="0">
                            <a:latin typeface="Cambria Math" panose="02040503050406030204" pitchFamily="18" charset="0"/>
                          </a:rPr>
                          <m:t>29</m:t>
                        </m:r>
                      </m:den>
                    </m:f>
                    <m:r>
                      <a:rPr lang="en-CA" sz="2400" b="0" i="0" smtClean="0">
                        <a:latin typeface="Cambria Math" panose="02040503050406030204" pitchFamily="18" charset="0"/>
                      </a:rPr>
                      <m:t>=6.98</m:t>
                    </m:r>
                  </m:oMath>
                </a14:m>
                <a:endParaRPr lang="en-US" sz="2400" dirty="0"/>
              </a:p>
            </p:txBody>
          </p:sp>
        </mc:Choice>
        <mc:Fallback xmlns="">
          <p:sp>
            <p:nvSpPr>
              <p:cNvPr id="15" name="Rectangle 14">
                <a:extLst>
                  <a:ext uri="{FF2B5EF4-FFF2-40B4-BE49-F238E27FC236}">
                    <a16:creationId xmlns:a16="http://schemas.microsoft.com/office/drawing/2014/main" xmlns:a14="http://schemas.microsoft.com/office/drawing/2010/main" xmlns="" id="{596F84C7-2C26-8145-9A73-8AB95D535A88}"/>
                  </a:ext>
                </a:extLst>
              </p:cNvPr>
              <p:cNvSpPr>
                <a:spLocks noRot="1" noChangeAspect="1" noMove="1" noResize="1" noEditPoints="1" noAdjustHandles="1" noChangeArrowheads="1" noChangeShapeType="1" noTextEdit="1"/>
              </p:cNvSpPr>
              <p:nvPr/>
            </p:nvSpPr>
            <p:spPr>
              <a:xfrm>
                <a:off x="1063919" y="2703627"/>
                <a:ext cx="5738494" cy="720454"/>
              </a:xfrm>
              <a:prstGeom prst="rect">
                <a:avLst/>
              </a:prstGeom>
              <a:blipFill rotWithShape="0">
                <a:blip r:embed="rId8"/>
                <a:stretch>
                  <a:fillRect b="-169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C0E981BC-AB29-A745-AD75-61D7160FF9AC}"/>
                  </a:ext>
                </a:extLst>
              </p:cNvPr>
              <p:cNvSpPr/>
              <p:nvPr/>
            </p:nvSpPr>
            <p:spPr>
              <a:xfrm>
                <a:off x="1063919" y="2134161"/>
                <a:ext cx="370979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acc>
                            <m:accPr>
                              <m:chr m:val="̅"/>
                              <m:ctrlPr>
                                <a:rPr lang="en-US"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𝑌</m:t>
                              </m:r>
                            </m:e>
                          </m:acc>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acc>
                            <m:accPr>
                              <m:chr m:val="̅"/>
                              <m:ctrlPr>
                                <a:rPr lang="en-US"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𝑌</m:t>
                              </m:r>
                            </m:e>
                          </m:acc>
                        </m:e>
                        <m:sub>
                          <m:r>
                            <a:rPr lang="en-US" sz="2000" i="1">
                              <a:latin typeface="Cambria Math" panose="02040503050406030204" pitchFamily="18" charset="0"/>
                              <a:ea typeface="Cambria Math" panose="02040503050406030204" pitchFamily="18" charset="0"/>
                            </a:rPr>
                            <m:t>2</m:t>
                          </m:r>
                        </m:sub>
                      </m:sSub>
                      <m:r>
                        <a:rPr lang="en-US" sz="2000" b="0" i="0" smtClean="0">
                          <a:latin typeface="Cambria Math" panose="02040503050406030204" pitchFamily="18" charset="0"/>
                          <a:ea typeface="Cambria Math" panose="02040503050406030204" pitchFamily="18" charset="0"/>
                        </a:rPr>
                        <m:t>=</m:t>
                      </m:r>
                      <m:r>
                        <a:rPr lang="en-CA" sz="2000" b="0" i="0" smtClean="0">
                          <a:latin typeface="Cambria Math" panose="02040503050406030204" pitchFamily="18" charset="0"/>
                          <a:ea typeface="Cambria Math" panose="02040503050406030204" pitchFamily="18" charset="0"/>
                        </a:rPr>
                        <m:t>28.28−21.99=</m:t>
                      </m:r>
                      <m:r>
                        <a:rPr lang="en-US" sz="2000" b="0" i="0" smtClean="0">
                          <a:latin typeface="Cambria Math" panose="02040503050406030204" pitchFamily="18" charset="0"/>
                          <a:ea typeface="Cambria Math" panose="02040503050406030204" pitchFamily="18" charset="0"/>
                        </a:rPr>
                        <m:t>2.29</m:t>
                      </m:r>
                    </m:oMath>
                  </m:oMathPara>
                </a14:m>
                <a:endParaRPr lang="en-US" sz="2000" dirty="0"/>
              </a:p>
            </p:txBody>
          </p:sp>
        </mc:Choice>
        <mc:Fallback xmlns="">
          <p:sp>
            <p:nvSpPr>
              <p:cNvPr id="17" name="Rectangle 16">
                <a:extLst>
                  <a:ext uri="{FF2B5EF4-FFF2-40B4-BE49-F238E27FC236}">
                    <a16:creationId xmlns:a16="http://schemas.microsoft.com/office/drawing/2014/main" xmlns:a14="http://schemas.microsoft.com/office/drawing/2010/main" xmlns="" id="{C0E981BC-AB29-A745-AD75-61D7160FF9AC}"/>
                  </a:ext>
                </a:extLst>
              </p:cNvPr>
              <p:cNvSpPr>
                <a:spLocks noRot="1" noChangeAspect="1" noMove="1" noResize="1" noEditPoints="1" noAdjustHandles="1" noChangeArrowheads="1" noChangeShapeType="1" noTextEdit="1"/>
              </p:cNvSpPr>
              <p:nvPr/>
            </p:nvSpPr>
            <p:spPr>
              <a:xfrm>
                <a:off x="1063919" y="2134161"/>
                <a:ext cx="3709797" cy="400110"/>
              </a:xfrm>
              <a:prstGeom prst="rect">
                <a:avLst/>
              </a:prstGeom>
              <a:blipFill rotWithShape="0">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52A415A9-CADA-AC4D-86CF-94275B5FD092}"/>
                  </a:ext>
                </a:extLst>
              </p:cNvPr>
              <p:cNvSpPr txBox="1"/>
              <p:nvPr/>
            </p:nvSpPr>
            <p:spPr>
              <a:xfrm>
                <a:off x="1174051" y="3592060"/>
                <a:ext cx="6445335" cy="909352"/>
              </a:xfrm>
              <a:prstGeom prst="rect">
                <a:avLst/>
              </a:prstGeom>
              <a:noFill/>
            </p:spPr>
            <p:txBody>
              <a:bodyPr wrap="square" lIns="0" tIns="0" rIns="0" bIns="0" rtlCol="0">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m:t>
                        </m:r>
                      </m:e>
                      <m:sub>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CA" sz="2000" b="0" i="1" smtClean="0">
                                    <a:latin typeface="Cambria Math" panose="02040503050406030204" pitchFamily="18" charset="0"/>
                                  </a:rPr>
                                  <m:t>𝑌</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CA" sz="2000" b="0" i="1" smtClean="0">
                                    <a:latin typeface="Cambria Math" panose="02040503050406030204" pitchFamily="18" charset="0"/>
                                  </a:rPr>
                                  <m:t>𝑌</m:t>
                                </m:r>
                              </m:e>
                            </m:acc>
                          </m:e>
                          <m:sub>
                            <m:r>
                              <a:rPr lang="en-US" sz="2000" b="0" i="1" smtClean="0">
                                <a:latin typeface="Cambria Math" panose="02040503050406030204" pitchFamily="18" charset="0"/>
                              </a:rPr>
                              <m:t>2</m:t>
                            </m:r>
                          </m:sub>
                        </m:sSub>
                      </m:sub>
                    </m:sSub>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sSubSup>
                          <m:sSubSupPr>
                            <m:ctrlPr>
                              <a:rPr lang="en-US" sz="2000" i="1">
                                <a:latin typeface="Cambria Math" panose="02040503050406030204" pitchFamily="18" charset="0"/>
                              </a:rPr>
                            </m:ctrlPr>
                          </m:sSubSupPr>
                          <m:e>
                            <m:r>
                              <a:rPr lang="en-US" sz="2000" i="1">
                                <a:latin typeface="Cambria Math" panose="02040503050406030204" pitchFamily="18" charset="0"/>
                              </a:rPr>
                              <m:t>𝑠</m:t>
                            </m:r>
                          </m:e>
                          <m:sub>
                            <m:r>
                              <a:rPr lang="en-US" sz="2000" i="1">
                                <a:latin typeface="Cambria Math" panose="02040503050406030204" pitchFamily="18" charset="0"/>
                              </a:rPr>
                              <m:t>𝑝</m:t>
                            </m:r>
                          </m:sub>
                          <m:sup>
                            <m:r>
                              <a:rPr lang="en-US" sz="2000" i="1">
                                <a:latin typeface="Cambria Math" panose="02040503050406030204" pitchFamily="18" charset="0"/>
                              </a:rPr>
                              <m:t>2</m:t>
                            </m:r>
                          </m:sup>
                        </m:sSubSup>
                        <m:d>
                          <m:dPr>
                            <m:ctrlPr>
                              <a:rPr lang="en-US" sz="2000" i="1">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b="0" i="1" smtClean="0">
                                        <a:latin typeface="Cambria Math" panose="02040503050406030204" pitchFamily="18" charset="0"/>
                                      </a:rPr>
                                      <m:t>2</m:t>
                                    </m:r>
                                  </m:sub>
                                </m:sSub>
                              </m:den>
                            </m:f>
                          </m:e>
                        </m:d>
                        <m:r>
                          <a:rPr lang="en-CA" sz="2000" b="0" i="1" smtClean="0">
                            <a:latin typeface="Cambria Math" panose="02040503050406030204" pitchFamily="18" charset="0"/>
                          </a:rPr>
                          <m:t>=</m:t>
                        </m:r>
                        <m:rad>
                          <m:radPr>
                            <m:degHide m:val="on"/>
                            <m:ctrlPr>
                              <a:rPr lang="en-US" sz="2000" i="1">
                                <a:latin typeface="Cambria Math" panose="02040503050406030204" pitchFamily="18" charset="0"/>
                              </a:rPr>
                            </m:ctrlPr>
                          </m:radPr>
                          <m:deg/>
                          <m:e>
                            <m:r>
                              <a:rPr lang="en-CA" sz="2000" b="0" i="1" smtClean="0">
                                <a:latin typeface="Cambria Math" panose="02040503050406030204" pitchFamily="18" charset="0"/>
                              </a:rPr>
                              <m:t>6.98</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CA" sz="2000" b="0" i="1" smtClean="0">
                                        <a:latin typeface="Cambria Math" panose="02040503050406030204" pitchFamily="18" charset="0"/>
                                      </a:rPr>
                                      <m:t>154</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CA" sz="2000" b="0" i="1" smtClean="0">
                                        <a:latin typeface="Cambria Math" panose="02040503050406030204" pitchFamily="18" charset="0"/>
                                      </a:rPr>
                                      <m:t>30</m:t>
                                    </m:r>
                                  </m:den>
                                </m:f>
                              </m:e>
                            </m:d>
                          </m:e>
                        </m:rad>
                      </m:e>
                    </m:rad>
                  </m:oMath>
                </a14:m>
                <a:r>
                  <a:rPr lang="en-US" sz="2000" dirty="0" smtClean="0">
                    <a:latin typeface="Helvetica" charset="0"/>
                    <a:ea typeface="Helvetica" charset="0"/>
                    <a:cs typeface="Helvetica" charset="0"/>
                  </a:rPr>
                  <a:t> = 0.527</a:t>
                </a:r>
                <a:endParaRPr lang="en-US" sz="2000" dirty="0">
                  <a:latin typeface="Helvetica" charset="0"/>
                  <a:ea typeface="Helvetica" charset="0"/>
                  <a:cs typeface="Helvetica" charset="0"/>
                </a:endParaRPr>
              </a:p>
            </p:txBody>
          </p:sp>
        </mc:Choice>
        <mc:Fallback xmlns="">
          <p:sp>
            <p:nvSpPr>
              <p:cNvPr id="18" name="TextBox 17">
                <a:extLst>
                  <a:ext uri="{FF2B5EF4-FFF2-40B4-BE49-F238E27FC236}">
                    <a16:creationId xmlns:a16="http://schemas.microsoft.com/office/drawing/2014/main" xmlns:a14="http://schemas.microsoft.com/office/drawing/2010/main" xmlns="" id="{52A415A9-CADA-AC4D-86CF-94275B5FD092}"/>
                  </a:ext>
                </a:extLst>
              </p:cNvPr>
              <p:cNvSpPr txBox="1">
                <a:spLocks noRot="1" noChangeAspect="1" noMove="1" noResize="1" noEditPoints="1" noAdjustHandles="1" noChangeArrowheads="1" noChangeShapeType="1" noTextEdit="1"/>
              </p:cNvSpPr>
              <p:nvPr/>
            </p:nvSpPr>
            <p:spPr>
              <a:xfrm>
                <a:off x="1174051" y="3592060"/>
                <a:ext cx="6445335" cy="909352"/>
              </a:xfrm>
              <a:prstGeom prst="rect">
                <a:avLst/>
              </a:prstGeom>
              <a:blipFill rotWithShape="0">
                <a:blip r:embed="rId10"/>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52176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F3C8C184-91FE-4D47-9A9F-15F960C6BBAA}"/>
                  </a:ext>
                </a:extLst>
              </p:cNvPr>
              <p:cNvSpPr txBox="1"/>
              <p:nvPr/>
            </p:nvSpPr>
            <p:spPr>
              <a:xfrm>
                <a:off x="2627466" y="4073182"/>
                <a:ext cx="2038379" cy="11739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CA" sz="3200" b="0" i="1" smtClean="0">
                                      <a:latin typeface="Cambria Math" panose="02040503050406030204" pitchFamily="18" charset="0"/>
                                    </a:rPr>
                                    <m:t>𝑌</m:t>
                                  </m:r>
                                </m:e>
                              </m:acc>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acc>
                                <m:accPr>
                                  <m:chr m:val="̅"/>
                                  <m:ctrlPr>
                                    <a:rPr lang="en-US" sz="3200" i="1">
                                      <a:latin typeface="Cambria Math" panose="02040503050406030204" pitchFamily="18" charset="0"/>
                                    </a:rPr>
                                  </m:ctrlPr>
                                </m:accPr>
                                <m:e>
                                  <m:r>
                                    <a:rPr lang="en-CA" sz="3200" b="0" i="1" smtClean="0">
                                      <a:latin typeface="Cambria Math" panose="02040503050406030204" pitchFamily="18" charset="0"/>
                                    </a:rPr>
                                    <m:t>𝑌</m:t>
                                  </m:r>
                                </m:e>
                              </m:acc>
                            </m:e>
                            <m:sub>
                              <m:r>
                                <a:rPr lang="en-US" sz="3200" b="0" i="1" smtClean="0">
                                  <a:latin typeface="Cambria Math" panose="02040503050406030204" pitchFamily="18" charset="0"/>
                                </a:rPr>
                                <m:t>2</m:t>
                              </m:r>
                            </m:sub>
                          </m:sSub>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CA" sz="3200" b="0" i="1" smtClean="0">
                                          <a:latin typeface="Cambria Math" panose="02040503050406030204" pitchFamily="18" charset="0"/>
                                        </a:rPr>
                                        <m:t>𝑌</m:t>
                                      </m:r>
                                    </m:e>
                                  </m:acc>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CA" sz="3200" b="0" i="1" smtClean="0">
                                          <a:latin typeface="Cambria Math" panose="02040503050406030204" pitchFamily="18" charset="0"/>
                                        </a:rPr>
                                        <m:t>𝑌</m:t>
                                      </m:r>
                                    </m:e>
                                  </m:acc>
                                </m:e>
                                <m:sub>
                                  <m:r>
                                    <a:rPr lang="en-US" sz="3200" i="1">
                                      <a:latin typeface="Cambria Math" panose="02040503050406030204" pitchFamily="18" charset="0"/>
                                    </a:rPr>
                                    <m:t>2</m:t>
                                  </m:r>
                                </m:sub>
                              </m:sSub>
                            </m:sub>
                          </m:sSub>
                        </m:den>
                      </m:f>
                    </m:oMath>
                  </m:oMathPara>
                </a14:m>
                <a:endParaRPr lang="en-US" sz="3200" dirty="0">
                  <a:latin typeface="Helvetica" charset="0"/>
                  <a:ea typeface="Helvetica" charset="0"/>
                  <a:cs typeface="Helvetica" charset="0"/>
                </a:endParaRPr>
              </a:p>
            </p:txBody>
          </p:sp>
        </mc:Choice>
        <mc:Fallback xmlns="">
          <p:sp>
            <p:nvSpPr>
              <p:cNvPr id="7" name="TextBox 6">
                <a:extLst>
                  <a:ext uri="{FF2B5EF4-FFF2-40B4-BE49-F238E27FC236}">
                    <a16:creationId xmlns:a16="http://schemas.microsoft.com/office/drawing/2014/main" xmlns:a14="http://schemas.microsoft.com/office/drawing/2010/main" xmlns="" id="{F3C8C184-91FE-4D47-9A9F-15F960C6BBAA}"/>
                  </a:ext>
                </a:extLst>
              </p:cNvPr>
              <p:cNvSpPr txBox="1">
                <a:spLocks noRot="1" noChangeAspect="1" noMove="1" noResize="1" noEditPoints="1" noAdjustHandles="1" noChangeArrowheads="1" noChangeShapeType="1" noTextEdit="1"/>
              </p:cNvSpPr>
              <p:nvPr/>
            </p:nvSpPr>
            <p:spPr>
              <a:xfrm>
                <a:off x="2627466" y="4073182"/>
                <a:ext cx="2038379" cy="1173976"/>
              </a:xfrm>
              <a:prstGeom prst="rect">
                <a:avLst/>
              </a:prstGeom>
              <a:blipFill rotWithShape="0">
                <a:blip r:embed="rId3"/>
                <a:stretch>
                  <a:fillRect/>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xmlns="" id="{6083D582-AE42-B249-9450-5724334D4F39}"/>
              </a:ext>
            </a:extLst>
          </p:cNvPr>
          <p:cNvSpPr txBox="1"/>
          <p:nvPr/>
        </p:nvSpPr>
        <p:spPr>
          <a:xfrm>
            <a:off x="6227817" y="6488668"/>
            <a:ext cx="2916183" cy="369332"/>
          </a:xfrm>
          <a:prstGeom prst="rect">
            <a:avLst/>
          </a:prstGeom>
          <a:noFill/>
        </p:spPr>
        <p:txBody>
          <a:bodyPr wrap="none" rtlCol="0">
            <a:spAutoFit/>
          </a:bodyPr>
          <a:lstStyle/>
          <a:p>
            <a:r>
              <a:rPr lang="en-US" dirty="0">
                <a:latin typeface="Helvetica" charset="0"/>
                <a:ea typeface="Helvetica" charset="0"/>
                <a:cs typeface="Helvetica" charset="0"/>
              </a:rPr>
              <a:t>Whitlock &amp; </a:t>
            </a:r>
            <a:r>
              <a:rPr lang="en-US" dirty="0" err="1">
                <a:latin typeface="Helvetica" charset="0"/>
                <a:ea typeface="Helvetica" charset="0"/>
                <a:cs typeface="Helvetica" charset="0"/>
              </a:rPr>
              <a:t>Schluter</a:t>
            </a:r>
            <a:r>
              <a:rPr lang="en-US" dirty="0">
                <a:latin typeface="Helvetica" charset="0"/>
                <a:ea typeface="Helvetica" charset="0"/>
                <a:cs typeface="Helvetica" charset="0"/>
              </a:rPr>
              <a:t> (2015)</a:t>
            </a:r>
          </a:p>
        </p:txBody>
      </p:sp>
      <p:grpSp>
        <p:nvGrpSpPr>
          <p:cNvPr id="4" name="Group 3">
            <a:extLst>
              <a:ext uri="{FF2B5EF4-FFF2-40B4-BE49-F238E27FC236}">
                <a16:creationId xmlns:a16="http://schemas.microsoft.com/office/drawing/2014/main" xmlns="" id="{F6F19A75-4CC9-4043-AFAA-341E12A2DB2E}"/>
              </a:ext>
            </a:extLst>
          </p:cNvPr>
          <p:cNvGrpSpPr/>
          <p:nvPr/>
        </p:nvGrpSpPr>
        <p:grpSpPr>
          <a:xfrm>
            <a:off x="4947623" y="4216238"/>
            <a:ext cx="3423720" cy="646331"/>
            <a:chOff x="4859941" y="3602463"/>
            <a:chExt cx="3423720" cy="646331"/>
          </a:xfrm>
        </p:grpSpPr>
        <p:sp>
          <p:nvSpPr>
            <p:cNvPr id="2" name="Right Brace 1">
              <a:extLst>
                <a:ext uri="{FF2B5EF4-FFF2-40B4-BE49-F238E27FC236}">
                  <a16:creationId xmlns:a16="http://schemas.microsoft.com/office/drawing/2014/main" xmlns="" id="{FE30CF46-B47B-A04D-BAEF-708E1B6B7949}"/>
                </a:ext>
              </a:extLst>
            </p:cNvPr>
            <p:cNvSpPr/>
            <p:nvPr/>
          </p:nvSpPr>
          <p:spPr>
            <a:xfrm>
              <a:off x="4859941" y="3708597"/>
              <a:ext cx="294752" cy="5067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xmlns="" id="{A85C0F6F-84B3-854F-A4BE-B1CE77648F4D}"/>
                </a:ext>
              </a:extLst>
            </p:cNvPr>
            <p:cNvSpPr txBox="1"/>
            <p:nvPr/>
          </p:nvSpPr>
          <p:spPr>
            <a:xfrm>
              <a:off x="5367478" y="3602463"/>
              <a:ext cx="2916183" cy="646331"/>
            </a:xfrm>
            <a:prstGeom prst="rect">
              <a:avLst/>
            </a:prstGeom>
            <a:noFill/>
          </p:spPr>
          <p:txBody>
            <a:bodyPr wrap="square" rtlCol="0">
              <a:spAutoFit/>
            </a:bodyPr>
            <a:lstStyle/>
            <a:p>
              <a:r>
                <a:rPr lang="en-US" dirty="0">
                  <a:latin typeface="Helvetica" charset="0"/>
                  <a:ea typeface="Helvetica" charset="0"/>
                  <a:cs typeface="Helvetica" charset="0"/>
                </a:rPr>
                <a:t>standard error based on pooled sample variance</a:t>
              </a:r>
            </a:p>
          </p:txBody>
        </p:sp>
      </p:grpSp>
      <p:sp>
        <p:nvSpPr>
          <p:cNvPr id="10" name="Title 1"/>
          <p:cNvSpPr>
            <a:spLocks noGrp="1"/>
          </p:cNvSpPr>
          <p:nvPr>
            <p:ph type="title"/>
          </p:nvPr>
        </p:nvSpPr>
        <p:spPr>
          <a:xfrm>
            <a:off x="0" y="0"/>
            <a:ext cx="9144000" cy="1325563"/>
          </a:xfrm>
        </p:spPr>
        <p:txBody>
          <a:bodyPr/>
          <a:lstStyle/>
          <a:p>
            <a:pPr algn="ctr"/>
            <a:r>
              <a:rPr lang="en-CA" dirty="0" smtClean="0"/>
              <a:t>Two-sample t-test for the Difference between Means</a:t>
            </a:r>
            <a:endParaRPr lang="en-CA" dirty="0"/>
          </a:p>
        </p:txBody>
      </p:sp>
      <mc:AlternateContent xmlns:mc="http://schemas.openxmlformats.org/markup-compatibility/2006" xmlns:a14="http://schemas.microsoft.com/office/drawing/2010/main">
        <mc:Choice Requires="a14">
          <p:sp>
            <p:nvSpPr>
              <p:cNvPr id="11" name="Rectangle 10"/>
              <p:cNvSpPr/>
              <p:nvPr/>
            </p:nvSpPr>
            <p:spPr>
              <a:xfrm>
                <a:off x="365635" y="1466754"/>
                <a:ext cx="8793272" cy="2246769"/>
              </a:xfrm>
              <a:prstGeom prst="rect">
                <a:avLst/>
              </a:prstGeom>
            </p:spPr>
            <p:txBody>
              <a:bodyPr wrap="square">
                <a:spAutoFit/>
              </a:bodyPr>
              <a:lstStyle/>
              <a:p>
                <a14:m>
                  <m:oMath xmlns:m="http://schemas.openxmlformats.org/officeDocument/2006/math">
                    <m:sSub>
                      <m:sSubPr>
                        <m:ctrlPr>
                          <a:rPr lang="ar-AE" sz="2800" b="1" i="1" smtClean="0">
                            <a:latin typeface="Cambria Math" panose="02040503050406030204" pitchFamily="18" charset="0"/>
                          </a:rPr>
                        </m:ctrlPr>
                      </m:sSubPr>
                      <m:e>
                        <m:r>
                          <a:rPr lang="ar-AE" sz="2800" b="1" i="1">
                            <a:latin typeface="Cambria Math"/>
                          </a:rPr>
                          <m:t>𝑯</m:t>
                        </m:r>
                      </m:e>
                      <m:sub>
                        <m:r>
                          <a:rPr lang="ar-AE" sz="2800" b="1" i="1">
                            <a:latin typeface="Cambria Math"/>
                          </a:rPr>
                          <m:t>𝟎</m:t>
                        </m:r>
                      </m:sub>
                    </m:sSub>
                  </m:oMath>
                </a14:m>
                <a:r>
                  <a:rPr lang="ar-AE" sz="2800" b="1" dirty="0" smtClean="0">
                    <a:latin typeface="Arial" panose="020B0604020202020204" pitchFamily="34" charset="0"/>
                    <a:cs typeface="Arial" panose="020B0604020202020204" pitchFamily="34" charset="0"/>
                  </a:rPr>
                  <a:t>: </a:t>
                </a:r>
                <a:r>
                  <a:rPr lang="en-CA" sz="2800" b="1" dirty="0" smtClean="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Lizards killed by shrikes and living lizards do not differ in horn length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b="0" i="1" smtClean="0">
                            <a:latin typeface="Cambria Math" panose="02040503050406030204" pitchFamily="18" charset="0"/>
                            <a:ea typeface="Cambria Math" panose="02040503050406030204" pitchFamily="18" charset="0"/>
                          </a:rPr>
                          <m:t>1</m:t>
                        </m:r>
                      </m:sub>
                    </m:sSub>
                    <m:r>
                      <a:rPr lang="en-CA"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b="0" i="1" smtClean="0">
                            <a:latin typeface="Cambria Math" panose="02040503050406030204" pitchFamily="18" charset="0"/>
                            <a:ea typeface="Cambria Math" panose="02040503050406030204" pitchFamily="18" charset="0"/>
                          </a:rPr>
                          <m:t>2</m:t>
                        </m:r>
                      </m:sub>
                    </m:sSub>
                    <m:r>
                      <a:rPr lang="en-CA" sz="2800" i="1">
                        <a:latin typeface="Cambria Math" panose="02040503050406030204" pitchFamily="18" charset="0"/>
                        <a:ea typeface="Cambria Math" panose="02040503050406030204" pitchFamily="18" charset="0"/>
                      </a:rPr>
                      <m:t>)</m:t>
                    </m:r>
                  </m:oMath>
                </a14:m>
                <a:endParaRPr lang="ar-AE" sz="2800" dirty="0">
                  <a:latin typeface="Arial" panose="020B0604020202020204" pitchFamily="34" charset="0"/>
                  <a:cs typeface="Arial" panose="020B0604020202020204" pitchFamily="34" charset="0"/>
                </a:endParaRPr>
              </a:p>
              <a:p>
                <a14:m>
                  <m:oMath xmlns:m="http://schemas.openxmlformats.org/officeDocument/2006/math">
                    <m:sSub>
                      <m:sSubPr>
                        <m:ctrlPr>
                          <a:rPr lang="ar-AE" sz="2800" b="1" i="1">
                            <a:latin typeface="Cambria Math" panose="02040503050406030204" pitchFamily="18" charset="0"/>
                          </a:rPr>
                        </m:ctrlPr>
                      </m:sSubPr>
                      <m:e>
                        <m:r>
                          <a:rPr lang="ar-AE" sz="2800" b="1" i="1">
                            <a:latin typeface="Cambria Math"/>
                          </a:rPr>
                          <m:t>𝑯</m:t>
                        </m:r>
                      </m:e>
                      <m:sub>
                        <m:r>
                          <a:rPr lang="ar-AE" sz="2800" b="1" i="1">
                            <a:latin typeface="Cambria Math"/>
                          </a:rPr>
                          <m:t>𝑨</m:t>
                        </m:r>
                      </m:sub>
                    </m:sSub>
                  </m:oMath>
                </a14:m>
                <a:r>
                  <a:rPr lang="ar-AE" sz="2800" b="1" dirty="0">
                    <a:latin typeface="Arial" panose="020B0604020202020204" pitchFamily="34" charset="0"/>
                    <a:cs typeface="Arial" panose="020B0604020202020204" pitchFamily="34" charset="0"/>
                  </a:rPr>
                  <a:t>: </a:t>
                </a:r>
                <a:r>
                  <a:rPr lang="en-CA" sz="2800" b="1" dirty="0" smtClean="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Lizards killed by shrikes and living lizards differ in horn length(</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b="0" i="1" smtClean="0">
                            <a:latin typeface="Cambria Math" panose="02040503050406030204" pitchFamily="18" charset="0"/>
                            <a:ea typeface="Cambria Math" panose="02040503050406030204" pitchFamily="18" charset="0"/>
                          </a:rPr>
                          <m:t>1</m:t>
                        </m:r>
                      </m:sub>
                    </m:sSub>
                    <m:r>
                      <a:rPr lang="en-CA"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i="1">
                            <a:latin typeface="Cambria Math" panose="02040503050406030204" pitchFamily="18" charset="0"/>
                            <a:ea typeface="Cambria Math" panose="02040503050406030204" pitchFamily="18" charset="0"/>
                          </a:rPr>
                          <m:t>2</m:t>
                        </m:r>
                      </m:sub>
                    </m:sSub>
                    <m:r>
                      <a:rPr lang="en-CA" sz="2800" i="1">
                        <a:latin typeface="Cambria Math" panose="02040503050406030204" pitchFamily="18" charset="0"/>
                        <a:ea typeface="Cambria Math" panose="02040503050406030204" pitchFamily="18" charset="0"/>
                      </a:rPr>
                      <m:t>)</m:t>
                    </m:r>
                  </m:oMath>
                </a14:m>
                <a:endParaRPr lang="ar-AE" sz="2800" dirty="0">
                  <a:latin typeface="Arial" panose="020B0604020202020204" pitchFamily="34" charset="0"/>
                </a:endParaRPr>
              </a:p>
              <a:p>
                <a:pPr lvl="0"/>
                <a:endParaRPr lang="ar-AE" sz="2800" dirty="0">
                  <a:latin typeface="Arial" panose="020B060402020202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365635" y="1466754"/>
                <a:ext cx="8793272" cy="2246769"/>
              </a:xfrm>
              <a:prstGeom prst="rect">
                <a:avLst/>
              </a:prstGeom>
              <a:blipFill rotWithShape="0">
                <a:blip r:embed="rId4"/>
                <a:stretch>
                  <a:fillRect l="-1456" t="-2989" r="-1734"/>
                </a:stretch>
              </a:blipFill>
            </p:spPr>
            <p:txBody>
              <a:bodyPr/>
              <a:lstStyle/>
              <a:p>
                <a:r>
                  <a:rPr lang="en-CA">
                    <a:noFill/>
                  </a:rPr>
                  <a:t> </a:t>
                </a:r>
              </a:p>
            </p:txBody>
          </p:sp>
        </mc:Fallback>
      </mc:AlternateContent>
    </p:spTree>
    <p:extLst>
      <p:ext uri="{BB962C8B-B14F-4D97-AF65-F5344CB8AC3E}">
        <p14:creationId xmlns:p14="http://schemas.microsoft.com/office/powerpoint/2010/main" val="14838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Two-sample t-test for the Difference between Means</a:t>
            </a:r>
            <a:endParaRPr lang="en-CA" dirty="0"/>
          </a:p>
        </p:txBody>
      </p:sp>
      <p:grpSp>
        <p:nvGrpSpPr>
          <p:cNvPr id="3" name="Group 2">
            <a:extLst>
              <a:ext uri="{FF2B5EF4-FFF2-40B4-BE49-F238E27FC236}">
                <a16:creationId xmlns:a16="http://schemas.microsoft.com/office/drawing/2014/main" xmlns="" id="{9DB7470C-80E1-E146-BC14-10B0AD2E0475}"/>
              </a:ext>
            </a:extLst>
          </p:cNvPr>
          <p:cNvGrpSpPr/>
          <p:nvPr/>
        </p:nvGrpSpPr>
        <p:grpSpPr>
          <a:xfrm>
            <a:off x="608458" y="1683461"/>
            <a:ext cx="2491580" cy="1110577"/>
            <a:chOff x="1182323" y="3409974"/>
            <a:chExt cx="2491580" cy="1110577"/>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C0E981BC-AB29-A745-AD75-61D7160FF9AC}"/>
                    </a:ext>
                  </a:extLst>
                </p:cNvPr>
                <p:cNvSpPr/>
                <p:nvPr/>
              </p:nvSpPr>
              <p:spPr>
                <a:xfrm>
                  <a:off x="1182323" y="3409974"/>
                  <a:ext cx="24719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2</m:t>
                            </m:r>
                          </m:sub>
                        </m:sSub>
                        <m:r>
                          <a:rPr lang="en-US" sz="2800" b="0" i="0" smtClean="0">
                            <a:latin typeface="Cambria Math" panose="02040503050406030204" pitchFamily="18" charset="0"/>
                            <a:ea typeface="Cambria Math" panose="02040503050406030204" pitchFamily="18" charset="0"/>
                          </a:rPr>
                          <m:t>=2.29</m:t>
                        </m:r>
                      </m:oMath>
                    </m:oMathPara>
                  </a14:m>
                  <a:endParaRPr lang="en-US" sz="2800" dirty="0"/>
                </a:p>
              </p:txBody>
            </p:sp>
          </mc:Choice>
          <mc:Fallback xmlns="">
            <p:sp>
              <p:nvSpPr>
                <p:cNvPr id="4" name="Rectangle 3">
                  <a:extLst>
                    <a:ext uri="{FF2B5EF4-FFF2-40B4-BE49-F238E27FC236}">
                      <a16:creationId xmlns:a16="http://schemas.microsoft.com/office/drawing/2014/main" xmlns:a14="http://schemas.microsoft.com/office/drawing/2010/main" xmlns="" id="{C0E981BC-AB29-A745-AD75-61D7160FF9AC}"/>
                    </a:ext>
                  </a:extLst>
                </p:cNvPr>
                <p:cNvSpPr>
                  <a:spLocks noRot="1" noChangeAspect="1" noMove="1" noResize="1" noEditPoints="1" noAdjustHandles="1" noChangeArrowheads="1" noChangeShapeType="1" noTextEdit="1"/>
                </p:cNvSpPr>
                <p:nvPr/>
              </p:nvSpPr>
              <p:spPr>
                <a:xfrm>
                  <a:off x="1182323" y="3409974"/>
                  <a:ext cx="2471959" cy="523220"/>
                </a:xfrm>
                <a:prstGeom prst="rect">
                  <a:avLst/>
                </a:prstGeom>
                <a:blipFill rotWithShape="0">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E043EA28-3B6D-8743-AB77-91EE74A4DF29}"/>
                    </a:ext>
                  </a:extLst>
                </p:cNvPr>
                <p:cNvSpPr/>
                <p:nvPr/>
              </p:nvSpPr>
              <p:spPr>
                <a:xfrm>
                  <a:off x="1182323" y="3958731"/>
                  <a:ext cx="2491580" cy="561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𝑠</m:t>
                            </m:r>
                          </m:e>
                          <m:sub>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𝑌</m:t>
                                    </m:r>
                                  </m:e>
                                </m:acc>
                              </m:e>
                              <m:sub>
                                <m:r>
                                  <a:rPr lang="en-US" sz="2800" i="1">
                                    <a:latin typeface="Cambria Math" panose="02040503050406030204" pitchFamily="18" charset="0"/>
                                    <a:ea typeface="Cambria Math" panose="02040503050406030204" pitchFamily="18" charset="0"/>
                                  </a:rPr>
                                  <m:t>2</m:t>
                                </m:r>
                              </m:sub>
                            </m:sSub>
                          </m:sub>
                        </m:sSub>
                        <m:r>
                          <a:rPr lang="en-US" sz="2800" b="0" i="1" smtClean="0">
                            <a:latin typeface="Cambria Math" panose="02040503050406030204" pitchFamily="18" charset="0"/>
                            <a:ea typeface="Cambria Math" panose="02040503050406030204" pitchFamily="18" charset="0"/>
                          </a:rPr>
                          <m:t>=0.527</m:t>
                        </m:r>
                      </m:oMath>
                    </m:oMathPara>
                  </a14:m>
                  <a:endParaRPr lang="en-US" sz="2800" dirty="0"/>
                </a:p>
              </p:txBody>
            </p:sp>
          </mc:Choice>
          <mc:Fallback xmlns="">
            <p:sp>
              <p:nvSpPr>
                <p:cNvPr id="5" name="Rectangle 4">
                  <a:extLst>
                    <a:ext uri="{FF2B5EF4-FFF2-40B4-BE49-F238E27FC236}">
                      <a16:creationId xmlns:a16="http://schemas.microsoft.com/office/drawing/2014/main" xmlns:a14="http://schemas.microsoft.com/office/drawing/2010/main" xmlns="" id="{E043EA28-3B6D-8743-AB77-91EE74A4DF29}"/>
                    </a:ext>
                  </a:extLst>
                </p:cNvPr>
                <p:cNvSpPr>
                  <a:spLocks noRot="1" noChangeAspect="1" noMove="1" noResize="1" noEditPoints="1" noAdjustHandles="1" noChangeArrowheads="1" noChangeShapeType="1" noTextEdit="1"/>
                </p:cNvSpPr>
                <p:nvPr/>
              </p:nvSpPr>
              <p:spPr>
                <a:xfrm>
                  <a:off x="1182323" y="3958731"/>
                  <a:ext cx="2491580" cy="561820"/>
                </a:xfrm>
                <a:prstGeom prst="rect">
                  <a:avLst/>
                </a:prstGeom>
                <a:blipFill rotWithShape="0">
                  <a:blip r:embed="rId4"/>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0F789037-B19D-0440-AEBA-E6A79E2EF749}"/>
                  </a:ext>
                </a:extLst>
              </p:cNvPr>
              <p:cNvSpPr txBox="1"/>
              <p:nvPr/>
            </p:nvSpPr>
            <p:spPr>
              <a:xfrm>
                <a:off x="492945" y="3996466"/>
                <a:ext cx="2722605"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2.29</m:t>
                          </m:r>
                        </m:num>
                        <m:den>
                          <m:r>
                            <a:rPr lang="en-US" sz="2800" b="0" i="1" smtClean="0">
                              <a:latin typeface="Cambria Math" panose="02040503050406030204" pitchFamily="18" charset="0"/>
                            </a:rPr>
                            <m:t>0.527</m:t>
                          </m:r>
                        </m:den>
                      </m:f>
                      <m:r>
                        <a:rPr lang="en-US" sz="2800" b="0" i="1" smtClean="0">
                          <a:latin typeface="Cambria Math" panose="02040503050406030204" pitchFamily="18" charset="0"/>
                        </a:rPr>
                        <m:t>=4.35</m:t>
                      </m:r>
                    </m:oMath>
                  </m:oMathPara>
                </a14:m>
                <a:endParaRPr lang="en-US" sz="2800" dirty="0">
                  <a:latin typeface="Helvetica" charset="0"/>
                  <a:ea typeface="Helvetica" charset="0"/>
                  <a:cs typeface="Helvetica" charset="0"/>
                </a:endParaRPr>
              </a:p>
            </p:txBody>
          </p:sp>
        </mc:Choice>
        <mc:Fallback xmlns="">
          <p:sp>
            <p:nvSpPr>
              <p:cNvPr id="6" name="TextBox 5">
                <a:extLst>
                  <a:ext uri="{FF2B5EF4-FFF2-40B4-BE49-F238E27FC236}">
                    <a16:creationId xmlns:a16="http://schemas.microsoft.com/office/drawing/2014/main" xmlns:a14="http://schemas.microsoft.com/office/drawing/2010/main" xmlns="" id="{0F789037-B19D-0440-AEBA-E6A79E2EF749}"/>
                  </a:ext>
                </a:extLst>
              </p:cNvPr>
              <p:cNvSpPr txBox="1">
                <a:spLocks noRot="1" noChangeAspect="1" noMove="1" noResize="1" noEditPoints="1" noAdjustHandles="1" noChangeArrowheads="1" noChangeShapeType="1" noTextEdit="1"/>
              </p:cNvSpPr>
              <p:nvPr/>
            </p:nvSpPr>
            <p:spPr>
              <a:xfrm>
                <a:off x="492945" y="3996466"/>
                <a:ext cx="2722605" cy="809452"/>
              </a:xfrm>
              <a:prstGeom prst="rect">
                <a:avLst/>
              </a:prstGeom>
              <a:blipFill rotWithShape="0">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A8C45938-E037-C548-B0BF-5415A3DB7186}"/>
                  </a:ext>
                </a:extLst>
              </p:cNvPr>
              <p:cNvSpPr txBox="1"/>
              <p:nvPr/>
            </p:nvSpPr>
            <p:spPr>
              <a:xfrm>
                <a:off x="492945" y="5424521"/>
                <a:ext cx="2369175" cy="12926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cs typeface="Helvetica" charset="0"/>
                        </a:rPr>
                        <m:t>𝑃</m:t>
                      </m:r>
                      <m:r>
                        <a:rPr lang="en-US" sz="2800" b="0" i="1" smtClean="0">
                          <a:solidFill>
                            <a:schemeClr val="tx1"/>
                          </a:solidFill>
                          <a:latin typeface="Cambria Math" panose="02040503050406030204" pitchFamily="18" charset="0"/>
                          <a:ea typeface="Cambria Math" panose="02040503050406030204" pitchFamily="18" charset="0"/>
                          <a:cs typeface="Helvetica" charset="0"/>
                        </a:rPr>
                        <m:t>=0.000023</m:t>
                      </m:r>
                    </m:oMath>
                  </m:oMathPara>
                </a14:m>
                <a:endParaRPr lang="en-US" sz="2800" dirty="0" smtClean="0">
                  <a:solidFill>
                    <a:schemeClr val="tx1"/>
                  </a:solidFill>
                  <a:latin typeface="Helvetica" charset="0"/>
                  <a:ea typeface="Helvetica" charset="0"/>
                  <a:cs typeface="Helvetica" charset="0"/>
                </a:endParaRPr>
              </a:p>
              <a:p>
                <a:r>
                  <a:rPr lang="en-US" sz="2800" dirty="0">
                    <a:latin typeface="Helvetica" charset="0"/>
                    <a:ea typeface="Helvetica" charset="0"/>
                    <a:cs typeface="Helvetica" charset="0"/>
                  </a:rPr>
                  <a:t> </a:t>
                </a:r>
                <a:r>
                  <a:rPr lang="en-US" sz="2800" dirty="0" smtClean="0">
                    <a:latin typeface="Helvetica" charset="0"/>
                    <a:ea typeface="Helvetica" charset="0"/>
                    <a:cs typeface="Helvetica" charset="0"/>
                  </a:rPr>
                  <a:t>P &lt; 0.001</a:t>
                </a:r>
                <a:endParaRPr lang="en-US" sz="2800" dirty="0">
                  <a:solidFill>
                    <a:schemeClr val="tx1"/>
                  </a:solidFill>
                  <a:latin typeface="Helvetica" charset="0"/>
                  <a:ea typeface="Helvetica" charset="0"/>
                  <a:cs typeface="Helvetica" charset="0"/>
                </a:endParaRPr>
              </a:p>
              <a:p>
                <a:endParaRPr lang="en-US" sz="2800" b="0" i="1" dirty="0">
                  <a:solidFill>
                    <a:schemeClr val="tx1"/>
                  </a:solidFill>
                  <a:latin typeface="Cambria Math" panose="02040503050406030204" pitchFamily="18" charset="0"/>
                  <a:ea typeface="Cambria Math" panose="02040503050406030204" pitchFamily="18" charset="0"/>
                  <a:cs typeface="Helvetica" charset="0"/>
                </a:endParaRPr>
              </a:p>
            </p:txBody>
          </p:sp>
        </mc:Choice>
        <mc:Fallback xmlns="">
          <p:sp>
            <p:nvSpPr>
              <p:cNvPr id="7" name="TextBox 6">
                <a:extLst>
                  <a:ext uri="{FF2B5EF4-FFF2-40B4-BE49-F238E27FC236}">
                    <a16:creationId xmlns:a16="http://schemas.microsoft.com/office/drawing/2014/main" xmlns:a14="http://schemas.microsoft.com/office/drawing/2010/main" xmlns="" id="{A8C45938-E037-C548-B0BF-5415A3DB7186}"/>
                  </a:ext>
                </a:extLst>
              </p:cNvPr>
              <p:cNvSpPr txBox="1">
                <a:spLocks noRot="1" noChangeAspect="1" noMove="1" noResize="1" noEditPoints="1" noAdjustHandles="1" noChangeArrowheads="1" noChangeShapeType="1" noTextEdit="1"/>
              </p:cNvSpPr>
              <p:nvPr/>
            </p:nvSpPr>
            <p:spPr>
              <a:xfrm>
                <a:off x="492945" y="5424521"/>
                <a:ext cx="2369175" cy="1292662"/>
              </a:xfrm>
              <a:prstGeom prst="rect">
                <a:avLst/>
              </a:prstGeom>
              <a:blipFill rotWithShape="0">
                <a:blip r:embed="rId6"/>
                <a:stretch>
                  <a:fillRect l="-514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8C4BA098-CEDB-2442-93AF-37C0CCCD3081}"/>
                  </a:ext>
                </a:extLst>
              </p:cNvPr>
              <p:cNvSpPr/>
              <p:nvPr/>
            </p:nvSpPr>
            <p:spPr>
              <a:xfrm>
                <a:off x="608458" y="2854643"/>
                <a:ext cx="278217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𝑑𝑓</m:t>
                          </m:r>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𝑑𝑓</m:t>
                          </m:r>
                        </m:e>
                        <m:sub>
                          <m:r>
                            <a:rPr lang="en-US" sz="2800" i="1">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=182</m:t>
                      </m:r>
                    </m:oMath>
                  </m:oMathPara>
                </a14:m>
                <a:endParaRPr lang="en-US" sz="2800" dirty="0"/>
              </a:p>
            </p:txBody>
          </p:sp>
        </mc:Choice>
        <mc:Fallback xmlns="">
          <p:sp>
            <p:nvSpPr>
              <p:cNvPr id="8" name="Rectangle 7">
                <a:extLst>
                  <a:ext uri="{FF2B5EF4-FFF2-40B4-BE49-F238E27FC236}">
                    <a16:creationId xmlns:a16="http://schemas.microsoft.com/office/drawing/2014/main" xmlns:a14="http://schemas.microsoft.com/office/drawing/2010/main" xmlns="" id="{8C4BA098-CEDB-2442-93AF-37C0CCCD3081}"/>
                  </a:ext>
                </a:extLst>
              </p:cNvPr>
              <p:cNvSpPr>
                <a:spLocks noRot="1" noChangeAspect="1" noMove="1" noResize="1" noEditPoints="1" noAdjustHandles="1" noChangeArrowheads="1" noChangeShapeType="1" noTextEdit="1"/>
              </p:cNvSpPr>
              <p:nvPr/>
            </p:nvSpPr>
            <p:spPr>
              <a:xfrm>
                <a:off x="608458" y="2854643"/>
                <a:ext cx="2782172" cy="523220"/>
              </a:xfrm>
              <a:prstGeom prst="rect">
                <a:avLst/>
              </a:prstGeom>
              <a:blipFill rotWithShape="0">
                <a:blip r:embed="rId7"/>
                <a:stretch>
                  <a:fillRect/>
                </a:stretch>
              </a:blipFill>
            </p:spPr>
            <p:txBody>
              <a:bodyPr/>
              <a:lstStyle/>
              <a:p>
                <a:r>
                  <a:rPr lang="en-CA">
                    <a:noFill/>
                  </a:rPr>
                  <a:t> </a:t>
                </a:r>
              </a:p>
            </p:txBody>
          </p:sp>
        </mc:Fallback>
      </mc:AlternateContent>
      <p:grpSp>
        <p:nvGrpSpPr>
          <p:cNvPr id="10" name="Group 9">
            <a:extLst>
              <a:ext uri="{FF2B5EF4-FFF2-40B4-BE49-F238E27FC236}">
                <a16:creationId xmlns:a16="http://schemas.microsoft.com/office/drawing/2014/main" xmlns="" id="{DB189A1B-EA14-5749-996E-613C1EB03418}"/>
              </a:ext>
            </a:extLst>
          </p:cNvPr>
          <p:cNvGrpSpPr/>
          <p:nvPr/>
        </p:nvGrpSpPr>
        <p:grpSpPr>
          <a:xfrm>
            <a:off x="3558000" y="1624607"/>
            <a:ext cx="5040469" cy="4455887"/>
            <a:chOff x="3545969" y="2552598"/>
            <a:chExt cx="5040469" cy="4455887"/>
          </a:xfrm>
        </p:grpSpPr>
        <p:pic>
          <p:nvPicPr>
            <p:cNvPr id="11" name="Picture 10">
              <a:extLst>
                <a:ext uri="{FF2B5EF4-FFF2-40B4-BE49-F238E27FC236}">
                  <a16:creationId xmlns:a16="http://schemas.microsoft.com/office/drawing/2014/main" xmlns="" id="{A8D298F0-6C58-4B4C-A8E8-23893A610250}"/>
                </a:ext>
              </a:extLst>
            </p:cNvPr>
            <p:cNvPicPr>
              <a:picLocks noChangeAspect="1"/>
            </p:cNvPicPr>
            <p:nvPr/>
          </p:nvPicPr>
          <p:blipFill>
            <a:blip r:embed="rId8"/>
            <a:stretch>
              <a:fillRect/>
            </a:stretch>
          </p:blipFill>
          <p:spPr>
            <a:xfrm>
              <a:off x="3545969" y="2552598"/>
              <a:ext cx="5040469" cy="4305401"/>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F51ED19E-938A-6A47-ACE4-75717DAC1D4C}"/>
                    </a:ext>
                  </a:extLst>
                </p:cNvPr>
                <p:cNvSpPr/>
                <p:nvPr/>
              </p:nvSpPr>
              <p:spPr>
                <a:xfrm>
                  <a:off x="5986483" y="6639153"/>
                  <a:ext cx="623119"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182</m:t>
                            </m:r>
                          </m:sub>
                        </m:sSub>
                      </m:oMath>
                    </m:oMathPara>
                  </a14:m>
                  <a:endParaRPr lang="en-US" dirty="0"/>
                </a:p>
              </p:txBody>
            </p:sp>
          </mc:Choice>
          <mc:Fallback xmlns="">
            <p:sp>
              <p:nvSpPr>
                <p:cNvPr id="8" name="Rectangle 7">
                  <a:extLst>
                    <a:ext uri="{FF2B5EF4-FFF2-40B4-BE49-F238E27FC236}">
                      <a16:creationId xmlns:a16="http://schemas.microsoft.com/office/drawing/2014/main" id="{F51ED19E-938A-6A47-ACE4-75717DAC1D4C}"/>
                    </a:ext>
                  </a:extLst>
                </p:cNvPr>
                <p:cNvSpPr>
                  <a:spLocks noRot="1" noChangeAspect="1" noMove="1" noResize="1" noEditPoints="1" noAdjustHandles="1" noChangeArrowheads="1" noChangeShapeType="1" noTextEdit="1"/>
                </p:cNvSpPr>
                <p:nvPr/>
              </p:nvSpPr>
              <p:spPr>
                <a:xfrm>
                  <a:off x="5986483" y="6639153"/>
                  <a:ext cx="623119" cy="369332"/>
                </a:xfrm>
                <a:prstGeom prst="rect">
                  <a:avLst/>
                </a:prstGeom>
                <a:blipFill>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9749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Two-sample t-test Interpretation</a:t>
            </a:r>
            <a:endParaRPr lang="en-CA" dirty="0"/>
          </a:p>
        </p:txBody>
      </p:sp>
      <p:sp>
        <p:nvSpPr>
          <p:cNvPr id="3" name="TextBox 2">
            <a:extLst>
              <a:ext uri="{FF2B5EF4-FFF2-40B4-BE49-F238E27FC236}">
                <a16:creationId xmlns:a16="http://schemas.microsoft.com/office/drawing/2014/main" xmlns="" id="{525F1B3F-9C0E-B04A-BA93-647ACE9A5C8F}"/>
              </a:ext>
            </a:extLst>
          </p:cNvPr>
          <p:cNvSpPr txBox="1"/>
          <p:nvPr/>
        </p:nvSpPr>
        <p:spPr>
          <a:xfrm>
            <a:off x="496043" y="1325563"/>
            <a:ext cx="8151913" cy="2246769"/>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Arial" panose="020B0604020202020204" pitchFamily="34" charset="0"/>
                <a:ea typeface="Helvetica" charset="0"/>
                <a:cs typeface="Arial" panose="020B0604020202020204" pitchFamily="34" charset="0"/>
              </a:rPr>
              <a:t>Reject the null hypothesis</a:t>
            </a:r>
          </a:p>
          <a:p>
            <a:pPr marL="342900" indent="-342900">
              <a:buFont typeface="Arial" panose="020B0604020202020204" pitchFamily="34" charset="0"/>
              <a:buChar char="•"/>
            </a:pPr>
            <a:r>
              <a:rPr lang="en-US" sz="2800" dirty="0" smtClean="0">
                <a:latin typeface="Arial" panose="020B0604020202020204" pitchFamily="34" charset="0"/>
                <a:ea typeface="Helvetica" charset="0"/>
                <a:cs typeface="Arial" panose="020B0604020202020204" pitchFamily="34" charset="0"/>
              </a:rPr>
              <a:t>There is evidence of a difference in horn length of living versus killed lizards based on this sample. Horn length was larger in live versus killed lizards.</a:t>
            </a:r>
            <a:endParaRPr lang="en-US" sz="2800" dirty="0">
              <a:latin typeface="Arial" panose="020B0604020202020204" pitchFamily="34" charset="0"/>
              <a:ea typeface="Helvetica" charset="0"/>
              <a:cs typeface="Arial" panose="020B0604020202020204" pitchFamily="34" charset="0"/>
            </a:endParaRPr>
          </a:p>
        </p:txBody>
      </p:sp>
    </p:spTree>
    <p:extLst>
      <p:ext uri="{BB962C8B-B14F-4D97-AF65-F5344CB8AC3E}">
        <p14:creationId xmlns:p14="http://schemas.microsoft.com/office/powerpoint/2010/main" val="158047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Two-sample t-test Assumptions</a:t>
            </a:r>
            <a:endParaRPr lang="en-CA" dirty="0"/>
          </a:p>
        </p:txBody>
      </p:sp>
      <p:sp>
        <p:nvSpPr>
          <p:cNvPr id="3" name="TextBox 2">
            <a:extLst>
              <a:ext uri="{FF2B5EF4-FFF2-40B4-BE49-F238E27FC236}">
                <a16:creationId xmlns:a16="http://schemas.microsoft.com/office/drawing/2014/main" xmlns="" id="{525F1B3F-9C0E-B04A-BA93-647ACE9A5C8F}"/>
              </a:ext>
            </a:extLst>
          </p:cNvPr>
          <p:cNvSpPr txBox="1"/>
          <p:nvPr/>
        </p:nvSpPr>
        <p:spPr>
          <a:xfrm>
            <a:off x="496043" y="1325563"/>
            <a:ext cx="8151913" cy="2677656"/>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Arial" panose="020B0604020202020204" pitchFamily="34" charset="0"/>
                <a:ea typeface="Helvetica" charset="0"/>
                <a:cs typeface="Arial" panose="020B0604020202020204" pitchFamily="34" charset="0"/>
              </a:rPr>
              <a:t>Both </a:t>
            </a:r>
            <a:r>
              <a:rPr lang="en-US" sz="2800" dirty="0">
                <a:latin typeface="Arial" panose="020B0604020202020204" pitchFamily="34" charset="0"/>
                <a:ea typeface="Helvetica" charset="0"/>
                <a:cs typeface="Arial" panose="020B0604020202020204" pitchFamily="34" charset="0"/>
              </a:rPr>
              <a:t>samples are randomly sampled from their populations</a:t>
            </a:r>
          </a:p>
          <a:p>
            <a:pPr marL="342900" indent="-342900">
              <a:buFont typeface="Arial" panose="020B0604020202020204" pitchFamily="34" charset="0"/>
              <a:buChar char="•"/>
            </a:pPr>
            <a:r>
              <a:rPr lang="en-US" sz="2800" dirty="0">
                <a:latin typeface="Arial" panose="020B0604020202020204" pitchFamily="34" charset="0"/>
                <a:ea typeface="Helvetica" charset="0"/>
                <a:cs typeface="Arial" panose="020B0604020202020204" pitchFamily="34" charset="0"/>
              </a:rPr>
              <a:t>Variables follow a Normal distribution in each population</a:t>
            </a:r>
          </a:p>
          <a:p>
            <a:pPr marL="342900" indent="-342900">
              <a:buFont typeface="Arial" panose="020B0604020202020204" pitchFamily="34" charset="0"/>
              <a:buChar char="•"/>
            </a:pPr>
            <a:r>
              <a:rPr lang="en-US" sz="2800" dirty="0">
                <a:latin typeface="Arial" panose="020B0604020202020204" pitchFamily="34" charset="0"/>
                <a:ea typeface="Helvetica" charset="0"/>
                <a:cs typeface="Arial" panose="020B0604020202020204" pitchFamily="34" charset="0"/>
              </a:rPr>
              <a:t>The variance of the variable is the same in both populations</a:t>
            </a:r>
          </a:p>
        </p:txBody>
      </p:sp>
    </p:spTree>
    <p:extLst>
      <p:ext uri="{BB962C8B-B14F-4D97-AF65-F5344CB8AC3E}">
        <p14:creationId xmlns:p14="http://schemas.microsoft.com/office/powerpoint/2010/main" val="40482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A5EA739A-CF50-0742-8C4A-6E83B214E5FE}"/>
                  </a:ext>
                </a:extLst>
              </p:cNvPr>
              <p:cNvSpPr txBox="1"/>
              <p:nvPr/>
            </p:nvSpPr>
            <p:spPr>
              <a:xfrm>
                <a:off x="1368120" y="4198758"/>
                <a:ext cx="2483629"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CA" sz="2400" b="0" i="1" smtClean="0">
                                      <a:latin typeface="Cambria Math" panose="02040503050406030204" pitchFamily="18" charset="0"/>
                                    </a:rPr>
                                    <m:t>𝑌</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CA" sz="2400" b="0" i="1" smtClean="0">
                                      <a:latin typeface="Cambria Math" panose="02040503050406030204" pitchFamily="18" charset="0"/>
                                    </a:rPr>
                                    <m:t>𝑌</m:t>
                                  </m:r>
                                </m:e>
                              </m:acc>
                            </m:e>
                            <m:sub>
                              <m:r>
                                <a:rPr lang="en-US" sz="2400" b="0" i="1" smtClean="0">
                                  <a:latin typeface="Cambria Math" panose="02040503050406030204" pitchFamily="18" charset="0"/>
                                </a:rPr>
                                <m:t>2</m:t>
                              </m:r>
                            </m:sub>
                          </m:sSub>
                        </m:sub>
                      </m:sSub>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m:oMathPara>
                </a14:m>
                <a:endParaRPr lang="en-US" sz="2400" dirty="0">
                  <a:latin typeface="Helvetica" charset="0"/>
                  <a:ea typeface="Helvetica" charset="0"/>
                  <a:cs typeface="Helvetica" charset="0"/>
                </a:endParaRPr>
              </a:p>
            </p:txBody>
          </p:sp>
        </mc:Choice>
        <mc:Fallback xmlns="">
          <p:sp>
            <p:nvSpPr>
              <p:cNvPr id="5" name="TextBox 4">
                <a:extLst>
                  <a:ext uri="{FF2B5EF4-FFF2-40B4-BE49-F238E27FC236}">
                    <a16:creationId xmlns:a16="http://schemas.microsoft.com/office/drawing/2014/main" xmlns:a14="http://schemas.microsoft.com/office/drawing/2010/main" xmlns="" id="{A5EA739A-CF50-0742-8C4A-6E83B214E5FE}"/>
                  </a:ext>
                </a:extLst>
              </p:cNvPr>
              <p:cNvSpPr txBox="1">
                <a:spLocks noRot="1" noChangeAspect="1" noMove="1" noResize="1" noEditPoints="1" noAdjustHandles="1" noChangeArrowheads="1" noChangeShapeType="1" noTextEdit="1"/>
              </p:cNvSpPr>
              <p:nvPr/>
            </p:nvSpPr>
            <p:spPr>
              <a:xfrm>
                <a:off x="1368120" y="4198758"/>
                <a:ext cx="2483629" cy="1091196"/>
              </a:xfrm>
              <a:prstGeom prst="rect">
                <a:avLst/>
              </a:prstGeom>
              <a:blipFill rotWithShape="0">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4D2438A4-4F83-9B45-B726-1B3A5E4C7384}"/>
                  </a:ext>
                </a:extLst>
              </p:cNvPr>
              <p:cNvSpPr txBox="1"/>
              <p:nvPr/>
            </p:nvSpPr>
            <p:spPr>
              <a:xfrm>
                <a:off x="4615659" y="3737028"/>
                <a:ext cx="3808735" cy="15529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df</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d>
                            </m:e>
                            <m:sup>
                              <m:r>
                                <a:rPr lang="en-US" sz="2400" b="0" i="1" smtClean="0">
                                  <a:latin typeface="Cambria Math" panose="02040503050406030204" pitchFamily="18" charset="0"/>
                                </a:rPr>
                                <m:t>2</m:t>
                              </m:r>
                            </m:sup>
                          </m:sSup>
                        </m:num>
                        <m:den>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type m:val="lin"/>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e>
                                      </m:d>
                                    </m:e>
                                    <m:sup>
                                      <m:r>
                                        <a:rPr lang="en-US" sz="2400" b="0" i="1" smtClean="0">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b="0" i="1" smtClean="0">
                                      <a:latin typeface="Cambria Math" panose="02040503050406030204" pitchFamily="18" charset="0"/>
                                    </a:rPr>
                                    <m:t>−1</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type m:val="lin"/>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d>
                                    </m:e>
                                    <m:sup>
                                      <m:r>
                                        <a:rPr lang="en-US" sz="2400" i="1">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r>
                                    <a:rPr lang="en-US" sz="2400" i="1">
                                      <a:latin typeface="Cambria Math" panose="02040503050406030204" pitchFamily="18" charset="0"/>
                                    </a:rPr>
                                    <m:t>−1</m:t>
                                  </m:r>
                                </m:den>
                              </m:f>
                            </m:e>
                          </m:d>
                        </m:den>
                      </m:f>
                    </m:oMath>
                  </m:oMathPara>
                </a14:m>
                <a:endParaRPr lang="en-US" sz="2400" dirty="0">
                  <a:latin typeface="Helvetica" charset="0"/>
                  <a:ea typeface="Helvetica" charset="0"/>
                  <a:cs typeface="Helvetica" charset="0"/>
                </a:endParaRPr>
              </a:p>
            </p:txBody>
          </p:sp>
        </mc:Choice>
        <mc:Fallback xmlns="">
          <p:sp>
            <p:nvSpPr>
              <p:cNvPr id="6" name="TextBox 5">
                <a:extLst>
                  <a:ext uri="{FF2B5EF4-FFF2-40B4-BE49-F238E27FC236}">
                    <a16:creationId xmlns:a16="http://schemas.microsoft.com/office/drawing/2014/main" xmlns:a14="http://schemas.microsoft.com/office/drawing/2010/main" xmlns="" id="{4D2438A4-4F83-9B45-B726-1B3A5E4C7384}"/>
                  </a:ext>
                </a:extLst>
              </p:cNvPr>
              <p:cNvSpPr txBox="1">
                <a:spLocks noRot="1" noChangeAspect="1" noMove="1" noResize="1" noEditPoints="1" noAdjustHandles="1" noChangeArrowheads="1" noChangeShapeType="1" noTextEdit="1"/>
              </p:cNvSpPr>
              <p:nvPr/>
            </p:nvSpPr>
            <p:spPr>
              <a:xfrm>
                <a:off x="4615659" y="3737028"/>
                <a:ext cx="3808735" cy="1552926"/>
              </a:xfrm>
              <a:prstGeom prst="rect">
                <a:avLst/>
              </a:prstGeom>
              <a:blipFill rotWithShape="0">
                <a:blip r:embed="rId4"/>
                <a:stretch>
                  <a:fillRect b="-12549"/>
                </a:stretch>
              </a:blipFill>
            </p:spPr>
            <p:txBody>
              <a:bodyPr/>
              <a:lstStyle/>
              <a:p>
                <a:r>
                  <a:rPr lang="en-CA">
                    <a:noFill/>
                  </a:rPr>
                  <a:t> </a:t>
                </a:r>
              </a:p>
            </p:txBody>
          </p:sp>
        </mc:Fallback>
      </mc:AlternateContent>
      <p:sp>
        <p:nvSpPr>
          <p:cNvPr id="2" name="TextBox 1">
            <a:extLst>
              <a:ext uri="{FF2B5EF4-FFF2-40B4-BE49-F238E27FC236}">
                <a16:creationId xmlns:a16="http://schemas.microsoft.com/office/drawing/2014/main" xmlns="" id="{2B43A74C-DAC5-6842-996E-C1B7B817801C}"/>
              </a:ext>
            </a:extLst>
          </p:cNvPr>
          <p:cNvSpPr txBox="1"/>
          <p:nvPr/>
        </p:nvSpPr>
        <p:spPr>
          <a:xfrm>
            <a:off x="2399011" y="1508346"/>
            <a:ext cx="5286897" cy="523220"/>
          </a:xfrm>
          <a:prstGeom prst="rect">
            <a:avLst/>
          </a:prstGeom>
          <a:noFill/>
        </p:spPr>
        <p:txBody>
          <a:bodyPr wrap="none" rtlCol="0">
            <a:spAutoFit/>
          </a:bodyPr>
          <a:lstStyle/>
          <a:p>
            <a:r>
              <a:rPr lang="en-US" sz="2800" dirty="0">
                <a:latin typeface="Arial" panose="020B0604020202020204" pitchFamily="34" charset="0"/>
                <a:ea typeface="Helvetica" charset="0"/>
                <a:cs typeface="Arial" panose="020B0604020202020204" pitchFamily="34" charset="0"/>
              </a:rPr>
              <a:t>aka:  Welch’s approximate </a:t>
            </a:r>
            <a:r>
              <a:rPr lang="en-US" sz="2800" i="1" dirty="0">
                <a:latin typeface="Arial" panose="020B0604020202020204" pitchFamily="34" charset="0"/>
                <a:ea typeface="Helvetica" charset="0"/>
                <a:cs typeface="Arial" panose="020B0604020202020204" pitchFamily="34" charset="0"/>
              </a:rPr>
              <a:t>t-</a:t>
            </a:r>
            <a:r>
              <a:rPr lang="en-US" sz="2800" dirty="0">
                <a:latin typeface="Arial" panose="020B0604020202020204" pitchFamily="34" charset="0"/>
                <a:ea typeface="Helvetica" charset="0"/>
                <a:cs typeface="Arial" panose="020B0604020202020204" pitchFamily="34" charset="0"/>
              </a:rPr>
              <a:t>test</a:t>
            </a:r>
          </a:p>
        </p:txBody>
      </p:sp>
      <p:sp>
        <p:nvSpPr>
          <p:cNvPr id="8" name="TextBox 7">
            <a:extLst>
              <a:ext uri="{FF2B5EF4-FFF2-40B4-BE49-F238E27FC236}">
                <a16:creationId xmlns:a16="http://schemas.microsoft.com/office/drawing/2014/main" xmlns="" id="{765260BD-A023-EE45-BC43-48BA9B98585F}"/>
              </a:ext>
            </a:extLst>
          </p:cNvPr>
          <p:cNvSpPr txBox="1"/>
          <p:nvPr/>
        </p:nvSpPr>
        <p:spPr>
          <a:xfrm>
            <a:off x="6227817" y="6488668"/>
            <a:ext cx="2916183" cy="369332"/>
          </a:xfrm>
          <a:prstGeom prst="rect">
            <a:avLst/>
          </a:prstGeom>
          <a:noFill/>
        </p:spPr>
        <p:txBody>
          <a:bodyPr wrap="none" rtlCol="0">
            <a:spAutoFit/>
          </a:bodyPr>
          <a:lstStyle/>
          <a:p>
            <a:r>
              <a:rPr lang="en-US" dirty="0">
                <a:latin typeface="Helvetica" charset="0"/>
                <a:ea typeface="Helvetica" charset="0"/>
                <a:cs typeface="Helvetica" charset="0"/>
              </a:rPr>
              <a:t>Whitlock &amp; </a:t>
            </a:r>
            <a:r>
              <a:rPr lang="en-US" dirty="0" err="1">
                <a:latin typeface="Helvetica" charset="0"/>
                <a:ea typeface="Helvetica" charset="0"/>
                <a:cs typeface="Helvetica" charset="0"/>
              </a:rPr>
              <a:t>Schluter</a:t>
            </a:r>
            <a:r>
              <a:rPr lang="en-US" dirty="0">
                <a:latin typeface="Helvetica" charset="0"/>
                <a:ea typeface="Helvetica" charset="0"/>
                <a:cs typeface="Helvetica" charset="0"/>
              </a:rPr>
              <a:t> (2015)</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EB599E76-3C20-AE4D-9789-E373A3C45F92}"/>
                  </a:ext>
                </a:extLst>
              </p:cNvPr>
              <p:cNvSpPr txBox="1"/>
              <p:nvPr/>
            </p:nvSpPr>
            <p:spPr>
              <a:xfrm>
                <a:off x="3518932" y="2256076"/>
                <a:ext cx="2038379" cy="11739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CA" sz="3200" b="0" i="1" smtClean="0">
                                      <a:latin typeface="Cambria Math" panose="02040503050406030204" pitchFamily="18" charset="0"/>
                                    </a:rPr>
                                    <m:t>𝑌</m:t>
                                  </m:r>
                                </m:e>
                              </m:acc>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CA" sz="3200" b="0" i="1" smtClean="0">
                                      <a:latin typeface="Cambria Math" panose="02040503050406030204" pitchFamily="18" charset="0"/>
                                    </a:rPr>
                                    <m:t>𝑌</m:t>
                                  </m:r>
                                </m:e>
                              </m:acc>
                            </m:e>
                            <m:sub>
                              <m:r>
                                <a:rPr lang="en-US" sz="3200" b="0" i="1" smtClean="0">
                                  <a:latin typeface="Cambria Math" panose="02040503050406030204" pitchFamily="18" charset="0"/>
                                </a:rPr>
                                <m:t>2</m:t>
                              </m:r>
                            </m:sub>
                          </m:sSub>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CA" sz="3200" b="0" i="1" smtClean="0">
                                          <a:latin typeface="Cambria Math" panose="02040503050406030204" pitchFamily="18" charset="0"/>
                                        </a:rPr>
                                        <m:t>𝑌</m:t>
                                      </m:r>
                                    </m:e>
                                  </m:acc>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CA" sz="3200" b="0" i="1" smtClean="0">
                                          <a:latin typeface="Cambria Math" panose="02040503050406030204" pitchFamily="18" charset="0"/>
                                        </a:rPr>
                                        <m:t>𝑌</m:t>
                                      </m:r>
                                    </m:e>
                                  </m:acc>
                                </m:e>
                                <m:sub>
                                  <m:r>
                                    <a:rPr lang="en-US" sz="3200" i="1">
                                      <a:latin typeface="Cambria Math" panose="02040503050406030204" pitchFamily="18" charset="0"/>
                                    </a:rPr>
                                    <m:t>2</m:t>
                                  </m:r>
                                </m:sub>
                              </m:sSub>
                            </m:sub>
                          </m:sSub>
                        </m:den>
                      </m:f>
                    </m:oMath>
                  </m:oMathPara>
                </a14:m>
                <a:endParaRPr lang="en-US" sz="3200" dirty="0">
                  <a:latin typeface="Helvetica" charset="0"/>
                  <a:ea typeface="Helvetica" charset="0"/>
                  <a:cs typeface="Helvetica" charset="0"/>
                </a:endParaRPr>
              </a:p>
            </p:txBody>
          </p:sp>
        </mc:Choice>
        <mc:Fallback xmlns="">
          <p:sp>
            <p:nvSpPr>
              <p:cNvPr id="10" name="TextBox 9">
                <a:extLst>
                  <a:ext uri="{FF2B5EF4-FFF2-40B4-BE49-F238E27FC236}">
                    <a16:creationId xmlns:a16="http://schemas.microsoft.com/office/drawing/2014/main" xmlns:a14="http://schemas.microsoft.com/office/drawing/2010/main" xmlns="" id="{EB599E76-3C20-AE4D-9789-E373A3C45F92}"/>
                  </a:ext>
                </a:extLst>
              </p:cNvPr>
              <p:cNvSpPr txBox="1">
                <a:spLocks noRot="1" noChangeAspect="1" noMove="1" noResize="1" noEditPoints="1" noAdjustHandles="1" noChangeArrowheads="1" noChangeShapeType="1" noTextEdit="1"/>
              </p:cNvSpPr>
              <p:nvPr/>
            </p:nvSpPr>
            <p:spPr>
              <a:xfrm>
                <a:off x="3518932" y="2256076"/>
                <a:ext cx="2038379" cy="1173976"/>
              </a:xfrm>
              <a:prstGeom prst="rect">
                <a:avLst/>
              </a:prstGeom>
              <a:blipFill rotWithShape="0">
                <a:blip r:embed="rId5"/>
                <a:stretch>
                  <a:fillRect/>
                </a:stretch>
              </a:blipFill>
            </p:spPr>
            <p:txBody>
              <a:bodyPr/>
              <a:lstStyle/>
              <a:p>
                <a:r>
                  <a:rPr lang="en-CA">
                    <a:noFill/>
                  </a:rPr>
                  <a:t> </a:t>
                </a:r>
              </a:p>
            </p:txBody>
          </p:sp>
        </mc:Fallback>
      </mc:AlternateContent>
      <p:sp>
        <p:nvSpPr>
          <p:cNvPr id="11" name="Title 1"/>
          <p:cNvSpPr>
            <a:spLocks noGrp="1"/>
          </p:cNvSpPr>
          <p:nvPr>
            <p:ph type="title"/>
          </p:nvPr>
        </p:nvSpPr>
        <p:spPr>
          <a:xfrm>
            <a:off x="0" y="0"/>
            <a:ext cx="9144000" cy="1325563"/>
          </a:xfrm>
        </p:spPr>
        <p:txBody>
          <a:bodyPr/>
          <a:lstStyle/>
          <a:p>
            <a:pPr algn="ctr"/>
            <a:r>
              <a:rPr lang="en-CA" dirty="0" smtClean="0"/>
              <a:t>Two-sample t-test: unequal variances</a:t>
            </a:r>
            <a:endParaRPr lang="en-CA" dirty="0"/>
          </a:p>
        </p:txBody>
      </p:sp>
    </p:spTree>
    <p:extLst>
      <p:ext uri="{BB962C8B-B14F-4D97-AF65-F5344CB8AC3E}">
        <p14:creationId xmlns:p14="http://schemas.microsoft.com/office/powerpoint/2010/main" val="321481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9BCD17E4-452B-B748-A88F-4D157E6D2777}"/>
              </a:ext>
            </a:extLst>
          </p:cNvPr>
          <p:cNvSpPr txBox="1"/>
          <p:nvPr/>
        </p:nvSpPr>
        <p:spPr>
          <a:xfrm>
            <a:off x="58407" y="20808"/>
            <a:ext cx="9007594" cy="769441"/>
          </a:xfrm>
          <a:prstGeom prst="rect">
            <a:avLst/>
          </a:prstGeom>
          <a:noFill/>
        </p:spPr>
        <p:txBody>
          <a:bodyPr wrap="square" rtlCol="0">
            <a:spAutoFit/>
          </a:bodyPr>
          <a:lstStyle/>
          <a:p>
            <a:pPr algn="ct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Standard </a:t>
            </a: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error</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A5EA739A-CF50-0742-8C4A-6E83B214E5FE}"/>
                  </a:ext>
                </a:extLst>
              </p:cNvPr>
              <p:cNvSpPr txBox="1"/>
              <p:nvPr/>
            </p:nvSpPr>
            <p:spPr>
              <a:xfrm>
                <a:off x="5174675" y="1937049"/>
                <a:ext cx="2806089" cy="1182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𝑠</m:t>
                          </m:r>
                        </m:e>
                        <m:sub>
                          <m:sSub>
                            <m:sSubPr>
                              <m:ctrlPr>
                                <a:rPr lang="en-US" sz="2600" i="1" smtClean="0">
                                  <a:latin typeface="Cambria Math" panose="02040503050406030204" pitchFamily="18" charset="0"/>
                                </a:rPr>
                              </m:ctrlPr>
                            </m:sSubPr>
                            <m:e>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𝑥</m:t>
                                  </m:r>
                                </m:e>
                              </m:acc>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b="0" i="1" smtClean="0">
                                      <a:latin typeface="Cambria Math" panose="02040503050406030204" pitchFamily="18" charset="0"/>
                                    </a:rPr>
                                    <m:t>𝑥</m:t>
                                  </m:r>
                                </m:e>
                              </m:acc>
                            </m:e>
                            <m:sub>
                              <m:r>
                                <a:rPr lang="en-US" sz="2600" b="0" i="1" smtClean="0">
                                  <a:latin typeface="Cambria Math" panose="02040503050406030204" pitchFamily="18" charset="0"/>
                                </a:rPr>
                                <m:t>2</m:t>
                              </m:r>
                            </m:sub>
                          </m:sSub>
                        </m:sub>
                      </m:sSub>
                      <m:r>
                        <a:rPr lang="en-US" sz="2600" b="0" i="1" smtClean="0">
                          <a:latin typeface="Cambria Math" panose="02040503050406030204" pitchFamily="18" charset="0"/>
                        </a:rPr>
                        <m:t>=</m:t>
                      </m:r>
                      <m:rad>
                        <m:radPr>
                          <m:degHide m:val="on"/>
                          <m:ctrlPr>
                            <a:rPr lang="en-US" sz="2600" b="0" i="1" smtClean="0">
                              <a:latin typeface="Cambria Math" panose="02040503050406030204" pitchFamily="18" charset="0"/>
                            </a:rPr>
                          </m:ctrlPr>
                        </m:radPr>
                        <m:deg/>
                        <m:e>
                          <m:f>
                            <m:fPr>
                              <m:ctrlPr>
                                <a:rPr lang="en-US" sz="2600" i="1">
                                  <a:latin typeface="Cambria Math" panose="02040503050406030204" pitchFamily="18" charset="0"/>
                                </a:rPr>
                              </m:ctrlPr>
                            </m:fPr>
                            <m:num>
                              <m:sSubSup>
                                <m:sSubSupPr>
                                  <m:ctrlPr>
                                    <a:rPr lang="en-US" sz="2600" i="1">
                                      <a:latin typeface="Cambria Math" panose="02040503050406030204" pitchFamily="18" charset="0"/>
                                    </a:rPr>
                                  </m:ctrlPr>
                                </m:sSubSupPr>
                                <m:e>
                                  <m:r>
                                    <a:rPr lang="en-US" sz="2600" i="1">
                                      <a:latin typeface="Cambria Math" panose="02040503050406030204" pitchFamily="18" charset="0"/>
                                    </a:rPr>
                                    <m:t>𝑠</m:t>
                                  </m:r>
                                </m:e>
                                <m:sub>
                                  <m:r>
                                    <a:rPr lang="en-US" sz="2600" b="0" i="1" smtClean="0">
                                      <a:latin typeface="Cambria Math" panose="02040503050406030204" pitchFamily="18" charset="0"/>
                                    </a:rPr>
                                    <m:t>1</m:t>
                                  </m:r>
                                </m:sub>
                                <m:sup>
                                  <m:r>
                                    <a:rPr lang="en-US" sz="2600" i="1">
                                      <a:latin typeface="Cambria Math" panose="02040503050406030204" pitchFamily="18" charset="0"/>
                                    </a:rPr>
                                    <m:t>2</m:t>
                                  </m:r>
                                </m:sup>
                              </m:sSubSup>
                            </m:num>
                            <m:den>
                              <m:sSub>
                                <m:sSubPr>
                                  <m:ctrlPr>
                                    <a:rPr lang="en-US" sz="2600" i="1">
                                      <a:latin typeface="Cambria Math" panose="02040503050406030204" pitchFamily="18" charset="0"/>
                                    </a:rPr>
                                  </m:ctrlPr>
                                </m:sSubPr>
                                <m:e>
                                  <m:r>
                                    <a:rPr lang="en-US" sz="2600" i="1">
                                      <a:latin typeface="Cambria Math" panose="02040503050406030204" pitchFamily="18" charset="0"/>
                                    </a:rPr>
                                    <m:t>𝑛</m:t>
                                  </m:r>
                                </m:e>
                                <m:sub>
                                  <m:r>
                                    <a:rPr lang="en-US" sz="2600" i="1">
                                      <a:latin typeface="Cambria Math" panose="02040503050406030204" pitchFamily="18" charset="0"/>
                                    </a:rPr>
                                    <m:t>1</m:t>
                                  </m:r>
                                </m:sub>
                              </m:sSub>
                            </m:den>
                          </m:f>
                          <m:r>
                            <a:rPr lang="en-US" sz="2600" i="1">
                              <a:latin typeface="Cambria Math" panose="02040503050406030204" pitchFamily="18" charset="0"/>
                            </a:rPr>
                            <m:t>+</m:t>
                          </m:r>
                          <m:f>
                            <m:fPr>
                              <m:ctrlPr>
                                <a:rPr lang="en-US" sz="2600" i="1">
                                  <a:latin typeface="Cambria Math" panose="02040503050406030204" pitchFamily="18" charset="0"/>
                                </a:rPr>
                              </m:ctrlPr>
                            </m:fPr>
                            <m:num>
                              <m:sSubSup>
                                <m:sSubSupPr>
                                  <m:ctrlPr>
                                    <a:rPr lang="en-US" sz="2600" i="1" smtClean="0">
                                      <a:latin typeface="Cambria Math" panose="02040503050406030204" pitchFamily="18" charset="0"/>
                                    </a:rPr>
                                  </m:ctrlPr>
                                </m:sSubSupPr>
                                <m:e>
                                  <m:r>
                                    <a:rPr lang="en-US" sz="2600" b="0" i="1" smtClean="0">
                                      <a:latin typeface="Cambria Math" panose="02040503050406030204" pitchFamily="18" charset="0"/>
                                    </a:rPr>
                                    <m:t>𝑠</m:t>
                                  </m:r>
                                </m:e>
                                <m:sub>
                                  <m:r>
                                    <a:rPr lang="en-US" sz="2600" b="0" i="1" smtClean="0">
                                      <a:latin typeface="Cambria Math" panose="02040503050406030204" pitchFamily="18" charset="0"/>
                                    </a:rPr>
                                    <m:t>2</m:t>
                                  </m:r>
                                </m:sub>
                                <m:sup>
                                  <m:r>
                                    <a:rPr lang="en-US" sz="2600" b="0" i="1" smtClean="0">
                                      <a:latin typeface="Cambria Math" panose="02040503050406030204" pitchFamily="18" charset="0"/>
                                    </a:rPr>
                                    <m:t>2</m:t>
                                  </m:r>
                                </m:sup>
                              </m:sSubSup>
                            </m:num>
                            <m:den>
                              <m:sSub>
                                <m:sSubPr>
                                  <m:ctrlPr>
                                    <a:rPr lang="en-US" sz="2600" i="1">
                                      <a:latin typeface="Cambria Math" panose="02040503050406030204" pitchFamily="18" charset="0"/>
                                    </a:rPr>
                                  </m:ctrlPr>
                                </m:sSubPr>
                                <m:e>
                                  <m:r>
                                    <a:rPr lang="en-US" sz="2600" i="1">
                                      <a:latin typeface="Cambria Math" panose="02040503050406030204" pitchFamily="18" charset="0"/>
                                    </a:rPr>
                                    <m:t>𝑛</m:t>
                                  </m:r>
                                </m:e>
                                <m:sub>
                                  <m:r>
                                    <a:rPr lang="en-US" sz="2600" i="1">
                                      <a:latin typeface="Cambria Math" panose="02040503050406030204" pitchFamily="18" charset="0"/>
                                    </a:rPr>
                                    <m:t>2</m:t>
                                  </m:r>
                                </m:sub>
                              </m:sSub>
                            </m:den>
                          </m:f>
                        </m:e>
                      </m:rad>
                    </m:oMath>
                  </m:oMathPara>
                </a14:m>
                <a:endParaRPr lang="en-US" sz="2600" dirty="0">
                  <a:latin typeface="Helvetica" charset="0"/>
                  <a:ea typeface="Helvetica" charset="0"/>
                  <a:cs typeface="Helvetica" charset="0"/>
                </a:endParaRPr>
              </a:p>
            </p:txBody>
          </p:sp>
        </mc:Choice>
        <mc:Fallback xmlns="">
          <p:sp>
            <p:nvSpPr>
              <p:cNvPr id="5" name="TextBox 4">
                <a:extLst>
                  <a:ext uri="{FF2B5EF4-FFF2-40B4-BE49-F238E27FC236}">
                    <a16:creationId xmlns:a16="http://schemas.microsoft.com/office/drawing/2014/main" id="{A5EA739A-CF50-0742-8C4A-6E83B214E5FE}"/>
                  </a:ext>
                </a:extLst>
              </p:cNvPr>
              <p:cNvSpPr txBox="1">
                <a:spLocks noRot="1" noChangeAspect="1" noMove="1" noResize="1" noEditPoints="1" noAdjustHandles="1" noChangeArrowheads="1" noChangeShapeType="1" noTextEdit="1"/>
              </p:cNvSpPr>
              <p:nvPr/>
            </p:nvSpPr>
            <p:spPr>
              <a:xfrm>
                <a:off x="5174675" y="1937049"/>
                <a:ext cx="2806089" cy="1182183"/>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xmlns="" id="{765260BD-A023-EE45-BC43-48BA9B98585F}"/>
              </a:ext>
            </a:extLst>
          </p:cNvPr>
          <p:cNvSpPr txBox="1"/>
          <p:nvPr/>
        </p:nvSpPr>
        <p:spPr>
          <a:xfrm>
            <a:off x="6227817" y="6488668"/>
            <a:ext cx="2916183" cy="369332"/>
          </a:xfrm>
          <a:prstGeom prst="rect">
            <a:avLst/>
          </a:prstGeom>
          <a:noFill/>
        </p:spPr>
        <p:txBody>
          <a:bodyPr wrap="none" rtlCol="0">
            <a:spAutoFit/>
          </a:bodyPr>
          <a:lstStyle/>
          <a:p>
            <a:r>
              <a:rPr lang="en-US" dirty="0">
                <a:latin typeface="Helvetica" charset="0"/>
                <a:ea typeface="Helvetica" charset="0"/>
                <a:cs typeface="Helvetica" charset="0"/>
              </a:rPr>
              <a:t>Whitlock &amp; </a:t>
            </a:r>
            <a:r>
              <a:rPr lang="en-US" dirty="0" err="1">
                <a:latin typeface="Helvetica" charset="0"/>
                <a:ea typeface="Helvetica" charset="0"/>
                <a:cs typeface="Helvetica" charset="0"/>
              </a:rPr>
              <a:t>Schluter</a:t>
            </a:r>
            <a:r>
              <a:rPr lang="en-US" dirty="0">
                <a:latin typeface="Helvetica" charset="0"/>
                <a:ea typeface="Helvetica" charset="0"/>
                <a:cs typeface="Helvetica" charset="0"/>
              </a:rPr>
              <a:t> (2015)</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67CA54DD-E551-0E49-8BE0-08CB7A1B8246}"/>
                  </a:ext>
                </a:extLst>
              </p:cNvPr>
              <p:cNvSpPr txBox="1"/>
              <p:nvPr/>
            </p:nvSpPr>
            <p:spPr>
              <a:xfrm>
                <a:off x="453677" y="1934811"/>
                <a:ext cx="3453574" cy="1182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𝑠</m:t>
                          </m:r>
                        </m:e>
                        <m:sub>
                          <m:sSub>
                            <m:sSubPr>
                              <m:ctrlPr>
                                <a:rPr lang="en-US" sz="2600" i="1" smtClean="0">
                                  <a:latin typeface="Cambria Math" panose="02040503050406030204" pitchFamily="18" charset="0"/>
                                </a:rPr>
                              </m:ctrlPr>
                            </m:sSubPr>
                            <m:e>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𝑥</m:t>
                                  </m:r>
                                </m:e>
                              </m:acc>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b="0" i="1" smtClean="0">
                                      <a:latin typeface="Cambria Math" panose="02040503050406030204" pitchFamily="18" charset="0"/>
                                    </a:rPr>
                                    <m:t>𝑥</m:t>
                                  </m:r>
                                </m:e>
                              </m:acc>
                            </m:e>
                            <m:sub>
                              <m:r>
                                <a:rPr lang="en-US" sz="2600" b="0" i="1" smtClean="0">
                                  <a:latin typeface="Cambria Math" panose="02040503050406030204" pitchFamily="18" charset="0"/>
                                </a:rPr>
                                <m:t>2</m:t>
                              </m:r>
                            </m:sub>
                          </m:sSub>
                        </m:sub>
                      </m:sSub>
                      <m:r>
                        <a:rPr lang="en-US" sz="2600" b="0" i="1" smtClean="0">
                          <a:latin typeface="Cambria Math" panose="02040503050406030204" pitchFamily="18" charset="0"/>
                        </a:rPr>
                        <m:t>=</m:t>
                      </m:r>
                      <m:rad>
                        <m:radPr>
                          <m:degHide m:val="on"/>
                          <m:ctrlPr>
                            <a:rPr lang="en-US" sz="2600" b="0" i="1" smtClean="0">
                              <a:latin typeface="Cambria Math" panose="02040503050406030204" pitchFamily="18" charset="0"/>
                            </a:rPr>
                          </m:ctrlPr>
                        </m:radPr>
                        <m:deg/>
                        <m:e>
                          <m:sSubSup>
                            <m:sSubSupPr>
                              <m:ctrlPr>
                                <a:rPr lang="en-US" sz="2600" i="1" smtClean="0">
                                  <a:solidFill>
                                    <a:schemeClr val="accent2">
                                      <a:lumMod val="75000"/>
                                    </a:schemeClr>
                                  </a:solidFill>
                                  <a:latin typeface="Cambria Math" panose="02040503050406030204" pitchFamily="18" charset="0"/>
                                </a:rPr>
                              </m:ctrlPr>
                            </m:sSubSupPr>
                            <m:e>
                              <m:r>
                                <a:rPr lang="en-US" sz="2600" i="1">
                                  <a:solidFill>
                                    <a:schemeClr val="accent2">
                                      <a:lumMod val="75000"/>
                                    </a:schemeClr>
                                  </a:solidFill>
                                  <a:latin typeface="Cambria Math" panose="02040503050406030204" pitchFamily="18" charset="0"/>
                                </a:rPr>
                                <m:t>𝑠</m:t>
                              </m:r>
                            </m:e>
                            <m:sub>
                              <m:r>
                                <a:rPr lang="en-US" sz="2600" i="1">
                                  <a:solidFill>
                                    <a:schemeClr val="accent2">
                                      <a:lumMod val="75000"/>
                                    </a:schemeClr>
                                  </a:solidFill>
                                  <a:latin typeface="Cambria Math" panose="02040503050406030204" pitchFamily="18" charset="0"/>
                                </a:rPr>
                                <m:t>𝑝</m:t>
                              </m:r>
                            </m:sub>
                            <m:sup>
                              <m:r>
                                <a:rPr lang="en-US" sz="2600" i="1">
                                  <a:solidFill>
                                    <a:schemeClr val="accent2">
                                      <a:lumMod val="75000"/>
                                    </a:schemeClr>
                                  </a:solidFill>
                                  <a:latin typeface="Cambria Math" panose="02040503050406030204" pitchFamily="18" charset="0"/>
                                </a:rPr>
                                <m:t>2</m:t>
                              </m:r>
                            </m:sup>
                          </m:sSubSup>
                          <m:d>
                            <m:dPr>
                              <m:ctrlPr>
                                <a:rPr lang="en-US" sz="2600" i="1">
                                  <a:latin typeface="Cambria Math" panose="02040503050406030204" pitchFamily="18" charset="0"/>
                                </a:rPr>
                              </m:ctrlPr>
                            </m:dPr>
                            <m:e>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𝑛</m:t>
                                      </m:r>
                                    </m:e>
                                    <m:sub>
                                      <m:r>
                                        <a:rPr lang="en-US" sz="2600" b="0" i="1" smtClean="0">
                                          <a:latin typeface="Cambria Math" panose="02040503050406030204" pitchFamily="18" charset="0"/>
                                        </a:rPr>
                                        <m:t>1</m:t>
                                      </m:r>
                                    </m:sub>
                                  </m:sSub>
                                </m:den>
                              </m:f>
                              <m:r>
                                <a:rPr lang="en-US" sz="2600" b="0" i="1" smtClean="0">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1</m:t>
                                  </m:r>
                                </m:num>
                                <m:den>
                                  <m:sSub>
                                    <m:sSubPr>
                                      <m:ctrlPr>
                                        <a:rPr lang="en-US" sz="2600" i="1">
                                          <a:latin typeface="Cambria Math" panose="02040503050406030204" pitchFamily="18" charset="0"/>
                                        </a:rPr>
                                      </m:ctrlPr>
                                    </m:sSubPr>
                                    <m:e>
                                      <m:r>
                                        <a:rPr lang="en-US" sz="2600" i="1">
                                          <a:latin typeface="Cambria Math" panose="02040503050406030204" pitchFamily="18" charset="0"/>
                                        </a:rPr>
                                        <m:t>𝑛</m:t>
                                      </m:r>
                                    </m:e>
                                    <m:sub>
                                      <m:r>
                                        <a:rPr lang="en-US" sz="2600" b="0" i="1" smtClean="0">
                                          <a:latin typeface="Cambria Math" panose="02040503050406030204" pitchFamily="18" charset="0"/>
                                        </a:rPr>
                                        <m:t>2</m:t>
                                      </m:r>
                                    </m:sub>
                                  </m:sSub>
                                </m:den>
                              </m:f>
                            </m:e>
                          </m:d>
                        </m:e>
                      </m:rad>
                    </m:oMath>
                  </m:oMathPara>
                </a14:m>
                <a:endParaRPr lang="en-US" sz="2600" dirty="0">
                  <a:latin typeface="Helvetica" charset="0"/>
                  <a:ea typeface="Helvetica" charset="0"/>
                  <a:cs typeface="Helvetica" charset="0"/>
                </a:endParaRPr>
              </a:p>
            </p:txBody>
          </p:sp>
        </mc:Choice>
        <mc:Fallback xmlns="">
          <p:sp>
            <p:nvSpPr>
              <p:cNvPr id="11" name="TextBox 10">
                <a:extLst>
                  <a:ext uri="{FF2B5EF4-FFF2-40B4-BE49-F238E27FC236}">
                    <a16:creationId xmlns:a16="http://schemas.microsoft.com/office/drawing/2014/main" id="{67CA54DD-E551-0E49-8BE0-08CB7A1B8246}"/>
                  </a:ext>
                </a:extLst>
              </p:cNvPr>
              <p:cNvSpPr txBox="1">
                <a:spLocks noRot="1" noChangeAspect="1" noMove="1" noResize="1" noEditPoints="1" noAdjustHandles="1" noChangeArrowheads="1" noChangeShapeType="1" noTextEdit="1"/>
              </p:cNvSpPr>
              <p:nvPr/>
            </p:nvSpPr>
            <p:spPr>
              <a:xfrm>
                <a:off x="453677" y="1934811"/>
                <a:ext cx="3453574" cy="1182183"/>
              </a:xfrm>
              <a:prstGeom prst="rect">
                <a:avLst/>
              </a:prstGeom>
              <a:blipFill>
                <a:blip r:embed="rId4"/>
                <a:stretch>
                  <a:fillRect l="-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4359A940-783E-C44E-B91E-B9D7D989AE4A}"/>
                  </a:ext>
                </a:extLst>
              </p:cNvPr>
              <p:cNvSpPr/>
              <p:nvPr/>
            </p:nvSpPr>
            <p:spPr>
              <a:xfrm>
                <a:off x="778754" y="3670078"/>
                <a:ext cx="2796920" cy="9039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accent2">
                                  <a:lumMod val="75000"/>
                                </a:schemeClr>
                              </a:solidFill>
                              <a:latin typeface="Cambria Math" panose="02040503050406030204" pitchFamily="18" charset="0"/>
                            </a:rPr>
                          </m:ctrlPr>
                        </m:sSubSupPr>
                        <m:e>
                          <m:r>
                            <a:rPr lang="en-US" sz="2400" i="1">
                              <a:solidFill>
                                <a:schemeClr val="accent2">
                                  <a:lumMod val="75000"/>
                                </a:schemeClr>
                              </a:solidFill>
                              <a:latin typeface="Cambria Math" panose="02040503050406030204" pitchFamily="18" charset="0"/>
                            </a:rPr>
                            <m:t>𝑠</m:t>
                          </m:r>
                        </m:e>
                        <m:sub>
                          <m:r>
                            <a:rPr lang="en-US" sz="2400" i="1">
                              <a:solidFill>
                                <a:schemeClr val="accent2">
                                  <a:lumMod val="75000"/>
                                </a:schemeClr>
                              </a:solidFill>
                              <a:latin typeface="Cambria Math" panose="02040503050406030204" pitchFamily="18" charset="0"/>
                            </a:rPr>
                            <m:t>𝑝</m:t>
                          </m:r>
                        </m:sub>
                        <m:sup>
                          <m:r>
                            <a:rPr lang="en-US" sz="2400" i="1">
                              <a:solidFill>
                                <a:schemeClr val="accent2">
                                  <a:lumMod val="75000"/>
                                </a:schemeClr>
                              </a:solidFill>
                              <a:latin typeface="Cambria Math" panose="02040503050406030204" pitchFamily="18" charset="0"/>
                            </a:rPr>
                            <m:t>2</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df</m:t>
                              </m:r>
                            </m:e>
                            <m:sub>
                              <m:r>
                                <a:rPr lang="en-US" sz="2400" b="0" i="1" smtClean="0">
                                  <a:latin typeface="Cambria Math" panose="02040503050406030204" pitchFamily="18" charset="0"/>
                                </a:rPr>
                                <m:t>1</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df</m:t>
                              </m:r>
                            </m:e>
                            <m:sub>
                              <m:r>
                                <a:rPr lang="en-US" sz="2400" b="0" i="1" smtClean="0">
                                  <a:latin typeface="Cambria Math" panose="02040503050406030204" pitchFamily="18" charset="0"/>
                                </a:rPr>
                                <m:t>2</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𝑑𝑓</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𝑑𝑓</m:t>
                              </m:r>
                            </m:e>
                            <m:sub>
                              <m:r>
                                <a:rPr lang="en-US" sz="2400" b="0" i="1" smtClean="0">
                                  <a:latin typeface="Cambria Math" panose="02040503050406030204" pitchFamily="18" charset="0"/>
                                </a:rPr>
                                <m:t>2</m:t>
                              </m:r>
                            </m:sub>
                          </m:sSub>
                        </m:den>
                      </m:f>
                    </m:oMath>
                  </m:oMathPara>
                </a14:m>
                <a:endParaRPr lang="en-US" sz="2400" dirty="0"/>
              </a:p>
            </p:txBody>
          </p:sp>
        </mc:Choice>
        <mc:Fallback xmlns="">
          <p:sp>
            <p:nvSpPr>
              <p:cNvPr id="12" name="Rectangle 11">
                <a:extLst>
                  <a:ext uri="{FF2B5EF4-FFF2-40B4-BE49-F238E27FC236}">
                    <a16:creationId xmlns:a16="http://schemas.microsoft.com/office/drawing/2014/main" id="{4359A940-783E-C44E-B91E-B9D7D989AE4A}"/>
                  </a:ext>
                </a:extLst>
              </p:cNvPr>
              <p:cNvSpPr>
                <a:spLocks noRot="1" noChangeAspect="1" noMove="1" noResize="1" noEditPoints="1" noAdjustHandles="1" noChangeArrowheads="1" noChangeShapeType="1" noTextEdit="1"/>
              </p:cNvSpPr>
              <p:nvPr/>
            </p:nvSpPr>
            <p:spPr>
              <a:xfrm>
                <a:off x="778754" y="3670078"/>
                <a:ext cx="2796920" cy="903965"/>
              </a:xfrm>
              <a:prstGeom prst="rect">
                <a:avLst/>
              </a:prstGeom>
              <a:blipFill>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xmlns="" id="{B6AF4BB9-E4E9-BD4A-91C3-6F3E084A93DE}"/>
                  </a:ext>
                </a:extLst>
              </p:cNvPr>
              <p:cNvSpPr/>
              <p:nvPr/>
            </p:nvSpPr>
            <p:spPr>
              <a:xfrm>
                <a:off x="367135" y="4969762"/>
                <a:ext cx="19368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i="0">
                              <a:latin typeface="Cambria Math" panose="02040503050406030204" pitchFamily="18" charset="0"/>
                            </a:rPr>
                            <m:t>df</m:t>
                          </m:r>
                        </m:e>
                        <m:sub>
                          <m:r>
                            <a:rPr lang="en-US" sz="2400" i="1">
                              <a:latin typeface="Cambria Math" panose="02040503050406030204" pitchFamily="18" charset="0"/>
                            </a:rPr>
                            <m:t>1</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oMath>
                  </m:oMathPara>
                </a14:m>
                <a:endParaRPr lang="en-US" sz="2400" dirty="0"/>
              </a:p>
            </p:txBody>
          </p:sp>
        </mc:Choice>
        <mc:Fallback xmlns="">
          <p:sp>
            <p:nvSpPr>
              <p:cNvPr id="13" name="Rectangle 12">
                <a:extLst>
                  <a:ext uri="{FF2B5EF4-FFF2-40B4-BE49-F238E27FC236}">
                    <a16:creationId xmlns:a16="http://schemas.microsoft.com/office/drawing/2014/main" id="{B6AF4BB9-E4E9-BD4A-91C3-6F3E084A93DE}"/>
                  </a:ext>
                </a:extLst>
              </p:cNvPr>
              <p:cNvSpPr>
                <a:spLocks noRot="1" noChangeAspect="1" noMove="1" noResize="1" noEditPoints="1" noAdjustHandles="1" noChangeArrowheads="1" noChangeShapeType="1" noTextEdit="1"/>
              </p:cNvSpPr>
              <p:nvPr/>
            </p:nvSpPr>
            <p:spPr>
              <a:xfrm>
                <a:off x="367135" y="4969762"/>
                <a:ext cx="1936812"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xmlns="" id="{02EF895E-562D-6445-BCF5-D2350F3728E8}"/>
                  </a:ext>
                </a:extLst>
              </p:cNvPr>
              <p:cNvSpPr/>
              <p:nvPr/>
            </p:nvSpPr>
            <p:spPr>
              <a:xfrm>
                <a:off x="2523247" y="4969761"/>
                <a:ext cx="19510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i="0">
                              <a:latin typeface="Cambria Math" panose="02040503050406030204" pitchFamily="18" charset="0"/>
                            </a:rPr>
                            <m:t>df</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oMath>
                  </m:oMathPara>
                </a14:m>
                <a:endParaRPr lang="en-US" sz="2400" dirty="0"/>
              </a:p>
            </p:txBody>
          </p:sp>
        </mc:Choice>
        <mc:Fallback xmlns="">
          <p:sp>
            <p:nvSpPr>
              <p:cNvPr id="14" name="Rectangle 13">
                <a:extLst>
                  <a:ext uri="{FF2B5EF4-FFF2-40B4-BE49-F238E27FC236}">
                    <a16:creationId xmlns:a16="http://schemas.microsoft.com/office/drawing/2014/main" id="{02EF895E-562D-6445-BCF5-D2350F3728E8}"/>
                  </a:ext>
                </a:extLst>
              </p:cNvPr>
              <p:cNvSpPr>
                <a:spLocks noRot="1" noChangeAspect="1" noMove="1" noResize="1" noEditPoints="1" noAdjustHandles="1" noChangeArrowheads="1" noChangeShapeType="1" noTextEdit="1"/>
              </p:cNvSpPr>
              <p:nvPr/>
            </p:nvSpPr>
            <p:spPr>
              <a:xfrm>
                <a:off x="2523247" y="4969761"/>
                <a:ext cx="1951047"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8ACBC002-6404-E44B-B889-9EE72938B092}"/>
                  </a:ext>
                </a:extLst>
              </p:cNvPr>
              <p:cNvSpPr txBox="1"/>
              <p:nvPr/>
            </p:nvSpPr>
            <p:spPr>
              <a:xfrm>
                <a:off x="4981136" y="3919921"/>
                <a:ext cx="3808735" cy="15529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df</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d>
                            </m:e>
                            <m:sup>
                              <m:r>
                                <a:rPr lang="en-US" sz="2400" b="0" i="1" smtClean="0">
                                  <a:latin typeface="Cambria Math" panose="02040503050406030204" pitchFamily="18" charset="0"/>
                                </a:rPr>
                                <m:t>2</m:t>
                              </m:r>
                            </m:sup>
                          </m:sSup>
                        </m:num>
                        <m:den>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type m:val="lin"/>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e>
                                      </m:d>
                                    </m:e>
                                    <m:sup>
                                      <m:r>
                                        <a:rPr lang="en-US" sz="2400" b="0" i="1" smtClean="0">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type m:val="lin"/>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d>
                                    </m:e>
                                    <m:sup>
                                      <m:r>
                                        <a:rPr lang="en-US" sz="2400" i="1">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1</m:t>
                                  </m:r>
                                </m:den>
                              </m:f>
                            </m:e>
                          </m:d>
                        </m:den>
                      </m:f>
                    </m:oMath>
                  </m:oMathPara>
                </a14:m>
                <a:endParaRPr lang="en-US" sz="2400" dirty="0">
                  <a:latin typeface="Helvetica" charset="0"/>
                  <a:ea typeface="Helvetica" charset="0"/>
                  <a:cs typeface="Helvetica" charset="0"/>
                </a:endParaRPr>
              </a:p>
            </p:txBody>
          </p:sp>
        </mc:Choice>
        <mc:Fallback xmlns="">
          <p:sp>
            <p:nvSpPr>
              <p:cNvPr id="16" name="TextBox 15">
                <a:extLst>
                  <a:ext uri="{FF2B5EF4-FFF2-40B4-BE49-F238E27FC236}">
                    <a16:creationId xmlns:a16="http://schemas.microsoft.com/office/drawing/2014/main" id="{8ACBC002-6404-E44B-B889-9EE72938B092}"/>
                  </a:ext>
                </a:extLst>
              </p:cNvPr>
              <p:cNvSpPr txBox="1">
                <a:spLocks noRot="1" noChangeAspect="1" noMove="1" noResize="1" noEditPoints="1" noAdjustHandles="1" noChangeArrowheads="1" noChangeShapeType="1" noTextEdit="1"/>
              </p:cNvSpPr>
              <p:nvPr/>
            </p:nvSpPr>
            <p:spPr>
              <a:xfrm>
                <a:off x="4981136" y="3919921"/>
                <a:ext cx="3808735" cy="1552926"/>
              </a:xfrm>
              <a:prstGeom prst="rect">
                <a:avLst/>
              </a:prstGeom>
              <a:blipFill>
                <a:blip r:embed="rId8"/>
                <a:stretch>
                  <a:fillRect b="-39024"/>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xmlns="" id="{D7F25784-80EE-6A44-94B6-257CF5F9864F}"/>
              </a:ext>
            </a:extLst>
          </p:cNvPr>
          <p:cNvSpPr txBox="1"/>
          <p:nvPr/>
        </p:nvSpPr>
        <p:spPr>
          <a:xfrm>
            <a:off x="1689796" y="1160305"/>
            <a:ext cx="2526654" cy="523220"/>
          </a:xfrm>
          <a:prstGeom prst="rect">
            <a:avLst/>
          </a:prstGeom>
          <a:noFill/>
        </p:spPr>
        <p:txBody>
          <a:bodyPr wrap="none" rtlCol="0">
            <a:spAutoFit/>
          </a:bodyPr>
          <a:lstStyle/>
          <a:p>
            <a:r>
              <a:rPr lang="en-US" sz="2800" dirty="0">
                <a:solidFill>
                  <a:schemeClr val="accent2">
                    <a:lumMod val="40000"/>
                    <a:lumOff val="60000"/>
                  </a:schemeClr>
                </a:solidFill>
                <a:latin typeface="Arial" panose="020B0604020202020204" pitchFamily="34" charset="0"/>
                <a:ea typeface="Helvetica" charset="0"/>
                <a:cs typeface="Arial" panose="020B0604020202020204" pitchFamily="34" charset="0"/>
              </a:rPr>
              <a:t>equal variance</a:t>
            </a:r>
          </a:p>
        </p:txBody>
      </p:sp>
      <p:sp>
        <p:nvSpPr>
          <p:cNvPr id="18" name="TextBox 17">
            <a:extLst>
              <a:ext uri="{FF2B5EF4-FFF2-40B4-BE49-F238E27FC236}">
                <a16:creationId xmlns:a16="http://schemas.microsoft.com/office/drawing/2014/main" xmlns="" id="{D6FA11E3-6345-6746-B3E3-E4A74F3FB5DC}"/>
              </a:ext>
            </a:extLst>
          </p:cNvPr>
          <p:cNvSpPr txBox="1"/>
          <p:nvPr/>
        </p:nvSpPr>
        <p:spPr>
          <a:xfrm>
            <a:off x="5872442" y="1160305"/>
            <a:ext cx="2927404" cy="523220"/>
          </a:xfrm>
          <a:prstGeom prst="rect">
            <a:avLst/>
          </a:prstGeom>
          <a:noFill/>
        </p:spPr>
        <p:txBody>
          <a:bodyPr wrap="none" rtlCol="0">
            <a:spAutoFit/>
          </a:bodyPr>
          <a:lstStyle/>
          <a:p>
            <a:r>
              <a:rPr lang="en-US" sz="2800" dirty="0">
                <a:solidFill>
                  <a:schemeClr val="accent2">
                    <a:lumMod val="40000"/>
                    <a:lumOff val="60000"/>
                  </a:schemeClr>
                </a:solidFill>
                <a:latin typeface="Arial" panose="020B0604020202020204" pitchFamily="34" charset="0"/>
                <a:ea typeface="Helvetica" charset="0"/>
                <a:cs typeface="Arial" panose="020B0604020202020204" pitchFamily="34" charset="0"/>
              </a:rPr>
              <a:t>unequal variance</a:t>
            </a:r>
          </a:p>
        </p:txBody>
      </p:sp>
      <p:cxnSp>
        <p:nvCxnSpPr>
          <p:cNvPr id="20" name="Straight Connector 19">
            <a:extLst>
              <a:ext uri="{FF2B5EF4-FFF2-40B4-BE49-F238E27FC236}">
                <a16:creationId xmlns:a16="http://schemas.microsoft.com/office/drawing/2014/main" xmlns="" id="{E10A0936-55C5-E44C-9463-ADB7D4F9C0A7}"/>
              </a:ext>
            </a:extLst>
          </p:cNvPr>
          <p:cNvCxnSpPr/>
          <p:nvPr/>
        </p:nvCxnSpPr>
        <p:spPr>
          <a:xfrm>
            <a:off x="4572000" y="1251993"/>
            <a:ext cx="0" cy="543524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xmlns="" id="{B260766F-B1F6-A549-AB75-FD83FBF889F5}"/>
                  </a:ext>
                </a:extLst>
              </p:cNvPr>
              <p:cNvSpPr/>
              <p:nvPr/>
            </p:nvSpPr>
            <p:spPr>
              <a:xfrm>
                <a:off x="1032221" y="5827147"/>
                <a:ext cx="25434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2</m:t>
                      </m:r>
                    </m:oMath>
                  </m:oMathPara>
                </a14:m>
                <a:endParaRPr lang="en-US" sz="2400" dirty="0"/>
              </a:p>
            </p:txBody>
          </p:sp>
        </mc:Choice>
        <mc:Fallback xmlns="">
          <p:sp>
            <p:nvSpPr>
              <p:cNvPr id="21" name="Rectangle 20">
                <a:extLst>
                  <a:ext uri="{FF2B5EF4-FFF2-40B4-BE49-F238E27FC236}">
                    <a16:creationId xmlns:a16="http://schemas.microsoft.com/office/drawing/2014/main" id="{B260766F-B1F6-A549-AB75-FD83FBF889F5}"/>
                  </a:ext>
                </a:extLst>
              </p:cNvPr>
              <p:cNvSpPr>
                <a:spLocks noRot="1" noChangeAspect="1" noMove="1" noResize="1" noEditPoints="1" noAdjustHandles="1" noChangeArrowheads="1" noChangeShapeType="1" noTextEdit="1"/>
              </p:cNvSpPr>
              <p:nvPr/>
            </p:nvSpPr>
            <p:spPr>
              <a:xfrm>
                <a:off x="1032221" y="5827147"/>
                <a:ext cx="2543453" cy="46166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1478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9BCD17E4-452B-B748-A88F-4D157E6D2777}"/>
              </a:ext>
            </a:extLst>
          </p:cNvPr>
          <p:cNvSpPr txBox="1"/>
          <p:nvPr/>
        </p:nvSpPr>
        <p:spPr>
          <a:xfrm>
            <a:off x="58407" y="20808"/>
            <a:ext cx="9007594"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Comparing Variances</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688932" y="1102290"/>
                <a:ext cx="8377069" cy="428989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F-test of equal variances: 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a:t>
                </a:r>
                <a:r>
                  <a:rPr lang="en-CA" sz="2800" dirty="0">
                    <a:latin typeface="Arial" panose="020B0604020202020204" pitchFamily="34" charset="0"/>
                    <a:cs typeface="Arial" panose="020B0604020202020204" pitchFamily="34" charset="0"/>
                  </a:rPr>
                  <a:t>(</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𝜎</m:t>
                        </m:r>
                      </m:e>
                      <m:sub>
                        <m:r>
                          <a:rPr lang="en-CA" sz="2800" i="1">
                            <a:latin typeface="Cambria Math" panose="02040503050406030204" pitchFamily="18" charset="0"/>
                            <a:ea typeface="Cambria Math" panose="02040503050406030204" pitchFamily="18" charset="0"/>
                          </a:rPr>
                          <m:t>1</m:t>
                        </m:r>
                      </m:sub>
                    </m:sSub>
                    <m:r>
                      <a:rPr lang="en-CA"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𝜎</m:t>
                        </m:r>
                      </m:e>
                      <m:sub>
                        <m:r>
                          <a:rPr lang="en-CA" sz="2800" i="1">
                            <a:latin typeface="Cambria Math" panose="02040503050406030204" pitchFamily="18" charset="0"/>
                            <a:ea typeface="Cambria Math" panose="02040503050406030204" pitchFamily="18" charset="0"/>
                          </a:rPr>
                          <m:t>2</m:t>
                        </m:r>
                      </m:sub>
                    </m:sSub>
                    <m:r>
                      <a:rPr lang="en-CA" sz="2800" i="1" smtClean="0">
                        <a:latin typeface="Cambria Math" panose="02040503050406030204" pitchFamily="18" charset="0"/>
                        <a:ea typeface="Cambria Math" panose="02040503050406030204" pitchFamily="18" charset="0"/>
                      </a:rPr>
                      <m:t>)</m:t>
                    </m:r>
                  </m:oMath>
                </a14:m>
                <a:endParaRPr lang="en-CA" sz="2800" dirty="0" smtClean="0">
                  <a:latin typeface="Arial" panose="020B0604020202020204" pitchFamily="34" charset="0"/>
                  <a:ea typeface="Cambria Math" panose="02040503050406030204" pitchFamily="18" charset="0"/>
                  <a:cs typeface="Arial" panose="020B0604020202020204" pitchFamily="34" charset="0"/>
                </a:endParaRPr>
              </a:p>
              <a:p>
                <a:pPr lvl="5"/>
                <a:r>
                  <a:rPr lang="en-CA" sz="2800" dirty="0" smtClean="0">
                    <a:latin typeface="Arial" panose="020B0604020202020204" pitchFamily="34" charset="0"/>
                    <a:cs typeface="Arial" panose="020B0604020202020204" pitchFamily="34" charset="0"/>
                  </a:rPr>
                  <a:t>  		     H</a:t>
                </a:r>
                <a:r>
                  <a:rPr lang="en-CA" sz="2800" baseline="-25000" dirty="0" smtClean="0">
                    <a:latin typeface="Arial" panose="020B0604020202020204" pitchFamily="34" charset="0"/>
                    <a:cs typeface="Arial" panose="020B0604020202020204" pitchFamily="34" charset="0"/>
                  </a:rPr>
                  <a:t>A</a:t>
                </a:r>
                <a:r>
                  <a:rPr lang="en-CA" sz="2800" dirty="0" smtClean="0">
                    <a:latin typeface="Arial" panose="020B0604020202020204" pitchFamily="34" charset="0"/>
                    <a:cs typeface="Arial" panose="020B0604020202020204" pitchFamily="34" charset="0"/>
                  </a:rPr>
                  <a:t>: </a:t>
                </a:r>
                <a:r>
                  <a:rPr lang="en-CA" sz="2800" dirty="0">
                    <a:latin typeface="Arial" panose="020B0604020202020204" pitchFamily="34" charset="0"/>
                    <a:cs typeface="Arial" panose="020B0604020202020204" pitchFamily="34" charset="0"/>
                  </a:rPr>
                  <a:t>(</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𝜎</m:t>
                        </m:r>
                      </m:e>
                      <m:sub>
                        <m:r>
                          <a:rPr lang="en-CA" sz="2800" i="1">
                            <a:latin typeface="Cambria Math" panose="02040503050406030204" pitchFamily="18" charset="0"/>
                            <a:ea typeface="Cambria Math" panose="02040503050406030204" pitchFamily="18" charset="0"/>
                          </a:rPr>
                          <m:t>1</m:t>
                        </m:r>
                      </m:sub>
                    </m:sSub>
                    <m:r>
                      <a:rPr lang="en-CA"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𝜎</m:t>
                        </m:r>
                      </m:e>
                      <m:sub>
                        <m:r>
                          <a:rPr lang="en-CA" sz="2800" i="1">
                            <a:latin typeface="Cambria Math" panose="02040503050406030204" pitchFamily="18" charset="0"/>
                            <a:ea typeface="Cambria Math" panose="02040503050406030204" pitchFamily="18" charset="0"/>
                          </a:rPr>
                          <m:t>2</m:t>
                        </m:r>
                      </m:sub>
                    </m:sSub>
                    <m:r>
                      <a:rPr lang="en-CA" sz="2800" i="1">
                        <a:latin typeface="Cambria Math" panose="02040503050406030204" pitchFamily="18" charset="0"/>
                        <a:ea typeface="Cambria Math" panose="02040503050406030204" pitchFamily="18" charset="0"/>
                      </a:rPr>
                      <m:t>)</m:t>
                    </m:r>
                  </m:oMath>
                </a14:m>
                <a:endParaRPr lang="ar-AE" sz="2800" dirty="0">
                  <a:latin typeface="Arial" panose="020B0604020202020204" pitchFamily="34" charset="0"/>
                  <a:cs typeface="Arial" panose="020B0604020202020204" pitchFamily="34" charset="0"/>
                </a:endParaRPr>
              </a:p>
              <a:p>
                <a:pPr marL="2571750" lvl="5" indent="-285750">
                  <a:buFont typeface="Arial" panose="020B0604020202020204" pitchFamily="34" charset="0"/>
                  <a:buChar char="•"/>
                </a:pPr>
                <a:endParaRPr lang="ar-AE"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	F = </a:t>
                </a:r>
                <a14:m>
                  <m:oMath xmlns:m="http://schemas.openxmlformats.org/officeDocument/2006/math">
                    <m:f>
                      <m:fPr>
                        <m:ctrlPr>
                          <a:rPr lang="en-CA" sz="2800" i="1" smtClean="0">
                            <a:latin typeface="Cambria Math" panose="02040503050406030204" pitchFamily="18" charset="0"/>
                            <a:cs typeface="Arial" panose="020B0604020202020204" pitchFamily="34" charset="0"/>
                          </a:rPr>
                        </m:ctrlPr>
                      </m:fPr>
                      <m:num>
                        <m:sSubSup>
                          <m:sSubSupPr>
                            <m:ctrlPr>
                              <a:rPr lang="en-CA" sz="2800" i="1" smtClean="0">
                                <a:latin typeface="Cambria Math" panose="02040503050406030204" pitchFamily="18" charset="0"/>
                                <a:cs typeface="Arial" panose="020B0604020202020204" pitchFamily="34" charset="0"/>
                              </a:rPr>
                            </m:ctrlPr>
                          </m:sSubSupPr>
                          <m:e>
                            <m:r>
                              <a:rPr lang="en-CA" sz="2800" b="0" i="1" smtClean="0">
                                <a:latin typeface="Cambria Math" panose="02040503050406030204" pitchFamily="18" charset="0"/>
                                <a:cs typeface="Arial" panose="020B0604020202020204" pitchFamily="34" charset="0"/>
                              </a:rPr>
                              <m:t>𝑠</m:t>
                            </m:r>
                          </m:e>
                          <m:sub>
                            <m:r>
                              <a:rPr lang="en-CA" sz="2800" b="0" i="1" smtClean="0">
                                <a:latin typeface="Cambria Math" panose="02040503050406030204" pitchFamily="18" charset="0"/>
                                <a:cs typeface="Arial" panose="020B0604020202020204" pitchFamily="34" charset="0"/>
                              </a:rPr>
                              <m:t>1</m:t>
                            </m:r>
                          </m:sub>
                          <m:sup>
                            <m:r>
                              <a:rPr lang="en-CA" sz="2800" b="0" i="1" smtClean="0">
                                <a:latin typeface="Cambria Math" panose="02040503050406030204" pitchFamily="18" charset="0"/>
                                <a:cs typeface="Arial" panose="020B0604020202020204" pitchFamily="34" charset="0"/>
                              </a:rPr>
                              <m:t>2</m:t>
                            </m:r>
                          </m:sup>
                        </m:sSubSup>
                      </m:num>
                      <m:den>
                        <m:sSubSup>
                          <m:sSubSupPr>
                            <m:ctrlPr>
                              <a:rPr lang="en-CA" sz="2800" i="1" smtClean="0">
                                <a:latin typeface="Cambria Math" panose="02040503050406030204" pitchFamily="18" charset="0"/>
                                <a:cs typeface="Arial" panose="020B0604020202020204" pitchFamily="34" charset="0"/>
                              </a:rPr>
                            </m:ctrlPr>
                          </m:sSubSupPr>
                          <m:e>
                            <m:r>
                              <a:rPr lang="en-CA" sz="2800" b="0" i="1" smtClean="0">
                                <a:latin typeface="Cambria Math" panose="02040503050406030204" pitchFamily="18" charset="0"/>
                                <a:cs typeface="Arial" panose="020B0604020202020204" pitchFamily="34" charset="0"/>
                              </a:rPr>
                              <m:t>𝑠</m:t>
                            </m:r>
                          </m:e>
                          <m:sub>
                            <m:r>
                              <a:rPr lang="en-CA" sz="2800" b="0" i="1" smtClean="0">
                                <a:latin typeface="Cambria Math" panose="02040503050406030204" pitchFamily="18" charset="0"/>
                                <a:cs typeface="Arial" panose="020B0604020202020204" pitchFamily="34" charset="0"/>
                              </a:rPr>
                              <m:t>2</m:t>
                            </m:r>
                          </m:sub>
                          <m:sup>
                            <m:r>
                              <a:rPr lang="en-CA" sz="2800" b="0" i="1" smtClean="0">
                                <a:latin typeface="Cambria Math" panose="02040503050406030204" pitchFamily="18" charset="0"/>
                                <a:cs typeface="Arial" panose="020B0604020202020204" pitchFamily="34" charset="0"/>
                              </a:rPr>
                              <m:t>2</m:t>
                            </m:r>
                          </m:sup>
                        </m:sSubSup>
                      </m:den>
                    </m:f>
                  </m:oMath>
                </a14:m>
                <a:r>
                  <a:rPr lang="en-CA" sz="2800" dirty="0" smtClean="0">
                    <a:latin typeface="Arial" panose="020B0604020202020204" pitchFamily="34" charset="0"/>
                    <a:cs typeface="Arial" panose="020B0604020202020204" pitchFamily="34" charset="0"/>
                  </a:rPr>
                  <a:t>, F-distribution, </a:t>
                </a:r>
                <a:r>
                  <a:rPr lang="en-CA" sz="2800" dirty="0" err="1" smtClean="0">
                    <a:latin typeface="Arial" panose="020B0604020202020204" pitchFamily="34" charset="0"/>
                    <a:cs typeface="Arial" panose="020B0604020202020204" pitchFamily="34" charset="0"/>
                  </a:rPr>
                  <a:t>df</a:t>
                </a:r>
                <a:r>
                  <a:rPr lang="en-CA" sz="2800" dirty="0" smtClean="0">
                    <a:latin typeface="Arial" panose="020B0604020202020204" pitchFamily="34" charset="0"/>
                    <a:cs typeface="Arial" panose="020B0604020202020204" pitchFamily="34" charset="0"/>
                  </a:rPr>
                  <a:t> = n-1, n-2</a:t>
                </a:r>
              </a:p>
              <a:p>
                <a:endParaRPr lang="en-CA" sz="2800" dirty="0">
                  <a:latin typeface="Arial" panose="020B0604020202020204" pitchFamily="34" charset="0"/>
                  <a:cs typeface="Arial" panose="020B0604020202020204" pitchFamily="34" charset="0"/>
                </a:endParaRPr>
              </a:p>
              <a:p>
                <a:r>
                  <a:rPr lang="en-CA" sz="2800" dirty="0" err="1" smtClean="0">
                    <a:latin typeface="Arial" panose="020B0604020202020204" pitchFamily="34" charset="0"/>
                    <a:cs typeface="Arial" panose="020B0604020202020204" pitchFamily="34" charset="0"/>
                  </a:rPr>
                  <a:t>Levene’s</a:t>
                </a:r>
                <a:r>
                  <a:rPr lang="en-CA" sz="2800" dirty="0" smtClean="0">
                    <a:latin typeface="Arial" panose="020B0604020202020204" pitchFamily="34" charset="0"/>
                    <a:cs typeface="Arial" panose="020B0604020202020204" pitchFamily="34" charset="0"/>
                  </a:rPr>
                  <a:t> Test for Homogeneity of Variances</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More robust to departures from normality</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Available in many statistical software packages</a:t>
                </a:r>
              </a:p>
              <a:p>
                <a:endParaRPr lang="en-CA" sz="2800" dirty="0">
                  <a:latin typeface="Arial" panose="020B0604020202020204" pitchFamily="34" charset="0"/>
                  <a:cs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88932" y="1102290"/>
                <a:ext cx="8377069" cy="4289892"/>
              </a:xfrm>
              <a:prstGeom prst="rect">
                <a:avLst/>
              </a:prstGeom>
              <a:blipFill rotWithShape="0">
                <a:blip r:embed="rId3"/>
                <a:stretch>
                  <a:fillRect l="-1456" t="-1563"/>
                </a:stretch>
              </a:blipFill>
            </p:spPr>
            <p:txBody>
              <a:bodyPr/>
              <a:lstStyle/>
              <a:p>
                <a:r>
                  <a:rPr lang="en-CA">
                    <a:noFill/>
                  </a:rPr>
                  <a:t> </a:t>
                </a:r>
              </a:p>
            </p:txBody>
          </p:sp>
        </mc:Fallback>
      </mc:AlternateContent>
    </p:spTree>
    <p:extLst>
      <p:ext uri="{BB962C8B-B14F-4D97-AF65-F5344CB8AC3E}">
        <p14:creationId xmlns:p14="http://schemas.microsoft.com/office/powerpoint/2010/main" val="1378900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if data aren’t normal or variances aren’t equal?</a:t>
            </a:r>
            <a:endParaRPr lang="en-CA" dirty="0"/>
          </a:p>
        </p:txBody>
      </p:sp>
      <p:sp>
        <p:nvSpPr>
          <p:cNvPr id="4" name="Content Placeholder 2"/>
          <p:cNvSpPr>
            <a:spLocks noGrp="1"/>
          </p:cNvSpPr>
          <p:nvPr>
            <p:ph idx="1"/>
          </p:nvPr>
        </p:nvSpPr>
        <p:spPr>
          <a:xfrm>
            <a:off x="547688" y="1548835"/>
            <a:ext cx="7975600" cy="4351338"/>
          </a:xfrm>
        </p:spPr>
        <p:txBody>
          <a:bodyPr>
            <a:noAutofit/>
          </a:bodyPr>
          <a:lstStyle/>
          <a:p>
            <a:pPr marL="457200" lvl="1" indent="-457200">
              <a:spcBef>
                <a:spcPts val="624"/>
              </a:spcBef>
              <a:buFont typeface="+mj-lt"/>
              <a:buAutoNum type="arabicPeriod"/>
            </a:pPr>
            <a:r>
              <a:rPr lang="en-US" dirty="0" smtClean="0"/>
              <a:t>Ignore violations</a:t>
            </a:r>
          </a:p>
          <a:p>
            <a:pPr marL="914400" lvl="2" indent="-457200">
              <a:spcBef>
                <a:spcPts val="624"/>
              </a:spcBef>
            </a:pPr>
            <a:r>
              <a:rPr lang="en-US" sz="2400" dirty="0" smtClean="0"/>
              <a:t>Some tests are relatively robust to violations (e.g., t-test, ANOVAs) especially with large sample sizes</a:t>
            </a:r>
          </a:p>
          <a:p>
            <a:pPr marL="0" lvl="2" indent="0">
              <a:spcBef>
                <a:spcPts val="624"/>
              </a:spcBef>
              <a:buNone/>
            </a:pPr>
            <a:r>
              <a:rPr lang="en-US" sz="2400" dirty="0" smtClean="0"/>
              <a:t>2.  Transform the data	</a:t>
            </a:r>
          </a:p>
          <a:p>
            <a:pPr marL="800100" lvl="3" indent="-342900">
              <a:spcBef>
                <a:spcPts val="624"/>
              </a:spcBef>
            </a:pPr>
            <a:r>
              <a:rPr lang="en-US" sz="2400" dirty="0" smtClean="0"/>
              <a:t>E.g., log transformation</a:t>
            </a:r>
          </a:p>
          <a:p>
            <a:pPr marL="0" lvl="3" indent="0">
              <a:spcBef>
                <a:spcPts val="624"/>
              </a:spcBef>
              <a:buNone/>
            </a:pPr>
            <a:r>
              <a:rPr lang="en-US" sz="2400" dirty="0" smtClean="0"/>
              <a:t>3. Use non-parametric methods</a:t>
            </a:r>
          </a:p>
          <a:p>
            <a:pPr marL="450850" lvl="3" indent="0">
              <a:spcBef>
                <a:spcPts val="624"/>
              </a:spcBef>
            </a:pPr>
            <a:r>
              <a:rPr lang="en-US" sz="2400" dirty="0"/>
              <a:t>	</a:t>
            </a:r>
            <a:r>
              <a:rPr lang="en-US" sz="2400" dirty="0" smtClean="0"/>
              <a:t>no assumptions of normality, outliers not a problem</a:t>
            </a:r>
          </a:p>
          <a:p>
            <a:pPr marL="0" lvl="3" indent="0">
              <a:spcBef>
                <a:spcPts val="624"/>
              </a:spcBef>
              <a:buNone/>
            </a:pPr>
            <a:r>
              <a:rPr lang="en-US" sz="2400" dirty="0" smtClean="0"/>
              <a:t>4. Use a permutation test</a:t>
            </a:r>
          </a:p>
          <a:p>
            <a:pPr marL="901700" lvl="3" indent="-450850">
              <a:spcBef>
                <a:spcPts val="624"/>
              </a:spcBef>
            </a:pPr>
            <a:r>
              <a:rPr lang="en-US" sz="2400" dirty="0"/>
              <a:t>	</a:t>
            </a:r>
            <a:r>
              <a:rPr lang="en-US" sz="2400" dirty="0" smtClean="0"/>
              <a:t>computer generates null distribution for a test statistic and randomly rearranges the data for one of the variables</a:t>
            </a:r>
            <a:endParaRPr lang="en-US" sz="2400" dirty="0"/>
          </a:p>
        </p:txBody>
      </p:sp>
    </p:spTree>
    <p:extLst>
      <p:ext uri="{BB962C8B-B14F-4D97-AF65-F5344CB8AC3E}">
        <p14:creationId xmlns:p14="http://schemas.microsoft.com/office/powerpoint/2010/main" val="3949093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Histograms</a:t>
            </a:r>
            <a:endParaRPr lang="en-CA" dirty="0"/>
          </a:p>
        </p:txBody>
      </p:sp>
      <p:pic>
        <p:nvPicPr>
          <p:cNvPr id="5" name="Picture 2" descr="8 histograms sampled from normal distribution are shown.&#10;The horizontal axis is labeled Y and vertical axis is labeled Frequency. The first four histograms show data of 4 random samples with a sample size n equals 10. The first graph has four bars standing together, where the last bar on the right has the highest frequency. The second graph has four bars, where the third bar has the highest frequency. The third graph has four bars, where one bar with the least frequency is on the left and three bars stand together on the right, with the highest frequency bar on the far right. The fourth graph has three bars. The middle one has more frequency compared to other bars in the earlier graphs, and the other two bars are relatively shorter.&#10;The next four histograms show data of 4 random samples with a sample size n equals 20, where all the bars representing samples are placed together. The fifth graph has five bars, the highest frequency bar is the one at the center. The first two bars and the fourth bar share the same frequency. The sixth graph shows three bars. The bar at the center shows highest frequency. The bar on the left has a little less frequency, while the right bar is far less compared to both the bars. The seventh and eight graphs show a similar trend with the highest frequency sample at the cent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664658"/>
            <a:ext cx="9172409" cy="35586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28616" y="5513238"/>
            <a:ext cx="6613743"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Samples drawn from normal distribution</a:t>
            </a:r>
          </a:p>
          <a:p>
            <a:r>
              <a:rPr lang="en-CA" sz="2800" dirty="0" smtClean="0">
                <a:latin typeface="Arial" panose="020B0604020202020204" pitchFamily="34" charset="0"/>
                <a:cs typeface="Arial" panose="020B0604020202020204" pitchFamily="34" charset="0"/>
              </a:rPr>
              <a:t>Note variation and effect of sample size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4023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on numerical variables</a:t>
            </a:r>
            <a:endParaRPr lang="en-CA" dirty="0"/>
          </a:p>
        </p:txBody>
      </p:sp>
      <p:sp>
        <p:nvSpPr>
          <p:cNvPr id="4" name="Content Placeholder 2"/>
          <p:cNvSpPr>
            <a:spLocks noGrp="1"/>
          </p:cNvSpPr>
          <p:nvPr>
            <p:ph idx="1"/>
          </p:nvPr>
        </p:nvSpPr>
        <p:spPr>
          <a:xfrm>
            <a:off x="547688" y="1397794"/>
            <a:ext cx="7975600" cy="4351338"/>
          </a:xfrm>
        </p:spPr>
        <p:txBody>
          <a:bodyPr>
            <a:normAutofit/>
          </a:bodyPr>
          <a:lstStyle/>
          <a:p>
            <a:pPr marL="457200" lvl="1" indent="-457200">
              <a:spcBef>
                <a:spcPts val="624"/>
              </a:spcBef>
            </a:pPr>
            <a:r>
              <a:rPr lang="en-US" sz="2800" dirty="0" smtClean="0"/>
              <a:t>E.g., length, weight, speed</a:t>
            </a:r>
          </a:p>
          <a:p>
            <a:pPr marL="457200" lvl="1" indent="-457200">
              <a:spcBef>
                <a:spcPts val="624"/>
              </a:spcBef>
            </a:pPr>
            <a:r>
              <a:rPr lang="en-US" sz="2800" dirty="0" smtClean="0"/>
              <a:t>Which is larger, faster, longer?</a:t>
            </a:r>
          </a:p>
          <a:p>
            <a:pPr marL="457200" lvl="1" indent="-457200">
              <a:spcBef>
                <a:spcPts val="624"/>
              </a:spcBef>
            </a:pPr>
            <a:r>
              <a:rPr lang="en-US" sz="2800" dirty="0" smtClean="0"/>
              <a:t>Need to know probability distribution that these data are taken from</a:t>
            </a:r>
          </a:p>
          <a:p>
            <a:pPr marL="457200" lvl="1" indent="-457200">
              <a:spcBef>
                <a:spcPts val="624"/>
              </a:spcBef>
            </a:pPr>
            <a:r>
              <a:rPr lang="en-US" sz="2800" dirty="0" smtClean="0"/>
              <a:t>Many tests developed for variables that are normally distributed</a:t>
            </a:r>
            <a:endParaRPr lang="en-US" sz="2800" dirty="0"/>
          </a:p>
        </p:txBody>
      </p:sp>
    </p:spTree>
    <p:extLst>
      <p:ext uri="{BB962C8B-B14F-4D97-AF65-F5344CB8AC3E}">
        <p14:creationId xmlns:p14="http://schemas.microsoft.com/office/powerpoint/2010/main" val="3627354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Histograms</a:t>
            </a:r>
            <a:endParaRPr lang="en-CA" dirty="0"/>
          </a:p>
        </p:txBody>
      </p:sp>
      <p:sp>
        <p:nvSpPr>
          <p:cNvPr id="6" name="TextBox 5"/>
          <p:cNvSpPr txBox="1"/>
          <p:nvPr/>
        </p:nvSpPr>
        <p:spPr>
          <a:xfrm>
            <a:off x="808462" y="6178108"/>
            <a:ext cx="7454052"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Samples drawn from non-normal distributions</a:t>
            </a:r>
          </a:p>
        </p:txBody>
      </p:sp>
      <p:pic>
        <p:nvPicPr>
          <p:cNvPr id="7" name="Picture 2" descr="Four histograms drawn from non-normal distributions are shown.&#10;The horizontal axis is marked Y and the vertical axis is marked Frequency. The first graph (a) Skewed right histogram shows 8 bars. The first bar is high, the next one higher, and the third one is highest. The next two equal bars are less than half the size of the higher ones. The following two bars are of equal lengths as well. The last bar is the shortest of all. (b) Skewed left shows 8 bars  with the first three bars being small and equal and an empty space between the second and third bars. The next two bars are equal and higher. The subsequent three bars are comparatively very high, but in order of decreasing height. . (c) Very skewed right shows six bars with three clustered and three individual ones. The bars are in descending order starting from left being the highest and the right being the lowest. (d) Outlier shows four bars together and one apart on the right, which is of the lowest frequency. The second bar on the left has the highest frequenc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7834" y="1424976"/>
            <a:ext cx="5895307" cy="465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3178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Q-Q Plot</a:t>
            </a:r>
            <a:endParaRPr lang="en-CA" dirty="0"/>
          </a:p>
        </p:txBody>
      </p:sp>
      <p:pic>
        <p:nvPicPr>
          <p:cNvPr id="4" name="Picture 2" descr="A normal quantile plot is shown with 32 observation points.&#10;The horizontal axis represents Measurement, ranging from 0 to 4, and the vertical axis represents Normal quantile, ranging from negative 1 point 5 to 2 point 0. The plot begins from less than 0 on the horizontal axis and negative 1 point 1 along the vertical axis. The points are plotted diagonally upward in almost a straight line. The plot ends at 4 along the horizontal axis and 2 along the vertical axi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7740" y="1499505"/>
            <a:ext cx="6095496" cy="535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821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Tests</a:t>
            </a:r>
            <a:endParaRPr lang="en-CA" dirty="0"/>
          </a:p>
        </p:txBody>
      </p:sp>
      <p:sp>
        <p:nvSpPr>
          <p:cNvPr id="3" name="TextBox 2"/>
          <p:cNvSpPr txBox="1"/>
          <p:nvPr/>
        </p:nvSpPr>
        <p:spPr>
          <a:xfrm>
            <a:off x="485916" y="1453019"/>
            <a:ext cx="8520298"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The data are sampled from a population having a normal distribution</a:t>
            </a: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The data are sampled from a population not having a normal distribution</a:t>
            </a:r>
          </a:p>
        </p:txBody>
      </p:sp>
    </p:spTree>
    <p:extLst>
      <p:ext uri="{BB962C8B-B14F-4D97-AF65-F5344CB8AC3E}">
        <p14:creationId xmlns:p14="http://schemas.microsoft.com/office/powerpoint/2010/main" val="4202389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Tests</a:t>
            </a:r>
            <a:endParaRPr lang="en-CA" dirty="0"/>
          </a:p>
        </p:txBody>
      </p:sp>
      <p:sp>
        <p:nvSpPr>
          <p:cNvPr id="3" name="TextBox 2"/>
          <p:cNvSpPr txBox="1"/>
          <p:nvPr/>
        </p:nvSpPr>
        <p:spPr>
          <a:xfrm>
            <a:off x="485916" y="1453019"/>
            <a:ext cx="8520298" cy="5262979"/>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The data are sampled from a population having a normal distribution</a:t>
            </a: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The data are sampled from a population not having a normal distribution</a:t>
            </a:r>
          </a:p>
          <a:p>
            <a:endParaRPr lang="en-CA" sz="2800" dirty="0" smtClean="0">
              <a:latin typeface="Arial" panose="020B0604020202020204" pitchFamily="34" charset="0"/>
              <a:cs typeface="Arial" panose="020B0604020202020204" pitchFamily="34" charset="0"/>
            </a:endParaRPr>
          </a:p>
          <a:p>
            <a:r>
              <a:rPr lang="en-CA" sz="2800" dirty="0">
                <a:latin typeface="Arial" panose="020B0604020202020204" pitchFamily="34" charset="0"/>
                <a:cs typeface="Arial" panose="020B0604020202020204" pitchFamily="34" charset="0"/>
              </a:rPr>
              <a:t>E.g., Shapiro-Wilk test</a:t>
            </a:r>
          </a:p>
          <a:p>
            <a:pPr marL="901700"/>
            <a:r>
              <a:rPr lang="en-CA" sz="2800" dirty="0" smtClean="0">
                <a:latin typeface="Arial" panose="020B0604020202020204" pitchFamily="34" charset="0"/>
                <a:cs typeface="Arial" panose="020B0604020202020204" pitchFamily="34" charset="0"/>
              </a:rPr>
              <a:t>Calculates the mean and standard deviation of the sample data and tests the goodness-of-fit of the data to the normal distribution with same mean and standard deviation</a:t>
            </a:r>
          </a:p>
          <a:p>
            <a:pPr marL="901700"/>
            <a:r>
              <a:rPr lang="en-CA" sz="2800" dirty="0" smtClean="0">
                <a:latin typeface="Arial" panose="020B0604020202020204" pitchFamily="34" charset="0"/>
                <a:cs typeface="Arial" panose="020B0604020202020204" pitchFamily="34" charset="0"/>
              </a:rPr>
              <a:t>Performed in most software packages</a:t>
            </a:r>
          </a:p>
          <a:p>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929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When to ignore violations of assumptions?</a:t>
            </a:r>
            <a:endParaRPr lang="en-CA" dirty="0"/>
          </a:p>
        </p:txBody>
      </p:sp>
      <p:sp>
        <p:nvSpPr>
          <p:cNvPr id="3" name="TextBox 2"/>
          <p:cNvSpPr txBox="1"/>
          <p:nvPr/>
        </p:nvSpPr>
        <p:spPr>
          <a:xfrm>
            <a:off x="275339" y="1503123"/>
            <a:ext cx="8520298" cy="353943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Normality</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Depends on robustness of test</a:t>
            </a:r>
          </a:p>
          <a:p>
            <a:pPr marL="901700"/>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i.e., whether violations of assumptions change the results</a:t>
            </a:r>
          </a:p>
          <a:p>
            <a:pPr marL="901700" indent="-901700"/>
            <a:r>
              <a:rPr lang="en-CA" sz="2800" dirty="0" smtClean="0">
                <a:latin typeface="Arial" panose="020B0604020202020204" pitchFamily="34" charset="0"/>
                <a:cs typeface="Arial" panose="020B0604020202020204" pitchFamily="34" charset="0"/>
              </a:rPr>
              <a:t>Comparisons of means (e.g., ANOVA, t-test) generally robust for large samples</a:t>
            </a:r>
          </a:p>
          <a:p>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Why?</a:t>
            </a:r>
          </a:p>
        </p:txBody>
      </p:sp>
    </p:spTree>
    <p:extLst>
      <p:ext uri="{BB962C8B-B14F-4D97-AF65-F5344CB8AC3E}">
        <p14:creationId xmlns:p14="http://schemas.microsoft.com/office/powerpoint/2010/main" val="1946663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our histograms drawn from non-normal distributions are shown.&#10;The horizontal axis is marked Y and the vertical axis is marked Frequency. The first graph (a) Skewed right histogram shows 8 bars. The first bar is high, the next one higher, and the third one is highest. The next two equal bars are less than half the size of the higher ones. The following two bars are of equal lengths as well. The last bar is the shortest of all. (b) Skewed left shows 8 bars  with the first three bars being small and equal and an empty space between the second and third bars. The next two bars are equal and higher. The subsequent three bars are comparatively very high, but in order of decreasing height. . (c) Very skewed right shows six bars with three clustered and three individual ones. The bars are in descending order starting from left being the highest and the right being the lowest. (d) Outlier shows four bars together and one apart on the right, which is of the lowest frequency. The second bar on the left has the highest frequenc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7834" y="2206067"/>
            <a:ext cx="5895307" cy="46519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417" y="1251960"/>
            <a:ext cx="8218141" cy="954107"/>
          </a:xfrm>
          <a:prstGeom prst="rect">
            <a:avLst/>
          </a:prstGeom>
        </p:spPr>
        <p:txBody>
          <a:bodyPr wrap="square">
            <a:spAutoFit/>
          </a:bodyPr>
          <a:lstStyle/>
          <a:p>
            <a:r>
              <a:rPr lang="en-CA" sz="2800" dirty="0">
                <a:latin typeface="Arial" panose="020B0604020202020204" pitchFamily="34" charset="0"/>
                <a:cs typeface="Arial" panose="020B0604020202020204" pitchFamily="34" charset="0"/>
              </a:rPr>
              <a:t>Depends on how similar distributions of groups are</a:t>
            </a:r>
          </a:p>
          <a:p>
            <a:r>
              <a:rPr lang="en-CA" sz="2800" dirty="0">
                <a:latin typeface="Arial" panose="020B0604020202020204" pitchFamily="34" charset="0"/>
                <a:cs typeface="Arial" panose="020B0604020202020204" pitchFamily="34" charset="0"/>
              </a:rPr>
              <a:t>Outliers </a:t>
            </a:r>
          </a:p>
        </p:txBody>
      </p:sp>
      <p:sp>
        <p:nvSpPr>
          <p:cNvPr id="8" name="Title 1"/>
          <p:cNvSpPr txBox="1">
            <a:spLocks/>
          </p:cNvSpPr>
          <p:nvPr/>
        </p:nvSpPr>
        <p:spPr>
          <a:xfrm>
            <a:off x="-36512" y="-36498"/>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pPr algn="ctr"/>
            <a:r>
              <a:rPr lang="en-CA" dirty="0" smtClean="0"/>
              <a:t>When to ignore violations of assumptions?</a:t>
            </a:r>
            <a:endParaRPr lang="en-CA" dirty="0"/>
          </a:p>
        </p:txBody>
      </p:sp>
    </p:spTree>
    <p:extLst>
      <p:ext uri="{BB962C8B-B14F-4D97-AF65-F5344CB8AC3E}">
        <p14:creationId xmlns:p14="http://schemas.microsoft.com/office/powerpoint/2010/main" val="23274650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When to ignore violations of assumptions?</a:t>
            </a:r>
            <a:endParaRPr lang="en-CA" dirty="0"/>
          </a:p>
        </p:txBody>
      </p:sp>
      <p:sp>
        <p:nvSpPr>
          <p:cNvPr id="3" name="TextBox 2"/>
          <p:cNvSpPr txBox="1"/>
          <p:nvPr/>
        </p:nvSpPr>
        <p:spPr>
          <a:xfrm>
            <a:off x="275339" y="1503123"/>
            <a:ext cx="8520298" cy="3108543"/>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Unequal variances</a:t>
            </a:r>
          </a:p>
          <a:p>
            <a:pPr marL="457200" indent="-457200">
              <a:buFont typeface="Arial" panose="020B0604020202020204" pitchFamily="34" charset="0"/>
              <a:buChar char="•"/>
            </a:pPr>
            <a:endParaRPr lang="en-CA"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If n&gt;30 in each group</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balanced design</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differences in standard deviation are less than 3-fold</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Assumption of normality is met</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449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Data Transformations: log</a:t>
            </a:r>
            <a:endParaRPr lang="en-CA" dirty="0"/>
          </a:p>
        </p:txBody>
      </p:sp>
      <p:sp>
        <p:nvSpPr>
          <p:cNvPr id="3" name="TextBox 2"/>
          <p:cNvSpPr txBox="1"/>
          <p:nvPr/>
        </p:nvSpPr>
        <p:spPr>
          <a:xfrm>
            <a:off x="187773" y="1075042"/>
            <a:ext cx="8868661" cy="2246769"/>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Right-skewed data (e.g., body mass)</a:t>
            </a:r>
          </a:p>
          <a:p>
            <a:r>
              <a:rPr lang="en-CA" sz="2800" dirty="0" smtClean="0">
                <a:latin typeface="Arial" panose="020B0604020202020204" pitchFamily="34" charset="0"/>
                <a:cs typeface="Arial" panose="020B0604020202020204" pitchFamily="34" charset="0"/>
              </a:rPr>
              <a:t>Population with higher mean also has higher standard deviation (e.g., elephant vs. mouse body size)</a:t>
            </a:r>
          </a:p>
          <a:p>
            <a:r>
              <a:rPr lang="en-CA" sz="2800" dirty="0" smtClean="0">
                <a:latin typeface="Arial" panose="020B0604020202020204" pitchFamily="34" charset="0"/>
                <a:cs typeface="Arial" panose="020B0604020202020204" pitchFamily="34" charset="0"/>
              </a:rPr>
              <a:t>Data span orders of magnitude (e.g., abundance)</a:t>
            </a:r>
          </a:p>
          <a:p>
            <a:r>
              <a:rPr lang="en-CA" sz="2800" dirty="0" smtClean="0">
                <a:latin typeface="Arial" panose="020B0604020202020204" pitchFamily="34" charset="0"/>
                <a:cs typeface="Arial" panose="020B0604020202020204" pitchFamily="34" charset="0"/>
              </a:rPr>
              <a:t>Y’ = ln[Y], back-transform Y = </a:t>
            </a:r>
            <a:r>
              <a:rPr lang="en-CA" sz="2800" dirty="0" err="1" smtClean="0">
                <a:latin typeface="Arial" panose="020B0604020202020204" pitchFamily="34" charset="0"/>
                <a:cs typeface="Arial" panose="020B0604020202020204" pitchFamily="34" charset="0"/>
              </a:rPr>
              <a:t>e</a:t>
            </a:r>
            <a:r>
              <a:rPr lang="en-CA" sz="2800" baseline="30000" dirty="0" err="1" smtClean="0">
                <a:latin typeface="Arial" panose="020B0604020202020204" pitchFamily="34" charset="0"/>
                <a:cs typeface="Arial" panose="020B0604020202020204" pitchFamily="34" charset="0"/>
              </a:rPr>
              <a:t>Y</a:t>
            </a:r>
            <a:r>
              <a:rPr lang="en-CA" sz="2800" baseline="30000" dirty="0" smtClean="0">
                <a:latin typeface="Arial" panose="020B0604020202020204" pitchFamily="34" charset="0"/>
                <a:cs typeface="Arial" panose="020B0604020202020204" pitchFamily="34" charset="0"/>
              </a:rPr>
              <a:t>’</a:t>
            </a:r>
            <a:endParaRPr lang="en-CA" sz="2800" baseline="30000" dirty="0">
              <a:latin typeface="Arial" panose="020B0604020202020204" pitchFamily="34" charset="0"/>
              <a:cs typeface="Arial" panose="020B0604020202020204" pitchFamily="34" charset="0"/>
            </a:endParaRPr>
          </a:p>
        </p:txBody>
      </p:sp>
      <p:pic>
        <p:nvPicPr>
          <p:cNvPr id="4" name="Picture 2" descr="A set of graph show two probability distributions and the log transformation of the distributions.&#10;The probability distributions graph has two right-skewed distributions, Y subscript 1 and Y subscript 2. The horizontal axis ranges from 0 to 100 with an interval of 20. The vertical axis is probability density ranging from 0 to 0 point 0 8 with an interval of 0 point 0 2. The approximate data are: Y sub 1 has probability density (or peak) above 0 point 0 8 at X equals 10, whereas Y sub 2 peaks at about 0 point 0 3 5 at X equals 20. &#10;The graph of logarithmic transformation has two normal distributions of similar probability density, natural log of Y subscript 1 and natural log of Y subscript 2. The horizontal axis ranges from 0 to 5 with an interval of 1. The vertical axis is probability density ranging from 0 to 0 point 8 with an interval of 0 point 2. The approximate data are: natural log of Y sub 1 has a probability density (or peak) of 0 point 8 at X equals 2; natural log of Y sub 2 has the same probability density but at X equals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773" y="3484650"/>
            <a:ext cx="8768453" cy="333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555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Data Transformations: arcsine</a:t>
            </a:r>
            <a:endParaRPr lang="en-CA" dirty="0"/>
          </a:p>
        </p:txBody>
      </p:sp>
      <mc:AlternateContent xmlns:mc="http://schemas.openxmlformats.org/markup-compatibility/2006" xmlns:a14="http://schemas.microsoft.com/office/drawing/2010/main">
        <mc:Choice Requires="a14">
          <p:sp>
            <p:nvSpPr>
              <p:cNvPr id="3" name="TextBox 2"/>
              <p:cNvSpPr txBox="1"/>
              <p:nvPr/>
            </p:nvSpPr>
            <p:spPr>
              <a:xfrm>
                <a:off x="275338" y="1237881"/>
                <a:ext cx="8868661" cy="1848006"/>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Proportions</a:t>
                </a:r>
              </a:p>
              <a:p>
                <a:r>
                  <a:rPr lang="en-CA" sz="2800" dirty="0" smtClean="0">
                    <a:latin typeface="Arial" panose="020B0604020202020204" pitchFamily="34" charset="0"/>
                    <a:cs typeface="Arial" panose="020B0604020202020204" pitchFamily="34" charset="0"/>
                  </a:rPr>
                  <a:t>Tend to be non-normally distributed and unequal standard deviations</a:t>
                </a:r>
              </a:p>
              <a:p>
                <a:r>
                  <a:rPr lang="en-CA" sz="2800" dirty="0" smtClean="0">
                    <a:latin typeface="Arial" panose="020B0604020202020204" pitchFamily="34" charset="0"/>
                    <a:cs typeface="Arial" panose="020B0604020202020204" pitchFamily="34" charset="0"/>
                  </a:rPr>
                  <a:t>p’ = </a:t>
                </a:r>
                <a:r>
                  <a:rPr lang="en-CA" sz="2800" dirty="0" err="1" smtClean="0">
                    <a:latin typeface="Arial" panose="020B0604020202020204" pitchFamily="34" charset="0"/>
                    <a:cs typeface="Arial" panose="020B0604020202020204" pitchFamily="34" charset="0"/>
                  </a:rPr>
                  <a:t>arcsin</a:t>
                </a:r>
                <a14:m>
                  <m:oMath xmlns:m="http://schemas.openxmlformats.org/officeDocument/2006/math">
                    <m:r>
                      <a:rPr lang="en-CA" sz="2800" b="0" i="0" smtClean="0">
                        <a:latin typeface="Cambria Math" panose="02040503050406030204" pitchFamily="18" charset="0"/>
                        <a:ea typeface="Cambria Math" panose="02040503050406030204" pitchFamily="18" charset="0"/>
                        <a:cs typeface="Arial" panose="020B0604020202020204" pitchFamily="34" charset="0"/>
                      </a:rPr>
                      <m:t>[</m:t>
                    </m:r>
                    <m:r>
                      <a:rPr lang="en-CA" sz="2800" i="1" smtClean="0">
                        <a:latin typeface="Cambria Math" panose="02040503050406030204" pitchFamily="18" charset="0"/>
                        <a:ea typeface="Cambria Math" panose="02040503050406030204" pitchFamily="18" charset="0"/>
                        <a:cs typeface="Arial" panose="020B0604020202020204" pitchFamily="34" charset="0"/>
                      </a:rPr>
                      <m:t>√</m:t>
                    </m:r>
                    <m:r>
                      <a:rPr lang="en-CA" sz="2800" b="0" i="1" smtClean="0">
                        <a:latin typeface="Cambria Math" panose="02040503050406030204" pitchFamily="18" charset="0"/>
                        <a:ea typeface="Cambria Math" panose="02040503050406030204" pitchFamily="18" charset="0"/>
                        <a:cs typeface="Arial" panose="020B0604020202020204" pitchFamily="34" charset="0"/>
                      </a:rPr>
                      <m:t>𝑝</m:t>
                    </m:r>
                    <m:r>
                      <a:rPr lang="en-CA" sz="28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CA" sz="28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75338" y="1237881"/>
                <a:ext cx="8868661" cy="1848006"/>
              </a:xfrm>
              <a:prstGeom prst="rect">
                <a:avLst/>
              </a:prstGeom>
              <a:blipFill rotWithShape="0">
                <a:blip r:embed="rId4"/>
                <a:stretch>
                  <a:fillRect l="-1375" t="-3300" b="-8251"/>
                </a:stretch>
              </a:blipFill>
            </p:spPr>
            <p:txBody>
              <a:bodyPr/>
              <a:lstStyle/>
              <a:p>
                <a:r>
                  <a:rPr lang="en-CA">
                    <a:noFill/>
                  </a:rPr>
                  <a:t> </a:t>
                </a:r>
              </a:p>
            </p:txBody>
          </p:sp>
        </mc:Fallback>
      </mc:AlternateContent>
      <p:graphicFrame>
        <p:nvGraphicFramePr>
          <p:cNvPr id="4" name="Object 4"/>
          <p:cNvGraphicFramePr>
            <a:graphicFrameLocks noGrp="1" noChangeAspect="1"/>
          </p:cNvGraphicFramePr>
          <p:nvPr>
            <p:ph sz="quarter" idx="4294967295"/>
            <p:extLst/>
          </p:nvPr>
        </p:nvGraphicFramePr>
        <p:xfrm>
          <a:off x="1726504" y="5436296"/>
          <a:ext cx="514350" cy="609600"/>
        </p:xfrm>
        <a:graphic>
          <a:graphicData uri="http://schemas.openxmlformats.org/presentationml/2006/ole">
            <mc:AlternateContent xmlns:mc="http://schemas.openxmlformats.org/markup-compatibility/2006">
              <mc:Choice xmlns:v="urn:schemas-microsoft-com:vml" Requires="v">
                <p:oleObj spid="_x0000_s1066" name="Equation" r:id="rId5" imgW="203040" imgH="241200" progId="Equation.3">
                  <p:embed/>
                </p:oleObj>
              </mc:Choice>
              <mc:Fallback>
                <p:oleObj name="Equation" r:id="rId5" imgW="2030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6504" y="5436296"/>
                        <a:ext cx="5143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Line 5"/>
          <p:cNvSpPr>
            <a:spLocks noChangeShapeType="1"/>
          </p:cNvSpPr>
          <p:nvPr/>
        </p:nvSpPr>
        <p:spPr bwMode="auto">
          <a:xfrm>
            <a:off x="4088704" y="4598096"/>
            <a:ext cx="914400" cy="0"/>
          </a:xfrm>
          <a:prstGeom prst="line">
            <a:avLst/>
          </a:prstGeom>
          <a:noFill/>
          <a:ln w="28575">
            <a:solidFill>
              <a:schemeClr val="tx1"/>
            </a:solidFill>
            <a:round/>
            <a:headEnd/>
            <a:tailEnd type="triangle" w="lg" len="lg"/>
          </a:ln>
        </p:spPr>
        <p:txBody>
          <a:bodyPr/>
          <a:lstStyle/>
          <a:p>
            <a:pPr eaLnBrk="0" fontAlgn="base" hangingPunct="0">
              <a:spcBef>
                <a:spcPct val="0"/>
              </a:spcBef>
              <a:spcAft>
                <a:spcPct val="0"/>
              </a:spcAft>
            </a:pPr>
            <a:endParaRPr lang="en-CA" dirty="0">
              <a:solidFill>
                <a:prstClr val="black"/>
              </a:solidFill>
              <a:latin typeface="Tahoma" pitchFamily="34" charset="0"/>
            </a:endParaRPr>
          </a:p>
        </p:txBody>
      </p:sp>
      <p:graphicFrame>
        <p:nvGraphicFramePr>
          <p:cNvPr id="6" name="Object 8"/>
          <p:cNvGraphicFramePr>
            <a:graphicFrameLocks noChangeAspect="1"/>
          </p:cNvGraphicFramePr>
          <p:nvPr>
            <p:extLst/>
          </p:nvPr>
        </p:nvGraphicFramePr>
        <p:xfrm>
          <a:off x="5312667" y="5402959"/>
          <a:ext cx="2738437" cy="735012"/>
        </p:xfrm>
        <a:graphic>
          <a:graphicData uri="http://schemas.openxmlformats.org/presentationml/2006/ole">
            <mc:AlternateContent xmlns:mc="http://schemas.openxmlformats.org/markup-compatibility/2006">
              <mc:Choice xmlns:v="urn:schemas-microsoft-com:vml" Requires="v">
                <p:oleObj spid="_x0000_s1067" name="Equation" r:id="rId7" imgW="1041120" imgH="279360" progId="Equation.3">
                  <p:embed/>
                </p:oleObj>
              </mc:Choice>
              <mc:Fallback>
                <p:oleObj name="Equation" r:id="rId7" imgW="104112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2667" y="5402959"/>
                        <a:ext cx="2738437"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9"/>
          <p:cNvGraphicFramePr>
            <a:graphicFrameLocks noChangeAspect="1"/>
          </p:cNvGraphicFramePr>
          <p:nvPr>
            <p:extLst/>
          </p:nvPr>
        </p:nvGraphicFramePr>
        <p:xfrm>
          <a:off x="888304" y="3720209"/>
          <a:ext cx="2895600" cy="1639887"/>
        </p:xfrm>
        <a:graphic>
          <a:graphicData uri="http://schemas.openxmlformats.org/presentationml/2006/ole">
            <mc:AlternateContent xmlns:mc="http://schemas.openxmlformats.org/markup-compatibility/2006">
              <mc:Choice xmlns:v="urn:schemas-microsoft-com:vml" Requires="v">
                <p:oleObj spid="_x0000_s1068" name="CorelDRAW" r:id="rId9" imgW="2012400" imgH="1069200" progId="">
                  <p:embed/>
                </p:oleObj>
              </mc:Choice>
              <mc:Fallback>
                <p:oleObj name="CorelDRAW" r:id="rId9" imgW="2012400" imgH="1069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8304" y="3720209"/>
                        <a:ext cx="2895600" cy="163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p:cNvGraphicFramePr>
            <a:graphicFrameLocks noGrp="1" noChangeAspect="1"/>
          </p:cNvGraphicFramePr>
          <p:nvPr>
            <p:ph sz="quarter" idx="4294967295"/>
            <p:extLst/>
          </p:nvPr>
        </p:nvGraphicFramePr>
        <p:xfrm>
          <a:off x="5384104" y="3791646"/>
          <a:ext cx="2959100" cy="1568450"/>
        </p:xfrm>
        <a:graphic>
          <a:graphicData uri="http://schemas.openxmlformats.org/presentationml/2006/ole">
            <mc:AlternateContent xmlns:mc="http://schemas.openxmlformats.org/markup-compatibility/2006">
              <mc:Choice xmlns:v="urn:schemas-microsoft-com:vml" Requires="v">
                <p:oleObj spid="_x0000_s1069" name="CorelDRAW" r:id="rId11" imgW="2012400" imgH="999360" progId="">
                  <p:embed/>
                </p:oleObj>
              </mc:Choice>
              <mc:Fallback>
                <p:oleObj name="CorelDRAW" r:id="rId11" imgW="2012400" imgH="999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4104" y="3791646"/>
                        <a:ext cx="29591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07471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Data Transformations: square root</a:t>
            </a:r>
            <a:endParaRPr lang="en-CA" dirty="0"/>
          </a:p>
        </p:txBody>
      </p:sp>
      <mc:AlternateContent xmlns:mc="http://schemas.openxmlformats.org/markup-compatibility/2006" xmlns:a14="http://schemas.microsoft.com/office/drawing/2010/main">
        <mc:Choice Requires="a14">
          <p:sp>
            <p:nvSpPr>
              <p:cNvPr id="3" name="TextBox 2"/>
              <p:cNvSpPr txBox="1"/>
              <p:nvPr/>
            </p:nvSpPr>
            <p:spPr>
              <a:xfrm>
                <a:off x="275338" y="1237881"/>
                <a:ext cx="8868661" cy="1906804"/>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Count data (e.g., number eggs laid)</a:t>
                </a:r>
              </a:p>
              <a:p>
                <a:r>
                  <a:rPr lang="en-CA" sz="2800" dirty="0">
                    <a:latin typeface="Arial" panose="020B0604020202020204" pitchFamily="34" charset="0"/>
                    <a:cs typeface="Arial" panose="020B0604020202020204" pitchFamily="34" charset="0"/>
                  </a:rPr>
                  <a:t>Y</a:t>
                </a:r>
                <a:r>
                  <a:rPr lang="en-CA" sz="2800" dirty="0" smtClean="0">
                    <a:latin typeface="Arial" panose="020B0604020202020204" pitchFamily="34" charset="0"/>
                    <a:cs typeface="Arial" panose="020B0604020202020204" pitchFamily="34" charset="0"/>
                  </a:rPr>
                  <a:t>’ = </a:t>
                </a:r>
                <a14:m>
                  <m:oMath xmlns:m="http://schemas.openxmlformats.org/officeDocument/2006/math">
                    <m:rad>
                      <m:radPr>
                        <m:degHide m:val="on"/>
                        <m:ctrlPr>
                          <a:rPr lang="en-CA" sz="2800" b="0" i="1" smtClean="0">
                            <a:latin typeface="Cambria Math" panose="02040503050406030204" pitchFamily="18" charset="0"/>
                            <a:ea typeface="Cambria Math" panose="02040503050406030204" pitchFamily="18" charset="0"/>
                            <a:cs typeface="Arial" panose="020B0604020202020204" pitchFamily="34" charset="0"/>
                          </a:rPr>
                        </m:ctrlPr>
                      </m:radPr>
                      <m:deg/>
                      <m:e>
                        <m:r>
                          <a:rPr lang="en-CA" sz="2800" b="0" i="1" smtClean="0">
                            <a:latin typeface="Cambria Math" panose="02040503050406030204" pitchFamily="18" charset="0"/>
                            <a:ea typeface="Cambria Math" panose="02040503050406030204" pitchFamily="18" charset="0"/>
                            <a:cs typeface="Arial" panose="020B0604020202020204" pitchFamily="34" charset="0"/>
                          </a:rPr>
                          <m:t>𝑌</m:t>
                        </m:r>
                        <m:r>
                          <a:rPr lang="en-CA" sz="2800" b="0" i="1" smtClean="0">
                            <a:latin typeface="Cambria Math" panose="02040503050406030204" pitchFamily="18" charset="0"/>
                            <a:ea typeface="Cambria Math" panose="02040503050406030204" pitchFamily="18" charset="0"/>
                            <a:cs typeface="Arial" panose="020B0604020202020204" pitchFamily="34" charset="0"/>
                          </a:rPr>
                          <m:t>+1/2</m:t>
                        </m:r>
                      </m:e>
                    </m:rad>
                  </m:oMath>
                </a14:m>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Can help equalize different standard deviations between groups</a:t>
                </a:r>
                <a:endParaRPr lang="en-CA" sz="28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75338" y="1237881"/>
                <a:ext cx="8868661" cy="1906804"/>
              </a:xfrm>
              <a:prstGeom prst="rect">
                <a:avLst/>
              </a:prstGeom>
              <a:blipFill rotWithShape="0">
                <a:blip r:embed="rId4"/>
                <a:stretch>
                  <a:fillRect l="-1375" t="-3195" b="-7668"/>
                </a:stretch>
              </a:blipFill>
            </p:spPr>
            <p:txBody>
              <a:bodyPr/>
              <a:lstStyle/>
              <a:p>
                <a:r>
                  <a:rPr lang="en-CA">
                    <a:noFill/>
                  </a:rPr>
                  <a:t> </a:t>
                </a:r>
              </a:p>
            </p:txBody>
          </p:sp>
        </mc:Fallback>
      </mc:AlternateContent>
      <p:graphicFrame>
        <p:nvGraphicFramePr>
          <p:cNvPr id="7" name="Object 29"/>
          <p:cNvGraphicFramePr>
            <a:graphicFrameLocks noGrp="1" noChangeAspect="1"/>
          </p:cNvGraphicFramePr>
          <p:nvPr>
            <p:ph sz="quarter" idx="4294967295"/>
            <p:extLst/>
          </p:nvPr>
        </p:nvGraphicFramePr>
        <p:xfrm>
          <a:off x="838200" y="4034425"/>
          <a:ext cx="3200400" cy="1689100"/>
        </p:xfrm>
        <a:graphic>
          <a:graphicData uri="http://schemas.openxmlformats.org/presentationml/2006/ole">
            <mc:AlternateContent xmlns:mc="http://schemas.openxmlformats.org/markup-compatibility/2006">
              <mc:Choice xmlns:v="urn:schemas-microsoft-com:vml" Requires="v">
                <p:oleObj spid="_x0000_s2090" name="CorelDRAW" r:id="rId5" imgW="2012400" imgH="995040" progId="">
                  <p:embed/>
                </p:oleObj>
              </mc:Choice>
              <mc:Fallback>
                <p:oleObj name="CorelDRAW" r:id="rId5" imgW="2012400" imgH="9950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034425"/>
                        <a:ext cx="3200400" cy="1689100"/>
                      </a:xfrm>
                      <a:prstGeom prst="rect">
                        <a:avLst/>
                      </a:prstGeom>
                      <a:noFill/>
                      <a:ln>
                        <a:noFill/>
                      </a:ln>
                      <a:effectLst/>
                      <a:extLst/>
                    </p:spPr>
                  </p:pic>
                </p:oleObj>
              </mc:Fallback>
            </mc:AlternateContent>
          </a:graphicData>
        </a:graphic>
      </p:graphicFrame>
      <p:graphicFrame>
        <p:nvGraphicFramePr>
          <p:cNvPr id="8" name="Object 31"/>
          <p:cNvGraphicFramePr>
            <a:graphicFrameLocks noGrp="1" noChangeAspect="1"/>
          </p:cNvGraphicFramePr>
          <p:nvPr>
            <p:ph sz="quarter" idx="4294967295"/>
            <p:extLst/>
          </p:nvPr>
        </p:nvGraphicFramePr>
        <p:xfrm>
          <a:off x="5257800" y="4058238"/>
          <a:ext cx="3124200" cy="1652587"/>
        </p:xfrm>
        <a:graphic>
          <a:graphicData uri="http://schemas.openxmlformats.org/presentationml/2006/ole">
            <mc:AlternateContent xmlns:mc="http://schemas.openxmlformats.org/markup-compatibility/2006">
              <mc:Choice xmlns:v="urn:schemas-microsoft-com:vml" Requires="v">
                <p:oleObj spid="_x0000_s2091" name="CorelDRAW" r:id="rId7" imgW="2012400" imgH="997920" progId="">
                  <p:embed/>
                </p:oleObj>
              </mc:Choice>
              <mc:Fallback>
                <p:oleObj name="CorelDRAW" r:id="rId7" imgW="2012400" imgH="99792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4058238"/>
                        <a:ext cx="3124200"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Line 38"/>
          <p:cNvSpPr>
            <a:spLocks noChangeShapeType="1"/>
          </p:cNvSpPr>
          <p:nvPr/>
        </p:nvSpPr>
        <p:spPr bwMode="auto">
          <a:xfrm>
            <a:off x="4038600" y="4948825"/>
            <a:ext cx="914400" cy="0"/>
          </a:xfrm>
          <a:prstGeom prst="line">
            <a:avLst/>
          </a:prstGeom>
          <a:noFill/>
          <a:ln w="28575">
            <a:solidFill>
              <a:schemeClr val="tx1"/>
            </a:solidFill>
            <a:round/>
            <a:headEnd/>
            <a:tailEnd type="triangle" w="lg" len="lg"/>
          </a:ln>
        </p:spPr>
        <p:txBody>
          <a:bodyPr/>
          <a:lstStyle/>
          <a:p>
            <a:pPr eaLnBrk="0" fontAlgn="base" hangingPunct="0">
              <a:spcBef>
                <a:spcPct val="0"/>
              </a:spcBef>
              <a:spcAft>
                <a:spcPct val="0"/>
              </a:spcAft>
            </a:pPr>
            <a:endParaRPr lang="en-CA" dirty="0">
              <a:solidFill>
                <a:prstClr val="black"/>
              </a:solidFill>
              <a:latin typeface="Tahoma" pitchFamily="34" charset="0"/>
            </a:endParaRPr>
          </a:p>
        </p:txBody>
      </p:sp>
      <p:graphicFrame>
        <p:nvGraphicFramePr>
          <p:cNvPr id="10" name="Object 39"/>
          <p:cNvGraphicFramePr>
            <a:graphicFrameLocks noGrp="1" noChangeAspect="1"/>
          </p:cNvGraphicFramePr>
          <p:nvPr>
            <p:ph sz="half" idx="4294967295"/>
            <p:extLst/>
          </p:nvPr>
        </p:nvGraphicFramePr>
        <p:xfrm>
          <a:off x="1828800" y="5787025"/>
          <a:ext cx="534988" cy="635000"/>
        </p:xfrm>
        <a:graphic>
          <a:graphicData uri="http://schemas.openxmlformats.org/presentationml/2006/ole">
            <mc:AlternateContent xmlns:mc="http://schemas.openxmlformats.org/markup-compatibility/2006">
              <mc:Choice xmlns:v="urn:schemas-microsoft-com:vml" Requires="v">
                <p:oleObj spid="_x0000_s2092" name="Equation" r:id="rId9" imgW="203040" imgH="241200" progId="Equation.3">
                  <p:embed/>
                </p:oleObj>
              </mc:Choice>
              <mc:Fallback>
                <p:oleObj name="Equation" r:id="rId9" imgW="20304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5787025"/>
                        <a:ext cx="5349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46"/>
          <p:cNvGraphicFramePr>
            <a:graphicFrameLocks noChangeAspect="1"/>
          </p:cNvGraphicFramePr>
          <p:nvPr>
            <p:extLst/>
          </p:nvPr>
        </p:nvGraphicFramePr>
        <p:xfrm>
          <a:off x="5943600" y="5710825"/>
          <a:ext cx="1738313" cy="735013"/>
        </p:xfrm>
        <a:graphic>
          <a:graphicData uri="http://schemas.openxmlformats.org/presentationml/2006/ole">
            <mc:AlternateContent xmlns:mc="http://schemas.openxmlformats.org/markup-compatibility/2006">
              <mc:Choice xmlns:v="urn:schemas-microsoft-com:vml" Requires="v">
                <p:oleObj spid="_x0000_s2093" name="Equation" r:id="rId11" imgW="660240" imgH="279360" progId="Equation.3">
                  <p:embed/>
                </p:oleObj>
              </mc:Choice>
              <mc:Fallback>
                <p:oleObj name="Equation" r:id="rId11" imgW="66024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5710825"/>
                        <a:ext cx="1738313"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36186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One-sample t-test</a:t>
            </a:r>
            <a:endParaRPr lang="en-CA"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584200" y="1360945"/>
                <a:ext cx="7975600" cy="4351338"/>
              </a:xfrm>
            </p:spPr>
            <p:txBody>
              <a:bodyPr>
                <a:normAutofit/>
              </a:bodyPr>
              <a:lstStyle/>
              <a:p>
                <a:pPr marL="457200" lvl="1" indent="-457200">
                  <a:spcBef>
                    <a:spcPts val="624"/>
                  </a:spcBef>
                </a:pPr>
                <a:r>
                  <a:rPr lang="en-US" sz="2800" dirty="0" smtClean="0"/>
                  <a:t>Testing an observed mean (</a:t>
                </a:r>
                <a14:m>
                  <m:oMath xmlns:m="http://schemas.openxmlformats.org/officeDocument/2006/math">
                    <m:acc>
                      <m:accPr>
                        <m:chr m:val="̅"/>
                        <m:ctrlPr>
                          <a:rPr lang="en-CA" sz="2800" b="0" i="1" smtClean="0">
                            <a:latin typeface="Cambria Math" panose="02040503050406030204" pitchFamily="18" charset="0"/>
                          </a:rPr>
                        </m:ctrlPr>
                      </m:accPr>
                      <m:e>
                        <m:r>
                          <m:rPr>
                            <m:nor/>
                          </m:rPr>
                          <a:rPr lang="en-CA" sz="2800" b="0" i="0" smtClean="0">
                            <a:latin typeface="Cambria Math" panose="02040503050406030204" pitchFamily="18" charset="0"/>
                          </a:rPr>
                          <m:t>Y</m:t>
                        </m:r>
                        <m:r>
                          <m:rPr>
                            <m:nor/>
                          </m:rPr>
                          <a:rPr lang="en-US" sz="2800" dirty="0"/>
                          <m:t> </m:t>
                        </m:r>
                      </m:e>
                    </m:acc>
                  </m:oMath>
                </a14:m>
                <a:r>
                  <a:rPr lang="en-US" sz="2800" dirty="0" smtClean="0"/>
                  <a:t>) against a parametric mean (</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b="0" i="1" smtClean="0">
                            <a:latin typeface="Cambria Math" panose="02040503050406030204" pitchFamily="18" charset="0"/>
                            <a:ea typeface="Cambria Math" panose="02040503050406030204" pitchFamily="18" charset="0"/>
                          </a:rPr>
                          <m:t>0</m:t>
                        </m:r>
                      </m:sub>
                    </m:sSub>
                    <m:r>
                      <a:rPr lang="en-CA" sz="2800" b="0" i="1" smtClean="0">
                        <a:latin typeface="Cambria Math" panose="02040503050406030204" pitchFamily="18" charset="0"/>
                        <a:ea typeface="Cambria Math" panose="02040503050406030204" pitchFamily="18" charset="0"/>
                      </a:rPr>
                      <m:t>)</m:t>
                    </m:r>
                  </m:oMath>
                </a14:m>
                <a:endParaRPr lang="en-US" sz="2800" dirty="0" smtClean="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584200" y="1360945"/>
                <a:ext cx="7975600" cy="4351338"/>
              </a:xfrm>
              <a:blipFill rotWithShape="0">
                <a:blip r:embed="rId3"/>
                <a:stretch>
                  <a:fillRect l="-1376" t="-2381"/>
                </a:stretch>
              </a:blipFill>
            </p:spPr>
            <p:txBody>
              <a:bodyPr/>
              <a:lstStyle/>
              <a:p>
                <a:r>
                  <a:rPr lang="en-CA">
                    <a:noFill/>
                  </a:rPr>
                  <a:t> </a:t>
                </a:r>
              </a:p>
            </p:txBody>
          </p:sp>
        </mc:Fallback>
      </mc:AlternateContent>
      <p:pic>
        <p:nvPicPr>
          <p:cNvPr id="6" name="Picture Placeholder 7" descr="A mathematical equation reads: t equals start fraction Y bar minus mu subscript 0 over S over square root of n end fraction.">
            <a:extLst>
              <a:ext uri="{FF2B5EF4-FFF2-40B4-BE49-F238E27FC236}">
                <a16:creationId xmlns="" xmlns:a16="http://schemas.microsoft.com/office/drawing/2014/main" id="{C9CD7AE0-84EF-4AAE-8082-43C669BC08A8}"/>
              </a:ext>
            </a:extLst>
          </p:cNvPr>
          <p:cNvPicPr>
            <a:picLocks noChangeAspect="1"/>
          </p:cNvPicPr>
          <p:nvPr/>
        </p:nvPicPr>
        <p:blipFill>
          <a:blip r:embed="rId4"/>
          <a:stretch>
            <a:fillRect/>
          </a:stretch>
        </p:blipFill>
        <p:spPr>
          <a:xfrm>
            <a:off x="3454190" y="2736282"/>
            <a:ext cx="2235620" cy="1338223"/>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1365337" y="4490359"/>
                <a:ext cx="6413326" cy="954107"/>
              </a:xfrm>
              <a:prstGeom prst="rect">
                <a:avLst/>
              </a:prstGeom>
            </p:spPr>
            <p:txBody>
              <a:bodyPr wrap="square">
                <a:spAutoFit/>
              </a:bodyPr>
              <a:lstStyle/>
              <a:p>
                <a:pPr lvl="0"/>
                <a14:m>
                  <m:oMath xmlns:m="http://schemas.openxmlformats.org/officeDocument/2006/math">
                    <m:sSub>
                      <m:sSubPr>
                        <m:ctrlPr>
                          <a:rPr lang="ar-AE" sz="2800" b="1" i="1">
                            <a:latin typeface="Cambria Math" panose="02040503050406030204" pitchFamily="18" charset="0"/>
                          </a:rPr>
                        </m:ctrlPr>
                      </m:sSubPr>
                      <m:e>
                        <m:r>
                          <a:rPr lang="ar-AE" sz="2800" b="1" i="1">
                            <a:latin typeface="Cambria Math"/>
                          </a:rPr>
                          <m:t>𝑯</m:t>
                        </m:r>
                      </m:e>
                      <m:sub>
                        <m:r>
                          <a:rPr lang="ar-AE" sz="2800" b="1" i="1">
                            <a:latin typeface="Cambria Math"/>
                          </a:rPr>
                          <m:t>𝟎</m:t>
                        </m:r>
                      </m:sub>
                    </m:sSub>
                  </m:oMath>
                </a14:m>
                <a:r>
                  <a:rPr lang="ar-AE"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The population mean equals </a:t>
                </a:r>
                <a:r>
                  <a:rPr lang="el-GR" sz="2800" i="1" dirty="0">
                    <a:latin typeface="Arial" panose="020B0604020202020204" pitchFamily="34" charset="0"/>
                    <a:cs typeface="Arial" panose="020B0604020202020204" pitchFamily="34" charset="0"/>
                  </a:rPr>
                  <a:t>μ</a:t>
                </a:r>
                <a:r>
                  <a:rPr lang="en-US" sz="2800" baseline="-25000" dirty="0">
                    <a:latin typeface="Arial" panose="020B0604020202020204" pitchFamily="34" charset="0"/>
                    <a:cs typeface="Arial" panose="020B0604020202020204" pitchFamily="34" charset="0"/>
                  </a:rPr>
                  <a:t>0 </a:t>
                </a:r>
                <a:r>
                  <a:rPr lang="en-US" sz="2800" dirty="0">
                    <a:latin typeface="Arial" panose="020B0604020202020204" pitchFamily="34" charset="0"/>
                    <a:cs typeface="Arial" panose="020B0604020202020204" pitchFamily="34" charset="0"/>
                  </a:rPr>
                  <a:t>.</a:t>
                </a:r>
                <a:endParaRPr lang="ar-AE" sz="2800" dirty="0">
                  <a:latin typeface="Arial" panose="020B0604020202020204" pitchFamily="34" charset="0"/>
                  <a:cs typeface="Arial" panose="020B0604020202020204" pitchFamily="34" charset="0"/>
                </a:endParaRPr>
              </a:p>
              <a:p>
                <a:pPr lvl="0"/>
                <a14:m>
                  <m:oMath xmlns:m="http://schemas.openxmlformats.org/officeDocument/2006/math">
                    <m:sSub>
                      <m:sSubPr>
                        <m:ctrlPr>
                          <a:rPr lang="ar-AE" sz="2800" b="1" i="1">
                            <a:latin typeface="Cambria Math" panose="02040503050406030204" pitchFamily="18" charset="0"/>
                          </a:rPr>
                        </m:ctrlPr>
                      </m:sSubPr>
                      <m:e>
                        <m:r>
                          <a:rPr lang="ar-AE" sz="2800" b="1" i="1">
                            <a:latin typeface="Cambria Math"/>
                          </a:rPr>
                          <m:t>𝑯</m:t>
                        </m:r>
                      </m:e>
                      <m:sub>
                        <m:r>
                          <a:rPr lang="ar-AE" sz="2800" b="1" i="1">
                            <a:latin typeface="Cambria Math"/>
                          </a:rPr>
                          <m:t>𝑨</m:t>
                        </m:r>
                      </m:sub>
                    </m:sSub>
                  </m:oMath>
                </a14:m>
                <a:r>
                  <a:rPr lang="ar-AE"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The population mean is not</a:t>
                </a:r>
                <a:r>
                  <a:rPr lang="el-GR" sz="2800" i="1" dirty="0">
                    <a:latin typeface="Arial" panose="020B0604020202020204" pitchFamily="34" charset="0"/>
                    <a:cs typeface="Arial" panose="020B0604020202020204" pitchFamily="34" charset="0"/>
                  </a:rPr>
                  <a:t> μ</a:t>
                </a:r>
                <a:r>
                  <a:rPr lang="en-US" sz="2800" baseline="-25000" dirty="0">
                    <a:latin typeface="Arial" panose="020B0604020202020204" pitchFamily="34" charset="0"/>
                    <a:cs typeface="Arial" panose="020B0604020202020204" pitchFamily="34" charset="0"/>
                  </a:rPr>
                  <a:t>0</a:t>
                </a:r>
                <a14:m>
                  <m:oMath xmlns:m="http://schemas.openxmlformats.org/officeDocument/2006/math">
                    <m:r>
                      <a:rPr lang="en-US" sz="2800">
                        <a:latin typeface="Cambria Math" panose="02040503050406030204" pitchFamily="18" charset="0"/>
                      </a:rPr>
                      <m:t> </m:t>
                    </m:r>
                    <m:r>
                      <a:rPr lang="en-US" sz="2800" i="1">
                        <a:latin typeface="Cambria Math"/>
                      </a:rPr>
                      <m:t>.</m:t>
                    </m:r>
                  </m:oMath>
                </a14:m>
                <a:endParaRPr lang="ar-AE" sz="2800" dirty="0">
                  <a:latin typeface="Arial" panose="020B0604020202020204" pitchFamily="34" charset="0"/>
                  <a:cs typeface="Arial" panose="020B0604020202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365337" y="4490359"/>
                <a:ext cx="6413326" cy="954107"/>
              </a:xfrm>
              <a:prstGeom prst="rect">
                <a:avLst/>
              </a:prstGeom>
              <a:blipFill rotWithShape="0">
                <a:blip r:embed="rId5"/>
                <a:stretch>
                  <a:fillRect t="-7051" b="-17308"/>
                </a:stretch>
              </a:blipFill>
            </p:spPr>
            <p:txBody>
              <a:bodyPr/>
              <a:lstStyle/>
              <a:p>
                <a:r>
                  <a:rPr lang="en-CA">
                    <a:noFill/>
                  </a:rPr>
                  <a:t> </a:t>
                </a:r>
              </a:p>
            </p:txBody>
          </p:sp>
        </mc:Fallback>
      </mc:AlternateContent>
    </p:spTree>
    <p:extLst>
      <p:ext uri="{BB962C8B-B14F-4D97-AF65-F5344CB8AC3E}">
        <p14:creationId xmlns:p14="http://schemas.microsoft.com/office/powerpoint/2010/main" val="873862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Notes on using transformations</a:t>
            </a:r>
            <a:endParaRPr lang="en-CA" dirty="0"/>
          </a:p>
        </p:txBody>
      </p:sp>
      <p:sp>
        <p:nvSpPr>
          <p:cNvPr id="3" name="TextBox 2"/>
          <p:cNvSpPr txBox="1"/>
          <p:nvPr/>
        </p:nvSpPr>
        <p:spPr>
          <a:xfrm>
            <a:off x="275338" y="1237881"/>
            <a:ext cx="8868661" cy="3826689"/>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Often makes sense to back-transform descriptive statistics, confidence intervals, and regression coefficients that have been calculated on transformed data</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E.g., For log transformation Y = </a:t>
            </a:r>
            <a:r>
              <a:rPr lang="en-CA" sz="2800" dirty="0" err="1" smtClean="0">
                <a:latin typeface="Arial" panose="020B0604020202020204" pitchFamily="34" charset="0"/>
                <a:cs typeface="Arial" panose="020B0604020202020204" pitchFamily="34" charset="0"/>
              </a:rPr>
              <a:t>e</a:t>
            </a:r>
            <a:r>
              <a:rPr lang="en-CA" sz="2800" baseline="30000" dirty="0" err="1" smtClean="0">
                <a:latin typeface="Arial" panose="020B0604020202020204" pitchFamily="34" charset="0"/>
                <a:cs typeface="Arial" panose="020B0604020202020204" pitchFamily="34" charset="0"/>
              </a:rPr>
              <a:t>Y</a:t>
            </a:r>
            <a:r>
              <a:rPr lang="en-CA" sz="2800" baseline="300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endParaRPr lang="en-CA" sz="2800" baseline="30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Try multiple transformations, but no p-hacking! (i.e., don’t choose a different transformation because it gives significant results)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4556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sp>
        <p:nvSpPr>
          <p:cNvPr id="3" name="TextBox 2"/>
          <p:cNvSpPr txBox="1"/>
          <p:nvPr/>
        </p:nvSpPr>
        <p:spPr>
          <a:xfrm>
            <a:off x="543350" y="1524914"/>
            <a:ext cx="7984276" cy="3539430"/>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 Used for one-sample or paired t-test when normality assumption is not met</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Tests whether the median of a population equals a null hypothesized value</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 Assign values above the hypothesized value a + and values below a –</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Use binomial test to evaluate whether the proportion of + and – differs from p = 0.5</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19491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3561" y="1565753"/>
            <a:ext cx="3386779" cy="5130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676" y="1565753"/>
            <a:ext cx="3645074"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conflict and speciation rates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8338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4"/>
          <p:cNvGraphicFramePr>
            <a:graphicFrameLocks/>
          </p:cNvGraphicFramePr>
          <p:nvPr>
            <p:extLst/>
          </p:nvPr>
        </p:nvGraphicFramePr>
        <p:xfrm>
          <a:off x="1246220" y="348993"/>
          <a:ext cx="6954317" cy="11917680"/>
        </p:xfrm>
        <a:graphic>
          <a:graphicData uri="http://schemas.openxmlformats.org/drawingml/2006/table">
            <a:tbl>
              <a:tblPr firstRow="1" bandRow="1">
                <a:tableStyleId>{5940675A-B579-460E-94D1-54222C63F5DA}</a:tableStyleId>
              </a:tblPr>
              <a:tblGrid>
                <a:gridCol w="1152395">
                  <a:extLst>
                    <a:ext uri="{9D8B030D-6E8A-4147-A177-3AD203B41FA5}">
                      <a16:colId xmlns:a16="http://schemas.microsoft.com/office/drawing/2014/main" xmlns="" val="20000"/>
                    </a:ext>
                  </a:extLst>
                </a:gridCol>
                <a:gridCol w="1521204">
                  <a:extLst>
                    <a:ext uri="{9D8B030D-6E8A-4147-A177-3AD203B41FA5}">
                      <a16:colId xmlns:a16="http://schemas.microsoft.com/office/drawing/2014/main" xmlns="" val="20001"/>
                    </a:ext>
                  </a:extLst>
                </a:gridCol>
                <a:gridCol w="1374206">
                  <a:extLst>
                    <a:ext uri="{9D8B030D-6E8A-4147-A177-3AD203B41FA5}">
                      <a16:colId xmlns:a16="http://schemas.microsoft.com/office/drawing/2014/main" xmlns="" val="20002"/>
                    </a:ext>
                  </a:extLst>
                </a:gridCol>
                <a:gridCol w="1482556">
                  <a:extLst>
                    <a:ext uri="{9D8B030D-6E8A-4147-A177-3AD203B41FA5}">
                      <a16:colId xmlns:a16="http://schemas.microsoft.com/office/drawing/2014/main" xmlns="" val="20003"/>
                    </a:ext>
                  </a:extLst>
                </a:gridCol>
                <a:gridCol w="1423956">
                  <a:extLst>
                    <a:ext uri="{9D8B030D-6E8A-4147-A177-3AD203B41FA5}">
                      <a16:colId xmlns:a16="http://schemas.microsoft.com/office/drawing/2014/main" xmlns="" val="20004"/>
                    </a:ext>
                  </a:extLst>
                </a:gridCol>
              </a:tblGrid>
              <a:tr h="0">
                <a:tc>
                  <a:txBody>
                    <a:bodyPr/>
                    <a:lstStyle/>
                    <a:p>
                      <a:pPr algn="ct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dirty="0">
                          <a:latin typeface="Arial" panose="020B0604020202020204" pitchFamily="34" charset="0"/>
                          <a:cs typeface="Arial" panose="020B0604020202020204" pitchFamily="34" charset="0"/>
                        </a:rPr>
                        <a:t>Number of species</a:t>
                      </a:r>
                    </a:p>
                  </a:txBody>
                  <a:tcPr/>
                </a:tc>
                <a:tc>
                  <a:txBody>
                    <a:bodyPr/>
                    <a:lstStyle/>
                    <a:p>
                      <a:pPr algn="ctr"/>
                      <a:r>
                        <a:rPr lang="en-US" sz="2000" b="1" dirty="0">
                          <a:latin typeface="Arial" panose="020B0604020202020204" pitchFamily="34" charset="0"/>
                          <a:cs typeface="Arial" panose="020B0604020202020204" pitchFamily="34" charset="0"/>
                        </a:rPr>
                        <a:t>Number of species</a:t>
                      </a:r>
                    </a:p>
                  </a:txBody>
                  <a:tcPr/>
                </a:tc>
                <a:tc>
                  <a:txBody>
                    <a:bodyPr/>
                    <a:lstStyle/>
                    <a:p>
                      <a:pPr algn="ctr"/>
                      <a:endParaRPr lang="en-US" sz="2000" b="1" dirty="0">
                        <a:latin typeface="Arial" panose="020B0604020202020204" pitchFamily="34" charset="0"/>
                        <a:cs typeface="Arial" panose="020B0604020202020204" pitchFamily="34" charset="0"/>
                      </a:endParaRPr>
                    </a:p>
                  </a:txBody>
                  <a:tcPr/>
                </a:tc>
                <a:tc>
                  <a:txBody>
                    <a:bodyPr/>
                    <a:lstStyle/>
                    <a:p>
                      <a:pPr algn="ctr"/>
                      <a:endParaRPr lang="en-US"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656234207"/>
                  </a:ext>
                </a:extLst>
              </a:tr>
              <a:tr h="242711">
                <a:tc>
                  <a:txBody>
                    <a:bodyPr/>
                    <a:lstStyle/>
                    <a:p>
                      <a:pPr algn="ctr"/>
                      <a:r>
                        <a:rPr lang="en-US" sz="2000" b="1" i="0" kern="1200" dirty="0">
                          <a:solidFill>
                            <a:schemeClr val="tx1"/>
                          </a:solidFill>
                          <a:effectLst/>
                          <a:latin typeface="Arial" panose="020B0604020202020204" pitchFamily="34" charset="0"/>
                          <a:ea typeface="+mn-ea"/>
                          <a:cs typeface="Arial" panose="020B0604020202020204" pitchFamily="34" charset="0"/>
                        </a:rPr>
                        <a:t>Taxon pair</a:t>
                      </a:r>
                      <a:r>
                        <a:rPr lang="en-US" sz="2000" b="1" dirty="0">
                          <a:latin typeface="Arial" panose="020B0604020202020204" pitchFamily="34" charset="0"/>
                          <a:cs typeface="Arial" panose="020B0604020202020204" pitchFamily="34" charset="0"/>
                        </a:rPr>
                        <a:t> </a:t>
                      </a:r>
                    </a:p>
                  </a:txBody>
                  <a:tcPr/>
                </a:tc>
                <a:tc>
                  <a:txBody>
                    <a:bodyPr/>
                    <a:lstStyle/>
                    <a:p>
                      <a:pPr algn="ctr"/>
                      <a:r>
                        <a:rPr lang="en-US" sz="2000" b="1" dirty="0">
                          <a:latin typeface="Arial" panose="020B0604020202020204" pitchFamily="34" charset="0"/>
                          <a:cs typeface="Arial" panose="020B0604020202020204" pitchFamily="34" charset="0"/>
                        </a:rPr>
                        <a:t>Multiple-mating group</a:t>
                      </a:r>
                    </a:p>
                  </a:txBody>
                  <a:tcPr/>
                </a:tc>
                <a:tc>
                  <a:txBody>
                    <a:bodyPr/>
                    <a:lstStyle/>
                    <a:p>
                      <a:pPr algn="ctr"/>
                      <a:r>
                        <a:rPr lang="en-US" sz="2000" b="1" dirty="0">
                          <a:latin typeface="Arial" panose="020B0604020202020204" pitchFamily="34" charset="0"/>
                          <a:cs typeface="Arial" panose="020B0604020202020204" pitchFamily="34" charset="0"/>
                        </a:rPr>
                        <a:t>Single-mating group</a:t>
                      </a:r>
                    </a:p>
                  </a:txBody>
                  <a:tcPr/>
                </a:tc>
                <a:tc>
                  <a:txBody>
                    <a:bodyPr/>
                    <a:lstStyle/>
                    <a:p>
                      <a:pPr algn="ctr"/>
                      <a:r>
                        <a:rPr lang="en-US" sz="2000" b="1" dirty="0">
                          <a:latin typeface="Arial" panose="020B0604020202020204" pitchFamily="34" charset="0"/>
                          <a:cs typeface="Arial" panose="020B0604020202020204" pitchFamily="34" charset="0"/>
                        </a:rPr>
                        <a:t>Difference</a:t>
                      </a:r>
                    </a:p>
                  </a:txBody>
                  <a:tcPr/>
                </a:tc>
                <a:tc>
                  <a:txBody>
                    <a:bodyPr/>
                    <a:lstStyle/>
                    <a:p>
                      <a:pPr algn="ctr"/>
                      <a:r>
                        <a:rPr lang="en-US" sz="2000" b="1">
                          <a:latin typeface="Arial" panose="020B0604020202020204" pitchFamily="34" charset="0"/>
                          <a:cs typeface="Arial" panose="020B0604020202020204" pitchFamily="34" charset="0"/>
                        </a:rPr>
                        <a:t>Above (+) </a:t>
                      </a:r>
                      <a:r>
                        <a:rPr lang="en-US" sz="2000" b="1" dirty="0">
                          <a:latin typeface="Arial" panose="020B0604020202020204" pitchFamily="34" charset="0"/>
                          <a:cs typeface="Arial" panose="020B0604020202020204" pitchFamily="34" charset="0"/>
                        </a:rPr>
                        <a:t>or below </a:t>
                      </a:r>
                      <a:r>
                        <a:rPr lang="en-US" sz="2000" b="1">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zero</a:t>
                      </a:r>
                    </a:p>
                  </a:txBody>
                  <a:tcPr/>
                </a:tc>
                <a:extLst>
                  <a:ext uri="{0D108BD9-81ED-4DB2-BD59-A6C34878D82A}">
                    <a16:rowId xmlns:a16="http://schemas.microsoft.com/office/drawing/2014/main" xmlns="" val="663553410"/>
                  </a:ext>
                </a:extLst>
              </a:tr>
              <a:tr h="242711">
                <a:tc>
                  <a:txBody>
                    <a:bodyPr/>
                    <a:lstStyle/>
                    <a:p>
                      <a:pPr algn="ctr"/>
                      <a:r>
                        <a:rPr lang="en-US" sz="2000" dirty="0">
                          <a:latin typeface="Arial" panose="020B0604020202020204" pitchFamily="34" charset="0"/>
                          <a:cs typeface="Arial" panose="020B0604020202020204" pitchFamily="34" charset="0"/>
                        </a:rPr>
                        <a:t>A</a:t>
                      </a:r>
                    </a:p>
                  </a:txBody>
                  <a:tcPr/>
                </a:tc>
                <a:tc>
                  <a:txBody>
                    <a:bodyPr/>
                    <a:lstStyle/>
                    <a:p>
                      <a:pPr algn="ctr"/>
                      <a:r>
                        <a:rPr lang="en-US" sz="2000" dirty="0">
                          <a:latin typeface="Arial" panose="020B0604020202020204" pitchFamily="34" charset="0"/>
                          <a:cs typeface="Arial" panose="020B0604020202020204" pitchFamily="34" charset="0"/>
                        </a:rPr>
                        <a:t>53</a:t>
                      </a:r>
                    </a:p>
                  </a:txBody>
                  <a:tcPr/>
                </a:tc>
                <a:tc>
                  <a:txBody>
                    <a:bodyPr/>
                    <a:lstStyle/>
                    <a:p>
                      <a:pPr algn="ctr"/>
                      <a:r>
                        <a:rPr lang="en-US" sz="2000" dirty="0">
                          <a:latin typeface="Arial" panose="020B0604020202020204" pitchFamily="34" charset="0"/>
                          <a:cs typeface="Arial" panose="020B0604020202020204" pitchFamily="34" charset="0"/>
                        </a:rPr>
                        <a:t>10</a:t>
                      </a:r>
                    </a:p>
                  </a:txBody>
                  <a:tcPr/>
                </a:tc>
                <a:tc>
                  <a:txBody>
                    <a:bodyPr/>
                    <a:lstStyle/>
                    <a:p>
                      <a:pPr algn="ctr"/>
                      <a:r>
                        <a:rPr lang="en-US" sz="2000" dirty="0">
                          <a:latin typeface="Arial" panose="020B0604020202020204" pitchFamily="34" charset="0"/>
                          <a:cs typeface="Arial" panose="020B0604020202020204" pitchFamily="34" charset="0"/>
                        </a:rPr>
                        <a:t>43</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0"/>
                  </a:ext>
                </a:extLst>
              </a:tr>
              <a:tr h="242711">
                <a:tc>
                  <a:txBody>
                    <a:bodyPr/>
                    <a:lstStyle/>
                    <a:p>
                      <a:pPr algn="ctr"/>
                      <a:r>
                        <a:rPr lang="en-US" sz="2000" dirty="0">
                          <a:latin typeface="Arial" panose="020B0604020202020204" pitchFamily="34" charset="0"/>
                          <a:cs typeface="Arial" panose="020B0604020202020204" pitchFamily="34" charset="0"/>
                        </a:rPr>
                        <a:t>B</a:t>
                      </a:r>
                    </a:p>
                  </a:txBody>
                  <a:tcPr/>
                </a:tc>
                <a:tc>
                  <a:txBody>
                    <a:bodyPr/>
                    <a:lstStyle/>
                    <a:p>
                      <a:pPr algn="ctr"/>
                      <a:r>
                        <a:rPr lang="en-US" sz="2000" dirty="0">
                          <a:latin typeface="Arial" panose="020B0604020202020204" pitchFamily="34" charset="0"/>
                          <a:cs typeface="Arial" panose="020B0604020202020204" pitchFamily="34" charset="0"/>
                        </a:rPr>
                        <a:t>73</a:t>
                      </a:r>
                    </a:p>
                  </a:txBody>
                  <a:tcPr/>
                </a:tc>
                <a:tc>
                  <a:txBody>
                    <a:bodyPr/>
                    <a:lstStyle/>
                    <a:p>
                      <a:pPr algn="ctr"/>
                      <a:r>
                        <a:rPr lang="en-US" sz="2000" dirty="0">
                          <a:latin typeface="Arial" panose="020B0604020202020204" pitchFamily="34" charset="0"/>
                          <a:cs typeface="Arial" panose="020B0604020202020204" pitchFamily="34" charset="0"/>
                        </a:rPr>
                        <a:t>120</a:t>
                      </a:r>
                    </a:p>
                  </a:txBody>
                  <a:tcPr/>
                </a:tc>
                <a:tc>
                  <a:txBody>
                    <a:bodyPr/>
                    <a:lstStyle/>
                    <a:p>
                      <a:pPr algn="ctr"/>
                      <a:r>
                        <a:rPr lang="en-US" sz="2000" dirty="0">
                          <a:latin typeface="Arial" panose="020B0604020202020204" pitchFamily="34" charset="0"/>
                          <a:cs typeface="Arial" panose="020B0604020202020204" pitchFamily="34" charset="0"/>
                        </a:rPr>
                        <a:t>-47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1"/>
                  </a:ext>
                </a:extLst>
              </a:tr>
              <a:tr h="242711">
                <a:tc>
                  <a:txBody>
                    <a:bodyPr/>
                    <a:lstStyle/>
                    <a:p>
                      <a:pPr algn="ctr"/>
                      <a:r>
                        <a:rPr lang="en-US" sz="2000" dirty="0">
                          <a:latin typeface="Arial" panose="020B0604020202020204" pitchFamily="34" charset="0"/>
                          <a:cs typeface="Arial" panose="020B0604020202020204" pitchFamily="34" charset="0"/>
                        </a:rPr>
                        <a:t>C</a:t>
                      </a:r>
                    </a:p>
                  </a:txBody>
                  <a:tcPr/>
                </a:tc>
                <a:tc>
                  <a:txBody>
                    <a:bodyPr/>
                    <a:lstStyle/>
                    <a:p>
                      <a:pPr algn="ctr"/>
                      <a:r>
                        <a:rPr lang="en-US" sz="2000" dirty="0">
                          <a:latin typeface="Arial" panose="020B0604020202020204" pitchFamily="34" charset="0"/>
                          <a:cs typeface="Arial" panose="020B0604020202020204" pitchFamily="34" charset="0"/>
                        </a:rPr>
                        <a:t>228</a:t>
                      </a:r>
                    </a:p>
                  </a:txBody>
                  <a:tcPr/>
                </a:tc>
                <a:tc>
                  <a:txBody>
                    <a:bodyPr/>
                    <a:lstStyle/>
                    <a:p>
                      <a:pPr algn="ctr"/>
                      <a:r>
                        <a:rPr lang="en-US" sz="2000" dirty="0">
                          <a:latin typeface="Arial" panose="020B0604020202020204" pitchFamily="34" charset="0"/>
                          <a:cs typeface="Arial" panose="020B0604020202020204" pitchFamily="34" charset="0"/>
                        </a:rPr>
                        <a:t>74</a:t>
                      </a:r>
                    </a:p>
                  </a:txBody>
                  <a:tcPr/>
                </a:tc>
                <a:tc>
                  <a:txBody>
                    <a:bodyPr/>
                    <a:lstStyle/>
                    <a:p>
                      <a:pPr algn="ctr"/>
                      <a:r>
                        <a:rPr lang="en-US" sz="2000" dirty="0">
                          <a:latin typeface="Arial" panose="020B0604020202020204" pitchFamily="34" charset="0"/>
                          <a:cs typeface="Arial" panose="020B0604020202020204" pitchFamily="34" charset="0"/>
                        </a:rPr>
                        <a:t>154</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2"/>
                  </a:ext>
                </a:extLst>
              </a:tr>
              <a:tr h="242711">
                <a:tc>
                  <a:txBody>
                    <a:bodyPr/>
                    <a:lstStyle/>
                    <a:p>
                      <a:pPr algn="ctr"/>
                      <a:r>
                        <a:rPr lang="en-US" sz="2000" dirty="0">
                          <a:latin typeface="Arial" panose="020B0604020202020204" pitchFamily="34" charset="0"/>
                          <a:cs typeface="Arial" panose="020B0604020202020204" pitchFamily="34" charset="0"/>
                        </a:rPr>
                        <a:t>D</a:t>
                      </a:r>
                    </a:p>
                  </a:txBody>
                  <a:tcPr/>
                </a:tc>
                <a:tc>
                  <a:txBody>
                    <a:bodyPr/>
                    <a:lstStyle/>
                    <a:p>
                      <a:pPr algn="ctr"/>
                      <a:r>
                        <a:rPr lang="en-US" sz="2000" dirty="0">
                          <a:latin typeface="Arial" panose="020B0604020202020204" pitchFamily="34" charset="0"/>
                          <a:cs typeface="Arial" panose="020B0604020202020204" pitchFamily="34" charset="0"/>
                        </a:rPr>
                        <a:t>353</a:t>
                      </a:r>
                    </a:p>
                  </a:txBody>
                  <a:tcPr/>
                </a:tc>
                <a:tc>
                  <a:txBody>
                    <a:bodyPr/>
                    <a:lstStyle/>
                    <a:p>
                      <a:pPr algn="ctr"/>
                      <a:r>
                        <a:rPr lang="en-US" sz="2000" dirty="0">
                          <a:latin typeface="Arial" panose="020B0604020202020204" pitchFamily="34" charset="0"/>
                          <a:cs typeface="Arial" panose="020B0604020202020204" pitchFamily="34" charset="0"/>
                        </a:rPr>
                        <a:t>289</a:t>
                      </a:r>
                    </a:p>
                  </a:txBody>
                  <a:tcPr/>
                </a:tc>
                <a:tc>
                  <a:txBody>
                    <a:bodyPr/>
                    <a:lstStyle/>
                    <a:p>
                      <a:pPr algn="ctr"/>
                      <a:r>
                        <a:rPr lang="en-US" sz="2000" dirty="0">
                          <a:latin typeface="Arial" panose="020B0604020202020204" pitchFamily="34" charset="0"/>
                          <a:cs typeface="Arial" panose="020B0604020202020204" pitchFamily="34" charset="0"/>
                        </a:rPr>
                        <a:t>64</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3"/>
                  </a:ext>
                </a:extLst>
              </a:tr>
              <a:tr h="242711">
                <a:tc>
                  <a:txBody>
                    <a:bodyPr/>
                    <a:lstStyle/>
                    <a:p>
                      <a:pPr algn="ctr"/>
                      <a:r>
                        <a:rPr lang="en-US" sz="2000" dirty="0">
                          <a:latin typeface="Arial" panose="020B0604020202020204" pitchFamily="34" charset="0"/>
                          <a:cs typeface="Arial" panose="020B0604020202020204" pitchFamily="34" charset="0"/>
                        </a:rPr>
                        <a:t>E</a:t>
                      </a:r>
                    </a:p>
                  </a:txBody>
                  <a:tcPr/>
                </a:tc>
                <a:tc>
                  <a:txBody>
                    <a:bodyPr/>
                    <a:lstStyle/>
                    <a:p>
                      <a:pPr algn="ctr"/>
                      <a:r>
                        <a:rPr lang="en-US" sz="2000" dirty="0">
                          <a:latin typeface="Arial" panose="020B0604020202020204" pitchFamily="34" charset="0"/>
                          <a:cs typeface="Arial" panose="020B0604020202020204" pitchFamily="34" charset="0"/>
                        </a:rPr>
                        <a:t>157</a:t>
                      </a:r>
                    </a:p>
                  </a:txBody>
                  <a:tcPr/>
                </a:tc>
                <a:tc>
                  <a:txBody>
                    <a:bodyPr/>
                    <a:lstStyle/>
                    <a:p>
                      <a:pPr algn="ctr"/>
                      <a:r>
                        <a:rPr lang="en-US" sz="2000" dirty="0">
                          <a:latin typeface="Arial" panose="020B0604020202020204" pitchFamily="34" charset="0"/>
                          <a:cs typeface="Arial" panose="020B0604020202020204" pitchFamily="34" charset="0"/>
                        </a:rPr>
                        <a:t>30</a:t>
                      </a:r>
                    </a:p>
                  </a:txBody>
                  <a:tcPr/>
                </a:tc>
                <a:tc>
                  <a:txBody>
                    <a:bodyPr/>
                    <a:lstStyle/>
                    <a:p>
                      <a:pPr algn="ctr"/>
                      <a:r>
                        <a:rPr lang="en-US" sz="2000" dirty="0">
                          <a:latin typeface="Arial" panose="020B0604020202020204" pitchFamily="34" charset="0"/>
                          <a:cs typeface="Arial" panose="020B0604020202020204" pitchFamily="34" charset="0"/>
                        </a:rPr>
                        <a:t>127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4"/>
                  </a:ext>
                </a:extLst>
              </a:tr>
              <a:tr h="242711">
                <a:tc>
                  <a:txBody>
                    <a:bodyPr/>
                    <a:lstStyle/>
                    <a:p>
                      <a:pPr algn="ctr"/>
                      <a:r>
                        <a:rPr lang="en-US" sz="2000" dirty="0">
                          <a:latin typeface="Arial" panose="020B0604020202020204" pitchFamily="34" charset="0"/>
                          <a:cs typeface="Arial" panose="020B0604020202020204" pitchFamily="34" charset="0"/>
                        </a:rPr>
                        <a:t>F</a:t>
                      </a:r>
                    </a:p>
                  </a:txBody>
                  <a:tcPr/>
                </a:tc>
                <a:tc>
                  <a:txBody>
                    <a:bodyPr/>
                    <a:lstStyle/>
                    <a:p>
                      <a:pPr algn="ctr"/>
                      <a:r>
                        <a:rPr lang="en-US" sz="2000" dirty="0">
                          <a:latin typeface="Arial" panose="020B0604020202020204" pitchFamily="34" charset="0"/>
                          <a:cs typeface="Arial" panose="020B0604020202020204" pitchFamily="34" charset="0"/>
                        </a:rPr>
                        <a:t>300</a:t>
                      </a:r>
                    </a:p>
                  </a:txBody>
                  <a:tcPr/>
                </a:tc>
                <a:tc>
                  <a:txBody>
                    <a:bodyPr/>
                    <a:lstStyle/>
                    <a:p>
                      <a:pPr algn="ctr"/>
                      <a:r>
                        <a:rPr lang="en-US" sz="2000" dirty="0">
                          <a:latin typeface="Arial" panose="020B0604020202020204" pitchFamily="34" charset="0"/>
                          <a:cs typeface="Arial" panose="020B0604020202020204" pitchFamily="34" charset="0"/>
                        </a:rPr>
                        <a:t>4</a:t>
                      </a:r>
                    </a:p>
                  </a:txBody>
                  <a:tcPr/>
                </a:tc>
                <a:tc>
                  <a:txBody>
                    <a:bodyPr/>
                    <a:lstStyle/>
                    <a:p>
                      <a:pPr algn="ctr"/>
                      <a:r>
                        <a:rPr lang="en-US" sz="2000" dirty="0">
                          <a:latin typeface="Arial" panose="020B0604020202020204" pitchFamily="34" charset="0"/>
                          <a:cs typeface="Arial" panose="020B0604020202020204" pitchFamily="34" charset="0"/>
                        </a:rPr>
                        <a:t>296</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5"/>
                  </a:ext>
                </a:extLst>
              </a:tr>
              <a:tr h="242711">
                <a:tc>
                  <a:txBody>
                    <a:bodyPr/>
                    <a:lstStyle/>
                    <a:p>
                      <a:pPr algn="ctr"/>
                      <a:r>
                        <a:rPr lang="en-US" sz="2000" dirty="0">
                          <a:latin typeface="Arial" panose="020B0604020202020204" pitchFamily="34" charset="0"/>
                          <a:cs typeface="Arial" panose="020B0604020202020204" pitchFamily="34" charset="0"/>
                        </a:rPr>
                        <a:t>G</a:t>
                      </a:r>
                    </a:p>
                  </a:txBody>
                  <a:tcPr/>
                </a:tc>
                <a:tc>
                  <a:txBody>
                    <a:bodyPr/>
                    <a:lstStyle/>
                    <a:p>
                      <a:pPr algn="ctr"/>
                      <a:r>
                        <a:rPr lang="en-US" sz="2000" dirty="0">
                          <a:latin typeface="Arial" panose="020B0604020202020204" pitchFamily="34" charset="0"/>
                          <a:cs typeface="Arial" panose="020B0604020202020204" pitchFamily="34" charset="0"/>
                        </a:rPr>
                        <a:t>34</a:t>
                      </a:r>
                    </a:p>
                  </a:txBody>
                  <a:tcPr/>
                </a:tc>
                <a:tc>
                  <a:txBody>
                    <a:bodyPr/>
                    <a:lstStyle/>
                    <a:p>
                      <a:pPr algn="ctr"/>
                      <a:r>
                        <a:rPr lang="en-US" sz="2000" dirty="0">
                          <a:latin typeface="Arial" panose="020B0604020202020204" pitchFamily="34" charset="0"/>
                          <a:cs typeface="Arial" panose="020B0604020202020204" pitchFamily="34" charset="0"/>
                        </a:rPr>
                        <a:t>18</a:t>
                      </a:r>
                    </a:p>
                  </a:txBody>
                  <a:tcPr/>
                </a:tc>
                <a:tc>
                  <a:txBody>
                    <a:bodyPr/>
                    <a:lstStyle/>
                    <a:p>
                      <a:pPr algn="ctr"/>
                      <a:r>
                        <a:rPr lang="en-US" sz="2000" dirty="0">
                          <a:latin typeface="Arial" panose="020B0604020202020204" pitchFamily="34" charset="0"/>
                          <a:cs typeface="Arial" panose="020B0604020202020204" pitchFamily="34" charset="0"/>
                        </a:rPr>
                        <a:t>16</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6"/>
                  </a:ext>
                </a:extLst>
              </a:tr>
              <a:tr h="242711">
                <a:tc>
                  <a:txBody>
                    <a:bodyPr/>
                    <a:lstStyle/>
                    <a:p>
                      <a:pPr algn="ctr"/>
                      <a:r>
                        <a:rPr lang="en-US" sz="2000" dirty="0">
                          <a:latin typeface="Arial" panose="020B0604020202020204" pitchFamily="34" charset="0"/>
                          <a:cs typeface="Arial" panose="020B0604020202020204" pitchFamily="34" charset="0"/>
                        </a:rPr>
                        <a:t>H</a:t>
                      </a:r>
                    </a:p>
                  </a:txBody>
                  <a:tcPr/>
                </a:tc>
                <a:tc>
                  <a:txBody>
                    <a:bodyPr/>
                    <a:lstStyle/>
                    <a:p>
                      <a:pPr algn="ctr"/>
                      <a:r>
                        <a:rPr lang="en-US" sz="2000" dirty="0">
                          <a:latin typeface="Arial" panose="020B0604020202020204" pitchFamily="34" charset="0"/>
                          <a:cs typeface="Arial" panose="020B0604020202020204" pitchFamily="34" charset="0"/>
                        </a:rPr>
                        <a:t>3400</a:t>
                      </a:r>
                    </a:p>
                  </a:txBody>
                  <a:tcPr/>
                </a:tc>
                <a:tc>
                  <a:txBody>
                    <a:bodyPr/>
                    <a:lstStyle/>
                    <a:p>
                      <a:pPr algn="ctr"/>
                      <a:r>
                        <a:rPr lang="en-US" sz="2000" dirty="0">
                          <a:latin typeface="Arial" panose="020B0604020202020204" pitchFamily="34" charset="0"/>
                          <a:cs typeface="Arial" panose="020B0604020202020204" pitchFamily="34" charset="0"/>
                        </a:rPr>
                        <a:t>3500</a:t>
                      </a:r>
                    </a:p>
                  </a:txBody>
                  <a:tcPr/>
                </a:tc>
                <a:tc>
                  <a:txBody>
                    <a:bodyPr/>
                    <a:lstStyle/>
                    <a:p>
                      <a:pPr algn="ctr"/>
                      <a:r>
                        <a:rPr lang="en-US" sz="2000" dirty="0">
                          <a:latin typeface="Arial" panose="020B0604020202020204" pitchFamily="34" charset="0"/>
                          <a:cs typeface="Arial" panose="020B0604020202020204" pitchFamily="34" charset="0"/>
                        </a:rPr>
                        <a:t>-100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7"/>
                  </a:ext>
                </a:extLst>
              </a:tr>
              <a:tr h="242711">
                <a:tc>
                  <a:txBody>
                    <a:bodyPr/>
                    <a:lstStyle/>
                    <a:p>
                      <a:pPr algn="ctr"/>
                      <a:r>
                        <a:rPr lang="en-US" sz="2000" dirty="0">
                          <a:latin typeface="Arial" panose="020B0604020202020204" pitchFamily="34" charset="0"/>
                          <a:cs typeface="Arial" panose="020B0604020202020204" pitchFamily="34" charset="0"/>
                        </a:rPr>
                        <a:t>I</a:t>
                      </a:r>
                    </a:p>
                  </a:txBody>
                  <a:tcPr/>
                </a:tc>
                <a:tc>
                  <a:txBody>
                    <a:bodyPr/>
                    <a:lstStyle/>
                    <a:p>
                      <a:pPr algn="ctr"/>
                      <a:r>
                        <a:rPr lang="en-US" sz="2000" dirty="0">
                          <a:latin typeface="Arial" panose="020B0604020202020204" pitchFamily="34" charset="0"/>
                          <a:cs typeface="Arial" panose="020B0604020202020204" pitchFamily="34" charset="0"/>
                        </a:rPr>
                        <a:t>20</a:t>
                      </a:r>
                    </a:p>
                  </a:txBody>
                  <a:tcPr/>
                </a:tc>
                <a:tc>
                  <a:txBody>
                    <a:bodyPr/>
                    <a:lstStyle/>
                    <a:p>
                      <a:pPr algn="ctr"/>
                      <a:r>
                        <a:rPr lang="en-US" sz="2000" dirty="0">
                          <a:latin typeface="Arial" panose="020B0604020202020204" pitchFamily="34" charset="0"/>
                          <a:cs typeface="Arial" panose="020B0604020202020204" pitchFamily="34" charset="0"/>
                        </a:rPr>
                        <a:t>1000</a:t>
                      </a:r>
                    </a:p>
                  </a:txBody>
                  <a:tcPr/>
                </a:tc>
                <a:tc>
                  <a:txBody>
                    <a:bodyPr/>
                    <a:lstStyle/>
                    <a:p>
                      <a:pPr algn="ctr"/>
                      <a:r>
                        <a:rPr lang="en-US" sz="2000" dirty="0">
                          <a:latin typeface="Arial" panose="020B0604020202020204" pitchFamily="34" charset="0"/>
                          <a:cs typeface="Arial" panose="020B0604020202020204" pitchFamily="34" charset="0"/>
                        </a:rPr>
                        <a:t>-980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8"/>
                  </a:ext>
                </a:extLst>
              </a:tr>
              <a:tr h="242711">
                <a:tc>
                  <a:txBody>
                    <a:bodyPr/>
                    <a:lstStyle/>
                    <a:p>
                      <a:pPr algn="ctr"/>
                      <a:r>
                        <a:rPr lang="en-US" sz="2000" dirty="0">
                          <a:latin typeface="Arial" panose="020B0604020202020204" pitchFamily="34" charset="0"/>
                          <a:cs typeface="Arial" panose="020B0604020202020204" pitchFamily="34" charset="0"/>
                        </a:rPr>
                        <a:t>J</a:t>
                      </a:r>
                    </a:p>
                  </a:txBody>
                  <a:tcPr/>
                </a:tc>
                <a:tc>
                  <a:txBody>
                    <a:bodyPr/>
                    <a:lstStyle/>
                    <a:p>
                      <a:pPr algn="ctr"/>
                      <a:r>
                        <a:rPr lang="en-US" sz="2000" dirty="0">
                          <a:latin typeface="Arial" panose="020B0604020202020204" pitchFamily="34" charset="0"/>
                          <a:cs typeface="Arial" panose="020B0604020202020204" pitchFamily="34" charset="0"/>
                        </a:rPr>
                        <a:t>196</a:t>
                      </a:r>
                    </a:p>
                  </a:txBody>
                  <a:tcPr/>
                </a:tc>
                <a:tc>
                  <a:txBody>
                    <a:bodyPr/>
                    <a:lstStyle/>
                    <a:p>
                      <a:pPr algn="ctr"/>
                      <a:r>
                        <a:rPr lang="en-US" sz="2000" dirty="0">
                          <a:latin typeface="Arial" panose="020B0604020202020204" pitchFamily="34" charset="0"/>
                          <a:cs typeface="Arial" panose="020B0604020202020204" pitchFamily="34" charset="0"/>
                        </a:rPr>
                        <a:t>486</a:t>
                      </a:r>
                    </a:p>
                  </a:txBody>
                  <a:tcPr/>
                </a:tc>
                <a:tc>
                  <a:txBody>
                    <a:bodyPr/>
                    <a:lstStyle/>
                    <a:p>
                      <a:pPr algn="ctr"/>
                      <a:r>
                        <a:rPr lang="en-US" sz="2000" dirty="0">
                          <a:latin typeface="Arial" panose="020B0604020202020204" pitchFamily="34" charset="0"/>
                          <a:cs typeface="Arial" panose="020B0604020202020204" pitchFamily="34" charset="0"/>
                        </a:rPr>
                        <a:t>-290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9"/>
                  </a:ext>
                </a:extLst>
              </a:tr>
              <a:tr h="242711">
                <a:tc>
                  <a:txBody>
                    <a:bodyPr/>
                    <a:lstStyle/>
                    <a:p>
                      <a:pPr algn="ctr"/>
                      <a:r>
                        <a:rPr lang="en-US" sz="2000" dirty="0">
                          <a:latin typeface="Arial" panose="020B0604020202020204" pitchFamily="34" charset="0"/>
                          <a:cs typeface="Arial" panose="020B0604020202020204" pitchFamily="34" charset="0"/>
                        </a:rPr>
                        <a:t>K</a:t>
                      </a:r>
                    </a:p>
                  </a:txBody>
                  <a:tcPr/>
                </a:tc>
                <a:tc>
                  <a:txBody>
                    <a:bodyPr/>
                    <a:lstStyle/>
                    <a:p>
                      <a:pPr algn="ctr"/>
                      <a:r>
                        <a:rPr lang="en-US" sz="2000" dirty="0">
                          <a:latin typeface="Arial" panose="020B0604020202020204" pitchFamily="34" charset="0"/>
                          <a:cs typeface="Arial" panose="020B0604020202020204" pitchFamily="34" charset="0"/>
                        </a:rPr>
                        <a:t>1750</a:t>
                      </a:r>
                    </a:p>
                  </a:txBody>
                  <a:tcPr/>
                </a:tc>
                <a:tc>
                  <a:txBody>
                    <a:bodyPr/>
                    <a:lstStyle/>
                    <a:p>
                      <a:pPr algn="ctr"/>
                      <a:r>
                        <a:rPr lang="en-US" sz="2000" dirty="0">
                          <a:latin typeface="Arial" panose="020B0604020202020204" pitchFamily="34" charset="0"/>
                          <a:cs typeface="Arial" panose="020B0604020202020204" pitchFamily="34" charset="0"/>
                        </a:rPr>
                        <a:t>660</a:t>
                      </a:r>
                    </a:p>
                  </a:txBody>
                  <a:tcPr/>
                </a:tc>
                <a:tc>
                  <a:txBody>
                    <a:bodyPr/>
                    <a:lstStyle/>
                    <a:p>
                      <a:pPr algn="ctr"/>
                      <a:r>
                        <a:rPr lang="en-US" sz="2000" dirty="0">
                          <a:latin typeface="Arial" panose="020B0604020202020204" pitchFamily="34" charset="0"/>
                          <a:cs typeface="Arial" panose="020B0604020202020204" pitchFamily="34" charset="0"/>
                        </a:rPr>
                        <a:t>1090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0"/>
                  </a:ext>
                </a:extLst>
              </a:tr>
              <a:tr h="242711">
                <a:tc>
                  <a:txBody>
                    <a:bodyPr/>
                    <a:lstStyle/>
                    <a:p>
                      <a:pPr algn="ctr"/>
                      <a:r>
                        <a:rPr lang="en-US" sz="2000" dirty="0">
                          <a:latin typeface="Arial" panose="020B0604020202020204" pitchFamily="34" charset="0"/>
                          <a:cs typeface="Arial" panose="020B0604020202020204" pitchFamily="34" charset="0"/>
                        </a:rPr>
                        <a:t>L</a:t>
                      </a:r>
                    </a:p>
                  </a:txBody>
                  <a:tcPr/>
                </a:tc>
                <a:tc>
                  <a:txBody>
                    <a:bodyPr/>
                    <a:lstStyle/>
                    <a:p>
                      <a:pPr algn="ctr"/>
                      <a:r>
                        <a:rPr lang="en-US" sz="2000" dirty="0">
                          <a:latin typeface="Arial" panose="020B0604020202020204" pitchFamily="34" charset="0"/>
                          <a:cs typeface="Arial" panose="020B0604020202020204" pitchFamily="34" charset="0"/>
                        </a:rPr>
                        <a:t>55</a:t>
                      </a:r>
                    </a:p>
                  </a:txBody>
                  <a:tcPr/>
                </a:tc>
                <a:tc>
                  <a:txBody>
                    <a:bodyPr/>
                    <a:lstStyle/>
                    <a:p>
                      <a:pPr algn="ctr"/>
                      <a:r>
                        <a:rPr lang="en-US" sz="2000" dirty="0">
                          <a:latin typeface="Arial" panose="020B0604020202020204" pitchFamily="34" charset="0"/>
                          <a:cs typeface="Arial" panose="020B0604020202020204" pitchFamily="34" charset="0"/>
                        </a:rPr>
                        <a:t>63</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1"/>
                  </a:ext>
                </a:extLst>
              </a:tr>
              <a:tr h="242711">
                <a:tc>
                  <a:txBody>
                    <a:bodyPr/>
                    <a:lstStyle/>
                    <a:p>
                      <a:pPr algn="ctr"/>
                      <a:r>
                        <a:rPr lang="en-US" sz="2000" dirty="0">
                          <a:latin typeface="Arial" panose="020B0604020202020204" pitchFamily="34" charset="0"/>
                          <a:cs typeface="Arial" panose="020B0604020202020204" pitchFamily="34" charset="0"/>
                        </a:rPr>
                        <a:t>M</a:t>
                      </a:r>
                    </a:p>
                  </a:txBody>
                  <a:tcPr/>
                </a:tc>
                <a:tc>
                  <a:txBody>
                    <a:bodyPr/>
                    <a:lstStyle/>
                    <a:p>
                      <a:pPr algn="ctr"/>
                      <a:r>
                        <a:rPr lang="en-US" sz="2000" dirty="0">
                          <a:latin typeface="Arial" panose="020B0604020202020204" pitchFamily="34" charset="0"/>
                          <a:cs typeface="Arial" panose="020B0604020202020204" pitchFamily="34" charset="0"/>
                        </a:rPr>
                        <a:t>37</a:t>
                      </a:r>
                    </a:p>
                  </a:txBody>
                  <a:tcPr/>
                </a:tc>
                <a:tc>
                  <a:txBody>
                    <a:bodyPr/>
                    <a:lstStyle/>
                    <a:p>
                      <a:pPr algn="ctr"/>
                      <a:r>
                        <a:rPr lang="en-US" sz="2000" dirty="0">
                          <a:latin typeface="Arial" panose="020B0604020202020204" pitchFamily="34" charset="0"/>
                          <a:cs typeface="Arial" panose="020B0604020202020204" pitchFamily="34" charset="0"/>
                        </a:rPr>
                        <a:t>115</a:t>
                      </a:r>
                    </a:p>
                  </a:txBody>
                  <a:tcPr/>
                </a:tc>
                <a:tc>
                  <a:txBody>
                    <a:bodyPr/>
                    <a:lstStyle/>
                    <a:p>
                      <a:pPr algn="ctr"/>
                      <a:r>
                        <a:rPr lang="en-US" sz="2000" dirty="0">
                          <a:latin typeface="Arial" panose="020B0604020202020204" pitchFamily="34" charset="0"/>
                          <a:cs typeface="Arial" panose="020B0604020202020204" pitchFamily="34" charset="0"/>
                        </a:rPr>
                        <a:t>-78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2"/>
                  </a:ext>
                </a:extLst>
              </a:tr>
              <a:tr h="242711">
                <a:tc>
                  <a:txBody>
                    <a:bodyPr/>
                    <a:lstStyle/>
                    <a:p>
                      <a:pPr algn="ctr"/>
                      <a:r>
                        <a:rPr lang="en-US" sz="2000" dirty="0">
                          <a:latin typeface="Arial" panose="020B0604020202020204" pitchFamily="34" charset="0"/>
                          <a:cs typeface="Arial" panose="020B0604020202020204" pitchFamily="34" charset="0"/>
                        </a:rPr>
                        <a:t>N</a:t>
                      </a:r>
                    </a:p>
                  </a:txBody>
                  <a:tcPr/>
                </a:tc>
                <a:tc>
                  <a:txBody>
                    <a:bodyPr/>
                    <a:lstStyle/>
                    <a:p>
                      <a:pPr algn="ctr"/>
                      <a:r>
                        <a:rPr lang="en-US" sz="2000" dirty="0">
                          <a:latin typeface="Arial" panose="020B0604020202020204" pitchFamily="34" charset="0"/>
                          <a:cs typeface="Arial" panose="020B0604020202020204" pitchFamily="34" charset="0"/>
                        </a:rPr>
                        <a:t>100</a:t>
                      </a:r>
                    </a:p>
                  </a:txBody>
                  <a:tcPr/>
                </a:tc>
                <a:tc>
                  <a:txBody>
                    <a:bodyPr/>
                    <a:lstStyle/>
                    <a:p>
                      <a:pPr algn="ctr"/>
                      <a:r>
                        <a:rPr lang="en-US" sz="2000" dirty="0">
                          <a:latin typeface="Arial" panose="020B0604020202020204" pitchFamily="34" charset="0"/>
                          <a:cs typeface="Arial" panose="020B0604020202020204" pitchFamily="34" charset="0"/>
                        </a:rPr>
                        <a:t>30</a:t>
                      </a:r>
                    </a:p>
                  </a:txBody>
                  <a:tcPr/>
                </a:tc>
                <a:tc>
                  <a:txBody>
                    <a:bodyPr/>
                    <a:lstStyle/>
                    <a:p>
                      <a:pPr algn="ctr"/>
                      <a:r>
                        <a:rPr lang="en-US" sz="2000" dirty="0">
                          <a:latin typeface="Arial" panose="020B0604020202020204" pitchFamily="34" charset="0"/>
                          <a:cs typeface="Arial" panose="020B0604020202020204" pitchFamily="34" charset="0"/>
                        </a:rPr>
                        <a:t>70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3"/>
                  </a:ext>
                </a:extLst>
              </a:tr>
              <a:tr h="2427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O</a:t>
                      </a:r>
                    </a:p>
                  </a:txBody>
                  <a:tcPr/>
                </a:tc>
                <a:tc>
                  <a:txBody>
                    <a:bodyPr/>
                    <a:lstStyle/>
                    <a:p>
                      <a:pPr algn="ctr"/>
                      <a:r>
                        <a:rPr lang="en-US" sz="2000" dirty="0">
                          <a:latin typeface="Arial" panose="020B0604020202020204" pitchFamily="34" charset="0"/>
                          <a:cs typeface="Arial" panose="020B0604020202020204" pitchFamily="34" charset="0"/>
                        </a:rPr>
                        <a:t>21,000</a:t>
                      </a:r>
                    </a:p>
                  </a:txBody>
                  <a:tcPr/>
                </a:tc>
                <a:tc>
                  <a:txBody>
                    <a:bodyPr/>
                    <a:lstStyle/>
                    <a:p>
                      <a:pPr algn="ctr"/>
                      <a:r>
                        <a:rPr lang="en-US" sz="2000" dirty="0">
                          <a:latin typeface="Arial" panose="020B0604020202020204" pitchFamily="34" charset="0"/>
                          <a:cs typeface="Arial" panose="020B0604020202020204" pitchFamily="34" charset="0"/>
                        </a:rPr>
                        <a:t>600</a:t>
                      </a:r>
                    </a:p>
                  </a:txBody>
                  <a:tcPr/>
                </a:tc>
                <a:tc>
                  <a:txBody>
                    <a:bodyPr/>
                    <a:lstStyle/>
                    <a:p>
                      <a:pPr algn="ctr"/>
                      <a:r>
                        <a:rPr lang="en-US" sz="2000" dirty="0">
                          <a:latin typeface="Arial" panose="020B0604020202020204" pitchFamily="34" charset="0"/>
                          <a:cs typeface="Arial" panose="020B0604020202020204" pitchFamily="34" charset="0"/>
                        </a:rPr>
                        <a:t>20,400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4"/>
                  </a:ext>
                </a:extLst>
              </a:tr>
              <a:tr h="242711">
                <a:tc>
                  <a:txBody>
                    <a:bodyPr/>
                    <a:lstStyle/>
                    <a:p>
                      <a:pPr algn="ctr"/>
                      <a:r>
                        <a:rPr lang="en-US" sz="2000" dirty="0">
                          <a:latin typeface="Arial" panose="020B0604020202020204" pitchFamily="34" charset="0"/>
                          <a:cs typeface="Arial" panose="020B0604020202020204" pitchFamily="34" charset="0"/>
                        </a:rPr>
                        <a:t>P</a:t>
                      </a:r>
                    </a:p>
                  </a:txBody>
                  <a:tcPr/>
                </a:tc>
                <a:tc>
                  <a:txBody>
                    <a:bodyPr/>
                    <a:lstStyle/>
                    <a:p>
                      <a:pPr algn="ctr"/>
                      <a:r>
                        <a:rPr lang="en-US" sz="2000" dirty="0">
                          <a:latin typeface="Arial" panose="020B0604020202020204" pitchFamily="34" charset="0"/>
                          <a:cs typeface="Arial" panose="020B0604020202020204" pitchFamily="34" charset="0"/>
                        </a:rPr>
                        <a:t>37</a:t>
                      </a:r>
                    </a:p>
                  </a:txBody>
                  <a:tcPr/>
                </a:tc>
                <a:tc>
                  <a:txBody>
                    <a:bodyPr/>
                    <a:lstStyle/>
                    <a:p>
                      <a:pPr algn="ctr"/>
                      <a:r>
                        <a:rPr lang="en-US" sz="2000" dirty="0">
                          <a:latin typeface="Arial" panose="020B0604020202020204" pitchFamily="34" charset="0"/>
                          <a:cs typeface="Arial" panose="020B0604020202020204" pitchFamily="34" charset="0"/>
                        </a:rPr>
                        <a:t>40</a:t>
                      </a:r>
                    </a:p>
                  </a:txBody>
                  <a:tcPr/>
                </a:tc>
                <a:tc>
                  <a:txBody>
                    <a:bodyPr/>
                    <a:lstStyle/>
                    <a:p>
                      <a:pPr algn="ctr"/>
                      <a:r>
                        <a:rPr lang="en-US" sz="2000" dirty="0">
                          <a:latin typeface="Arial" panose="020B0604020202020204" pitchFamily="34" charset="0"/>
                          <a:cs typeface="Arial" panose="020B0604020202020204" pitchFamily="34" charset="0"/>
                        </a:rPr>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5"/>
                  </a:ext>
                </a:extLst>
              </a:tr>
              <a:tr h="242711">
                <a:tc>
                  <a:txBody>
                    <a:bodyPr/>
                    <a:lstStyle/>
                    <a:p>
                      <a:pPr algn="ctr"/>
                      <a:r>
                        <a:rPr lang="en-US" sz="2000" dirty="0">
                          <a:latin typeface="Arial" panose="020B0604020202020204" pitchFamily="34" charset="0"/>
                          <a:cs typeface="Arial" panose="020B0604020202020204" pitchFamily="34" charset="0"/>
                        </a:rPr>
                        <a:t>Q</a:t>
                      </a:r>
                    </a:p>
                  </a:txBody>
                  <a:tcPr/>
                </a:tc>
                <a:tc>
                  <a:txBody>
                    <a:bodyPr/>
                    <a:lstStyle/>
                    <a:p>
                      <a:pPr algn="ctr"/>
                      <a:r>
                        <a:rPr lang="en-US" sz="2000" dirty="0">
                          <a:latin typeface="Arial" panose="020B0604020202020204" pitchFamily="34" charset="0"/>
                          <a:cs typeface="Arial" panose="020B0604020202020204" pitchFamily="34" charset="0"/>
                        </a:rPr>
                        <a:t>7</a:t>
                      </a:r>
                    </a:p>
                  </a:txBody>
                  <a:tcPr/>
                </a:tc>
                <a:tc>
                  <a:txBody>
                    <a:bodyPr/>
                    <a:lstStyle/>
                    <a:p>
                      <a:pPr algn="ctr"/>
                      <a:r>
                        <a:rPr lang="en-US" sz="2000" dirty="0">
                          <a:latin typeface="Arial" panose="020B0604020202020204" pitchFamily="34" charset="0"/>
                          <a:cs typeface="Arial" panose="020B0604020202020204" pitchFamily="34" charset="0"/>
                        </a:rPr>
                        <a:t>5</a:t>
                      </a:r>
                    </a:p>
                  </a:txBody>
                  <a:tcPr/>
                </a:tc>
                <a:tc>
                  <a:txBody>
                    <a:bodyPr/>
                    <a:lstStyle/>
                    <a:p>
                      <a:pPr algn="ctr"/>
                      <a:r>
                        <a:rPr lang="en-US" sz="2000" dirty="0">
                          <a:latin typeface="Arial" panose="020B0604020202020204" pitchFamily="34" charset="0"/>
                          <a:cs typeface="Arial" panose="020B0604020202020204" pitchFamily="34" charset="0"/>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6"/>
                  </a:ext>
                </a:extLst>
              </a:tr>
              <a:tr h="242711">
                <a:tc>
                  <a:txBody>
                    <a:bodyPr/>
                    <a:lstStyle/>
                    <a:p>
                      <a:pPr algn="ctr"/>
                      <a:r>
                        <a:rPr lang="en-US" sz="2000" dirty="0">
                          <a:latin typeface="Arial" panose="020B0604020202020204" pitchFamily="34" charset="0"/>
                          <a:cs typeface="Arial" panose="020B0604020202020204" pitchFamily="34" charset="0"/>
                        </a:rPr>
                        <a:t>R</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7</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7"/>
                  </a:ext>
                </a:extLst>
              </a:tr>
              <a:tr h="242711">
                <a:tc>
                  <a:txBody>
                    <a:bodyPr/>
                    <a:lstStyle/>
                    <a:p>
                      <a:pPr algn="ctr"/>
                      <a:r>
                        <a:rPr lang="en-US" sz="2000" dirty="0">
                          <a:latin typeface="Arial" panose="020B0604020202020204" pitchFamily="34" charset="0"/>
                          <a:cs typeface="Arial" panose="020B0604020202020204" pitchFamily="34" charset="0"/>
                        </a:rPr>
                        <a:t>S</a:t>
                      </a:r>
                    </a:p>
                  </a:txBody>
                  <a:tcPr/>
                </a:tc>
                <a:tc>
                  <a:txBody>
                    <a:bodyPr/>
                    <a:lstStyle/>
                    <a:p>
                      <a:pPr algn="ctr"/>
                      <a:r>
                        <a:rPr lang="en-US" sz="2000" dirty="0">
                          <a:latin typeface="Arial" panose="020B0604020202020204" pitchFamily="34" charset="0"/>
                          <a:cs typeface="Arial" panose="020B0604020202020204" pitchFamily="34" charset="0"/>
                        </a:rPr>
                        <a:t>18</a:t>
                      </a:r>
                    </a:p>
                  </a:txBody>
                  <a:tcPr/>
                </a:tc>
                <a:tc>
                  <a:txBody>
                    <a:bodyPr/>
                    <a:lstStyle/>
                    <a:p>
                      <a:pPr algn="ctr"/>
                      <a:r>
                        <a:rPr lang="en-US" sz="2000" dirty="0">
                          <a:latin typeface="Arial" panose="020B0604020202020204" pitchFamily="34" charset="0"/>
                          <a:cs typeface="Arial" panose="020B0604020202020204" pitchFamily="34" charset="0"/>
                        </a:rPr>
                        <a:t>6</a:t>
                      </a:r>
                    </a:p>
                  </a:txBody>
                  <a:tcPr/>
                </a:tc>
                <a:tc>
                  <a:txBody>
                    <a:bodyPr/>
                    <a:lstStyle/>
                    <a:p>
                      <a:pPr algn="ctr"/>
                      <a:r>
                        <a:rPr lang="en-US" sz="2000" dirty="0">
                          <a:latin typeface="Arial" panose="020B0604020202020204" pitchFamily="34" charset="0"/>
                          <a:cs typeface="Arial" panose="020B0604020202020204" pitchFamily="34" charset="0"/>
                        </a:rPr>
                        <a:t>12</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8"/>
                  </a:ext>
                </a:extLst>
              </a:tr>
              <a:tr h="242711">
                <a:tc>
                  <a:txBody>
                    <a:bodyPr/>
                    <a:lstStyle/>
                    <a:p>
                      <a:pPr algn="ctr"/>
                      <a:r>
                        <a:rPr lang="en-US" sz="2000" dirty="0">
                          <a:latin typeface="Arial" panose="020B0604020202020204" pitchFamily="34" charset="0"/>
                          <a:cs typeface="Arial" panose="020B0604020202020204" pitchFamily="34" charset="0"/>
                        </a:rPr>
                        <a:t>T</a:t>
                      </a:r>
                    </a:p>
                  </a:txBody>
                  <a:tcPr/>
                </a:tc>
                <a:tc>
                  <a:txBody>
                    <a:bodyPr/>
                    <a:lstStyle/>
                    <a:p>
                      <a:pPr algn="ctr"/>
                      <a:r>
                        <a:rPr lang="en-US" sz="2000" dirty="0">
                          <a:latin typeface="Arial" panose="020B0604020202020204" pitchFamily="34" charset="0"/>
                          <a:cs typeface="Arial" panose="020B0604020202020204" pitchFamily="34" charset="0"/>
                        </a:rPr>
                        <a:t>240</a:t>
                      </a:r>
                    </a:p>
                  </a:txBody>
                  <a:tcPr/>
                </a:tc>
                <a:tc>
                  <a:txBody>
                    <a:bodyPr/>
                    <a:lstStyle/>
                    <a:p>
                      <a:pPr algn="ctr"/>
                      <a:r>
                        <a:rPr lang="en-US" sz="2000" dirty="0">
                          <a:latin typeface="Arial" panose="020B0604020202020204" pitchFamily="34" charset="0"/>
                          <a:cs typeface="Arial" panose="020B0604020202020204" pitchFamily="34" charset="0"/>
                        </a:rPr>
                        <a:t>13</a:t>
                      </a:r>
                    </a:p>
                  </a:txBody>
                  <a:tcPr/>
                </a:tc>
                <a:tc>
                  <a:txBody>
                    <a:bodyPr/>
                    <a:lstStyle/>
                    <a:p>
                      <a:pPr algn="ctr"/>
                      <a:r>
                        <a:rPr lang="en-US" sz="2000" dirty="0">
                          <a:latin typeface="Arial" panose="020B0604020202020204" pitchFamily="34" charset="0"/>
                          <a:cs typeface="Arial" panose="020B0604020202020204" pitchFamily="34" charset="0"/>
                        </a:rPr>
                        <a:t>227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9"/>
                  </a:ext>
                </a:extLst>
              </a:tr>
              <a:tr h="242711">
                <a:tc>
                  <a:txBody>
                    <a:bodyPr/>
                    <a:lstStyle/>
                    <a:p>
                      <a:pPr algn="ctr"/>
                      <a:r>
                        <a:rPr lang="en-US" sz="2000" dirty="0">
                          <a:latin typeface="Arial" panose="020B0604020202020204" pitchFamily="34" charset="0"/>
                          <a:cs typeface="Arial" panose="020B0604020202020204" pitchFamily="34" charset="0"/>
                        </a:rPr>
                        <a:t>U</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14</a:t>
                      </a:r>
                    </a:p>
                  </a:txBody>
                  <a:tcPr/>
                </a:tc>
                <a:tc>
                  <a:txBody>
                    <a:bodyPr/>
                    <a:lstStyle/>
                    <a:p>
                      <a:pPr algn="ctr"/>
                      <a:r>
                        <a:rPr lang="en-US" sz="2000" dirty="0">
                          <a:latin typeface="Arial" panose="020B0604020202020204" pitchFamily="34" charset="0"/>
                          <a:cs typeface="Arial" panose="020B0604020202020204" pitchFamily="34" charset="0"/>
                        </a:rPr>
                        <a:t>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0"/>
                  </a:ext>
                </a:extLst>
              </a:tr>
              <a:tr h="242711">
                <a:tc>
                  <a:txBody>
                    <a:bodyPr/>
                    <a:lstStyle/>
                    <a:p>
                      <a:pPr algn="ctr"/>
                      <a:r>
                        <a:rPr lang="en-US" sz="2000" dirty="0">
                          <a:latin typeface="Arial" panose="020B0604020202020204" pitchFamily="34" charset="0"/>
                          <a:cs typeface="Arial" panose="020B0604020202020204" pitchFamily="34" charset="0"/>
                        </a:rPr>
                        <a:t>V</a:t>
                      </a:r>
                    </a:p>
                  </a:txBody>
                  <a:tcPr/>
                </a:tc>
                <a:tc>
                  <a:txBody>
                    <a:bodyPr/>
                    <a:lstStyle/>
                    <a:p>
                      <a:pPr algn="ctr"/>
                      <a:r>
                        <a:rPr lang="en-US" sz="2000" dirty="0">
                          <a:latin typeface="Arial" panose="020B0604020202020204" pitchFamily="34" charset="0"/>
                          <a:cs typeface="Arial" panose="020B0604020202020204" pitchFamily="34" charset="0"/>
                        </a:rPr>
                        <a:t>77</a:t>
                      </a:r>
                    </a:p>
                  </a:txBody>
                  <a:tcPr/>
                </a:tc>
                <a:tc>
                  <a:txBody>
                    <a:bodyPr/>
                    <a:lstStyle/>
                    <a:p>
                      <a:pPr algn="ctr"/>
                      <a:r>
                        <a:rPr lang="en-US" sz="2000" dirty="0">
                          <a:latin typeface="Arial" panose="020B0604020202020204" pitchFamily="34" charset="0"/>
                          <a:cs typeface="Arial" panose="020B0604020202020204" pitchFamily="34" charset="0"/>
                        </a:rPr>
                        <a:t>16</a:t>
                      </a:r>
                    </a:p>
                  </a:txBody>
                  <a:tcPr/>
                </a:tc>
                <a:tc>
                  <a:txBody>
                    <a:bodyPr/>
                    <a:lstStyle/>
                    <a:p>
                      <a:pPr algn="ctr"/>
                      <a:r>
                        <a:rPr lang="en-US" sz="2000" dirty="0">
                          <a:latin typeface="Arial" panose="020B0604020202020204" pitchFamily="34" charset="0"/>
                          <a:cs typeface="Arial" panose="020B0604020202020204" pitchFamily="34" charset="0"/>
                        </a:rPr>
                        <a:t>61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1"/>
                  </a:ext>
                </a:extLst>
              </a:tr>
              <a:tr h="242711">
                <a:tc>
                  <a:txBody>
                    <a:bodyPr/>
                    <a:lstStyle/>
                    <a:p>
                      <a:pPr algn="ctr"/>
                      <a:r>
                        <a:rPr lang="en-US" sz="2000" dirty="0">
                          <a:latin typeface="Arial" panose="020B0604020202020204" pitchFamily="34" charset="0"/>
                          <a:cs typeface="Arial" panose="020B0604020202020204" pitchFamily="34" charset="0"/>
                        </a:rPr>
                        <a:t>W</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14</a:t>
                      </a:r>
                    </a:p>
                  </a:txBody>
                  <a:tcPr/>
                </a:tc>
                <a:tc>
                  <a:txBody>
                    <a:bodyPr/>
                    <a:lstStyle/>
                    <a:p>
                      <a:pPr algn="ctr"/>
                      <a:r>
                        <a:rPr lang="en-US" sz="2000" dirty="0">
                          <a:latin typeface="Arial" panose="020B0604020202020204" pitchFamily="34" charset="0"/>
                          <a:cs typeface="Arial" panose="020B0604020202020204" pitchFamily="34" charset="0"/>
                        </a:rPr>
                        <a:t>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2"/>
                  </a:ext>
                </a:extLst>
              </a:tr>
              <a:tr h="2427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85</a:t>
                      </a:r>
                    </a:p>
                  </a:txBody>
                  <a:tcPr/>
                </a:tc>
                <a:tc>
                  <a:txBody>
                    <a:bodyPr/>
                    <a:lstStyle/>
                    <a:p>
                      <a:pPr algn="ctr"/>
                      <a:r>
                        <a:rPr lang="en-US" sz="2000" dirty="0">
                          <a:latin typeface="Arial" panose="020B0604020202020204" pitchFamily="34" charset="0"/>
                          <a:cs typeface="Arial" panose="020B0604020202020204" pitchFamily="34" charset="0"/>
                        </a:rPr>
                        <a:t>6</a:t>
                      </a:r>
                    </a:p>
                  </a:txBody>
                  <a:tcPr/>
                </a:tc>
                <a:tc>
                  <a:txBody>
                    <a:bodyPr/>
                    <a:lstStyle/>
                    <a:p>
                      <a:pPr algn="ctr"/>
                      <a:r>
                        <a:rPr lang="en-US" sz="2000" dirty="0">
                          <a:latin typeface="Arial" panose="020B0604020202020204" pitchFamily="34" charset="0"/>
                          <a:cs typeface="Arial" panose="020B0604020202020204" pitchFamily="34" charset="0"/>
                        </a:rPr>
                        <a:t>79</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3"/>
                  </a:ext>
                </a:extLst>
              </a:tr>
              <a:tr h="242711">
                <a:tc>
                  <a:txBody>
                    <a:bodyPr/>
                    <a:lstStyle/>
                    <a:p>
                      <a:pPr algn="ctr"/>
                      <a:r>
                        <a:rPr lang="en-US" sz="2000" dirty="0">
                          <a:latin typeface="Arial" panose="020B0604020202020204" pitchFamily="34" charset="0"/>
                          <a:cs typeface="Arial" panose="020B0604020202020204" pitchFamily="34" charset="0"/>
                        </a:rPr>
                        <a:t>Y</a:t>
                      </a:r>
                    </a:p>
                  </a:txBody>
                  <a:tcPr/>
                </a:tc>
                <a:tc>
                  <a:txBody>
                    <a:bodyPr/>
                    <a:lstStyle/>
                    <a:p>
                      <a:pPr algn="ctr"/>
                      <a:r>
                        <a:rPr lang="en-US" sz="2000" dirty="0">
                          <a:latin typeface="Arial" panose="020B0604020202020204" pitchFamily="34" charset="0"/>
                          <a:cs typeface="Arial" panose="020B0604020202020204" pitchFamily="34" charset="0"/>
                        </a:rPr>
                        <a:t>86</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algn="ctr"/>
                      <a:r>
                        <a:rPr lang="en-US" sz="2000" dirty="0">
                          <a:latin typeface="Arial" panose="020B0604020202020204" pitchFamily="34" charset="0"/>
                          <a:cs typeface="Arial" panose="020B0604020202020204" pitchFamily="34" charset="0"/>
                        </a:rPr>
                        <a:t>78</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4"/>
                  </a:ext>
                </a:extLst>
              </a:tr>
            </a:tbl>
          </a:graphicData>
        </a:graphic>
      </p:graphicFrame>
    </p:spTree>
    <p:extLst>
      <p:ext uri="{BB962C8B-B14F-4D97-AF65-F5344CB8AC3E}">
        <p14:creationId xmlns:p14="http://schemas.microsoft.com/office/powerpoint/2010/main" val="35552893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3561" y="1565753"/>
            <a:ext cx="3386779" cy="5130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676" y="1565753"/>
            <a:ext cx="3645074"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conflict and speciation rates</a:t>
            </a:r>
            <a:endParaRPr lang="en-CA" sz="2800" dirty="0">
              <a:latin typeface="Arial" panose="020B0604020202020204" pitchFamily="34" charset="0"/>
              <a:cs typeface="Arial" panose="020B0604020202020204" pitchFamily="34" charset="0"/>
            </a:endParaRPr>
          </a:p>
        </p:txBody>
      </p:sp>
      <p:pic>
        <p:nvPicPr>
          <p:cNvPr id="6" name="Picture 2" descr="A histogram is shown with two outliers.&#10;The horizontal axis represents difference in species number, ranging from 0 to 25,000. The vertical axis represents frequency, ranging from 0 to 20. The approximate data are as follows. Difference in species number less than 0, frequency 1 to 7; 0 to 500, frequency 17; 1000 to 1500, frequency 1; 20,400, frequency 1.&#10;A histogram shows the frequency of difference in species number.&#10;The horizontal axis represents Difference in species number with points ranging from 0 to 25,000 with increments of 5000. The vertical axis represents Frequency with points ranging from 0 to 20 with increments of 5. The approximate data are as follows: minus 1000 to minus 500 Difference in species number, frequency 1; minus 500 to 0 Difference in species number, frequency 6; 0 to 500 Difference in species number, frequency 16; 500 to 1000 Difference in species number, frequency 1; 20,500 to 21,000 Difference in species number, frequency 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3358" y="2906037"/>
            <a:ext cx="4441889" cy="334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5637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57221" y="1565753"/>
            <a:ext cx="3386779" cy="5130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676" y="1565753"/>
            <a:ext cx="3645074"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conflict and speciation rates</a:t>
            </a: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283346" y="2760050"/>
                <a:ext cx="5473875" cy="353943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The median difference in number of species between insect groups is zero </a:t>
                </a:r>
                <a14:m>
                  <m:oMath xmlns:m="http://schemas.openxmlformats.org/officeDocument/2006/math">
                    <m:r>
                      <a:rPr lang="en-CA" sz="2800" b="0" i="0" smtClean="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smtClean="0">
                            <a:latin typeface="Cambria Math" panose="02040503050406030204" pitchFamily="18" charset="0"/>
                            <a:ea typeface="Cambria Math" panose="02040503050406030204" pitchFamily="18" charset="0"/>
                            <a:cs typeface="Arial" panose="020B0604020202020204" pitchFamily="34" charset="0"/>
                          </a:rPr>
                        </m:ctrlPr>
                      </m:sSubPr>
                      <m:e>
                        <m:r>
                          <a:rPr lang="en-CA" sz="2800" b="0" i="1" smtClean="0">
                            <a:latin typeface="Cambria Math" panose="02040503050406030204" pitchFamily="18" charset="0"/>
                            <a:ea typeface="Cambria Math" panose="02040503050406030204" pitchFamily="18" charset="0"/>
                            <a:cs typeface="Arial" panose="020B0604020202020204" pitchFamily="34" charset="0"/>
                          </a:rPr>
                          <m:t>𝑚</m:t>
                        </m:r>
                      </m:e>
                      <m:sub>
                        <m:r>
                          <a:rPr lang="en-CA" sz="2800" b="0" i="1" smtClean="0">
                            <a:latin typeface="Cambria Math" panose="02040503050406030204" pitchFamily="18" charset="0"/>
                            <a:ea typeface="Cambria Math" panose="02040503050406030204" pitchFamily="18" charset="0"/>
                            <a:cs typeface="Arial" panose="020B0604020202020204" pitchFamily="34" charset="0"/>
                          </a:rPr>
                          <m:t>𝑑</m:t>
                        </m:r>
                      </m:sub>
                    </m:sSub>
                    <m:r>
                      <a:rPr lang="en-CA" sz="2800" b="0" i="1" smtClean="0">
                        <a:latin typeface="Cambria Math" panose="02040503050406030204" pitchFamily="18" charset="0"/>
                        <a:ea typeface="Cambria Math" panose="02040503050406030204" pitchFamily="18" charset="0"/>
                        <a:cs typeface="Arial" panose="020B0604020202020204" pitchFamily="34" charset="0"/>
                      </a:rPr>
                      <m:t>=</m:t>
                    </m:r>
                    <m:r>
                      <a:rPr lang="en-CA" sz="2800" b="0" i="1" smtClean="0">
                        <a:latin typeface="Cambria Math" panose="02040503050406030204" pitchFamily="18" charset="0"/>
                        <a:ea typeface="Cambria Math" panose="02040503050406030204" pitchFamily="18" charset="0"/>
                        <a:cs typeface="Arial" panose="020B0604020202020204" pitchFamily="34" charset="0"/>
                      </a:rPr>
                      <m:t>0</m:t>
                    </m:r>
                    <m:r>
                      <a:rPr lang="en-CA" sz="28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The median difference in number of species between these groups is not zero </a:t>
                </a:r>
                <a14:m>
                  <m:oMath xmlns:m="http://schemas.openxmlformats.org/officeDocument/2006/math">
                    <m:r>
                      <a:rPr lang="en-CA" sz="280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a:latin typeface="Cambria Math" panose="02040503050406030204" pitchFamily="18" charset="0"/>
                            <a:ea typeface="Cambria Math" panose="02040503050406030204" pitchFamily="18" charset="0"/>
                            <a:cs typeface="Arial" panose="020B0604020202020204" pitchFamily="34" charset="0"/>
                          </a:rPr>
                        </m:ctrlPr>
                      </m:sSubPr>
                      <m:e>
                        <m:r>
                          <a:rPr lang="en-CA" sz="2800" i="1">
                            <a:latin typeface="Cambria Math" panose="02040503050406030204" pitchFamily="18" charset="0"/>
                            <a:ea typeface="Cambria Math" panose="02040503050406030204" pitchFamily="18" charset="0"/>
                            <a:cs typeface="Arial" panose="020B0604020202020204" pitchFamily="34" charset="0"/>
                          </a:rPr>
                          <m:t>𝑚</m:t>
                        </m:r>
                      </m:e>
                      <m:sub>
                        <m:r>
                          <a:rPr lang="en-CA" sz="2800" i="1">
                            <a:latin typeface="Cambria Math" panose="02040503050406030204" pitchFamily="18" charset="0"/>
                            <a:ea typeface="Cambria Math" panose="02040503050406030204" pitchFamily="18" charset="0"/>
                            <a:cs typeface="Arial" panose="020B0604020202020204" pitchFamily="34" charset="0"/>
                          </a:rPr>
                          <m:t>𝑑</m:t>
                        </m:r>
                      </m:sub>
                    </m:sSub>
                    <m:r>
                      <a:rPr lang="en-CA" sz="2800" i="1" smtClean="0">
                        <a:latin typeface="Cambria Math" panose="02040503050406030204" pitchFamily="18" charset="0"/>
                        <a:ea typeface="Cambria Math" panose="02040503050406030204" pitchFamily="18" charset="0"/>
                        <a:cs typeface="Arial" panose="020B0604020202020204" pitchFamily="34" charset="0"/>
                      </a:rPr>
                      <m:t>≠</m:t>
                    </m:r>
                    <m:r>
                      <a:rPr lang="en-CA" sz="2800" i="1">
                        <a:latin typeface="Cambria Math" panose="02040503050406030204" pitchFamily="18" charset="0"/>
                        <a:ea typeface="Cambria Math" panose="02040503050406030204" pitchFamily="18" charset="0"/>
                        <a:cs typeface="Arial" panose="020B0604020202020204" pitchFamily="34" charset="0"/>
                      </a:rPr>
                      <m:t>0</m:t>
                    </m:r>
                    <m:r>
                      <a:rPr lang="en-CA" sz="2800" i="1">
                        <a:latin typeface="Cambria Math" panose="02040503050406030204" pitchFamily="18" charset="0"/>
                        <a:ea typeface="Cambria Math" panose="02040503050406030204" pitchFamily="18" charset="0"/>
                        <a:cs typeface="Arial" panose="020B0604020202020204" pitchFamily="34" charset="0"/>
                      </a:rPr>
                      <m:t>)</m:t>
                    </m:r>
                  </m:oMath>
                </a14:m>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83346" y="2760050"/>
                <a:ext cx="5473875" cy="3539430"/>
              </a:xfrm>
              <a:prstGeom prst="rect">
                <a:avLst/>
              </a:prstGeom>
              <a:blipFill rotWithShape="0">
                <a:blip r:embed="rId4"/>
                <a:stretch>
                  <a:fillRect l="-2227" t="-1897"/>
                </a:stretch>
              </a:blipFill>
            </p:spPr>
            <p:txBody>
              <a:bodyPr/>
              <a:lstStyle/>
              <a:p>
                <a:r>
                  <a:rPr lang="en-CA">
                    <a:noFill/>
                  </a:rPr>
                  <a:t> </a:t>
                </a:r>
              </a:p>
            </p:txBody>
          </p:sp>
        </mc:Fallback>
      </mc:AlternateContent>
    </p:spTree>
    <p:extLst>
      <p:ext uri="{BB962C8B-B14F-4D97-AF65-F5344CB8AC3E}">
        <p14:creationId xmlns:p14="http://schemas.microsoft.com/office/powerpoint/2010/main" val="1142553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4"/>
          <p:cNvGraphicFramePr>
            <a:graphicFrameLocks/>
          </p:cNvGraphicFramePr>
          <p:nvPr>
            <p:extLst/>
          </p:nvPr>
        </p:nvGraphicFramePr>
        <p:xfrm>
          <a:off x="1246220" y="348993"/>
          <a:ext cx="6954317" cy="11917680"/>
        </p:xfrm>
        <a:graphic>
          <a:graphicData uri="http://schemas.openxmlformats.org/drawingml/2006/table">
            <a:tbl>
              <a:tblPr firstRow="1" bandRow="1">
                <a:tableStyleId>{5940675A-B579-460E-94D1-54222C63F5DA}</a:tableStyleId>
              </a:tblPr>
              <a:tblGrid>
                <a:gridCol w="1152395">
                  <a:extLst>
                    <a:ext uri="{9D8B030D-6E8A-4147-A177-3AD203B41FA5}">
                      <a16:colId xmlns:a16="http://schemas.microsoft.com/office/drawing/2014/main" xmlns="" val="20000"/>
                    </a:ext>
                  </a:extLst>
                </a:gridCol>
                <a:gridCol w="1521204">
                  <a:extLst>
                    <a:ext uri="{9D8B030D-6E8A-4147-A177-3AD203B41FA5}">
                      <a16:colId xmlns:a16="http://schemas.microsoft.com/office/drawing/2014/main" xmlns="" val="20001"/>
                    </a:ext>
                  </a:extLst>
                </a:gridCol>
                <a:gridCol w="1374206">
                  <a:extLst>
                    <a:ext uri="{9D8B030D-6E8A-4147-A177-3AD203B41FA5}">
                      <a16:colId xmlns:a16="http://schemas.microsoft.com/office/drawing/2014/main" xmlns="" val="20002"/>
                    </a:ext>
                  </a:extLst>
                </a:gridCol>
                <a:gridCol w="1482556">
                  <a:extLst>
                    <a:ext uri="{9D8B030D-6E8A-4147-A177-3AD203B41FA5}">
                      <a16:colId xmlns:a16="http://schemas.microsoft.com/office/drawing/2014/main" xmlns="" val="20003"/>
                    </a:ext>
                  </a:extLst>
                </a:gridCol>
                <a:gridCol w="1423956">
                  <a:extLst>
                    <a:ext uri="{9D8B030D-6E8A-4147-A177-3AD203B41FA5}">
                      <a16:colId xmlns:a16="http://schemas.microsoft.com/office/drawing/2014/main" xmlns="" val="20004"/>
                    </a:ext>
                  </a:extLst>
                </a:gridCol>
              </a:tblGrid>
              <a:tr h="0">
                <a:tc>
                  <a:txBody>
                    <a:bodyPr/>
                    <a:lstStyle/>
                    <a:p>
                      <a:pPr algn="ct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dirty="0">
                          <a:latin typeface="Arial" panose="020B0604020202020204" pitchFamily="34" charset="0"/>
                          <a:cs typeface="Arial" panose="020B0604020202020204" pitchFamily="34" charset="0"/>
                        </a:rPr>
                        <a:t>Number of species</a:t>
                      </a:r>
                    </a:p>
                  </a:txBody>
                  <a:tcPr/>
                </a:tc>
                <a:tc>
                  <a:txBody>
                    <a:bodyPr/>
                    <a:lstStyle/>
                    <a:p>
                      <a:pPr algn="ctr"/>
                      <a:r>
                        <a:rPr lang="en-US" sz="2000" b="1" dirty="0">
                          <a:latin typeface="Arial" panose="020B0604020202020204" pitchFamily="34" charset="0"/>
                          <a:cs typeface="Arial" panose="020B0604020202020204" pitchFamily="34" charset="0"/>
                        </a:rPr>
                        <a:t>Number of species</a:t>
                      </a:r>
                    </a:p>
                  </a:txBody>
                  <a:tcPr/>
                </a:tc>
                <a:tc>
                  <a:txBody>
                    <a:bodyPr/>
                    <a:lstStyle/>
                    <a:p>
                      <a:pPr algn="ctr"/>
                      <a:endParaRPr lang="en-US" sz="2000" b="1" dirty="0">
                        <a:latin typeface="Arial" panose="020B0604020202020204" pitchFamily="34" charset="0"/>
                        <a:cs typeface="Arial" panose="020B0604020202020204" pitchFamily="34" charset="0"/>
                      </a:endParaRPr>
                    </a:p>
                  </a:txBody>
                  <a:tcPr/>
                </a:tc>
                <a:tc>
                  <a:txBody>
                    <a:bodyPr/>
                    <a:lstStyle/>
                    <a:p>
                      <a:pPr algn="ctr"/>
                      <a:endParaRPr lang="en-US"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656234207"/>
                  </a:ext>
                </a:extLst>
              </a:tr>
              <a:tr h="242711">
                <a:tc>
                  <a:txBody>
                    <a:bodyPr/>
                    <a:lstStyle/>
                    <a:p>
                      <a:pPr algn="ctr"/>
                      <a:r>
                        <a:rPr lang="en-US" sz="2000" b="1" i="0" kern="1200" dirty="0">
                          <a:solidFill>
                            <a:schemeClr val="tx1"/>
                          </a:solidFill>
                          <a:effectLst/>
                          <a:latin typeface="Arial" panose="020B0604020202020204" pitchFamily="34" charset="0"/>
                          <a:ea typeface="+mn-ea"/>
                          <a:cs typeface="Arial" panose="020B0604020202020204" pitchFamily="34" charset="0"/>
                        </a:rPr>
                        <a:t>Taxon pair</a:t>
                      </a:r>
                      <a:r>
                        <a:rPr lang="en-US" sz="2000" b="1" dirty="0">
                          <a:latin typeface="Arial" panose="020B0604020202020204" pitchFamily="34" charset="0"/>
                          <a:cs typeface="Arial" panose="020B0604020202020204" pitchFamily="34" charset="0"/>
                        </a:rPr>
                        <a:t> </a:t>
                      </a:r>
                    </a:p>
                  </a:txBody>
                  <a:tcPr/>
                </a:tc>
                <a:tc>
                  <a:txBody>
                    <a:bodyPr/>
                    <a:lstStyle/>
                    <a:p>
                      <a:pPr algn="ctr"/>
                      <a:r>
                        <a:rPr lang="en-US" sz="2000" b="1" dirty="0">
                          <a:latin typeface="Arial" panose="020B0604020202020204" pitchFamily="34" charset="0"/>
                          <a:cs typeface="Arial" panose="020B0604020202020204" pitchFamily="34" charset="0"/>
                        </a:rPr>
                        <a:t>Multiple-mating group</a:t>
                      </a:r>
                    </a:p>
                  </a:txBody>
                  <a:tcPr/>
                </a:tc>
                <a:tc>
                  <a:txBody>
                    <a:bodyPr/>
                    <a:lstStyle/>
                    <a:p>
                      <a:pPr algn="ctr"/>
                      <a:r>
                        <a:rPr lang="en-US" sz="2000" b="1" dirty="0">
                          <a:latin typeface="Arial" panose="020B0604020202020204" pitchFamily="34" charset="0"/>
                          <a:cs typeface="Arial" panose="020B0604020202020204" pitchFamily="34" charset="0"/>
                        </a:rPr>
                        <a:t>Single-mating group</a:t>
                      </a:r>
                    </a:p>
                  </a:txBody>
                  <a:tcPr/>
                </a:tc>
                <a:tc>
                  <a:txBody>
                    <a:bodyPr/>
                    <a:lstStyle/>
                    <a:p>
                      <a:pPr algn="ctr"/>
                      <a:r>
                        <a:rPr lang="en-US" sz="2000" b="1" dirty="0">
                          <a:latin typeface="Arial" panose="020B0604020202020204" pitchFamily="34" charset="0"/>
                          <a:cs typeface="Arial" panose="020B0604020202020204" pitchFamily="34" charset="0"/>
                        </a:rPr>
                        <a:t>Difference</a:t>
                      </a:r>
                    </a:p>
                  </a:txBody>
                  <a:tcPr/>
                </a:tc>
                <a:tc>
                  <a:txBody>
                    <a:bodyPr/>
                    <a:lstStyle/>
                    <a:p>
                      <a:pPr algn="ctr"/>
                      <a:r>
                        <a:rPr lang="en-US" sz="2000" b="1">
                          <a:latin typeface="Arial" panose="020B0604020202020204" pitchFamily="34" charset="0"/>
                          <a:cs typeface="Arial" panose="020B0604020202020204" pitchFamily="34" charset="0"/>
                        </a:rPr>
                        <a:t>Above (+) </a:t>
                      </a:r>
                      <a:r>
                        <a:rPr lang="en-US" sz="2000" b="1" dirty="0">
                          <a:latin typeface="Arial" panose="020B0604020202020204" pitchFamily="34" charset="0"/>
                          <a:cs typeface="Arial" panose="020B0604020202020204" pitchFamily="34" charset="0"/>
                        </a:rPr>
                        <a:t>or below </a:t>
                      </a:r>
                      <a:r>
                        <a:rPr lang="en-US" sz="2000" b="1">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zero</a:t>
                      </a:r>
                    </a:p>
                  </a:txBody>
                  <a:tcPr/>
                </a:tc>
                <a:extLst>
                  <a:ext uri="{0D108BD9-81ED-4DB2-BD59-A6C34878D82A}">
                    <a16:rowId xmlns:a16="http://schemas.microsoft.com/office/drawing/2014/main" xmlns="" val="663553410"/>
                  </a:ext>
                </a:extLst>
              </a:tr>
              <a:tr h="242711">
                <a:tc>
                  <a:txBody>
                    <a:bodyPr/>
                    <a:lstStyle/>
                    <a:p>
                      <a:pPr algn="ctr"/>
                      <a:r>
                        <a:rPr lang="en-US" sz="2000" dirty="0">
                          <a:latin typeface="Arial" panose="020B0604020202020204" pitchFamily="34" charset="0"/>
                          <a:cs typeface="Arial" panose="020B0604020202020204" pitchFamily="34" charset="0"/>
                        </a:rPr>
                        <a:t>A</a:t>
                      </a:r>
                    </a:p>
                  </a:txBody>
                  <a:tcPr/>
                </a:tc>
                <a:tc>
                  <a:txBody>
                    <a:bodyPr/>
                    <a:lstStyle/>
                    <a:p>
                      <a:pPr algn="ctr"/>
                      <a:r>
                        <a:rPr lang="en-US" sz="2000" dirty="0">
                          <a:latin typeface="Arial" panose="020B0604020202020204" pitchFamily="34" charset="0"/>
                          <a:cs typeface="Arial" panose="020B0604020202020204" pitchFamily="34" charset="0"/>
                        </a:rPr>
                        <a:t>53</a:t>
                      </a:r>
                    </a:p>
                  </a:txBody>
                  <a:tcPr/>
                </a:tc>
                <a:tc>
                  <a:txBody>
                    <a:bodyPr/>
                    <a:lstStyle/>
                    <a:p>
                      <a:pPr algn="ctr"/>
                      <a:r>
                        <a:rPr lang="en-US" sz="2000" dirty="0">
                          <a:latin typeface="Arial" panose="020B0604020202020204" pitchFamily="34" charset="0"/>
                          <a:cs typeface="Arial" panose="020B0604020202020204" pitchFamily="34" charset="0"/>
                        </a:rPr>
                        <a:t>10</a:t>
                      </a:r>
                    </a:p>
                  </a:txBody>
                  <a:tcPr/>
                </a:tc>
                <a:tc>
                  <a:txBody>
                    <a:bodyPr/>
                    <a:lstStyle/>
                    <a:p>
                      <a:pPr algn="ctr"/>
                      <a:r>
                        <a:rPr lang="en-US" sz="2000" dirty="0">
                          <a:latin typeface="Arial" panose="020B0604020202020204" pitchFamily="34" charset="0"/>
                          <a:cs typeface="Arial" panose="020B0604020202020204" pitchFamily="34" charset="0"/>
                        </a:rPr>
                        <a:t>43</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0"/>
                  </a:ext>
                </a:extLst>
              </a:tr>
              <a:tr h="242711">
                <a:tc>
                  <a:txBody>
                    <a:bodyPr/>
                    <a:lstStyle/>
                    <a:p>
                      <a:pPr algn="ctr"/>
                      <a:r>
                        <a:rPr lang="en-US" sz="2000" dirty="0">
                          <a:latin typeface="Arial" panose="020B0604020202020204" pitchFamily="34" charset="0"/>
                          <a:cs typeface="Arial" panose="020B0604020202020204" pitchFamily="34" charset="0"/>
                        </a:rPr>
                        <a:t>B</a:t>
                      </a:r>
                    </a:p>
                  </a:txBody>
                  <a:tcPr/>
                </a:tc>
                <a:tc>
                  <a:txBody>
                    <a:bodyPr/>
                    <a:lstStyle/>
                    <a:p>
                      <a:pPr algn="ctr"/>
                      <a:r>
                        <a:rPr lang="en-US" sz="2000" dirty="0">
                          <a:latin typeface="Arial" panose="020B0604020202020204" pitchFamily="34" charset="0"/>
                          <a:cs typeface="Arial" panose="020B0604020202020204" pitchFamily="34" charset="0"/>
                        </a:rPr>
                        <a:t>73</a:t>
                      </a:r>
                    </a:p>
                  </a:txBody>
                  <a:tcPr/>
                </a:tc>
                <a:tc>
                  <a:txBody>
                    <a:bodyPr/>
                    <a:lstStyle/>
                    <a:p>
                      <a:pPr algn="ctr"/>
                      <a:r>
                        <a:rPr lang="en-US" sz="2000" dirty="0">
                          <a:latin typeface="Arial" panose="020B0604020202020204" pitchFamily="34" charset="0"/>
                          <a:cs typeface="Arial" panose="020B0604020202020204" pitchFamily="34" charset="0"/>
                        </a:rPr>
                        <a:t>120</a:t>
                      </a:r>
                    </a:p>
                  </a:txBody>
                  <a:tcPr/>
                </a:tc>
                <a:tc>
                  <a:txBody>
                    <a:bodyPr/>
                    <a:lstStyle/>
                    <a:p>
                      <a:pPr algn="ctr"/>
                      <a:r>
                        <a:rPr lang="en-US" sz="2000" dirty="0">
                          <a:latin typeface="Arial" panose="020B0604020202020204" pitchFamily="34" charset="0"/>
                          <a:cs typeface="Arial" panose="020B0604020202020204" pitchFamily="34" charset="0"/>
                        </a:rPr>
                        <a:t>-47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1"/>
                  </a:ext>
                </a:extLst>
              </a:tr>
              <a:tr h="242711">
                <a:tc>
                  <a:txBody>
                    <a:bodyPr/>
                    <a:lstStyle/>
                    <a:p>
                      <a:pPr algn="ctr"/>
                      <a:r>
                        <a:rPr lang="en-US" sz="2000" dirty="0">
                          <a:latin typeface="Arial" panose="020B0604020202020204" pitchFamily="34" charset="0"/>
                          <a:cs typeface="Arial" panose="020B0604020202020204" pitchFamily="34" charset="0"/>
                        </a:rPr>
                        <a:t>C</a:t>
                      </a:r>
                    </a:p>
                  </a:txBody>
                  <a:tcPr/>
                </a:tc>
                <a:tc>
                  <a:txBody>
                    <a:bodyPr/>
                    <a:lstStyle/>
                    <a:p>
                      <a:pPr algn="ctr"/>
                      <a:r>
                        <a:rPr lang="en-US" sz="2000" dirty="0">
                          <a:latin typeface="Arial" panose="020B0604020202020204" pitchFamily="34" charset="0"/>
                          <a:cs typeface="Arial" panose="020B0604020202020204" pitchFamily="34" charset="0"/>
                        </a:rPr>
                        <a:t>228</a:t>
                      </a:r>
                    </a:p>
                  </a:txBody>
                  <a:tcPr/>
                </a:tc>
                <a:tc>
                  <a:txBody>
                    <a:bodyPr/>
                    <a:lstStyle/>
                    <a:p>
                      <a:pPr algn="ctr"/>
                      <a:r>
                        <a:rPr lang="en-US" sz="2000" dirty="0">
                          <a:latin typeface="Arial" panose="020B0604020202020204" pitchFamily="34" charset="0"/>
                          <a:cs typeface="Arial" panose="020B0604020202020204" pitchFamily="34" charset="0"/>
                        </a:rPr>
                        <a:t>74</a:t>
                      </a:r>
                    </a:p>
                  </a:txBody>
                  <a:tcPr/>
                </a:tc>
                <a:tc>
                  <a:txBody>
                    <a:bodyPr/>
                    <a:lstStyle/>
                    <a:p>
                      <a:pPr algn="ctr"/>
                      <a:r>
                        <a:rPr lang="en-US" sz="2000" dirty="0">
                          <a:latin typeface="Arial" panose="020B0604020202020204" pitchFamily="34" charset="0"/>
                          <a:cs typeface="Arial" panose="020B0604020202020204" pitchFamily="34" charset="0"/>
                        </a:rPr>
                        <a:t>154</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2"/>
                  </a:ext>
                </a:extLst>
              </a:tr>
              <a:tr h="242711">
                <a:tc>
                  <a:txBody>
                    <a:bodyPr/>
                    <a:lstStyle/>
                    <a:p>
                      <a:pPr algn="ctr"/>
                      <a:r>
                        <a:rPr lang="en-US" sz="2000" dirty="0">
                          <a:latin typeface="Arial" panose="020B0604020202020204" pitchFamily="34" charset="0"/>
                          <a:cs typeface="Arial" panose="020B0604020202020204" pitchFamily="34" charset="0"/>
                        </a:rPr>
                        <a:t>D</a:t>
                      </a:r>
                    </a:p>
                  </a:txBody>
                  <a:tcPr/>
                </a:tc>
                <a:tc>
                  <a:txBody>
                    <a:bodyPr/>
                    <a:lstStyle/>
                    <a:p>
                      <a:pPr algn="ctr"/>
                      <a:r>
                        <a:rPr lang="en-US" sz="2000" dirty="0">
                          <a:latin typeface="Arial" panose="020B0604020202020204" pitchFamily="34" charset="0"/>
                          <a:cs typeface="Arial" panose="020B0604020202020204" pitchFamily="34" charset="0"/>
                        </a:rPr>
                        <a:t>353</a:t>
                      </a:r>
                    </a:p>
                  </a:txBody>
                  <a:tcPr/>
                </a:tc>
                <a:tc>
                  <a:txBody>
                    <a:bodyPr/>
                    <a:lstStyle/>
                    <a:p>
                      <a:pPr algn="ctr"/>
                      <a:r>
                        <a:rPr lang="en-US" sz="2000" dirty="0">
                          <a:latin typeface="Arial" panose="020B0604020202020204" pitchFamily="34" charset="0"/>
                          <a:cs typeface="Arial" panose="020B0604020202020204" pitchFamily="34" charset="0"/>
                        </a:rPr>
                        <a:t>289</a:t>
                      </a:r>
                    </a:p>
                  </a:txBody>
                  <a:tcPr/>
                </a:tc>
                <a:tc>
                  <a:txBody>
                    <a:bodyPr/>
                    <a:lstStyle/>
                    <a:p>
                      <a:pPr algn="ctr"/>
                      <a:r>
                        <a:rPr lang="en-US" sz="2000" dirty="0">
                          <a:latin typeface="Arial" panose="020B0604020202020204" pitchFamily="34" charset="0"/>
                          <a:cs typeface="Arial" panose="020B0604020202020204" pitchFamily="34" charset="0"/>
                        </a:rPr>
                        <a:t>64</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3"/>
                  </a:ext>
                </a:extLst>
              </a:tr>
              <a:tr h="242711">
                <a:tc>
                  <a:txBody>
                    <a:bodyPr/>
                    <a:lstStyle/>
                    <a:p>
                      <a:pPr algn="ctr"/>
                      <a:r>
                        <a:rPr lang="en-US" sz="2000" dirty="0">
                          <a:latin typeface="Arial" panose="020B0604020202020204" pitchFamily="34" charset="0"/>
                          <a:cs typeface="Arial" panose="020B0604020202020204" pitchFamily="34" charset="0"/>
                        </a:rPr>
                        <a:t>E</a:t>
                      </a:r>
                    </a:p>
                  </a:txBody>
                  <a:tcPr/>
                </a:tc>
                <a:tc>
                  <a:txBody>
                    <a:bodyPr/>
                    <a:lstStyle/>
                    <a:p>
                      <a:pPr algn="ctr"/>
                      <a:r>
                        <a:rPr lang="en-US" sz="2000" dirty="0">
                          <a:latin typeface="Arial" panose="020B0604020202020204" pitchFamily="34" charset="0"/>
                          <a:cs typeface="Arial" panose="020B0604020202020204" pitchFamily="34" charset="0"/>
                        </a:rPr>
                        <a:t>157</a:t>
                      </a:r>
                    </a:p>
                  </a:txBody>
                  <a:tcPr/>
                </a:tc>
                <a:tc>
                  <a:txBody>
                    <a:bodyPr/>
                    <a:lstStyle/>
                    <a:p>
                      <a:pPr algn="ctr"/>
                      <a:r>
                        <a:rPr lang="en-US" sz="2000" dirty="0">
                          <a:latin typeface="Arial" panose="020B0604020202020204" pitchFamily="34" charset="0"/>
                          <a:cs typeface="Arial" panose="020B0604020202020204" pitchFamily="34" charset="0"/>
                        </a:rPr>
                        <a:t>30</a:t>
                      </a:r>
                    </a:p>
                  </a:txBody>
                  <a:tcPr/>
                </a:tc>
                <a:tc>
                  <a:txBody>
                    <a:bodyPr/>
                    <a:lstStyle/>
                    <a:p>
                      <a:pPr algn="ctr"/>
                      <a:r>
                        <a:rPr lang="en-US" sz="2000" dirty="0">
                          <a:latin typeface="Arial" panose="020B0604020202020204" pitchFamily="34" charset="0"/>
                          <a:cs typeface="Arial" panose="020B0604020202020204" pitchFamily="34" charset="0"/>
                        </a:rPr>
                        <a:t>127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4"/>
                  </a:ext>
                </a:extLst>
              </a:tr>
              <a:tr h="242711">
                <a:tc>
                  <a:txBody>
                    <a:bodyPr/>
                    <a:lstStyle/>
                    <a:p>
                      <a:pPr algn="ctr"/>
                      <a:r>
                        <a:rPr lang="en-US" sz="2000" dirty="0">
                          <a:latin typeface="Arial" panose="020B0604020202020204" pitchFamily="34" charset="0"/>
                          <a:cs typeface="Arial" panose="020B0604020202020204" pitchFamily="34" charset="0"/>
                        </a:rPr>
                        <a:t>F</a:t>
                      </a:r>
                    </a:p>
                  </a:txBody>
                  <a:tcPr/>
                </a:tc>
                <a:tc>
                  <a:txBody>
                    <a:bodyPr/>
                    <a:lstStyle/>
                    <a:p>
                      <a:pPr algn="ctr"/>
                      <a:r>
                        <a:rPr lang="en-US" sz="2000" dirty="0">
                          <a:latin typeface="Arial" panose="020B0604020202020204" pitchFamily="34" charset="0"/>
                          <a:cs typeface="Arial" panose="020B0604020202020204" pitchFamily="34" charset="0"/>
                        </a:rPr>
                        <a:t>300</a:t>
                      </a:r>
                    </a:p>
                  </a:txBody>
                  <a:tcPr/>
                </a:tc>
                <a:tc>
                  <a:txBody>
                    <a:bodyPr/>
                    <a:lstStyle/>
                    <a:p>
                      <a:pPr algn="ctr"/>
                      <a:r>
                        <a:rPr lang="en-US" sz="2000" dirty="0">
                          <a:latin typeface="Arial" panose="020B0604020202020204" pitchFamily="34" charset="0"/>
                          <a:cs typeface="Arial" panose="020B0604020202020204" pitchFamily="34" charset="0"/>
                        </a:rPr>
                        <a:t>4</a:t>
                      </a:r>
                    </a:p>
                  </a:txBody>
                  <a:tcPr/>
                </a:tc>
                <a:tc>
                  <a:txBody>
                    <a:bodyPr/>
                    <a:lstStyle/>
                    <a:p>
                      <a:pPr algn="ctr"/>
                      <a:r>
                        <a:rPr lang="en-US" sz="2000" dirty="0">
                          <a:latin typeface="Arial" panose="020B0604020202020204" pitchFamily="34" charset="0"/>
                          <a:cs typeface="Arial" panose="020B0604020202020204" pitchFamily="34" charset="0"/>
                        </a:rPr>
                        <a:t>296</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5"/>
                  </a:ext>
                </a:extLst>
              </a:tr>
              <a:tr h="242711">
                <a:tc>
                  <a:txBody>
                    <a:bodyPr/>
                    <a:lstStyle/>
                    <a:p>
                      <a:pPr algn="ctr"/>
                      <a:r>
                        <a:rPr lang="en-US" sz="2000" dirty="0">
                          <a:latin typeface="Arial" panose="020B0604020202020204" pitchFamily="34" charset="0"/>
                          <a:cs typeface="Arial" panose="020B0604020202020204" pitchFamily="34" charset="0"/>
                        </a:rPr>
                        <a:t>G</a:t>
                      </a:r>
                    </a:p>
                  </a:txBody>
                  <a:tcPr/>
                </a:tc>
                <a:tc>
                  <a:txBody>
                    <a:bodyPr/>
                    <a:lstStyle/>
                    <a:p>
                      <a:pPr algn="ctr"/>
                      <a:r>
                        <a:rPr lang="en-US" sz="2000" dirty="0">
                          <a:latin typeface="Arial" panose="020B0604020202020204" pitchFamily="34" charset="0"/>
                          <a:cs typeface="Arial" panose="020B0604020202020204" pitchFamily="34" charset="0"/>
                        </a:rPr>
                        <a:t>34</a:t>
                      </a:r>
                    </a:p>
                  </a:txBody>
                  <a:tcPr/>
                </a:tc>
                <a:tc>
                  <a:txBody>
                    <a:bodyPr/>
                    <a:lstStyle/>
                    <a:p>
                      <a:pPr algn="ctr"/>
                      <a:r>
                        <a:rPr lang="en-US" sz="2000" dirty="0">
                          <a:latin typeface="Arial" panose="020B0604020202020204" pitchFamily="34" charset="0"/>
                          <a:cs typeface="Arial" panose="020B0604020202020204" pitchFamily="34" charset="0"/>
                        </a:rPr>
                        <a:t>18</a:t>
                      </a:r>
                    </a:p>
                  </a:txBody>
                  <a:tcPr/>
                </a:tc>
                <a:tc>
                  <a:txBody>
                    <a:bodyPr/>
                    <a:lstStyle/>
                    <a:p>
                      <a:pPr algn="ctr"/>
                      <a:r>
                        <a:rPr lang="en-US" sz="2000" dirty="0">
                          <a:latin typeface="Arial" panose="020B0604020202020204" pitchFamily="34" charset="0"/>
                          <a:cs typeface="Arial" panose="020B0604020202020204" pitchFamily="34" charset="0"/>
                        </a:rPr>
                        <a:t>16</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6"/>
                  </a:ext>
                </a:extLst>
              </a:tr>
              <a:tr h="242711">
                <a:tc>
                  <a:txBody>
                    <a:bodyPr/>
                    <a:lstStyle/>
                    <a:p>
                      <a:pPr algn="ctr"/>
                      <a:r>
                        <a:rPr lang="en-US" sz="2000" dirty="0">
                          <a:latin typeface="Arial" panose="020B0604020202020204" pitchFamily="34" charset="0"/>
                          <a:cs typeface="Arial" panose="020B0604020202020204" pitchFamily="34" charset="0"/>
                        </a:rPr>
                        <a:t>H</a:t>
                      </a:r>
                    </a:p>
                  </a:txBody>
                  <a:tcPr/>
                </a:tc>
                <a:tc>
                  <a:txBody>
                    <a:bodyPr/>
                    <a:lstStyle/>
                    <a:p>
                      <a:pPr algn="ctr"/>
                      <a:r>
                        <a:rPr lang="en-US" sz="2000" dirty="0">
                          <a:latin typeface="Arial" panose="020B0604020202020204" pitchFamily="34" charset="0"/>
                          <a:cs typeface="Arial" panose="020B0604020202020204" pitchFamily="34" charset="0"/>
                        </a:rPr>
                        <a:t>3400</a:t>
                      </a:r>
                    </a:p>
                  </a:txBody>
                  <a:tcPr/>
                </a:tc>
                <a:tc>
                  <a:txBody>
                    <a:bodyPr/>
                    <a:lstStyle/>
                    <a:p>
                      <a:pPr algn="ctr"/>
                      <a:r>
                        <a:rPr lang="en-US" sz="2000" dirty="0">
                          <a:latin typeface="Arial" panose="020B0604020202020204" pitchFamily="34" charset="0"/>
                          <a:cs typeface="Arial" panose="020B0604020202020204" pitchFamily="34" charset="0"/>
                        </a:rPr>
                        <a:t>3500</a:t>
                      </a:r>
                    </a:p>
                  </a:txBody>
                  <a:tcPr/>
                </a:tc>
                <a:tc>
                  <a:txBody>
                    <a:bodyPr/>
                    <a:lstStyle/>
                    <a:p>
                      <a:pPr algn="ctr"/>
                      <a:r>
                        <a:rPr lang="en-US" sz="2000" dirty="0">
                          <a:latin typeface="Arial" panose="020B0604020202020204" pitchFamily="34" charset="0"/>
                          <a:cs typeface="Arial" panose="020B0604020202020204" pitchFamily="34" charset="0"/>
                        </a:rPr>
                        <a:t>-100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7"/>
                  </a:ext>
                </a:extLst>
              </a:tr>
              <a:tr h="242711">
                <a:tc>
                  <a:txBody>
                    <a:bodyPr/>
                    <a:lstStyle/>
                    <a:p>
                      <a:pPr algn="ctr"/>
                      <a:r>
                        <a:rPr lang="en-US" sz="2000" dirty="0">
                          <a:latin typeface="Arial" panose="020B0604020202020204" pitchFamily="34" charset="0"/>
                          <a:cs typeface="Arial" panose="020B0604020202020204" pitchFamily="34" charset="0"/>
                        </a:rPr>
                        <a:t>I</a:t>
                      </a:r>
                    </a:p>
                  </a:txBody>
                  <a:tcPr/>
                </a:tc>
                <a:tc>
                  <a:txBody>
                    <a:bodyPr/>
                    <a:lstStyle/>
                    <a:p>
                      <a:pPr algn="ctr"/>
                      <a:r>
                        <a:rPr lang="en-US" sz="2000" dirty="0">
                          <a:latin typeface="Arial" panose="020B0604020202020204" pitchFamily="34" charset="0"/>
                          <a:cs typeface="Arial" panose="020B0604020202020204" pitchFamily="34" charset="0"/>
                        </a:rPr>
                        <a:t>20</a:t>
                      </a:r>
                    </a:p>
                  </a:txBody>
                  <a:tcPr/>
                </a:tc>
                <a:tc>
                  <a:txBody>
                    <a:bodyPr/>
                    <a:lstStyle/>
                    <a:p>
                      <a:pPr algn="ctr"/>
                      <a:r>
                        <a:rPr lang="en-US" sz="2000" dirty="0">
                          <a:latin typeface="Arial" panose="020B0604020202020204" pitchFamily="34" charset="0"/>
                          <a:cs typeface="Arial" panose="020B0604020202020204" pitchFamily="34" charset="0"/>
                        </a:rPr>
                        <a:t>1000</a:t>
                      </a:r>
                    </a:p>
                  </a:txBody>
                  <a:tcPr/>
                </a:tc>
                <a:tc>
                  <a:txBody>
                    <a:bodyPr/>
                    <a:lstStyle/>
                    <a:p>
                      <a:pPr algn="ctr"/>
                      <a:r>
                        <a:rPr lang="en-US" sz="2000" dirty="0">
                          <a:latin typeface="Arial" panose="020B0604020202020204" pitchFamily="34" charset="0"/>
                          <a:cs typeface="Arial" panose="020B0604020202020204" pitchFamily="34" charset="0"/>
                        </a:rPr>
                        <a:t>-980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8"/>
                  </a:ext>
                </a:extLst>
              </a:tr>
              <a:tr h="242711">
                <a:tc>
                  <a:txBody>
                    <a:bodyPr/>
                    <a:lstStyle/>
                    <a:p>
                      <a:pPr algn="ctr"/>
                      <a:r>
                        <a:rPr lang="en-US" sz="2000" dirty="0">
                          <a:latin typeface="Arial" panose="020B0604020202020204" pitchFamily="34" charset="0"/>
                          <a:cs typeface="Arial" panose="020B0604020202020204" pitchFamily="34" charset="0"/>
                        </a:rPr>
                        <a:t>J</a:t>
                      </a:r>
                    </a:p>
                  </a:txBody>
                  <a:tcPr/>
                </a:tc>
                <a:tc>
                  <a:txBody>
                    <a:bodyPr/>
                    <a:lstStyle/>
                    <a:p>
                      <a:pPr algn="ctr"/>
                      <a:r>
                        <a:rPr lang="en-US" sz="2000" dirty="0">
                          <a:latin typeface="Arial" panose="020B0604020202020204" pitchFamily="34" charset="0"/>
                          <a:cs typeface="Arial" panose="020B0604020202020204" pitchFamily="34" charset="0"/>
                        </a:rPr>
                        <a:t>196</a:t>
                      </a:r>
                    </a:p>
                  </a:txBody>
                  <a:tcPr/>
                </a:tc>
                <a:tc>
                  <a:txBody>
                    <a:bodyPr/>
                    <a:lstStyle/>
                    <a:p>
                      <a:pPr algn="ctr"/>
                      <a:r>
                        <a:rPr lang="en-US" sz="2000" dirty="0">
                          <a:latin typeface="Arial" panose="020B0604020202020204" pitchFamily="34" charset="0"/>
                          <a:cs typeface="Arial" panose="020B0604020202020204" pitchFamily="34" charset="0"/>
                        </a:rPr>
                        <a:t>486</a:t>
                      </a:r>
                    </a:p>
                  </a:txBody>
                  <a:tcPr/>
                </a:tc>
                <a:tc>
                  <a:txBody>
                    <a:bodyPr/>
                    <a:lstStyle/>
                    <a:p>
                      <a:pPr algn="ctr"/>
                      <a:r>
                        <a:rPr lang="en-US" sz="2000" dirty="0">
                          <a:latin typeface="Arial" panose="020B0604020202020204" pitchFamily="34" charset="0"/>
                          <a:cs typeface="Arial" panose="020B0604020202020204" pitchFamily="34" charset="0"/>
                        </a:rPr>
                        <a:t>-290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9"/>
                  </a:ext>
                </a:extLst>
              </a:tr>
              <a:tr h="242711">
                <a:tc>
                  <a:txBody>
                    <a:bodyPr/>
                    <a:lstStyle/>
                    <a:p>
                      <a:pPr algn="ctr"/>
                      <a:r>
                        <a:rPr lang="en-US" sz="2000" dirty="0">
                          <a:latin typeface="Arial" panose="020B0604020202020204" pitchFamily="34" charset="0"/>
                          <a:cs typeface="Arial" panose="020B0604020202020204" pitchFamily="34" charset="0"/>
                        </a:rPr>
                        <a:t>K</a:t>
                      </a:r>
                    </a:p>
                  </a:txBody>
                  <a:tcPr/>
                </a:tc>
                <a:tc>
                  <a:txBody>
                    <a:bodyPr/>
                    <a:lstStyle/>
                    <a:p>
                      <a:pPr algn="ctr"/>
                      <a:r>
                        <a:rPr lang="en-US" sz="2000" dirty="0">
                          <a:latin typeface="Arial" panose="020B0604020202020204" pitchFamily="34" charset="0"/>
                          <a:cs typeface="Arial" panose="020B0604020202020204" pitchFamily="34" charset="0"/>
                        </a:rPr>
                        <a:t>1750</a:t>
                      </a:r>
                    </a:p>
                  </a:txBody>
                  <a:tcPr/>
                </a:tc>
                <a:tc>
                  <a:txBody>
                    <a:bodyPr/>
                    <a:lstStyle/>
                    <a:p>
                      <a:pPr algn="ctr"/>
                      <a:r>
                        <a:rPr lang="en-US" sz="2000" dirty="0">
                          <a:latin typeface="Arial" panose="020B0604020202020204" pitchFamily="34" charset="0"/>
                          <a:cs typeface="Arial" panose="020B0604020202020204" pitchFamily="34" charset="0"/>
                        </a:rPr>
                        <a:t>660</a:t>
                      </a:r>
                    </a:p>
                  </a:txBody>
                  <a:tcPr/>
                </a:tc>
                <a:tc>
                  <a:txBody>
                    <a:bodyPr/>
                    <a:lstStyle/>
                    <a:p>
                      <a:pPr algn="ctr"/>
                      <a:r>
                        <a:rPr lang="en-US" sz="2000" dirty="0">
                          <a:latin typeface="Arial" panose="020B0604020202020204" pitchFamily="34" charset="0"/>
                          <a:cs typeface="Arial" panose="020B0604020202020204" pitchFamily="34" charset="0"/>
                        </a:rPr>
                        <a:t>1090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0"/>
                  </a:ext>
                </a:extLst>
              </a:tr>
              <a:tr h="242711">
                <a:tc>
                  <a:txBody>
                    <a:bodyPr/>
                    <a:lstStyle/>
                    <a:p>
                      <a:pPr algn="ctr"/>
                      <a:r>
                        <a:rPr lang="en-US" sz="2000" dirty="0">
                          <a:latin typeface="Arial" panose="020B0604020202020204" pitchFamily="34" charset="0"/>
                          <a:cs typeface="Arial" panose="020B0604020202020204" pitchFamily="34" charset="0"/>
                        </a:rPr>
                        <a:t>L</a:t>
                      </a:r>
                    </a:p>
                  </a:txBody>
                  <a:tcPr/>
                </a:tc>
                <a:tc>
                  <a:txBody>
                    <a:bodyPr/>
                    <a:lstStyle/>
                    <a:p>
                      <a:pPr algn="ctr"/>
                      <a:r>
                        <a:rPr lang="en-US" sz="2000" dirty="0">
                          <a:latin typeface="Arial" panose="020B0604020202020204" pitchFamily="34" charset="0"/>
                          <a:cs typeface="Arial" panose="020B0604020202020204" pitchFamily="34" charset="0"/>
                        </a:rPr>
                        <a:t>55</a:t>
                      </a:r>
                    </a:p>
                  </a:txBody>
                  <a:tcPr/>
                </a:tc>
                <a:tc>
                  <a:txBody>
                    <a:bodyPr/>
                    <a:lstStyle/>
                    <a:p>
                      <a:pPr algn="ctr"/>
                      <a:r>
                        <a:rPr lang="en-US" sz="2000" dirty="0">
                          <a:latin typeface="Arial" panose="020B0604020202020204" pitchFamily="34" charset="0"/>
                          <a:cs typeface="Arial" panose="020B0604020202020204" pitchFamily="34" charset="0"/>
                        </a:rPr>
                        <a:t>63</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1"/>
                  </a:ext>
                </a:extLst>
              </a:tr>
              <a:tr h="242711">
                <a:tc>
                  <a:txBody>
                    <a:bodyPr/>
                    <a:lstStyle/>
                    <a:p>
                      <a:pPr algn="ctr"/>
                      <a:r>
                        <a:rPr lang="en-US" sz="2000" dirty="0">
                          <a:latin typeface="Arial" panose="020B0604020202020204" pitchFamily="34" charset="0"/>
                          <a:cs typeface="Arial" panose="020B0604020202020204" pitchFamily="34" charset="0"/>
                        </a:rPr>
                        <a:t>M</a:t>
                      </a:r>
                    </a:p>
                  </a:txBody>
                  <a:tcPr/>
                </a:tc>
                <a:tc>
                  <a:txBody>
                    <a:bodyPr/>
                    <a:lstStyle/>
                    <a:p>
                      <a:pPr algn="ctr"/>
                      <a:r>
                        <a:rPr lang="en-US" sz="2000" dirty="0">
                          <a:latin typeface="Arial" panose="020B0604020202020204" pitchFamily="34" charset="0"/>
                          <a:cs typeface="Arial" panose="020B0604020202020204" pitchFamily="34" charset="0"/>
                        </a:rPr>
                        <a:t>37</a:t>
                      </a:r>
                    </a:p>
                  </a:txBody>
                  <a:tcPr/>
                </a:tc>
                <a:tc>
                  <a:txBody>
                    <a:bodyPr/>
                    <a:lstStyle/>
                    <a:p>
                      <a:pPr algn="ctr"/>
                      <a:r>
                        <a:rPr lang="en-US" sz="2000" dirty="0">
                          <a:latin typeface="Arial" panose="020B0604020202020204" pitchFamily="34" charset="0"/>
                          <a:cs typeface="Arial" panose="020B0604020202020204" pitchFamily="34" charset="0"/>
                        </a:rPr>
                        <a:t>115</a:t>
                      </a:r>
                    </a:p>
                  </a:txBody>
                  <a:tcPr/>
                </a:tc>
                <a:tc>
                  <a:txBody>
                    <a:bodyPr/>
                    <a:lstStyle/>
                    <a:p>
                      <a:pPr algn="ctr"/>
                      <a:r>
                        <a:rPr lang="en-US" sz="2000" dirty="0">
                          <a:latin typeface="Arial" panose="020B0604020202020204" pitchFamily="34" charset="0"/>
                          <a:cs typeface="Arial" panose="020B0604020202020204" pitchFamily="34" charset="0"/>
                        </a:rPr>
                        <a:t>-78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2"/>
                  </a:ext>
                </a:extLst>
              </a:tr>
              <a:tr h="242711">
                <a:tc>
                  <a:txBody>
                    <a:bodyPr/>
                    <a:lstStyle/>
                    <a:p>
                      <a:pPr algn="ctr"/>
                      <a:r>
                        <a:rPr lang="en-US" sz="2000" dirty="0">
                          <a:latin typeface="Arial" panose="020B0604020202020204" pitchFamily="34" charset="0"/>
                          <a:cs typeface="Arial" panose="020B0604020202020204" pitchFamily="34" charset="0"/>
                        </a:rPr>
                        <a:t>N</a:t>
                      </a:r>
                    </a:p>
                  </a:txBody>
                  <a:tcPr/>
                </a:tc>
                <a:tc>
                  <a:txBody>
                    <a:bodyPr/>
                    <a:lstStyle/>
                    <a:p>
                      <a:pPr algn="ctr"/>
                      <a:r>
                        <a:rPr lang="en-US" sz="2000" dirty="0">
                          <a:latin typeface="Arial" panose="020B0604020202020204" pitchFamily="34" charset="0"/>
                          <a:cs typeface="Arial" panose="020B0604020202020204" pitchFamily="34" charset="0"/>
                        </a:rPr>
                        <a:t>100</a:t>
                      </a:r>
                    </a:p>
                  </a:txBody>
                  <a:tcPr/>
                </a:tc>
                <a:tc>
                  <a:txBody>
                    <a:bodyPr/>
                    <a:lstStyle/>
                    <a:p>
                      <a:pPr algn="ctr"/>
                      <a:r>
                        <a:rPr lang="en-US" sz="2000" dirty="0">
                          <a:latin typeface="Arial" panose="020B0604020202020204" pitchFamily="34" charset="0"/>
                          <a:cs typeface="Arial" panose="020B0604020202020204" pitchFamily="34" charset="0"/>
                        </a:rPr>
                        <a:t>30</a:t>
                      </a:r>
                    </a:p>
                  </a:txBody>
                  <a:tcPr/>
                </a:tc>
                <a:tc>
                  <a:txBody>
                    <a:bodyPr/>
                    <a:lstStyle/>
                    <a:p>
                      <a:pPr algn="ctr"/>
                      <a:r>
                        <a:rPr lang="en-US" sz="2000" dirty="0">
                          <a:latin typeface="Arial" panose="020B0604020202020204" pitchFamily="34" charset="0"/>
                          <a:cs typeface="Arial" panose="020B0604020202020204" pitchFamily="34" charset="0"/>
                        </a:rPr>
                        <a:t>70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3"/>
                  </a:ext>
                </a:extLst>
              </a:tr>
              <a:tr h="2427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O</a:t>
                      </a:r>
                    </a:p>
                  </a:txBody>
                  <a:tcPr/>
                </a:tc>
                <a:tc>
                  <a:txBody>
                    <a:bodyPr/>
                    <a:lstStyle/>
                    <a:p>
                      <a:pPr algn="ctr"/>
                      <a:r>
                        <a:rPr lang="en-US" sz="2000" dirty="0">
                          <a:latin typeface="Arial" panose="020B0604020202020204" pitchFamily="34" charset="0"/>
                          <a:cs typeface="Arial" panose="020B0604020202020204" pitchFamily="34" charset="0"/>
                        </a:rPr>
                        <a:t>21,000</a:t>
                      </a:r>
                    </a:p>
                  </a:txBody>
                  <a:tcPr/>
                </a:tc>
                <a:tc>
                  <a:txBody>
                    <a:bodyPr/>
                    <a:lstStyle/>
                    <a:p>
                      <a:pPr algn="ctr"/>
                      <a:r>
                        <a:rPr lang="en-US" sz="2000" dirty="0">
                          <a:latin typeface="Arial" panose="020B0604020202020204" pitchFamily="34" charset="0"/>
                          <a:cs typeface="Arial" panose="020B0604020202020204" pitchFamily="34" charset="0"/>
                        </a:rPr>
                        <a:t>600</a:t>
                      </a:r>
                    </a:p>
                  </a:txBody>
                  <a:tcPr/>
                </a:tc>
                <a:tc>
                  <a:txBody>
                    <a:bodyPr/>
                    <a:lstStyle/>
                    <a:p>
                      <a:pPr algn="ctr"/>
                      <a:r>
                        <a:rPr lang="en-US" sz="2000" dirty="0">
                          <a:latin typeface="Arial" panose="020B0604020202020204" pitchFamily="34" charset="0"/>
                          <a:cs typeface="Arial" panose="020B0604020202020204" pitchFamily="34" charset="0"/>
                        </a:rPr>
                        <a:t>20,400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4"/>
                  </a:ext>
                </a:extLst>
              </a:tr>
              <a:tr h="242711">
                <a:tc>
                  <a:txBody>
                    <a:bodyPr/>
                    <a:lstStyle/>
                    <a:p>
                      <a:pPr algn="ctr"/>
                      <a:r>
                        <a:rPr lang="en-US" sz="2000" dirty="0">
                          <a:latin typeface="Arial" panose="020B0604020202020204" pitchFamily="34" charset="0"/>
                          <a:cs typeface="Arial" panose="020B0604020202020204" pitchFamily="34" charset="0"/>
                        </a:rPr>
                        <a:t>P</a:t>
                      </a:r>
                    </a:p>
                  </a:txBody>
                  <a:tcPr/>
                </a:tc>
                <a:tc>
                  <a:txBody>
                    <a:bodyPr/>
                    <a:lstStyle/>
                    <a:p>
                      <a:pPr algn="ctr"/>
                      <a:r>
                        <a:rPr lang="en-US" sz="2000" dirty="0">
                          <a:latin typeface="Arial" panose="020B0604020202020204" pitchFamily="34" charset="0"/>
                          <a:cs typeface="Arial" panose="020B0604020202020204" pitchFamily="34" charset="0"/>
                        </a:rPr>
                        <a:t>37</a:t>
                      </a:r>
                    </a:p>
                  </a:txBody>
                  <a:tcPr/>
                </a:tc>
                <a:tc>
                  <a:txBody>
                    <a:bodyPr/>
                    <a:lstStyle/>
                    <a:p>
                      <a:pPr algn="ctr"/>
                      <a:r>
                        <a:rPr lang="en-US" sz="2000" dirty="0">
                          <a:latin typeface="Arial" panose="020B0604020202020204" pitchFamily="34" charset="0"/>
                          <a:cs typeface="Arial" panose="020B0604020202020204" pitchFamily="34" charset="0"/>
                        </a:rPr>
                        <a:t>40</a:t>
                      </a:r>
                    </a:p>
                  </a:txBody>
                  <a:tcPr/>
                </a:tc>
                <a:tc>
                  <a:txBody>
                    <a:bodyPr/>
                    <a:lstStyle/>
                    <a:p>
                      <a:pPr algn="ctr"/>
                      <a:r>
                        <a:rPr lang="en-US" sz="2000" dirty="0">
                          <a:latin typeface="Arial" panose="020B0604020202020204" pitchFamily="34" charset="0"/>
                          <a:cs typeface="Arial" panose="020B0604020202020204" pitchFamily="34" charset="0"/>
                        </a:rPr>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5"/>
                  </a:ext>
                </a:extLst>
              </a:tr>
              <a:tr h="242711">
                <a:tc>
                  <a:txBody>
                    <a:bodyPr/>
                    <a:lstStyle/>
                    <a:p>
                      <a:pPr algn="ctr"/>
                      <a:r>
                        <a:rPr lang="en-US" sz="2000" dirty="0">
                          <a:latin typeface="Arial" panose="020B0604020202020204" pitchFamily="34" charset="0"/>
                          <a:cs typeface="Arial" panose="020B0604020202020204" pitchFamily="34" charset="0"/>
                        </a:rPr>
                        <a:t>Q</a:t>
                      </a:r>
                    </a:p>
                  </a:txBody>
                  <a:tcPr/>
                </a:tc>
                <a:tc>
                  <a:txBody>
                    <a:bodyPr/>
                    <a:lstStyle/>
                    <a:p>
                      <a:pPr algn="ctr"/>
                      <a:r>
                        <a:rPr lang="en-US" sz="2000" dirty="0">
                          <a:latin typeface="Arial" panose="020B0604020202020204" pitchFamily="34" charset="0"/>
                          <a:cs typeface="Arial" panose="020B0604020202020204" pitchFamily="34" charset="0"/>
                        </a:rPr>
                        <a:t>7</a:t>
                      </a:r>
                    </a:p>
                  </a:txBody>
                  <a:tcPr/>
                </a:tc>
                <a:tc>
                  <a:txBody>
                    <a:bodyPr/>
                    <a:lstStyle/>
                    <a:p>
                      <a:pPr algn="ctr"/>
                      <a:r>
                        <a:rPr lang="en-US" sz="2000" dirty="0">
                          <a:latin typeface="Arial" panose="020B0604020202020204" pitchFamily="34" charset="0"/>
                          <a:cs typeface="Arial" panose="020B0604020202020204" pitchFamily="34" charset="0"/>
                        </a:rPr>
                        <a:t>5</a:t>
                      </a:r>
                    </a:p>
                  </a:txBody>
                  <a:tcPr/>
                </a:tc>
                <a:tc>
                  <a:txBody>
                    <a:bodyPr/>
                    <a:lstStyle/>
                    <a:p>
                      <a:pPr algn="ctr"/>
                      <a:r>
                        <a:rPr lang="en-US" sz="2000" dirty="0">
                          <a:latin typeface="Arial" panose="020B0604020202020204" pitchFamily="34" charset="0"/>
                          <a:cs typeface="Arial" panose="020B0604020202020204" pitchFamily="34" charset="0"/>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6"/>
                  </a:ext>
                </a:extLst>
              </a:tr>
              <a:tr h="242711">
                <a:tc>
                  <a:txBody>
                    <a:bodyPr/>
                    <a:lstStyle/>
                    <a:p>
                      <a:pPr algn="ctr"/>
                      <a:r>
                        <a:rPr lang="en-US" sz="2000" dirty="0">
                          <a:latin typeface="Arial" panose="020B0604020202020204" pitchFamily="34" charset="0"/>
                          <a:cs typeface="Arial" panose="020B0604020202020204" pitchFamily="34" charset="0"/>
                        </a:rPr>
                        <a:t>R</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7</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7"/>
                  </a:ext>
                </a:extLst>
              </a:tr>
              <a:tr h="242711">
                <a:tc>
                  <a:txBody>
                    <a:bodyPr/>
                    <a:lstStyle/>
                    <a:p>
                      <a:pPr algn="ctr"/>
                      <a:r>
                        <a:rPr lang="en-US" sz="2000" dirty="0">
                          <a:latin typeface="Arial" panose="020B0604020202020204" pitchFamily="34" charset="0"/>
                          <a:cs typeface="Arial" panose="020B0604020202020204" pitchFamily="34" charset="0"/>
                        </a:rPr>
                        <a:t>S</a:t>
                      </a:r>
                    </a:p>
                  </a:txBody>
                  <a:tcPr/>
                </a:tc>
                <a:tc>
                  <a:txBody>
                    <a:bodyPr/>
                    <a:lstStyle/>
                    <a:p>
                      <a:pPr algn="ctr"/>
                      <a:r>
                        <a:rPr lang="en-US" sz="2000" dirty="0">
                          <a:latin typeface="Arial" panose="020B0604020202020204" pitchFamily="34" charset="0"/>
                          <a:cs typeface="Arial" panose="020B0604020202020204" pitchFamily="34" charset="0"/>
                        </a:rPr>
                        <a:t>18</a:t>
                      </a:r>
                    </a:p>
                  </a:txBody>
                  <a:tcPr/>
                </a:tc>
                <a:tc>
                  <a:txBody>
                    <a:bodyPr/>
                    <a:lstStyle/>
                    <a:p>
                      <a:pPr algn="ctr"/>
                      <a:r>
                        <a:rPr lang="en-US" sz="2000" dirty="0">
                          <a:latin typeface="Arial" panose="020B0604020202020204" pitchFamily="34" charset="0"/>
                          <a:cs typeface="Arial" panose="020B0604020202020204" pitchFamily="34" charset="0"/>
                        </a:rPr>
                        <a:t>6</a:t>
                      </a:r>
                    </a:p>
                  </a:txBody>
                  <a:tcPr/>
                </a:tc>
                <a:tc>
                  <a:txBody>
                    <a:bodyPr/>
                    <a:lstStyle/>
                    <a:p>
                      <a:pPr algn="ctr"/>
                      <a:r>
                        <a:rPr lang="en-US" sz="2000" dirty="0">
                          <a:latin typeface="Arial" panose="020B0604020202020204" pitchFamily="34" charset="0"/>
                          <a:cs typeface="Arial" panose="020B0604020202020204" pitchFamily="34" charset="0"/>
                        </a:rPr>
                        <a:t>12</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8"/>
                  </a:ext>
                </a:extLst>
              </a:tr>
              <a:tr h="242711">
                <a:tc>
                  <a:txBody>
                    <a:bodyPr/>
                    <a:lstStyle/>
                    <a:p>
                      <a:pPr algn="ctr"/>
                      <a:r>
                        <a:rPr lang="en-US" sz="2000" dirty="0">
                          <a:latin typeface="Arial" panose="020B0604020202020204" pitchFamily="34" charset="0"/>
                          <a:cs typeface="Arial" panose="020B0604020202020204" pitchFamily="34" charset="0"/>
                        </a:rPr>
                        <a:t>T</a:t>
                      </a:r>
                    </a:p>
                  </a:txBody>
                  <a:tcPr/>
                </a:tc>
                <a:tc>
                  <a:txBody>
                    <a:bodyPr/>
                    <a:lstStyle/>
                    <a:p>
                      <a:pPr algn="ctr"/>
                      <a:r>
                        <a:rPr lang="en-US" sz="2000" dirty="0">
                          <a:latin typeface="Arial" panose="020B0604020202020204" pitchFamily="34" charset="0"/>
                          <a:cs typeface="Arial" panose="020B0604020202020204" pitchFamily="34" charset="0"/>
                        </a:rPr>
                        <a:t>240</a:t>
                      </a:r>
                    </a:p>
                  </a:txBody>
                  <a:tcPr/>
                </a:tc>
                <a:tc>
                  <a:txBody>
                    <a:bodyPr/>
                    <a:lstStyle/>
                    <a:p>
                      <a:pPr algn="ctr"/>
                      <a:r>
                        <a:rPr lang="en-US" sz="2000" dirty="0">
                          <a:latin typeface="Arial" panose="020B0604020202020204" pitchFamily="34" charset="0"/>
                          <a:cs typeface="Arial" panose="020B0604020202020204" pitchFamily="34" charset="0"/>
                        </a:rPr>
                        <a:t>13</a:t>
                      </a:r>
                    </a:p>
                  </a:txBody>
                  <a:tcPr/>
                </a:tc>
                <a:tc>
                  <a:txBody>
                    <a:bodyPr/>
                    <a:lstStyle/>
                    <a:p>
                      <a:pPr algn="ctr"/>
                      <a:r>
                        <a:rPr lang="en-US" sz="2000" dirty="0">
                          <a:latin typeface="Arial" panose="020B0604020202020204" pitchFamily="34" charset="0"/>
                          <a:cs typeface="Arial" panose="020B0604020202020204" pitchFamily="34" charset="0"/>
                        </a:rPr>
                        <a:t>227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9"/>
                  </a:ext>
                </a:extLst>
              </a:tr>
              <a:tr h="242711">
                <a:tc>
                  <a:txBody>
                    <a:bodyPr/>
                    <a:lstStyle/>
                    <a:p>
                      <a:pPr algn="ctr"/>
                      <a:r>
                        <a:rPr lang="en-US" sz="2000" dirty="0">
                          <a:latin typeface="Arial" panose="020B0604020202020204" pitchFamily="34" charset="0"/>
                          <a:cs typeface="Arial" panose="020B0604020202020204" pitchFamily="34" charset="0"/>
                        </a:rPr>
                        <a:t>U</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14</a:t>
                      </a:r>
                    </a:p>
                  </a:txBody>
                  <a:tcPr/>
                </a:tc>
                <a:tc>
                  <a:txBody>
                    <a:bodyPr/>
                    <a:lstStyle/>
                    <a:p>
                      <a:pPr algn="ctr"/>
                      <a:r>
                        <a:rPr lang="en-US" sz="2000" dirty="0">
                          <a:latin typeface="Arial" panose="020B0604020202020204" pitchFamily="34" charset="0"/>
                          <a:cs typeface="Arial" panose="020B0604020202020204" pitchFamily="34" charset="0"/>
                        </a:rPr>
                        <a:t>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0"/>
                  </a:ext>
                </a:extLst>
              </a:tr>
              <a:tr h="242711">
                <a:tc>
                  <a:txBody>
                    <a:bodyPr/>
                    <a:lstStyle/>
                    <a:p>
                      <a:pPr algn="ctr"/>
                      <a:r>
                        <a:rPr lang="en-US" sz="2000" dirty="0">
                          <a:latin typeface="Arial" panose="020B0604020202020204" pitchFamily="34" charset="0"/>
                          <a:cs typeface="Arial" panose="020B0604020202020204" pitchFamily="34" charset="0"/>
                        </a:rPr>
                        <a:t>V</a:t>
                      </a:r>
                    </a:p>
                  </a:txBody>
                  <a:tcPr/>
                </a:tc>
                <a:tc>
                  <a:txBody>
                    <a:bodyPr/>
                    <a:lstStyle/>
                    <a:p>
                      <a:pPr algn="ctr"/>
                      <a:r>
                        <a:rPr lang="en-US" sz="2000" dirty="0">
                          <a:latin typeface="Arial" panose="020B0604020202020204" pitchFamily="34" charset="0"/>
                          <a:cs typeface="Arial" panose="020B0604020202020204" pitchFamily="34" charset="0"/>
                        </a:rPr>
                        <a:t>77</a:t>
                      </a:r>
                    </a:p>
                  </a:txBody>
                  <a:tcPr/>
                </a:tc>
                <a:tc>
                  <a:txBody>
                    <a:bodyPr/>
                    <a:lstStyle/>
                    <a:p>
                      <a:pPr algn="ctr"/>
                      <a:r>
                        <a:rPr lang="en-US" sz="2000" dirty="0">
                          <a:latin typeface="Arial" panose="020B0604020202020204" pitchFamily="34" charset="0"/>
                          <a:cs typeface="Arial" panose="020B0604020202020204" pitchFamily="34" charset="0"/>
                        </a:rPr>
                        <a:t>16</a:t>
                      </a:r>
                    </a:p>
                  </a:txBody>
                  <a:tcPr/>
                </a:tc>
                <a:tc>
                  <a:txBody>
                    <a:bodyPr/>
                    <a:lstStyle/>
                    <a:p>
                      <a:pPr algn="ctr"/>
                      <a:r>
                        <a:rPr lang="en-US" sz="2000" dirty="0">
                          <a:latin typeface="Arial" panose="020B0604020202020204" pitchFamily="34" charset="0"/>
                          <a:cs typeface="Arial" panose="020B0604020202020204" pitchFamily="34" charset="0"/>
                        </a:rPr>
                        <a:t>61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1"/>
                  </a:ext>
                </a:extLst>
              </a:tr>
              <a:tr h="242711">
                <a:tc>
                  <a:txBody>
                    <a:bodyPr/>
                    <a:lstStyle/>
                    <a:p>
                      <a:pPr algn="ctr"/>
                      <a:r>
                        <a:rPr lang="en-US" sz="2000" dirty="0">
                          <a:latin typeface="Arial" panose="020B0604020202020204" pitchFamily="34" charset="0"/>
                          <a:cs typeface="Arial" panose="020B0604020202020204" pitchFamily="34" charset="0"/>
                        </a:rPr>
                        <a:t>W</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14</a:t>
                      </a:r>
                    </a:p>
                  </a:txBody>
                  <a:tcPr/>
                </a:tc>
                <a:tc>
                  <a:txBody>
                    <a:bodyPr/>
                    <a:lstStyle/>
                    <a:p>
                      <a:pPr algn="ctr"/>
                      <a:r>
                        <a:rPr lang="en-US" sz="2000" dirty="0">
                          <a:latin typeface="Arial" panose="020B0604020202020204" pitchFamily="34" charset="0"/>
                          <a:cs typeface="Arial" panose="020B0604020202020204" pitchFamily="34" charset="0"/>
                        </a:rPr>
                        <a:t>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2"/>
                  </a:ext>
                </a:extLst>
              </a:tr>
              <a:tr h="2427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85</a:t>
                      </a:r>
                    </a:p>
                  </a:txBody>
                  <a:tcPr/>
                </a:tc>
                <a:tc>
                  <a:txBody>
                    <a:bodyPr/>
                    <a:lstStyle/>
                    <a:p>
                      <a:pPr algn="ctr"/>
                      <a:r>
                        <a:rPr lang="en-US" sz="2000" dirty="0">
                          <a:latin typeface="Arial" panose="020B0604020202020204" pitchFamily="34" charset="0"/>
                          <a:cs typeface="Arial" panose="020B0604020202020204" pitchFamily="34" charset="0"/>
                        </a:rPr>
                        <a:t>6</a:t>
                      </a:r>
                    </a:p>
                  </a:txBody>
                  <a:tcPr/>
                </a:tc>
                <a:tc>
                  <a:txBody>
                    <a:bodyPr/>
                    <a:lstStyle/>
                    <a:p>
                      <a:pPr algn="ctr"/>
                      <a:r>
                        <a:rPr lang="en-US" sz="2000" dirty="0">
                          <a:latin typeface="Arial" panose="020B0604020202020204" pitchFamily="34" charset="0"/>
                          <a:cs typeface="Arial" panose="020B0604020202020204" pitchFamily="34" charset="0"/>
                        </a:rPr>
                        <a:t>79</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3"/>
                  </a:ext>
                </a:extLst>
              </a:tr>
              <a:tr h="242711">
                <a:tc>
                  <a:txBody>
                    <a:bodyPr/>
                    <a:lstStyle/>
                    <a:p>
                      <a:pPr algn="ctr"/>
                      <a:r>
                        <a:rPr lang="en-US" sz="2000" dirty="0">
                          <a:latin typeface="Arial" panose="020B0604020202020204" pitchFamily="34" charset="0"/>
                          <a:cs typeface="Arial" panose="020B0604020202020204" pitchFamily="34" charset="0"/>
                        </a:rPr>
                        <a:t>Y</a:t>
                      </a:r>
                    </a:p>
                  </a:txBody>
                  <a:tcPr/>
                </a:tc>
                <a:tc>
                  <a:txBody>
                    <a:bodyPr/>
                    <a:lstStyle/>
                    <a:p>
                      <a:pPr algn="ctr"/>
                      <a:r>
                        <a:rPr lang="en-US" sz="2000" dirty="0">
                          <a:latin typeface="Arial" panose="020B0604020202020204" pitchFamily="34" charset="0"/>
                          <a:cs typeface="Arial" panose="020B0604020202020204" pitchFamily="34" charset="0"/>
                        </a:rPr>
                        <a:t>86</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algn="ctr"/>
                      <a:r>
                        <a:rPr lang="en-US" sz="2000" dirty="0">
                          <a:latin typeface="Arial" panose="020B0604020202020204" pitchFamily="34" charset="0"/>
                          <a:cs typeface="Arial" panose="020B0604020202020204" pitchFamily="34" charset="0"/>
                        </a:rPr>
                        <a:t>78</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4"/>
                  </a:ext>
                </a:extLst>
              </a:tr>
            </a:tbl>
          </a:graphicData>
        </a:graphic>
      </p:graphicFrame>
    </p:spTree>
    <p:extLst>
      <p:ext uri="{BB962C8B-B14F-4D97-AF65-F5344CB8AC3E}">
        <p14:creationId xmlns:p14="http://schemas.microsoft.com/office/powerpoint/2010/main" val="22529573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57221" y="1679982"/>
            <a:ext cx="3386779" cy="51303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A5607733-DB12-884E-A294-CD062D5D7645}"/>
                  </a:ext>
                </a:extLst>
              </p:cNvPr>
              <p:cNvSpPr txBox="1"/>
              <p:nvPr/>
            </p:nvSpPr>
            <p:spPr>
              <a:xfrm>
                <a:off x="291460" y="3876224"/>
                <a:ext cx="3988143" cy="737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Helvetica" charset="0"/>
                          <a:cs typeface="Helvetica" charset="0"/>
                        </a:rPr>
                        <m:t>𝑃</m:t>
                      </m:r>
                      <m:r>
                        <a:rPr lang="en-US" sz="2800" b="0" i="1" smtClean="0">
                          <a:latin typeface="Cambria Math" panose="02040503050406030204" pitchFamily="18" charset="0"/>
                          <a:ea typeface="Helvetica" charset="0"/>
                          <a:cs typeface="Helvetica" charset="0"/>
                        </a:rPr>
                        <m:t>(</m:t>
                      </m:r>
                      <m:r>
                        <a:rPr lang="en-US" sz="2800" b="0" i="1" smtClean="0">
                          <a:latin typeface="Cambria Math" panose="02040503050406030204" pitchFamily="18" charset="0"/>
                          <a:ea typeface="Helvetica" charset="0"/>
                          <a:cs typeface="Helvetica" charset="0"/>
                        </a:rPr>
                        <m:t>𝑥</m:t>
                      </m:r>
                      <m:r>
                        <a:rPr lang="en-US" sz="2800" b="0" i="1" smtClean="0">
                          <a:latin typeface="Cambria Math" panose="02040503050406030204" pitchFamily="18" charset="0"/>
                          <a:ea typeface="Helvetica" charset="0"/>
                          <a:cs typeface="Helvetica" charset="0"/>
                        </a:rPr>
                        <m:t>)=</m:t>
                      </m:r>
                      <m:d>
                        <m:dPr>
                          <m:ctrlPr>
                            <a:rPr lang="mr-IN" sz="2800" b="0" i="1" smtClean="0">
                              <a:latin typeface="Cambria Math" panose="02040503050406030204" pitchFamily="18" charset="0"/>
                              <a:ea typeface="Helvetica" charset="0"/>
                              <a:cs typeface="Helvetica" charset="0"/>
                            </a:rPr>
                          </m:ctrlPr>
                        </m:dPr>
                        <m:e>
                          <m:f>
                            <m:fPr>
                              <m:type m:val="noBar"/>
                              <m:ctrlPr>
                                <a:rPr lang="mr-IN" sz="2800" b="0" i="1" smtClean="0">
                                  <a:latin typeface="Cambria Math" panose="02040503050406030204" pitchFamily="18" charset="0"/>
                                  <a:ea typeface="Helvetica" charset="0"/>
                                  <a:cs typeface="Helvetica" charset="0"/>
                                </a:rPr>
                              </m:ctrlPr>
                            </m:fPr>
                            <m:num>
                              <m:r>
                                <a:rPr lang="mr-IN" sz="2800" b="0" i="1" smtClean="0">
                                  <a:latin typeface="Cambria Math" charset="0"/>
                                  <a:ea typeface="Helvetica" charset="0"/>
                                  <a:cs typeface="Helvetica" charset="0"/>
                                </a:rPr>
                                <m:t>𝑛</m:t>
                              </m:r>
                            </m:num>
                            <m:den>
                              <m:r>
                                <a:rPr lang="en-US" sz="2800" b="0" i="1" smtClean="0">
                                  <a:latin typeface="Cambria Math" charset="0"/>
                                  <a:ea typeface="Helvetica" charset="0"/>
                                  <a:cs typeface="Helvetica" charset="0"/>
                                </a:rPr>
                                <m:t>𝑥</m:t>
                              </m:r>
                            </m:den>
                          </m:f>
                        </m:e>
                      </m:d>
                      <m:sSup>
                        <m:sSupPr>
                          <m:ctrlPr>
                            <a:rPr lang="mr-IN" sz="2800" b="0" i="1" smtClean="0">
                              <a:latin typeface="Cambria Math" panose="02040503050406030204" pitchFamily="18" charset="0"/>
                              <a:ea typeface="Helvetica" charset="0"/>
                              <a:cs typeface="Helvetica" charset="0"/>
                            </a:rPr>
                          </m:ctrlPr>
                        </m:sSupPr>
                        <m:e>
                          <m:r>
                            <a:rPr lang="en-US" sz="2800" b="0" i="1" smtClean="0">
                              <a:latin typeface="Cambria Math" charset="0"/>
                              <a:ea typeface="Helvetica" charset="0"/>
                              <a:cs typeface="Helvetica" charset="0"/>
                            </a:rPr>
                            <m:t>𝑝</m:t>
                          </m:r>
                        </m:e>
                        <m:sup>
                          <m:r>
                            <a:rPr lang="en-US" sz="2800" b="0" i="1" smtClean="0">
                              <a:latin typeface="Cambria Math" charset="0"/>
                              <a:ea typeface="Helvetica" charset="0"/>
                              <a:cs typeface="Helvetica" charset="0"/>
                            </a:rPr>
                            <m:t>𝑥</m:t>
                          </m:r>
                        </m:sup>
                      </m:sSup>
                      <m:sSup>
                        <m:sSupPr>
                          <m:ctrlPr>
                            <a:rPr lang="mr-IN" sz="2800" b="0" i="1" smtClean="0">
                              <a:latin typeface="Cambria Math" panose="02040503050406030204" pitchFamily="18" charset="0"/>
                              <a:ea typeface="Helvetica" charset="0"/>
                              <a:cs typeface="Helvetica" charset="0"/>
                            </a:rPr>
                          </m:ctrlPr>
                        </m:sSupPr>
                        <m:e>
                          <m:d>
                            <m:dPr>
                              <m:ctrlPr>
                                <a:rPr lang="mr-IN" sz="2800" i="1">
                                  <a:latin typeface="Cambria Math" panose="02040503050406030204" pitchFamily="18" charset="0"/>
                                  <a:ea typeface="Helvetica" charset="0"/>
                                  <a:cs typeface="Helvetica" charset="0"/>
                                </a:rPr>
                              </m:ctrlPr>
                            </m:dPr>
                            <m:e>
                              <m:r>
                                <a:rPr lang="en-US" sz="2800" i="1">
                                  <a:latin typeface="Cambria Math" charset="0"/>
                                  <a:ea typeface="Helvetica" charset="0"/>
                                  <a:cs typeface="Helvetica" charset="0"/>
                                </a:rPr>
                                <m:t>1−</m:t>
                              </m:r>
                              <m:r>
                                <a:rPr lang="en-US" sz="2800" i="1">
                                  <a:latin typeface="Cambria Math" charset="0"/>
                                  <a:ea typeface="Helvetica" charset="0"/>
                                  <a:cs typeface="Helvetica" charset="0"/>
                                </a:rPr>
                                <m:t>𝑝</m:t>
                              </m:r>
                            </m:e>
                          </m:d>
                        </m:e>
                        <m:sup>
                          <m:r>
                            <a:rPr lang="en-US" sz="2800" b="0" i="1" smtClean="0">
                              <a:latin typeface="Cambria Math" charset="0"/>
                              <a:ea typeface="Helvetica" charset="0"/>
                              <a:cs typeface="Helvetica" charset="0"/>
                            </a:rPr>
                            <m:t>𝑛</m:t>
                          </m:r>
                          <m:r>
                            <a:rPr lang="en-US" sz="2800" b="0" i="1" smtClean="0">
                              <a:latin typeface="Cambria Math" charset="0"/>
                              <a:ea typeface="Helvetica" charset="0"/>
                              <a:cs typeface="Helvetica" charset="0"/>
                            </a:rPr>
                            <m:t>−</m:t>
                          </m:r>
                          <m:r>
                            <a:rPr lang="en-US" sz="2800" b="0" i="1" smtClean="0">
                              <a:latin typeface="Cambria Math" charset="0"/>
                              <a:ea typeface="Helvetica" charset="0"/>
                              <a:cs typeface="Helvetica" charset="0"/>
                            </a:rPr>
                            <m:t>𝑥</m:t>
                          </m:r>
                        </m:sup>
                      </m:sSup>
                    </m:oMath>
                  </m:oMathPara>
                </a14:m>
                <a:endParaRPr lang="en-US" sz="2800" dirty="0">
                  <a:latin typeface="Helvetica" charset="0"/>
                  <a:ea typeface="Helvetica" charset="0"/>
                  <a:cs typeface="Helvetica" charset="0"/>
                </a:endParaRPr>
              </a:p>
            </p:txBody>
          </p:sp>
        </mc:Choice>
        <mc:Fallback xmlns="">
          <p:sp>
            <p:nvSpPr>
              <p:cNvPr id="6" name="TextBox 5">
                <a:extLst>
                  <a:ext uri="{FF2B5EF4-FFF2-40B4-BE49-F238E27FC236}">
                    <a16:creationId xmlns="" xmlns:a16="http://schemas.microsoft.com/office/drawing/2014/main" xmlns:a14="http://schemas.microsoft.com/office/drawing/2010/main" id="{A5607733-DB12-884E-A294-CD062D5D7645}"/>
                  </a:ext>
                </a:extLst>
              </p:cNvPr>
              <p:cNvSpPr txBox="1">
                <a:spLocks noRot="1" noChangeAspect="1" noMove="1" noResize="1" noEditPoints="1" noAdjustHandles="1" noChangeArrowheads="1" noChangeShapeType="1" noTextEdit="1"/>
              </p:cNvSpPr>
              <p:nvPr/>
            </p:nvSpPr>
            <p:spPr>
              <a:xfrm>
                <a:off x="291460" y="3876224"/>
                <a:ext cx="3988143" cy="737894"/>
              </a:xfrm>
              <a:prstGeom prst="rect">
                <a:avLst/>
              </a:prstGeom>
              <a:blipFill rotWithShape="0">
                <a:blip r:embed="rId4"/>
                <a:stretch>
                  <a:fillRect/>
                </a:stretch>
              </a:blipFill>
            </p:spPr>
            <p:txBody>
              <a:bodyPr/>
              <a:lstStyle/>
              <a:p>
                <a:r>
                  <a:rPr lang="en-CA">
                    <a:noFill/>
                  </a:rPr>
                  <a:t> </a:t>
                </a:r>
              </a:p>
            </p:txBody>
          </p:sp>
        </mc:Fallback>
      </mc:AlternateContent>
      <p:sp>
        <p:nvSpPr>
          <p:cNvPr id="7" name="TextBox 6"/>
          <p:cNvSpPr txBox="1"/>
          <p:nvPr/>
        </p:nvSpPr>
        <p:spPr>
          <a:xfrm>
            <a:off x="178726" y="1325563"/>
            <a:ext cx="5578495" cy="2246769"/>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Use binomial test</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Expect p = 0.5 above and below 0</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18/25  fall above 0, 7 below</a:t>
            </a: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A5607733-DB12-884E-A294-CD062D5D7645}"/>
                  </a:ext>
                </a:extLst>
              </p:cNvPr>
              <p:cNvSpPr txBox="1"/>
              <p:nvPr/>
            </p:nvSpPr>
            <p:spPr>
              <a:xfrm>
                <a:off x="0" y="4897895"/>
                <a:ext cx="6015929" cy="863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Helvetica" charset="0"/>
                          <a:cs typeface="Helvetica" charset="0"/>
                        </a:rPr>
                        <m:t>𝑃</m:t>
                      </m:r>
                      <m:d>
                        <m:dPr>
                          <m:ctrlPr>
                            <a:rPr lang="en-US" sz="2000" b="0" i="1" smtClean="0">
                              <a:latin typeface="Cambria Math" panose="02040503050406030204" pitchFamily="18" charset="0"/>
                              <a:ea typeface="Helvetica" charset="0"/>
                              <a:cs typeface="Helvetica" charset="0"/>
                            </a:rPr>
                          </m:ctrlPr>
                        </m:dPr>
                        <m:e>
                          <m:r>
                            <a:rPr lang="en-US" sz="2000" b="0" i="1" smtClean="0">
                              <a:latin typeface="Cambria Math" panose="02040503050406030204" pitchFamily="18" charset="0"/>
                              <a:ea typeface="Helvetica" charset="0"/>
                              <a:cs typeface="Helvetica" charset="0"/>
                            </a:rPr>
                            <m:t>𝑥</m:t>
                          </m:r>
                          <m:r>
                            <a:rPr lang="en-US" sz="2000" b="0" i="1" smtClean="0">
                              <a:latin typeface="Cambria Math" panose="02040503050406030204" pitchFamily="18" charset="0"/>
                              <a:ea typeface="Cambria Math" panose="02040503050406030204" pitchFamily="18" charset="0"/>
                              <a:cs typeface="Helvetica" charset="0"/>
                            </a:rPr>
                            <m:t>≤</m:t>
                          </m:r>
                          <m:r>
                            <a:rPr lang="en-CA" sz="2000" b="0" i="1" smtClean="0">
                              <a:latin typeface="Cambria Math" panose="02040503050406030204" pitchFamily="18" charset="0"/>
                              <a:ea typeface="Cambria Math" panose="02040503050406030204" pitchFamily="18" charset="0"/>
                              <a:cs typeface="Helvetica" charset="0"/>
                            </a:rPr>
                            <m:t>7</m:t>
                          </m:r>
                        </m:e>
                      </m:d>
                      <m:r>
                        <a:rPr lang="en-US" sz="2000" b="0" i="1" smtClean="0">
                          <a:latin typeface="Cambria Math" panose="02040503050406030204" pitchFamily="18" charset="0"/>
                          <a:ea typeface="Helvetica" charset="0"/>
                          <a:cs typeface="Helvetica" charset="0"/>
                        </a:rPr>
                        <m:t>=</m:t>
                      </m:r>
                      <m:nary>
                        <m:naryPr>
                          <m:chr m:val="∑"/>
                          <m:ctrlPr>
                            <a:rPr lang="en-US" sz="2000" b="0" i="1" smtClean="0">
                              <a:latin typeface="Cambria Math" panose="02040503050406030204" pitchFamily="18" charset="0"/>
                              <a:cs typeface="Helvetica" charset="0"/>
                            </a:rPr>
                          </m:ctrlPr>
                        </m:naryPr>
                        <m:sub>
                          <m:r>
                            <m:rPr>
                              <m:brk m:alnAt="23"/>
                            </m:rPr>
                            <a:rPr lang="en-CA" sz="2000" b="0" i="1" smtClean="0">
                              <a:latin typeface="Cambria Math" panose="02040503050406030204" pitchFamily="18" charset="0"/>
                              <a:cs typeface="Helvetica" charset="0"/>
                            </a:rPr>
                            <m:t>𝑖</m:t>
                          </m:r>
                          <m:r>
                            <a:rPr lang="en-CA" sz="2000" b="0" i="1" smtClean="0">
                              <a:latin typeface="Cambria Math" panose="02040503050406030204" pitchFamily="18" charset="0"/>
                              <a:cs typeface="Helvetica" charset="0"/>
                            </a:rPr>
                            <m:t>=0</m:t>
                          </m:r>
                        </m:sub>
                        <m:sup>
                          <m:r>
                            <a:rPr lang="en-CA" sz="2000" b="0" i="1" smtClean="0">
                              <a:latin typeface="Cambria Math" panose="02040503050406030204" pitchFamily="18" charset="0"/>
                              <a:cs typeface="Helvetica" charset="0"/>
                            </a:rPr>
                            <m:t>7</m:t>
                          </m:r>
                        </m:sup>
                        <m:e>
                          <m:d>
                            <m:dPr>
                              <m:ctrlPr>
                                <a:rPr lang="mr-IN" sz="2000" i="1">
                                  <a:latin typeface="Cambria Math" panose="02040503050406030204" pitchFamily="18" charset="0"/>
                                  <a:ea typeface="Helvetica" charset="0"/>
                                  <a:cs typeface="Helvetica" charset="0"/>
                                </a:rPr>
                              </m:ctrlPr>
                            </m:dPr>
                            <m:e>
                              <m:f>
                                <m:fPr>
                                  <m:type m:val="noBar"/>
                                  <m:ctrlPr>
                                    <a:rPr lang="mr-IN" sz="2000" i="1">
                                      <a:latin typeface="Cambria Math" panose="02040503050406030204" pitchFamily="18" charset="0"/>
                                      <a:ea typeface="Helvetica" charset="0"/>
                                      <a:cs typeface="Helvetica" charset="0"/>
                                    </a:rPr>
                                  </m:ctrlPr>
                                </m:fPr>
                                <m:num>
                                  <m:r>
                                    <a:rPr lang="en-CA" sz="2000" i="1">
                                      <a:latin typeface="Cambria Math" panose="02040503050406030204" pitchFamily="18" charset="0"/>
                                      <a:ea typeface="Helvetica" charset="0"/>
                                      <a:cs typeface="Helvetica" charset="0"/>
                                    </a:rPr>
                                    <m:t>25</m:t>
                                  </m:r>
                                </m:num>
                                <m:den>
                                  <m:r>
                                    <a:rPr lang="en-CA" sz="2000" i="1">
                                      <a:latin typeface="Cambria Math" panose="02040503050406030204" pitchFamily="18" charset="0"/>
                                      <a:ea typeface="Helvetica" charset="0"/>
                                      <a:cs typeface="Helvetica" charset="0"/>
                                    </a:rPr>
                                    <m:t>𝑖</m:t>
                                  </m:r>
                                </m:den>
                              </m:f>
                            </m:e>
                          </m:d>
                        </m:e>
                      </m:nary>
                      <m:sSup>
                        <m:sSupPr>
                          <m:ctrlPr>
                            <a:rPr lang="mr-IN" sz="2000" b="0" i="1" smtClean="0">
                              <a:latin typeface="Cambria Math" panose="02040503050406030204" pitchFamily="18" charset="0"/>
                              <a:ea typeface="Helvetica" charset="0"/>
                              <a:cs typeface="Helvetica" charset="0"/>
                            </a:rPr>
                          </m:ctrlPr>
                        </m:sSupPr>
                        <m:e>
                          <m:r>
                            <a:rPr lang="en-CA" sz="2000" b="0" i="1" smtClean="0">
                              <a:latin typeface="Cambria Math" panose="02040503050406030204" pitchFamily="18" charset="0"/>
                              <a:ea typeface="Helvetica" charset="0"/>
                              <a:cs typeface="Helvetica" charset="0"/>
                            </a:rPr>
                            <m:t>0.5</m:t>
                          </m:r>
                        </m:e>
                        <m:sup>
                          <m:r>
                            <a:rPr lang="en-CA" sz="2000" b="0" i="1" smtClean="0">
                              <a:latin typeface="Cambria Math" panose="02040503050406030204" pitchFamily="18" charset="0"/>
                              <a:ea typeface="Helvetica" charset="0"/>
                              <a:cs typeface="Helvetica" charset="0"/>
                            </a:rPr>
                            <m:t>𝑖</m:t>
                          </m:r>
                        </m:sup>
                      </m:sSup>
                      <m:sSup>
                        <m:sSupPr>
                          <m:ctrlPr>
                            <a:rPr lang="mr-IN" sz="2000" b="0" i="1" smtClean="0">
                              <a:latin typeface="Cambria Math" panose="02040503050406030204" pitchFamily="18" charset="0"/>
                              <a:ea typeface="Helvetica" charset="0"/>
                              <a:cs typeface="Helvetica" charset="0"/>
                            </a:rPr>
                          </m:ctrlPr>
                        </m:sSupPr>
                        <m:e>
                          <m:d>
                            <m:dPr>
                              <m:ctrlPr>
                                <a:rPr lang="mr-IN" sz="2000" i="1">
                                  <a:latin typeface="Cambria Math" panose="02040503050406030204" pitchFamily="18" charset="0"/>
                                  <a:ea typeface="Helvetica" charset="0"/>
                                  <a:cs typeface="Helvetica" charset="0"/>
                                </a:rPr>
                              </m:ctrlPr>
                            </m:dPr>
                            <m:e>
                              <m:r>
                                <a:rPr lang="en-US" sz="2000" i="1">
                                  <a:latin typeface="Cambria Math" charset="0"/>
                                  <a:ea typeface="Helvetica" charset="0"/>
                                  <a:cs typeface="Helvetica" charset="0"/>
                                </a:rPr>
                                <m:t>1−</m:t>
                              </m:r>
                              <m:r>
                                <a:rPr lang="en-CA" sz="2000" b="0" i="1" smtClean="0">
                                  <a:latin typeface="Cambria Math" panose="02040503050406030204" pitchFamily="18" charset="0"/>
                                  <a:ea typeface="Helvetica" charset="0"/>
                                  <a:cs typeface="Helvetica" charset="0"/>
                                </a:rPr>
                                <m:t>0.5</m:t>
                              </m:r>
                            </m:e>
                          </m:d>
                        </m:e>
                        <m:sup>
                          <m:r>
                            <a:rPr lang="en-CA" sz="2000" b="0" i="1" smtClean="0">
                              <a:latin typeface="Cambria Math" panose="02040503050406030204" pitchFamily="18" charset="0"/>
                              <a:ea typeface="Helvetica" charset="0"/>
                              <a:cs typeface="Helvetica" charset="0"/>
                            </a:rPr>
                            <m:t>25</m:t>
                          </m:r>
                          <m:r>
                            <a:rPr lang="en-US" sz="2000" b="0" i="1" smtClean="0">
                              <a:latin typeface="Cambria Math" charset="0"/>
                              <a:ea typeface="Helvetica" charset="0"/>
                              <a:cs typeface="Helvetica" charset="0"/>
                            </a:rPr>
                            <m:t>−</m:t>
                          </m:r>
                          <m:r>
                            <a:rPr lang="en-CA" sz="2000" b="0" i="1" smtClean="0">
                              <a:latin typeface="Cambria Math" panose="02040503050406030204" pitchFamily="18" charset="0"/>
                              <a:ea typeface="Helvetica" charset="0"/>
                              <a:cs typeface="Helvetica" charset="0"/>
                            </a:rPr>
                            <m:t>𝑖</m:t>
                          </m:r>
                        </m:sup>
                      </m:sSup>
                      <m:r>
                        <a:rPr lang="en-CA" sz="2000" b="0" i="1" smtClean="0">
                          <a:latin typeface="Cambria Math" panose="02040503050406030204" pitchFamily="18" charset="0"/>
                          <a:ea typeface="Helvetica" charset="0"/>
                          <a:cs typeface="Helvetica" charset="0"/>
                        </a:rPr>
                        <m:t>=0.02164</m:t>
                      </m:r>
                    </m:oMath>
                  </m:oMathPara>
                </a14:m>
                <a:endParaRPr lang="en-US" sz="2000" dirty="0">
                  <a:latin typeface="Helvetica" charset="0"/>
                  <a:ea typeface="Helvetica" charset="0"/>
                  <a:cs typeface="Helvetica" charset="0"/>
                </a:endParaRPr>
              </a:p>
            </p:txBody>
          </p:sp>
        </mc:Choice>
        <mc:Fallback xmlns="">
          <p:sp>
            <p:nvSpPr>
              <p:cNvPr id="8" name="TextBox 7">
                <a:extLst>
                  <a:ext uri="{FF2B5EF4-FFF2-40B4-BE49-F238E27FC236}">
                    <a16:creationId xmlns="" xmlns:a16="http://schemas.microsoft.com/office/drawing/2014/main" xmlns:a14="http://schemas.microsoft.com/office/drawing/2010/main" id="{A5607733-DB12-884E-A294-CD062D5D7645}"/>
                  </a:ext>
                </a:extLst>
              </p:cNvPr>
              <p:cNvSpPr txBox="1">
                <a:spLocks noRot="1" noChangeAspect="1" noMove="1" noResize="1" noEditPoints="1" noAdjustHandles="1" noChangeArrowheads="1" noChangeShapeType="1" noTextEdit="1"/>
              </p:cNvSpPr>
              <p:nvPr/>
            </p:nvSpPr>
            <p:spPr>
              <a:xfrm>
                <a:off x="0" y="4897895"/>
                <a:ext cx="6015929" cy="863826"/>
              </a:xfrm>
              <a:prstGeom prst="rect">
                <a:avLst/>
              </a:prstGeom>
              <a:blipFill rotWithShape="0">
                <a:blip r:embed="rId5"/>
                <a:stretch>
                  <a:fillRect/>
                </a:stretch>
              </a:blipFill>
            </p:spPr>
            <p:txBody>
              <a:bodyPr/>
              <a:lstStyle/>
              <a:p>
                <a:r>
                  <a:rPr lang="en-CA">
                    <a:noFill/>
                  </a:rPr>
                  <a:t> </a:t>
                </a:r>
              </a:p>
            </p:txBody>
          </p:sp>
        </mc:Fallback>
      </mc:AlternateContent>
      <p:sp>
        <p:nvSpPr>
          <p:cNvPr id="9" name="TextBox 8"/>
          <p:cNvSpPr txBox="1"/>
          <p:nvPr/>
        </p:nvSpPr>
        <p:spPr>
          <a:xfrm>
            <a:off x="178726" y="6085985"/>
            <a:ext cx="3253406" cy="400110"/>
          </a:xfrm>
          <a:prstGeom prst="rect">
            <a:avLst/>
          </a:prstGeom>
          <a:noFill/>
        </p:spPr>
        <p:txBody>
          <a:bodyPr wrap="square" rtlCol="0">
            <a:spAutoFit/>
          </a:bodyPr>
          <a:lstStyle/>
          <a:p>
            <a:r>
              <a:rPr lang="en-CA" sz="2000" dirty="0" smtClean="0">
                <a:latin typeface="Arial" panose="020B0604020202020204" pitchFamily="34" charset="0"/>
                <a:cs typeface="Arial" panose="020B0604020202020204" pitchFamily="34" charset="0"/>
              </a:rPr>
              <a:t>P = 2*0.02164 = 0.043</a:t>
            </a: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81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61556" y="1553227"/>
            <a:ext cx="3386779" cy="51303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8726" y="1567515"/>
            <a:ext cx="5090067" cy="2677656"/>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Reject 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Groups of insects whose females mate multiple times have more species than groups whose females mate singly, consistent with sexual-conflict hypothesis.</a:t>
            </a:r>
          </a:p>
        </p:txBody>
      </p:sp>
    </p:spTree>
    <p:extLst>
      <p:ext uri="{BB962C8B-B14F-4D97-AF65-F5344CB8AC3E}">
        <p14:creationId xmlns:p14="http://schemas.microsoft.com/office/powerpoint/2010/main" val="17033616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sp>
        <p:nvSpPr>
          <p:cNvPr id="4" name="TextBox 3"/>
          <p:cNvSpPr txBox="1"/>
          <p:nvPr/>
        </p:nvSpPr>
        <p:spPr>
          <a:xfrm>
            <a:off x="662347" y="1560609"/>
            <a:ext cx="7746282" cy="1384995"/>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Data ranked from smallest to largest</a:t>
            </a:r>
          </a:p>
          <a:p>
            <a:r>
              <a:rPr lang="en-CA" sz="2800" dirty="0" smtClean="0">
                <a:latin typeface="Arial" panose="020B0604020202020204" pitchFamily="34" charset="0"/>
                <a:cs typeface="Arial" panose="020B0604020202020204" pitchFamily="34" charset="0"/>
              </a:rPr>
              <a:t>Tests whether frequency distributions of the two groups are the same </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0503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One-sample t-test example</a:t>
            </a:r>
            <a:endParaRPr lang="en-CA" dirty="0"/>
          </a:p>
        </p:txBody>
      </p:sp>
      <p:sp>
        <p:nvSpPr>
          <p:cNvPr id="5" name="Content Placeholder 2"/>
          <p:cNvSpPr>
            <a:spLocks noGrp="1"/>
          </p:cNvSpPr>
          <p:nvPr>
            <p:ph idx="1"/>
          </p:nvPr>
        </p:nvSpPr>
        <p:spPr>
          <a:xfrm>
            <a:off x="433213" y="1223159"/>
            <a:ext cx="8204549" cy="4351338"/>
          </a:xfrm>
        </p:spPr>
        <p:txBody>
          <a:bodyPr>
            <a:normAutofit/>
          </a:bodyPr>
          <a:lstStyle/>
          <a:p>
            <a:pPr marL="0" lvl="1" indent="0">
              <a:spcBef>
                <a:spcPts val="624"/>
              </a:spcBef>
              <a:buNone/>
            </a:pPr>
            <a:r>
              <a:rPr lang="en-CA" sz="2800" dirty="0" smtClean="0"/>
              <a:t>Are body temperatures of 25 randomly sampled individuals consistent with an average temperature of 98.6</a:t>
            </a:r>
            <a:r>
              <a:rPr lang="en-CA" sz="2800" dirty="0" smtClean="0">
                <a:latin typeface="DFKai-SB"/>
              </a:rPr>
              <a:t>°F?</a:t>
            </a:r>
            <a:endParaRPr lang="en-US" sz="2800" dirty="0" smtClean="0"/>
          </a:p>
        </p:txBody>
      </p:sp>
      <p:pic>
        <p:nvPicPr>
          <p:cNvPr id="8" name="Picture 2" descr="An illustration shows a man standing with his feet together and hand stretched to his sides. Another man stands behind with his legs stretched and hands raise.Each part of the body shows different temperature. The temperature is shown higher in torso, face, and knee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56945" y="2342367"/>
            <a:ext cx="3230109" cy="434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3196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pic>
        <p:nvPicPr>
          <p:cNvPr id="3" name="Picture 2" descr="A photo shows a sagebrush cricke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1663" y="2227145"/>
            <a:ext cx="6087649" cy="43980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7471" y="1571111"/>
            <a:ext cx="7716033"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cannibalism in sagebrush crickets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83386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pic>
        <p:nvPicPr>
          <p:cNvPr id="6" name="Picture 2" descr="Two histograms compare frequency of female sagebrush cricket’s time to mating when fed versus starved.&#10;The horizontal axis of each graph is time to mating in hours ranging from 0 to 100 with an interval of 20. The vertical axis of each graph is frequency. &#10;The first histogram represents time to mating of starved female crickets. The vertical axis ranges from 0 to 8 with an interval of 2. The approximate data are: 0 to 20 hours, frequency 8; 20 to 40 hours, frequency 2; 60 to 80 hours, frequency 1. &#10;The second histogram is time to mating of fed females. The vertical axis of ranges from 0 to 6 with an interval of 2. The approximate data are: 0 to 20 hours, frequency 5; 20 to 40 hours, frequency 3; 40 to 60 hours, frequency 1; 60 to 80 hours, frequency 3; 80 to 100 hours, frequency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59055" y="1427966"/>
            <a:ext cx="3924231" cy="50479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Placeholder 2"/>
          <p:cNvGraphicFramePr>
            <a:graphicFrameLocks/>
          </p:cNvGraphicFramePr>
          <p:nvPr>
            <p:extLst/>
          </p:nvPr>
        </p:nvGraphicFramePr>
        <p:xfrm>
          <a:off x="1299443" y="1390387"/>
          <a:ext cx="2057532" cy="5012602"/>
        </p:xfrm>
        <a:graphic>
          <a:graphicData uri="http://schemas.openxmlformats.org/drawingml/2006/table">
            <a:tbl>
              <a:tblPr firstRow="1" bandRow="1">
                <a:tableStyleId>{5940675A-B579-460E-94D1-54222C63F5DA}</a:tableStyleId>
              </a:tblPr>
              <a:tblGrid>
                <a:gridCol w="1244724">
                  <a:extLst>
                    <a:ext uri="{9D8B030D-6E8A-4147-A177-3AD203B41FA5}">
                      <a16:colId xmlns:a16="http://schemas.microsoft.com/office/drawing/2014/main" xmlns="" val="20000"/>
                    </a:ext>
                  </a:extLst>
                </a:gridCol>
                <a:gridCol w="812808">
                  <a:extLst>
                    <a:ext uri="{9D8B030D-6E8A-4147-A177-3AD203B41FA5}">
                      <a16:colId xmlns:a16="http://schemas.microsoft.com/office/drawing/2014/main" xmlns="" val="20001"/>
                    </a:ext>
                  </a:extLst>
                </a:gridCol>
              </a:tblGrid>
              <a:tr h="358043">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1.9</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1.5</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1"/>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2.1</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1.7</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3.8</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2.4</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9.0</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3.6</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4"/>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9.6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5.7</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13.0</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22.6</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6"/>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14.7</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22.8</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7"/>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17.9</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39.0</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8"/>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21.7</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54.4</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9"/>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29.0</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72.1</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0"/>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72.3</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73.6</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1"/>
                  </a:ext>
                </a:extLst>
              </a:tr>
              <a:tr h="358043">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79.5</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2"/>
                  </a:ext>
                </a:extLst>
              </a:tr>
              <a:tr h="358043">
                <a:tc>
                  <a:txBody>
                    <a:bodyPr/>
                    <a:lstStyle/>
                    <a:p>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88.9</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3"/>
                  </a:ext>
                </a:extLst>
              </a:tr>
            </a:tbl>
          </a:graphicData>
        </a:graphic>
      </p:graphicFrame>
      <p:sp>
        <p:nvSpPr>
          <p:cNvPr id="3" name="TextBox 2"/>
          <p:cNvSpPr txBox="1"/>
          <p:nvPr/>
        </p:nvSpPr>
        <p:spPr>
          <a:xfrm>
            <a:off x="726510" y="6402989"/>
            <a:ext cx="2893512" cy="369332"/>
          </a:xfrm>
          <a:prstGeom prst="rect">
            <a:avLst/>
          </a:prstGeom>
          <a:noFill/>
        </p:spPr>
        <p:txBody>
          <a:bodyPr wrap="square" rtlCol="0">
            <a:spAutoFit/>
          </a:bodyPr>
          <a:lstStyle/>
          <a:p>
            <a:r>
              <a:rPr lang="en-CA" dirty="0" smtClean="0"/>
              <a:t>Median:    13              22.8</a:t>
            </a:r>
            <a:endParaRPr lang="en-CA" dirty="0"/>
          </a:p>
        </p:txBody>
      </p:sp>
    </p:spTree>
    <p:extLst>
      <p:ext uri="{BB962C8B-B14F-4D97-AF65-F5344CB8AC3E}">
        <p14:creationId xmlns:p14="http://schemas.microsoft.com/office/powerpoint/2010/main" val="40976850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pic>
        <p:nvPicPr>
          <p:cNvPr id="3" name="Picture 2" descr="A photo shows a sagebrush crick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50513" y="2912370"/>
            <a:ext cx="3043824" cy="21990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7471" y="1571111"/>
            <a:ext cx="7716033"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cannibalism in sagebrush crickets</a:t>
            </a: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145559" y="2649324"/>
                <a:ext cx="5378419" cy="353943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The distribution of time to mating is the same for female crickets that were starved and for those that were fed </a:t>
                </a:r>
                <a14:m>
                  <m:oMath xmlns:m="http://schemas.openxmlformats.org/officeDocument/2006/math">
                    <m:r>
                      <a:rPr lang="en-CA" sz="2800" b="0" i="0" smtClean="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a:latin typeface="Cambria Math" panose="02040503050406030204" pitchFamily="18" charset="0"/>
                            <a:ea typeface="Cambria Math" panose="02040503050406030204" pitchFamily="18" charset="0"/>
                            <a:cs typeface="Arial" panose="020B0604020202020204" pitchFamily="34" charset="0"/>
                          </a:rPr>
                        </m:ctrlPr>
                      </m:sSubPr>
                      <m:e>
                        <m:r>
                          <a:rPr lang="en-CA" sz="2800" i="1">
                            <a:latin typeface="Cambria Math" panose="02040503050406030204" pitchFamily="18" charset="0"/>
                            <a:ea typeface="Cambria Math" panose="02040503050406030204" pitchFamily="18" charset="0"/>
                            <a:cs typeface="Arial" panose="020B0604020202020204" pitchFamily="34" charset="0"/>
                          </a:rPr>
                          <m:t>𝐷</m:t>
                        </m:r>
                      </m:e>
                      <m:sub>
                        <m:r>
                          <a:rPr lang="en-CA" sz="2800" i="1">
                            <a:latin typeface="Cambria Math" panose="02040503050406030204" pitchFamily="18" charset="0"/>
                            <a:ea typeface="Cambria Math" panose="02040503050406030204" pitchFamily="18" charset="0"/>
                            <a:cs typeface="Arial" panose="020B0604020202020204" pitchFamily="34" charset="0"/>
                          </a:rPr>
                          <m:t>1</m:t>
                        </m:r>
                      </m:sub>
                    </m:sSub>
                    <m:r>
                      <a:rPr lang="en-CA" sz="28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a:latin typeface="Cambria Math" panose="02040503050406030204" pitchFamily="18" charset="0"/>
                            <a:ea typeface="Cambria Math" panose="02040503050406030204" pitchFamily="18" charset="0"/>
                            <a:cs typeface="Arial" panose="020B0604020202020204" pitchFamily="34" charset="0"/>
                          </a:rPr>
                        </m:ctrlPr>
                      </m:sSubPr>
                      <m:e>
                        <m:r>
                          <a:rPr lang="en-CA" sz="2800" i="1">
                            <a:latin typeface="Cambria Math" panose="02040503050406030204" pitchFamily="18" charset="0"/>
                            <a:ea typeface="Cambria Math" panose="02040503050406030204" pitchFamily="18" charset="0"/>
                            <a:cs typeface="Arial" panose="020B0604020202020204" pitchFamily="34" charset="0"/>
                          </a:rPr>
                          <m:t>𝐷</m:t>
                        </m:r>
                      </m:e>
                      <m:sub>
                        <m:r>
                          <a:rPr lang="en-CA" sz="2800" i="1">
                            <a:latin typeface="Cambria Math" panose="02040503050406030204" pitchFamily="18" charset="0"/>
                            <a:ea typeface="Cambria Math" panose="02040503050406030204" pitchFamily="18" charset="0"/>
                            <a:cs typeface="Arial" panose="020B0604020202020204" pitchFamily="34" charset="0"/>
                          </a:rPr>
                          <m:t>2</m:t>
                        </m:r>
                      </m:sub>
                    </m:sSub>
                    <m:r>
                      <a:rPr lang="en-CA" sz="28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The distribution of time to mating differs between the two groups</a:t>
                </a:r>
                <a14:m>
                  <m:oMath xmlns:m="http://schemas.openxmlformats.org/officeDocument/2006/math">
                    <m:r>
                      <a:rPr lang="en-CA" sz="2800" b="0" i="0" smtClean="0">
                        <a:latin typeface="Cambria Math" panose="02040503050406030204" pitchFamily="18" charset="0"/>
                        <a:ea typeface="Cambria Math" panose="02040503050406030204" pitchFamily="18" charset="0"/>
                        <a:cs typeface="Arial" panose="020B0604020202020204" pitchFamily="34" charset="0"/>
                      </a:rPr>
                      <m:t> </m:t>
                    </m:r>
                    <m:r>
                      <a:rPr lang="en-CA" sz="280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a:latin typeface="Cambria Math" panose="02040503050406030204" pitchFamily="18" charset="0"/>
                            <a:ea typeface="Cambria Math" panose="02040503050406030204" pitchFamily="18" charset="0"/>
                            <a:cs typeface="Arial" panose="020B0604020202020204" pitchFamily="34" charset="0"/>
                          </a:rPr>
                        </m:ctrlPr>
                      </m:sSubPr>
                      <m:e>
                        <m:r>
                          <a:rPr lang="en-CA" sz="2800" b="0" i="1" smtClean="0">
                            <a:latin typeface="Cambria Math" panose="02040503050406030204" pitchFamily="18" charset="0"/>
                            <a:ea typeface="Cambria Math" panose="02040503050406030204" pitchFamily="18" charset="0"/>
                            <a:cs typeface="Arial" panose="020B0604020202020204" pitchFamily="34" charset="0"/>
                          </a:rPr>
                          <m:t>𝐷</m:t>
                        </m:r>
                      </m:e>
                      <m:sub>
                        <m:r>
                          <a:rPr lang="en-CA" sz="2800" b="0" i="1" smtClean="0">
                            <a:latin typeface="Cambria Math" panose="02040503050406030204" pitchFamily="18" charset="0"/>
                            <a:ea typeface="Cambria Math" panose="02040503050406030204" pitchFamily="18" charset="0"/>
                            <a:cs typeface="Arial" panose="020B0604020202020204" pitchFamily="34" charset="0"/>
                          </a:rPr>
                          <m:t>1</m:t>
                        </m:r>
                      </m:sub>
                    </m:sSub>
                    <m:r>
                      <a:rPr lang="en-CA" sz="280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smtClean="0">
                            <a:latin typeface="Cambria Math" panose="02040503050406030204" pitchFamily="18" charset="0"/>
                            <a:ea typeface="Cambria Math" panose="02040503050406030204" pitchFamily="18" charset="0"/>
                            <a:cs typeface="Arial" panose="020B0604020202020204" pitchFamily="34" charset="0"/>
                          </a:rPr>
                        </m:ctrlPr>
                      </m:sSubPr>
                      <m:e>
                        <m:r>
                          <a:rPr lang="en-CA" sz="2800" b="0" i="1" smtClean="0">
                            <a:latin typeface="Cambria Math" panose="02040503050406030204" pitchFamily="18" charset="0"/>
                            <a:ea typeface="Cambria Math" panose="02040503050406030204" pitchFamily="18" charset="0"/>
                            <a:cs typeface="Arial" panose="020B0604020202020204" pitchFamily="34" charset="0"/>
                          </a:rPr>
                          <m:t>𝐷</m:t>
                        </m:r>
                      </m:e>
                      <m:sub>
                        <m:r>
                          <a:rPr lang="en-CA" sz="2800" b="0" i="1" smtClean="0">
                            <a:latin typeface="Cambria Math" panose="02040503050406030204" pitchFamily="18" charset="0"/>
                            <a:ea typeface="Cambria Math" panose="02040503050406030204" pitchFamily="18" charset="0"/>
                            <a:cs typeface="Arial" panose="020B0604020202020204" pitchFamily="34" charset="0"/>
                          </a:rPr>
                          <m:t>2</m:t>
                        </m:r>
                      </m:sub>
                    </m:sSub>
                    <m:r>
                      <a:rPr lang="en-CA" sz="2800" i="1">
                        <a:latin typeface="Cambria Math" panose="02040503050406030204" pitchFamily="18" charset="0"/>
                        <a:ea typeface="Cambria Math" panose="02040503050406030204" pitchFamily="18" charset="0"/>
                        <a:cs typeface="Arial" panose="020B0604020202020204" pitchFamily="34" charset="0"/>
                      </a:rPr>
                      <m:t>)</m:t>
                    </m:r>
                  </m:oMath>
                </a14:m>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45559" y="2649324"/>
                <a:ext cx="5378419" cy="3539430"/>
              </a:xfrm>
              <a:prstGeom prst="rect">
                <a:avLst/>
              </a:prstGeom>
              <a:blipFill rotWithShape="0">
                <a:blip r:embed="rId4"/>
                <a:stretch>
                  <a:fillRect l="-2381" t="-1897"/>
                </a:stretch>
              </a:blipFill>
            </p:spPr>
            <p:txBody>
              <a:bodyPr/>
              <a:lstStyle/>
              <a:p>
                <a:r>
                  <a:rPr lang="en-CA">
                    <a:noFill/>
                  </a:rPr>
                  <a:t> </a:t>
                </a:r>
              </a:p>
            </p:txBody>
          </p:sp>
        </mc:Fallback>
      </mc:AlternateContent>
    </p:spTree>
    <p:extLst>
      <p:ext uri="{BB962C8B-B14F-4D97-AF65-F5344CB8AC3E}">
        <p14:creationId xmlns:p14="http://schemas.microsoft.com/office/powerpoint/2010/main" val="21658888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a:spLocks/>
          </p:cNvSpPr>
          <p:nvPr/>
        </p:nvSpPr>
        <p:spPr>
          <a:xfrm>
            <a:off x="137786" y="972121"/>
            <a:ext cx="9006214" cy="464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r>
              <a:rPr lang="en-US" sz="2800" dirty="0" smtClean="0"/>
              <a:t>Table 13.5-2, Times to mating of female crickets from both groups, ordered from smallest to largest and then ranked. Data from group 2 (fed crickets) are highlighted in red to facilitate comparison., Page 391</a:t>
            </a:r>
            <a:endParaRPr lang="en-US" sz="2800" dirty="0"/>
          </a:p>
        </p:txBody>
      </p:sp>
      <p:graphicFrame>
        <p:nvGraphicFramePr>
          <p:cNvPr id="7" name="Table Placeholder 5"/>
          <p:cNvGraphicFramePr>
            <a:graphicFrameLocks/>
          </p:cNvGraphicFramePr>
          <p:nvPr>
            <p:extLst/>
          </p:nvPr>
        </p:nvGraphicFramePr>
        <p:xfrm>
          <a:off x="1727506" y="2248808"/>
          <a:ext cx="5615964" cy="13243382"/>
        </p:xfrm>
        <a:graphic>
          <a:graphicData uri="http://schemas.openxmlformats.org/drawingml/2006/table">
            <a:tbl>
              <a:tblPr firstRow="1" bandRow="1">
                <a:tableStyleId>{5940675A-B579-460E-94D1-54222C63F5DA}</a:tableStyleId>
              </a:tblPr>
              <a:tblGrid>
                <a:gridCol w="1452311">
                  <a:extLst>
                    <a:ext uri="{9D8B030D-6E8A-4147-A177-3AD203B41FA5}">
                      <a16:colId xmlns:a16="http://schemas.microsoft.com/office/drawing/2014/main" xmlns="" val="20000"/>
                    </a:ext>
                  </a:extLst>
                </a:gridCol>
                <a:gridCol w="2715191">
                  <a:extLst>
                    <a:ext uri="{9D8B030D-6E8A-4147-A177-3AD203B41FA5}">
                      <a16:colId xmlns:a16="http://schemas.microsoft.com/office/drawing/2014/main" xmlns="" val="20001"/>
                    </a:ext>
                  </a:extLst>
                </a:gridCol>
                <a:gridCol w="1448462">
                  <a:extLst>
                    <a:ext uri="{9D8B030D-6E8A-4147-A177-3AD203B41FA5}">
                      <a16:colId xmlns:a16="http://schemas.microsoft.com/office/drawing/2014/main" xmlns="" val="20002"/>
                    </a:ext>
                  </a:extLst>
                </a:gridCol>
              </a:tblGrid>
              <a:tr h="807542">
                <a:tc>
                  <a:txBody>
                    <a:bodyPr/>
                    <a:lstStyle/>
                    <a:p>
                      <a:r>
                        <a:rPr lang="en-US" sz="2800" b="1" i="0" u="none" strike="noStrike" kern="1200" baseline="0" dirty="0">
                          <a:solidFill>
                            <a:schemeClr val="tx1"/>
                          </a:solidFill>
                          <a:latin typeface="Arial" panose="020B0604020202020204" pitchFamily="34" charset="0"/>
                          <a:ea typeface="+mn-ea"/>
                          <a:cs typeface="Arial" panose="020B0604020202020204" pitchFamily="34" charset="0"/>
                        </a:rPr>
                        <a:t>Group</a:t>
                      </a:r>
                      <a:endParaRPr lang="en-US" sz="2800" b="1" dirty="0">
                        <a:latin typeface="Arial" panose="020B0604020202020204" pitchFamily="34" charset="0"/>
                        <a:cs typeface="Arial" panose="020B0604020202020204" pitchFamily="34" charset="0"/>
                      </a:endParaRPr>
                    </a:p>
                  </a:txBody>
                  <a:tcPr anchor="b"/>
                </a:tc>
                <a:tc>
                  <a:txBody>
                    <a:bodyPr/>
                    <a:lstStyle/>
                    <a:p>
                      <a:r>
                        <a:rPr lang="en-US" sz="2800" b="1" i="0" u="none" strike="noStrike" kern="1200" baseline="0" dirty="0">
                          <a:solidFill>
                            <a:schemeClr val="tx1"/>
                          </a:solidFill>
                          <a:latin typeface="Arial" panose="020B0604020202020204" pitchFamily="34" charset="0"/>
                          <a:ea typeface="+mn-ea"/>
                          <a:cs typeface="Arial" panose="020B0604020202020204" pitchFamily="34" charset="0"/>
                        </a:rPr>
                        <a:t>Time to mating</a:t>
                      </a:r>
                      <a:endParaRPr lang="en-US" sz="2800" b="1" dirty="0">
                        <a:latin typeface="Arial" panose="020B0604020202020204" pitchFamily="34" charset="0"/>
                        <a:cs typeface="Arial" panose="020B0604020202020204" pitchFamily="34" charset="0"/>
                      </a:endParaRPr>
                    </a:p>
                  </a:txBody>
                  <a:tcPr anchor="b"/>
                </a:tc>
                <a:tc>
                  <a:txBody>
                    <a:bodyPr/>
                    <a:lstStyle/>
                    <a:p>
                      <a:r>
                        <a:rPr lang="en-US" sz="2800" b="1" i="0" u="none" strike="noStrike" kern="1200" baseline="0" dirty="0">
                          <a:solidFill>
                            <a:schemeClr val="tx1"/>
                          </a:solidFill>
                          <a:latin typeface="Arial" panose="020B0604020202020204" pitchFamily="34" charset="0"/>
                          <a:ea typeface="+mn-ea"/>
                          <a:cs typeface="Arial" panose="020B0604020202020204" pitchFamily="34" charset="0"/>
                        </a:rPr>
                        <a:t>Rank</a:t>
                      </a:r>
                      <a:endParaRPr lang="en-US" sz="2800" b="1" dirty="0">
                        <a:latin typeface="Arial" panose="020B0604020202020204" pitchFamily="34" charset="0"/>
                        <a:cs typeface="Arial" panose="020B0604020202020204" pitchFamily="34" charset="0"/>
                      </a:endParaRPr>
                    </a:p>
                  </a:txBody>
                  <a:tcPr anchor="b"/>
                </a:tc>
                <a:extLst>
                  <a:ext uri="{0D108BD9-81ED-4DB2-BD59-A6C34878D82A}">
                    <a16:rowId xmlns:a16="http://schemas.microsoft.com/office/drawing/2014/main" xmlns="" val="10000"/>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1.5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xmlns="" val="10001"/>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1.7</a:t>
                      </a:r>
                    </a:p>
                  </a:txBody>
                  <a:tcPr/>
                </a:tc>
                <a:tc>
                  <a:txBody>
                    <a:bodyPr/>
                    <a:lstStyle/>
                    <a:p>
                      <a:pPr algn="ctr"/>
                      <a:r>
                        <a:rPr lang="en-US" sz="2800" b="1"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xmlns="" val="10002"/>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1.9</a:t>
                      </a:r>
                    </a:p>
                  </a:txBody>
                  <a:tcPr/>
                </a:tc>
                <a:tc>
                  <a:txBody>
                    <a:bodyPr/>
                    <a:lstStyle/>
                    <a:p>
                      <a:pPr algn="ctr"/>
                      <a:r>
                        <a:rPr lang="en-US" sz="2800"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xmlns="" val="10003"/>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2.1</a:t>
                      </a:r>
                    </a:p>
                  </a:txBody>
                  <a:tcPr/>
                </a:tc>
                <a:tc>
                  <a:txBody>
                    <a:bodyPr/>
                    <a:lstStyle/>
                    <a:p>
                      <a:pPr algn="ctr"/>
                      <a:r>
                        <a:rPr lang="en-US" sz="28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xmlns="" val="10004"/>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2.4</a:t>
                      </a:r>
                    </a:p>
                  </a:txBody>
                  <a:tcPr/>
                </a:tc>
                <a:tc>
                  <a:txBody>
                    <a:bodyPr/>
                    <a:lstStyle/>
                    <a:p>
                      <a:pPr algn="ctr"/>
                      <a:r>
                        <a:rPr lang="en-US" sz="2800" b="1"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xmlns="" val="10005"/>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3.6</a:t>
                      </a:r>
                    </a:p>
                  </a:txBody>
                  <a:tcPr/>
                </a:tc>
                <a:tc>
                  <a:txBody>
                    <a:bodyPr/>
                    <a:lstStyle/>
                    <a:p>
                      <a:pPr algn="ctr"/>
                      <a:r>
                        <a:rPr lang="en-US" sz="2800" b="1"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xmlns="" val="10006"/>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3.8</a:t>
                      </a:r>
                    </a:p>
                  </a:txBody>
                  <a:tcPr/>
                </a:tc>
                <a:tc>
                  <a:txBody>
                    <a:bodyPr/>
                    <a:lstStyle/>
                    <a:p>
                      <a:pPr algn="ctr"/>
                      <a:r>
                        <a:rPr lang="en-US" sz="2800" dirty="0">
                          <a:latin typeface="Arial" panose="020B0604020202020204" pitchFamily="34" charset="0"/>
                          <a:cs typeface="Arial" panose="020B0604020202020204" pitchFamily="34" charset="0"/>
                        </a:rPr>
                        <a:t>7</a:t>
                      </a:r>
                    </a:p>
                  </a:txBody>
                  <a:tcPr/>
                </a:tc>
                <a:extLst>
                  <a:ext uri="{0D108BD9-81ED-4DB2-BD59-A6C34878D82A}">
                    <a16:rowId xmlns:a16="http://schemas.microsoft.com/office/drawing/2014/main" xmlns="" val="10007"/>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5.7</a:t>
                      </a:r>
                    </a:p>
                  </a:txBody>
                  <a:tcPr/>
                </a:tc>
                <a:tc>
                  <a:txBody>
                    <a:bodyPr/>
                    <a:lstStyle/>
                    <a:p>
                      <a:pPr algn="ctr"/>
                      <a:r>
                        <a:rPr lang="en-US" sz="2800" b="1"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xmlns="" val="10008"/>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9.0</a:t>
                      </a:r>
                    </a:p>
                  </a:txBody>
                  <a:tcPr/>
                </a:tc>
                <a:tc>
                  <a:txBody>
                    <a:bodyPr/>
                    <a:lstStyle/>
                    <a:p>
                      <a:pPr algn="ctr"/>
                      <a:r>
                        <a:rPr lang="en-US" sz="2800" dirty="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xmlns="" val="10009"/>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9.6</a:t>
                      </a:r>
                    </a:p>
                  </a:txBody>
                  <a:tcPr/>
                </a:tc>
                <a:tc>
                  <a:txBody>
                    <a:bodyPr/>
                    <a:lstStyle/>
                    <a:p>
                      <a:pPr algn="ctr"/>
                      <a:r>
                        <a:rPr lang="en-US" sz="2800" dirty="0">
                          <a:latin typeface="Arial" panose="020B0604020202020204" pitchFamily="34" charset="0"/>
                          <a:cs typeface="Arial" panose="020B0604020202020204" pitchFamily="34" charset="0"/>
                        </a:rPr>
                        <a:t>10</a:t>
                      </a:r>
                    </a:p>
                  </a:txBody>
                  <a:tcPr/>
                </a:tc>
                <a:extLst>
                  <a:ext uri="{0D108BD9-81ED-4DB2-BD59-A6C34878D82A}">
                    <a16:rowId xmlns:a16="http://schemas.microsoft.com/office/drawing/2014/main" xmlns="" val="10010"/>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13.0</a:t>
                      </a:r>
                    </a:p>
                  </a:txBody>
                  <a:tcPr/>
                </a:tc>
                <a:tc>
                  <a:txBody>
                    <a:bodyPr/>
                    <a:lstStyle/>
                    <a:p>
                      <a:pPr algn="ctr"/>
                      <a:r>
                        <a:rPr lang="en-US" sz="2800" dirty="0">
                          <a:latin typeface="Arial" panose="020B0604020202020204" pitchFamily="34" charset="0"/>
                          <a:cs typeface="Arial" panose="020B0604020202020204" pitchFamily="34" charset="0"/>
                        </a:rPr>
                        <a:t>11</a:t>
                      </a:r>
                    </a:p>
                  </a:txBody>
                  <a:tcPr/>
                </a:tc>
                <a:extLst>
                  <a:ext uri="{0D108BD9-81ED-4DB2-BD59-A6C34878D82A}">
                    <a16:rowId xmlns:a16="http://schemas.microsoft.com/office/drawing/2014/main" xmlns="" val="10011"/>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14.7</a:t>
                      </a:r>
                    </a:p>
                  </a:txBody>
                  <a:tcPr/>
                </a:tc>
                <a:tc>
                  <a:txBody>
                    <a:bodyPr/>
                    <a:lstStyle/>
                    <a:p>
                      <a:pPr algn="ctr"/>
                      <a:r>
                        <a:rPr lang="en-US" sz="2800" dirty="0">
                          <a:latin typeface="Arial" panose="020B0604020202020204" pitchFamily="34" charset="0"/>
                          <a:cs typeface="Arial" panose="020B0604020202020204" pitchFamily="34" charset="0"/>
                        </a:rPr>
                        <a:t>12</a:t>
                      </a:r>
                    </a:p>
                  </a:txBody>
                  <a:tcPr/>
                </a:tc>
                <a:extLst>
                  <a:ext uri="{0D108BD9-81ED-4DB2-BD59-A6C34878D82A}">
                    <a16:rowId xmlns:a16="http://schemas.microsoft.com/office/drawing/2014/main" xmlns="" val="10012"/>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17.9</a:t>
                      </a:r>
                    </a:p>
                  </a:txBody>
                  <a:tcPr/>
                </a:tc>
                <a:tc>
                  <a:txBody>
                    <a:bodyPr/>
                    <a:lstStyle/>
                    <a:p>
                      <a:pPr algn="ctr"/>
                      <a:r>
                        <a:rPr lang="en-US" sz="2800" dirty="0">
                          <a:latin typeface="Arial" panose="020B0604020202020204" pitchFamily="34" charset="0"/>
                          <a:cs typeface="Arial" panose="020B0604020202020204" pitchFamily="34" charset="0"/>
                        </a:rPr>
                        <a:t>13</a:t>
                      </a:r>
                    </a:p>
                  </a:txBody>
                  <a:tcPr/>
                </a:tc>
                <a:extLst>
                  <a:ext uri="{0D108BD9-81ED-4DB2-BD59-A6C34878D82A}">
                    <a16:rowId xmlns:a16="http://schemas.microsoft.com/office/drawing/2014/main" xmlns="" val="10013"/>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21.9</a:t>
                      </a:r>
                    </a:p>
                  </a:txBody>
                  <a:tcPr/>
                </a:tc>
                <a:tc>
                  <a:txBody>
                    <a:bodyPr/>
                    <a:lstStyle/>
                    <a:p>
                      <a:pPr algn="ctr"/>
                      <a:r>
                        <a:rPr lang="en-US" sz="2800" dirty="0">
                          <a:latin typeface="Arial" panose="020B0604020202020204" pitchFamily="34" charset="0"/>
                          <a:cs typeface="Arial" panose="020B0604020202020204" pitchFamily="34" charset="0"/>
                        </a:rPr>
                        <a:t>14</a:t>
                      </a:r>
                    </a:p>
                  </a:txBody>
                  <a:tcPr/>
                </a:tc>
                <a:extLst>
                  <a:ext uri="{0D108BD9-81ED-4DB2-BD59-A6C34878D82A}">
                    <a16:rowId xmlns:a16="http://schemas.microsoft.com/office/drawing/2014/main" xmlns="" val="10014"/>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22.6</a:t>
                      </a:r>
                    </a:p>
                  </a:txBody>
                  <a:tcPr/>
                </a:tc>
                <a:tc>
                  <a:txBody>
                    <a:bodyPr/>
                    <a:lstStyle/>
                    <a:p>
                      <a:pPr algn="ctr"/>
                      <a:r>
                        <a:rPr lang="en-US" sz="2800" b="1" dirty="0">
                          <a:latin typeface="Arial" panose="020B0604020202020204" pitchFamily="34" charset="0"/>
                          <a:cs typeface="Arial" panose="020B0604020202020204" pitchFamily="34" charset="0"/>
                        </a:rPr>
                        <a:t>15</a:t>
                      </a:r>
                    </a:p>
                  </a:txBody>
                  <a:tcPr/>
                </a:tc>
                <a:extLst>
                  <a:ext uri="{0D108BD9-81ED-4DB2-BD59-A6C34878D82A}">
                    <a16:rowId xmlns:a16="http://schemas.microsoft.com/office/drawing/2014/main" xmlns="" val="10015"/>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22.8</a:t>
                      </a:r>
                    </a:p>
                  </a:txBody>
                  <a:tcPr/>
                </a:tc>
                <a:tc>
                  <a:txBody>
                    <a:bodyPr/>
                    <a:lstStyle/>
                    <a:p>
                      <a:pPr algn="ctr"/>
                      <a:r>
                        <a:rPr lang="en-US" sz="2800" b="1" dirty="0">
                          <a:latin typeface="Arial" panose="020B0604020202020204" pitchFamily="34" charset="0"/>
                          <a:cs typeface="Arial" panose="020B0604020202020204" pitchFamily="34" charset="0"/>
                        </a:rPr>
                        <a:t>16</a:t>
                      </a:r>
                    </a:p>
                  </a:txBody>
                  <a:tcPr/>
                </a:tc>
                <a:extLst>
                  <a:ext uri="{0D108BD9-81ED-4DB2-BD59-A6C34878D82A}">
                    <a16:rowId xmlns:a16="http://schemas.microsoft.com/office/drawing/2014/main" xmlns="" val="10016"/>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29.0</a:t>
                      </a:r>
                    </a:p>
                  </a:txBody>
                  <a:tcPr/>
                </a:tc>
                <a:tc>
                  <a:txBody>
                    <a:bodyPr/>
                    <a:lstStyle/>
                    <a:p>
                      <a:pPr algn="ctr"/>
                      <a:r>
                        <a:rPr lang="en-US" sz="2800" dirty="0">
                          <a:latin typeface="Arial" panose="020B0604020202020204" pitchFamily="34" charset="0"/>
                          <a:cs typeface="Arial" panose="020B0604020202020204" pitchFamily="34" charset="0"/>
                        </a:rPr>
                        <a:t>17</a:t>
                      </a:r>
                    </a:p>
                  </a:txBody>
                  <a:tcPr/>
                </a:tc>
                <a:extLst>
                  <a:ext uri="{0D108BD9-81ED-4DB2-BD59-A6C34878D82A}">
                    <a16:rowId xmlns:a16="http://schemas.microsoft.com/office/drawing/2014/main" xmlns="" val="10017"/>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39.0</a:t>
                      </a:r>
                    </a:p>
                  </a:txBody>
                  <a:tcPr/>
                </a:tc>
                <a:tc>
                  <a:txBody>
                    <a:bodyPr/>
                    <a:lstStyle/>
                    <a:p>
                      <a:pPr algn="ctr"/>
                      <a:r>
                        <a:rPr lang="en-US" sz="2800" b="1" dirty="0">
                          <a:latin typeface="Arial" panose="020B0604020202020204" pitchFamily="34" charset="0"/>
                          <a:cs typeface="Arial" panose="020B0604020202020204" pitchFamily="34" charset="0"/>
                        </a:rPr>
                        <a:t>18</a:t>
                      </a:r>
                    </a:p>
                  </a:txBody>
                  <a:tcPr/>
                </a:tc>
                <a:extLst>
                  <a:ext uri="{0D108BD9-81ED-4DB2-BD59-A6C34878D82A}">
                    <a16:rowId xmlns:a16="http://schemas.microsoft.com/office/drawing/2014/main" xmlns="" val="10018"/>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54.4</a:t>
                      </a:r>
                    </a:p>
                  </a:txBody>
                  <a:tcPr/>
                </a:tc>
                <a:tc>
                  <a:txBody>
                    <a:bodyPr/>
                    <a:lstStyle/>
                    <a:p>
                      <a:pPr algn="ctr"/>
                      <a:r>
                        <a:rPr lang="en-US" sz="2800" b="1" dirty="0">
                          <a:latin typeface="Arial" panose="020B0604020202020204" pitchFamily="34" charset="0"/>
                          <a:cs typeface="Arial" panose="020B0604020202020204" pitchFamily="34" charset="0"/>
                        </a:rPr>
                        <a:t>19</a:t>
                      </a:r>
                    </a:p>
                  </a:txBody>
                  <a:tcPr/>
                </a:tc>
                <a:extLst>
                  <a:ext uri="{0D108BD9-81ED-4DB2-BD59-A6C34878D82A}">
                    <a16:rowId xmlns:a16="http://schemas.microsoft.com/office/drawing/2014/main" xmlns="" val="10019"/>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72.1</a:t>
                      </a:r>
                    </a:p>
                  </a:txBody>
                  <a:tcPr/>
                </a:tc>
                <a:tc>
                  <a:txBody>
                    <a:bodyPr/>
                    <a:lstStyle/>
                    <a:p>
                      <a:pPr algn="ctr"/>
                      <a:r>
                        <a:rPr lang="en-US" sz="2800" b="1" dirty="0">
                          <a:latin typeface="Arial" panose="020B0604020202020204" pitchFamily="34" charset="0"/>
                          <a:cs typeface="Arial" panose="020B0604020202020204" pitchFamily="34" charset="0"/>
                        </a:rPr>
                        <a:t>20</a:t>
                      </a:r>
                    </a:p>
                  </a:txBody>
                  <a:tcPr/>
                </a:tc>
                <a:extLst>
                  <a:ext uri="{0D108BD9-81ED-4DB2-BD59-A6C34878D82A}">
                    <a16:rowId xmlns:a16="http://schemas.microsoft.com/office/drawing/2014/main" xmlns="" val="10020"/>
                  </a:ext>
                </a:extLst>
              </a:tr>
              <a:tr h="5132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72.3</a:t>
                      </a:r>
                    </a:p>
                  </a:txBody>
                  <a:tcPr/>
                </a:tc>
                <a:tc>
                  <a:txBody>
                    <a:bodyPr/>
                    <a:lstStyle/>
                    <a:p>
                      <a:pPr algn="ctr"/>
                      <a:r>
                        <a:rPr lang="en-US" sz="2800" dirty="0">
                          <a:latin typeface="Arial" panose="020B0604020202020204" pitchFamily="34" charset="0"/>
                          <a:cs typeface="Arial" panose="020B0604020202020204" pitchFamily="34" charset="0"/>
                        </a:rPr>
                        <a:t>21</a:t>
                      </a:r>
                    </a:p>
                  </a:txBody>
                  <a:tcPr/>
                </a:tc>
                <a:extLst>
                  <a:ext uri="{0D108BD9-81ED-4DB2-BD59-A6C34878D82A}">
                    <a16:rowId xmlns:a16="http://schemas.microsoft.com/office/drawing/2014/main" xmlns="" val="10021"/>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a:latin typeface="Arial" panose="020B0604020202020204" pitchFamily="34" charset="0"/>
                          <a:cs typeface="Arial" panose="020B0604020202020204" pitchFamily="34" charset="0"/>
                        </a:rPr>
                        <a:t>73.6</a:t>
                      </a:r>
                      <a:endParaRPr lang="en-US" sz="2800" b="1" dirty="0">
                        <a:latin typeface="Arial" panose="020B0604020202020204" pitchFamily="34" charset="0"/>
                        <a:cs typeface="Arial" panose="020B0604020202020204" pitchFamily="34" charset="0"/>
                      </a:endParaRPr>
                    </a:p>
                  </a:txBody>
                  <a:tcPr/>
                </a:tc>
                <a:tc>
                  <a:txBody>
                    <a:bodyPr/>
                    <a:lstStyle/>
                    <a:p>
                      <a:pPr algn="ctr"/>
                      <a:r>
                        <a:rPr lang="en-US" sz="2800" b="1" dirty="0">
                          <a:latin typeface="Arial" panose="020B0604020202020204" pitchFamily="34" charset="0"/>
                          <a:cs typeface="Arial" panose="020B0604020202020204" pitchFamily="34" charset="0"/>
                        </a:rPr>
                        <a:t>22</a:t>
                      </a:r>
                    </a:p>
                  </a:txBody>
                  <a:tcPr/>
                </a:tc>
                <a:extLst>
                  <a:ext uri="{0D108BD9-81ED-4DB2-BD59-A6C34878D82A}">
                    <a16:rowId xmlns:a16="http://schemas.microsoft.com/office/drawing/2014/main" xmlns="" val="10022"/>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a:latin typeface="Arial" panose="020B0604020202020204" pitchFamily="34" charset="0"/>
                          <a:cs typeface="Arial" panose="020B0604020202020204" pitchFamily="34" charset="0"/>
                        </a:rPr>
                        <a:t>79.5</a:t>
                      </a:r>
                      <a:endParaRPr lang="en-US" sz="2800" b="1" dirty="0">
                        <a:latin typeface="Arial" panose="020B0604020202020204" pitchFamily="34" charset="0"/>
                        <a:cs typeface="Arial" panose="020B0604020202020204" pitchFamily="34" charset="0"/>
                      </a:endParaRPr>
                    </a:p>
                  </a:txBody>
                  <a:tcPr/>
                </a:tc>
                <a:tc>
                  <a:txBody>
                    <a:bodyPr/>
                    <a:lstStyle/>
                    <a:p>
                      <a:pPr algn="ctr"/>
                      <a:r>
                        <a:rPr lang="en-US" sz="2800" b="1" dirty="0">
                          <a:latin typeface="Arial" panose="020B0604020202020204" pitchFamily="34" charset="0"/>
                          <a:cs typeface="Arial" panose="020B0604020202020204" pitchFamily="34" charset="0"/>
                        </a:rPr>
                        <a:t>23</a:t>
                      </a:r>
                    </a:p>
                  </a:txBody>
                  <a:tcPr/>
                </a:tc>
                <a:extLst>
                  <a:ext uri="{0D108BD9-81ED-4DB2-BD59-A6C34878D82A}">
                    <a16:rowId xmlns:a16="http://schemas.microsoft.com/office/drawing/2014/main" xmlns="" val="10023"/>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88.9</a:t>
                      </a:r>
                    </a:p>
                  </a:txBody>
                  <a:tcPr/>
                </a:tc>
                <a:tc>
                  <a:txBody>
                    <a:bodyPr/>
                    <a:lstStyle/>
                    <a:p>
                      <a:pPr algn="ctr"/>
                      <a:r>
                        <a:rPr lang="en-US" sz="2800" b="1" dirty="0">
                          <a:latin typeface="Arial" panose="020B0604020202020204" pitchFamily="34" charset="0"/>
                          <a:cs typeface="Arial" panose="020B0604020202020204" pitchFamily="34" charset="0"/>
                        </a:rPr>
                        <a:t>24</a:t>
                      </a:r>
                    </a:p>
                  </a:txBody>
                  <a:tcPr/>
                </a:tc>
                <a:extLst>
                  <a:ext uri="{0D108BD9-81ED-4DB2-BD59-A6C34878D82A}">
                    <a16:rowId xmlns:a16="http://schemas.microsoft.com/office/drawing/2014/main" xmlns="" val="10024"/>
                  </a:ext>
                </a:extLst>
              </a:tr>
            </a:tbl>
          </a:graphicData>
        </a:graphic>
      </p:graphicFrame>
    </p:spTree>
    <p:extLst>
      <p:ext uri="{BB962C8B-B14F-4D97-AF65-F5344CB8AC3E}">
        <p14:creationId xmlns:p14="http://schemas.microsoft.com/office/powerpoint/2010/main" val="10566861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sp>
        <p:nvSpPr>
          <p:cNvPr id="5" name="TextBox 4"/>
          <p:cNvSpPr txBox="1"/>
          <p:nvPr/>
        </p:nvSpPr>
        <p:spPr>
          <a:xfrm>
            <a:off x="167790" y="1403638"/>
            <a:ext cx="8735395" cy="3477875"/>
          </a:xfrm>
          <a:prstGeom prst="rect">
            <a:avLst/>
          </a:prstGeom>
          <a:noFill/>
        </p:spPr>
        <p:txBody>
          <a:bodyPr wrap="square" rtlCol="0">
            <a:spAutoFit/>
          </a:bodyPr>
          <a:lstStyle/>
          <a:p>
            <a:pPr marL="514350" indent="-514350">
              <a:buAutoNum type="arabicParenR"/>
            </a:pPr>
            <a:r>
              <a:rPr lang="en-CA" sz="2800" dirty="0" smtClean="0">
                <a:latin typeface="Arial" panose="020B0604020202020204" pitchFamily="34" charset="0"/>
                <a:cs typeface="Arial" panose="020B0604020202020204" pitchFamily="34" charset="0"/>
              </a:rPr>
              <a:t>Sort data in both groups from smallest to largest and assign ranks</a:t>
            </a:r>
          </a:p>
          <a:p>
            <a:pPr marL="514350" indent="-514350">
              <a:buAutoNum type="arabicParenR"/>
            </a:pPr>
            <a:r>
              <a:rPr lang="en-CA" sz="2800" dirty="0" smtClean="0">
                <a:latin typeface="Arial" panose="020B0604020202020204" pitchFamily="34" charset="0"/>
                <a:cs typeface="Arial" panose="020B0604020202020204" pitchFamily="34" charset="0"/>
              </a:rPr>
              <a:t>Calculate the rank sum for one of the groups (e.g., starved group) </a:t>
            </a:r>
          </a:p>
          <a:p>
            <a:r>
              <a:rPr lang="en-CA" sz="2400" dirty="0" smtClean="0">
                <a:latin typeface="Arial" panose="020B0604020202020204" pitchFamily="34" charset="0"/>
                <a:cs typeface="Arial" panose="020B0604020202020204" pitchFamily="34" charset="0"/>
              </a:rPr>
              <a:t>     R1 = 3 + 4 + 7 + 9 + 10 + 11 + 12 + 13 + 14 + 17 + 21 = 121</a:t>
            </a:r>
          </a:p>
          <a:p>
            <a:r>
              <a:rPr lang="en-CA" sz="2800" dirty="0" smtClean="0">
                <a:latin typeface="Arial" panose="020B0604020202020204" pitchFamily="34" charset="0"/>
                <a:cs typeface="Arial" panose="020B0604020202020204" pitchFamily="34" charset="0"/>
              </a:rPr>
              <a:t>3) Calculate U1: number of times rank in group 1 is smaller than group 2</a:t>
            </a:r>
          </a:p>
          <a:p>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4A8B196E-40AD-7842-B693-2B4BC20A3F96}"/>
                  </a:ext>
                </a:extLst>
              </p:cNvPr>
              <p:cNvSpPr txBox="1"/>
              <p:nvPr/>
            </p:nvSpPr>
            <p:spPr>
              <a:xfrm>
                <a:off x="1116089" y="4881513"/>
                <a:ext cx="3419398" cy="538737"/>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US" sz="2400" b="0" i="1" smtClean="0">
                            <a:latin typeface="Cambria Math" panose="02040503050406030204" pitchFamily="18" charset="0"/>
                          </a:rPr>
                          <m:t>1</m:t>
                        </m:r>
                      </m:sub>
                    </m:sSub>
                    <m:sSub>
                      <m:sSubPr>
                        <m:ctrlPr>
                          <a:rPr lang="en-US" sz="2400" i="1" smtClean="0">
                            <a:latin typeface="Cambria Math" panose="02040503050406030204" pitchFamily="18" charset="0"/>
                          </a:rPr>
                        </m:ctrlPr>
                      </m:sSubPr>
                      <m:e>
                        <m:r>
                          <a:rPr lang="en-CA" sz="2400" i="1">
                            <a:latin typeface="Cambria Math" panose="02040503050406030204" pitchFamily="18" charset="0"/>
                          </a:rPr>
                          <m:t>𝑛</m:t>
                        </m:r>
                      </m:e>
                      <m:sub>
                        <m:r>
                          <a:rPr lang="en-CA" sz="2400" b="0" i="1" smtClean="0">
                            <a:latin typeface="Cambria Math" panose="02040503050406030204" pitchFamily="18" charset="0"/>
                          </a:rPr>
                          <m:t>2</m:t>
                        </m:r>
                      </m:sub>
                    </m:sSub>
                    <m:r>
                      <a:rPr lang="en-CA"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oMath>
                </a14:m>
                <a:r>
                  <a:rPr lang="en-US" sz="2400" dirty="0" smtClean="0">
                    <a:latin typeface="Helvetica" charset="0"/>
                    <a:ea typeface="Helvetica" charset="0"/>
                    <a:cs typeface="Helvetica"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1</m:t>
                        </m:r>
                      </m:sub>
                    </m:sSub>
                  </m:oMath>
                </a14:m>
                <a:r>
                  <a:rPr lang="en-US" sz="2400" dirty="0" smtClean="0">
                    <a:latin typeface="Helvetica" charset="0"/>
                    <a:ea typeface="Helvetica" charset="0"/>
                    <a:cs typeface="Helvetica" charset="0"/>
                  </a:rPr>
                  <a:t> </a:t>
                </a:r>
                <a:endParaRPr lang="en-US" sz="2400" dirty="0">
                  <a:latin typeface="Helvetica" charset="0"/>
                  <a:ea typeface="Helvetica" charset="0"/>
                  <a:cs typeface="Helvetica" charset="0"/>
                </a:endParaRPr>
              </a:p>
            </p:txBody>
          </p:sp>
        </mc:Choice>
        <mc:Fallback xmlns="">
          <p:sp>
            <p:nvSpPr>
              <p:cNvPr id="4" name="TextBox 3">
                <a:extLst>
                  <a:ext uri="{FF2B5EF4-FFF2-40B4-BE49-F238E27FC236}">
                    <a16:creationId xmlns:a16="http://schemas.microsoft.com/office/drawing/2014/main" xmlns:a14="http://schemas.microsoft.com/office/drawing/2010/main" xmlns="" id="{4A8B196E-40AD-7842-B693-2B4BC20A3F96}"/>
                  </a:ext>
                </a:extLst>
              </p:cNvPr>
              <p:cNvSpPr txBox="1">
                <a:spLocks noRot="1" noChangeAspect="1" noMove="1" noResize="1" noEditPoints="1" noAdjustHandles="1" noChangeArrowheads="1" noChangeShapeType="1" noTextEdit="1"/>
              </p:cNvSpPr>
              <p:nvPr/>
            </p:nvSpPr>
            <p:spPr>
              <a:xfrm>
                <a:off x="1116089" y="4881513"/>
                <a:ext cx="3419398" cy="538737"/>
              </a:xfrm>
              <a:prstGeom prst="rect">
                <a:avLst/>
              </a:prstGeom>
              <a:blipFill rotWithShape="0">
                <a:blip r:embed="rId3"/>
                <a:stretch>
                  <a:fillRect t="-2273" b="-1818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359E465D-1B20-324E-8A34-8E80B63A1F26}"/>
                  </a:ext>
                </a:extLst>
              </p:cNvPr>
              <p:cNvSpPr txBox="1"/>
              <p:nvPr/>
            </p:nvSpPr>
            <p:spPr>
              <a:xfrm>
                <a:off x="5363058" y="4940444"/>
                <a:ext cx="21456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CA" sz="2400" i="1">
                              <a:latin typeface="Cambria Math" panose="02040503050406030204" pitchFamily="18" charset="0"/>
                            </a:rPr>
                            <m:t>𝑛</m:t>
                          </m:r>
                        </m:e>
                        <m:sub>
                          <m:r>
                            <a:rPr lang="en-CA"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1</m:t>
                          </m:r>
                        </m:sub>
                      </m:sSub>
                    </m:oMath>
                  </m:oMathPara>
                </a14:m>
                <a:endParaRPr lang="en-US" sz="2400" dirty="0">
                  <a:latin typeface="Helvetica" charset="0"/>
                  <a:ea typeface="Helvetica" charset="0"/>
                  <a:cs typeface="Helvetica" charset="0"/>
                </a:endParaRPr>
              </a:p>
            </p:txBody>
          </p:sp>
        </mc:Choice>
        <mc:Fallback xmlns="">
          <p:sp>
            <p:nvSpPr>
              <p:cNvPr id="6" name="TextBox 5">
                <a:extLst>
                  <a:ext uri="{FF2B5EF4-FFF2-40B4-BE49-F238E27FC236}">
                    <a16:creationId xmlns:a16="http://schemas.microsoft.com/office/drawing/2014/main" xmlns:a14="http://schemas.microsoft.com/office/drawing/2010/main" xmlns="" id="{359E465D-1B20-324E-8A34-8E80B63A1F26}"/>
                  </a:ext>
                </a:extLst>
              </p:cNvPr>
              <p:cNvSpPr txBox="1">
                <a:spLocks noRot="1" noChangeAspect="1" noMove="1" noResize="1" noEditPoints="1" noAdjustHandles="1" noChangeArrowheads="1" noChangeShapeType="1" noTextEdit="1"/>
              </p:cNvSpPr>
              <p:nvPr/>
            </p:nvSpPr>
            <p:spPr>
              <a:xfrm>
                <a:off x="5363058" y="4940444"/>
                <a:ext cx="2145652" cy="369332"/>
              </a:xfrm>
              <a:prstGeom prst="rect">
                <a:avLst/>
              </a:prstGeom>
              <a:blipFill rotWithShape="0">
                <a:blip r:embed="rId4"/>
                <a:stretch>
                  <a:fillRect l="-2557" r="-284" b="-163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359E465D-1B20-324E-8A34-8E80B63A1F26}"/>
                  </a:ext>
                </a:extLst>
              </p:cNvPr>
              <p:cNvSpPr txBox="1"/>
              <p:nvPr/>
            </p:nvSpPr>
            <p:spPr>
              <a:xfrm>
                <a:off x="5153988" y="5823629"/>
                <a:ext cx="320158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CA" sz="2400" b="0" i="1" smtClean="0">
                          <a:latin typeface="Cambria Math" panose="02040503050406030204" pitchFamily="18" charset="0"/>
                        </a:rPr>
                        <m:t>11</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13</m:t>
                          </m:r>
                        </m:e>
                      </m:d>
                      <m:r>
                        <a:rPr lang="en-US" sz="2400" b="0" i="1" smtClean="0">
                          <a:latin typeface="Cambria Math" panose="02040503050406030204" pitchFamily="18" charset="0"/>
                        </a:rPr>
                        <m:t>−</m:t>
                      </m:r>
                      <m:r>
                        <a:rPr lang="en-CA" sz="2400" b="0" i="1" smtClean="0">
                          <a:latin typeface="Cambria Math" panose="02040503050406030204" pitchFamily="18" charset="0"/>
                        </a:rPr>
                        <m:t>88=55</m:t>
                      </m:r>
                    </m:oMath>
                  </m:oMathPara>
                </a14:m>
                <a:endParaRPr lang="en-US" sz="2400" dirty="0">
                  <a:latin typeface="Helvetica" charset="0"/>
                  <a:ea typeface="Helvetica" charset="0"/>
                  <a:cs typeface="Helvetica" charset="0"/>
                </a:endParaRPr>
              </a:p>
            </p:txBody>
          </p:sp>
        </mc:Choice>
        <mc:Fallback xmlns="">
          <p:sp>
            <p:nvSpPr>
              <p:cNvPr id="8" name="TextBox 7">
                <a:extLst>
                  <a:ext uri="{FF2B5EF4-FFF2-40B4-BE49-F238E27FC236}">
                    <a16:creationId xmlns:a16="http://schemas.microsoft.com/office/drawing/2014/main" xmlns:a14="http://schemas.microsoft.com/office/drawing/2010/main" xmlns="" id="{359E465D-1B20-324E-8A34-8E80B63A1F26}"/>
                  </a:ext>
                </a:extLst>
              </p:cNvPr>
              <p:cNvSpPr txBox="1">
                <a:spLocks noRot="1" noChangeAspect="1" noMove="1" noResize="1" noEditPoints="1" noAdjustHandles="1" noChangeArrowheads="1" noChangeShapeType="1" noTextEdit="1"/>
              </p:cNvSpPr>
              <p:nvPr/>
            </p:nvSpPr>
            <p:spPr>
              <a:xfrm>
                <a:off x="5153988" y="5823629"/>
                <a:ext cx="3201582" cy="369332"/>
              </a:xfrm>
              <a:prstGeom prst="rect">
                <a:avLst/>
              </a:prstGeom>
              <a:blipFill rotWithShape="0">
                <a:blip r:embed="rId5"/>
                <a:stretch>
                  <a:fillRect l="-1521" r="-1711" b="-163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4A8B196E-40AD-7842-B693-2B4BC20A3F96}"/>
                  </a:ext>
                </a:extLst>
              </p:cNvPr>
              <p:cNvSpPr txBox="1"/>
              <p:nvPr/>
            </p:nvSpPr>
            <p:spPr>
              <a:xfrm>
                <a:off x="350321" y="5823629"/>
                <a:ext cx="4621137" cy="538737"/>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CA" sz="2400" b="0" i="1" smtClean="0">
                        <a:latin typeface="Cambria Math" panose="02040503050406030204" pitchFamily="18" charset="0"/>
                      </a:rPr>
                      <m:t>11(13)</m:t>
                    </m:r>
                    <m:r>
                      <a:rPr lang="en-US" sz="2400" i="1" smtClean="0">
                        <a:latin typeface="Cambria Math" panose="02040503050406030204" pitchFamily="18" charset="0"/>
                      </a:rPr>
                      <m:t> </m:t>
                    </m:r>
                    <m:r>
                      <a:rPr lang="en-CA"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CA" sz="2400" b="0" i="1" smtClean="0">
                            <a:latin typeface="Cambria Math" panose="02040503050406030204" pitchFamily="18" charset="0"/>
                          </a:rPr>
                          <m:t>11</m:t>
                        </m:r>
                        <m:r>
                          <a:rPr lang="en-US" sz="2400" b="0" i="1" smtClean="0">
                            <a:latin typeface="Cambria Math" panose="02040503050406030204" pitchFamily="18" charset="0"/>
                          </a:rPr>
                          <m:t> (</m:t>
                        </m:r>
                        <m:r>
                          <a:rPr lang="en-CA" sz="2400" b="0" i="1" smtClean="0">
                            <a:latin typeface="Cambria Math" panose="02040503050406030204" pitchFamily="18" charset="0"/>
                          </a:rPr>
                          <m:t>11</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oMath>
                </a14:m>
                <a:r>
                  <a:rPr lang="en-US" sz="2400" dirty="0" smtClean="0">
                    <a:latin typeface="Helvetica" charset="0"/>
                    <a:ea typeface="Helvetica" charset="0"/>
                    <a:cs typeface="Helvetica" charset="0"/>
                  </a:rPr>
                  <a:t> - </a:t>
                </a:r>
                <a14:m>
                  <m:oMath xmlns:m="http://schemas.openxmlformats.org/officeDocument/2006/math">
                    <m:r>
                      <a:rPr lang="en-CA" sz="2400" b="0" i="1" smtClean="0">
                        <a:latin typeface="Cambria Math" panose="02040503050406030204" pitchFamily="18" charset="0"/>
                      </a:rPr>
                      <m:t>121</m:t>
                    </m:r>
                  </m:oMath>
                </a14:m>
                <a:r>
                  <a:rPr lang="en-US" sz="2400" dirty="0" smtClean="0">
                    <a:latin typeface="Helvetica" charset="0"/>
                    <a:ea typeface="Helvetica" charset="0"/>
                    <a:cs typeface="Helvetica" charset="0"/>
                  </a:rPr>
                  <a:t>= 88 </a:t>
                </a:r>
                <a:endParaRPr lang="en-US" sz="2400" dirty="0">
                  <a:latin typeface="Helvetica" charset="0"/>
                  <a:ea typeface="Helvetica" charset="0"/>
                  <a:cs typeface="Helvetica" charset="0"/>
                </a:endParaRPr>
              </a:p>
            </p:txBody>
          </p:sp>
        </mc:Choice>
        <mc:Fallback xmlns="">
          <p:sp>
            <p:nvSpPr>
              <p:cNvPr id="9" name="TextBox 8">
                <a:extLst>
                  <a:ext uri="{FF2B5EF4-FFF2-40B4-BE49-F238E27FC236}">
                    <a16:creationId xmlns:a16="http://schemas.microsoft.com/office/drawing/2014/main" xmlns:a14="http://schemas.microsoft.com/office/drawing/2010/main" xmlns="" id="{4A8B196E-40AD-7842-B693-2B4BC20A3F96}"/>
                  </a:ext>
                </a:extLst>
              </p:cNvPr>
              <p:cNvSpPr txBox="1">
                <a:spLocks noRot="1" noChangeAspect="1" noMove="1" noResize="1" noEditPoints="1" noAdjustHandles="1" noChangeArrowheads="1" noChangeShapeType="1" noTextEdit="1"/>
              </p:cNvSpPr>
              <p:nvPr/>
            </p:nvSpPr>
            <p:spPr>
              <a:xfrm>
                <a:off x="350321" y="5823629"/>
                <a:ext cx="4621137" cy="538737"/>
              </a:xfrm>
              <a:prstGeom prst="rect">
                <a:avLst/>
              </a:prstGeom>
              <a:blipFill rotWithShape="0">
                <a:blip r:embed="rId6"/>
                <a:stretch>
                  <a:fillRect t="-1124" r="-3030" b="-17978"/>
                </a:stretch>
              </a:blipFill>
            </p:spPr>
            <p:txBody>
              <a:bodyPr/>
              <a:lstStyle/>
              <a:p>
                <a:r>
                  <a:rPr lang="en-CA">
                    <a:noFill/>
                  </a:rPr>
                  <a:t> </a:t>
                </a:r>
              </a:p>
            </p:txBody>
          </p:sp>
        </mc:Fallback>
      </mc:AlternateContent>
    </p:spTree>
    <p:extLst>
      <p:ext uri="{BB962C8B-B14F-4D97-AF65-F5344CB8AC3E}">
        <p14:creationId xmlns:p14="http://schemas.microsoft.com/office/powerpoint/2010/main" val="63752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sp>
        <p:nvSpPr>
          <p:cNvPr id="5" name="TextBox 4"/>
          <p:cNvSpPr txBox="1"/>
          <p:nvPr/>
        </p:nvSpPr>
        <p:spPr>
          <a:xfrm>
            <a:off x="240471" y="1325563"/>
            <a:ext cx="8590034" cy="3970318"/>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4</a:t>
            </a:r>
            <a:r>
              <a:rPr lang="en-CA" sz="2800" dirty="0" smtClean="0">
                <a:latin typeface="Arial" panose="020B0604020202020204" pitchFamily="34" charset="0"/>
                <a:cs typeface="Arial" panose="020B0604020202020204" pitchFamily="34" charset="0"/>
              </a:rPr>
              <a:t>) Choose the larger of U</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U</a:t>
            </a:r>
            <a:r>
              <a:rPr lang="en-CA" sz="2800" baseline="-25000" dirty="0" smtClean="0">
                <a:latin typeface="Arial" panose="020B0604020202020204" pitchFamily="34" charset="0"/>
                <a:cs typeface="Arial" panose="020B0604020202020204" pitchFamily="34" charset="0"/>
              </a:rPr>
              <a:t>2</a:t>
            </a:r>
            <a:r>
              <a:rPr lang="en-CA" sz="2800" dirty="0" smtClean="0">
                <a:latin typeface="Arial" panose="020B0604020202020204" pitchFamily="34" charset="0"/>
                <a:cs typeface="Arial" panose="020B0604020202020204" pitchFamily="34" charset="0"/>
              </a:rPr>
              <a:t> (88)</a:t>
            </a:r>
          </a:p>
          <a:p>
            <a:r>
              <a:rPr lang="en-CA" sz="2800" dirty="0" smtClean="0">
                <a:latin typeface="Arial" panose="020B0604020202020204" pitchFamily="34" charset="0"/>
                <a:cs typeface="Arial" panose="020B0604020202020204" pitchFamily="34" charset="0"/>
              </a:rPr>
              <a:t>5) Determine the p-value from Mann-Whitney U Distribution U</a:t>
            </a:r>
            <a:r>
              <a:rPr lang="en-CA" sz="2800" baseline="-25000" dirty="0" smtClean="0">
                <a:latin typeface="Arial" panose="020B0604020202020204" pitchFamily="34" charset="0"/>
                <a:cs typeface="Arial" panose="020B0604020202020204" pitchFamily="34" charset="0"/>
              </a:rPr>
              <a:t>0.05(2),11,13</a:t>
            </a:r>
            <a:r>
              <a:rPr lang="en-CA" sz="2800" dirty="0" smtClean="0">
                <a:latin typeface="Arial" panose="020B0604020202020204" pitchFamily="34" charset="0"/>
                <a:cs typeface="Arial" panose="020B0604020202020204" pitchFamily="34" charset="0"/>
              </a:rPr>
              <a:t> = 106, p&gt;0.05</a:t>
            </a:r>
          </a:p>
          <a:p>
            <a:r>
              <a:rPr lang="en-CA" sz="2800" dirty="0" smtClean="0">
                <a:latin typeface="Arial" panose="020B0604020202020204" pitchFamily="34" charset="0"/>
                <a:cs typeface="Arial" panose="020B0604020202020204" pitchFamily="34" charset="0"/>
              </a:rPr>
              <a:t>6) Fail to reject 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Insufficient evidence that the distribution of time to mating is different between starved and fed female crickets.</a:t>
            </a:r>
          </a:p>
          <a:p>
            <a:endParaRPr lang="en-CA" sz="2800" dirty="0" smtClean="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p:txBody>
      </p:sp>
      <p:pic>
        <p:nvPicPr>
          <p:cNvPr id="10" name="Picture 9" descr="A photo shows a sagebrush crick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90465" y="4008329"/>
            <a:ext cx="3617023" cy="261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390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Assumptions of non-parametric tests</a:t>
            </a:r>
            <a:endParaRPr lang="en-CA" dirty="0"/>
          </a:p>
        </p:txBody>
      </p:sp>
      <p:sp>
        <p:nvSpPr>
          <p:cNvPr id="3" name="TextBox 2"/>
          <p:cNvSpPr txBox="1"/>
          <p:nvPr/>
        </p:nvSpPr>
        <p:spPr>
          <a:xfrm>
            <a:off x="463463" y="1440493"/>
            <a:ext cx="8054236" cy="2246769"/>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Random sampling</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Make sure you know what you are testing (e.g., Mann-Whitney U test compares distributions, not necessarily locations unless distributions have same shape)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7274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Type I and II error rates of nonparametric methods</a:t>
            </a:r>
            <a:endParaRPr lang="en-CA" dirty="0"/>
          </a:p>
        </p:txBody>
      </p:sp>
      <p:sp>
        <p:nvSpPr>
          <p:cNvPr id="3" name="TextBox 2"/>
          <p:cNvSpPr txBox="1"/>
          <p:nvPr/>
        </p:nvSpPr>
        <p:spPr>
          <a:xfrm>
            <a:off x="463463" y="1440493"/>
            <a:ext cx="8054236" cy="4401205"/>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Parametric and non-parametric approaches generally have similar Type I error rates (probability of rejecting a true null hypothesis) when assumptions are met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Type I error rates go up for </a:t>
            </a:r>
            <a:r>
              <a:rPr lang="en-CA" sz="2800" dirty="0" smtClean="0">
                <a:latin typeface="Arial" panose="020B0604020202020204" pitchFamily="34" charset="0"/>
                <a:cs typeface="Arial" panose="020B0604020202020204" pitchFamily="34" charset="0"/>
              </a:rPr>
              <a:t>parametric </a:t>
            </a:r>
            <a:r>
              <a:rPr lang="en-CA" sz="2800" dirty="0" smtClean="0">
                <a:latin typeface="Arial" panose="020B0604020202020204" pitchFamily="34" charset="0"/>
                <a:cs typeface="Arial" panose="020B0604020202020204" pitchFamily="34" charset="0"/>
              </a:rPr>
              <a:t>tests when assumptions are not met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Non-parametric tests have lower power (ability to detect a difference if there is one), so if assumptions are met, it’s better to use parametric tests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52629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tests</a:t>
            </a:r>
            <a:endParaRPr lang="en-CA" dirty="0"/>
          </a:p>
        </p:txBody>
      </p:sp>
      <p:sp>
        <p:nvSpPr>
          <p:cNvPr id="3" name="TextBox 2"/>
          <p:cNvSpPr txBox="1"/>
          <p:nvPr/>
        </p:nvSpPr>
        <p:spPr>
          <a:xfrm>
            <a:off x="420688" y="1157417"/>
            <a:ext cx="8229600" cy="4401205"/>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Computer-intensive method for testing hypotheses when data are non-normal</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Can be used to test a variety of hypotheses (e.g., two-sample tests, associations between categorical or numerical variables, and more complex analyses)</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Involve randomly re-arranging (permuting) data many times and comparing the observed test statistic with what would be expected based on a random sample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59822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7"/>
          <p:cNvGraphicFramePr>
            <a:graphicFrameLocks/>
          </p:cNvGraphicFramePr>
          <p:nvPr>
            <p:extLst/>
          </p:nvPr>
        </p:nvGraphicFramePr>
        <p:xfrm>
          <a:off x="1551556" y="1352817"/>
          <a:ext cx="5967864" cy="5323555"/>
        </p:xfrm>
        <a:graphic>
          <a:graphicData uri="http://schemas.openxmlformats.org/drawingml/2006/table">
            <a:tbl>
              <a:tblPr firstRow="1" bandRow="1">
                <a:tableStyleId>{5940675A-B579-460E-94D1-54222C63F5DA}</a:tableStyleId>
              </a:tblPr>
              <a:tblGrid>
                <a:gridCol w="1352615">
                  <a:extLst>
                    <a:ext uri="{9D8B030D-6E8A-4147-A177-3AD203B41FA5}">
                      <a16:colId xmlns="" xmlns:a16="http://schemas.microsoft.com/office/drawing/2014/main" val="20000"/>
                    </a:ext>
                  </a:extLst>
                </a:gridCol>
                <a:gridCol w="1631317">
                  <a:extLst>
                    <a:ext uri="{9D8B030D-6E8A-4147-A177-3AD203B41FA5}">
                      <a16:colId xmlns="" xmlns:a16="http://schemas.microsoft.com/office/drawing/2014/main" val="20001"/>
                    </a:ext>
                  </a:extLst>
                </a:gridCol>
                <a:gridCol w="1352615">
                  <a:extLst>
                    <a:ext uri="{9D8B030D-6E8A-4147-A177-3AD203B41FA5}">
                      <a16:colId xmlns="" xmlns:a16="http://schemas.microsoft.com/office/drawing/2014/main" val="57831135"/>
                    </a:ext>
                  </a:extLst>
                </a:gridCol>
                <a:gridCol w="1631317">
                  <a:extLst>
                    <a:ext uri="{9D8B030D-6E8A-4147-A177-3AD203B41FA5}">
                      <a16:colId xmlns="" xmlns:a16="http://schemas.microsoft.com/office/drawing/2014/main" val="681031909"/>
                    </a:ext>
                  </a:extLst>
                </a:gridCol>
              </a:tblGrid>
              <a:tr h="359197">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0"/>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1.5</a:t>
                      </a:r>
                    </a:p>
                  </a:txBody>
                  <a:tcPr/>
                </a:tc>
                <a:extLst>
                  <a:ext uri="{0D108BD9-81ED-4DB2-BD59-A6C34878D82A}">
                    <a16:rowId xmlns="" xmlns:a16="http://schemas.microsoft.com/office/drawing/2014/main" val="10001"/>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1.7</a:t>
                      </a:r>
                    </a:p>
                  </a:txBody>
                  <a:tcPr/>
                </a:tc>
                <a:extLst>
                  <a:ext uri="{0D108BD9-81ED-4DB2-BD59-A6C34878D82A}">
                    <a16:rowId xmlns="" xmlns:a16="http://schemas.microsoft.com/office/drawing/2014/main" val="10002"/>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3.8</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2.4</a:t>
                      </a:r>
                    </a:p>
                  </a:txBody>
                  <a:tcPr/>
                </a:tc>
                <a:extLst>
                  <a:ext uri="{0D108BD9-81ED-4DB2-BD59-A6C34878D82A}">
                    <a16:rowId xmlns="" xmlns:a16="http://schemas.microsoft.com/office/drawing/2014/main" val="10003"/>
                  </a:ext>
                </a:extLst>
              </a:tr>
              <a:tr h="354597">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3.6</a:t>
                      </a:r>
                    </a:p>
                  </a:txBody>
                  <a:tcPr/>
                </a:tc>
                <a:extLst>
                  <a:ext uri="{0D108BD9-81ED-4DB2-BD59-A6C34878D82A}">
                    <a16:rowId xmlns="" xmlns:a16="http://schemas.microsoft.com/office/drawing/2014/main" val="10004"/>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5.7</a:t>
                      </a:r>
                    </a:p>
                  </a:txBody>
                  <a:tcPr/>
                </a:tc>
                <a:extLst>
                  <a:ext uri="{0D108BD9-81ED-4DB2-BD59-A6C34878D82A}">
                    <a16:rowId xmlns="" xmlns:a16="http://schemas.microsoft.com/office/drawing/2014/main" val="10005"/>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13.0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22.6</a:t>
                      </a:r>
                    </a:p>
                  </a:txBody>
                  <a:tcPr/>
                </a:tc>
                <a:extLst>
                  <a:ext uri="{0D108BD9-81ED-4DB2-BD59-A6C34878D82A}">
                    <a16:rowId xmlns="" xmlns:a16="http://schemas.microsoft.com/office/drawing/2014/main" val="10006"/>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14.7</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22.8</a:t>
                      </a:r>
                    </a:p>
                  </a:txBody>
                  <a:tcPr/>
                </a:tc>
                <a:extLst>
                  <a:ext uri="{0D108BD9-81ED-4DB2-BD59-A6C34878D82A}">
                    <a16:rowId xmlns="" xmlns:a16="http://schemas.microsoft.com/office/drawing/2014/main" val="10007"/>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17.9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39.0</a:t>
                      </a:r>
                    </a:p>
                  </a:txBody>
                  <a:tcPr/>
                </a:tc>
                <a:extLst>
                  <a:ext uri="{0D108BD9-81ED-4DB2-BD59-A6C34878D82A}">
                    <a16:rowId xmlns="" xmlns:a16="http://schemas.microsoft.com/office/drawing/2014/main" val="10008"/>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21.7</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54.4</a:t>
                      </a:r>
                    </a:p>
                  </a:txBody>
                  <a:tcPr/>
                </a:tc>
                <a:extLst>
                  <a:ext uri="{0D108BD9-81ED-4DB2-BD59-A6C34878D82A}">
                    <a16:rowId xmlns="" xmlns:a16="http://schemas.microsoft.com/office/drawing/2014/main" val="10009"/>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72.1</a:t>
                      </a:r>
                    </a:p>
                  </a:txBody>
                  <a:tcPr/>
                </a:tc>
                <a:extLst>
                  <a:ext uri="{0D108BD9-81ED-4DB2-BD59-A6C34878D82A}">
                    <a16:rowId xmlns="" xmlns:a16="http://schemas.microsoft.com/office/drawing/2014/main" val="10010"/>
                  </a:ext>
                </a:extLst>
              </a:tr>
              <a:tr h="354597">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72.3</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73.6</a:t>
                      </a:r>
                    </a:p>
                  </a:txBody>
                  <a:tcPr/>
                </a:tc>
                <a:extLst>
                  <a:ext uri="{0D108BD9-81ED-4DB2-BD59-A6C34878D82A}">
                    <a16:rowId xmlns="" xmlns:a16="http://schemas.microsoft.com/office/drawing/2014/main" val="10011"/>
                  </a:ext>
                </a:extLst>
              </a:tr>
              <a:tr h="354597">
                <a:tc>
                  <a:txBody>
                    <a:bodyPr/>
                    <a:lstStyle/>
                    <a:p>
                      <a:endParaRPr lang="en-US" sz="1400" dirty="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79.5</a:t>
                      </a:r>
                    </a:p>
                  </a:txBody>
                  <a:tcPr/>
                </a:tc>
                <a:extLst>
                  <a:ext uri="{0D108BD9-81ED-4DB2-BD59-A6C34878D82A}">
                    <a16:rowId xmlns="" xmlns:a16="http://schemas.microsoft.com/office/drawing/2014/main" val="10014"/>
                  </a:ext>
                </a:extLst>
              </a:tr>
              <a:tr h="354597">
                <a:tc>
                  <a:txBody>
                    <a:bodyPr/>
                    <a:lstStyle/>
                    <a:p>
                      <a:endParaRPr lang="en-US" sz="140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88.9</a:t>
                      </a:r>
                    </a:p>
                  </a:txBody>
                  <a:tcPr/>
                </a:tc>
                <a:extLst>
                  <a:ext uri="{0D108BD9-81ED-4DB2-BD59-A6C34878D82A}">
                    <a16:rowId xmlns="" xmlns:a16="http://schemas.microsoft.com/office/drawing/2014/main" val="765166458"/>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17.73</a:t>
                      </a:r>
                      <a:endParaRPr lang="en-US" sz="140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35.98</a:t>
                      </a:r>
                    </a:p>
                  </a:txBody>
                  <a:tcPr/>
                </a:tc>
                <a:extLst>
                  <a:ext uri="{0D108BD9-81ED-4DB2-BD59-A6C34878D82A}">
                    <a16:rowId xmlns="" xmlns:a16="http://schemas.microsoft.com/office/drawing/2014/main" val="446685381"/>
                  </a:ext>
                </a:extLst>
              </a:tr>
            </a:tbl>
          </a:graphicData>
        </a:graphic>
      </p:graphicFrame>
      <p:sp>
        <p:nvSpPr>
          <p:cNvPr id="5" name="Title 2"/>
          <p:cNvSpPr txBox="1">
            <a:spLocks/>
          </p:cNvSpPr>
          <p:nvPr/>
        </p:nvSpPr>
        <p:spPr>
          <a:xfrm>
            <a:off x="250520" y="413360"/>
            <a:ext cx="8893480" cy="60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r>
              <a:rPr lang="en-US" sz="2000" dirty="0" smtClean="0"/>
              <a:t>Table 13.8-1, Times to mating (in hours) of female sagebrush crickets that were recently starved or fed. Data from the two treatments are color-coded to more easily identify the origin of each value later in Table 13.8-2., Page 396</a:t>
            </a:r>
            <a:endParaRPr lang="en-US" sz="2000" dirty="0"/>
          </a:p>
        </p:txBody>
      </p:sp>
    </p:spTree>
    <p:extLst>
      <p:ext uri="{BB962C8B-B14F-4D97-AF65-F5344CB8AC3E}">
        <p14:creationId xmlns:p14="http://schemas.microsoft.com/office/powerpoint/2010/main" val="2253639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One-sample t-test example</a:t>
            </a:r>
            <a:endParaRPr lang="en-CA" dirty="0"/>
          </a:p>
        </p:txBody>
      </p:sp>
      <mc:AlternateContent xmlns:mc="http://schemas.openxmlformats.org/markup-compatibility/2006" xmlns:a14="http://schemas.microsoft.com/office/drawing/2010/main">
        <mc:Choice Requires="a14">
          <p:sp>
            <p:nvSpPr>
              <p:cNvPr id="3" name="Rectangle 2"/>
              <p:cNvSpPr/>
              <p:nvPr/>
            </p:nvSpPr>
            <p:spPr>
              <a:xfrm>
                <a:off x="350728" y="1065487"/>
                <a:ext cx="8793272" cy="1815882"/>
              </a:xfrm>
              <a:prstGeom prst="rect">
                <a:avLst/>
              </a:prstGeom>
            </p:spPr>
            <p:txBody>
              <a:bodyPr wrap="square">
                <a:spAutoFit/>
              </a:bodyPr>
              <a:lstStyle/>
              <a:p>
                <a14:m>
                  <m:oMath xmlns:m="http://schemas.openxmlformats.org/officeDocument/2006/math">
                    <m:sSub>
                      <m:sSubPr>
                        <m:ctrlPr>
                          <a:rPr lang="ar-AE" sz="2800" b="1" i="1">
                            <a:latin typeface="Cambria Math" panose="02040503050406030204" pitchFamily="18" charset="0"/>
                          </a:rPr>
                        </m:ctrlPr>
                      </m:sSubPr>
                      <m:e>
                        <m:r>
                          <a:rPr lang="ar-AE" sz="2800" b="1" i="1">
                            <a:latin typeface="Cambria Math"/>
                          </a:rPr>
                          <m:t>𝑯</m:t>
                        </m:r>
                      </m:e>
                      <m:sub>
                        <m:r>
                          <a:rPr lang="ar-AE" sz="2800" b="1" i="1">
                            <a:latin typeface="Cambria Math"/>
                          </a:rPr>
                          <m:t>𝟎</m:t>
                        </m:r>
                      </m:sub>
                    </m:sSub>
                  </m:oMath>
                </a14:m>
                <a:r>
                  <a:rPr lang="ar-AE" sz="2800" b="1" dirty="0" smtClean="0">
                    <a:latin typeface="Arial" panose="020B0604020202020204" pitchFamily="34" charset="0"/>
                    <a:cs typeface="Arial" panose="020B0604020202020204" pitchFamily="34" charset="0"/>
                  </a:rPr>
                  <a:t>: </a:t>
                </a:r>
                <a:r>
                  <a:rPr lang="en-CA" sz="2800" b="1" dirty="0" smtClean="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M</a:t>
                </a:r>
                <a:r>
                  <a:rPr lang="en-US" sz="2800" dirty="0" err="1" smtClean="0">
                    <a:latin typeface="Arial" panose="020B0604020202020204" pitchFamily="34" charset="0"/>
                    <a:cs typeface="Arial" panose="020B0604020202020204" pitchFamily="34" charset="0"/>
                  </a:rPr>
                  <a:t>ean</a:t>
                </a:r>
                <a:r>
                  <a:rPr lang="en-US" sz="2800" dirty="0" smtClean="0">
                    <a:latin typeface="Arial" panose="020B0604020202020204" pitchFamily="34" charset="0"/>
                    <a:cs typeface="Arial" panose="020B0604020202020204" pitchFamily="34" charset="0"/>
                  </a:rPr>
                  <a:t> human body temperature </a:t>
                </a:r>
                <a:r>
                  <a:rPr lang="en-CA" sz="2800" dirty="0" smtClean="0">
                    <a:latin typeface="Arial" panose="020B0604020202020204" pitchFamily="34" charset="0"/>
                    <a:cs typeface="Arial" panose="020B0604020202020204" pitchFamily="34" charset="0"/>
                  </a:rPr>
                  <a:t>is </a:t>
                </a:r>
                <a:r>
                  <a:rPr lang="en-CA" sz="2800" dirty="0" smtClean="0"/>
                  <a:t>98.6</a:t>
                </a:r>
                <a:r>
                  <a:rPr lang="en-CA" sz="2800" dirty="0" smtClean="0">
                    <a:latin typeface="DFKai-SB"/>
                  </a:rPr>
                  <a:t>°F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i="1">
                            <a:latin typeface="Cambria Math" panose="02040503050406030204" pitchFamily="18" charset="0"/>
                            <a:ea typeface="Cambria Math" panose="02040503050406030204" pitchFamily="18" charset="0"/>
                          </a:rPr>
                          <m:t>0</m:t>
                        </m:r>
                      </m:sub>
                    </m:sSub>
                  </m:oMath>
                </a14:m>
                <a:r>
                  <a:rPr lang="en-CA" sz="2800" b="1" dirty="0" smtClean="0">
                    <a:latin typeface="Cambria Math" panose="02040503050406030204" pitchFamily="18" charset="0"/>
                  </a:rPr>
                  <a:t>= 98.6</a:t>
                </a:r>
                <a:r>
                  <a:rPr lang="en-CA" sz="2800" b="1" i="1" dirty="0" smtClean="0">
                    <a:latin typeface="Cambria Math" panose="02040503050406030204" pitchFamily="18" charset="0"/>
                  </a:rPr>
                  <a:t>)</a:t>
                </a:r>
              </a:p>
              <a:p>
                <a14:m>
                  <m:oMath xmlns:m="http://schemas.openxmlformats.org/officeDocument/2006/math">
                    <m:sSub>
                      <m:sSubPr>
                        <m:ctrlPr>
                          <a:rPr lang="ar-AE" sz="2800" b="1" i="1">
                            <a:latin typeface="Cambria Math" panose="02040503050406030204" pitchFamily="18" charset="0"/>
                          </a:rPr>
                        </m:ctrlPr>
                      </m:sSubPr>
                      <m:e>
                        <m:r>
                          <a:rPr lang="ar-AE" sz="2800" b="1" i="1">
                            <a:latin typeface="Cambria Math"/>
                          </a:rPr>
                          <m:t>𝑯</m:t>
                        </m:r>
                      </m:e>
                      <m:sub>
                        <m:r>
                          <a:rPr lang="ar-AE" sz="2800" b="1" i="1">
                            <a:latin typeface="Cambria Math"/>
                          </a:rPr>
                          <m:t>𝑨</m:t>
                        </m:r>
                      </m:sub>
                    </m:sSub>
                  </m:oMath>
                </a14:m>
                <a:r>
                  <a:rPr lang="ar-AE" sz="2800" b="1" dirty="0">
                    <a:latin typeface="Arial" panose="020B0604020202020204" pitchFamily="34" charset="0"/>
                    <a:cs typeface="Arial" panose="020B0604020202020204" pitchFamily="34" charset="0"/>
                  </a:rPr>
                  <a:t>: </a:t>
                </a:r>
                <a:r>
                  <a:rPr lang="en-CA" sz="2800" b="1"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Mean </a:t>
                </a:r>
                <a:r>
                  <a:rPr lang="en-US" sz="2800" dirty="0">
                    <a:latin typeface="Arial" panose="020B0604020202020204" pitchFamily="34" charset="0"/>
                    <a:cs typeface="Arial" panose="020B0604020202020204" pitchFamily="34" charset="0"/>
                  </a:rPr>
                  <a:t>human body temperature </a:t>
                </a:r>
                <a:r>
                  <a:rPr lang="en-CA" sz="2800" dirty="0">
                    <a:latin typeface="Arial" panose="020B0604020202020204" pitchFamily="34" charset="0"/>
                    <a:cs typeface="Arial" panose="020B0604020202020204" pitchFamily="34" charset="0"/>
                  </a:rPr>
                  <a:t>is </a:t>
                </a:r>
                <a:r>
                  <a:rPr lang="en-CA" sz="2800" dirty="0" smtClean="0">
                    <a:latin typeface="Arial" panose="020B0604020202020204" pitchFamily="34" charset="0"/>
                    <a:cs typeface="Arial" panose="020B0604020202020204" pitchFamily="34" charset="0"/>
                  </a:rPr>
                  <a:t>not </a:t>
                </a:r>
                <a:r>
                  <a:rPr lang="en-CA" sz="2800" dirty="0" smtClean="0"/>
                  <a:t>98.6</a:t>
                </a:r>
                <a:r>
                  <a:rPr lang="en-CA" sz="2800" dirty="0" smtClean="0">
                    <a:latin typeface="DFKai-SB"/>
                  </a:rPr>
                  <a:t>°F</a:t>
                </a:r>
              </a:p>
              <a:p>
                <a:r>
                  <a:rPr lang="en-CA" sz="2800" dirty="0">
                    <a:latin typeface="DFKai-SB"/>
                  </a:rPr>
                  <a:t>(</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CA" sz="2800" i="1">
                            <a:latin typeface="Cambria Math" panose="02040503050406030204" pitchFamily="18" charset="0"/>
                            <a:ea typeface="Cambria Math" panose="02040503050406030204" pitchFamily="18" charset="0"/>
                          </a:rPr>
                          <m:t>0</m:t>
                        </m:r>
                      </m:sub>
                    </m:sSub>
                    <m:r>
                      <a:rPr lang="en-CA" sz="2800" b="1" i="1" dirty="0" smtClean="0">
                        <a:latin typeface="Cambria Math" panose="02040503050406030204" pitchFamily="18" charset="0"/>
                      </a:rPr>
                      <m:t>≠</m:t>
                    </m:r>
                  </m:oMath>
                </a14:m>
                <a:r>
                  <a:rPr lang="en-CA" sz="2800" b="1" dirty="0" smtClean="0">
                    <a:latin typeface="Cambria Math" panose="02040503050406030204" pitchFamily="18" charset="0"/>
                  </a:rPr>
                  <a:t> 98.6)</a:t>
                </a:r>
                <a:endParaRPr lang="en-CA" sz="2800" b="1" dirty="0">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50728" y="1065487"/>
                <a:ext cx="8793272" cy="1815882"/>
              </a:xfrm>
              <a:prstGeom prst="rect">
                <a:avLst/>
              </a:prstGeom>
              <a:blipFill rotWithShape="0">
                <a:blip r:embed="rId3"/>
                <a:stretch>
                  <a:fillRect l="-1456" t="-4362" b="-83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167002" y="2881369"/>
                <a:ext cx="4809995" cy="523220"/>
              </a:xfrm>
              <a:prstGeom prst="rect">
                <a:avLst/>
              </a:prstGeom>
            </p:spPr>
            <p:txBody>
              <a:bodyPr wrap="square">
                <a:spAutoFit/>
              </a:bodyPr>
              <a:lstStyle/>
              <a:p>
                <a:pPr lvl="0"/>
                <a14:m>
                  <m:oMath xmlns:m="http://schemas.openxmlformats.org/officeDocument/2006/math">
                    <m:acc>
                      <m:accPr>
                        <m:chr m:val="̅"/>
                        <m:ctrlPr>
                          <a:rPr lang="en-CA" sz="2800" i="1" smtClean="0">
                            <a:latin typeface="Cambria Math" panose="02040503050406030204" pitchFamily="18" charset="0"/>
                          </a:rPr>
                        </m:ctrlPr>
                      </m:accPr>
                      <m:e>
                        <m:r>
                          <m:rPr>
                            <m:nor/>
                          </m:rPr>
                          <a:rPr lang="en-CA" sz="2800">
                            <a:latin typeface="Cambria Math" panose="02040503050406030204" pitchFamily="18" charset="0"/>
                          </a:rPr>
                          <m:t>Y</m:t>
                        </m:r>
                        <m:r>
                          <m:rPr>
                            <m:nor/>
                          </m:rPr>
                          <a:rPr lang="en-US" sz="2800" dirty="0"/>
                          <m:t> </m:t>
                        </m:r>
                      </m:e>
                    </m:acc>
                  </m:oMath>
                </a14:m>
                <a:r>
                  <a:rPr lang="en-CA" sz="2800" dirty="0" smtClean="0">
                    <a:latin typeface="Arial" panose="020B0604020202020204" pitchFamily="34" charset="0"/>
                  </a:rPr>
                  <a:t>= 98.524, s = 0.678, n = 25</a:t>
                </a:r>
              </a:p>
            </p:txBody>
          </p:sp>
        </mc:Choice>
        <mc:Fallback xmlns="">
          <p:sp>
            <p:nvSpPr>
              <p:cNvPr id="7" name="Rectangle 6"/>
              <p:cNvSpPr>
                <a:spLocks noRot="1" noChangeAspect="1" noMove="1" noResize="1" noEditPoints="1" noAdjustHandles="1" noChangeArrowheads="1" noChangeShapeType="1" noTextEdit="1"/>
              </p:cNvSpPr>
              <p:nvPr/>
            </p:nvSpPr>
            <p:spPr>
              <a:xfrm>
                <a:off x="2167002" y="2881369"/>
                <a:ext cx="4809995" cy="523220"/>
              </a:xfrm>
              <a:prstGeom prst="rect">
                <a:avLst/>
              </a:prstGeom>
              <a:blipFill rotWithShape="0">
                <a:blip r:embed="rId4"/>
                <a:stretch>
                  <a:fillRect t="-12941" r="-886" b="-32941"/>
                </a:stretch>
              </a:blipFill>
            </p:spPr>
            <p:txBody>
              <a:bodyPr/>
              <a:lstStyle/>
              <a:p>
                <a:r>
                  <a:rPr lang="en-CA">
                    <a:noFill/>
                  </a:rPr>
                  <a:t> </a:t>
                </a:r>
              </a:p>
            </p:txBody>
          </p:sp>
        </mc:Fallback>
      </mc:AlternateContent>
      <p:sp>
        <p:nvSpPr>
          <p:cNvPr id="4" name="TextBox 3"/>
          <p:cNvSpPr txBox="1"/>
          <p:nvPr/>
        </p:nvSpPr>
        <p:spPr>
          <a:xfrm>
            <a:off x="864295" y="5538796"/>
            <a:ext cx="7415408"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Using R: 2*</a:t>
            </a:r>
            <a:r>
              <a:rPr lang="en-CA" sz="2800" dirty="0" err="1" smtClean="0">
                <a:latin typeface="Arial" panose="020B0604020202020204" pitchFamily="34" charset="0"/>
                <a:cs typeface="Arial" panose="020B0604020202020204" pitchFamily="34" charset="0"/>
              </a:rPr>
              <a:t>pt</a:t>
            </a:r>
            <a:r>
              <a:rPr lang="en-CA" sz="2800" dirty="0" smtClean="0">
                <a:latin typeface="Arial" panose="020B0604020202020204" pitchFamily="34" charset="0"/>
                <a:cs typeface="Arial" panose="020B0604020202020204" pitchFamily="34" charset="0"/>
              </a:rPr>
              <a:t>(0.56,df=24, </a:t>
            </a:r>
            <a:r>
              <a:rPr lang="en-CA" sz="2800" dirty="0" err="1" smtClean="0">
                <a:latin typeface="Arial" panose="020B0604020202020204" pitchFamily="34" charset="0"/>
                <a:cs typeface="Arial" panose="020B0604020202020204" pitchFamily="34" charset="0"/>
              </a:rPr>
              <a:t>lower.tail</a:t>
            </a:r>
            <a:r>
              <a:rPr lang="en-CA" sz="2800" dirty="0" smtClean="0">
                <a:latin typeface="Arial" panose="020B0604020202020204" pitchFamily="34" charset="0"/>
                <a:cs typeface="Arial" panose="020B0604020202020204" pitchFamily="34" charset="0"/>
              </a:rPr>
              <a:t>=FALSE)</a:t>
            </a:r>
          </a:p>
          <a:p>
            <a:pPr algn="ctr"/>
            <a:r>
              <a:rPr lang="en-CA" sz="2800" dirty="0" smtClean="0">
                <a:latin typeface="Arial" panose="020B0604020202020204" pitchFamily="34" charset="0"/>
                <a:cs typeface="Arial" panose="020B0604020202020204" pitchFamily="34" charset="0"/>
              </a:rPr>
              <a:t>p = 0.58</a:t>
            </a: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175364" y="4002017"/>
                <a:ext cx="8793272" cy="107401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𝑡</m:t>
                      </m:r>
                      <m:r>
                        <a:rPr lang="en-CA" sz="2800" b="0" i="1" smtClean="0">
                          <a:latin typeface="Cambria Math" panose="02040503050406030204" pitchFamily="18" charset="0"/>
                        </a:rPr>
                        <m:t>=</m:t>
                      </m:r>
                      <m:f>
                        <m:fPr>
                          <m:ctrlPr>
                            <a:rPr lang="en-CA" sz="2800" b="0" i="1" smtClean="0">
                              <a:latin typeface="Cambria Math" panose="02040503050406030204" pitchFamily="18" charset="0"/>
                            </a:rPr>
                          </m:ctrlPr>
                        </m:fPr>
                        <m:num>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𝑌</m:t>
                              </m:r>
                            </m:e>
                          </m:acc>
                          <m:r>
                            <a:rPr lang="en-CA" sz="2800" i="1">
                              <a:latin typeface="Cambria Math" panose="02040503050406030204" pitchFamily="18" charset="0"/>
                            </a:rPr>
                            <m:t>−</m:t>
                          </m:r>
                          <m:sSub>
                            <m:sSubPr>
                              <m:ctrlPr>
                                <a:rPr lang="en-CA" sz="2800" i="1">
                                  <a:latin typeface="Cambria Math" panose="02040503050406030204" pitchFamily="18" charset="0"/>
                                </a:rPr>
                              </m:ctrlPr>
                            </m:sSubPr>
                            <m:e>
                              <m:r>
                                <a:rPr lang="en-CA" sz="2800" i="1">
                                  <a:latin typeface="Cambria Math" panose="02040503050406030204" pitchFamily="18" charset="0"/>
                                  <a:ea typeface="Cambria Math" panose="02040503050406030204" pitchFamily="18" charset="0"/>
                                </a:rPr>
                                <m:t>𝜇</m:t>
                              </m:r>
                            </m:e>
                            <m:sub>
                              <m:r>
                                <a:rPr lang="en-CA" sz="2800" i="1">
                                  <a:latin typeface="Cambria Math" panose="02040503050406030204" pitchFamily="18" charset="0"/>
                                </a:rPr>
                                <m:t>0</m:t>
                              </m:r>
                            </m:sub>
                          </m:sSub>
                        </m:num>
                        <m:den>
                          <m:r>
                            <a:rPr lang="en-CA" sz="2800" b="0" i="1" smtClean="0">
                              <a:latin typeface="Cambria Math" panose="02040503050406030204" pitchFamily="18" charset="0"/>
                            </a:rPr>
                            <m:t>𝑠</m:t>
                          </m:r>
                          <m:r>
                            <a:rPr lang="en-CA" sz="2800" b="0" i="1" smtClean="0">
                              <a:latin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𝑛</m:t>
                          </m:r>
                        </m:den>
                      </m:f>
                      <m:r>
                        <a:rPr lang="en-CA" sz="2800" b="0" i="1" smtClean="0">
                          <a:latin typeface="Cambria Math" panose="02040503050406030204" pitchFamily="18" charset="0"/>
                        </a:rPr>
                        <m:t>=</m:t>
                      </m:r>
                      <m:f>
                        <m:fPr>
                          <m:ctrlPr>
                            <a:rPr lang="en-CA" sz="2800" i="1" smtClean="0">
                              <a:latin typeface="Cambria Math" panose="02040503050406030204" pitchFamily="18" charset="0"/>
                            </a:rPr>
                          </m:ctrlPr>
                        </m:fPr>
                        <m:num>
                          <m:r>
                            <a:rPr lang="en-CA" sz="2800" b="0" i="1" smtClean="0">
                              <a:latin typeface="Cambria Math" panose="02040503050406030204" pitchFamily="18" charset="0"/>
                            </a:rPr>
                            <m:t>98</m:t>
                          </m:r>
                          <m:r>
                            <a:rPr lang="en-CA" sz="2800" b="0" i="1" smtClean="0">
                              <a:latin typeface="Cambria Math" panose="02040503050406030204" pitchFamily="18" charset="0"/>
                            </a:rPr>
                            <m:t>.</m:t>
                          </m:r>
                          <m:r>
                            <a:rPr lang="en-CA" sz="2800" b="0" i="1" smtClean="0">
                              <a:latin typeface="Cambria Math" panose="02040503050406030204" pitchFamily="18" charset="0"/>
                            </a:rPr>
                            <m:t>524</m:t>
                          </m:r>
                          <m:r>
                            <a:rPr lang="en-CA" sz="2800" b="0" i="1" smtClean="0">
                              <a:latin typeface="Cambria Math" panose="02040503050406030204" pitchFamily="18" charset="0"/>
                            </a:rPr>
                            <m:t>−</m:t>
                          </m:r>
                          <m:r>
                            <a:rPr lang="en-CA" sz="2800" b="0" i="1" smtClean="0">
                              <a:latin typeface="Cambria Math" panose="02040503050406030204" pitchFamily="18" charset="0"/>
                            </a:rPr>
                            <m:t>98</m:t>
                          </m:r>
                          <m:r>
                            <a:rPr lang="en-CA" sz="2800" b="0" i="1" smtClean="0">
                              <a:latin typeface="Cambria Math" panose="02040503050406030204" pitchFamily="18" charset="0"/>
                            </a:rPr>
                            <m:t>.</m:t>
                          </m:r>
                          <m:r>
                            <a:rPr lang="en-CA" sz="2800" b="0" i="1" smtClean="0">
                              <a:latin typeface="Cambria Math" panose="02040503050406030204" pitchFamily="18" charset="0"/>
                            </a:rPr>
                            <m:t>6</m:t>
                          </m:r>
                        </m:num>
                        <m:den>
                          <m:r>
                            <a:rPr lang="en-CA" sz="2800" b="0" i="1" smtClean="0">
                              <a:latin typeface="Cambria Math" panose="02040503050406030204" pitchFamily="18" charset="0"/>
                            </a:rPr>
                            <m:t>0</m:t>
                          </m:r>
                          <m:r>
                            <a:rPr lang="en-CA" sz="2800" b="0" i="1" smtClean="0">
                              <a:latin typeface="Cambria Math" panose="02040503050406030204" pitchFamily="18" charset="0"/>
                            </a:rPr>
                            <m:t>.</m:t>
                          </m:r>
                          <m:r>
                            <a:rPr lang="en-CA" sz="2800" b="0" i="1" smtClean="0">
                              <a:latin typeface="Cambria Math" panose="02040503050406030204" pitchFamily="18" charset="0"/>
                            </a:rPr>
                            <m:t>678</m:t>
                          </m:r>
                          <m:r>
                            <a:rPr lang="en-CA" sz="2800" b="0" i="1" smtClean="0">
                              <a:latin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25</m:t>
                          </m:r>
                        </m:den>
                      </m:f>
                      <m:r>
                        <a:rPr lang="en-CA" sz="280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0</m:t>
                      </m:r>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56</m:t>
                      </m:r>
                    </m:oMath>
                  </m:oMathPara>
                </a14:m>
                <a:endParaRPr lang="en-CA" sz="2800" dirty="0" smtClean="0">
                  <a:latin typeface="Arial" panose="020B0604020202020204"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75364" y="4002017"/>
                <a:ext cx="8793272" cy="1074012"/>
              </a:xfrm>
              <a:prstGeom prst="rect">
                <a:avLst/>
              </a:prstGeom>
              <a:blipFill rotWithShape="0">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7780153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test example</a:t>
            </a:r>
            <a:endParaRPr lang="en-CA" dirty="0"/>
          </a:p>
        </p:txBody>
      </p:sp>
      <p:sp>
        <p:nvSpPr>
          <p:cNvPr id="3" name="TextBox 2"/>
          <p:cNvSpPr txBox="1"/>
          <p:nvPr/>
        </p:nvSpPr>
        <p:spPr>
          <a:xfrm>
            <a:off x="307954" y="1432989"/>
            <a:ext cx="4990556" cy="2677656"/>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Mean time to mating is the same for female crickets that were starved and for those that were fed</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Mean time to mating differs between groups</a:t>
            </a:r>
            <a:endParaRPr lang="en-CA" sz="2800" dirty="0">
              <a:latin typeface="Arial" panose="020B0604020202020204" pitchFamily="34" charset="0"/>
              <a:cs typeface="Arial" panose="020B0604020202020204" pitchFamily="34" charset="0"/>
            </a:endParaRPr>
          </a:p>
        </p:txBody>
      </p:sp>
      <p:pic>
        <p:nvPicPr>
          <p:cNvPr id="4" name="Picture 3" descr="A photo shows a sagebrush crick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31100" y="1672313"/>
            <a:ext cx="3043824" cy="219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98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7"/>
          <p:cNvGraphicFramePr>
            <a:graphicFrameLocks/>
          </p:cNvGraphicFramePr>
          <p:nvPr>
            <p:extLst/>
          </p:nvPr>
        </p:nvGraphicFramePr>
        <p:xfrm>
          <a:off x="1551556" y="1352817"/>
          <a:ext cx="5967864" cy="5323555"/>
        </p:xfrm>
        <a:graphic>
          <a:graphicData uri="http://schemas.openxmlformats.org/drawingml/2006/table">
            <a:tbl>
              <a:tblPr firstRow="1" bandRow="1">
                <a:tableStyleId>{5940675A-B579-460E-94D1-54222C63F5DA}</a:tableStyleId>
              </a:tblPr>
              <a:tblGrid>
                <a:gridCol w="1352615">
                  <a:extLst>
                    <a:ext uri="{9D8B030D-6E8A-4147-A177-3AD203B41FA5}">
                      <a16:colId xmlns="" xmlns:a16="http://schemas.microsoft.com/office/drawing/2014/main" val="20000"/>
                    </a:ext>
                  </a:extLst>
                </a:gridCol>
                <a:gridCol w="1631317">
                  <a:extLst>
                    <a:ext uri="{9D8B030D-6E8A-4147-A177-3AD203B41FA5}">
                      <a16:colId xmlns="" xmlns:a16="http://schemas.microsoft.com/office/drawing/2014/main" val="20001"/>
                    </a:ext>
                  </a:extLst>
                </a:gridCol>
                <a:gridCol w="1352615">
                  <a:extLst>
                    <a:ext uri="{9D8B030D-6E8A-4147-A177-3AD203B41FA5}">
                      <a16:colId xmlns="" xmlns:a16="http://schemas.microsoft.com/office/drawing/2014/main" val="57831135"/>
                    </a:ext>
                  </a:extLst>
                </a:gridCol>
                <a:gridCol w="1631317">
                  <a:extLst>
                    <a:ext uri="{9D8B030D-6E8A-4147-A177-3AD203B41FA5}">
                      <a16:colId xmlns="" xmlns:a16="http://schemas.microsoft.com/office/drawing/2014/main" val="681031909"/>
                    </a:ext>
                  </a:extLst>
                </a:gridCol>
              </a:tblGrid>
              <a:tr h="359197">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0"/>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1.5</a:t>
                      </a:r>
                    </a:p>
                  </a:txBody>
                  <a:tcPr/>
                </a:tc>
                <a:extLst>
                  <a:ext uri="{0D108BD9-81ED-4DB2-BD59-A6C34878D82A}">
                    <a16:rowId xmlns="" xmlns:a16="http://schemas.microsoft.com/office/drawing/2014/main" val="10001"/>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1.7</a:t>
                      </a:r>
                    </a:p>
                  </a:txBody>
                  <a:tcPr/>
                </a:tc>
                <a:extLst>
                  <a:ext uri="{0D108BD9-81ED-4DB2-BD59-A6C34878D82A}">
                    <a16:rowId xmlns="" xmlns:a16="http://schemas.microsoft.com/office/drawing/2014/main" val="10002"/>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3.8</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2.4</a:t>
                      </a:r>
                    </a:p>
                  </a:txBody>
                  <a:tcPr/>
                </a:tc>
                <a:extLst>
                  <a:ext uri="{0D108BD9-81ED-4DB2-BD59-A6C34878D82A}">
                    <a16:rowId xmlns="" xmlns:a16="http://schemas.microsoft.com/office/drawing/2014/main" val="10003"/>
                  </a:ext>
                </a:extLst>
              </a:tr>
              <a:tr h="354597">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3.6</a:t>
                      </a:r>
                    </a:p>
                  </a:txBody>
                  <a:tcPr/>
                </a:tc>
                <a:extLst>
                  <a:ext uri="{0D108BD9-81ED-4DB2-BD59-A6C34878D82A}">
                    <a16:rowId xmlns="" xmlns:a16="http://schemas.microsoft.com/office/drawing/2014/main" val="10004"/>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5.7</a:t>
                      </a:r>
                    </a:p>
                  </a:txBody>
                  <a:tcPr/>
                </a:tc>
                <a:extLst>
                  <a:ext uri="{0D108BD9-81ED-4DB2-BD59-A6C34878D82A}">
                    <a16:rowId xmlns="" xmlns:a16="http://schemas.microsoft.com/office/drawing/2014/main" val="10005"/>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13.0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22.6</a:t>
                      </a:r>
                    </a:p>
                  </a:txBody>
                  <a:tcPr/>
                </a:tc>
                <a:extLst>
                  <a:ext uri="{0D108BD9-81ED-4DB2-BD59-A6C34878D82A}">
                    <a16:rowId xmlns="" xmlns:a16="http://schemas.microsoft.com/office/drawing/2014/main" val="10006"/>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14.7</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22.8</a:t>
                      </a:r>
                    </a:p>
                  </a:txBody>
                  <a:tcPr/>
                </a:tc>
                <a:extLst>
                  <a:ext uri="{0D108BD9-81ED-4DB2-BD59-A6C34878D82A}">
                    <a16:rowId xmlns="" xmlns:a16="http://schemas.microsoft.com/office/drawing/2014/main" val="10007"/>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17.9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39.0</a:t>
                      </a:r>
                    </a:p>
                  </a:txBody>
                  <a:tcPr/>
                </a:tc>
                <a:extLst>
                  <a:ext uri="{0D108BD9-81ED-4DB2-BD59-A6C34878D82A}">
                    <a16:rowId xmlns="" xmlns:a16="http://schemas.microsoft.com/office/drawing/2014/main" val="10008"/>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21.7</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54.4</a:t>
                      </a:r>
                    </a:p>
                  </a:txBody>
                  <a:tcPr/>
                </a:tc>
                <a:extLst>
                  <a:ext uri="{0D108BD9-81ED-4DB2-BD59-A6C34878D82A}">
                    <a16:rowId xmlns="" xmlns:a16="http://schemas.microsoft.com/office/drawing/2014/main" val="10009"/>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72.1</a:t>
                      </a:r>
                    </a:p>
                  </a:txBody>
                  <a:tcPr/>
                </a:tc>
                <a:extLst>
                  <a:ext uri="{0D108BD9-81ED-4DB2-BD59-A6C34878D82A}">
                    <a16:rowId xmlns="" xmlns:a16="http://schemas.microsoft.com/office/drawing/2014/main" val="10010"/>
                  </a:ext>
                </a:extLst>
              </a:tr>
              <a:tr h="354597">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72.3</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73.6</a:t>
                      </a:r>
                    </a:p>
                  </a:txBody>
                  <a:tcPr/>
                </a:tc>
                <a:extLst>
                  <a:ext uri="{0D108BD9-81ED-4DB2-BD59-A6C34878D82A}">
                    <a16:rowId xmlns="" xmlns:a16="http://schemas.microsoft.com/office/drawing/2014/main" val="10011"/>
                  </a:ext>
                </a:extLst>
              </a:tr>
              <a:tr h="354597">
                <a:tc>
                  <a:txBody>
                    <a:bodyPr/>
                    <a:lstStyle/>
                    <a:p>
                      <a:endParaRPr lang="en-US" sz="1400" dirty="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79.5</a:t>
                      </a:r>
                    </a:p>
                  </a:txBody>
                  <a:tcPr/>
                </a:tc>
                <a:extLst>
                  <a:ext uri="{0D108BD9-81ED-4DB2-BD59-A6C34878D82A}">
                    <a16:rowId xmlns="" xmlns:a16="http://schemas.microsoft.com/office/drawing/2014/main" val="10014"/>
                  </a:ext>
                </a:extLst>
              </a:tr>
              <a:tr h="354597">
                <a:tc>
                  <a:txBody>
                    <a:bodyPr/>
                    <a:lstStyle/>
                    <a:p>
                      <a:endParaRPr lang="en-US" sz="140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88.9</a:t>
                      </a:r>
                    </a:p>
                  </a:txBody>
                  <a:tcPr/>
                </a:tc>
                <a:extLst>
                  <a:ext uri="{0D108BD9-81ED-4DB2-BD59-A6C34878D82A}">
                    <a16:rowId xmlns="" xmlns:a16="http://schemas.microsoft.com/office/drawing/2014/main" val="765166458"/>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17.73</a:t>
                      </a:r>
                      <a:endParaRPr lang="en-US" sz="140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35.98</a:t>
                      </a:r>
                    </a:p>
                  </a:txBody>
                  <a:tcPr/>
                </a:tc>
                <a:extLst>
                  <a:ext uri="{0D108BD9-81ED-4DB2-BD59-A6C34878D82A}">
                    <a16:rowId xmlns="" xmlns:a16="http://schemas.microsoft.com/office/drawing/2014/main" val="446685381"/>
                  </a:ext>
                </a:extLst>
              </a:tr>
            </a:tbl>
          </a:graphicData>
        </a:graphic>
      </p:graphicFrame>
      <p:sp>
        <p:nvSpPr>
          <p:cNvPr id="5" name="Title 2"/>
          <p:cNvSpPr txBox="1">
            <a:spLocks/>
          </p:cNvSpPr>
          <p:nvPr/>
        </p:nvSpPr>
        <p:spPr>
          <a:xfrm>
            <a:off x="250520" y="413360"/>
            <a:ext cx="8893480" cy="60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r>
              <a:rPr lang="en-US" sz="2000" dirty="0" smtClean="0"/>
              <a:t>Table 13.8-1, Times to mating (in hours) of female sagebrush crickets that were recently starved or fed. Data from the two treatments are color-coded to more easily identify the origin of each value later in Table 13.8-2., Page 396</a:t>
            </a:r>
            <a:endParaRPr lang="en-US" sz="2000" dirty="0"/>
          </a:p>
        </p:txBody>
      </p:sp>
    </p:spTree>
    <p:extLst>
      <p:ext uri="{BB962C8B-B14F-4D97-AF65-F5344CB8AC3E}">
        <p14:creationId xmlns:p14="http://schemas.microsoft.com/office/powerpoint/2010/main" val="22237714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test example</a:t>
            </a:r>
            <a:endParaRPr lang="en-CA" dirty="0"/>
          </a:p>
        </p:txBody>
      </p:sp>
      <mc:AlternateContent xmlns:mc="http://schemas.openxmlformats.org/markup-compatibility/2006" xmlns:a14="http://schemas.microsoft.com/office/drawing/2010/main">
        <mc:Choice Requires="a14">
          <p:sp>
            <p:nvSpPr>
              <p:cNvPr id="3" name="TextBox 2"/>
              <p:cNvSpPr txBox="1"/>
              <p:nvPr/>
            </p:nvSpPr>
            <p:spPr>
              <a:xfrm>
                <a:off x="139920" y="1533197"/>
                <a:ext cx="5291180" cy="3970318"/>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Mean time to mating is the same for female crickets that were starved and for those that were fed</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Mean time to mating differs between groups</a:t>
                </a:r>
              </a:p>
              <a:p>
                <a:endParaRPr lang="en-CA" sz="2800" dirty="0" smtClean="0">
                  <a:latin typeface="Arial" panose="020B0604020202020204" pitchFamily="34" charset="0"/>
                  <a:cs typeface="Arial" panose="020B0604020202020204" pitchFamily="34" charset="0"/>
                </a:endParaRPr>
              </a:p>
              <a:p>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 Original Sample</a:t>
                </a:r>
                <a:endParaRPr lang="en-CA" sz="2800" dirty="0">
                  <a:latin typeface="Arial" panose="020B0604020202020204" pitchFamily="34" charset="0"/>
                  <a:cs typeface="Arial" panose="020B0604020202020204" pitchFamily="34" charset="0"/>
                </a:endParaRPr>
              </a:p>
              <a:p>
                <a:r>
                  <a:rPr lang="en-CA" sz="2800" dirty="0" smtClean="0">
                    <a:cs typeface="Arial" panose="020B0604020202020204" pitchFamily="34" charset="0"/>
                  </a:rPr>
                  <a:t>   </a:t>
                </a:r>
                <a14:m>
                  <m:oMath xmlns:m="http://schemas.openxmlformats.org/officeDocument/2006/math">
                    <m:sSub>
                      <m:sSubPr>
                        <m:ctrlPr>
                          <a:rPr lang="en-CA" sz="2800" i="1" dirty="0" smtClean="0">
                            <a:latin typeface="Cambria Math" panose="02040503050406030204" pitchFamily="18" charset="0"/>
                            <a:cs typeface="Arial" panose="020B0604020202020204" pitchFamily="34" charset="0"/>
                          </a:rPr>
                        </m:ctrlPr>
                      </m:sSubPr>
                      <m:e>
                        <m:acc>
                          <m:accPr>
                            <m:chr m:val="̅"/>
                            <m:ctrlPr>
                              <a:rPr lang="en-CA" sz="2800" i="1" dirty="0" smtClean="0">
                                <a:latin typeface="Cambria Math" panose="02040503050406030204" pitchFamily="18" charset="0"/>
                                <a:cs typeface="Arial" panose="020B0604020202020204" pitchFamily="34" charset="0"/>
                              </a:rPr>
                            </m:ctrlPr>
                          </m:accPr>
                          <m:e>
                            <m:r>
                              <a:rPr lang="en-CA" sz="2800" b="0" i="1" dirty="0" smtClean="0">
                                <a:latin typeface="Cambria Math" panose="02040503050406030204" pitchFamily="18" charset="0"/>
                                <a:cs typeface="Arial" panose="020B0604020202020204" pitchFamily="34" charset="0"/>
                              </a:rPr>
                              <m:t>𝑌</m:t>
                            </m:r>
                          </m:e>
                        </m:acc>
                      </m:e>
                      <m:sub>
                        <m:r>
                          <a:rPr lang="en-CA" sz="2800" b="0" i="1" dirty="0" smtClean="0">
                            <a:latin typeface="Cambria Math" panose="02040503050406030204" pitchFamily="18" charset="0"/>
                            <a:cs typeface="Arial" panose="020B0604020202020204" pitchFamily="34" charset="0"/>
                          </a:rPr>
                          <m:t>1</m:t>
                        </m:r>
                      </m:sub>
                    </m:sSub>
                  </m:oMath>
                </a14:m>
                <a:r>
                  <a:rPr lang="en-CA" sz="2800" dirty="0" smtClean="0">
                    <a:latin typeface="Arial" panose="020B0604020202020204" pitchFamily="34" charset="0"/>
                    <a:cs typeface="Arial" panose="020B0604020202020204" pitchFamily="34" charset="0"/>
                  </a:rPr>
                  <a:t>-</a:t>
                </a:r>
                <a14:m>
                  <m:oMath xmlns:m="http://schemas.openxmlformats.org/officeDocument/2006/math">
                    <m:sSub>
                      <m:sSubPr>
                        <m:ctrlPr>
                          <a:rPr lang="en-CA" sz="2800" i="1" dirty="0">
                            <a:latin typeface="Cambria Math" panose="02040503050406030204" pitchFamily="18" charset="0"/>
                            <a:cs typeface="Arial" panose="020B0604020202020204" pitchFamily="34" charset="0"/>
                          </a:rPr>
                        </m:ctrlPr>
                      </m:sSubPr>
                      <m:e>
                        <m:acc>
                          <m:accPr>
                            <m:chr m:val="̅"/>
                            <m:ctrlPr>
                              <a:rPr lang="en-CA" sz="2800" i="1" dirty="0">
                                <a:latin typeface="Cambria Math" panose="02040503050406030204" pitchFamily="18" charset="0"/>
                                <a:cs typeface="Arial" panose="020B0604020202020204" pitchFamily="34" charset="0"/>
                              </a:rPr>
                            </m:ctrlPr>
                          </m:accPr>
                          <m:e>
                            <m:r>
                              <a:rPr lang="en-CA" sz="2800" i="1" dirty="0">
                                <a:latin typeface="Cambria Math" panose="02040503050406030204" pitchFamily="18" charset="0"/>
                                <a:cs typeface="Arial" panose="020B0604020202020204" pitchFamily="34" charset="0"/>
                              </a:rPr>
                              <m:t>𝑌</m:t>
                            </m:r>
                          </m:e>
                        </m:acc>
                      </m:e>
                      <m:sub>
                        <m:r>
                          <a:rPr lang="en-CA" sz="2800" b="0" i="1" dirty="0" smtClean="0">
                            <a:latin typeface="Cambria Math" panose="02040503050406030204" pitchFamily="18" charset="0"/>
                            <a:cs typeface="Arial" panose="020B0604020202020204" pitchFamily="34" charset="0"/>
                          </a:rPr>
                          <m:t>2</m:t>
                        </m:r>
                      </m:sub>
                    </m:sSub>
                  </m:oMath>
                </a14:m>
                <a:r>
                  <a:rPr lang="en-CA" sz="2800" dirty="0" smtClean="0">
                    <a:latin typeface="Arial" panose="020B0604020202020204" pitchFamily="34" charset="0"/>
                    <a:cs typeface="Arial" panose="020B0604020202020204" pitchFamily="34" charset="0"/>
                  </a:rPr>
                  <a:t> = 17.73-35.98 = -18.26</a:t>
                </a:r>
                <a:endParaRPr lang="en-CA" sz="28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39920" y="1533197"/>
                <a:ext cx="5291180" cy="3970318"/>
              </a:xfrm>
              <a:prstGeom prst="rect">
                <a:avLst/>
              </a:prstGeom>
              <a:blipFill rotWithShape="0">
                <a:blip r:embed="rId3"/>
                <a:stretch>
                  <a:fillRect l="-2074" t="-1690" r="-2995" b="-3072"/>
                </a:stretch>
              </a:blipFill>
            </p:spPr>
            <p:txBody>
              <a:bodyPr/>
              <a:lstStyle/>
              <a:p>
                <a:r>
                  <a:rPr lang="en-CA">
                    <a:noFill/>
                  </a:rPr>
                  <a:t> </a:t>
                </a:r>
              </a:p>
            </p:txBody>
          </p:sp>
        </mc:Fallback>
      </mc:AlternateContent>
      <p:pic>
        <p:nvPicPr>
          <p:cNvPr id="4" name="Picture 3" descr="A photo shows a sagebrush cricket."/>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31100" y="1672313"/>
            <a:ext cx="3043824" cy="219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2640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3359" y="250522"/>
            <a:ext cx="8216313" cy="609600"/>
          </a:xfrm>
        </p:spPr>
        <p:txBody>
          <a:bodyPr>
            <a:noAutofit/>
          </a:bodyPr>
          <a:lstStyle/>
          <a:p>
            <a:r>
              <a:rPr lang="en-US" sz="2000" dirty="0" smtClean="0">
                <a:solidFill>
                  <a:schemeClr val="accent2">
                    <a:lumMod val="40000"/>
                    <a:lumOff val="60000"/>
                  </a:schemeClr>
                </a:solidFill>
              </a:rPr>
              <a:t>Table 13.8-2, </a:t>
            </a:r>
            <a:r>
              <a:rPr lang="en-US" sz="2000" dirty="0">
                <a:solidFill>
                  <a:schemeClr val="accent2">
                    <a:lumMod val="40000"/>
                    <a:lumOff val="60000"/>
                  </a:schemeClr>
                </a:solidFill>
              </a:rPr>
              <a:t>Outcome of a single permutation. Response measurements (time to mating) are color-coded as in Table 13.8-1 to indicate their original groups., Page 397</a:t>
            </a:r>
          </a:p>
        </p:txBody>
      </p:sp>
      <p:graphicFrame>
        <p:nvGraphicFramePr>
          <p:cNvPr id="8" name="Table Placeholder 7"/>
          <p:cNvGraphicFramePr>
            <a:graphicFrameLocks noGrp="1"/>
          </p:cNvGraphicFramePr>
          <p:nvPr>
            <p:ph type="tbl" sz="quarter" idx="10"/>
            <p:extLst/>
          </p:nvPr>
        </p:nvGraphicFramePr>
        <p:xfrm>
          <a:off x="1422771" y="1287463"/>
          <a:ext cx="6225434" cy="4572000"/>
        </p:xfrm>
        <a:graphic>
          <a:graphicData uri="http://schemas.openxmlformats.org/drawingml/2006/table">
            <a:tbl>
              <a:tblPr firstRow="1" bandRow="1">
                <a:tableStyleId>{5940675A-B579-460E-94D1-54222C63F5DA}</a:tableStyleId>
              </a:tblPr>
              <a:tblGrid>
                <a:gridCol w="1410994">
                  <a:extLst>
                    <a:ext uri="{9D8B030D-6E8A-4147-A177-3AD203B41FA5}">
                      <a16:colId xmlns="" xmlns:a16="http://schemas.microsoft.com/office/drawing/2014/main" val="20000"/>
                    </a:ext>
                  </a:extLst>
                </a:gridCol>
                <a:gridCol w="1701723">
                  <a:extLst>
                    <a:ext uri="{9D8B030D-6E8A-4147-A177-3AD203B41FA5}">
                      <a16:colId xmlns="" xmlns:a16="http://schemas.microsoft.com/office/drawing/2014/main" val="20001"/>
                    </a:ext>
                  </a:extLst>
                </a:gridCol>
                <a:gridCol w="1410994">
                  <a:extLst>
                    <a:ext uri="{9D8B030D-6E8A-4147-A177-3AD203B41FA5}">
                      <a16:colId xmlns="" xmlns:a16="http://schemas.microsoft.com/office/drawing/2014/main" val="20002"/>
                    </a:ext>
                  </a:extLst>
                </a:gridCol>
                <a:gridCol w="1701723">
                  <a:extLst>
                    <a:ext uri="{9D8B030D-6E8A-4147-A177-3AD203B41FA5}">
                      <a16:colId xmlns="" xmlns:a16="http://schemas.microsoft.com/office/drawing/2014/main" val="20003"/>
                    </a:ext>
                  </a:extLst>
                </a:gridCol>
              </a:tblGrid>
              <a:tr h="0">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0"/>
                  </a:ext>
                </a:extLst>
              </a:tr>
              <a:tr h="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3.8</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14.7</a:t>
                      </a:r>
                    </a:p>
                  </a:txBody>
                  <a:tcPr/>
                </a:tc>
                <a:extLst>
                  <a:ext uri="{0D108BD9-81ED-4DB2-BD59-A6C34878D82A}">
                    <a16:rowId xmlns="" xmlns:a16="http://schemas.microsoft.com/office/drawing/2014/main" val="10001"/>
                  </a:ext>
                </a:extLst>
              </a:tr>
              <a:tr h="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21.7</a:t>
                      </a:r>
                    </a:p>
                  </a:txBody>
                  <a:tcPr/>
                </a:tc>
                <a:extLst>
                  <a:ext uri="{0D108BD9-81ED-4DB2-BD59-A6C34878D82A}">
                    <a16:rowId xmlns="" xmlns:a16="http://schemas.microsoft.com/office/drawing/2014/main" val="10002"/>
                  </a:ext>
                </a:extLst>
              </a:tr>
              <a:tr h="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1.7</a:t>
                      </a:r>
                    </a:p>
                  </a:txBody>
                  <a:tcPr/>
                </a:tc>
                <a:extLst>
                  <a:ext uri="{0D108BD9-81ED-4DB2-BD59-A6C34878D82A}">
                    <a16:rowId xmlns="" xmlns:a16="http://schemas.microsoft.com/office/drawing/2014/main" val="10003"/>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79.5</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a:t>
                      </a:r>
                    </a:p>
                  </a:txBody>
                  <a:tcPr/>
                </a:tc>
                <a:extLst>
                  <a:ext uri="{0D108BD9-81ED-4DB2-BD59-A6C34878D82A}">
                    <a16:rowId xmlns="" xmlns:a16="http://schemas.microsoft.com/office/drawing/2014/main" val="10004"/>
                  </a:ext>
                </a:extLst>
              </a:tr>
              <a:tr h="0">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17.9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1.5</a:t>
                      </a:r>
                    </a:p>
                  </a:txBody>
                  <a:tcPr/>
                </a:tc>
                <a:extLst>
                  <a:ext uri="{0D108BD9-81ED-4DB2-BD59-A6C34878D82A}">
                    <a16:rowId xmlns="" xmlns:a16="http://schemas.microsoft.com/office/drawing/2014/main" val="10005"/>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22.8</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2.4</a:t>
                      </a:r>
                    </a:p>
                  </a:txBody>
                  <a:tcPr/>
                </a:tc>
                <a:extLst>
                  <a:ext uri="{0D108BD9-81ED-4DB2-BD59-A6C34878D82A}">
                    <a16:rowId xmlns="" xmlns:a16="http://schemas.microsoft.com/office/drawing/2014/main" val="10006"/>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54.4</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5.7</a:t>
                      </a:r>
                    </a:p>
                  </a:txBody>
                  <a:tcPr/>
                </a:tc>
                <a:extLst>
                  <a:ext uri="{0D108BD9-81ED-4DB2-BD59-A6C34878D82A}">
                    <a16:rowId xmlns="" xmlns:a16="http://schemas.microsoft.com/office/drawing/2014/main" val="10007"/>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13.0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39.0</a:t>
                      </a:r>
                    </a:p>
                  </a:txBody>
                  <a:tcPr/>
                </a:tc>
                <a:extLst>
                  <a:ext uri="{0D108BD9-81ED-4DB2-BD59-A6C34878D82A}">
                    <a16:rowId xmlns="" xmlns:a16="http://schemas.microsoft.com/office/drawing/2014/main" val="10008"/>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29.0</a:t>
                      </a:r>
                    </a:p>
                  </a:txBody>
                  <a:tcPr/>
                </a:tc>
                <a:extLst>
                  <a:ext uri="{0D108BD9-81ED-4DB2-BD59-A6C34878D82A}">
                    <a16:rowId xmlns="" xmlns:a16="http://schemas.microsoft.com/office/drawing/2014/main" val="10009"/>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72.1</a:t>
                      </a:r>
                    </a:p>
                  </a:txBody>
                  <a:tcPr/>
                </a:tc>
                <a:extLst>
                  <a:ext uri="{0D108BD9-81ED-4DB2-BD59-A6C34878D82A}">
                    <a16:rowId xmlns="" xmlns:a16="http://schemas.microsoft.com/office/drawing/2014/main" val="10010"/>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88.9</a:t>
                      </a:r>
                    </a:p>
                  </a:txBody>
                  <a:tcPr/>
                </a:tc>
                <a:extLst>
                  <a:ext uri="{0D108BD9-81ED-4DB2-BD59-A6C34878D82A}">
                    <a16:rowId xmlns="" xmlns:a16="http://schemas.microsoft.com/office/drawing/2014/main" val="10011"/>
                  </a:ext>
                </a:extLst>
              </a:tr>
              <a:tr h="0">
                <a:tc>
                  <a:txBody>
                    <a:bodyPr/>
                    <a:lstStyle/>
                    <a:p>
                      <a:endParaRPr lang="en-US" sz="1400" dirty="0">
                        <a:latin typeface="Arial" panose="020B0604020202020204" pitchFamily="34" charset="0"/>
                        <a:cs typeface="Arial" panose="020B0604020202020204" pitchFamily="34" charset="0"/>
                      </a:endParaRPr>
                    </a:p>
                  </a:txBody>
                  <a:tcPr/>
                </a:tc>
                <a:tc>
                  <a:txBody>
                    <a:bodyPr/>
                    <a:lstStyle/>
                    <a:p>
                      <a:endParaRPr lang="en-US" sz="140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72.3</a:t>
                      </a:r>
                    </a:p>
                  </a:txBody>
                  <a:tcPr/>
                </a:tc>
                <a:extLst>
                  <a:ext uri="{0D108BD9-81ED-4DB2-BD59-A6C34878D82A}">
                    <a16:rowId xmlns="" xmlns:a16="http://schemas.microsoft.com/office/drawing/2014/main" val="10012"/>
                  </a:ext>
                </a:extLst>
              </a:tr>
              <a:tr h="0">
                <a:tc>
                  <a:txBody>
                    <a:bodyPr/>
                    <a:lstStyle/>
                    <a:p>
                      <a:endParaRPr lang="en-US" sz="1400" dirty="0">
                        <a:latin typeface="Arial" panose="020B0604020202020204" pitchFamily="34" charset="0"/>
                        <a:cs typeface="Arial" panose="020B0604020202020204" pitchFamily="34" charset="0"/>
                      </a:endParaRPr>
                    </a:p>
                  </a:txBody>
                  <a:tcPr/>
                </a:tc>
                <a:tc>
                  <a:txBody>
                    <a:bodyPr/>
                    <a:lstStyle/>
                    <a:p>
                      <a:endParaRPr lang="en-US" sz="140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73.6</a:t>
                      </a:r>
                    </a:p>
                  </a:txBody>
                  <a:tcPr/>
                </a:tc>
                <a:extLst>
                  <a:ext uri="{0D108BD9-81ED-4DB2-BD59-A6C34878D82A}">
                    <a16:rowId xmlns="" xmlns:a16="http://schemas.microsoft.com/office/drawing/2014/main" val="10013"/>
                  </a:ext>
                </a:extLst>
              </a:tr>
              <a:tr h="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21.65</a:t>
                      </a:r>
                      <a:endParaRPr lang="en-US" sz="140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32.67</a:t>
                      </a:r>
                    </a:p>
                  </a:txBody>
                  <a:tcP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3595488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test example</a:t>
            </a:r>
            <a:endParaRPr lang="en-CA" dirty="0"/>
          </a:p>
        </p:txBody>
      </p:sp>
      <mc:AlternateContent xmlns:mc="http://schemas.openxmlformats.org/markup-compatibility/2006" xmlns:a14="http://schemas.microsoft.com/office/drawing/2010/main">
        <mc:Choice Requires="a14">
          <p:sp>
            <p:nvSpPr>
              <p:cNvPr id="3" name="TextBox 2"/>
              <p:cNvSpPr txBox="1"/>
              <p:nvPr/>
            </p:nvSpPr>
            <p:spPr>
              <a:xfrm>
                <a:off x="139920" y="1325563"/>
                <a:ext cx="5291180" cy="5262979"/>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Mean time to mating is the same for female crickets that were starved and for those that were fed</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Mean time to mating differs between groups</a:t>
                </a:r>
              </a:p>
              <a:p>
                <a:pPr marL="285750" indent="-285750">
                  <a:buFont typeface="Arial" panose="020B0604020202020204" pitchFamily="34" charset="0"/>
                  <a:buChar char="•"/>
                </a:pPr>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  Original sample:</a:t>
                </a:r>
                <a:endParaRPr lang="en-CA" sz="2800" dirty="0">
                  <a:latin typeface="Arial" panose="020B0604020202020204" pitchFamily="34" charset="0"/>
                  <a:cs typeface="Arial" panose="020B0604020202020204" pitchFamily="34" charset="0"/>
                </a:endParaRPr>
              </a:p>
              <a:p>
                <a:r>
                  <a:rPr lang="en-CA" sz="2800" dirty="0" smtClean="0">
                    <a:cs typeface="Arial" panose="020B0604020202020204" pitchFamily="34" charset="0"/>
                  </a:rPr>
                  <a:t>   </a:t>
                </a:r>
                <a14:m>
                  <m:oMath xmlns:m="http://schemas.openxmlformats.org/officeDocument/2006/math">
                    <m:sSub>
                      <m:sSubPr>
                        <m:ctrlPr>
                          <a:rPr lang="en-CA" sz="2800" i="1" dirty="0" smtClean="0">
                            <a:latin typeface="Cambria Math" panose="02040503050406030204" pitchFamily="18" charset="0"/>
                            <a:cs typeface="Arial" panose="020B0604020202020204" pitchFamily="34" charset="0"/>
                          </a:rPr>
                        </m:ctrlPr>
                      </m:sSubPr>
                      <m:e>
                        <m:acc>
                          <m:accPr>
                            <m:chr m:val="̅"/>
                            <m:ctrlPr>
                              <a:rPr lang="en-CA" sz="2800" i="1" dirty="0" smtClean="0">
                                <a:latin typeface="Cambria Math" panose="02040503050406030204" pitchFamily="18" charset="0"/>
                                <a:cs typeface="Arial" panose="020B0604020202020204" pitchFamily="34" charset="0"/>
                              </a:rPr>
                            </m:ctrlPr>
                          </m:accPr>
                          <m:e>
                            <m:r>
                              <a:rPr lang="en-CA" sz="2800" b="0" i="1" dirty="0" smtClean="0">
                                <a:latin typeface="Cambria Math" panose="02040503050406030204" pitchFamily="18" charset="0"/>
                                <a:cs typeface="Arial" panose="020B0604020202020204" pitchFamily="34" charset="0"/>
                              </a:rPr>
                              <m:t>𝑌</m:t>
                            </m:r>
                          </m:e>
                        </m:acc>
                      </m:e>
                      <m:sub>
                        <m:r>
                          <a:rPr lang="en-CA" sz="2800" b="0" i="1" dirty="0" smtClean="0">
                            <a:latin typeface="Cambria Math" panose="02040503050406030204" pitchFamily="18" charset="0"/>
                            <a:cs typeface="Arial" panose="020B0604020202020204" pitchFamily="34" charset="0"/>
                          </a:rPr>
                          <m:t>1</m:t>
                        </m:r>
                      </m:sub>
                    </m:sSub>
                  </m:oMath>
                </a14:m>
                <a:r>
                  <a:rPr lang="en-CA" sz="2800" dirty="0" smtClean="0">
                    <a:latin typeface="Arial" panose="020B0604020202020204" pitchFamily="34" charset="0"/>
                    <a:cs typeface="Arial" panose="020B0604020202020204" pitchFamily="34" charset="0"/>
                  </a:rPr>
                  <a:t>-</a:t>
                </a:r>
                <a14:m>
                  <m:oMath xmlns:m="http://schemas.openxmlformats.org/officeDocument/2006/math">
                    <m:sSub>
                      <m:sSubPr>
                        <m:ctrlPr>
                          <a:rPr lang="en-CA" sz="2800" i="1" dirty="0">
                            <a:latin typeface="Cambria Math" panose="02040503050406030204" pitchFamily="18" charset="0"/>
                            <a:cs typeface="Arial" panose="020B0604020202020204" pitchFamily="34" charset="0"/>
                          </a:rPr>
                        </m:ctrlPr>
                      </m:sSubPr>
                      <m:e>
                        <m:acc>
                          <m:accPr>
                            <m:chr m:val="̅"/>
                            <m:ctrlPr>
                              <a:rPr lang="en-CA" sz="2800" i="1" dirty="0">
                                <a:latin typeface="Cambria Math" panose="02040503050406030204" pitchFamily="18" charset="0"/>
                                <a:cs typeface="Arial" panose="020B0604020202020204" pitchFamily="34" charset="0"/>
                              </a:rPr>
                            </m:ctrlPr>
                          </m:accPr>
                          <m:e>
                            <m:r>
                              <a:rPr lang="en-CA" sz="2800" i="1" dirty="0">
                                <a:latin typeface="Cambria Math" panose="02040503050406030204" pitchFamily="18" charset="0"/>
                                <a:cs typeface="Arial" panose="020B0604020202020204" pitchFamily="34" charset="0"/>
                              </a:rPr>
                              <m:t>𝑌</m:t>
                            </m:r>
                          </m:e>
                        </m:acc>
                      </m:e>
                      <m:sub>
                        <m:r>
                          <a:rPr lang="en-CA" sz="2800" b="0" i="1" dirty="0" smtClean="0">
                            <a:latin typeface="Cambria Math" panose="02040503050406030204" pitchFamily="18" charset="0"/>
                            <a:cs typeface="Arial" panose="020B0604020202020204" pitchFamily="34" charset="0"/>
                          </a:rPr>
                          <m:t>2</m:t>
                        </m:r>
                      </m:sub>
                    </m:sSub>
                  </m:oMath>
                </a14:m>
                <a:r>
                  <a:rPr lang="en-CA" sz="2800" dirty="0" smtClean="0">
                    <a:latin typeface="Arial" panose="020B0604020202020204" pitchFamily="34" charset="0"/>
                    <a:cs typeface="Arial" panose="020B0604020202020204" pitchFamily="34" charset="0"/>
                  </a:rPr>
                  <a:t> = 17.73-35.98 = -18.26</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  Permuted sample:</a:t>
                </a:r>
              </a:p>
              <a:p>
                <a:r>
                  <a:rPr lang="en-CA" sz="2800" dirty="0" smtClean="0">
                    <a:cs typeface="Arial" panose="020B0604020202020204" pitchFamily="34" charset="0"/>
                  </a:rPr>
                  <a:t>   </a:t>
                </a:r>
                <a14:m>
                  <m:oMath xmlns:m="http://schemas.openxmlformats.org/officeDocument/2006/math">
                    <m:sSub>
                      <m:sSubPr>
                        <m:ctrlPr>
                          <a:rPr lang="en-CA" sz="2800" i="1" dirty="0">
                            <a:latin typeface="Cambria Math" panose="02040503050406030204" pitchFamily="18" charset="0"/>
                            <a:cs typeface="Arial" panose="020B0604020202020204" pitchFamily="34" charset="0"/>
                          </a:rPr>
                        </m:ctrlPr>
                      </m:sSubPr>
                      <m:e>
                        <m:acc>
                          <m:accPr>
                            <m:chr m:val="̅"/>
                            <m:ctrlPr>
                              <a:rPr lang="en-CA" sz="2800" i="1" dirty="0">
                                <a:latin typeface="Cambria Math" panose="02040503050406030204" pitchFamily="18" charset="0"/>
                                <a:cs typeface="Arial" panose="020B0604020202020204" pitchFamily="34" charset="0"/>
                              </a:rPr>
                            </m:ctrlPr>
                          </m:accPr>
                          <m:e>
                            <m:r>
                              <a:rPr lang="en-CA" sz="2800" i="1" dirty="0">
                                <a:latin typeface="Cambria Math" panose="02040503050406030204" pitchFamily="18" charset="0"/>
                                <a:cs typeface="Arial" panose="020B0604020202020204" pitchFamily="34" charset="0"/>
                              </a:rPr>
                              <m:t>𝑌</m:t>
                            </m:r>
                          </m:e>
                        </m:acc>
                      </m:e>
                      <m:sub>
                        <m:r>
                          <a:rPr lang="en-CA" sz="2800" i="1" dirty="0">
                            <a:latin typeface="Cambria Math" panose="02040503050406030204" pitchFamily="18" charset="0"/>
                            <a:cs typeface="Arial" panose="020B0604020202020204" pitchFamily="34" charset="0"/>
                          </a:rPr>
                          <m:t>1</m:t>
                        </m:r>
                      </m:sub>
                    </m:sSub>
                  </m:oMath>
                </a14:m>
                <a:r>
                  <a:rPr lang="en-CA" sz="2800" dirty="0">
                    <a:latin typeface="Arial" panose="020B0604020202020204" pitchFamily="34" charset="0"/>
                    <a:cs typeface="Arial" panose="020B0604020202020204" pitchFamily="34" charset="0"/>
                  </a:rPr>
                  <a:t>-</a:t>
                </a:r>
                <a14:m>
                  <m:oMath xmlns:m="http://schemas.openxmlformats.org/officeDocument/2006/math">
                    <m:sSub>
                      <m:sSubPr>
                        <m:ctrlPr>
                          <a:rPr lang="en-CA" sz="2800" i="1" dirty="0">
                            <a:latin typeface="Cambria Math" panose="02040503050406030204" pitchFamily="18" charset="0"/>
                            <a:cs typeface="Arial" panose="020B0604020202020204" pitchFamily="34" charset="0"/>
                          </a:rPr>
                        </m:ctrlPr>
                      </m:sSubPr>
                      <m:e>
                        <m:acc>
                          <m:accPr>
                            <m:chr m:val="̅"/>
                            <m:ctrlPr>
                              <a:rPr lang="en-CA" sz="2800" i="1" dirty="0">
                                <a:latin typeface="Cambria Math" panose="02040503050406030204" pitchFamily="18" charset="0"/>
                                <a:cs typeface="Arial" panose="020B0604020202020204" pitchFamily="34" charset="0"/>
                              </a:rPr>
                            </m:ctrlPr>
                          </m:accPr>
                          <m:e>
                            <m:r>
                              <a:rPr lang="en-CA" sz="2800" i="1" dirty="0">
                                <a:latin typeface="Cambria Math" panose="02040503050406030204" pitchFamily="18" charset="0"/>
                                <a:cs typeface="Arial" panose="020B0604020202020204" pitchFamily="34" charset="0"/>
                              </a:rPr>
                              <m:t>𝑌</m:t>
                            </m:r>
                          </m:e>
                        </m:acc>
                      </m:e>
                      <m:sub>
                        <m:r>
                          <a:rPr lang="en-CA" sz="2800" i="1" dirty="0">
                            <a:latin typeface="Cambria Math" panose="02040503050406030204" pitchFamily="18" charset="0"/>
                            <a:cs typeface="Arial" panose="020B0604020202020204" pitchFamily="34" charset="0"/>
                          </a:rPr>
                          <m:t>2</m:t>
                        </m:r>
                      </m:sub>
                    </m:sSub>
                  </m:oMath>
                </a14:m>
                <a:r>
                  <a:rPr lang="en-CA" sz="2800" dirty="0">
                    <a:latin typeface="Arial" panose="020B0604020202020204" pitchFamily="34" charset="0"/>
                    <a:cs typeface="Arial" panose="020B0604020202020204" pitchFamily="34" charset="0"/>
                  </a:rPr>
                  <a:t> = </a:t>
                </a:r>
                <a:r>
                  <a:rPr lang="en-CA" sz="2800" dirty="0" smtClean="0">
                    <a:latin typeface="Arial" panose="020B0604020202020204" pitchFamily="34" charset="0"/>
                    <a:cs typeface="Arial" panose="020B0604020202020204" pitchFamily="34" charset="0"/>
                  </a:rPr>
                  <a:t>21.65-32.67 </a:t>
                </a:r>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11.02</a:t>
                </a:r>
                <a:endParaRPr lang="en-CA" sz="28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39920" y="1325563"/>
                <a:ext cx="5291180" cy="5262979"/>
              </a:xfrm>
              <a:prstGeom prst="rect">
                <a:avLst/>
              </a:prstGeom>
              <a:blipFill rotWithShape="0">
                <a:blip r:embed="rId3"/>
                <a:stretch>
                  <a:fillRect l="-2074" t="-1157" r="-2995" b="-1968"/>
                </a:stretch>
              </a:blipFill>
            </p:spPr>
            <p:txBody>
              <a:bodyPr/>
              <a:lstStyle/>
              <a:p>
                <a:r>
                  <a:rPr lang="en-CA">
                    <a:noFill/>
                  </a:rPr>
                  <a:t> </a:t>
                </a:r>
              </a:p>
            </p:txBody>
          </p:sp>
        </mc:Fallback>
      </mc:AlternateContent>
      <p:pic>
        <p:nvPicPr>
          <p:cNvPr id="4" name="Picture 3" descr="A photo shows a sagebrush cricket."/>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31100" y="1672313"/>
            <a:ext cx="3043824" cy="219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7042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test example</a:t>
            </a:r>
            <a:endParaRPr lang="en-CA" dirty="0"/>
          </a:p>
        </p:txBody>
      </p:sp>
      <p:pic>
        <p:nvPicPr>
          <p:cNvPr id="4" name="Picture 3" descr="A photo shows a sagebrush crick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43626" y="1396679"/>
            <a:ext cx="3043824" cy="21990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Placeholder 2" descr="A histogram shows the frequency of difference in treatment means from randomized data (hours).&#10;The horizontal axis represents Difference in treatment means from randomized data (hours) ranging from negative 40 to 40 with increments of 20. The vertical axis represents Frequency ranging from 0 to 700 with increments of 100. The approximate data are as follows. The distribution starts at 0 on the vertical axis corresponding to negative 40 on the horizontal axis and rises to the peak value of 650 corresponding to 4 on the horizontal axis and then decreases and ends at 0 on the vertical axis corresponding to 40 on the horizontal axis. The region between negative 40 and negative 18 point 26 is shaded."/>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48509" y="1396679"/>
            <a:ext cx="4401583" cy="43535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43626" y="3858016"/>
            <a:ext cx="3607496" cy="2677656"/>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latin typeface="Arial" panose="020B0604020202020204" pitchFamily="34" charset="0"/>
                <a:cs typeface="Arial" panose="020B0604020202020204" pitchFamily="34" charset="0"/>
              </a:rPr>
              <a:t>712/10000 </a:t>
            </a:r>
            <a:r>
              <a:rPr lang="en-CA" sz="2400" dirty="0" smtClean="0">
                <a:latin typeface="Arial" panose="020B0604020202020204" pitchFamily="34" charset="0"/>
                <a:cs typeface="Arial" panose="020B0604020202020204" pitchFamily="34" charset="0"/>
              </a:rPr>
              <a:t>permutations led to observed difference in means of -18.26 or more extreme</a:t>
            </a:r>
          </a:p>
          <a:p>
            <a:pPr marL="285750" indent="-285750">
              <a:buFont typeface="Arial" panose="020B0604020202020204" pitchFamily="34" charset="0"/>
              <a:buChar char="•"/>
            </a:pPr>
            <a:r>
              <a:rPr lang="en-CA" sz="2400" dirty="0" smtClean="0">
                <a:latin typeface="Arial" panose="020B0604020202020204" pitchFamily="34" charset="0"/>
                <a:cs typeface="Arial" panose="020B0604020202020204" pitchFamily="34" charset="0"/>
              </a:rPr>
              <a:t>P = 2*0.0712 = 0.142</a:t>
            </a:r>
          </a:p>
          <a:p>
            <a:pPr marL="285750" indent="-285750">
              <a:buFont typeface="Arial" panose="020B0604020202020204" pitchFamily="34" charset="0"/>
              <a:buChar char="•"/>
            </a:pPr>
            <a:r>
              <a:rPr lang="en-CA" sz="2400" dirty="0" smtClean="0">
                <a:latin typeface="Arial" panose="020B0604020202020204" pitchFamily="34" charset="0"/>
                <a:cs typeface="Arial" panose="020B0604020202020204" pitchFamily="34" charset="0"/>
              </a:rPr>
              <a:t>Fail to reject H</a:t>
            </a:r>
            <a:r>
              <a:rPr lang="en-CA" sz="2400" baseline="-25000" dirty="0" smtClean="0">
                <a:latin typeface="Arial" panose="020B0604020202020204" pitchFamily="34" charset="0"/>
                <a:cs typeface="Arial" panose="020B0604020202020204" pitchFamily="34" charset="0"/>
              </a:rPr>
              <a:t>0</a:t>
            </a:r>
            <a:endParaRPr lang="en-CA" sz="2400" baseline="-25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2445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Assumptions of permutation tests</a:t>
            </a:r>
            <a:endParaRPr lang="en-CA" dirty="0"/>
          </a:p>
        </p:txBody>
      </p:sp>
      <p:sp>
        <p:nvSpPr>
          <p:cNvPr id="3" name="TextBox 2"/>
          <p:cNvSpPr txBox="1"/>
          <p:nvPr/>
        </p:nvSpPr>
        <p:spPr>
          <a:xfrm>
            <a:off x="824119" y="1588304"/>
            <a:ext cx="7422737" cy="3970318"/>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Few assumptions, widely applicable</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Random sample</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Distribution of variable must have same shape in both populations</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Lower power than parametric tests when sample sizes are small, but more powerful than Mann-Whitney U test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Similar power as parametric tests when sample sizes are large</a:t>
            </a:r>
          </a:p>
        </p:txBody>
      </p:sp>
    </p:spTree>
    <p:extLst>
      <p:ext uri="{BB962C8B-B14F-4D97-AF65-F5344CB8AC3E}">
        <p14:creationId xmlns:p14="http://schemas.microsoft.com/office/powerpoint/2010/main" val="23326837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Summary</a:t>
            </a:r>
            <a:endParaRPr lang="en-CA" dirty="0"/>
          </a:p>
        </p:txBody>
      </p:sp>
      <p:sp>
        <p:nvSpPr>
          <p:cNvPr id="3" name="TextBox 2"/>
          <p:cNvSpPr txBox="1"/>
          <p:nvPr/>
        </p:nvSpPr>
        <p:spPr>
          <a:xfrm>
            <a:off x="824119" y="1325563"/>
            <a:ext cx="7422737" cy="3108543"/>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What to do if assumptions of your test are violated?</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Ignore minor violations if statistical method is robust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Transform data to better meet assumptions</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Use a non-parametric test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Use a permutation test</a:t>
            </a:r>
          </a:p>
        </p:txBody>
      </p:sp>
    </p:spTree>
    <p:extLst>
      <p:ext uri="{BB962C8B-B14F-4D97-AF65-F5344CB8AC3E}">
        <p14:creationId xmlns:p14="http://schemas.microsoft.com/office/powerpoint/2010/main" val="3768647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One-sample t-test example</a:t>
            </a:r>
            <a:endParaRPr lang="en-CA" dirty="0"/>
          </a:p>
        </p:txBody>
      </p:sp>
      <p:sp>
        <p:nvSpPr>
          <p:cNvPr id="3" name="Rectangle 2"/>
          <p:cNvSpPr/>
          <p:nvPr/>
        </p:nvSpPr>
        <p:spPr>
          <a:xfrm>
            <a:off x="350728" y="1580098"/>
            <a:ext cx="8267179" cy="1384995"/>
          </a:xfrm>
          <a:prstGeom prst="rect">
            <a:avLst/>
          </a:prstGeom>
        </p:spPr>
        <p:txBody>
          <a:bodyPr wrap="square">
            <a:spAutoFit/>
          </a:bodyPr>
          <a:lstStyle/>
          <a:p>
            <a:r>
              <a:rPr lang="en-CA" sz="2800" dirty="0" smtClean="0">
                <a:latin typeface="Arial" panose="020B0604020202020204" pitchFamily="34" charset="0"/>
              </a:rPr>
              <a:t>Conclusion: Fail to reject the null hypothesis (t = -0.56, </a:t>
            </a:r>
            <a:r>
              <a:rPr lang="en-CA" sz="2800" dirty="0" err="1" smtClean="0">
                <a:latin typeface="Arial" panose="020B0604020202020204" pitchFamily="34" charset="0"/>
              </a:rPr>
              <a:t>df</a:t>
            </a:r>
            <a:r>
              <a:rPr lang="en-CA" sz="2800" dirty="0" smtClean="0">
                <a:latin typeface="Arial" panose="020B0604020202020204" pitchFamily="34" charset="0"/>
              </a:rPr>
              <a:t> = 24, p = 0.58). Mean body temperature is consistent with 98.6 </a:t>
            </a:r>
            <a:r>
              <a:rPr lang="en-CA" sz="2800" dirty="0">
                <a:latin typeface="DFKai-SB"/>
              </a:rPr>
              <a:t>°</a:t>
            </a:r>
            <a:r>
              <a:rPr lang="en-CA" sz="2800" dirty="0" smtClean="0">
                <a:latin typeface="DFKai-SB"/>
              </a:rPr>
              <a:t>F</a:t>
            </a:r>
            <a:r>
              <a:rPr lang="en-CA" sz="2800" dirty="0" smtClean="0">
                <a:latin typeface="Arial" panose="020B0604020202020204" pitchFamily="34" charset="0"/>
              </a:rPr>
              <a:t>. </a:t>
            </a:r>
            <a:endParaRPr lang="ar-AE" sz="2800" dirty="0">
              <a:latin typeface="Arial" panose="020B0604020202020204" pitchFamily="34" charset="0"/>
            </a:endParaRPr>
          </a:p>
        </p:txBody>
      </p:sp>
    </p:spTree>
    <p:extLst>
      <p:ext uri="{BB962C8B-B14F-4D97-AF65-F5344CB8AC3E}">
        <p14:creationId xmlns:p14="http://schemas.microsoft.com/office/powerpoint/2010/main" val="672288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One-sample t-test assumptions</a:t>
            </a:r>
            <a:endParaRPr lang="en-CA" dirty="0"/>
          </a:p>
        </p:txBody>
      </p:sp>
      <p:sp>
        <p:nvSpPr>
          <p:cNvPr id="3" name="Rectangle 2"/>
          <p:cNvSpPr/>
          <p:nvPr/>
        </p:nvSpPr>
        <p:spPr>
          <a:xfrm>
            <a:off x="757824" y="1454837"/>
            <a:ext cx="7628351" cy="1384995"/>
          </a:xfrm>
          <a:prstGeom prst="rect">
            <a:avLst/>
          </a:prstGeom>
        </p:spPr>
        <p:txBody>
          <a:bodyPr wrap="square">
            <a:spAutoFit/>
          </a:bodyPr>
          <a:lstStyle/>
          <a:p>
            <a:pPr marL="457200" lvl="0" indent="-457200">
              <a:buFont typeface="Arial" panose="020B0604020202020204" pitchFamily="34" charset="0"/>
              <a:buChar char="•"/>
            </a:pPr>
            <a:r>
              <a:rPr lang="en-CA" sz="2800" dirty="0" smtClean="0">
                <a:latin typeface="Arial" panose="020B0604020202020204" pitchFamily="34" charset="0"/>
              </a:rPr>
              <a:t>Data are a random sample from the population (always an assumption)</a:t>
            </a:r>
          </a:p>
          <a:p>
            <a:pPr marL="457200" lvl="0" indent="-457200">
              <a:buFont typeface="Arial" panose="020B0604020202020204" pitchFamily="34" charset="0"/>
              <a:buChar char="•"/>
            </a:pPr>
            <a:r>
              <a:rPr lang="en-CA" sz="2800" dirty="0" smtClean="0">
                <a:latin typeface="Arial" panose="020B0604020202020204" pitchFamily="34" charset="0"/>
              </a:rPr>
              <a:t>Variable is normally distributed</a:t>
            </a:r>
            <a:endParaRPr lang="ar-AE" sz="2800" dirty="0">
              <a:latin typeface="Arial" panose="020B0604020202020204" pitchFamily="34" charset="0"/>
            </a:endParaRPr>
          </a:p>
        </p:txBody>
      </p:sp>
    </p:spTree>
    <p:extLst>
      <p:ext uri="{BB962C8B-B14F-4D97-AF65-F5344CB8AC3E}">
        <p14:creationId xmlns:p14="http://schemas.microsoft.com/office/powerpoint/2010/main" val="3223293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Comparing two means</a:t>
            </a:r>
            <a:endParaRPr lang="en-CA" dirty="0"/>
          </a:p>
        </p:txBody>
      </p:sp>
      <p:pic>
        <p:nvPicPr>
          <p:cNvPr id="4" name="Picture Placeholder 2" descr="The two-sample design on the left has freestanding blocks of two different colors scattered, and the paired design on the right shows the blocks of two different colors representing two samples joined togethe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2481" y="1576084"/>
            <a:ext cx="7499038" cy="518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30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6278</TotalTime>
  <Words>2960</Words>
  <Application>Microsoft Office PowerPoint</Application>
  <PresentationFormat>On-screen Show (4:3)</PresentationFormat>
  <Paragraphs>956</Paragraphs>
  <Slides>67</Slides>
  <Notes>57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6" baseType="lpstr">
      <vt:lpstr>Arial</vt:lpstr>
      <vt:lpstr>Calibri</vt:lpstr>
      <vt:lpstr>Cambria Math</vt:lpstr>
      <vt:lpstr>DFKai-SB</vt:lpstr>
      <vt:lpstr>Helvetica</vt:lpstr>
      <vt:lpstr>Tahoma</vt:lpstr>
      <vt:lpstr>Office Theme</vt:lpstr>
      <vt:lpstr>Equation</vt:lpstr>
      <vt:lpstr>CorelDRAW</vt:lpstr>
      <vt:lpstr>Tests of Differences in Mean</vt:lpstr>
      <vt:lpstr>Learning Objectives</vt:lpstr>
      <vt:lpstr>Hypothesis testing on numerical variables</vt:lpstr>
      <vt:lpstr>One-sample t-test</vt:lpstr>
      <vt:lpstr>One-sample t-test example</vt:lpstr>
      <vt:lpstr>One-sample t-test example</vt:lpstr>
      <vt:lpstr>One-sample t-test example</vt:lpstr>
      <vt:lpstr>One-sample t-test assumptions</vt:lpstr>
      <vt:lpstr>Comparing two means</vt:lpstr>
      <vt:lpstr>Paired comparisons of means</vt:lpstr>
      <vt:lpstr>Paired comparisons of means</vt:lpstr>
      <vt:lpstr>PowerPoint Presentation</vt:lpstr>
      <vt:lpstr>Paired comparisons of means</vt:lpstr>
      <vt:lpstr>Paired comparisons of means</vt:lpstr>
      <vt:lpstr>Paired comparisons of means Interpretation</vt:lpstr>
      <vt:lpstr>Paired comparisons of means</vt:lpstr>
      <vt:lpstr>Two-sample comparison of means</vt:lpstr>
      <vt:lpstr>Two-sample comparison of means</vt:lpstr>
      <vt:lpstr>Confidence Interval for the Difference between Means</vt:lpstr>
      <vt:lpstr>Confidence Interval for the Difference between Means</vt:lpstr>
      <vt:lpstr>Two-sample t-test for the Difference between Means</vt:lpstr>
      <vt:lpstr>Two-sample t-test for the Difference between Means</vt:lpstr>
      <vt:lpstr>Two-sample t-test Interpretation</vt:lpstr>
      <vt:lpstr>Two-sample t-test Assumptions</vt:lpstr>
      <vt:lpstr>Two-sample t-test: unequal variances</vt:lpstr>
      <vt:lpstr>PowerPoint Presentation</vt:lpstr>
      <vt:lpstr>PowerPoint Presentation</vt:lpstr>
      <vt:lpstr>What if data aren’t normal or variances aren’t equal?</vt:lpstr>
      <vt:lpstr>Detecting deviations from normality: Histograms</vt:lpstr>
      <vt:lpstr>Detecting deviations from normality: Histograms</vt:lpstr>
      <vt:lpstr>Detecting deviations from normality: Q-Q Plot</vt:lpstr>
      <vt:lpstr>Detecting deviations from normality: Tests</vt:lpstr>
      <vt:lpstr>Detecting deviations from normality: Tests</vt:lpstr>
      <vt:lpstr>When to ignore violations of assumptions?</vt:lpstr>
      <vt:lpstr>PowerPoint Presentation</vt:lpstr>
      <vt:lpstr>When to ignore violations of assumptions?</vt:lpstr>
      <vt:lpstr>Data Transformations: log</vt:lpstr>
      <vt:lpstr>Data Transformations: arcsine</vt:lpstr>
      <vt:lpstr>Data Transformations: square root</vt:lpstr>
      <vt:lpstr>Notes on using transformations</vt:lpstr>
      <vt:lpstr>Nonparametric alternatives: sign test</vt:lpstr>
      <vt:lpstr>Nonparametric alternatives: sign test</vt:lpstr>
      <vt:lpstr>PowerPoint Presentation</vt:lpstr>
      <vt:lpstr>Nonparametric alternatives: sign test</vt:lpstr>
      <vt:lpstr>Nonparametric alternatives: sign test</vt:lpstr>
      <vt:lpstr>PowerPoint Presentation</vt:lpstr>
      <vt:lpstr>Nonparametric alternatives: sign test</vt:lpstr>
      <vt:lpstr>Nonparametric alternatives: sign test</vt:lpstr>
      <vt:lpstr>Nonparametric alternatives to two-sample t-test: Mann-Whitney U-test</vt:lpstr>
      <vt:lpstr>Nonparametric alternatives to two-sample t-test: Mann-Whitney U-test</vt:lpstr>
      <vt:lpstr>Nonparametric alternatives to two-sample t-test: Mann-Whitney U-test</vt:lpstr>
      <vt:lpstr>Nonparametric alternatives to two-sample t-test: Mann-Whitney U-test</vt:lpstr>
      <vt:lpstr>PowerPoint Presentation</vt:lpstr>
      <vt:lpstr>Nonparametric alternatives to two-sample t-test: Mann-Whitney U-test</vt:lpstr>
      <vt:lpstr>Nonparametric alternatives to two-sample t-test: Mann-Whitney U-test</vt:lpstr>
      <vt:lpstr>Assumptions of non-parametric tests</vt:lpstr>
      <vt:lpstr>Type I and II error rates of nonparametric methods</vt:lpstr>
      <vt:lpstr>Permutation tests</vt:lpstr>
      <vt:lpstr>PowerPoint Presentation</vt:lpstr>
      <vt:lpstr>Permutation test example</vt:lpstr>
      <vt:lpstr>PowerPoint Presentation</vt:lpstr>
      <vt:lpstr>Permutation test example</vt:lpstr>
      <vt:lpstr>Table 13.8-2, Outcome of a single permutation. Response measurements (time to mating) are color-coded as in Table 13.8-1 to indicate their original groups., Page 397</vt:lpstr>
      <vt:lpstr>Permutation test example</vt:lpstr>
      <vt:lpstr>Permutation test example</vt:lpstr>
      <vt:lpstr>Assumptions of permutation tests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396</cp:revision>
  <cp:lastPrinted>2021-10-05T19:16:20Z</cp:lastPrinted>
  <dcterms:created xsi:type="dcterms:W3CDTF">2020-09-13T18:34:08Z</dcterms:created>
  <dcterms:modified xsi:type="dcterms:W3CDTF">2021-10-07T00:38:07Z</dcterms:modified>
</cp:coreProperties>
</file>