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0" r:id="rId4"/>
    <p:sldId id="261" r:id="rId5"/>
    <p:sldId id="256" r:id="rId6"/>
    <p:sldId id="257" r:id="rId7"/>
    <p:sldId id="258" r:id="rId8"/>
    <p:sldId id="259" r:id="rId9"/>
    <p:sldId id="267" r:id="rId10"/>
    <p:sldId id="268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5DA4D-77E1-4BE3-A47C-542D1F0CA7BF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88941-8E88-4610-BA17-F7CD9B590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35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88941-8E88-4610-BA17-F7CD9B590A4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08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0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93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7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15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42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3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3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11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0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54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6AE8-D3AD-4097-BB23-60C4D94E2FAC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E82-BD10-4303-8722-86A15B37C2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4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NRES 776 Final Lab Exam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537758"/>
            <a:ext cx="11260667" cy="4351338"/>
          </a:xfrm>
        </p:spPr>
        <p:txBody>
          <a:bodyPr/>
          <a:lstStyle/>
          <a:p>
            <a:r>
              <a:rPr lang="en-CA" dirty="0" smtClean="0"/>
              <a:t>Available </a:t>
            </a:r>
            <a:r>
              <a:rPr lang="en-CA" dirty="0" smtClean="0"/>
              <a:t>Wednesday, December 8</a:t>
            </a:r>
            <a:r>
              <a:rPr lang="en-CA" baseline="30000" dirty="0" smtClean="0"/>
              <a:t>th</a:t>
            </a:r>
            <a:r>
              <a:rPr lang="en-CA" dirty="0" smtClean="0"/>
              <a:t> at 9am</a:t>
            </a:r>
            <a:r>
              <a:rPr lang="en-CA" dirty="0" smtClean="0"/>
              <a:t>, </a:t>
            </a:r>
            <a:r>
              <a:rPr lang="en-CA" dirty="0" smtClean="0"/>
              <a:t>due </a:t>
            </a:r>
            <a:r>
              <a:rPr lang="en-CA" dirty="0" smtClean="0"/>
              <a:t>Tuesday, </a:t>
            </a:r>
            <a:r>
              <a:rPr lang="en-CA" dirty="0" smtClean="0"/>
              <a:t>Dec </a:t>
            </a:r>
            <a:r>
              <a:rPr lang="en-CA" dirty="0" smtClean="0"/>
              <a:t>14</a:t>
            </a:r>
            <a:r>
              <a:rPr lang="en-CA" baseline="30000" dirty="0" smtClean="0"/>
              <a:t>th</a:t>
            </a:r>
            <a:r>
              <a:rPr lang="en-CA" dirty="0" smtClean="0"/>
              <a:t> by 5:00 pm in </a:t>
            </a:r>
            <a:r>
              <a:rPr lang="en-CA" dirty="0" smtClean="0"/>
              <a:t>Collaborate</a:t>
            </a:r>
          </a:p>
          <a:p>
            <a:r>
              <a:rPr lang="en-CA" dirty="0" smtClean="0"/>
              <a:t>Open book, independent</a:t>
            </a:r>
          </a:p>
          <a:p>
            <a:r>
              <a:rPr lang="en-CA" dirty="0" smtClean="0"/>
              <a:t>Questions based on labs and related theory from lecture</a:t>
            </a:r>
          </a:p>
          <a:p>
            <a:r>
              <a:rPr lang="en-CA" dirty="0" smtClean="0"/>
              <a:t>Questions asking what test you would use for data</a:t>
            </a:r>
          </a:p>
          <a:p>
            <a:r>
              <a:rPr lang="en-CA" dirty="0" smtClean="0"/>
              <a:t>Interpretation of results (e.g., regression coefficients, AIC table)</a:t>
            </a:r>
          </a:p>
          <a:p>
            <a:r>
              <a:rPr lang="en-CA" dirty="0" smtClean="0"/>
              <a:t>Use R to analyze data (see practice questions from labs)</a:t>
            </a:r>
            <a:r>
              <a:rPr lang="en-CA" baseline="30000" dirty="0" smtClean="0"/>
              <a:t>   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10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Interpreting Output</a:t>
            </a: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0667" y="1608667"/>
            <a:ext cx="957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 regression of island area </a:t>
            </a:r>
            <a:r>
              <a:rPr lang="en-CA" dirty="0" smtClean="0"/>
              <a:t>(in square km) on </a:t>
            </a:r>
            <a:r>
              <a:rPr lang="en-CA" dirty="0" smtClean="0"/>
              <a:t>species </a:t>
            </a:r>
            <a:r>
              <a:rPr lang="en-CA" dirty="0" smtClean="0"/>
              <a:t>richness</a:t>
            </a:r>
          </a:p>
          <a:p>
            <a:pPr marL="533400"/>
            <a:r>
              <a:rPr lang="en-CA" dirty="0"/>
              <a:t>What is the statistical hypothesis you are testing?</a:t>
            </a:r>
          </a:p>
          <a:p>
            <a:pPr marL="533400"/>
            <a:r>
              <a:rPr lang="en-CA" dirty="0" smtClean="0"/>
              <a:t>How would you interpret the effect of area on species richness?</a:t>
            </a:r>
          </a:p>
          <a:p>
            <a:pPr marL="533400"/>
            <a:r>
              <a:rPr lang="en-CA" dirty="0" smtClean="0"/>
              <a:t>What does the confidence interval mean? 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55958"/>
          <a:stretch/>
        </p:blipFill>
        <p:spPr bwMode="auto">
          <a:xfrm>
            <a:off x="1888067" y="3081272"/>
            <a:ext cx="8001000" cy="138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86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Interpreting Output</a:t>
            </a:r>
            <a:endParaRPr lang="en-CA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55958"/>
          <a:stretch/>
        </p:blipFill>
        <p:spPr bwMode="auto">
          <a:xfrm>
            <a:off x="1694759" y="4983163"/>
            <a:ext cx="8001000" cy="138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08100" y="1325563"/>
            <a:ext cx="957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 regression of island area </a:t>
            </a:r>
            <a:r>
              <a:rPr lang="en-CA" dirty="0" smtClean="0"/>
              <a:t>(in square km) on </a:t>
            </a:r>
            <a:r>
              <a:rPr lang="en-CA" dirty="0" smtClean="0"/>
              <a:t>species </a:t>
            </a:r>
            <a:r>
              <a:rPr lang="en-CA" dirty="0" smtClean="0"/>
              <a:t>richness</a:t>
            </a:r>
          </a:p>
          <a:p>
            <a:pPr marL="533400"/>
            <a:r>
              <a:rPr lang="en-CA" dirty="0"/>
              <a:t>What is the statistical hypothesis you are testing</a:t>
            </a:r>
            <a:r>
              <a:rPr lang="en-CA" dirty="0" smtClean="0"/>
              <a:t>?</a:t>
            </a:r>
          </a:p>
          <a:p>
            <a:pPr marL="533400"/>
            <a:r>
              <a:rPr lang="en-CA" dirty="0"/>
              <a:t>	</a:t>
            </a:r>
            <a:r>
              <a:rPr lang="en-CA" dirty="0" smtClean="0"/>
              <a:t>B1=0 vs. B1</a:t>
            </a:r>
            <a:r>
              <a:rPr lang="en-CA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≠0</a:t>
            </a:r>
            <a:endParaRPr lang="en-CA" dirty="0" smtClean="0"/>
          </a:p>
          <a:p>
            <a:pPr marL="533400"/>
            <a:r>
              <a:rPr lang="en-CA" dirty="0"/>
              <a:t>	</a:t>
            </a:r>
          </a:p>
          <a:p>
            <a:pPr marL="533400"/>
            <a:r>
              <a:rPr lang="en-CA" dirty="0" smtClean="0"/>
              <a:t>How would you interpret the effect of area on species richness?</a:t>
            </a:r>
          </a:p>
          <a:p>
            <a:pPr marL="533400"/>
            <a:r>
              <a:rPr lang="en-CA" dirty="0"/>
              <a:t>	Species richness increases by 0.003 for every km-squared increase in island size</a:t>
            </a:r>
          </a:p>
          <a:p>
            <a:pPr marL="533400"/>
            <a:endParaRPr lang="en-CA" dirty="0" smtClean="0"/>
          </a:p>
          <a:p>
            <a:pPr marL="533400"/>
            <a:r>
              <a:rPr lang="en-CA" dirty="0" smtClean="0"/>
              <a:t>What does the confidence interval mean? </a:t>
            </a:r>
          </a:p>
          <a:p>
            <a:pPr marL="896938" indent="-363538"/>
            <a:r>
              <a:rPr lang="en-CA" dirty="0"/>
              <a:t>	</a:t>
            </a:r>
            <a:r>
              <a:rPr lang="en-CA" dirty="0" smtClean="0"/>
              <a:t>If you were to repeat the study many times, 95% of the time, the confidence interval would capture the true value of the regression coefficient for the relationship between island area and species richness. The interval represents a range of plausible values for the coefficient. In this case, plausible values range from 0.007 to 0.005.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761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2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Interpreting Output</a:t>
            </a:r>
            <a:endParaRPr lang="en-CA" b="1" dirty="0"/>
          </a:p>
        </p:txBody>
      </p:sp>
      <p:pic>
        <p:nvPicPr>
          <p:cNvPr id="4" name="Content Placeholder 3" descr="9-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6422" b="8711"/>
          <a:stretch>
            <a:fillRect/>
          </a:stretch>
        </p:blipFill>
        <p:spPr bwMode="auto">
          <a:xfrm>
            <a:off x="1326590" y="2546929"/>
            <a:ext cx="4769410" cy="23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91613" y="1421155"/>
            <a:ext cx="95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Logistic regression using diameter of a twig to predict probability of being browsed by a herbivore (response = browsed versus </a:t>
            </a:r>
            <a:r>
              <a:rPr lang="en-CA" dirty="0" err="1" smtClean="0"/>
              <a:t>unbrowsed</a:t>
            </a:r>
            <a:r>
              <a:rPr lang="en-CA" dirty="0" smtClean="0"/>
              <a:t>)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18933"/>
            <a:ext cx="13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Browsed or </a:t>
            </a:r>
            <a:r>
              <a:rPr lang="en-CA" dirty="0" err="1" smtClean="0"/>
              <a:t>unbrowsed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904067" y="4992532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Twig diameter (mm)</a:t>
            </a:r>
            <a:endParaRPr lang="en-CA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t="60596"/>
          <a:stretch>
            <a:fillRect/>
          </a:stretch>
        </p:blipFill>
        <p:spPr bwMode="auto">
          <a:xfrm>
            <a:off x="5269161" y="5055047"/>
            <a:ext cx="6668838" cy="143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646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Interpreting Output</a:t>
            </a:r>
            <a:endParaRPr lang="en-CA" b="1" dirty="0"/>
          </a:p>
        </p:txBody>
      </p:sp>
      <p:pic>
        <p:nvPicPr>
          <p:cNvPr id="4" name="Content Placeholder 3" descr="9-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422" b="8711"/>
          <a:stretch>
            <a:fillRect/>
          </a:stretch>
        </p:blipFill>
        <p:spPr bwMode="auto">
          <a:xfrm>
            <a:off x="1127624" y="2296246"/>
            <a:ext cx="4769410" cy="23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00667" y="1608667"/>
            <a:ext cx="957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Logistic regression using diameter of a twig to predict probability of being browsed by a herbivore (response = browsed versus </a:t>
            </a:r>
            <a:r>
              <a:rPr lang="en-CA" dirty="0" err="1" smtClean="0"/>
              <a:t>unbrowsed</a:t>
            </a:r>
            <a:r>
              <a:rPr lang="en-CA" dirty="0" smtClean="0"/>
              <a:t>)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06388"/>
            <a:ext cx="13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Browsed or </a:t>
            </a:r>
            <a:r>
              <a:rPr lang="en-CA" dirty="0" err="1" smtClean="0"/>
              <a:t>unbrowsed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904067" y="4992532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Twig diameter (mm)</a:t>
            </a:r>
            <a:endParaRPr lang="en-CA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t="60596"/>
          <a:stretch>
            <a:fillRect/>
          </a:stretch>
        </p:blipFill>
        <p:spPr bwMode="auto">
          <a:xfrm>
            <a:off x="5438494" y="4421759"/>
            <a:ext cx="6668838" cy="143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7459" y="5276045"/>
            <a:ext cx="28956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e</a:t>
            </a:r>
            <a:r>
              <a:rPr lang="en-US" sz="2800" baseline="30000" dirty="0"/>
              <a:t>0.091</a:t>
            </a:r>
            <a:r>
              <a:rPr lang="en-US" sz="2800" dirty="0"/>
              <a:t> = 1.095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6180" y="5999260"/>
            <a:ext cx="1199581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Odds of being browsed increase by 1.095 for every millimeter increase in twig diameter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millimeter increase in twig diameter, 9.5% more likely to be browsed ...</a:t>
            </a:r>
          </a:p>
        </p:txBody>
      </p:sp>
    </p:spTree>
    <p:extLst>
      <p:ext uri="{BB962C8B-B14F-4D97-AF65-F5344CB8AC3E}">
        <p14:creationId xmlns:p14="http://schemas.microsoft.com/office/powerpoint/2010/main" val="40038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Choosing an analysis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/>
          <a:lstStyle/>
          <a:p>
            <a:r>
              <a:rPr lang="en-CA" dirty="0" smtClean="0"/>
              <a:t>Analysis should follow design</a:t>
            </a:r>
          </a:p>
          <a:p>
            <a:r>
              <a:rPr lang="en-CA" dirty="0" smtClean="0"/>
              <a:t>What is your question?</a:t>
            </a:r>
          </a:p>
          <a:p>
            <a:r>
              <a:rPr lang="en-CA" dirty="0" smtClean="0"/>
              <a:t>Type of data (nominal, ordinal, discrete, continuous)</a:t>
            </a:r>
          </a:p>
          <a:p>
            <a:r>
              <a:rPr lang="en-CA" dirty="0" smtClean="0"/>
              <a:t>Distribution of data (normal, skewed)</a:t>
            </a:r>
          </a:p>
          <a:p>
            <a:r>
              <a:rPr lang="en-CA" dirty="0" smtClean="0"/>
              <a:t>Paired or unpaired</a:t>
            </a:r>
          </a:p>
          <a:p>
            <a:r>
              <a:rPr lang="en-CA" dirty="0" smtClean="0"/>
              <a:t>Number of groups/comparisons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23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36"/>
            <a:ext cx="12192000" cy="5307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134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https://onishlab.colostate.edu/wp-content/uploads/2019/07/which_test_flowchart.png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8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-1"/>
            <a:ext cx="4275667" cy="687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42867" y="6488668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Mike Gillingham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4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7"/>
            <a:ext cx="12192000" cy="66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8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roup 124"/>
          <p:cNvGrpSpPr>
            <a:grpSpLocks/>
          </p:cNvGrpSpPr>
          <p:nvPr/>
        </p:nvGrpSpPr>
        <p:grpSpPr bwMode="auto">
          <a:xfrm>
            <a:off x="5132388" y="457200"/>
            <a:ext cx="1376362" cy="830911"/>
            <a:chOff x="432" y="864"/>
            <a:chExt cx="960" cy="428"/>
          </a:xfrm>
        </p:grpSpPr>
        <p:sp>
          <p:nvSpPr>
            <p:cNvPr id="2173" name="AutoShape 125"/>
            <p:cNvSpPr>
              <a:spLocks noChangeArrowheads="1"/>
            </p:cNvSpPr>
            <p:nvPr/>
          </p:nvSpPr>
          <p:spPr bwMode="auto">
            <a:xfrm>
              <a:off x="432" y="864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174" name="Text Box 126"/>
            <p:cNvSpPr txBox="1">
              <a:spLocks noChangeArrowheads="1"/>
            </p:cNvSpPr>
            <p:nvPr/>
          </p:nvSpPr>
          <p:spPr bwMode="auto">
            <a:xfrm>
              <a:off x="479" y="864"/>
              <a:ext cx="817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One outcome variable and one predictor variable</a:t>
              </a:r>
            </a:p>
          </p:txBody>
        </p:sp>
      </p:grpSp>
      <p:grpSp>
        <p:nvGrpSpPr>
          <p:cNvPr id="2175" name="Group 127"/>
          <p:cNvGrpSpPr>
            <a:grpSpLocks/>
          </p:cNvGrpSpPr>
          <p:nvPr/>
        </p:nvGrpSpPr>
        <p:grpSpPr bwMode="auto">
          <a:xfrm>
            <a:off x="800101" y="2416176"/>
            <a:ext cx="1374775" cy="924098"/>
            <a:chOff x="192" y="1008"/>
            <a:chExt cx="960" cy="476"/>
          </a:xfrm>
        </p:grpSpPr>
        <p:sp>
          <p:nvSpPr>
            <p:cNvPr id="2176" name="AutoShape 128"/>
            <p:cNvSpPr>
              <a:spLocks noChangeArrowheads="1"/>
            </p:cNvSpPr>
            <p:nvPr/>
          </p:nvSpPr>
          <p:spPr bwMode="auto">
            <a:xfrm>
              <a:off x="192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177" name="Text Box 129"/>
            <p:cNvSpPr txBox="1">
              <a:spLocks noChangeArrowheads="1"/>
            </p:cNvSpPr>
            <p:nvPr/>
          </p:nvSpPr>
          <p:spPr bwMode="auto">
            <a:xfrm>
              <a:off x="240" y="1008"/>
              <a:ext cx="911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Dichotomous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Nominal</a:t>
              </a:r>
            </a:p>
          </p:txBody>
        </p:sp>
      </p:grpSp>
      <p:grpSp>
        <p:nvGrpSpPr>
          <p:cNvPr id="2178" name="Group 130"/>
          <p:cNvGrpSpPr>
            <a:grpSpLocks/>
          </p:cNvGrpSpPr>
          <p:nvPr/>
        </p:nvGrpSpPr>
        <p:grpSpPr bwMode="auto">
          <a:xfrm>
            <a:off x="3619500" y="2416176"/>
            <a:ext cx="1512888" cy="924098"/>
            <a:chOff x="1440" y="1008"/>
            <a:chExt cx="1055" cy="476"/>
          </a:xfrm>
        </p:grpSpPr>
        <p:sp>
          <p:nvSpPr>
            <p:cNvPr id="2179" name="AutoShape 131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180" name="Text Box 132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5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Categorical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Categorical</a:t>
              </a:r>
            </a:p>
          </p:txBody>
        </p:sp>
      </p:grpSp>
      <p:grpSp>
        <p:nvGrpSpPr>
          <p:cNvPr id="2181" name="Group 133"/>
          <p:cNvGrpSpPr>
            <a:grpSpLocks/>
          </p:cNvGrpSpPr>
          <p:nvPr/>
        </p:nvGrpSpPr>
        <p:grpSpPr bwMode="auto">
          <a:xfrm>
            <a:off x="6646864" y="2416176"/>
            <a:ext cx="1374775" cy="924098"/>
            <a:chOff x="192" y="1008"/>
            <a:chExt cx="960" cy="476"/>
          </a:xfrm>
        </p:grpSpPr>
        <p:sp>
          <p:nvSpPr>
            <p:cNvPr id="2182" name="AutoShape 134"/>
            <p:cNvSpPr>
              <a:spLocks noChangeArrowheads="1"/>
            </p:cNvSpPr>
            <p:nvPr/>
          </p:nvSpPr>
          <p:spPr bwMode="auto">
            <a:xfrm>
              <a:off x="192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183" name="Text Box 135"/>
            <p:cNvSpPr txBox="1">
              <a:spLocks noChangeArrowheads="1"/>
            </p:cNvSpPr>
            <p:nvPr/>
          </p:nvSpPr>
          <p:spPr bwMode="auto">
            <a:xfrm>
              <a:off x="240" y="1008"/>
              <a:ext cx="9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Continuous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Nominal</a:t>
              </a:r>
            </a:p>
          </p:txBody>
        </p:sp>
      </p:grpSp>
      <p:grpSp>
        <p:nvGrpSpPr>
          <p:cNvPr id="2184" name="Group 136"/>
          <p:cNvGrpSpPr>
            <a:grpSpLocks/>
          </p:cNvGrpSpPr>
          <p:nvPr/>
        </p:nvGrpSpPr>
        <p:grpSpPr bwMode="auto">
          <a:xfrm>
            <a:off x="8228014" y="2416176"/>
            <a:ext cx="1512887" cy="924098"/>
            <a:chOff x="4272" y="1008"/>
            <a:chExt cx="1056" cy="476"/>
          </a:xfrm>
        </p:grpSpPr>
        <p:sp>
          <p:nvSpPr>
            <p:cNvPr id="2185" name="AutoShape 137"/>
            <p:cNvSpPr>
              <a:spLocks noChangeArrowheads="1"/>
            </p:cNvSpPr>
            <p:nvPr/>
          </p:nvSpPr>
          <p:spPr bwMode="auto">
            <a:xfrm>
              <a:off x="4320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186" name="Text Box 138"/>
            <p:cNvSpPr txBox="1">
              <a:spLocks noChangeArrowheads="1"/>
            </p:cNvSpPr>
            <p:nvPr/>
          </p:nvSpPr>
          <p:spPr bwMode="auto">
            <a:xfrm>
              <a:off x="4272" y="1008"/>
              <a:ext cx="1056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Continuous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Continuous</a:t>
              </a:r>
            </a:p>
          </p:txBody>
        </p:sp>
      </p:grpSp>
      <p:sp>
        <p:nvSpPr>
          <p:cNvPr id="2188" name="Text Box 140"/>
          <p:cNvSpPr txBox="1">
            <a:spLocks noChangeArrowheads="1"/>
          </p:cNvSpPr>
          <p:nvPr/>
        </p:nvSpPr>
        <p:spPr bwMode="auto">
          <a:xfrm>
            <a:off x="10018714" y="2416175"/>
            <a:ext cx="13731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ANOVA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Multiple Regression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Logistic Regression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Repeated Measures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Survival Analysis</a:t>
            </a:r>
          </a:p>
        </p:txBody>
      </p:sp>
      <p:sp>
        <p:nvSpPr>
          <p:cNvPr id="2190" name="AutoShape 142"/>
          <p:cNvSpPr>
            <a:spLocks noChangeArrowheads="1"/>
          </p:cNvSpPr>
          <p:nvPr/>
        </p:nvSpPr>
        <p:spPr bwMode="auto">
          <a:xfrm>
            <a:off x="10017126" y="457201"/>
            <a:ext cx="1374775" cy="1058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1" name="Text Box 143"/>
          <p:cNvSpPr txBox="1">
            <a:spLocks noChangeArrowheads="1"/>
          </p:cNvSpPr>
          <p:nvPr/>
        </p:nvSpPr>
        <p:spPr bwMode="auto">
          <a:xfrm>
            <a:off x="10085388" y="457201"/>
            <a:ext cx="1168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One outcome variable; Two or more predictor variables</a:t>
            </a:r>
          </a:p>
        </p:txBody>
      </p:sp>
      <p:sp>
        <p:nvSpPr>
          <p:cNvPr id="2192" name="AutoShape 144"/>
          <p:cNvSpPr>
            <a:spLocks noChangeArrowheads="1"/>
          </p:cNvSpPr>
          <p:nvPr/>
        </p:nvSpPr>
        <p:spPr bwMode="auto">
          <a:xfrm>
            <a:off x="10017126" y="2416176"/>
            <a:ext cx="1374775" cy="186531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93" name="Line 145"/>
          <p:cNvSpPr>
            <a:spLocks noChangeShapeType="1"/>
          </p:cNvSpPr>
          <p:nvPr/>
        </p:nvSpPr>
        <p:spPr bwMode="auto">
          <a:xfrm flipH="1">
            <a:off x="10668000" y="152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cxnSp>
        <p:nvCxnSpPr>
          <p:cNvPr id="2194" name="AutoShape 146"/>
          <p:cNvCxnSpPr>
            <a:cxnSpLocks noChangeShapeType="1"/>
            <a:stCxn id="2173" idx="2"/>
            <a:endCxn id="2177" idx="0"/>
          </p:cNvCxnSpPr>
          <p:nvPr/>
        </p:nvCxnSpPr>
        <p:spPr bwMode="auto">
          <a:xfrm rot="5400000">
            <a:off x="2875799" y="-528596"/>
            <a:ext cx="1590115" cy="42994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5" name="AutoShape 147"/>
          <p:cNvCxnSpPr>
            <a:cxnSpLocks noChangeShapeType="1"/>
            <a:stCxn id="2173" idx="2"/>
            <a:endCxn id="2180" idx="0"/>
          </p:cNvCxnSpPr>
          <p:nvPr/>
        </p:nvCxnSpPr>
        <p:spPr bwMode="auto">
          <a:xfrm rot="5400000">
            <a:off x="4303201" y="898807"/>
            <a:ext cx="1590115" cy="1444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6" name="AutoShape 148"/>
          <p:cNvCxnSpPr>
            <a:cxnSpLocks noChangeShapeType="1"/>
            <a:stCxn id="2173" idx="2"/>
            <a:endCxn id="2183" idx="0"/>
          </p:cNvCxnSpPr>
          <p:nvPr/>
        </p:nvCxnSpPr>
        <p:spPr bwMode="auto">
          <a:xfrm rot="16200000" flipH="1">
            <a:off x="5799538" y="847093"/>
            <a:ext cx="1590115" cy="15480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7" name="AutoShape 149"/>
          <p:cNvCxnSpPr>
            <a:cxnSpLocks noChangeShapeType="1"/>
            <a:stCxn id="2173" idx="2"/>
            <a:endCxn id="2186" idx="0"/>
          </p:cNvCxnSpPr>
          <p:nvPr/>
        </p:nvCxnSpPr>
        <p:spPr bwMode="auto">
          <a:xfrm rot="16200000" flipH="1">
            <a:off x="6607457" y="39174"/>
            <a:ext cx="1590115" cy="3163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98" name="Group 150"/>
          <p:cNvGrpSpPr>
            <a:grpSpLocks/>
          </p:cNvGrpSpPr>
          <p:nvPr/>
        </p:nvGrpSpPr>
        <p:grpSpPr bwMode="auto">
          <a:xfrm>
            <a:off x="800101" y="3814765"/>
            <a:ext cx="1374775" cy="646480"/>
            <a:chOff x="192" y="1008"/>
            <a:chExt cx="960" cy="333"/>
          </a:xfrm>
        </p:grpSpPr>
        <p:sp>
          <p:nvSpPr>
            <p:cNvPr id="2199" name="AutoShape 151"/>
            <p:cNvSpPr>
              <a:spLocks noChangeArrowheads="1"/>
            </p:cNvSpPr>
            <p:nvPr/>
          </p:nvSpPr>
          <p:spPr bwMode="auto">
            <a:xfrm>
              <a:off x="192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00" name="Text Box 152"/>
            <p:cNvSpPr txBox="1">
              <a:spLocks noChangeArrowheads="1"/>
            </p:cNvSpPr>
            <p:nvPr/>
          </p:nvSpPr>
          <p:spPr bwMode="auto">
            <a:xfrm>
              <a:off x="240" y="1008"/>
              <a:ext cx="91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See Figure C2 for Analysis of Proportions</a:t>
              </a:r>
            </a:p>
          </p:txBody>
        </p:sp>
      </p:grpSp>
      <p:sp>
        <p:nvSpPr>
          <p:cNvPr id="2201" name="Line 153"/>
          <p:cNvSpPr>
            <a:spLocks noChangeShapeType="1"/>
          </p:cNvSpPr>
          <p:nvPr/>
        </p:nvSpPr>
        <p:spPr bwMode="auto">
          <a:xfrm>
            <a:off x="1487488" y="3348039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202" name="Group 154"/>
          <p:cNvGrpSpPr>
            <a:grpSpLocks/>
          </p:cNvGrpSpPr>
          <p:nvPr/>
        </p:nvGrpSpPr>
        <p:grpSpPr bwMode="auto">
          <a:xfrm>
            <a:off x="2174876" y="3814762"/>
            <a:ext cx="1514475" cy="549410"/>
            <a:chOff x="1439" y="1008"/>
            <a:chExt cx="1057" cy="283"/>
          </a:xfrm>
        </p:grpSpPr>
        <p:sp>
          <p:nvSpPr>
            <p:cNvPr id="2203" name="AutoShape 155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04" name="Text Box 156"/>
            <p:cNvSpPr txBox="1">
              <a:spLocks noChangeArrowheads="1"/>
            </p:cNvSpPr>
            <p:nvPr/>
          </p:nvSpPr>
          <p:spPr bwMode="auto">
            <a:xfrm>
              <a:off x="1439" y="1008"/>
              <a:ext cx="105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Nominal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Nominal</a:t>
              </a:r>
            </a:p>
          </p:txBody>
        </p:sp>
      </p:grpSp>
      <p:grpSp>
        <p:nvGrpSpPr>
          <p:cNvPr id="2205" name="Group 157"/>
          <p:cNvGrpSpPr>
            <a:grpSpLocks/>
          </p:cNvGrpSpPr>
          <p:nvPr/>
        </p:nvGrpSpPr>
        <p:grpSpPr bwMode="auto">
          <a:xfrm>
            <a:off x="3619500" y="3814762"/>
            <a:ext cx="1512888" cy="549410"/>
            <a:chOff x="1440" y="1008"/>
            <a:chExt cx="1055" cy="283"/>
          </a:xfrm>
        </p:grpSpPr>
        <p:sp>
          <p:nvSpPr>
            <p:cNvPr id="2206" name="AutoShape 158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07" name="Text Box 159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5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Ordinal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Ordinal</a:t>
              </a:r>
            </a:p>
          </p:txBody>
        </p:sp>
      </p:grpSp>
      <p:grpSp>
        <p:nvGrpSpPr>
          <p:cNvPr id="2208" name="Group 160"/>
          <p:cNvGrpSpPr>
            <a:grpSpLocks/>
          </p:cNvGrpSpPr>
          <p:nvPr/>
        </p:nvGrpSpPr>
        <p:grpSpPr bwMode="auto">
          <a:xfrm>
            <a:off x="5064125" y="3814762"/>
            <a:ext cx="1512888" cy="549410"/>
            <a:chOff x="1440" y="1008"/>
            <a:chExt cx="1056" cy="283"/>
          </a:xfrm>
        </p:grpSpPr>
        <p:sp>
          <p:nvSpPr>
            <p:cNvPr id="2209" name="AutoShape 161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10" name="Text Box 162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Outcome: Ordinal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Predictor: Nominal</a:t>
              </a:r>
            </a:p>
          </p:txBody>
        </p:sp>
      </p:grpSp>
      <p:cxnSp>
        <p:nvCxnSpPr>
          <p:cNvPr id="2211" name="AutoShape 163"/>
          <p:cNvCxnSpPr>
            <a:cxnSpLocks noChangeShapeType="1"/>
            <a:stCxn id="2179" idx="2"/>
            <a:endCxn id="2204" idx="0"/>
          </p:cNvCxnSpPr>
          <p:nvPr/>
        </p:nvCxnSpPr>
        <p:spPr bwMode="auto">
          <a:xfrm rot="5400000">
            <a:off x="3139525" y="2577627"/>
            <a:ext cx="1029724" cy="14445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2" name="AutoShape 164"/>
          <p:cNvCxnSpPr>
            <a:cxnSpLocks noChangeShapeType="1"/>
            <a:stCxn id="2179" idx="2"/>
            <a:endCxn id="2210" idx="0"/>
          </p:cNvCxnSpPr>
          <p:nvPr/>
        </p:nvCxnSpPr>
        <p:spPr bwMode="auto">
          <a:xfrm rot="16200000" flipH="1">
            <a:off x="4583753" y="2577947"/>
            <a:ext cx="1029724" cy="14439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3" name="AutoShape 165"/>
          <p:cNvCxnSpPr>
            <a:cxnSpLocks noChangeShapeType="1"/>
            <a:stCxn id="2179" idx="2"/>
            <a:endCxn id="2207" idx="0"/>
          </p:cNvCxnSpPr>
          <p:nvPr/>
        </p:nvCxnSpPr>
        <p:spPr bwMode="auto">
          <a:xfrm flipH="1">
            <a:off x="4375945" y="2785039"/>
            <a:ext cx="717" cy="10297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4" name="Group 166"/>
          <p:cNvGrpSpPr>
            <a:grpSpLocks/>
          </p:cNvGrpSpPr>
          <p:nvPr/>
        </p:nvGrpSpPr>
        <p:grpSpPr bwMode="auto">
          <a:xfrm>
            <a:off x="2174876" y="5773737"/>
            <a:ext cx="1514475" cy="549410"/>
            <a:chOff x="1439" y="1008"/>
            <a:chExt cx="1057" cy="283"/>
          </a:xfrm>
        </p:grpSpPr>
        <p:sp>
          <p:nvSpPr>
            <p:cNvPr id="2215" name="AutoShape 167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16" name="Text Box 168"/>
            <p:cNvSpPr txBox="1">
              <a:spLocks noChangeArrowheads="1"/>
            </p:cNvSpPr>
            <p:nvPr/>
          </p:nvSpPr>
          <p:spPr bwMode="auto">
            <a:xfrm>
              <a:off x="1439" y="1008"/>
              <a:ext cx="105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Chi-squared test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Cohen’s kappa	</a:t>
              </a:r>
            </a:p>
          </p:txBody>
        </p:sp>
      </p:grpSp>
      <p:grpSp>
        <p:nvGrpSpPr>
          <p:cNvPr id="2217" name="Group 169"/>
          <p:cNvGrpSpPr>
            <a:grpSpLocks/>
          </p:cNvGrpSpPr>
          <p:nvPr/>
        </p:nvGrpSpPr>
        <p:grpSpPr bwMode="auto">
          <a:xfrm>
            <a:off x="3619500" y="5773738"/>
            <a:ext cx="1512888" cy="825086"/>
            <a:chOff x="1440" y="1008"/>
            <a:chExt cx="1055" cy="425"/>
          </a:xfrm>
        </p:grpSpPr>
        <p:sp>
          <p:nvSpPr>
            <p:cNvPr id="2218" name="AutoShape 170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19" name="Text Box 171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5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Chi-squared test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Spearman’s rho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(Weighted) kappa</a:t>
              </a:r>
            </a:p>
          </p:txBody>
        </p:sp>
      </p:grpSp>
      <p:grpSp>
        <p:nvGrpSpPr>
          <p:cNvPr id="2220" name="Group 172"/>
          <p:cNvGrpSpPr>
            <a:grpSpLocks/>
          </p:cNvGrpSpPr>
          <p:nvPr/>
        </p:nvGrpSpPr>
        <p:grpSpPr bwMode="auto">
          <a:xfrm>
            <a:off x="5064125" y="5773740"/>
            <a:ext cx="1512888" cy="823145"/>
            <a:chOff x="1440" y="1008"/>
            <a:chExt cx="1056" cy="424"/>
          </a:xfrm>
        </p:grpSpPr>
        <p:sp>
          <p:nvSpPr>
            <p:cNvPr id="2221" name="AutoShape 173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22" name="Text Box 174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Chi-squared test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Mann-Whitney U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Kruskal-Wallis</a:t>
              </a:r>
            </a:p>
          </p:txBody>
        </p:sp>
      </p:grpSp>
      <p:cxnSp>
        <p:nvCxnSpPr>
          <p:cNvPr id="2223" name="AutoShape 175"/>
          <p:cNvCxnSpPr>
            <a:cxnSpLocks noChangeShapeType="1"/>
            <a:stCxn id="2203" idx="2"/>
            <a:endCxn id="2216" idx="0"/>
          </p:cNvCxnSpPr>
          <p:nvPr/>
        </p:nvCxnSpPr>
        <p:spPr bwMode="auto">
          <a:xfrm rot="5400000">
            <a:off x="2137414" y="4978323"/>
            <a:ext cx="1590114" cy="7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4" name="AutoShape 176"/>
          <p:cNvCxnSpPr>
            <a:cxnSpLocks noChangeShapeType="1"/>
            <a:stCxn id="2206" idx="2"/>
            <a:endCxn id="2219" idx="0"/>
          </p:cNvCxnSpPr>
          <p:nvPr/>
        </p:nvCxnSpPr>
        <p:spPr bwMode="auto">
          <a:xfrm flipH="1">
            <a:off x="4375945" y="4183624"/>
            <a:ext cx="717" cy="15901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5" name="AutoShape 177"/>
          <p:cNvCxnSpPr>
            <a:cxnSpLocks noChangeShapeType="1"/>
            <a:stCxn id="2209" idx="2"/>
            <a:endCxn id="2222" idx="0"/>
          </p:cNvCxnSpPr>
          <p:nvPr/>
        </p:nvCxnSpPr>
        <p:spPr bwMode="auto">
          <a:xfrm flipH="1">
            <a:off x="5820570" y="4183624"/>
            <a:ext cx="1" cy="15901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26" name="Group 178"/>
          <p:cNvGrpSpPr>
            <a:grpSpLocks/>
          </p:cNvGrpSpPr>
          <p:nvPr/>
        </p:nvGrpSpPr>
        <p:grpSpPr bwMode="auto">
          <a:xfrm>
            <a:off x="6577014" y="3814762"/>
            <a:ext cx="1512887" cy="462048"/>
            <a:chOff x="1440" y="1008"/>
            <a:chExt cx="1056" cy="238"/>
          </a:xfrm>
        </p:grpSpPr>
        <p:sp>
          <p:nvSpPr>
            <p:cNvPr id="2227" name="AutoShape 179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28" name="Text Box 180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6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See Figure C3 for Repeatability, etc.</a:t>
              </a:r>
            </a:p>
          </p:txBody>
        </p:sp>
      </p:grpSp>
      <p:grpSp>
        <p:nvGrpSpPr>
          <p:cNvPr id="2229" name="Group 181"/>
          <p:cNvGrpSpPr>
            <a:grpSpLocks/>
          </p:cNvGrpSpPr>
          <p:nvPr/>
        </p:nvGrpSpPr>
        <p:grpSpPr bwMode="auto">
          <a:xfrm>
            <a:off x="8296276" y="3814762"/>
            <a:ext cx="1514475" cy="830910"/>
            <a:chOff x="1440" y="1008"/>
            <a:chExt cx="1057" cy="428"/>
          </a:xfrm>
        </p:grpSpPr>
        <p:sp>
          <p:nvSpPr>
            <p:cNvPr id="2230" name="AutoShape 182"/>
            <p:cNvSpPr>
              <a:spLocks noChangeArrowheads="1"/>
            </p:cNvSpPr>
            <p:nvPr/>
          </p:nvSpPr>
          <p:spPr bwMode="auto">
            <a:xfrm>
              <a:off x="1488" y="1008"/>
              <a:ext cx="960" cy="19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231" name="Text Box 183"/>
            <p:cNvSpPr txBox="1">
              <a:spLocks noChangeArrowheads="1"/>
            </p:cNvSpPr>
            <p:nvPr/>
          </p:nvSpPr>
          <p:spPr bwMode="auto">
            <a:xfrm>
              <a:off x="1440" y="1008"/>
              <a:ext cx="1057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Regression, Correlation Repeated Measures Time Series</a:t>
              </a:r>
            </a:p>
          </p:txBody>
        </p:sp>
      </p:grpSp>
      <p:sp>
        <p:nvSpPr>
          <p:cNvPr id="2232" name="Line 184"/>
          <p:cNvSpPr>
            <a:spLocks noChangeShapeType="1"/>
          </p:cNvSpPr>
          <p:nvPr/>
        </p:nvSpPr>
        <p:spPr bwMode="auto">
          <a:xfrm>
            <a:off x="7334250" y="3348039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33" name="Line 185"/>
          <p:cNvSpPr>
            <a:spLocks noChangeShapeType="1"/>
          </p:cNvSpPr>
          <p:nvPr/>
        </p:nvSpPr>
        <p:spPr bwMode="auto">
          <a:xfrm>
            <a:off x="8985250" y="3348039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34" name="Text Box 186"/>
          <p:cNvSpPr txBox="1">
            <a:spLocks noChangeArrowheads="1"/>
          </p:cNvSpPr>
          <p:nvPr/>
        </p:nvSpPr>
        <p:spPr bwMode="auto">
          <a:xfrm>
            <a:off x="3352800" y="152400"/>
            <a:ext cx="4838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i="1"/>
              <a:t>Figure C1:</a:t>
            </a:r>
            <a:r>
              <a:rPr lang="en-US" altLang="en-US" sz="1400" b="1"/>
              <a:t> Flow Chart for the Selection of Appropriate Tests</a:t>
            </a:r>
          </a:p>
        </p:txBody>
      </p:sp>
      <p:sp>
        <p:nvSpPr>
          <p:cNvPr id="2235" name="Text Box 187"/>
          <p:cNvSpPr txBox="1">
            <a:spLocks noChangeArrowheads="1"/>
          </p:cNvSpPr>
          <p:nvPr/>
        </p:nvSpPr>
        <p:spPr bwMode="auto">
          <a:xfrm>
            <a:off x="8991600" y="61722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" i="1"/>
              <a:t>Adpated from Statistics for Veterinary and Animal Science by Petrie and Watson</a:t>
            </a:r>
          </a:p>
        </p:txBody>
      </p:sp>
    </p:spTree>
    <p:extLst>
      <p:ext uri="{BB962C8B-B14F-4D97-AF65-F5344CB8AC3E}">
        <p14:creationId xmlns:p14="http://schemas.microsoft.com/office/powerpoint/2010/main" val="13155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1912939" y="23622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81200" y="2438401"/>
            <a:ext cx="1860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Independent Groups</a:t>
            </a:r>
          </a:p>
          <a:p>
            <a:pPr algn="ctr">
              <a:spcBef>
                <a:spcPct val="50000"/>
              </a:spcBef>
            </a:pPr>
            <a:endParaRPr lang="en-US" altLang="en-US" sz="12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838201" y="38100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935038" y="3810001"/>
            <a:ext cx="18605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2901951" y="38100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998788" y="3810000"/>
            <a:ext cx="186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cxnSp>
        <p:nvCxnSpPr>
          <p:cNvPr id="4110" name="AutoShape 14"/>
          <p:cNvCxnSpPr>
            <a:cxnSpLocks noChangeShapeType="1"/>
            <a:stCxn id="4099" idx="2"/>
            <a:endCxn id="4106" idx="0"/>
          </p:cNvCxnSpPr>
          <p:nvPr/>
        </p:nvCxnSpPr>
        <p:spPr bwMode="auto">
          <a:xfrm rot="5400000">
            <a:off x="2120903" y="3038476"/>
            <a:ext cx="515937" cy="1027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1" name="AutoShape 15"/>
          <p:cNvCxnSpPr>
            <a:cxnSpLocks noChangeShapeType="1"/>
            <a:stCxn id="4099" idx="2"/>
            <a:endCxn id="4109" idx="0"/>
          </p:cNvCxnSpPr>
          <p:nvPr/>
        </p:nvCxnSpPr>
        <p:spPr bwMode="auto">
          <a:xfrm rot="16200000" flipH="1">
            <a:off x="3152776" y="3033713"/>
            <a:ext cx="515937" cy="1036638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838201" y="51816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946150" y="5486401"/>
            <a:ext cx="18605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Chi-squared test</a:t>
            </a:r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2901951" y="51816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009900" y="5486401"/>
            <a:ext cx="18605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Fisher’s exact test</a:t>
            </a:r>
          </a:p>
        </p:txBody>
      </p:sp>
      <p:cxnSp>
        <p:nvCxnSpPr>
          <p:cNvPr id="4119" name="AutoShape 23"/>
          <p:cNvCxnSpPr>
            <a:cxnSpLocks noChangeShapeType="1"/>
            <a:stCxn id="4105" idx="2"/>
            <a:endCxn id="4113" idx="0"/>
          </p:cNvCxnSpPr>
          <p:nvPr/>
        </p:nvCxnSpPr>
        <p:spPr bwMode="auto">
          <a:xfrm>
            <a:off x="1817688" y="4741864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0" name="AutoShape 24"/>
          <p:cNvCxnSpPr>
            <a:cxnSpLocks noChangeShapeType="1"/>
            <a:stCxn id="4108" idx="2"/>
            <a:endCxn id="4116" idx="0"/>
          </p:cNvCxnSpPr>
          <p:nvPr/>
        </p:nvCxnSpPr>
        <p:spPr bwMode="auto">
          <a:xfrm>
            <a:off x="3881438" y="4741864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953001" y="2424113"/>
            <a:ext cx="1958975" cy="36933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029201" y="2438400"/>
            <a:ext cx="185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Paired </a:t>
            </a:r>
            <a:br>
              <a:rPr lang="en-US" altLang="en-US" sz="1200"/>
            </a:br>
            <a:endParaRPr lang="en-US" altLang="en-US" sz="12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4962526" y="38100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5013326" y="3886201"/>
            <a:ext cx="18589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McNemar’s test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or</a:t>
            </a:r>
          </a:p>
          <a:p>
            <a:pPr algn="ctr">
              <a:spcBef>
                <a:spcPct val="50000"/>
              </a:spcBef>
            </a:pPr>
            <a:r>
              <a:rPr lang="en-US" altLang="en-US" sz="1200"/>
              <a:t>Sign test</a:t>
            </a:r>
          </a:p>
        </p:txBody>
      </p:sp>
      <p:cxnSp>
        <p:nvCxnSpPr>
          <p:cNvPr id="4128" name="AutoShape 32"/>
          <p:cNvCxnSpPr>
            <a:cxnSpLocks noChangeShapeType="1"/>
            <a:stCxn id="4102" idx="2"/>
            <a:endCxn id="4123" idx="0"/>
          </p:cNvCxnSpPr>
          <p:nvPr/>
        </p:nvCxnSpPr>
        <p:spPr bwMode="auto">
          <a:xfrm>
            <a:off x="5932489" y="2793446"/>
            <a:ext cx="9525" cy="101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8320089" y="23622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8458201" y="2819400"/>
            <a:ext cx="185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Independent Groups</a:t>
            </a:r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7245351" y="38100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343776" y="3810001"/>
            <a:ext cx="18589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9309101" y="38100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9405938" y="3810000"/>
            <a:ext cx="186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cxnSp>
        <p:nvCxnSpPr>
          <p:cNvPr id="4137" name="AutoShape 41"/>
          <p:cNvCxnSpPr>
            <a:cxnSpLocks noChangeShapeType="1"/>
            <a:stCxn id="4131" idx="2"/>
            <a:endCxn id="4134" idx="0"/>
          </p:cNvCxnSpPr>
          <p:nvPr/>
        </p:nvCxnSpPr>
        <p:spPr bwMode="auto">
          <a:xfrm rot="5400000">
            <a:off x="8528450" y="3038873"/>
            <a:ext cx="515937" cy="10263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8" name="AutoShape 42"/>
          <p:cNvCxnSpPr>
            <a:cxnSpLocks noChangeShapeType="1"/>
            <a:stCxn id="4131" idx="2"/>
            <a:endCxn id="4136" idx="0"/>
          </p:cNvCxnSpPr>
          <p:nvPr/>
        </p:nvCxnSpPr>
        <p:spPr bwMode="auto">
          <a:xfrm rot="16200000" flipH="1">
            <a:off x="9559926" y="3033713"/>
            <a:ext cx="515937" cy="1036638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7245351" y="51816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7354888" y="5334000"/>
            <a:ext cx="185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Chi-squared test (perhaps for trend)</a:t>
            </a:r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9309101" y="5181601"/>
            <a:ext cx="1958975" cy="9318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9417050" y="548640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Combine groups Chi-square test</a:t>
            </a:r>
          </a:p>
        </p:txBody>
      </p:sp>
      <p:cxnSp>
        <p:nvCxnSpPr>
          <p:cNvPr id="4143" name="AutoShape 47"/>
          <p:cNvCxnSpPr>
            <a:cxnSpLocks noChangeShapeType="1"/>
            <a:stCxn id="4133" idx="2"/>
            <a:endCxn id="4139" idx="0"/>
          </p:cNvCxnSpPr>
          <p:nvPr/>
        </p:nvCxnSpPr>
        <p:spPr bwMode="auto">
          <a:xfrm>
            <a:off x="8224838" y="4741864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4" name="AutoShape 48"/>
          <p:cNvCxnSpPr>
            <a:cxnSpLocks noChangeShapeType="1"/>
            <a:stCxn id="4135" idx="2"/>
            <a:endCxn id="4141" idx="0"/>
          </p:cNvCxnSpPr>
          <p:nvPr/>
        </p:nvCxnSpPr>
        <p:spPr bwMode="auto">
          <a:xfrm>
            <a:off x="10288588" y="4741864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62" name="Group 66"/>
          <p:cNvGrpSpPr>
            <a:grpSpLocks/>
          </p:cNvGrpSpPr>
          <p:nvPr/>
        </p:nvGrpSpPr>
        <p:grpSpPr bwMode="auto">
          <a:xfrm>
            <a:off x="3408364" y="762000"/>
            <a:ext cx="1958975" cy="990600"/>
            <a:chOff x="1763" y="624"/>
            <a:chExt cx="1234" cy="480"/>
          </a:xfrm>
        </p:grpSpPr>
        <p:sp>
          <p:nvSpPr>
            <p:cNvPr id="4148" name="AutoShape 52"/>
            <p:cNvSpPr>
              <a:spLocks noChangeArrowheads="1"/>
            </p:cNvSpPr>
            <p:nvPr/>
          </p:nvSpPr>
          <p:spPr bwMode="auto">
            <a:xfrm>
              <a:off x="1763" y="624"/>
              <a:ext cx="1234" cy="48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149" name="Text Box 53"/>
            <p:cNvSpPr txBox="1">
              <a:spLocks noChangeArrowheads="1"/>
            </p:cNvSpPr>
            <p:nvPr/>
          </p:nvSpPr>
          <p:spPr bwMode="auto">
            <a:xfrm>
              <a:off x="1824" y="624"/>
              <a:ext cx="117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 variable has 2 groups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(Control and Treatment)</a:t>
              </a:r>
            </a:p>
          </p:txBody>
        </p:sp>
      </p:grpSp>
      <p:cxnSp>
        <p:nvCxnSpPr>
          <p:cNvPr id="4150" name="AutoShape 54"/>
          <p:cNvCxnSpPr>
            <a:cxnSpLocks noChangeShapeType="1"/>
            <a:stCxn id="4148" idx="2"/>
            <a:endCxn id="4099" idx="0"/>
          </p:cNvCxnSpPr>
          <p:nvPr/>
        </p:nvCxnSpPr>
        <p:spPr bwMode="auto">
          <a:xfrm rot="5400000">
            <a:off x="3335338" y="1309688"/>
            <a:ext cx="609600" cy="1495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61" name="Group 65"/>
          <p:cNvGrpSpPr>
            <a:grpSpLocks/>
          </p:cNvGrpSpPr>
          <p:nvPr/>
        </p:nvGrpSpPr>
        <p:grpSpPr bwMode="auto">
          <a:xfrm>
            <a:off x="8283576" y="762000"/>
            <a:ext cx="1958975" cy="990600"/>
            <a:chOff x="4834" y="624"/>
            <a:chExt cx="1234" cy="480"/>
          </a:xfrm>
        </p:grpSpPr>
        <p:sp>
          <p:nvSpPr>
            <p:cNvPr id="4153" name="AutoShape 57"/>
            <p:cNvSpPr>
              <a:spLocks noChangeArrowheads="1"/>
            </p:cNvSpPr>
            <p:nvPr/>
          </p:nvSpPr>
          <p:spPr bwMode="auto">
            <a:xfrm>
              <a:off x="4834" y="624"/>
              <a:ext cx="1234" cy="48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154" name="Text Box 58"/>
            <p:cNvSpPr txBox="1">
              <a:spLocks noChangeArrowheads="1"/>
            </p:cNvSpPr>
            <p:nvPr/>
          </p:nvSpPr>
          <p:spPr bwMode="auto">
            <a:xfrm>
              <a:off x="4896" y="624"/>
              <a:ext cx="1171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 variable has more than 2 groups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(Control and Two or More Treatments)</a:t>
              </a:r>
            </a:p>
          </p:txBody>
        </p:sp>
      </p:grpSp>
      <p:sp>
        <p:nvSpPr>
          <p:cNvPr id="4157" name="Text Box 61"/>
          <p:cNvSpPr txBox="1">
            <a:spLocks noChangeArrowheads="1"/>
          </p:cNvSpPr>
          <p:nvPr/>
        </p:nvSpPr>
        <p:spPr bwMode="auto">
          <a:xfrm>
            <a:off x="3048000" y="152400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/>
              <a:t>Figure C2</a:t>
            </a:r>
            <a:r>
              <a:rPr lang="en-US" altLang="en-US" sz="1400"/>
              <a:t>: Flow chart for choosing appropriate tests for proportions for an </a:t>
            </a:r>
            <a:r>
              <a:rPr lang="en-US" altLang="en-US" sz="1400" b="1"/>
              <a:t>outcome</a:t>
            </a:r>
            <a:r>
              <a:rPr lang="en-US" altLang="en-US" sz="1400"/>
              <a:t> that is dichotomous (binary).</a:t>
            </a:r>
          </a:p>
        </p:txBody>
      </p:sp>
      <p:cxnSp>
        <p:nvCxnSpPr>
          <p:cNvPr id="4158" name="AutoShape 62"/>
          <p:cNvCxnSpPr>
            <a:cxnSpLocks noChangeShapeType="1"/>
            <a:stCxn id="4148" idx="2"/>
            <a:endCxn id="4102" idx="0"/>
          </p:cNvCxnSpPr>
          <p:nvPr/>
        </p:nvCxnSpPr>
        <p:spPr bwMode="auto">
          <a:xfrm rot="16200000" flipH="1">
            <a:off x="4824414" y="1316038"/>
            <a:ext cx="671513" cy="15446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0" name="AutoShape 64"/>
          <p:cNvCxnSpPr>
            <a:cxnSpLocks noChangeShapeType="1"/>
          </p:cNvCxnSpPr>
          <p:nvPr/>
        </p:nvCxnSpPr>
        <p:spPr bwMode="auto">
          <a:xfrm>
            <a:off x="9296401" y="175260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9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Text Box 135"/>
          <p:cNvSpPr txBox="1">
            <a:spLocks noChangeArrowheads="1"/>
          </p:cNvSpPr>
          <p:nvPr/>
        </p:nvSpPr>
        <p:spPr bwMode="auto">
          <a:xfrm>
            <a:off x="3048000" y="152400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/>
              <a:t>Figure C3</a:t>
            </a:r>
            <a:r>
              <a:rPr lang="en-US" altLang="en-US" sz="1400"/>
              <a:t>: Flow chart for choosing appropriate tests for an </a:t>
            </a:r>
            <a:r>
              <a:rPr lang="en-US" altLang="en-US" sz="1400" b="1"/>
              <a:t>outcome</a:t>
            </a:r>
            <a:r>
              <a:rPr lang="en-US" altLang="en-US" sz="1400"/>
              <a:t> that is continuous.</a:t>
            </a:r>
          </a:p>
        </p:txBody>
      </p:sp>
      <p:sp>
        <p:nvSpPr>
          <p:cNvPr id="5256" name="AutoShape 136"/>
          <p:cNvSpPr>
            <a:spLocks noChangeArrowheads="1"/>
          </p:cNvSpPr>
          <p:nvPr/>
        </p:nvSpPr>
        <p:spPr bwMode="auto">
          <a:xfrm>
            <a:off x="1450976" y="247015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57" name="Text Box 137"/>
          <p:cNvSpPr txBox="1">
            <a:spLocks noChangeArrowheads="1"/>
          </p:cNvSpPr>
          <p:nvPr/>
        </p:nvSpPr>
        <p:spPr bwMode="auto">
          <a:xfrm>
            <a:off x="1511301" y="247015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Independent Groups</a:t>
            </a:r>
          </a:p>
        </p:txBody>
      </p:sp>
      <p:cxnSp>
        <p:nvCxnSpPr>
          <p:cNvPr id="5258" name="AutoShape 138"/>
          <p:cNvCxnSpPr>
            <a:cxnSpLocks noChangeShapeType="1"/>
            <a:stCxn id="5256" idx="2"/>
            <a:endCxn id="5261" idx="0"/>
          </p:cNvCxnSpPr>
          <p:nvPr/>
        </p:nvCxnSpPr>
        <p:spPr bwMode="auto">
          <a:xfrm rot="5400000">
            <a:off x="1498601" y="3297238"/>
            <a:ext cx="501650" cy="657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9" name="AutoShape 139"/>
          <p:cNvCxnSpPr>
            <a:cxnSpLocks noChangeShapeType="1"/>
            <a:stCxn id="5256" idx="2"/>
            <a:endCxn id="5263" idx="0"/>
          </p:cNvCxnSpPr>
          <p:nvPr/>
        </p:nvCxnSpPr>
        <p:spPr bwMode="auto">
          <a:xfrm rot="16200000" flipH="1">
            <a:off x="2159001" y="3294063"/>
            <a:ext cx="501650" cy="663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60" name="AutoShape 140"/>
          <p:cNvSpPr>
            <a:spLocks noChangeArrowheads="1"/>
          </p:cNvSpPr>
          <p:nvPr/>
        </p:nvSpPr>
        <p:spPr bwMode="auto">
          <a:xfrm>
            <a:off x="762001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61" name="Text Box 141"/>
          <p:cNvSpPr txBox="1">
            <a:spLocks noChangeArrowheads="1"/>
          </p:cNvSpPr>
          <p:nvPr/>
        </p:nvSpPr>
        <p:spPr bwMode="auto">
          <a:xfrm>
            <a:off x="825501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5262" name="AutoShape 142"/>
          <p:cNvSpPr>
            <a:spLocks noChangeArrowheads="1"/>
          </p:cNvSpPr>
          <p:nvPr/>
        </p:nvSpPr>
        <p:spPr bwMode="auto">
          <a:xfrm>
            <a:off x="2082801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63" name="Text Box 143"/>
          <p:cNvSpPr txBox="1">
            <a:spLocks noChangeArrowheads="1"/>
          </p:cNvSpPr>
          <p:nvPr/>
        </p:nvSpPr>
        <p:spPr bwMode="auto">
          <a:xfrm>
            <a:off x="2146301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sp>
        <p:nvSpPr>
          <p:cNvPr id="5264" name="AutoShape 144"/>
          <p:cNvSpPr>
            <a:spLocks noChangeArrowheads="1"/>
          </p:cNvSpPr>
          <p:nvPr/>
        </p:nvSpPr>
        <p:spPr bwMode="auto">
          <a:xfrm>
            <a:off x="762001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65" name="Text Box 145"/>
          <p:cNvSpPr txBox="1">
            <a:spLocks noChangeArrowheads="1"/>
          </p:cNvSpPr>
          <p:nvPr/>
        </p:nvSpPr>
        <p:spPr bwMode="auto">
          <a:xfrm>
            <a:off x="838201" y="52578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Two-sample </a:t>
            </a:r>
            <a:r>
              <a:rPr lang="en-US" altLang="en-US" sz="1200" i="1"/>
              <a:t>t</a:t>
            </a:r>
            <a:r>
              <a:rPr lang="en-US" altLang="en-US" sz="1200"/>
              <a:t>-test</a:t>
            </a:r>
          </a:p>
        </p:txBody>
      </p:sp>
      <p:sp>
        <p:nvSpPr>
          <p:cNvPr id="5266" name="AutoShape 146"/>
          <p:cNvSpPr>
            <a:spLocks noChangeArrowheads="1"/>
          </p:cNvSpPr>
          <p:nvPr/>
        </p:nvSpPr>
        <p:spPr bwMode="auto">
          <a:xfrm>
            <a:off x="2082801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67" name="Text Box 147"/>
          <p:cNvSpPr txBox="1">
            <a:spLocks noChangeArrowheads="1"/>
          </p:cNvSpPr>
          <p:nvPr/>
        </p:nvSpPr>
        <p:spPr bwMode="auto">
          <a:xfrm>
            <a:off x="2133601" y="5257801"/>
            <a:ext cx="1190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Wilcoxon rank sum (or Mann-Whitney) test </a:t>
            </a:r>
          </a:p>
        </p:txBody>
      </p:sp>
      <p:cxnSp>
        <p:nvCxnSpPr>
          <p:cNvPr id="5268" name="AutoShape 148"/>
          <p:cNvCxnSpPr>
            <a:cxnSpLocks noChangeShapeType="1"/>
            <a:stCxn id="5260" idx="2"/>
            <a:endCxn id="5264" idx="0"/>
          </p:cNvCxnSpPr>
          <p:nvPr/>
        </p:nvCxnSpPr>
        <p:spPr bwMode="auto">
          <a:xfrm>
            <a:off x="1389063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69" name="AutoShape 149"/>
          <p:cNvCxnSpPr>
            <a:cxnSpLocks noChangeShapeType="1"/>
            <a:stCxn id="5262" idx="2"/>
            <a:endCxn id="5266" idx="0"/>
          </p:cNvCxnSpPr>
          <p:nvPr/>
        </p:nvCxnSpPr>
        <p:spPr bwMode="auto">
          <a:xfrm>
            <a:off x="2709863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0" name="AutoShape 150"/>
          <p:cNvSpPr>
            <a:spLocks noChangeArrowheads="1"/>
          </p:cNvSpPr>
          <p:nvPr/>
        </p:nvSpPr>
        <p:spPr bwMode="auto">
          <a:xfrm>
            <a:off x="4127501" y="247015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71" name="Text Box 151"/>
          <p:cNvSpPr txBox="1">
            <a:spLocks noChangeArrowheads="1"/>
          </p:cNvSpPr>
          <p:nvPr/>
        </p:nvSpPr>
        <p:spPr bwMode="auto">
          <a:xfrm>
            <a:off x="4175126" y="2470150"/>
            <a:ext cx="1190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Paired</a:t>
            </a:r>
          </a:p>
        </p:txBody>
      </p:sp>
      <p:sp>
        <p:nvSpPr>
          <p:cNvPr id="5272" name="AutoShape 152"/>
          <p:cNvSpPr>
            <a:spLocks noChangeArrowheads="1"/>
          </p:cNvSpPr>
          <p:nvPr/>
        </p:nvSpPr>
        <p:spPr bwMode="auto">
          <a:xfrm>
            <a:off x="6845301" y="247015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73" name="Text Box 153"/>
          <p:cNvSpPr txBox="1">
            <a:spLocks noChangeArrowheads="1"/>
          </p:cNvSpPr>
          <p:nvPr/>
        </p:nvSpPr>
        <p:spPr bwMode="auto">
          <a:xfrm>
            <a:off x="6908801" y="247015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Independent Groups</a:t>
            </a:r>
          </a:p>
        </p:txBody>
      </p:sp>
      <p:sp>
        <p:nvSpPr>
          <p:cNvPr id="5274" name="AutoShape 154"/>
          <p:cNvSpPr>
            <a:spLocks noChangeArrowheads="1"/>
          </p:cNvSpPr>
          <p:nvPr/>
        </p:nvSpPr>
        <p:spPr bwMode="auto">
          <a:xfrm>
            <a:off x="6156326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75" name="Text Box 155"/>
          <p:cNvSpPr txBox="1">
            <a:spLocks noChangeArrowheads="1"/>
          </p:cNvSpPr>
          <p:nvPr/>
        </p:nvSpPr>
        <p:spPr bwMode="auto">
          <a:xfrm>
            <a:off x="6219826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5276" name="AutoShape 156"/>
          <p:cNvSpPr>
            <a:spLocks noChangeArrowheads="1"/>
          </p:cNvSpPr>
          <p:nvPr/>
        </p:nvSpPr>
        <p:spPr bwMode="auto">
          <a:xfrm>
            <a:off x="7477126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77" name="Text Box 157"/>
          <p:cNvSpPr txBox="1">
            <a:spLocks noChangeArrowheads="1"/>
          </p:cNvSpPr>
          <p:nvPr/>
        </p:nvSpPr>
        <p:spPr bwMode="auto">
          <a:xfrm>
            <a:off x="7540626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cxnSp>
        <p:nvCxnSpPr>
          <p:cNvPr id="5278" name="AutoShape 158"/>
          <p:cNvCxnSpPr>
            <a:cxnSpLocks noChangeShapeType="1"/>
            <a:stCxn id="5272" idx="2"/>
            <a:endCxn id="5275" idx="0"/>
          </p:cNvCxnSpPr>
          <p:nvPr/>
        </p:nvCxnSpPr>
        <p:spPr bwMode="auto">
          <a:xfrm rot="5400000">
            <a:off x="6892926" y="3297238"/>
            <a:ext cx="501650" cy="657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9" name="AutoShape 159"/>
          <p:cNvCxnSpPr>
            <a:cxnSpLocks noChangeShapeType="1"/>
            <a:stCxn id="5272" idx="2"/>
            <a:endCxn id="5277" idx="0"/>
          </p:cNvCxnSpPr>
          <p:nvPr/>
        </p:nvCxnSpPr>
        <p:spPr bwMode="auto">
          <a:xfrm rot="16200000" flipH="1">
            <a:off x="7553326" y="3294063"/>
            <a:ext cx="501650" cy="663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80" name="AutoShape 160"/>
          <p:cNvSpPr>
            <a:spLocks noChangeArrowheads="1"/>
          </p:cNvSpPr>
          <p:nvPr/>
        </p:nvSpPr>
        <p:spPr bwMode="auto">
          <a:xfrm>
            <a:off x="6156326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81" name="Text Box 161"/>
          <p:cNvSpPr txBox="1">
            <a:spLocks noChangeArrowheads="1"/>
          </p:cNvSpPr>
          <p:nvPr/>
        </p:nvSpPr>
        <p:spPr bwMode="auto">
          <a:xfrm>
            <a:off x="6248401" y="525780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One Way ANOVA</a:t>
            </a:r>
          </a:p>
        </p:txBody>
      </p:sp>
      <p:sp>
        <p:nvSpPr>
          <p:cNvPr id="5282" name="AutoShape 162"/>
          <p:cNvSpPr>
            <a:spLocks noChangeArrowheads="1"/>
          </p:cNvSpPr>
          <p:nvPr/>
        </p:nvSpPr>
        <p:spPr bwMode="auto">
          <a:xfrm>
            <a:off x="7477126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83" name="Text Box 163"/>
          <p:cNvSpPr txBox="1">
            <a:spLocks noChangeArrowheads="1"/>
          </p:cNvSpPr>
          <p:nvPr/>
        </p:nvSpPr>
        <p:spPr bwMode="auto">
          <a:xfrm>
            <a:off x="7543800" y="5181600"/>
            <a:ext cx="119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Kruskal-Wallis one-way ANOVA</a:t>
            </a:r>
          </a:p>
        </p:txBody>
      </p:sp>
      <p:cxnSp>
        <p:nvCxnSpPr>
          <p:cNvPr id="5284" name="AutoShape 164"/>
          <p:cNvCxnSpPr>
            <a:cxnSpLocks noChangeShapeType="1"/>
            <a:stCxn id="5274" idx="2"/>
            <a:endCxn id="5280" idx="0"/>
          </p:cNvCxnSpPr>
          <p:nvPr/>
        </p:nvCxnSpPr>
        <p:spPr bwMode="auto">
          <a:xfrm>
            <a:off x="6783388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85" name="AutoShape 165"/>
          <p:cNvCxnSpPr>
            <a:cxnSpLocks noChangeShapeType="1"/>
            <a:stCxn id="5276" idx="2"/>
            <a:endCxn id="5282" idx="0"/>
          </p:cNvCxnSpPr>
          <p:nvPr/>
        </p:nvCxnSpPr>
        <p:spPr bwMode="auto">
          <a:xfrm>
            <a:off x="8104188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22" name="Group 202"/>
          <p:cNvGrpSpPr>
            <a:grpSpLocks/>
          </p:cNvGrpSpPr>
          <p:nvPr/>
        </p:nvGrpSpPr>
        <p:grpSpPr bwMode="auto">
          <a:xfrm>
            <a:off x="2514600" y="685800"/>
            <a:ext cx="1752600" cy="914400"/>
            <a:chOff x="1418" y="528"/>
            <a:chExt cx="788" cy="432"/>
          </a:xfrm>
        </p:grpSpPr>
        <p:sp>
          <p:nvSpPr>
            <p:cNvPr id="5286" name="AutoShape 166"/>
            <p:cNvSpPr>
              <a:spLocks noChangeArrowheads="1"/>
            </p:cNvSpPr>
            <p:nvPr/>
          </p:nvSpPr>
          <p:spPr bwMode="auto">
            <a:xfrm>
              <a:off x="1418" y="528"/>
              <a:ext cx="788" cy="43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287" name="Text Box 167"/>
            <p:cNvSpPr txBox="1">
              <a:spLocks noChangeArrowheads="1"/>
            </p:cNvSpPr>
            <p:nvPr/>
          </p:nvSpPr>
          <p:spPr bwMode="auto">
            <a:xfrm>
              <a:off x="1440" y="528"/>
              <a:ext cx="75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 variable has 2 groups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(Control and One Treatment)</a:t>
              </a:r>
            </a:p>
          </p:txBody>
        </p:sp>
      </p:grpSp>
      <p:grpSp>
        <p:nvGrpSpPr>
          <p:cNvPr id="5324" name="Group 204"/>
          <p:cNvGrpSpPr>
            <a:grpSpLocks/>
          </p:cNvGrpSpPr>
          <p:nvPr/>
        </p:nvGrpSpPr>
        <p:grpSpPr bwMode="auto">
          <a:xfrm>
            <a:off x="7924800" y="685800"/>
            <a:ext cx="1828800" cy="914400"/>
            <a:chOff x="4752" y="576"/>
            <a:chExt cx="816" cy="432"/>
          </a:xfrm>
        </p:grpSpPr>
        <p:sp>
          <p:nvSpPr>
            <p:cNvPr id="5289" name="AutoShape 169"/>
            <p:cNvSpPr>
              <a:spLocks noChangeArrowheads="1"/>
            </p:cNvSpPr>
            <p:nvPr/>
          </p:nvSpPr>
          <p:spPr bwMode="auto">
            <a:xfrm>
              <a:off x="4766" y="576"/>
              <a:ext cx="788" cy="43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290" name="Text Box 170"/>
            <p:cNvSpPr txBox="1">
              <a:spLocks noChangeArrowheads="1"/>
            </p:cNvSpPr>
            <p:nvPr/>
          </p:nvSpPr>
          <p:spPr bwMode="auto">
            <a:xfrm>
              <a:off x="4752" y="576"/>
              <a:ext cx="8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Predictor variable has more than 2 groups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200"/>
                <a:t>(Control and Two or More Treatments)</a:t>
              </a:r>
            </a:p>
          </p:txBody>
        </p:sp>
      </p:grpSp>
      <p:sp>
        <p:nvSpPr>
          <p:cNvPr id="5291" name="AutoShape 171"/>
          <p:cNvSpPr>
            <a:spLocks noChangeArrowheads="1"/>
          </p:cNvSpPr>
          <p:nvPr/>
        </p:nvSpPr>
        <p:spPr bwMode="auto">
          <a:xfrm>
            <a:off x="3444876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92" name="Text Box 172"/>
          <p:cNvSpPr txBox="1">
            <a:spLocks noChangeArrowheads="1"/>
          </p:cNvSpPr>
          <p:nvPr/>
        </p:nvSpPr>
        <p:spPr bwMode="auto">
          <a:xfrm>
            <a:off x="3505201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5293" name="AutoShape 173"/>
          <p:cNvSpPr>
            <a:spLocks noChangeArrowheads="1"/>
          </p:cNvSpPr>
          <p:nvPr/>
        </p:nvSpPr>
        <p:spPr bwMode="auto">
          <a:xfrm>
            <a:off x="4765676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94" name="Text Box 174"/>
          <p:cNvSpPr txBox="1">
            <a:spLocks noChangeArrowheads="1"/>
          </p:cNvSpPr>
          <p:nvPr/>
        </p:nvSpPr>
        <p:spPr bwMode="auto">
          <a:xfrm>
            <a:off x="4826001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sp>
        <p:nvSpPr>
          <p:cNvPr id="5295" name="AutoShape 175"/>
          <p:cNvSpPr>
            <a:spLocks noChangeArrowheads="1"/>
          </p:cNvSpPr>
          <p:nvPr/>
        </p:nvSpPr>
        <p:spPr bwMode="auto">
          <a:xfrm>
            <a:off x="3444876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96" name="Text Box 176"/>
          <p:cNvSpPr txBox="1">
            <a:spLocks noChangeArrowheads="1"/>
          </p:cNvSpPr>
          <p:nvPr/>
        </p:nvSpPr>
        <p:spPr bwMode="auto">
          <a:xfrm>
            <a:off x="3505201" y="5257801"/>
            <a:ext cx="11906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Paired </a:t>
            </a:r>
            <a:r>
              <a:rPr lang="en-US" altLang="en-US" sz="1200" i="1"/>
              <a:t>t</a:t>
            </a:r>
            <a:r>
              <a:rPr lang="en-US" altLang="en-US" sz="1200"/>
              <a:t>-test</a:t>
            </a:r>
          </a:p>
        </p:txBody>
      </p:sp>
      <p:sp>
        <p:nvSpPr>
          <p:cNvPr id="5297" name="AutoShape 177"/>
          <p:cNvSpPr>
            <a:spLocks noChangeArrowheads="1"/>
          </p:cNvSpPr>
          <p:nvPr/>
        </p:nvSpPr>
        <p:spPr bwMode="auto">
          <a:xfrm>
            <a:off x="4765676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98" name="Text Box 178"/>
          <p:cNvSpPr txBox="1">
            <a:spLocks noChangeArrowheads="1"/>
          </p:cNvSpPr>
          <p:nvPr/>
        </p:nvSpPr>
        <p:spPr bwMode="auto">
          <a:xfrm>
            <a:off x="4800601" y="5257800"/>
            <a:ext cx="119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Sign test or Wilcoxon signed rank test</a:t>
            </a:r>
          </a:p>
        </p:txBody>
      </p:sp>
      <p:cxnSp>
        <p:nvCxnSpPr>
          <p:cNvPr id="5299" name="AutoShape 179"/>
          <p:cNvCxnSpPr>
            <a:cxnSpLocks noChangeShapeType="1"/>
            <a:stCxn id="5291" idx="2"/>
            <a:endCxn id="5295" idx="0"/>
          </p:cNvCxnSpPr>
          <p:nvPr/>
        </p:nvCxnSpPr>
        <p:spPr bwMode="auto">
          <a:xfrm>
            <a:off x="4071938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00" name="AutoShape 180"/>
          <p:cNvCxnSpPr>
            <a:cxnSpLocks noChangeShapeType="1"/>
            <a:stCxn id="5293" idx="2"/>
            <a:endCxn id="5297" idx="0"/>
          </p:cNvCxnSpPr>
          <p:nvPr/>
        </p:nvCxnSpPr>
        <p:spPr bwMode="auto">
          <a:xfrm>
            <a:off x="5392738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02" name="AutoShape 182"/>
          <p:cNvCxnSpPr>
            <a:cxnSpLocks noChangeShapeType="1"/>
            <a:stCxn id="5270" idx="2"/>
            <a:endCxn id="5292" idx="0"/>
          </p:cNvCxnSpPr>
          <p:nvPr/>
        </p:nvCxnSpPr>
        <p:spPr bwMode="auto">
          <a:xfrm rot="5400000">
            <a:off x="4176713" y="3298825"/>
            <a:ext cx="501650" cy="654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03" name="AutoShape 183"/>
          <p:cNvCxnSpPr>
            <a:cxnSpLocks noChangeShapeType="1"/>
            <a:stCxn id="5270" idx="2"/>
            <a:endCxn id="5294" idx="0"/>
          </p:cNvCxnSpPr>
          <p:nvPr/>
        </p:nvCxnSpPr>
        <p:spPr bwMode="auto">
          <a:xfrm rot="16200000" flipH="1">
            <a:off x="4837113" y="3292475"/>
            <a:ext cx="501650" cy="666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04" name="AutoShape 184"/>
          <p:cNvSpPr>
            <a:spLocks noChangeArrowheads="1"/>
          </p:cNvSpPr>
          <p:nvPr/>
        </p:nvSpPr>
        <p:spPr bwMode="auto">
          <a:xfrm>
            <a:off x="9544051" y="247015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305" name="Text Box 185"/>
          <p:cNvSpPr txBox="1">
            <a:spLocks noChangeArrowheads="1"/>
          </p:cNvSpPr>
          <p:nvPr/>
        </p:nvSpPr>
        <p:spPr bwMode="auto">
          <a:xfrm>
            <a:off x="9607551" y="2470150"/>
            <a:ext cx="1190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Related Groups</a:t>
            </a:r>
          </a:p>
        </p:txBody>
      </p:sp>
      <p:sp>
        <p:nvSpPr>
          <p:cNvPr id="5306" name="AutoShape 186"/>
          <p:cNvSpPr>
            <a:spLocks noChangeArrowheads="1"/>
          </p:cNvSpPr>
          <p:nvPr/>
        </p:nvSpPr>
        <p:spPr bwMode="auto">
          <a:xfrm>
            <a:off x="8858250" y="3876676"/>
            <a:ext cx="1250950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307" name="Text Box 187"/>
          <p:cNvSpPr txBox="1">
            <a:spLocks noChangeArrowheads="1"/>
          </p:cNvSpPr>
          <p:nvPr/>
        </p:nvSpPr>
        <p:spPr bwMode="auto">
          <a:xfrm>
            <a:off x="8918576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OK</a:t>
            </a:r>
          </a:p>
        </p:txBody>
      </p:sp>
      <p:sp>
        <p:nvSpPr>
          <p:cNvPr id="5308" name="AutoShape 188"/>
          <p:cNvSpPr>
            <a:spLocks noChangeArrowheads="1"/>
          </p:cNvSpPr>
          <p:nvPr/>
        </p:nvSpPr>
        <p:spPr bwMode="auto">
          <a:xfrm>
            <a:off x="10175876" y="3876676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309" name="Text Box 189"/>
          <p:cNvSpPr txBox="1">
            <a:spLocks noChangeArrowheads="1"/>
          </p:cNvSpPr>
          <p:nvPr/>
        </p:nvSpPr>
        <p:spPr bwMode="auto">
          <a:xfrm>
            <a:off x="10239376" y="38766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Assumptions not OK</a:t>
            </a:r>
          </a:p>
        </p:txBody>
      </p:sp>
      <p:cxnSp>
        <p:nvCxnSpPr>
          <p:cNvPr id="5310" name="AutoShape 190"/>
          <p:cNvCxnSpPr>
            <a:cxnSpLocks noChangeShapeType="1"/>
            <a:stCxn id="5304" idx="2"/>
            <a:endCxn id="5307" idx="0"/>
          </p:cNvCxnSpPr>
          <p:nvPr/>
        </p:nvCxnSpPr>
        <p:spPr bwMode="auto">
          <a:xfrm rot="5400000">
            <a:off x="9591676" y="3297238"/>
            <a:ext cx="501650" cy="657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1" name="AutoShape 191"/>
          <p:cNvCxnSpPr>
            <a:cxnSpLocks noChangeShapeType="1"/>
            <a:stCxn id="5304" idx="2"/>
            <a:endCxn id="5309" idx="0"/>
          </p:cNvCxnSpPr>
          <p:nvPr/>
        </p:nvCxnSpPr>
        <p:spPr bwMode="auto">
          <a:xfrm rot="16200000" flipH="1">
            <a:off x="10252076" y="3294063"/>
            <a:ext cx="501650" cy="663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2" name="AutoShape 192"/>
          <p:cNvSpPr>
            <a:spLocks noChangeArrowheads="1"/>
          </p:cNvSpPr>
          <p:nvPr/>
        </p:nvSpPr>
        <p:spPr bwMode="auto">
          <a:xfrm>
            <a:off x="8858250" y="5207001"/>
            <a:ext cx="1250950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313" name="Text Box 193"/>
          <p:cNvSpPr txBox="1">
            <a:spLocks noChangeArrowheads="1"/>
          </p:cNvSpPr>
          <p:nvPr/>
        </p:nvSpPr>
        <p:spPr bwMode="auto">
          <a:xfrm>
            <a:off x="8924926" y="5356226"/>
            <a:ext cx="1190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ANOVA</a:t>
            </a:r>
          </a:p>
        </p:txBody>
      </p:sp>
      <p:sp>
        <p:nvSpPr>
          <p:cNvPr id="5314" name="AutoShape 194"/>
          <p:cNvSpPr>
            <a:spLocks noChangeArrowheads="1"/>
          </p:cNvSpPr>
          <p:nvPr/>
        </p:nvSpPr>
        <p:spPr bwMode="auto">
          <a:xfrm>
            <a:off x="10175876" y="5207001"/>
            <a:ext cx="1254125" cy="9048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315" name="Text Box 195"/>
          <p:cNvSpPr txBox="1">
            <a:spLocks noChangeArrowheads="1"/>
          </p:cNvSpPr>
          <p:nvPr/>
        </p:nvSpPr>
        <p:spPr bwMode="auto">
          <a:xfrm>
            <a:off x="10223500" y="5280025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Friedman two-way ANOVA</a:t>
            </a:r>
          </a:p>
        </p:txBody>
      </p:sp>
      <p:cxnSp>
        <p:nvCxnSpPr>
          <p:cNvPr id="5316" name="AutoShape 196"/>
          <p:cNvCxnSpPr>
            <a:cxnSpLocks noChangeShapeType="1"/>
            <a:stCxn id="5306" idx="2"/>
            <a:endCxn id="5312" idx="0"/>
          </p:cNvCxnSpPr>
          <p:nvPr/>
        </p:nvCxnSpPr>
        <p:spPr bwMode="auto">
          <a:xfrm>
            <a:off x="9483725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7" name="AutoShape 197"/>
          <p:cNvCxnSpPr>
            <a:cxnSpLocks noChangeShapeType="1"/>
            <a:stCxn id="5308" idx="2"/>
            <a:endCxn id="5314" idx="0"/>
          </p:cNvCxnSpPr>
          <p:nvPr/>
        </p:nvCxnSpPr>
        <p:spPr bwMode="auto">
          <a:xfrm>
            <a:off x="10802938" y="4781550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8" name="AutoShape 198"/>
          <p:cNvCxnSpPr>
            <a:cxnSpLocks noChangeShapeType="1"/>
            <a:stCxn id="5289" idx="2"/>
            <a:endCxn id="5273" idx="0"/>
          </p:cNvCxnSpPr>
          <p:nvPr/>
        </p:nvCxnSpPr>
        <p:spPr bwMode="auto">
          <a:xfrm rot="5400000">
            <a:off x="7736682" y="1367632"/>
            <a:ext cx="869950" cy="1335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9" name="AutoShape 199"/>
          <p:cNvCxnSpPr>
            <a:cxnSpLocks noChangeShapeType="1"/>
            <a:stCxn id="5289" idx="2"/>
            <a:endCxn id="5305" idx="0"/>
          </p:cNvCxnSpPr>
          <p:nvPr/>
        </p:nvCxnSpPr>
        <p:spPr bwMode="auto">
          <a:xfrm rot="16200000" flipH="1">
            <a:off x="9086057" y="1353344"/>
            <a:ext cx="869950" cy="1363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1" name="AutoShape 201"/>
          <p:cNvCxnSpPr>
            <a:cxnSpLocks noChangeShapeType="1"/>
            <a:stCxn id="5286" idx="2"/>
            <a:endCxn id="5271" idx="0"/>
          </p:cNvCxnSpPr>
          <p:nvPr/>
        </p:nvCxnSpPr>
        <p:spPr bwMode="auto">
          <a:xfrm rot="16200000" flipH="1">
            <a:off x="3645694" y="1345406"/>
            <a:ext cx="869950" cy="13795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3" name="AutoShape 203"/>
          <p:cNvCxnSpPr>
            <a:cxnSpLocks noChangeShapeType="1"/>
            <a:stCxn id="5286" idx="2"/>
            <a:endCxn id="5257" idx="0"/>
          </p:cNvCxnSpPr>
          <p:nvPr/>
        </p:nvCxnSpPr>
        <p:spPr bwMode="auto">
          <a:xfrm rot="5400000">
            <a:off x="2313782" y="1393032"/>
            <a:ext cx="869950" cy="1284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649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/>
              <a:t>What test would you use?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Single continuous response variable and three continuous predictor variables</a:t>
            </a:r>
          </a:p>
          <a:p>
            <a:r>
              <a:rPr lang="en-CA" dirty="0" smtClean="0"/>
              <a:t>Single continuous response variable that is non-normally distributed and a categorical predictor variable with two categories</a:t>
            </a:r>
          </a:p>
          <a:p>
            <a:r>
              <a:rPr lang="en-CA" dirty="0" smtClean="0"/>
              <a:t>Two continuous variables where you would like to test for an association</a:t>
            </a:r>
          </a:p>
          <a:p>
            <a:r>
              <a:rPr lang="en-CA" dirty="0" smtClean="0"/>
              <a:t>Single continuous response variable measured in two treatment groups with three measurements made per individual sampling unit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60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647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Ebrima</vt:lpstr>
      <vt:lpstr>Office Theme</vt:lpstr>
      <vt:lpstr>NRES 776 Final Lab Exam</vt:lpstr>
      <vt:lpstr>Choosing an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test would you use?</vt:lpstr>
      <vt:lpstr>Interpreting Output</vt:lpstr>
      <vt:lpstr>Interpreting Output</vt:lpstr>
      <vt:lpstr>Interpreting Output</vt:lpstr>
      <vt:lpstr>Interpreting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NRES 776 Final Lab Exam</dc:title>
  <dc:creator>Heather Bryan</dc:creator>
  <cp:lastModifiedBy>Heather Bryan</cp:lastModifiedBy>
  <cp:revision>14</cp:revision>
  <dcterms:created xsi:type="dcterms:W3CDTF">2020-12-01T09:03:41Z</dcterms:created>
  <dcterms:modified xsi:type="dcterms:W3CDTF">2021-11-30T20:22:35Z</dcterms:modified>
</cp:coreProperties>
</file>