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37" r:id="rId2"/>
    <p:sldId id="256" r:id="rId3"/>
    <p:sldId id="257" r:id="rId4"/>
    <p:sldId id="298" r:id="rId5"/>
    <p:sldId id="306" r:id="rId6"/>
    <p:sldId id="307" r:id="rId7"/>
    <p:sldId id="299" r:id="rId8"/>
    <p:sldId id="312" r:id="rId9"/>
    <p:sldId id="333" r:id="rId10"/>
    <p:sldId id="310" r:id="rId11"/>
    <p:sldId id="311" r:id="rId12"/>
    <p:sldId id="314" r:id="rId13"/>
    <p:sldId id="313" r:id="rId14"/>
    <p:sldId id="301" r:id="rId15"/>
    <p:sldId id="302" r:id="rId16"/>
    <p:sldId id="305" r:id="rId17"/>
    <p:sldId id="315" r:id="rId18"/>
    <p:sldId id="317" r:id="rId19"/>
    <p:sldId id="318" r:id="rId20"/>
    <p:sldId id="319" r:id="rId21"/>
    <p:sldId id="322" r:id="rId22"/>
    <p:sldId id="308" r:id="rId23"/>
    <p:sldId id="332" r:id="rId24"/>
    <p:sldId id="321" r:id="rId25"/>
    <p:sldId id="297" r:id="rId26"/>
    <p:sldId id="334" r:id="rId27"/>
    <p:sldId id="335" r:id="rId28"/>
    <p:sldId id="33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56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71346" autoAdjust="0"/>
  </p:normalViewPr>
  <p:slideViewPr>
    <p:cSldViewPr snapToGrid="0" showGuides="1">
      <p:cViewPr varScale="1">
        <p:scale>
          <a:sx n="79" d="100"/>
          <a:sy n="79" d="100"/>
        </p:scale>
        <p:origin x="2244" y="114"/>
      </p:cViewPr>
      <p:guideLst>
        <p:guide orient="horz" pos="2273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D1C7-3834-42C5-B55C-AD38434F39A7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5843-4C83-4A58-A610-5E17F487C3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Goal is to test relationship between one dependent variable and several independent variables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26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use this approach to calculate the amount of variability explained by each variable</a:t>
            </a:r>
            <a:r>
              <a:rPr lang="en-US" baseline="0" dirty="0" smtClean="0"/>
              <a:t> independently (partial R-squared)</a:t>
            </a:r>
          </a:p>
          <a:p>
            <a:r>
              <a:rPr lang="en-US" baseline="0" dirty="0" smtClean="0"/>
              <a:t>The partial r-squared values sum to the full r-squared</a:t>
            </a:r>
          </a:p>
          <a:p>
            <a:r>
              <a:rPr lang="en-US" baseline="0" dirty="0" smtClean="0"/>
              <a:t>Note that you need to be careful about the number of variables you include in the model. </a:t>
            </a:r>
          </a:p>
          <a:p>
            <a:r>
              <a:rPr lang="en-US" baseline="0" dirty="0" smtClean="0"/>
              <a:t>Each variable will explain some variation in y due to chance alone. </a:t>
            </a:r>
          </a:p>
          <a:p>
            <a:r>
              <a:rPr lang="en-US" baseline="0" dirty="0" smtClean="0"/>
              <a:t>If you include enough variables in your model, you will end up with an R2 of 1 even if none have substantial predictive power</a:t>
            </a:r>
          </a:p>
          <a:p>
            <a:r>
              <a:rPr lang="en-US" baseline="0" dirty="0" smtClean="0"/>
              <a:t>Most stat programs therefore include an adjusted r-squared value in the output</a:t>
            </a:r>
          </a:p>
          <a:p>
            <a:r>
              <a:rPr lang="en-US" baseline="0" dirty="0" smtClean="0"/>
              <a:t>Adjusted R-squared values correct for the number of terms in the model, and are helpful in comparing models, but can’t be use to interpret amount of variability explained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Beach Image: https://thenetherlandsbynumbers.files.wordpress.com/2014/07/dutch-coast.png</a:t>
            </a:r>
          </a:p>
          <a:p>
            <a:r>
              <a:rPr lang="en-US" dirty="0" smtClean="0"/>
              <a:t>Other images: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8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a correlation coefficient</a:t>
            </a:r>
            <a:r>
              <a:rPr lang="en-US" baseline="0" dirty="0" smtClean="0"/>
              <a:t> below 0.7 or 0.6 to avoid issues with </a:t>
            </a:r>
            <a:r>
              <a:rPr lang="en-US" baseline="0" dirty="0" err="1" smtClean="0"/>
              <a:t>colinearity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variables</a:t>
            </a:r>
            <a:r>
              <a:rPr lang="en-US" baseline="0" dirty="0" smtClean="0"/>
              <a:t> are important in this model?</a:t>
            </a:r>
          </a:p>
          <a:p>
            <a:r>
              <a:rPr lang="en-US" baseline="0" dirty="0" smtClean="0"/>
              <a:t>How would you interpret the coefficient for NAP? Week?</a:t>
            </a:r>
          </a:p>
          <a:p>
            <a:r>
              <a:rPr lang="en-US" baseline="0" dirty="0" smtClean="0"/>
              <a:t>Why is there no estimate for Week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7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7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290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874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83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77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-least-squares solution passes a plane through</a:t>
            </a:r>
            <a:r>
              <a:rPr lang="en-US" baseline="0" dirty="0" smtClean="0"/>
              <a:t> cloud of points (rather than through individual variables)</a:t>
            </a:r>
          </a:p>
          <a:p>
            <a:r>
              <a:rPr lang="en-US" baseline="0" dirty="0" smtClean="0"/>
              <a:t>-plane positioned to minimize the sum of squared vertical deviations from the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15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Goal is to test relationship between one dependent variable and several independent variables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07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p=number</a:t>
            </a:r>
            <a:r>
              <a:rPr lang="en-US" baseline="0" dirty="0" smtClean="0"/>
              <a:t> of independent variables  in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Goal is to test relationship between one dependent variable and several independent variables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2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question in multiple regression is to assess whether contributions of each variable are “significant”</a:t>
            </a:r>
          </a:p>
          <a:p>
            <a:r>
              <a:rPr lang="en-US" baseline="0" dirty="0" smtClean="0"/>
              <a:t>Done by comparing variability explained by the full model versus variability explained by the reduced model (when a particular term is left out)</a:t>
            </a:r>
          </a:p>
          <a:p>
            <a:r>
              <a:rPr lang="en-US" baseline="0" dirty="0" smtClean="0"/>
              <a:t>This will give us the contribution of each variable</a:t>
            </a:r>
          </a:p>
          <a:p>
            <a:r>
              <a:rPr lang="en-US" baseline="0" dirty="0" smtClean="0"/>
              <a:t>If F-test is significant, it means that variable has a significant effect on y</a:t>
            </a:r>
          </a:p>
          <a:p>
            <a:r>
              <a:rPr lang="en-US" baseline="0" dirty="0" smtClean="0"/>
              <a:t>F-partial always based on full model</a:t>
            </a:r>
          </a:p>
          <a:p>
            <a:r>
              <a:rPr lang="en-US" baseline="0" dirty="0" smtClean="0"/>
              <a:t>Keep in mind that you will get a different result depending on what order the variables are entered in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53067"/>
            <a:ext cx="7772400" cy="885296"/>
          </a:xfrm>
        </p:spPr>
        <p:txBody>
          <a:bodyPr anchor="b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15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6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2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3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4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2A84-9181-48C0-84D8-51849C835DE8}" type="datetimeFigureOut">
              <a:rPr lang="en-CA" smtClean="0"/>
              <a:t>2021-10-21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" y="402336"/>
            <a:ext cx="7266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About the right length</a:t>
            </a:r>
          </a:p>
          <a:p>
            <a:endParaRPr lang="en-CA" dirty="0" smtClean="0"/>
          </a:p>
          <a:p>
            <a:r>
              <a:rPr lang="en-CA" dirty="0" smtClean="0"/>
              <a:t>Pick a different example to start with (ant one isn’t great)</a:t>
            </a:r>
          </a:p>
          <a:p>
            <a:r>
              <a:rPr lang="en-CA" dirty="0" smtClean="0"/>
              <a:t>Don’t really like the RIKZ dataset either</a:t>
            </a:r>
          </a:p>
          <a:p>
            <a:r>
              <a:rPr lang="en-CA" dirty="0" smtClean="0"/>
              <a:t>Go through the variance partitioning again</a:t>
            </a:r>
          </a:p>
          <a:p>
            <a:r>
              <a:rPr lang="en-CA" dirty="0" smtClean="0"/>
              <a:t>Re-do coefficient plot to make it look better</a:t>
            </a:r>
          </a:p>
          <a:p>
            <a:r>
              <a:rPr lang="en-CA" dirty="0" smtClean="0"/>
              <a:t>Standardizing x-variables: check the slide about interpreting the scaled variables</a:t>
            </a:r>
          </a:p>
          <a:p>
            <a:r>
              <a:rPr lang="en-CA" dirty="0" smtClean="0"/>
              <a:t>ANOVA vs t-tests in multiple regression: which one to use?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56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Hypothesis Testing in Multiple Regression (Overall model fit)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9764" y="1816274"/>
                <a:ext cx="6676372" cy="98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CA" sz="2800" baseline="-25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0</a:t>
                </a:r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……=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CA" sz="2800" baseline="-25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CA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64" y="1816274"/>
                <a:ext cx="6676372" cy="987322"/>
              </a:xfrm>
              <a:prstGeom prst="rect">
                <a:avLst/>
              </a:prstGeom>
              <a:blipFill rotWithShape="0">
                <a:blip r:embed="rId3"/>
                <a:stretch>
                  <a:fillRect t="-7407" b="-160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5545" y="3173320"/>
                <a:ext cx="5373666" cy="98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𝑅𝐸𝐺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𝑅𝐸𝑆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45" y="3173320"/>
                <a:ext cx="5373666" cy="9870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4297" y="4640953"/>
                <a:ext cx="7828768" cy="72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𝑅𝐸𝐺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2800" dirty="0" smtClean="0"/>
                  <a:t> = Total % explained variation by model</a:t>
                </a:r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97" y="4640953"/>
                <a:ext cx="7828768" cy="723403"/>
              </a:xfrm>
              <a:prstGeom prst="rect">
                <a:avLst/>
              </a:prstGeom>
              <a:blipFill rotWithShape="0"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Multiple Regression Model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A0CD8DF-4311-064A-AE12-92FC517E3260}"/>
              </a:ext>
            </a:extLst>
          </p:cNvPr>
          <p:cNvSpPr/>
          <p:nvPr/>
        </p:nvSpPr>
        <p:spPr>
          <a:xfrm>
            <a:off x="451104" y="1403958"/>
            <a:ext cx="8241792" cy="526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the overall regression model explain more variability in the dependent variable than would be expected by chance?</a:t>
            </a:r>
          </a:p>
          <a:p>
            <a:pPr lvl="1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-NHST: Significant?</a:t>
            </a:r>
          </a:p>
          <a:p>
            <a:pPr lvl="1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-Alternative: More than null model with no variables?</a:t>
            </a:r>
          </a:p>
          <a:p>
            <a:pPr lvl="1"/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variability is explained by each of the dependent variables?</a:t>
            </a:r>
          </a:p>
          <a:p>
            <a:pPr marL="363538">
              <a:tabLst>
                <a:tab pos="4508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-NHST: Which variables explain a significant amount of the variability in y?</a:t>
            </a:r>
          </a:p>
          <a:p>
            <a:pPr marL="450850" indent="-450850">
              <a:tabLst>
                <a:tab pos="45085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-Alternative: How much variance in y is explained by each independent variable? Which variables explain the most variability in y relative to other variables? Biological relevance?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Hypothesis Testing in Multiple Regression (Partial)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9764" y="1489553"/>
                <a:ext cx="6676372" cy="98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CA" sz="2800" baseline="-25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0</a:t>
                </a:r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H</a:t>
                </a:r>
                <a:r>
                  <a:rPr lang="en-CA" sz="2800" baseline="-25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CA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64" y="1489553"/>
                <a:ext cx="6676372" cy="987322"/>
              </a:xfrm>
              <a:prstGeom prst="rect">
                <a:avLst/>
              </a:prstGeom>
              <a:blipFill rotWithShape="0">
                <a:blip r:embed="rId3"/>
                <a:stretch>
                  <a:fillRect t="-6173" b="-1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2081" y="5682819"/>
                <a:ext cx="7139838" cy="100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𝑃𝑎𝑟𝑡𝑖𝑎𝑙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(1,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𝑅𝐸𝐺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𝑑𝑢𝑒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/1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𝑅𝐸𝑆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81" y="5682819"/>
                <a:ext cx="7139838" cy="1001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B56902B-D4BD-F846-8627-EA65A2EB9725}"/>
                  </a:ext>
                </a:extLst>
              </p:cNvPr>
              <p:cNvSpPr txBox="1"/>
              <p:nvPr/>
            </p:nvSpPr>
            <p:spPr>
              <a:xfrm>
                <a:off x="3658861" y="2638051"/>
                <a:ext cx="4339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7" name="TextBox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xmlns:a14="http://schemas.microsoft.com/office/drawing/2010/main" id="{AB56902B-D4BD-F846-8627-EA65A2EB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61" y="2638051"/>
                <a:ext cx="43390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622119" y="2674851"/>
            <a:ext cx="226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B56902B-D4BD-F846-8627-EA65A2EB9725}"/>
                  </a:ext>
                </a:extLst>
              </p:cNvPr>
              <p:cNvSpPr txBox="1"/>
              <p:nvPr/>
            </p:nvSpPr>
            <p:spPr>
              <a:xfrm>
                <a:off x="3715227" y="3637555"/>
                <a:ext cx="31671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xmlns:a14="http://schemas.microsoft.com/office/drawing/2010/main" id="{AB56902B-D4BD-F846-8627-EA65A2EB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27" y="3637555"/>
                <a:ext cx="31671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81629" y="3727575"/>
            <a:ext cx="249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Reduced Model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7691" y="4655920"/>
                <a:ext cx="7648618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𝑅𝑒𝑔𝑟𝑒𝑠𝑠𝑖𝑜𝑛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𝑅𝑒𝑔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𝐹𝑢𝑙𝑙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𝑅𝑒𝑔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𝑅𝑒𝑑𝑢𝑐𝑒𝑑</m:t>
                        </m:r>
                      </m:sub>
                    </m:sSub>
                  </m:oMath>
                </a14:m>
                <a:r>
                  <a:rPr lang="en-CA" sz="2800" dirty="0" smtClean="0"/>
                  <a:t> </a:t>
                </a:r>
                <a:endParaRPr lang="en-CA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91" y="4655920"/>
                <a:ext cx="7648618" cy="5602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5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Hypothesis Testing in Multiple Regression (Partial)</a:t>
            </a:r>
            <a:endParaRPr lang="en-US" sz="4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2506" y="2335360"/>
                <a:ext cx="8686799" cy="75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𝑝𝑎𝑟𝑡𝑖𝑎𝑙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𝑅𝐸𝐺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𝑑𝑢𝑒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2800" dirty="0" smtClean="0"/>
                  <a:t> =  % explained by X</a:t>
                </a:r>
                <a:r>
                  <a:rPr lang="en-CA" sz="2800" baseline="-25000" dirty="0" smtClean="0"/>
                  <a:t>2</a:t>
                </a:r>
                <a:endParaRPr lang="en-CA" sz="28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6" y="2335360"/>
                <a:ext cx="8686799" cy="755528"/>
              </a:xfrm>
              <a:prstGeom prst="rect">
                <a:avLst/>
              </a:prstGeom>
              <a:blipFill rotWithShape="0"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4192" y="3832964"/>
                <a:ext cx="7791189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𝑃𝑎𝑟𝑡𝑖𝑎𝑙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92" y="3832964"/>
                <a:ext cx="7791189" cy="1135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-465421" y="0"/>
            <a:ext cx="9609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Assumptions of 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CA7D1482-52A2-C54C-82F7-E54F5655FB2F}"/>
                  </a:ext>
                </a:extLst>
              </p:cNvPr>
              <p:cNvSpPr txBox="1"/>
              <p:nvPr/>
            </p:nvSpPr>
            <p:spPr>
              <a:xfrm>
                <a:off x="130586" y="1446550"/>
                <a:ext cx="89054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The </a:t>
                </a:r>
                <a:r>
                  <a:rPr lang="en-US" sz="2800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relationships between 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are linear</a:t>
                </a:r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is measured without error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For any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, the sampled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are independent with normally distributed </a:t>
                </a:r>
                <a:r>
                  <a:rPr lang="en-US" sz="28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errors (residuals)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The residual variance is constant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There is no multicollinearity (check before fitting model)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7D1482-52A2-C54C-82F7-E54F5655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6" y="1446550"/>
                <a:ext cx="8905464" cy="4832092"/>
              </a:xfrm>
              <a:prstGeom prst="rect">
                <a:avLst/>
              </a:prstGeom>
              <a:blipFill rotWithShape="0">
                <a:blip r:embed="rId3"/>
                <a:stretch>
                  <a:fillRect l="-1232" t="-1261" b="-2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2330873" y="110080"/>
            <a:ext cx="4482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Multicollinearity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1CED3A-A2AB-5946-9A34-A474872D0CBE}"/>
              </a:ext>
            </a:extLst>
          </p:cNvPr>
          <p:cNvSpPr txBox="1"/>
          <p:nvPr/>
        </p:nvSpPr>
        <p:spPr>
          <a:xfrm>
            <a:off x="541431" y="1322056"/>
            <a:ext cx="79076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</a:t>
            </a:r>
            <a:r>
              <a:rPr lang="en-US" sz="28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ccurs </a:t>
            </a:r>
            <a:r>
              <a:rPr lang="en-US" sz="28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when there </a:t>
            </a:r>
            <a:r>
              <a:rPr lang="en-US" sz="28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2 or more explanatory variables are correlated (r &gt; 0.6)</a:t>
            </a:r>
          </a:p>
          <a:p>
            <a:endParaRPr lang="en-US" sz="2800" dirty="0" smtClean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Two or more variables are redundant so effects can’t be separated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Inflates SE and leads to Type II error</a:t>
            </a:r>
            <a:endParaRPr lang="en-US" sz="2800" dirty="0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18D122-5E91-F142-871B-F8FB73BBA531}"/>
              </a:ext>
            </a:extLst>
          </p:cNvPr>
          <p:cNvSpPr txBox="1"/>
          <p:nvPr/>
        </p:nvSpPr>
        <p:spPr>
          <a:xfrm>
            <a:off x="69994" y="4873135"/>
            <a:ext cx="885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check correlations between explanatory variables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before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 fitting multiple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9702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Effects of abiotic characteristics on benthic invertebrates on Dutch beaches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97" y="1754326"/>
            <a:ext cx="71022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Species richness at 45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NAP: Reflects time site is underwater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Grain size of sand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5" y="3410331"/>
            <a:ext cx="4276725" cy="3362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9529"/>
            <a:ext cx="2199654" cy="1649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77" y="4105680"/>
            <a:ext cx="2191639" cy="145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7" y="5667705"/>
            <a:ext cx="1680825" cy="11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Effects of abiotic characteristics on benthic invertebrates on Dutch beaches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7137" y="2088172"/>
                <a:ext cx="7912607" cy="222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Model:</a:t>
                </a:r>
              </a:p>
              <a:p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𝑅𝑖𝑐h𝑛𝑒𝑠𝑠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𝑁𝐴𝑃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𝐺𝑟𝑎𝑖𝑛𝑠𝑖𝑧𝑒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𝑊𝑒𝑒𝑘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7" y="2088172"/>
                <a:ext cx="7912607" cy="2226892"/>
              </a:xfrm>
              <a:prstGeom prst="rect">
                <a:avLst/>
              </a:prstGeom>
              <a:blipFill rotWithShape="0">
                <a:blip r:embed="rId3"/>
                <a:stretch>
                  <a:fillRect l="-1541" t="-30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975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Check for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Colinearity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(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Pairplot</a:t>
            </a: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7" y="1134011"/>
            <a:ext cx="6664577" cy="56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Check for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Colinearity</a:t>
            </a: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 (variance inflation factors)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528" y="1389888"/>
            <a:ext cx="777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model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flag collinearity issues especially with interaction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Want VIF &lt;5, VIF 5-10 reveals moderate correlation, if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Vif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&gt;10, then there are be problems with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colinearity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65882"/>
              </p:ext>
            </p:extLst>
          </p:nvPr>
        </p:nvGraphicFramePr>
        <p:xfrm>
          <a:off x="1374648" y="4393247"/>
          <a:ext cx="6394704" cy="191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222"/>
                <a:gridCol w="972130"/>
                <a:gridCol w="914400"/>
                <a:gridCol w="2282952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GVIF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GVIF^(1/(2*Df))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48825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NAPscale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68275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grainsizescale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03" y="1336612"/>
            <a:ext cx="8494713" cy="814191"/>
          </a:xfrm>
        </p:spPr>
        <p:txBody>
          <a:bodyPr>
            <a:noAutofit/>
          </a:bodyPr>
          <a:lstStyle/>
          <a:p>
            <a: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Multiple Regression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925"/>
            <a:ext cx="6858000" cy="1655762"/>
          </a:xfrm>
        </p:spPr>
        <p:txBody>
          <a:bodyPr>
            <a:normAutofit/>
          </a:bodyPr>
          <a:lstStyle/>
          <a:p>
            <a:r>
              <a:rPr lang="en-CA" dirty="0" smtClean="0"/>
              <a:t>NRES 776</a:t>
            </a:r>
          </a:p>
          <a:p>
            <a:r>
              <a:rPr lang="en-CA" dirty="0" smtClean="0"/>
              <a:t>Instructor: Heather Bryan</a:t>
            </a:r>
          </a:p>
          <a:p>
            <a:r>
              <a:rPr lang="en-CA" dirty="0" smtClean="0"/>
              <a:t>Oct 21,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Regression Output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682"/>
              </p:ext>
            </p:extLst>
          </p:nvPr>
        </p:nvGraphicFramePr>
        <p:xfrm>
          <a:off x="53974" y="2077085"/>
          <a:ext cx="9036051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504"/>
                <a:gridCol w="1865376"/>
                <a:gridCol w="1341120"/>
                <a:gridCol w="1548384"/>
                <a:gridCol w="139166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Estimate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(Intercept)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   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-4.73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0.663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-7.17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-4.40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-5.68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-3.35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-2.28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0.219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ANOVA Table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52029"/>
              </p:ext>
            </p:extLst>
          </p:nvPr>
        </p:nvGraphicFramePr>
        <p:xfrm>
          <a:off x="195072" y="2701544"/>
          <a:ext cx="7845552" cy="187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58"/>
                <a:gridCol w="795126"/>
                <a:gridCol w="1307592"/>
                <a:gridCol w="1307592"/>
                <a:gridCol w="1307592"/>
                <a:gridCol w="1307592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Sq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Sq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value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  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357.53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357.53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188.61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188.61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200.26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66.75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Residuals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355.24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C1301C-6163-9040-B885-9ED7D66856C0}"/>
              </a:ext>
            </a:extLst>
          </p:cNvPr>
          <p:cNvSpPr txBox="1"/>
          <p:nvPr/>
        </p:nvSpPr>
        <p:spPr>
          <a:xfrm>
            <a:off x="-207918" y="0"/>
            <a:ext cx="9063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Standardizing explanatory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CA3DB3A-4BFA-424B-9817-AF53140E350A}"/>
                  </a:ext>
                </a:extLst>
              </p:cNvPr>
              <p:cNvSpPr txBox="1"/>
              <p:nvPr/>
            </p:nvSpPr>
            <p:spPr>
              <a:xfrm>
                <a:off x="3138642" y="1653708"/>
                <a:ext cx="2866900" cy="906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CA3DB3A-4BFA-424B-9817-AF53140E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2" y="1653708"/>
                <a:ext cx="2866900" cy="906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64DBF24-BC75-2A4F-B864-BB030F2D2E08}"/>
                  </a:ext>
                </a:extLst>
              </p:cNvPr>
              <p:cNvSpPr txBox="1"/>
              <p:nvPr/>
            </p:nvSpPr>
            <p:spPr>
              <a:xfrm>
                <a:off x="1089043" y="2767204"/>
                <a:ext cx="69660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changes interpretation of intercept: </a:t>
                </a:r>
              </a:p>
              <a:p>
                <a:pPr algn="ctr"/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value zero represents mean of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4DBF24-BC75-2A4F-B864-BB030F2D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43" y="2767204"/>
                <a:ext cx="6966099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6A8A56D-4354-6F49-B05B-2A68502D82AB}"/>
                  </a:ext>
                </a:extLst>
              </p:cNvPr>
              <p:cNvSpPr txBox="1"/>
              <p:nvPr/>
            </p:nvSpPr>
            <p:spPr>
              <a:xfrm>
                <a:off x="548640" y="4321144"/>
                <a:ext cx="81320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changes interpretation of slope: </a:t>
                </a:r>
              </a:p>
              <a:p>
                <a:pPr algn="ctr"/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change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for every unit </a:t>
                </a:r>
                <a:r>
                  <a:rPr lang="en-US" sz="28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standard deviation </a:t>
                </a: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change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endParaRPr lang="en-US" sz="28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A8A56D-4354-6F49-B05B-2A68502D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4321144"/>
                <a:ext cx="8132064" cy="1384995"/>
              </a:xfrm>
              <a:prstGeom prst="rect">
                <a:avLst/>
              </a:prstGeom>
              <a:blipFill rotWithShape="0">
                <a:blip r:embed="rId5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81B2B0-B709-D840-B004-95D8A4240DFA}"/>
              </a:ext>
            </a:extLst>
          </p:cNvPr>
          <p:cNvSpPr txBox="1"/>
          <p:nvPr/>
        </p:nvSpPr>
        <p:spPr>
          <a:xfrm>
            <a:off x="768188" y="5875084"/>
            <a:ext cx="7607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useful for comparing effect size of variables measured on different scales</a:t>
            </a:r>
          </a:p>
        </p:txBody>
      </p:sp>
    </p:spTree>
    <p:extLst>
      <p:ext uri="{BB962C8B-B14F-4D97-AF65-F5344CB8AC3E}">
        <p14:creationId xmlns:p14="http://schemas.microsoft.com/office/powerpoint/2010/main" val="41418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Regression Output--Standardized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39233"/>
              </p:ext>
            </p:extLst>
          </p:nvPr>
        </p:nvGraphicFramePr>
        <p:xfrm>
          <a:off x="53974" y="2077085"/>
          <a:ext cx="9036051" cy="262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504"/>
                <a:gridCol w="1865376"/>
                <a:gridCol w="1341120"/>
                <a:gridCol w="1548384"/>
                <a:gridCol w="139166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Estimate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(Intercept)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     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-4.73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   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0.663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-7.17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-4.40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-5.68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-3.35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factor(week)4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-2.28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0.219</a:t>
                      </a: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5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Coefficient Plot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15" y="841248"/>
            <a:ext cx="6938731" cy="58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 in multiple regression involves assessing overall model fit and the effects of individual parameters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264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 in multiple regression involves assessing overall model fit and the effects of individual parameters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Multicolinearity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a problem in multiple regression because it’s not possible to partition the variance of different variables</a:t>
            </a:r>
          </a:p>
        </p:txBody>
      </p:sp>
    </p:spTree>
    <p:extLst>
      <p:ext uri="{BB962C8B-B14F-4D97-AF65-F5344CB8AC3E}">
        <p14:creationId xmlns:p14="http://schemas.microsoft.com/office/powerpoint/2010/main" val="16760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 in multiple regression involves assessing overall model fit and the effects of individual parameters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Multicolinearity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a problem in multiple regression because it’s not possible to partition the variance of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Scatterplots and correlation coefficients are useful for checking for collinearity among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5534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testing in multiple regression involves assessing overall model fit and the effects of individual parameters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Multicolinearity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a problem in multiple regression because it’s not possible to partition the variance of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Scatterplots and correlation coefficients are useful for checking for collinearity among predictor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continuous predictor variables can help with interpretation of model outputs and reduce collinearity</a:t>
            </a:r>
          </a:p>
        </p:txBody>
      </p:sp>
    </p:spTree>
    <p:extLst>
      <p:ext uri="{BB962C8B-B14F-4D97-AF65-F5344CB8AC3E}">
        <p14:creationId xmlns:p14="http://schemas.microsoft.com/office/powerpoint/2010/main" val="26557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2412" y="1325563"/>
            <a:ext cx="8259175" cy="4351338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CA" sz="2800" dirty="0"/>
              <a:t>Describe </a:t>
            </a:r>
            <a:r>
              <a:rPr lang="en-CA" sz="2800" dirty="0" smtClean="0"/>
              <a:t>the multiple </a:t>
            </a:r>
            <a:r>
              <a:rPr lang="en-CA" sz="2800" dirty="0"/>
              <a:t>linear regression </a:t>
            </a:r>
            <a:r>
              <a:rPr lang="en-CA" sz="2800" dirty="0" smtClean="0"/>
              <a:t>model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Interpret</a:t>
            </a:r>
            <a:r>
              <a:rPr lang="fr-CA" sz="2800" dirty="0" smtClean="0"/>
              <a:t> outputs of multiple </a:t>
            </a:r>
            <a:r>
              <a:rPr lang="fr-CA" sz="2800" dirty="0" err="1" smtClean="0"/>
              <a:t>linear</a:t>
            </a:r>
            <a:r>
              <a:rPr lang="fr-CA" sz="2800" dirty="0" smtClean="0"/>
              <a:t> </a:t>
            </a:r>
            <a:r>
              <a:rPr lang="fr-CA" sz="2800" dirty="0" err="1" smtClean="0"/>
              <a:t>regression</a:t>
            </a:r>
            <a:r>
              <a:rPr lang="fr-CA" sz="2800" dirty="0" smtClean="0"/>
              <a:t> </a:t>
            </a:r>
            <a:r>
              <a:rPr lang="fr-CA" sz="2800" dirty="0" err="1" smtClean="0"/>
              <a:t>models</a:t>
            </a:r>
            <a:endParaRPr lang="en-CA" sz="2800" dirty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CA" sz="2800" dirty="0"/>
              <a:t>Check assumptions of </a:t>
            </a:r>
            <a:r>
              <a:rPr lang="en-CA" sz="2800" dirty="0" smtClean="0"/>
              <a:t>multiple linear </a:t>
            </a:r>
            <a:r>
              <a:rPr lang="en-CA" sz="2800" dirty="0"/>
              <a:t>regression </a:t>
            </a:r>
            <a:r>
              <a:rPr lang="en-CA" sz="2800" dirty="0" smtClean="0"/>
              <a:t>models</a:t>
            </a:r>
            <a:endParaRPr lang="en-CA" sz="2800" dirty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CA" sz="2800" dirty="0"/>
              <a:t>Explain multicollinearity and why it can cause problems in multiple regression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CA" sz="2800" dirty="0" smtClean="0"/>
              <a:t>Conduct </a:t>
            </a:r>
            <a:r>
              <a:rPr lang="en-CA" sz="2800" dirty="0"/>
              <a:t>inference using multiple linear regression</a:t>
            </a:r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en-CA" sz="2800" dirty="0" smtClean="0"/>
              <a:t>Standardize </a:t>
            </a:r>
            <a:r>
              <a:rPr lang="en-CA" sz="2800" dirty="0"/>
              <a:t>explanatory </a:t>
            </a:r>
            <a:r>
              <a:rPr lang="en-CA" sz="2800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072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Multiple Regression Model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A0CD8DF-4311-064A-AE12-92FC517E3260}"/>
              </a:ext>
            </a:extLst>
          </p:cNvPr>
          <p:cNvSpPr/>
          <p:nvPr/>
        </p:nvSpPr>
        <p:spPr>
          <a:xfrm>
            <a:off x="451104" y="1403958"/>
            <a:ext cx="8241792" cy="11318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analyzes the relationship between a response variable and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more than one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explanatory variable(s)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AB56902B-D4BD-F846-8627-EA65A2EB9725}"/>
                  </a:ext>
                </a:extLst>
              </p:cNvPr>
              <p:cNvSpPr txBox="1"/>
              <p:nvPr/>
            </p:nvSpPr>
            <p:spPr>
              <a:xfrm>
                <a:off x="1046428" y="3386058"/>
                <a:ext cx="737285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" charset="0"/>
                          <a:cs typeface="Helvetica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6" name="TextBox 9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AB56902B-D4BD-F846-8627-EA65A2EB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8" y="3386058"/>
                <a:ext cx="7372852" cy="530402"/>
              </a:xfrm>
              <a:prstGeom prst="rect">
                <a:avLst/>
              </a:prstGeom>
              <a:blipFill rotWithShape="0"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6EA44000-7D0A-984B-91F7-84E8E369FBA2}"/>
                  </a:ext>
                </a:extLst>
              </p:cNvPr>
              <p:cNvSpPr txBox="1"/>
              <p:nvPr/>
            </p:nvSpPr>
            <p:spPr>
              <a:xfrm>
                <a:off x="2843609" y="4961600"/>
                <a:ext cx="32772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𝜀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 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Normal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(0, 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7" name="TextBox 25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6EA44000-7D0A-984B-91F7-84E8E369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09" y="4961600"/>
                <a:ext cx="327724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1607923" y="341553"/>
            <a:ext cx="5928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ant species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236761-A1B8-9F4D-AE6C-8A59EC0F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3" y="1363391"/>
            <a:ext cx="8731723" cy="394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F6419C1A-640B-4843-B6DF-6D16F3BFCC27}"/>
                  </a:ext>
                </a:extLst>
              </p:cNvPr>
              <p:cNvSpPr txBox="1"/>
              <p:nvPr/>
            </p:nvSpPr>
            <p:spPr>
              <a:xfrm>
                <a:off x="2201450" y="5909870"/>
                <a:ext cx="554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=4.879−0.089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−0.001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19C1A-640B-4843-B6DF-6D16F3BF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50" y="5909870"/>
                <a:ext cx="5545301" cy="369332"/>
              </a:xfrm>
              <a:prstGeom prst="rect">
                <a:avLst/>
              </a:prstGeom>
              <a:blipFill>
                <a:blip r:embed="rId4"/>
                <a:stretch>
                  <a:fillRect l="-11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1607923" y="341553"/>
            <a:ext cx="5928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Example: ant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F6419C1A-640B-4843-B6DF-6D16F3BFCC27}"/>
                  </a:ext>
                </a:extLst>
              </p:cNvPr>
              <p:cNvSpPr txBox="1"/>
              <p:nvPr/>
            </p:nvSpPr>
            <p:spPr>
              <a:xfrm>
                <a:off x="2201450" y="5909870"/>
                <a:ext cx="554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=4.879−0.089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−0.001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19C1A-640B-4843-B6DF-6D16F3BF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50" y="5909870"/>
                <a:ext cx="5545301" cy="369332"/>
              </a:xfrm>
              <a:prstGeom prst="rect">
                <a:avLst/>
              </a:prstGeom>
              <a:blipFill>
                <a:blip r:embed="rId3"/>
                <a:stretch>
                  <a:fillRect l="-11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9DF1CF-D52C-B840-BD39-64CBC1EE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12954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2246-9950-C341-B3DF-ADDCD5926015}"/>
              </a:ext>
            </a:extLst>
          </p:cNvPr>
          <p:cNvSpPr txBox="1"/>
          <p:nvPr/>
        </p:nvSpPr>
        <p:spPr>
          <a:xfrm>
            <a:off x="0" y="8489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Interpretation of intercept and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554665B-A9EB-4B42-9078-E6300E89C61D}"/>
                  </a:ext>
                </a:extLst>
              </p:cNvPr>
              <p:cNvSpPr txBox="1"/>
              <p:nvPr/>
            </p:nvSpPr>
            <p:spPr>
              <a:xfrm>
                <a:off x="378453" y="2604214"/>
                <a:ext cx="80390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): value of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when </a:t>
                </a:r>
                <a:r>
                  <a:rPr lang="en-US" sz="2800" i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all</a:t>
                </a: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variables equal zero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54665B-A9EB-4B42-9078-E6300E89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3" y="2604214"/>
                <a:ext cx="8039037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16" t="-6369" b="-16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F2824E7-2EC4-0142-86B3-64DEAD701934}"/>
                  </a:ext>
                </a:extLst>
              </p:cNvPr>
              <p:cNvSpPr txBox="1"/>
              <p:nvPr/>
            </p:nvSpPr>
            <p:spPr>
              <a:xfrm>
                <a:off x="378453" y="4145680"/>
                <a:ext cx="7857986" cy="200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Slopes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): change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per unit change in a given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, </a:t>
                </a:r>
                <a:r>
                  <a:rPr lang="en-US" sz="2800" i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when all other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Helvetica" charset="0"/>
                        <a:cs typeface="Helvetica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variables are held constant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2824E7-2EC4-0142-86B3-64DEAD70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3" y="4145680"/>
                <a:ext cx="7857986" cy="2001317"/>
              </a:xfrm>
              <a:prstGeom prst="rect">
                <a:avLst/>
              </a:prstGeom>
              <a:blipFill rotWithShape="0">
                <a:blip r:embed="rId4"/>
                <a:stretch>
                  <a:fillRect l="-1552" b="-76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6419C1A-640B-4843-B6DF-6D16F3BFCC27}"/>
                  </a:ext>
                </a:extLst>
              </p:cNvPr>
              <p:cNvSpPr txBox="1"/>
              <p:nvPr/>
            </p:nvSpPr>
            <p:spPr>
              <a:xfrm>
                <a:off x="1799349" y="1647524"/>
                <a:ext cx="554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=4.879−0.089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−0.001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419C1A-640B-4843-B6DF-6D16F3BF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49" y="1647524"/>
                <a:ext cx="55453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09" b="-377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Variance Components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3935248"/>
                <a:ext cx="440427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𝑟𝑒𝑔𝑟𝑒𝑠𝑠𝑖𝑜𝑛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35248"/>
                <a:ext cx="4404272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728" y="4009548"/>
                <a:ext cx="440427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CA" sz="2800" b="0" i="1" baseline="-25000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28" y="4009548"/>
                <a:ext cx="4404272" cy="1268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223" y="1229160"/>
                <a:ext cx="7832586" cy="2165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CA" sz="2800" b="0" i="1" baseline="-2500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80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b="0" dirty="0" smtClean="0"/>
              </a:p>
              <a:p>
                <a:endParaRPr lang="en-CA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𝑟𝑒𝑔𝑟𝑒𝑠𝑠𝑖𝑜𝑛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𝑆𝑆𝑟𝑒</m:t>
                      </m:r>
                      <m:r>
                        <a:rPr lang="en-CA" sz="2800" i="1" baseline="-25000">
                          <a:latin typeface="Cambria Math" panose="02040503050406030204" pitchFamily="18" charset="0"/>
                        </a:rPr>
                        <m:t>𝑠𝑖𝑑𝑢𝑎𝑙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3" y="1229160"/>
                <a:ext cx="7832586" cy="21653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4986" y="5744552"/>
            <a:ext cx="815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df</a:t>
            </a:r>
            <a:r>
              <a:rPr lang="en-CA" sz="24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n-p-1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CA" sz="24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Where p = number of independent variables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8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Multiple Regression Model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A0CD8DF-4311-064A-AE12-92FC517E3260}"/>
              </a:ext>
            </a:extLst>
          </p:cNvPr>
          <p:cNvSpPr/>
          <p:nvPr/>
        </p:nvSpPr>
        <p:spPr>
          <a:xfrm>
            <a:off x="451104" y="1403958"/>
            <a:ext cx="8241792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the overall regression model explain more variability in the dependent variable than would be expected by chance?</a:t>
            </a:r>
          </a:p>
          <a:p>
            <a:pPr lvl="1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-NHST: Significant?</a:t>
            </a:r>
          </a:p>
          <a:p>
            <a:pPr lvl="1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-Alternative: More than null model with no variables?</a:t>
            </a:r>
          </a:p>
          <a:p>
            <a:pPr lvl="1"/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12498</TotalTime>
  <Words>1261</Words>
  <Application>Microsoft Office PowerPoint</Application>
  <PresentationFormat>On-screen Show (4:3)</PresentationFormat>
  <Paragraphs>287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Helvetica</vt:lpstr>
      <vt:lpstr>Office Theme</vt:lpstr>
      <vt:lpstr>PowerPoint Presentation</vt:lpstr>
      <vt:lpstr>Multiple Regression</vt:lpstr>
      <vt:lpstr>Learning Objectives</vt:lpstr>
      <vt:lpstr>Multiple Regression Model</vt:lpstr>
      <vt:lpstr>PowerPoint Presentation</vt:lpstr>
      <vt:lpstr>PowerPoint Presentation</vt:lpstr>
      <vt:lpstr>PowerPoint Presentation</vt:lpstr>
      <vt:lpstr>Variance Components</vt:lpstr>
      <vt:lpstr>Multiple Regression Model</vt:lpstr>
      <vt:lpstr>PowerPoint Presentation</vt:lpstr>
      <vt:lpstr>Multiple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Bryan</dc:creator>
  <cp:lastModifiedBy>Heather Bryan</cp:lastModifiedBy>
  <cp:revision>662</cp:revision>
  <dcterms:created xsi:type="dcterms:W3CDTF">2020-09-13T18:34:08Z</dcterms:created>
  <dcterms:modified xsi:type="dcterms:W3CDTF">2021-10-21T20:31:29Z</dcterms:modified>
</cp:coreProperties>
</file>