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373" r:id="rId2"/>
    <p:sldId id="256" r:id="rId3"/>
    <p:sldId id="257" r:id="rId4"/>
    <p:sldId id="335" r:id="rId5"/>
    <p:sldId id="344" r:id="rId6"/>
    <p:sldId id="323" r:id="rId7"/>
    <p:sldId id="343" r:id="rId8"/>
    <p:sldId id="324" r:id="rId9"/>
    <p:sldId id="345" r:id="rId10"/>
    <p:sldId id="346" r:id="rId11"/>
    <p:sldId id="347" r:id="rId12"/>
    <p:sldId id="336" r:id="rId13"/>
    <p:sldId id="348" r:id="rId14"/>
    <p:sldId id="349" r:id="rId15"/>
    <p:sldId id="350" r:id="rId16"/>
    <p:sldId id="325" r:id="rId17"/>
    <p:sldId id="326" r:id="rId18"/>
    <p:sldId id="331" r:id="rId19"/>
    <p:sldId id="327" r:id="rId20"/>
    <p:sldId id="328" r:id="rId21"/>
    <p:sldId id="337" r:id="rId22"/>
    <p:sldId id="338" r:id="rId23"/>
    <p:sldId id="339" r:id="rId24"/>
    <p:sldId id="342" r:id="rId25"/>
    <p:sldId id="334" r:id="rId26"/>
    <p:sldId id="351" r:id="rId27"/>
    <p:sldId id="340" r:id="rId28"/>
    <p:sldId id="352" r:id="rId29"/>
    <p:sldId id="353" r:id="rId30"/>
    <p:sldId id="354" r:id="rId31"/>
    <p:sldId id="356" r:id="rId32"/>
    <p:sldId id="341" r:id="rId33"/>
    <p:sldId id="357" r:id="rId34"/>
    <p:sldId id="358" r:id="rId35"/>
    <p:sldId id="359" r:id="rId36"/>
    <p:sldId id="360" r:id="rId37"/>
    <p:sldId id="368" r:id="rId38"/>
    <p:sldId id="369" r:id="rId39"/>
    <p:sldId id="370" r:id="rId40"/>
    <p:sldId id="371" r:id="rId41"/>
    <p:sldId id="37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56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71346" autoAdjust="0"/>
  </p:normalViewPr>
  <p:slideViewPr>
    <p:cSldViewPr snapToGrid="0" showGuides="1">
      <p:cViewPr varScale="1">
        <p:scale>
          <a:sx n="79" d="100"/>
          <a:sy n="79" d="100"/>
        </p:scale>
        <p:origin x="2244" y="90"/>
      </p:cViewPr>
      <p:guideLst>
        <p:guide orient="horz" pos="2273"/>
        <p:guide pos="56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8D1C7-3834-42C5-B55C-AD38434F39A7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15843-4C83-4A58-A610-5E17F487C3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9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find the optimal model? </a:t>
            </a:r>
          </a:p>
          <a:p>
            <a:r>
              <a:rPr lang="en-US" baseline="0" dirty="0" smtClean="0"/>
              <a:t>Want to include model that includes variables with an effect, not variables that have little effect on y</a:t>
            </a:r>
            <a:r>
              <a:rPr lang="en-US" baseline="0" dirty="0"/>
              <a:t> </a:t>
            </a:r>
            <a:r>
              <a:rPr lang="en-US" baseline="0" dirty="0" smtClean="0"/>
              <a:t>(protect against over-fitting and under-fitting)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0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0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2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5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Very important step</a:t>
            </a:r>
          </a:p>
          <a:p>
            <a:r>
              <a:rPr lang="en-US" baseline="0" dirty="0" smtClean="0"/>
              <a:t>Should select variables that are biologically relevant</a:t>
            </a:r>
          </a:p>
          <a:p>
            <a:r>
              <a:rPr lang="en-US" baseline="0" dirty="0" smtClean="0"/>
              <a:t>Need to think carefully about your hypotheses</a:t>
            </a:r>
          </a:p>
          <a:p>
            <a:r>
              <a:rPr lang="en-US" baseline="0" dirty="0" smtClean="0"/>
              <a:t>Needs to be done a-priori, before looking at any results</a:t>
            </a:r>
          </a:p>
          <a:p>
            <a:r>
              <a:rPr lang="en-US" baseline="0" dirty="0" smtClean="0"/>
              <a:t>Idea is to avoid fishing in your data to find significant results</a:t>
            </a:r>
          </a:p>
          <a:p>
            <a:r>
              <a:rPr lang="en-US" baseline="0" dirty="0" smtClean="0"/>
              <a:t>Always include a null model with only a constant. This will help you assess whether other models in your data set explain a substantial amount of variability.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1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Calculating AIC requires the number of fitted parameters, including the intercept, in the model and the maximum likelihood estimate for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1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7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weights for all models in the model set sum to 1</a:t>
            </a:r>
          </a:p>
          <a:p>
            <a:r>
              <a:rPr lang="en-US" baseline="0" dirty="0" smtClean="0"/>
              <a:t>Weights give the probability that a given model is the best approximating model</a:t>
            </a:r>
          </a:p>
          <a:p>
            <a:r>
              <a:rPr lang="en-US" baseline="0" dirty="0" smtClean="0"/>
              <a:t>In this case, there is a 78% chance that the model with NAP and Week is the best model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15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99% chance that NAP and week occur in the best model</a:t>
            </a:r>
          </a:p>
          <a:p>
            <a:r>
              <a:rPr lang="en-US" baseline="0" dirty="0" smtClean="0"/>
              <a:t>21% chance that grainsize occurs in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8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Models with delta AIC &lt;2 are considered all about as good as the top model</a:t>
            </a:r>
          </a:p>
          <a:p>
            <a:r>
              <a:rPr lang="en-US" baseline="0" dirty="0" smtClean="0"/>
              <a:t>Sometimes models with delta AIC &lt;4 are considered in the top model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find the optimal model? </a:t>
            </a:r>
          </a:p>
          <a:p>
            <a:r>
              <a:rPr lang="en-US" baseline="0" dirty="0" smtClean="0"/>
              <a:t>Want to include model that includes variables with an effect, not variables that have little effect on y</a:t>
            </a:r>
            <a:r>
              <a:rPr lang="en-US" baseline="0" dirty="0"/>
              <a:t> </a:t>
            </a:r>
            <a:r>
              <a:rPr lang="en-US" baseline="0" dirty="0" smtClean="0"/>
              <a:t>(protect against over-fitting and under-fitting)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5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Instead of using a delta AIC of 2 or 4 (arbitrary numbers), another approach is to use a ‘confidence set” or ‘credibility set’</a:t>
            </a:r>
          </a:p>
          <a:p>
            <a:r>
              <a:rPr lang="en-US" baseline="0" dirty="0" smtClean="0"/>
              <a:t>These are models that more realistically likely to be the best approximating model</a:t>
            </a:r>
          </a:p>
          <a:p>
            <a:r>
              <a:rPr lang="en-US" baseline="0" dirty="0" smtClean="0"/>
              <a:t>Done by ranking all models from best down to worst and summing the weights until the cumulative AIC weights exceed 0.95</a:t>
            </a:r>
          </a:p>
          <a:p>
            <a:r>
              <a:rPr lang="en-US" baseline="0" dirty="0" smtClean="0"/>
              <a:t>This approach means that you can be 95% confident that one of the models in the credibility set is the best approximating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Once you have selected your top model set, you can then present and discuss results from all models in your candidate model set</a:t>
            </a:r>
          </a:p>
          <a:p>
            <a:r>
              <a:rPr lang="en-US" baseline="0" dirty="0" smtClean="0"/>
              <a:t>Often a good option for explanatory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8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Or, if your goal is prediction, you may want to make inference by drawing on multiple models</a:t>
            </a:r>
          </a:p>
          <a:p>
            <a:r>
              <a:rPr lang="en-US" baseline="0" dirty="0" smtClean="0"/>
              <a:t>You do this by using the weighted averages of parameter estimates from across models</a:t>
            </a:r>
          </a:p>
          <a:p>
            <a:r>
              <a:rPr lang="en-US" baseline="0" dirty="0" smtClean="0"/>
              <a:t>Beta-</a:t>
            </a:r>
            <a:r>
              <a:rPr lang="en-US" baseline="0" dirty="0" err="1" smtClean="0"/>
              <a:t>hat_i</a:t>
            </a:r>
            <a:r>
              <a:rPr lang="en-US" baseline="0" dirty="0" smtClean="0"/>
              <a:t> is the estimate for the predictor in a given model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(only use models in which the variate of interest appears)</a:t>
            </a:r>
          </a:p>
          <a:p>
            <a:r>
              <a:rPr lang="en-US" baseline="0" dirty="0" err="1" smtClean="0"/>
              <a:t>w_i</a:t>
            </a:r>
            <a:r>
              <a:rPr lang="en-US" baseline="0" dirty="0" smtClean="0"/>
              <a:t> is the AIC weight of that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model averaging is a controversial issue and there is debate around whether or not it improves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9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Or, if your goal is prediction, you may want to make inference by drawing on multiple models</a:t>
            </a:r>
          </a:p>
          <a:p>
            <a:r>
              <a:rPr lang="en-US" baseline="0" dirty="0" smtClean="0"/>
              <a:t>You do this by using the weighted averages of parameter estimates from across models</a:t>
            </a:r>
          </a:p>
          <a:p>
            <a:r>
              <a:rPr lang="en-US" baseline="0" dirty="0" smtClean="0"/>
              <a:t>Beta-</a:t>
            </a:r>
            <a:r>
              <a:rPr lang="en-US" baseline="0" dirty="0" err="1" smtClean="0"/>
              <a:t>hat_i</a:t>
            </a:r>
            <a:r>
              <a:rPr lang="en-US" baseline="0" dirty="0" smtClean="0"/>
              <a:t> is the estimate for the predictor in a given model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(only use models in which the variate of interest appears)</a:t>
            </a:r>
          </a:p>
          <a:p>
            <a:r>
              <a:rPr lang="en-US" baseline="0" dirty="0" err="1" smtClean="0"/>
              <a:t>w_i</a:t>
            </a:r>
            <a:r>
              <a:rPr lang="en-US" baseline="0" dirty="0" smtClean="0"/>
              <a:t> is the AIC weight of that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model averaging is a controversial issue and there is debate around whether or not it improves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7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2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00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33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30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8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find the optimal model? </a:t>
            </a:r>
          </a:p>
          <a:p>
            <a:r>
              <a:rPr lang="en-US" baseline="0" dirty="0" smtClean="0"/>
              <a:t>Want to include model that includes variables with an effect, not variables that have little effect on y</a:t>
            </a:r>
            <a:r>
              <a:rPr lang="en-US" baseline="0" dirty="0"/>
              <a:t> </a:t>
            </a:r>
            <a:r>
              <a:rPr lang="en-US" baseline="0" dirty="0" smtClean="0"/>
              <a:t>(protect against over-fitting and under-fitting)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7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0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3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0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5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53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012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864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351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5843-4C83-4A58-A610-5E17F487C30D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02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 one model as a top model has</a:t>
            </a:r>
            <a:r>
              <a:rPr lang="en-US" baseline="0" dirty="0" smtClean="0"/>
              <a:t> come under criticism</a:t>
            </a:r>
          </a:p>
          <a:p>
            <a:r>
              <a:rPr lang="en-US" baseline="0" dirty="0" smtClean="0"/>
              <a:t>Often there are models that have similar predictive abilities</a:t>
            </a:r>
          </a:p>
          <a:p>
            <a:r>
              <a:rPr lang="en-US" baseline="0" dirty="0" smtClean="0"/>
              <a:t>With an information-theoretic approach, you rank models based on a criterion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 one model as a top model has</a:t>
            </a:r>
            <a:r>
              <a:rPr lang="en-US" baseline="0" dirty="0" smtClean="0"/>
              <a:t> come under criticism</a:t>
            </a:r>
          </a:p>
          <a:p>
            <a:r>
              <a:rPr lang="en-US" baseline="0" dirty="0" smtClean="0"/>
              <a:t>Often there are models that have similar predictive abilities</a:t>
            </a:r>
          </a:p>
          <a:p>
            <a:r>
              <a:rPr lang="en-US" baseline="0" dirty="0" smtClean="0"/>
              <a:t>With an information-theoretic approach, you rank models based on a criterion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 one model as a top model has</a:t>
            </a:r>
            <a:r>
              <a:rPr lang="en-US" baseline="0" dirty="0" smtClean="0"/>
              <a:t> come under criticism</a:t>
            </a:r>
          </a:p>
          <a:p>
            <a:r>
              <a:rPr lang="en-US" baseline="0" dirty="0" smtClean="0"/>
              <a:t>Often there are models that have similar predictive abilities</a:t>
            </a:r>
          </a:p>
          <a:p>
            <a:r>
              <a:rPr lang="en-US" baseline="0" dirty="0" smtClean="0"/>
              <a:t>With an information-theoretic approach, you rank models based on a criterion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 one model as a top model has</a:t>
            </a:r>
            <a:r>
              <a:rPr lang="en-US" baseline="0" dirty="0" smtClean="0"/>
              <a:t> come under criticism</a:t>
            </a:r>
          </a:p>
          <a:p>
            <a:r>
              <a:rPr lang="en-US" baseline="0" dirty="0" smtClean="0"/>
              <a:t>Often there are models that have similar predictive abilities</a:t>
            </a:r>
          </a:p>
          <a:p>
            <a:r>
              <a:rPr lang="en-US" baseline="0" dirty="0" smtClean="0"/>
              <a:t>With an information-theoretic approach, you rank models based on a criterion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4D96-5809-5C4C-AEE3-7E302A06C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53067"/>
            <a:ext cx="7772400" cy="885296"/>
          </a:xfrm>
        </p:spPr>
        <p:txBody>
          <a:bodyPr anchor="b"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15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71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63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2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73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4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77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9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94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1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2A84-9181-48C0-84D8-51849C835DE8}" type="datetimeFigureOut">
              <a:rPr lang="en-CA" smtClean="0"/>
              <a:t>2021-10-26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2826-02DC-403A-861C-6B0F712391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49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707136"/>
            <a:ext cx="6534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-define information theory (philosophy,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</a:p>
          <a:p>
            <a:r>
              <a:rPr lang="en-CA" dirty="0" smtClean="0"/>
              <a:t>-show how many models you can have (2^n -1) with different variables</a:t>
            </a:r>
          </a:p>
          <a:p>
            <a:r>
              <a:rPr lang="en-CA" dirty="0" smtClean="0"/>
              <a:t>-Go through hypothesis example where you build a candidate model set</a:t>
            </a:r>
          </a:p>
          <a:p>
            <a:r>
              <a:rPr lang="en-CA" dirty="0" smtClean="0"/>
              <a:t>-make a better coefficient plot</a:t>
            </a:r>
          </a:p>
          <a:p>
            <a:r>
              <a:rPr lang="en-CA" dirty="0" smtClean="0"/>
              <a:t>-the Pitfalls portion is somewhat repetitive, work on it</a:t>
            </a:r>
          </a:p>
          <a:p>
            <a:r>
              <a:rPr lang="en-CA" dirty="0" smtClean="0"/>
              <a:t>-use a more interesting data set than the RIKZ dataset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4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632" y="1349972"/>
            <a:ext cx="7490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and rank multiple competing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which of them best approximates the “true” process underlying the biological phenomenon under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Move away from null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410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632" y="1349972"/>
            <a:ext cx="7490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and rank multiple competing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which of them best approximates the “true” process underlying the biological phenomenon under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Move away from null hypothesis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a criterion to rank models (e.g., AIC, BIC, QAIC)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When to Use 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01" y="1512090"/>
            <a:ext cx="78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Observational study design</a:t>
            </a:r>
          </a:p>
        </p:txBody>
      </p:sp>
    </p:spTree>
    <p:extLst>
      <p:ext uri="{BB962C8B-B14F-4D97-AF65-F5344CB8AC3E}">
        <p14:creationId xmlns:p14="http://schemas.microsoft.com/office/powerpoint/2010/main" val="23938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When to Use 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01" y="1512090"/>
            <a:ext cx="7891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Observational study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analysis explores a range of variables that may be associated with a trait or behaviour</a:t>
            </a:r>
          </a:p>
        </p:txBody>
      </p:sp>
    </p:spTree>
    <p:extLst>
      <p:ext uri="{BB962C8B-B14F-4D97-AF65-F5344CB8AC3E}">
        <p14:creationId xmlns:p14="http://schemas.microsoft.com/office/powerpoint/2010/main" val="17148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When to Use 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01" y="1512090"/>
            <a:ext cx="78913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Observational study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analysis explores a range of variables that may be associated with a trait or behaviour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Often exploratory; trying to identify strong associations</a:t>
            </a:r>
          </a:p>
        </p:txBody>
      </p:sp>
    </p:spTree>
    <p:extLst>
      <p:ext uri="{BB962C8B-B14F-4D97-AF65-F5344CB8AC3E}">
        <p14:creationId xmlns:p14="http://schemas.microsoft.com/office/powerpoint/2010/main" val="16516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When to Use 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01" y="1512090"/>
            <a:ext cx="78913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Observational study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analysis explores a range of variables that may be associated with a trait or behaviour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Often exploratory; trying to identify strong associations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May not be a best model; Information theory helps identify a range of model and quantify uncertainty around a “Best” model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440" y="1103378"/>
            <a:ext cx="749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1: Develop set of candidate models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30031"/>
              </p:ext>
            </p:extLst>
          </p:nvPr>
        </p:nvGraphicFramePr>
        <p:xfrm>
          <a:off x="213360" y="2189480"/>
          <a:ext cx="87172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368"/>
                <a:gridCol w="1207008"/>
                <a:gridCol w="2176272"/>
                <a:gridCol w="86563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AIC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dAIC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NAP + Grainsize</a:t>
                      </a:r>
                      <a:r>
                        <a:rPr lang="en-CA" sz="2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Week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NAP + Grainsize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NAP + Week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Grainsize</a:t>
                      </a:r>
                      <a:r>
                        <a:rPr lang="en-CA" sz="2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Week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Grainsize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06112" y="1958857"/>
            <a:ext cx="4329938" cy="457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713" y="1820114"/>
            <a:ext cx="3086735" cy="2426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14" y="5466348"/>
            <a:ext cx="2199654" cy="1649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27" y="4081041"/>
            <a:ext cx="2191639" cy="1457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2" y="4440395"/>
            <a:ext cx="1680825" cy="11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672" y="1260731"/>
            <a:ext cx="749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2: Rank each model (AIC, </a:t>
            </a:r>
            <a:r>
              <a:rPr lang="en-CA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AICc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BIC)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4D7073A-F064-E946-88DA-28E129FE5DF4}"/>
              </a:ext>
            </a:extLst>
          </p:cNvPr>
          <p:cNvSpPr txBox="1"/>
          <p:nvPr/>
        </p:nvSpPr>
        <p:spPr>
          <a:xfrm>
            <a:off x="1231181" y="2063244"/>
            <a:ext cx="6681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Akaike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 Information Criterion (min is best)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E0786AA-879F-0E4B-B5E6-C352F8F233E3}"/>
                  </a:ext>
                </a:extLst>
              </p:cNvPr>
              <p:cNvSpPr txBox="1"/>
              <p:nvPr/>
            </p:nvSpPr>
            <p:spPr>
              <a:xfrm>
                <a:off x="2333381" y="2869331"/>
                <a:ext cx="367863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5" name="TextBox 1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xmlns:a14="http://schemas.microsoft.com/office/drawing/2010/main" id="{BE0786AA-879F-0E4B-B5E6-C352F8F23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81" y="2869331"/>
                <a:ext cx="3678636" cy="416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BCD0B21-0AEC-0442-9A5F-F124E9F100AB}"/>
                  </a:ext>
                </a:extLst>
              </p:cNvPr>
              <p:cNvSpPr/>
              <p:nvPr/>
            </p:nvSpPr>
            <p:spPr>
              <a:xfrm>
                <a:off x="563672" y="3738843"/>
                <a:ext cx="8327136" cy="1871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55713" indent="-1255713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likelihood of the estimated parameters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 given the data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1255713" indent="-1255713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number of parameters in the model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xmlns:a14="http://schemas.microsoft.com/office/drawing/2010/main" id="{4BCD0B21-0AEC-0442-9A5F-F124E9F10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2" y="3738843"/>
                <a:ext cx="8327136" cy="1871346"/>
              </a:xfrm>
              <a:prstGeom prst="rect">
                <a:avLst/>
              </a:prstGeom>
              <a:blipFill rotWithShape="0">
                <a:blip r:embed="rId4"/>
                <a:stretch>
                  <a:fillRect t="-2280" b="-8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4D7073A-F064-E946-88DA-28E129FE5DF4}"/>
              </a:ext>
            </a:extLst>
          </p:cNvPr>
          <p:cNvSpPr txBox="1"/>
          <p:nvPr/>
        </p:nvSpPr>
        <p:spPr>
          <a:xfrm>
            <a:off x="581042" y="6062857"/>
            <a:ext cx="806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*Use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AICc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 (corrected for small sample size) when n/p &lt;40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099" y="1204785"/>
            <a:ext cx="843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2: Rank each model (AIC, </a:t>
            </a:r>
            <a:r>
              <a:rPr lang="en-CA" sz="2800" dirty="0" err="1">
                <a:latin typeface="Arial" panose="020B0604020202020204" pitchFamily="34" charset="0"/>
                <a:cs typeface="Arial" panose="020B0604020202020204" pitchFamily="34" charset="0"/>
              </a:rPr>
              <a:t>AICc</a:t>
            </a: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, BIC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933438"/>
                  </p:ext>
                </p:extLst>
              </p:nvPr>
            </p:nvGraphicFramePr>
            <p:xfrm>
              <a:off x="213360" y="2316480"/>
              <a:ext cx="871728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  <m:r>
                                  <a:rPr lang="en-CA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𝐴𝐼𝐶</m:t>
                                </m:r>
                              </m:oMath>
                            </m:oMathPara>
                          </a14:m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933438"/>
                  </p:ext>
                </p:extLst>
              </p:nvPr>
            </p:nvGraphicFramePr>
            <p:xfrm>
              <a:off x="213360" y="2316480"/>
              <a:ext cx="871728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336" t="-9333" r="-81879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5687568" y="2198777"/>
            <a:ext cx="3348482" cy="4350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4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0248" y="1084769"/>
                <a:ext cx="7490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3: Calculate </a:t>
                </a:r>
                <a14:m>
                  <m:oMath xmlns:m="http://schemas.openxmlformats.org/officeDocument/2006/math">
                    <m:r>
                      <a:rPr lang="en-C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𝐴𝐼𝐶</m:t>
                    </m:r>
                  </m:oMath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48" y="1084769"/>
                <a:ext cx="749056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65" t="-12791" b="-313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00928" y="2389632"/>
            <a:ext cx="3135122" cy="419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424028"/>
                  </p:ext>
                </p:extLst>
              </p:nvPr>
            </p:nvGraphicFramePr>
            <p:xfrm>
              <a:off x="213360" y="2316480"/>
              <a:ext cx="871728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  <m:r>
                                  <a:rPr lang="en-CA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𝐴𝐼𝐶</m:t>
                                </m:r>
                              </m:oMath>
                            </m:oMathPara>
                          </a14:m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25.43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36.3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6424028"/>
                  </p:ext>
                </p:extLst>
              </p:nvPr>
            </p:nvGraphicFramePr>
            <p:xfrm>
              <a:off x="213360" y="2316480"/>
              <a:ext cx="871728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336" t="-9333" r="-81879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25.43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36.3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7473696" y="2198777"/>
            <a:ext cx="1562354" cy="4350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1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519" y="1848676"/>
            <a:ext cx="8494713" cy="814191"/>
          </a:xfrm>
        </p:spPr>
        <p:txBody>
          <a:bodyPr>
            <a:noAutofit/>
          </a:bodyPr>
          <a:lstStyle/>
          <a:p>
            <a:r>
              <a:rPr lang="en-CA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 Selection and Information Theoretic Approaches</a:t>
            </a:r>
            <a:endParaRPr lang="en-C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925"/>
            <a:ext cx="6858000" cy="1655762"/>
          </a:xfrm>
        </p:spPr>
        <p:txBody>
          <a:bodyPr>
            <a:normAutofit/>
          </a:bodyPr>
          <a:lstStyle/>
          <a:p>
            <a:r>
              <a:rPr lang="en-CA" dirty="0" smtClean="0"/>
              <a:t>NRES 776</a:t>
            </a:r>
          </a:p>
          <a:p>
            <a:r>
              <a:rPr lang="en-CA" dirty="0" smtClean="0"/>
              <a:t>Instructor: Heather Bryan</a:t>
            </a:r>
          </a:p>
          <a:p>
            <a:r>
              <a:rPr lang="en-CA" dirty="0" smtClean="0"/>
              <a:t>Oct 26, 2021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672" y="1121345"/>
            <a:ext cx="7490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4: Calculate weights of each model based on their relative likelihoods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350579"/>
                  </p:ext>
                </p:extLst>
              </p:nvPr>
            </p:nvGraphicFramePr>
            <p:xfrm>
              <a:off x="213360" y="2462784"/>
              <a:ext cx="8717280" cy="345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310896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∆</m:t>
                                </m:r>
                                <m:r>
                                  <a:rPr lang="en-CA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𝐴𝐼𝐶</m:t>
                                </m:r>
                              </m:oMath>
                            </m:oMathPara>
                          </a14:m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CA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25.43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36.3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350579"/>
                  </p:ext>
                </p:extLst>
              </p:nvPr>
            </p:nvGraphicFramePr>
            <p:xfrm>
              <a:off x="213360" y="2462784"/>
              <a:ext cx="8717280" cy="345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336" t="-9333" r="-81879" b="-6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9163" t="-9333" r="-2092" b="-697333"/>
                          </a:stretch>
                        </a:blipFill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25.43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36.3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0624" y="6205728"/>
                <a:ext cx="8914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𝝎</m:t>
                        </m:r>
                      </m:e>
                      <m:sub>
                        <m:r>
                          <a:rPr lang="en-CA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exp(-</a:t>
                </a:r>
                <a:r>
                  <a:rPr lang="en-CA" dirty="0">
                    <a:latin typeface="Arial" panose="020B0604020202020204" pitchFamily="34" charset="0"/>
                    <a:cs typeface="Arial" panose="020B0604020202020204" pitchFamily="34" charset="0"/>
                  </a:rPr>
                  <a:t>0.5 * ∆</a:t>
                </a:r>
                <a:r>
                  <a:rPr lang="en-CA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AIC) for a given model/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(−0.5 ∗ ∆</m:t>
                        </m:r>
                        <m:r>
                          <m:rPr>
                            <m:nor/>
                          </m:rPr>
                          <a: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AIC</m:t>
                        </m:r>
                        <m:r>
                          <m:rPr>
                            <m:nor/>
                          </m:rPr>
                          <a: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candiate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model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s</m:t>
                        </m:r>
                      </m:e>
                    </m:nary>
                  </m:oMath>
                </a14:m>
                <a:endParaRPr lang="en-CA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6205728"/>
                <a:ext cx="891413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7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864" y="1032584"/>
            <a:ext cx="7490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5: Calculate model weights to estimate relative importance of each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 AIC weights for each model in which a variable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weights can be used to compare the relative importance of different variables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864" y="4303776"/>
            <a:ext cx="7885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Weights for NAP and Week = 0.78+0.21 = 0.99</a:t>
            </a:r>
          </a:p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Weight for grainsize = 0.21 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5864" y="1032584"/>
                <a:ext cx="74905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Step 6: Determine the ‘top’ set of candidate models </a:t>
                </a:r>
                <a:r>
                  <a:rPr lang="en-CA" sz="2800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(usually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CA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𝐴𝐼𝐶</m:t>
                    </m:r>
                  </m:oMath>
                </a14:m>
                <a:r>
                  <a:rPr lang="en-CA" sz="28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&lt;2 or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CA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𝐴𝐼𝐶</m:t>
                    </m:r>
                  </m:oMath>
                </a14:m>
                <a:r>
                  <a:rPr lang="en-CA" sz="28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&lt;4</a:t>
                </a:r>
                <a:r>
                  <a:rPr lang="en-CA" sz="2800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CA" sz="28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64" y="1032584"/>
                <a:ext cx="7490564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465" t="-6369" r="-244" b="-165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80259"/>
                  </p:ext>
                </p:extLst>
              </p:nvPr>
            </p:nvGraphicFramePr>
            <p:xfrm>
              <a:off x="213360" y="2285262"/>
              <a:ext cx="8717280" cy="345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310896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𝐴𝐼𝐶</m:t>
                              </m:r>
                            </m:oMath>
                          </a14:m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CA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25.43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36.3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80259"/>
                  </p:ext>
                </p:extLst>
              </p:nvPr>
            </p:nvGraphicFramePr>
            <p:xfrm>
              <a:off x="213360" y="2285262"/>
              <a:ext cx="8717280" cy="345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336" t="-8000" r="-81879" b="-69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99163" t="-8000" r="-2092" b="-698667"/>
                          </a:stretch>
                        </a:blipFill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25.43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36.3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88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864" y="1032584"/>
            <a:ext cx="7490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6: Determine the ‘top’ set of candidate models </a:t>
            </a:r>
            <a:r>
              <a:rPr lang="en-CA" sz="28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(95% Confidence model set)</a:t>
            </a:r>
            <a:endParaRPr lang="en-CA" sz="2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3360" y="2285262"/>
              <a:ext cx="8717280" cy="345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310896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CA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𝐴𝐼𝐶</m:t>
                              </m:r>
                            </m:oMath>
                          </a14:m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CA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25.43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36.3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3360" y="2285262"/>
              <a:ext cx="8717280" cy="345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1920"/>
                    <a:gridCol w="1511808"/>
                    <a:gridCol w="1816608"/>
                    <a:gridCol w="1456944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AICc</a:t>
                          </a:r>
                          <a:endParaRPr lang="en-CA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336" t="-8000" r="-81879" b="-69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9163" t="-8000" r="-2092" b="-698667"/>
                          </a:stretch>
                        </a:blipFill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r>
                            <a:rPr lang="en-CA" sz="24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235.11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 + 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237.71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err="1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NAP+Grainsize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249.8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253.29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 + Week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255.26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NAP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260.54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25.43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Grainsize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271.42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36.3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CA" sz="24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Null</a:t>
                          </a:r>
                          <a:endParaRPr lang="en-CA" sz="2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275.9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CA" sz="2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941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672" y="834530"/>
            <a:ext cx="8336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7: Interpret models (e.g., all models in top model set; describe differences, variable weights, magnitude and direction of coefficients)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16" y="2320043"/>
            <a:ext cx="6523721" cy="44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Multi-model Inference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7: Calculate weighted model for making inference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73" y="2831972"/>
            <a:ext cx="1887856" cy="179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697" y="2663610"/>
            <a:ext cx="485775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297" y="2086293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Model-averaged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coefficent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9378" y="2226319"/>
            <a:ext cx="5376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Model-averaged variance of model coefficient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Multi-model Inference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 7: Calculate weighted model for making inference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73" y="2831972"/>
            <a:ext cx="1887856" cy="179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697" y="2663610"/>
            <a:ext cx="485775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297" y="2086293"/>
            <a:ext cx="212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Model-averaged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coefficent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9378" y="2226319"/>
            <a:ext cx="5376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Model-averaged variance of model coefficient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073" y="4962144"/>
            <a:ext cx="7564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These equations are recommended if the top model in the set has a weight &gt;0.9. If there are many models in the top model set, the formula for model averaging is slightly different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theory only selects top models based on models that are in that data set </a:t>
            </a:r>
          </a:p>
        </p:txBody>
      </p:sp>
    </p:spTree>
    <p:extLst>
      <p:ext uri="{BB962C8B-B14F-4D97-AF65-F5344CB8AC3E}">
        <p14:creationId xmlns:p14="http://schemas.microsoft.com/office/powerpoint/2010/main" val="26223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theory only selects top models based on models that are in that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Best model is not necessarily the true model</a:t>
            </a:r>
          </a:p>
        </p:txBody>
      </p:sp>
    </p:spTree>
    <p:extLst>
      <p:ext uri="{BB962C8B-B14F-4D97-AF65-F5344CB8AC3E}">
        <p14:creationId xmlns:p14="http://schemas.microsoft.com/office/powerpoint/2010/main" val="42515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theory only selects top models based on models that are in that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Best model is not necessarily the true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make sure models are all meaningful</a:t>
            </a:r>
          </a:p>
        </p:txBody>
      </p:sp>
    </p:spTree>
    <p:extLst>
      <p:ext uri="{BB962C8B-B14F-4D97-AF65-F5344CB8AC3E}">
        <p14:creationId xmlns:p14="http://schemas.microsoft.com/office/powerpoint/2010/main" val="1993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Learning Objectives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5181" y="1325563"/>
            <a:ext cx="8593638" cy="4351338"/>
          </a:xfrm>
        </p:spPr>
        <p:txBody>
          <a:bodyPr>
            <a:noAutofit/>
          </a:bodyPr>
          <a:lstStyle/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fr-CA" sz="2800" dirty="0" err="1" smtClean="0"/>
              <a:t>Describe</a:t>
            </a:r>
            <a:r>
              <a:rPr lang="fr-CA" sz="2800" dirty="0" smtClean="0"/>
              <a:t> the </a:t>
            </a:r>
            <a:r>
              <a:rPr lang="fr-CA" sz="2800" dirty="0" err="1" smtClean="0"/>
              <a:t>theory</a:t>
            </a:r>
            <a:r>
              <a:rPr lang="fr-CA" sz="2800" dirty="0" smtClean="0"/>
              <a:t> </a:t>
            </a:r>
            <a:r>
              <a:rPr lang="fr-CA" sz="2800" dirty="0" err="1" smtClean="0"/>
              <a:t>behind</a:t>
            </a:r>
            <a:r>
              <a:rPr lang="fr-CA" sz="2800" dirty="0" smtClean="0"/>
              <a:t> information </a:t>
            </a:r>
            <a:r>
              <a:rPr lang="fr-CA" sz="2800" dirty="0" err="1" smtClean="0"/>
              <a:t>theoretic</a:t>
            </a:r>
            <a:r>
              <a:rPr lang="fr-CA" sz="2800" dirty="0" smtClean="0"/>
              <a:t> </a:t>
            </a:r>
            <a:r>
              <a:rPr lang="fr-CA" sz="2800" dirty="0" err="1" smtClean="0"/>
              <a:t>approaches</a:t>
            </a:r>
            <a:r>
              <a:rPr lang="fr-CA" sz="2800" dirty="0" smtClean="0"/>
              <a:t> for model </a:t>
            </a:r>
            <a:r>
              <a:rPr lang="fr-CA" sz="2800" dirty="0" err="1" smtClean="0"/>
              <a:t>selection</a:t>
            </a:r>
            <a:endParaRPr lang="fr-CA" sz="2800" dirty="0" smtClean="0"/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fr-CA" sz="2800" dirty="0" smtClean="0"/>
              <a:t>Use information </a:t>
            </a:r>
            <a:r>
              <a:rPr lang="fr-CA" sz="2800" dirty="0" err="1" smtClean="0"/>
              <a:t>theory</a:t>
            </a:r>
            <a:r>
              <a:rPr lang="fr-CA" sz="2800" dirty="0" smtClean="0"/>
              <a:t> for model </a:t>
            </a:r>
            <a:r>
              <a:rPr lang="fr-CA" sz="2800" dirty="0" err="1" smtClean="0"/>
              <a:t>selection</a:t>
            </a:r>
            <a:endParaRPr lang="fr-CA" sz="2800" dirty="0" smtClean="0"/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fr-CA" sz="2800" dirty="0" err="1" smtClean="0"/>
              <a:t>Interpret</a:t>
            </a:r>
            <a:r>
              <a:rPr lang="fr-CA" sz="2800" dirty="0" smtClean="0"/>
              <a:t> relative </a:t>
            </a:r>
            <a:r>
              <a:rPr lang="fr-CA" sz="2800" dirty="0" err="1" smtClean="0"/>
              <a:t>likelihood</a:t>
            </a:r>
            <a:r>
              <a:rPr lang="fr-CA" sz="2800" dirty="0" smtClean="0"/>
              <a:t> of </a:t>
            </a:r>
            <a:r>
              <a:rPr lang="fr-CA" sz="2800" dirty="0" err="1" smtClean="0"/>
              <a:t>models</a:t>
            </a:r>
            <a:r>
              <a:rPr lang="fr-CA" sz="2800" dirty="0" smtClean="0"/>
              <a:t> in a candidate model set </a:t>
            </a:r>
            <a:r>
              <a:rPr lang="fr-CA" sz="2800" dirty="0" err="1" smtClean="0"/>
              <a:t>using</a:t>
            </a:r>
            <a:r>
              <a:rPr lang="fr-CA" sz="2800" dirty="0" smtClean="0"/>
              <a:t> AIC and model </a:t>
            </a:r>
            <a:r>
              <a:rPr lang="fr-CA" sz="2800" dirty="0" err="1" smtClean="0"/>
              <a:t>weights</a:t>
            </a:r>
            <a:endParaRPr lang="fr-CA" sz="2800" dirty="0"/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fr-CA" sz="2800" dirty="0" err="1" smtClean="0"/>
              <a:t>Calculate</a:t>
            </a:r>
            <a:r>
              <a:rPr lang="fr-CA" sz="2800" dirty="0" smtClean="0"/>
              <a:t> and </a:t>
            </a:r>
            <a:r>
              <a:rPr lang="fr-CA" sz="2800" dirty="0" err="1" smtClean="0"/>
              <a:t>interpret</a:t>
            </a:r>
            <a:r>
              <a:rPr lang="fr-CA" sz="2800" dirty="0" smtClean="0"/>
              <a:t> variable </a:t>
            </a:r>
            <a:r>
              <a:rPr lang="fr-CA" sz="2800" dirty="0" err="1" smtClean="0"/>
              <a:t>weights</a:t>
            </a:r>
            <a:endParaRPr lang="fr-CA" sz="2800" dirty="0" smtClean="0"/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fr-CA" sz="2800" dirty="0" err="1" smtClean="0"/>
              <a:t>Conduct</a:t>
            </a:r>
            <a:r>
              <a:rPr lang="fr-CA" sz="2800" dirty="0" smtClean="0"/>
              <a:t> multi-model </a:t>
            </a:r>
            <a:r>
              <a:rPr lang="fr-CA" sz="2800" dirty="0" err="1" smtClean="0"/>
              <a:t>inference</a:t>
            </a:r>
            <a:endParaRPr lang="fr-CA" sz="2800" dirty="0" smtClean="0"/>
          </a:p>
          <a:p>
            <a:pPr marL="457200" lvl="1" indent="-457200">
              <a:spcBef>
                <a:spcPts val="624"/>
              </a:spcBef>
              <a:buFont typeface="+mj-lt"/>
              <a:buAutoNum type="arabicPeriod"/>
            </a:pPr>
            <a:r>
              <a:rPr lang="fr-CA" sz="2800" dirty="0" err="1" smtClean="0"/>
              <a:t>Discuss</a:t>
            </a:r>
            <a:r>
              <a:rPr lang="fr-CA" sz="2800" dirty="0" smtClean="0"/>
              <a:t> </a:t>
            </a:r>
            <a:r>
              <a:rPr lang="fr-CA" sz="2800" dirty="0" err="1" smtClean="0"/>
              <a:t>pitfalls</a:t>
            </a:r>
            <a:r>
              <a:rPr lang="fr-CA" sz="2800" dirty="0" smtClean="0"/>
              <a:t> of information-</a:t>
            </a:r>
            <a:r>
              <a:rPr lang="fr-CA" sz="2800" dirty="0" err="1" smtClean="0"/>
              <a:t>theoretic</a:t>
            </a:r>
            <a:r>
              <a:rPr lang="fr-CA" sz="2800" dirty="0" smtClean="0"/>
              <a:t> </a:t>
            </a:r>
            <a:r>
              <a:rPr lang="fr-CA" sz="2800" dirty="0" err="1" smtClean="0"/>
              <a:t>approaches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720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theory only selects top models based on models that are in that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Best model is not necessarily the true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make sure models are all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Check that top models explain more than the null model and look at the R-squared value</a:t>
            </a:r>
          </a:p>
        </p:txBody>
      </p:sp>
    </p:spTree>
    <p:extLst>
      <p:ext uri="{BB962C8B-B14F-4D97-AF65-F5344CB8AC3E}">
        <p14:creationId xmlns:p14="http://schemas.microsoft.com/office/powerpoint/2010/main" val="38524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theory only selects top models based on models that are in that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Best model is not necessarily the true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make sure models are all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Check that top models explain more than the null model and look at the R-squared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should be included based on prior biological analysis, such as experiments, field observations, and previously published analyses</a:t>
            </a:r>
          </a:p>
        </p:txBody>
      </p:sp>
    </p:spTree>
    <p:extLst>
      <p:ext uri="{BB962C8B-B14F-4D97-AF65-F5344CB8AC3E}">
        <p14:creationId xmlns:p14="http://schemas.microsoft.com/office/powerpoint/2010/main" val="3013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 </a:t>
            </a:r>
            <a:r>
              <a:rPr lang="en-US" sz="36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Cotinued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AIC may over-fit models (especially for large data sets)</a:t>
            </a:r>
          </a:p>
        </p:txBody>
      </p:sp>
    </p:spTree>
    <p:extLst>
      <p:ext uri="{BB962C8B-B14F-4D97-AF65-F5344CB8AC3E}">
        <p14:creationId xmlns:p14="http://schemas.microsoft.com/office/powerpoint/2010/main" val="39900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 </a:t>
            </a:r>
            <a:r>
              <a:rPr lang="en-US" sz="36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Cotinued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AIC may over-fit models (especially for large data sets)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May need to ‘prune’ models by removing variables with wide confidence intervals or low weights</a:t>
            </a:r>
          </a:p>
        </p:txBody>
      </p:sp>
    </p:spTree>
    <p:extLst>
      <p:ext uri="{BB962C8B-B14F-4D97-AF65-F5344CB8AC3E}">
        <p14:creationId xmlns:p14="http://schemas.microsoft.com/office/powerpoint/2010/main" val="20449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 </a:t>
            </a:r>
            <a:r>
              <a:rPr lang="en-US" sz="36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Cotinued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AIC may over-fit models (especially for large data sets)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May need to ‘prune’ models by removing variables with wide confidence intervals or low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use same data in all models (e.g., no missing values for some parameters)</a:t>
            </a:r>
          </a:p>
        </p:txBody>
      </p:sp>
    </p:spTree>
    <p:extLst>
      <p:ext uri="{BB962C8B-B14F-4D97-AF65-F5344CB8AC3E}">
        <p14:creationId xmlns:p14="http://schemas.microsoft.com/office/powerpoint/2010/main" val="40095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 </a:t>
            </a:r>
            <a:r>
              <a:rPr lang="en-US" sz="36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Cotinued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AIC may over-fit models (especially for large data sets)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May need to ‘prune’ models by removing variables with wide confidence intervals or low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use same data in all models (e.g., no missing values for some 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even top models can’t prove a cause-effect relationship (only experiments can)</a:t>
            </a:r>
          </a:p>
        </p:txBody>
      </p:sp>
    </p:spTree>
    <p:extLst>
      <p:ext uri="{BB962C8B-B14F-4D97-AF65-F5344CB8AC3E}">
        <p14:creationId xmlns:p14="http://schemas.microsoft.com/office/powerpoint/2010/main" val="12991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Problems and Pitfalls </a:t>
            </a:r>
            <a:r>
              <a:rPr lang="en-US" sz="36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Cotinued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480" y="935048"/>
            <a:ext cx="83364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AIC may over-fit models (especially for large data sets)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May need to ‘prune’ models by removing variables with wide confidence intervals or low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use same data in all models (e.g., no missing values for some 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even top models can’t prove a cause-effect relationship (only experiments can)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give up p-values (focus on confidence intervals, weights, and magnitudes of coefficients)</a:t>
            </a:r>
          </a:p>
        </p:txBody>
      </p:sp>
    </p:spTree>
    <p:extLst>
      <p:ext uri="{BB962C8B-B14F-4D97-AF65-F5344CB8AC3E}">
        <p14:creationId xmlns:p14="http://schemas.microsoft.com/office/powerpoint/2010/main" val="32842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46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20688" y="1100094"/>
            <a:ext cx="85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15" y="941598"/>
            <a:ext cx="8962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selection is a challenging part of 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46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20688" y="1100094"/>
            <a:ext cx="85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15" y="941598"/>
            <a:ext cx="89620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selection is a challenging part of 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theoretic approaches can be useful for model selection if applied carefully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46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20688" y="1100094"/>
            <a:ext cx="85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15" y="941598"/>
            <a:ext cx="89620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selection is a challenging part of 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theoretic approaches can be useful for model selection if applied carefully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involves developing a set of candidate models, ranking them using a criterion (e.g., AIC), and then interpreting a top model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Model Selection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01" y="939786"/>
            <a:ext cx="7891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goal with these approaches is to achieve Parsimony</a:t>
            </a:r>
          </a:p>
        </p:txBody>
      </p:sp>
    </p:spTree>
    <p:extLst>
      <p:ext uri="{BB962C8B-B14F-4D97-AF65-F5344CB8AC3E}">
        <p14:creationId xmlns:p14="http://schemas.microsoft.com/office/powerpoint/2010/main" val="29912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46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20688" y="1100094"/>
            <a:ext cx="85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15" y="941598"/>
            <a:ext cx="89620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selection is a challenging part of 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theoretic approaches can be useful for model selection if applied carefully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involves developing a set of candidate models, ranking them using a criterion (e.g., AIC), and then interpreting a top model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 shift from NHST</a:t>
            </a:r>
          </a:p>
        </p:txBody>
      </p:sp>
    </p:spTree>
    <p:extLst>
      <p:ext uri="{BB962C8B-B14F-4D97-AF65-F5344CB8AC3E}">
        <p14:creationId xmlns:p14="http://schemas.microsoft.com/office/powerpoint/2010/main" val="29599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546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20688" y="1100094"/>
            <a:ext cx="8522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15" y="941598"/>
            <a:ext cx="89620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selection is a challenging part of 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theoretic approaches can be useful for model selection if applied carefully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involves developing a set of candidate models, ranking them using a criterion (e.g., AIC), and then interpreting a top model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 shift from NHST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free ride with model selection!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Model Selection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01" y="939786"/>
            <a:ext cx="7891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goal with these approaches is to achieve Parsimony</a:t>
            </a:r>
          </a:p>
          <a:p>
            <a:pPr marL="536575"/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Finding the simplest hypothesis that still fits the data reasonably 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Model Selection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01" y="813722"/>
            <a:ext cx="78913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selection—start with single variable and add more variables until a certain criterion is reached (R-squared, AIC, change in F-ratio, tolerance/</a:t>
            </a:r>
            <a:r>
              <a:rPr lang="en-CA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multicolinearity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AutoNum type="arabicParenR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Backwards elimination—start with full model and eliminate variables one at a time</a:t>
            </a:r>
          </a:p>
          <a:p>
            <a:pPr marL="514350" indent="-514350">
              <a:buAutoNum type="arabicParenR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Stepwise methods—forward and backwards steps; evaluate changes in criterion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Model Selection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301" y="813722"/>
            <a:ext cx="78913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selection—start with single variable and add more variables until a certain criterion is reached (R-squared, AIC, change in F-ratio, tolerance/</a:t>
            </a:r>
            <a:r>
              <a:rPr lang="en-CA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multicolinearity</a:t>
            </a: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AutoNum type="arabicParenR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Backwards elimination—start with full model and eliminate variables one at a time</a:t>
            </a:r>
          </a:p>
          <a:p>
            <a:pPr marL="514350" indent="-514350">
              <a:buAutoNum type="arabicParenR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Stepwise methods—forward and backwards steps; evaluate changes in criterion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301" y="4520543"/>
            <a:ext cx="8144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End result: Model with variables that are all significant (single ‘best’ model)</a:t>
            </a:r>
          </a:p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Significance of variables changes depending on which variables are included in the model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632" y="1349972"/>
            <a:ext cx="749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and rank multiple competing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29250FA-34C1-1F41-BA0D-61ABE6732AD7}"/>
              </a:ext>
            </a:extLst>
          </p:cNvPr>
          <p:cNvSpPr txBox="1"/>
          <p:nvPr/>
        </p:nvSpPr>
        <p:spPr>
          <a:xfrm>
            <a:off x="0" y="876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rPr>
              <a:t>Information Theoretic Approaches</a:t>
            </a:r>
            <a:endParaRPr lang="en-US" sz="3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Helvetica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632" y="1349972"/>
            <a:ext cx="7490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and rank multiple competing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 which of them best approximates the “true” process underlying the biological phenomenon under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12979</TotalTime>
  <Words>2432</Words>
  <Application>Microsoft Office PowerPoint</Application>
  <PresentationFormat>On-screen Show (4:3)</PresentationFormat>
  <Paragraphs>414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Helvetica</vt:lpstr>
      <vt:lpstr>Office Theme</vt:lpstr>
      <vt:lpstr>PowerPoint Presentation</vt:lpstr>
      <vt:lpstr>Model Selection and Information Theoretic Approaches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Bryan</dc:creator>
  <cp:lastModifiedBy>Heather Bryan</cp:lastModifiedBy>
  <cp:revision>679</cp:revision>
  <dcterms:created xsi:type="dcterms:W3CDTF">2020-09-13T18:34:08Z</dcterms:created>
  <dcterms:modified xsi:type="dcterms:W3CDTF">2021-10-26T20:41:27Z</dcterms:modified>
</cp:coreProperties>
</file>