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5"/>
  </p:notesMasterIdLst>
  <p:sldIdLst>
    <p:sldId id="256" r:id="rId2"/>
    <p:sldId id="257" r:id="rId3"/>
    <p:sldId id="369" r:id="rId4"/>
    <p:sldId id="370" r:id="rId5"/>
    <p:sldId id="371" r:id="rId6"/>
    <p:sldId id="372" r:id="rId7"/>
    <p:sldId id="374" r:id="rId8"/>
    <p:sldId id="373" r:id="rId9"/>
    <p:sldId id="398" r:id="rId10"/>
    <p:sldId id="375" r:id="rId11"/>
    <p:sldId id="376" r:id="rId12"/>
    <p:sldId id="377" r:id="rId13"/>
    <p:sldId id="378" r:id="rId14"/>
    <p:sldId id="379" r:id="rId15"/>
    <p:sldId id="383" r:id="rId16"/>
    <p:sldId id="384" r:id="rId17"/>
    <p:sldId id="392" r:id="rId18"/>
    <p:sldId id="380" r:id="rId19"/>
    <p:sldId id="381" r:id="rId20"/>
    <p:sldId id="382" r:id="rId21"/>
    <p:sldId id="385" r:id="rId22"/>
    <p:sldId id="386" r:id="rId23"/>
    <p:sldId id="387" r:id="rId24"/>
    <p:sldId id="393" r:id="rId25"/>
    <p:sldId id="388" r:id="rId26"/>
    <p:sldId id="389" r:id="rId27"/>
    <p:sldId id="390" r:id="rId28"/>
    <p:sldId id="394" r:id="rId29"/>
    <p:sldId id="395" r:id="rId30"/>
    <p:sldId id="391" r:id="rId31"/>
    <p:sldId id="396" r:id="rId32"/>
    <p:sldId id="397" r:id="rId33"/>
    <p:sldId id="368"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73" userDrawn="1">
          <p15:clr>
            <a:srgbClr val="A4A3A4"/>
          </p15:clr>
        </p15:guide>
        <p15:guide id="2" pos="5692"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36" autoAdjust="0"/>
    <p:restoredTop sz="71346" autoAdjust="0"/>
  </p:normalViewPr>
  <p:slideViewPr>
    <p:cSldViewPr snapToGrid="0" showGuides="1">
      <p:cViewPr varScale="1">
        <p:scale>
          <a:sx n="79" d="100"/>
          <a:sy n="79" d="100"/>
        </p:scale>
        <p:origin x="2244" y="90"/>
      </p:cViewPr>
      <p:guideLst>
        <p:guide orient="horz" pos="2273"/>
        <p:guide pos="5692"/>
      </p:guideLst>
    </p:cSldViewPr>
  </p:slideViewPr>
  <p:notesTextViewPr>
    <p:cViewPr>
      <p:scale>
        <a:sx n="1" d="1"/>
        <a:sy n="1" d="1"/>
      </p:scale>
      <p:origin x="0" y="0"/>
    </p:cViewPr>
  </p:notesTextViewPr>
  <p:notesViewPr>
    <p:cSldViewPr snapToGrid="0" showGuides="1">
      <p:cViewPr varScale="1">
        <p:scale>
          <a:sx n="86" d="100"/>
          <a:sy n="86" d="100"/>
        </p:scale>
        <p:origin x="378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48D1C7-3834-42C5-B55C-AD38434F39A7}" type="datetimeFigureOut">
              <a:rPr lang="en-CA" smtClean="0"/>
              <a:t>2021-10-28</a:t>
            </a:fld>
            <a:endParaRPr lang="en-C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B15843-4C83-4A58-A610-5E17F487C30D}" type="slidenum">
              <a:rPr lang="en-CA" smtClean="0"/>
              <a:t>‹#›</a:t>
            </a:fld>
            <a:endParaRPr lang="en-CA"/>
          </a:p>
        </p:txBody>
      </p:sp>
    </p:spTree>
    <p:extLst>
      <p:ext uri="{BB962C8B-B14F-4D97-AF65-F5344CB8AC3E}">
        <p14:creationId xmlns:p14="http://schemas.microsoft.com/office/powerpoint/2010/main" val="3459989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commons.wikimedia.org/wiki/User:Luis_Fern%C3%A1ndez_Garc%C3%ADa"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CA" dirty="0"/>
              <a:t>the response </a:t>
            </a:r>
            <a:r>
              <a:rPr lang="en-CA" dirty="0" err="1"/>
              <a:t>yi</a:t>
            </a:r>
            <a:r>
              <a:rPr lang="en-CA" dirty="0"/>
              <a:t> , </a:t>
            </a:r>
            <a:r>
              <a:rPr lang="en-CA" dirty="0" err="1"/>
              <a:t>i</a:t>
            </a:r>
            <a:r>
              <a:rPr lang="en-CA" dirty="0"/>
              <a:t> = 1, . . . , n is modelled by a linear function of explanatory variables </a:t>
            </a:r>
            <a:r>
              <a:rPr lang="en-CA" dirty="0" err="1"/>
              <a:t>xj</a:t>
            </a:r>
            <a:r>
              <a:rPr lang="en-CA" dirty="0"/>
              <a:t> , j = 1, . . . , p plus an error term.</a:t>
            </a:r>
            <a:endParaRPr lang="en-US" dirty="0"/>
          </a:p>
        </p:txBody>
      </p:sp>
      <p:sp>
        <p:nvSpPr>
          <p:cNvPr id="4" name="Slide Number Placeholder 3"/>
          <p:cNvSpPr>
            <a:spLocks noGrp="1"/>
          </p:cNvSpPr>
          <p:nvPr>
            <p:ph type="sldNum" sz="quarter" idx="10"/>
          </p:nvPr>
        </p:nvSpPr>
        <p:spPr/>
        <p:txBody>
          <a:bodyPr/>
          <a:lstStyle/>
          <a:p>
            <a:fld id="{21F84D96-5809-5C4C-AEE3-7E302A06CE2A}" type="slidenum">
              <a:rPr lang="en-US" smtClean="0"/>
              <a:t>3</a:t>
            </a:fld>
            <a:endParaRPr lang="en-US"/>
          </a:p>
        </p:txBody>
      </p:sp>
    </p:spTree>
    <p:extLst>
      <p:ext uri="{BB962C8B-B14F-4D97-AF65-F5344CB8AC3E}">
        <p14:creationId xmlns:p14="http://schemas.microsoft.com/office/powerpoint/2010/main" val="868441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Inverse of the logit is the logistic function</a:t>
            </a:r>
          </a:p>
          <a:p>
            <a:r>
              <a:rPr lang="en-US" dirty="0" smtClean="0"/>
              <a:t>Inverse of log is the exponential function</a:t>
            </a:r>
            <a:endParaRPr lang="en-US" dirty="0"/>
          </a:p>
        </p:txBody>
      </p:sp>
      <p:sp>
        <p:nvSpPr>
          <p:cNvPr id="4" name="Slide Number Placeholder 3"/>
          <p:cNvSpPr>
            <a:spLocks noGrp="1"/>
          </p:cNvSpPr>
          <p:nvPr>
            <p:ph type="sldNum" sz="quarter" idx="10"/>
          </p:nvPr>
        </p:nvSpPr>
        <p:spPr/>
        <p:txBody>
          <a:bodyPr/>
          <a:lstStyle/>
          <a:p>
            <a:fld id="{21F84D96-5809-5C4C-AEE3-7E302A06CE2A}" type="slidenum">
              <a:rPr lang="en-US" smtClean="0"/>
              <a:t>12</a:t>
            </a:fld>
            <a:endParaRPr lang="en-US"/>
          </a:p>
        </p:txBody>
      </p:sp>
    </p:spTree>
    <p:extLst>
      <p:ext uri="{BB962C8B-B14F-4D97-AF65-F5344CB8AC3E}">
        <p14:creationId xmlns:p14="http://schemas.microsoft.com/office/powerpoint/2010/main" val="27640029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 book for confidence interval of intercept</a:t>
            </a:r>
          </a:p>
        </p:txBody>
      </p:sp>
      <p:sp>
        <p:nvSpPr>
          <p:cNvPr id="4" name="Slide Number Placeholder 3"/>
          <p:cNvSpPr>
            <a:spLocks noGrp="1"/>
          </p:cNvSpPr>
          <p:nvPr>
            <p:ph type="sldNum" sz="quarter" idx="10"/>
          </p:nvPr>
        </p:nvSpPr>
        <p:spPr/>
        <p:txBody>
          <a:bodyPr/>
          <a:lstStyle/>
          <a:p>
            <a:fld id="{21F84D96-5809-5C4C-AEE3-7E302A06CE2A}" type="slidenum">
              <a:rPr lang="en-US" smtClean="0"/>
              <a:t>13</a:t>
            </a:fld>
            <a:endParaRPr lang="en-US"/>
          </a:p>
        </p:txBody>
      </p:sp>
    </p:spTree>
    <p:extLst>
      <p:ext uri="{BB962C8B-B14F-4D97-AF65-F5344CB8AC3E}">
        <p14:creationId xmlns:p14="http://schemas.microsoft.com/office/powerpoint/2010/main" val="4203011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assumption of normality of residuals to test for non-Normal error structures</a:t>
            </a:r>
          </a:p>
          <a:p>
            <a:endParaRPr lang="en-US" dirty="0"/>
          </a:p>
          <a:p>
            <a:r>
              <a:rPr lang="en-US" dirty="0" err="1"/>
              <a:t>Overdispersion</a:t>
            </a:r>
            <a:r>
              <a:rPr lang="en-US" dirty="0"/>
              <a:t>: occurs when variation in the data exceeds the theoretical or expected amount of variability</a:t>
            </a:r>
          </a:p>
          <a:p>
            <a:pPr marL="628650" lvl="1" indent="-171450">
              <a:buFontTx/>
              <a:buChar char="-"/>
            </a:pPr>
            <a:r>
              <a:rPr lang="en-US" dirty="0"/>
              <a:t>Model SE will be biased small, potentially leading to Type I error</a:t>
            </a:r>
          </a:p>
          <a:p>
            <a:pPr marL="628650" lvl="1" indent="-171450">
              <a:buFontTx/>
              <a:buChar char="-"/>
            </a:pPr>
            <a:r>
              <a:rPr lang="en-US" dirty="0"/>
              <a:t>Ad hoc: multiply SE by the square root of the estimated dispersion parameter</a:t>
            </a:r>
          </a:p>
          <a:p>
            <a:pPr marL="171450" indent="-171450">
              <a:buFontTx/>
              <a:buChar cha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Underdispersion</a:t>
            </a:r>
            <a:r>
              <a:rPr lang="en-US" dirty="0"/>
              <a:t>: occurs when variation in the data is smaller than the theoretical or expected amount of variability</a:t>
            </a:r>
          </a:p>
          <a:p>
            <a:endParaRPr lang="en-US" dirty="0"/>
          </a:p>
        </p:txBody>
      </p:sp>
      <p:sp>
        <p:nvSpPr>
          <p:cNvPr id="4" name="Slide Number Placeholder 3"/>
          <p:cNvSpPr>
            <a:spLocks noGrp="1"/>
          </p:cNvSpPr>
          <p:nvPr>
            <p:ph type="sldNum" sz="quarter" idx="10"/>
          </p:nvPr>
        </p:nvSpPr>
        <p:spPr/>
        <p:txBody>
          <a:bodyPr/>
          <a:lstStyle/>
          <a:p>
            <a:fld id="{21F84D96-5809-5C4C-AEE3-7E302A06CE2A}" type="slidenum">
              <a:rPr lang="en-US" smtClean="0"/>
              <a:t>14</a:t>
            </a:fld>
            <a:endParaRPr lang="en-US"/>
          </a:p>
        </p:txBody>
      </p:sp>
    </p:spTree>
    <p:extLst>
      <p:ext uri="{BB962C8B-B14F-4D97-AF65-F5344CB8AC3E}">
        <p14:creationId xmlns:p14="http://schemas.microsoft.com/office/powerpoint/2010/main" val="2178939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smtClean="0"/>
              <a:t>160 guppies exposed</a:t>
            </a:r>
            <a:r>
              <a:rPr lang="en-US" baseline="0" dirty="0" smtClean="0"/>
              <a:t> to cold temperatures for different durations</a:t>
            </a:r>
          </a:p>
          <a:p>
            <a:pPr marL="0" lvl="0" indent="0">
              <a:buNone/>
            </a:pPr>
            <a:r>
              <a:rPr lang="en-US" baseline="0" dirty="0" smtClean="0"/>
              <a:t>40 fish per treatment</a:t>
            </a:r>
          </a:p>
          <a:p>
            <a:pPr marL="0" lvl="0" indent="0">
              <a:buNone/>
            </a:pPr>
            <a:r>
              <a:rPr lang="en-US" baseline="0" dirty="0" smtClean="0"/>
              <a:t>Curve shows proportion of fish that die at levels of exposure X</a:t>
            </a:r>
            <a:endParaRPr lang="en-US" dirty="0"/>
          </a:p>
        </p:txBody>
      </p:sp>
      <p:sp>
        <p:nvSpPr>
          <p:cNvPr id="4" name="Slide Number Placeholder 3"/>
          <p:cNvSpPr>
            <a:spLocks noGrp="1"/>
          </p:cNvSpPr>
          <p:nvPr>
            <p:ph type="sldNum" sz="quarter" idx="10"/>
          </p:nvPr>
        </p:nvSpPr>
        <p:spPr/>
        <p:txBody>
          <a:bodyPr/>
          <a:lstStyle/>
          <a:p>
            <a:fld id="{21F84D96-5809-5C4C-AEE3-7E302A06CE2A}" type="slidenum">
              <a:rPr lang="en-US" smtClean="0"/>
              <a:t>15</a:t>
            </a:fld>
            <a:endParaRPr lang="en-US"/>
          </a:p>
        </p:txBody>
      </p:sp>
    </p:spTree>
    <p:extLst>
      <p:ext uri="{BB962C8B-B14F-4D97-AF65-F5344CB8AC3E}">
        <p14:creationId xmlns:p14="http://schemas.microsoft.com/office/powerpoint/2010/main" val="16805539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US" dirty="0"/>
          </a:p>
        </p:txBody>
      </p:sp>
      <p:sp>
        <p:nvSpPr>
          <p:cNvPr id="4" name="Slide Number Placeholder 3"/>
          <p:cNvSpPr>
            <a:spLocks noGrp="1"/>
          </p:cNvSpPr>
          <p:nvPr>
            <p:ph type="sldNum" sz="quarter" idx="10"/>
          </p:nvPr>
        </p:nvSpPr>
        <p:spPr/>
        <p:txBody>
          <a:bodyPr/>
          <a:lstStyle/>
          <a:p>
            <a:fld id="{21F84D96-5809-5C4C-AEE3-7E302A06CE2A}" type="slidenum">
              <a:rPr lang="en-US" smtClean="0"/>
              <a:t>16</a:t>
            </a:fld>
            <a:endParaRPr lang="en-US"/>
          </a:p>
        </p:txBody>
      </p:sp>
    </p:spTree>
    <p:extLst>
      <p:ext uri="{BB962C8B-B14F-4D97-AF65-F5344CB8AC3E}">
        <p14:creationId xmlns:p14="http://schemas.microsoft.com/office/powerpoint/2010/main" val="29329913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Odds of dying increase by 1.27 for every addition minute</a:t>
            </a:r>
            <a:r>
              <a:rPr lang="en-US" baseline="0" dirty="0" smtClean="0"/>
              <a:t> of exposure to cold treatment</a:t>
            </a:r>
          </a:p>
          <a:p>
            <a:endParaRPr lang="en-US" dirty="0"/>
          </a:p>
        </p:txBody>
      </p:sp>
      <p:sp>
        <p:nvSpPr>
          <p:cNvPr id="4" name="Slide Number Placeholder 3"/>
          <p:cNvSpPr>
            <a:spLocks noGrp="1"/>
          </p:cNvSpPr>
          <p:nvPr>
            <p:ph type="sldNum" sz="quarter" idx="10"/>
          </p:nvPr>
        </p:nvSpPr>
        <p:spPr/>
        <p:txBody>
          <a:bodyPr/>
          <a:lstStyle/>
          <a:p>
            <a:fld id="{21F84D96-5809-5C4C-AEE3-7E302A06CE2A}" type="slidenum">
              <a:rPr lang="en-US" smtClean="0"/>
              <a:t>17</a:t>
            </a:fld>
            <a:endParaRPr lang="en-US"/>
          </a:p>
        </p:txBody>
      </p:sp>
    </p:spTree>
    <p:extLst>
      <p:ext uri="{BB962C8B-B14F-4D97-AF65-F5344CB8AC3E}">
        <p14:creationId xmlns:p14="http://schemas.microsoft.com/office/powerpoint/2010/main" val="13866647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Road</a:t>
            </a:r>
            <a:r>
              <a:rPr lang="en-US" baseline="0" dirty="0" smtClean="0"/>
              <a:t> kills of amphibians at 52 sites along a road in Portugal</a:t>
            </a:r>
          </a:p>
          <a:p>
            <a:r>
              <a:rPr lang="en-US" baseline="0" dirty="0" smtClean="0"/>
              <a:t>What is the relationship between number of road kills and distance to a park (in meter)?</a:t>
            </a:r>
          </a:p>
          <a:p>
            <a:r>
              <a:rPr lang="en-US" baseline="0" dirty="0" smtClean="0"/>
              <a:t>-non-linear relationship</a:t>
            </a:r>
          </a:p>
          <a:p>
            <a:r>
              <a:rPr lang="en-US" baseline="0" dirty="0" smtClean="0"/>
              <a:t>-variance is greater at higher values of road kills</a:t>
            </a:r>
          </a:p>
          <a:p>
            <a:r>
              <a:rPr lang="en-US" baseline="0" dirty="0" smtClean="0"/>
              <a:t>-data are counts</a:t>
            </a:r>
          </a:p>
          <a:p>
            <a:r>
              <a:rPr lang="en-US" baseline="0" dirty="0" smtClean="0"/>
              <a:t>=</a:t>
            </a:r>
            <a:r>
              <a:rPr lang="en-US" baseline="0" dirty="0" err="1" smtClean="0"/>
              <a:t>poisson</a:t>
            </a:r>
            <a:r>
              <a:rPr lang="en-US" baseline="0" dirty="0" smtClean="0"/>
              <a:t> </a:t>
            </a:r>
            <a:r>
              <a:rPr lang="en-US" baseline="0" dirty="0" err="1" smtClean="0"/>
              <a:t>glm</a:t>
            </a:r>
            <a:endParaRPr lang="en-US" baseline="0" dirty="0" smtClean="0"/>
          </a:p>
          <a:p>
            <a:endParaRPr lang="en-US" baseline="0" dirty="0" smtClean="0"/>
          </a:p>
          <a:p>
            <a:r>
              <a:rPr lang="en-US" baseline="0" dirty="0" smtClean="0"/>
              <a:t>Example from Ch. 9. GLM and GAM for Count Data. In </a:t>
            </a:r>
            <a:r>
              <a:rPr lang="en-US" baseline="0" dirty="0" err="1" smtClean="0"/>
              <a:t>Zuur</a:t>
            </a:r>
            <a:r>
              <a:rPr lang="en-US" baseline="0" dirty="0" smtClean="0"/>
              <a:t> et al. Mixed effects models and extensions in ecology with R. </a:t>
            </a:r>
          </a:p>
          <a:p>
            <a:endParaRPr lang="en-US" baseline="0" dirty="0" smtClean="0"/>
          </a:p>
          <a:p>
            <a:r>
              <a:rPr lang="en-US" baseline="0" dirty="0" smtClean="0"/>
              <a:t>Photo: </a:t>
            </a:r>
            <a:r>
              <a:rPr lang="en-CA" sz="1200" b="0" i="0" u="none" strike="noStrike" kern="1200" dirty="0" smtClean="0">
                <a:solidFill>
                  <a:schemeClr val="tx1"/>
                </a:solidFill>
                <a:effectLst/>
                <a:latin typeface="+mn-lt"/>
                <a:ea typeface="+mn-ea"/>
                <a:cs typeface="+mn-cs"/>
                <a:hlinkClick r:id="rId3" tooltip="User:Luis Fernández García"/>
              </a:rPr>
              <a:t>Luis </a:t>
            </a:r>
            <a:r>
              <a:rPr lang="en-CA" sz="1200" b="0" i="0" u="none" strike="noStrike" kern="1200" dirty="0" err="1" smtClean="0">
                <a:solidFill>
                  <a:schemeClr val="tx1"/>
                </a:solidFill>
                <a:effectLst/>
                <a:latin typeface="+mn-lt"/>
                <a:ea typeface="+mn-ea"/>
                <a:cs typeface="+mn-cs"/>
                <a:hlinkClick r:id="rId3" tooltip="User:Luis Fernández García"/>
              </a:rPr>
              <a:t>Fernández</a:t>
            </a:r>
            <a:r>
              <a:rPr lang="en-CA" sz="1200" b="0" i="0" u="none" strike="noStrike" kern="1200" dirty="0" smtClean="0">
                <a:solidFill>
                  <a:schemeClr val="tx1"/>
                </a:solidFill>
                <a:effectLst/>
                <a:latin typeface="+mn-lt"/>
                <a:ea typeface="+mn-ea"/>
                <a:cs typeface="+mn-cs"/>
                <a:hlinkClick r:id="rId3" tooltip="User:Luis Fernández García"/>
              </a:rPr>
              <a:t> García</a:t>
            </a:r>
            <a:r>
              <a:rPr lang="en-CA" sz="1200" b="0" i="0" u="none" strike="noStrike" kern="1200" dirty="0" smtClean="0">
                <a:solidFill>
                  <a:schemeClr val="tx1"/>
                </a:solidFill>
                <a:effectLst/>
                <a:latin typeface="+mn-lt"/>
                <a:ea typeface="+mn-ea"/>
                <a:cs typeface="+mn-cs"/>
              </a:rPr>
              <a:t>/Wikipedia.org Iberian Wood Frog</a:t>
            </a:r>
            <a:endParaRPr lang="en-US" dirty="0"/>
          </a:p>
        </p:txBody>
      </p:sp>
      <p:sp>
        <p:nvSpPr>
          <p:cNvPr id="4" name="Slide Number Placeholder 3"/>
          <p:cNvSpPr>
            <a:spLocks noGrp="1"/>
          </p:cNvSpPr>
          <p:nvPr>
            <p:ph type="sldNum" sz="quarter" idx="10"/>
          </p:nvPr>
        </p:nvSpPr>
        <p:spPr/>
        <p:txBody>
          <a:bodyPr/>
          <a:lstStyle/>
          <a:p>
            <a:fld id="{21F84D96-5809-5C4C-AEE3-7E302A06CE2A}" type="slidenum">
              <a:rPr lang="en-US" smtClean="0"/>
              <a:t>18</a:t>
            </a:fld>
            <a:endParaRPr lang="en-US"/>
          </a:p>
        </p:txBody>
      </p:sp>
    </p:spTree>
    <p:extLst>
      <p:ext uri="{BB962C8B-B14F-4D97-AF65-F5344CB8AC3E}">
        <p14:creationId xmlns:p14="http://schemas.microsoft.com/office/powerpoint/2010/main" val="5657798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F84D96-5809-5C4C-AEE3-7E302A06CE2A}" type="slidenum">
              <a:rPr lang="en-US" smtClean="0"/>
              <a:t>19</a:t>
            </a:fld>
            <a:endParaRPr lang="en-US"/>
          </a:p>
        </p:txBody>
      </p:sp>
    </p:spTree>
    <p:extLst>
      <p:ext uri="{BB962C8B-B14F-4D97-AF65-F5344CB8AC3E}">
        <p14:creationId xmlns:p14="http://schemas.microsoft.com/office/powerpoint/2010/main" val="37451912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F84D96-5809-5C4C-AEE3-7E302A06CE2A}" type="slidenum">
              <a:rPr lang="en-US" smtClean="0"/>
              <a:t>20</a:t>
            </a:fld>
            <a:endParaRPr lang="en-US"/>
          </a:p>
        </p:txBody>
      </p:sp>
    </p:spTree>
    <p:extLst>
      <p:ext uri="{BB962C8B-B14F-4D97-AF65-F5344CB8AC3E}">
        <p14:creationId xmlns:p14="http://schemas.microsoft.com/office/powerpoint/2010/main" val="17324498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Coefficient interpretation: The log number of individuals</a:t>
            </a:r>
            <a:r>
              <a:rPr lang="en-US" baseline="0" dirty="0" smtClean="0"/>
              <a:t> killed on roads decreases by 1.059e-04 for every meter (0.1059/km) in greater distance from the park </a:t>
            </a:r>
            <a:endParaRPr lang="en-US" dirty="0"/>
          </a:p>
        </p:txBody>
      </p:sp>
      <p:sp>
        <p:nvSpPr>
          <p:cNvPr id="4" name="Slide Number Placeholder 3"/>
          <p:cNvSpPr>
            <a:spLocks noGrp="1"/>
          </p:cNvSpPr>
          <p:nvPr>
            <p:ph type="sldNum" sz="quarter" idx="10"/>
          </p:nvPr>
        </p:nvSpPr>
        <p:spPr/>
        <p:txBody>
          <a:bodyPr/>
          <a:lstStyle/>
          <a:p>
            <a:fld id="{21F84D96-5809-5C4C-AEE3-7E302A06CE2A}" type="slidenum">
              <a:rPr lang="en-US" smtClean="0"/>
              <a:t>21</a:t>
            </a:fld>
            <a:endParaRPr lang="en-US"/>
          </a:p>
        </p:txBody>
      </p:sp>
    </p:spTree>
    <p:extLst>
      <p:ext uri="{BB962C8B-B14F-4D97-AF65-F5344CB8AC3E}">
        <p14:creationId xmlns:p14="http://schemas.microsoft.com/office/powerpoint/2010/main" val="4196147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Exponential family: includes Gamma, exponential, </a:t>
            </a:r>
            <a:r>
              <a:rPr lang="en-US" dirty="0" smtClean="0"/>
              <a:t>beta</a:t>
            </a:r>
          </a:p>
          <a:p>
            <a:pPr marL="0" indent="0">
              <a:buFontTx/>
              <a:buNone/>
            </a:pPr>
            <a:endParaRPr lang="en-US" dirty="0"/>
          </a:p>
        </p:txBody>
      </p:sp>
      <p:sp>
        <p:nvSpPr>
          <p:cNvPr id="4" name="Slide Number Placeholder 3"/>
          <p:cNvSpPr>
            <a:spLocks noGrp="1"/>
          </p:cNvSpPr>
          <p:nvPr>
            <p:ph type="sldNum" sz="quarter" idx="10"/>
          </p:nvPr>
        </p:nvSpPr>
        <p:spPr/>
        <p:txBody>
          <a:bodyPr/>
          <a:lstStyle/>
          <a:p>
            <a:fld id="{21F84D96-5809-5C4C-AEE3-7E302A06CE2A}" type="slidenum">
              <a:rPr lang="en-US" smtClean="0"/>
              <a:t>4</a:t>
            </a:fld>
            <a:endParaRPr lang="en-US"/>
          </a:p>
        </p:txBody>
      </p:sp>
    </p:spTree>
    <p:extLst>
      <p:ext uri="{BB962C8B-B14F-4D97-AF65-F5344CB8AC3E}">
        <p14:creationId xmlns:p14="http://schemas.microsoft.com/office/powerpoint/2010/main" val="27345664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What’s different here is the null and residual deviance</a:t>
            </a:r>
          </a:p>
          <a:p>
            <a:r>
              <a:rPr lang="en-US" dirty="0" smtClean="0"/>
              <a:t>These are equivalents to the total sum of squares</a:t>
            </a:r>
            <a:r>
              <a:rPr lang="en-US" baseline="0" dirty="0" smtClean="0"/>
              <a:t> and the residual sum of squares, respectively</a:t>
            </a:r>
            <a:endParaRPr lang="en-US" dirty="0"/>
          </a:p>
        </p:txBody>
      </p:sp>
      <p:sp>
        <p:nvSpPr>
          <p:cNvPr id="4" name="Slide Number Placeholder 3"/>
          <p:cNvSpPr>
            <a:spLocks noGrp="1"/>
          </p:cNvSpPr>
          <p:nvPr>
            <p:ph type="sldNum" sz="quarter" idx="10"/>
          </p:nvPr>
        </p:nvSpPr>
        <p:spPr/>
        <p:txBody>
          <a:bodyPr/>
          <a:lstStyle/>
          <a:p>
            <a:fld id="{21F84D96-5809-5C4C-AEE3-7E302A06CE2A}" type="slidenum">
              <a:rPr lang="en-US" smtClean="0"/>
              <a:t>22</a:t>
            </a:fld>
            <a:endParaRPr lang="en-US"/>
          </a:p>
        </p:txBody>
      </p:sp>
    </p:spTree>
    <p:extLst>
      <p:ext uri="{BB962C8B-B14F-4D97-AF65-F5344CB8AC3E}">
        <p14:creationId xmlns:p14="http://schemas.microsoft.com/office/powerpoint/2010/main" val="27061847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Null deviance</a:t>
            </a:r>
            <a:r>
              <a:rPr lang="en-US" baseline="0" dirty="0" smtClean="0"/>
              <a:t> is the residual deviance in the model that only contains the intercept (i.e., worst possible model)</a:t>
            </a:r>
          </a:p>
          <a:p>
            <a:endParaRPr lang="en-US" baseline="0" dirty="0" smtClean="0"/>
          </a:p>
          <a:p>
            <a:r>
              <a:rPr lang="en-US" baseline="0" dirty="0" smtClean="0"/>
              <a:t>Residual deviance is twice the difference between the log likelihood of a model that provides a perfect fit (saturated model) and the log likelihood for the model under study</a:t>
            </a:r>
          </a:p>
        </p:txBody>
      </p:sp>
      <p:sp>
        <p:nvSpPr>
          <p:cNvPr id="4" name="Slide Number Placeholder 3"/>
          <p:cNvSpPr>
            <a:spLocks noGrp="1"/>
          </p:cNvSpPr>
          <p:nvPr>
            <p:ph type="sldNum" sz="quarter" idx="10"/>
          </p:nvPr>
        </p:nvSpPr>
        <p:spPr/>
        <p:txBody>
          <a:bodyPr/>
          <a:lstStyle/>
          <a:p>
            <a:fld id="{21F84D96-5809-5C4C-AEE3-7E302A06CE2A}" type="slidenum">
              <a:rPr lang="en-US" smtClean="0"/>
              <a:t>23</a:t>
            </a:fld>
            <a:endParaRPr lang="en-US"/>
          </a:p>
        </p:txBody>
      </p:sp>
    </p:spTree>
    <p:extLst>
      <p:ext uri="{BB962C8B-B14F-4D97-AF65-F5344CB8AC3E}">
        <p14:creationId xmlns:p14="http://schemas.microsoft.com/office/powerpoint/2010/main" val="34540175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Pseudo r-squared</a:t>
            </a:r>
            <a:endParaRPr lang="en-US" dirty="0"/>
          </a:p>
        </p:txBody>
      </p:sp>
      <p:sp>
        <p:nvSpPr>
          <p:cNvPr id="4" name="Slide Number Placeholder 3"/>
          <p:cNvSpPr>
            <a:spLocks noGrp="1"/>
          </p:cNvSpPr>
          <p:nvPr>
            <p:ph type="sldNum" sz="quarter" idx="10"/>
          </p:nvPr>
        </p:nvSpPr>
        <p:spPr/>
        <p:txBody>
          <a:bodyPr/>
          <a:lstStyle/>
          <a:p>
            <a:fld id="{21F84D96-5809-5C4C-AEE3-7E302A06CE2A}" type="slidenum">
              <a:rPr lang="en-US" smtClean="0"/>
              <a:t>24</a:t>
            </a:fld>
            <a:endParaRPr lang="en-US"/>
          </a:p>
        </p:txBody>
      </p:sp>
    </p:spTree>
    <p:extLst>
      <p:ext uri="{BB962C8B-B14F-4D97-AF65-F5344CB8AC3E}">
        <p14:creationId xmlns:p14="http://schemas.microsoft.com/office/powerpoint/2010/main" val="17081328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use model calculated above to generate an exponential curve and confidence intervals around the line by predicting values of Y using the regression equation</a:t>
            </a:r>
          </a:p>
          <a:p>
            <a:r>
              <a:rPr lang="en-US" dirty="0" smtClean="0"/>
              <a:t>Problem: patterns in the data for smaller fitted values</a:t>
            </a:r>
            <a:r>
              <a:rPr lang="en-US" baseline="0" dirty="0" smtClean="0"/>
              <a:t> (waves or points above and below)</a:t>
            </a:r>
          </a:p>
          <a:p>
            <a:r>
              <a:rPr lang="en-US" baseline="0" dirty="0" smtClean="0"/>
              <a:t>Indicates a problem with the model</a:t>
            </a:r>
            <a:endParaRPr lang="en-US" dirty="0"/>
          </a:p>
        </p:txBody>
      </p:sp>
      <p:sp>
        <p:nvSpPr>
          <p:cNvPr id="4" name="Slide Number Placeholder 3"/>
          <p:cNvSpPr>
            <a:spLocks noGrp="1"/>
          </p:cNvSpPr>
          <p:nvPr>
            <p:ph type="sldNum" sz="quarter" idx="10"/>
          </p:nvPr>
        </p:nvSpPr>
        <p:spPr/>
        <p:txBody>
          <a:bodyPr/>
          <a:lstStyle/>
          <a:p>
            <a:fld id="{21F84D96-5809-5C4C-AEE3-7E302A06CE2A}" type="slidenum">
              <a:rPr lang="en-US" smtClean="0"/>
              <a:t>25</a:t>
            </a:fld>
            <a:endParaRPr lang="en-US"/>
          </a:p>
        </p:txBody>
      </p:sp>
    </p:spTree>
    <p:extLst>
      <p:ext uri="{BB962C8B-B14F-4D97-AF65-F5344CB8AC3E}">
        <p14:creationId xmlns:p14="http://schemas.microsoft.com/office/powerpoint/2010/main" val="3263102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Phi (fee) is dispersion</a:t>
            </a:r>
          </a:p>
          <a:p>
            <a:r>
              <a:rPr lang="en-US" dirty="0" err="1" smtClean="0"/>
              <a:t>Overdispersion</a:t>
            </a:r>
            <a:r>
              <a:rPr lang="en-US" baseline="0" dirty="0" smtClean="0"/>
              <a:t> = variance larger than the mean</a:t>
            </a:r>
          </a:p>
          <a:p>
            <a:r>
              <a:rPr lang="en-US" baseline="0" dirty="0" smtClean="0"/>
              <a:t>Can test for </a:t>
            </a:r>
            <a:r>
              <a:rPr lang="en-US" baseline="0" dirty="0" err="1" smtClean="0"/>
              <a:t>overdispersion</a:t>
            </a:r>
            <a:r>
              <a:rPr lang="en-US" baseline="0" dirty="0" smtClean="0"/>
              <a:t> by looking at the ratio of the residual deviance (D) to n-p (number of samples – number of parameters)</a:t>
            </a:r>
          </a:p>
          <a:p>
            <a:r>
              <a:rPr lang="en-US" baseline="0" dirty="0" smtClean="0"/>
              <a:t>In this case, ratio &gt;1, so there is evidence of </a:t>
            </a:r>
            <a:r>
              <a:rPr lang="en-US" baseline="0" dirty="0" err="1" smtClean="0"/>
              <a:t>overdispersion</a:t>
            </a:r>
            <a:endParaRPr lang="en-US" dirty="0"/>
          </a:p>
        </p:txBody>
      </p:sp>
      <p:sp>
        <p:nvSpPr>
          <p:cNvPr id="4" name="Slide Number Placeholder 3"/>
          <p:cNvSpPr>
            <a:spLocks noGrp="1"/>
          </p:cNvSpPr>
          <p:nvPr>
            <p:ph type="sldNum" sz="quarter" idx="10"/>
          </p:nvPr>
        </p:nvSpPr>
        <p:spPr/>
        <p:txBody>
          <a:bodyPr/>
          <a:lstStyle/>
          <a:p>
            <a:fld id="{21F84D96-5809-5C4C-AEE3-7E302A06CE2A}" type="slidenum">
              <a:rPr lang="en-US" smtClean="0"/>
              <a:t>26</a:t>
            </a:fld>
            <a:endParaRPr lang="en-US"/>
          </a:p>
        </p:txBody>
      </p:sp>
    </p:spTree>
    <p:extLst>
      <p:ext uri="{BB962C8B-B14F-4D97-AF65-F5344CB8AC3E}">
        <p14:creationId xmlns:p14="http://schemas.microsoft.com/office/powerpoint/2010/main" val="2848627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Similar to the </a:t>
            </a:r>
            <a:r>
              <a:rPr lang="en-US" dirty="0" err="1" smtClean="0"/>
              <a:t>poisson</a:t>
            </a:r>
            <a:r>
              <a:rPr lang="en-US" dirty="0" smtClean="0"/>
              <a:t> model, but no longer specify a Poisson distribution</a:t>
            </a:r>
          </a:p>
          <a:p>
            <a:r>
              <a:rPr lang="en-US" dirty="0" smtClean="0"/>
              <a:t>Allows us to apply a scaling factor (phi)</a:t>
            </a:r>
            <a:r>
              <a:rPr lang="en-US" baseline="0" dirty="0" smtClean="0"/>
              <a:t> to the variance</a:t>
            </a:r>
            <a:endParaRPr lang="en-US" dirty="0"/>
          </a:p>
        </p:txBody>
      </p:sp>
      <p:sp>
        <p:nvSpPr>
          <p:cNvPr id="4" name="Slide Number Placeholder 3"/>
          <p:cNvSpPr>
            <a:spLocks noGrp="1"/>
          </p:cNvSpPr>
          <p:nvPr>
            <p:ph type="sldNum" sz="quarter" idx="10"/>
          </p:nvPr>
        </p:nvSpPr>
        <p:spPr/>
        <p:txBody>
          <a:bodyPr/>
          <a:lstStyle/>
          <a:p>
            <a:fld id="{21F84D96-5809-5C4C-AEE3-7E302A06CE2A}" type="slidenum">
              <a:rPr lang="en-US" smtClean="0"/>
              <a:t>27</a:t>
            </a:fld>
            <a:endParaRPr lang="en-US"/>
          </a:p>
        </p:txBody>
      </p:sp>
    </p:spTree>
    <p:extLst>
      <p:ext uri="{BB962C8B-B14F-4D97-AF65-F5344CB8AC3E}">
        <p14:creationId xmlns:p14="http://schemas.microsoft.com/office/powerpoint/2010/main" val="35011085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Similar to the </a:t>
            </a:r>
            <a:r>
              <a:rPr lang="en-US" dirty="0" err="1" smtClean="0"/>
              <a:t>poisson</a:t>
            </a:r>
            <a:r>
              <a:rPr lang="en-US" dirty="0" smtClean="0"/>
              <a:t> model, but no longer specify a Poisson distribution</a:t>
            </a:r>
          </a:p>
          <a:p>
            <a:r>
              <a:rPr lang="en-US" dirty="0" smtClean="0"/>
              <a:t>Allows us to apply a scaling factor (phi)</a:t>
            </a:r>
            <a:r>
              <a:rPr lang="en-US" baseline="0" dirty="0" smtClean="0"/>
              <a:t> to </a:t>
            </a:r>
            <a:r>
              <a:rPr lang="en-US" baseline="0" smtClean="0"/>
              <a:t>the variance</a:t>
            </a:r>
            <a:endParaRPr lang="en-US" dirty="0"/>
          </a:p>
        </p:txBody>
      </p:sp>
      <p:sp>
        <p:nvSpPr>
          <p:cNvPr id="4" name="Slide Number Placeholder 3"/>
          <p:cNvSpPr>
            <a:spLocks noGrp="1"/>
          </p:cNvSpPr>
          <p:nvPr>
            <p:ph type="sldNum" sz="quarter" idx="10"/>
          </p:nvPr>
        </p:nvSpPr>
        <p:spPr/>
        <p:txBody>
          <a:bodyPr/>
          <a:lstStyle/>
          <a:p>
            <a:fld id="{21F84D96-5809-5C4C-AEE3-7E302A06CE2A}" type="slidenum">
              <a:rPr lang="en-US" smtClean="0"/>
              <a:t>28</a:t>
            </a:fld>
            <a:endParaRPr lang="en-US"/>
          </a:p>
        </p:txBody>
      </p:sp>
    </p:spTree>
    <p:extLst>
      <p:ext uri="{BB962C8B-B14F-4D97-AF65-F5344CB8AC3E}">
        <p14:creationId xmlns:p14="http://schemas.microsoft.com/office/powerpoint/2010/main" val="14284263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Quasi-</a:t>
            </a:r>
            <a:r>
              <a:rPr lang="en-US" dirty="0" err="1" smtClean="0"/>
              <a:t>poisso</a:t>
            </a:r>
            <a:r>
              <a:rPr lang="en-US" baseline="0" dirty="0" err="1" smtClean="0"/>
              <a:t>n</a:t>
            </a:r>
            <a:r>
              <a:rPr lang="en-US" baseline="0" dirty="0" smtClean="0"/>
              <a:t> model gives similar curve, but confidence intervals are wider due to </a:t>
            </a:r>
            <a:r>
              <a:rPr lang="en-US" baseline="0" dirty="0" err="1" smtClean="0"/>
              <a:t>overdispersion</a:t>
            </a:r>
            <a:r>
              <a:rPr lang="en-US" baseline="0" dirty="0" smtClean="0"/>
              <a:t> correction</a:t>
            </a:r>
          </a:p>
          <a:p>
            <a:r>
              <a:rPr lang="en-US" baseline="0" dirty="0" smtClean="0"/>
              <a:t>Looks like there are still some patterns in the curve…we will now look at plots of residuals to double check</a:t>
            </a:r>
            <a:endParaRPr lang="en-US" dirty="0"/>
          </a:p>
        </p:txBody>
      </p:sp>
      <p:sp>
        <p:nvSpPr>
          <p:cNvPr id="4" name="Slide Number Placeholder 3"/>
          <p:cNvSpPr>
            <a:spLocks noGrp="1"/>
          </p:cNvSpPr>
          <p:nvPr>
            <p:ph type="sldNum" sz="quarter" idx="10"/>
          </p:nvPr>
        </p:nvSpPr>
        <p:spPr/>
        <p:txBody>
          <a:bodyPr/>
          <a:lstStyle/>
          <a:p>
            <a:fld id="{21F84D96-5809-5C4C-AEE3-7E302A06CE2A}" type="slidenum">
              <a:rPr lang="en-US" smtClean="0"/>
              <a:t>29</a:t>
            </a:fld>
            <a:endParaRPr lang="en-US"/>
          </a:p>
        </p:txBody>
      </p:sp>
    </p:spTree>
    <p:extLst>
      <p:ext uri="{BB962C8B-B14F-4D97-AF65-F5344CB8AC3E}">
        <p14:creationId xmlns:p14="http://schemas.microsoft.com/office/powerpoint/2010/main" val="40353628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Similar to linear models,</a:t>
            </a:r>
            <a:r>
              <a:rPr lang="en-US" baseline="0" dirty="0" smtClean="0"/>
              <a:t> need to look at the residuals</a:t>
            </a:r>
          </a:p>
          <a:p>
            <a:r>
              <a:rPr lang="en-US" baseline="0" dirty="0" smtClean="0"/>
              <a:t>-use a square root transformation, which accounts for having larger variance associated with larger values of Y</a:t>
            </a:r>
          </a:p>
          <a:p>
            <a:r>
              <a:rPr lang="en-US" baseline="0" dirty="0" smtClean="0"/>
              <a:t>-plot of residuals (EP2) versus predicted values (mu) shows there are patterns</a:t>
            </a:r>
          </a:p>
          <a:p>
            <a:endParaRPr lang="en-US" dirty="0"/>
          </a:p>
        </p:txBody>
      </p:sp>
      <p:sp>
        <p:nvSpPr>
          <p:cNvPr id="4" name="Slide Number Placeholder 3"/>
          <p:cNvSpPr>
            <a:spLocks noGrp="1"/>
          </p:cNvSpPr>
          <p:nvPr>
            <p:ph type="sldNum" sz="quarter" idx="10"/>
          </p:nvPr>
        </p:nvSpPr>
        <p:spPr/>
        <p:txBody>
          <a:bodyPr/>
          <a:lstStyle/>
          <a:p>
            <a:fld id="{21F84D96-5809-5C4C-AEE3-7E302A06CE2A}" type="slidenum">
              <a:rPr lang="en-US" smtClean="0"/>
              <a:t>30</a:t>
            </a:fld>
            <a:endParaRPr lang="en-US"/>
          </a:p>
        </p:txBody>
      </p:sp>
    </p:spTree>
    <p:extLst>
      <p:ext uri="{BB962C8B-B14F-4D97-AF65-F5344CB8AC3E}">
        <p14:creationId xmlns:p14="http://schemas.microsoft.com/office/powerpoint/2010/main" val="29046287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F84D96-5809-5C4C-AEE3-7E302A06CE2A}" type="slidenum">
              <a:rPr lang="en-US" smtClean="0"/>
              <a:t>31</a:t>
            </a:fld>
            <a:endParaRPr lang="en-US"/>
          </a:p>
        </p:txBody>
      </p:sp>
    </p:spTree>
    <p:extLst>
      <p:ext uri="{BB962C8B-B14F-4D97-AF65-F5344CB8AC3E}">
        <p14:creationId xmlns:p14="http://schemas.microsoft.com/office/powerpoint/2010/main" val="1930733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CA" dirty="0"/>
              <a:t>systematic component: linear function of categorical and/or numeric variables which describe the response</a:t>
            </a:r>
          </a:p>
          <a:p>
            <a:pPr marL="171450" indent="-171450">
              <a:buFontTx/>
              <a:buChar char="-"/>
            </a:pPr>
            <a:r>
              <a:rPr lang="en-CA" dirty="0"/>
              <a:t>link function: a link function that describes how the </a:t>
            </a:r>
            <a:r>
              <a:rPr lang="en-CA" dirty="0" smtClean="0"/>
              <a:t>mean (i.e., predicted value of Y), </a:t>
            </a:r>
            <a:r>
              <a:rPr lang="en-CA" dirty="0"/>
              <a:t>E(Yi) = µ</a:t>
            </a:r>
            <a:r>
              <a:rPr lang="en-CA" dirty="0" err="1"/>
              <a:t>i</a:t>
            </a:r>
            <a:r>
              <a:rPr lang="en-CA" dirty="0"/>
              <a:t> , depends on the linear </a:t>
            </a:r>
            <a:r>
              <a:rPr lang="en-CA" dirty="0" smtClean="0"/>
              <a:t>predictor</a:t>
            </a:r>
          </a:p>
          <a:p>
            <a:pPr marL="171450" indent="-171450">
              <a:buFontTx/>
              <a:buChar char="-"/>
            </a:pPr>
            <a:r>
              <a:rPr lang="en-CA" dirty="0" smtClean="0"/>
              <a:t>Ni is </a:t>
            </a:r>
            <a:r>
              <a:rPr lang="en-CA" dirty="0" err="1" smtClean="0"/>
              <a:t>greek</a:t>
            </a:r>
            <a:r>
              <a:rPr lang="en-CA" dirty="0" smtClean="0"/>
              <a:t> letter eta</a:t>
            </a:r>
            <a:endParaRPr lang="en-CA"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dirty="0"/>
              <a:t>random component: describes how the variance depends on the mean</a:t>
            </a:r>
          </a:p>
          <a:p>
            <a:pPr marL="0" indent="0">
              <a:buFontTx/>
              <a:buNone/>
            </a:pPr>
            <a:endParaRPr lang="en-US" dirty="0"/>
          </a:p>
        </p:txBody>
      </p:sp>
      <p:sp>
        <p:nvSpPr>
          <p:cNvPr id="4" name="Slide Number Placeholder 3"/>
          <p:cNvSpPr>
            <a:spLocks noGrp="1"/>
          </p:cNvSpPr>
          <p:nvPr>
            <p:ph type="sldNum" sz="quarter" idx="10"/>
          </p:nvPr>
        </p:nvSpPr>
        <p:spPr/>
        <p:txBody>
          <a:bodyPr/>
          <a:lstStyle/>
          <a:p>
            <a:fld id="{21F84D96-5809-5C4C-AEE3-7E302A06CE2A}" type="slidenum">
              <a:rPr lang="en-US" smtClean="0"/>
              <a:t>5</a:t>
            </a:fld>
            <a:endParaRPr lang="en-US"/>
          </a:p>
        </p:txBody>
      </p:sp>
    </p:spTree>
    <p:extLst>
      <p:ext uri="{BB962C8B-B14F-4D97-AF65-F5344CB8AC3E}">
        <p14:creationId xmlns:p14="http://schemas.microsoft.com/office/powerpoint/2010/main" val="31766506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F84D96-5809-5C4C-AEE3-7E302A06CE2A}" type="slidenum">
              <a:rPr lang="en-US" smtClean="0"/>
              <a:t>32</a:t>
            </a:fld>
            <a:endParaRPr lang="en-US"/>
          </a:p>
        </p:txBody>
      </p:sp>
    </p:spTree>
    <p:extLst>
      <p:ext uri="{BB962C8B-B14F-4D97-AF65-F5344CB8AC3E}">
        <p14:creationId xmlns:p14="http://schemas.microsoft.com/office/powerpoint/2010/main" val="21608943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33</a:t>
            </a:fld>
            <a:endParaRPr lang="en-CA"/>
          </a:p>
        </p:txBody>
      </p:sp>
    </p:spTree>
    <p:extLst>
      <p:ext uri="{BB962C8B-B14F-4D97-AF65-F5344CB8AC3E}">
        <p14:creationId xmlns:p14="http://schemas.microsoft.com/office/powerpoint/2010/main" val="3515253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21F84D96-5809-5C4C-AEE3-7E302A06CE2A}" type="slidenum">
              <a:rPr lang="en-US" smtClean="0"/>
              <a:t>6</a:t>
            </a:fld>
            <a:endParaRPr lang="en-US"/>
          </a:p>
        </p:txBody>
      </p:sp>
    </p:spTree>
    <p:extLst>
      <p:ext uri="{BB962C8B-B14F-4D97-AF65-F5344CB8AC3E}">
        <p14:creationId xmlns:p14="http://schemas.microsoft.com/office/powerpoint/2010/main" val="907736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smtClean="0"/>
              <a:t>Binomial is when you have proportional</a:t>
            </a:r>
            <a:r>
              <a:rPr lang="en-US" baseline="0" dirty="0" smtClean="0"/>
              <a:t> data (e.g., disease prevalence)</a:t>
            </a:r>
            <a:endParaRPr lang="en-US" dirty="0"/>
          </a:p>
        </p:txBody>
      </p:sp>
      <p:sp>
        <p:nvSpPr>
          <p:cNvPr id="4" name="Slide Number Placeholder 3"/>
          <p:cNvSpPr>
            <a:spLocks noGrp="1"/>
          </p:cNvSpPr>
          <p:nvPr>
            <p:ph type="sldNum" sz="quarter" idx="10"/>
          </p:nvPr>
        </p:nvSpPr>
        <p:spPr/>
        <p:txBody>
          <a:bodyPr/>
          <a:lstStyle/>
          <a:p>
            <a:fld id="{21F84D96-5809-5C4C-AEE3-7E302A06CE2A}" type="slidenum">
              <a:rPr lang="en-US" smtClean="0"/>
              <a:t>7</a:t>
            </a:fld>
            <a:endParaRPr lang="en-US"/>
          </a:p>
        </p:txBody>
      </p:sp>
    </p:spTree>
    <p:extLst>
      <p:ext uri="{BB962C8B-B14F-4D97-AF65-F5344CB8AC3E}">
        <p14:creationId xmlns:p14="http://schemas.microsoft.com/office/powerpoint/2010/main" val="2216405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smtClean="0"/>
              <a:t>Bernoulli</a:t>
            </a:r>
            <a:r>
              <a:rPr lang="en-US" baseline="0" dirty="0" smtClean="0"/>
              <a:t> is a very similar, for when you have data collected as 0 or 1</a:t>
            </a:r>
            <a:endParaRPr lang="en-US" dirty="0"/>
          </a:p>
        </p:txBody>
      </p:sp>
      <p:sp>
        <p:nvSpPr>
          <p:cNvPr id="4" name="Slide Number Placeholder 3"/>
          <p:cNvSpPr>
            <a:spLocks noGrp="1"/>
          </p:cNvSpPr>
          <p:nvPr>
            <p:ph type="sldNum" sz="quarter" idx="10"/>
          </p:nvPr>
        </p:nvSpPr>
        <p:spPr/>
        <p:txBody>
          <a:bodyPr/>
          <a:lstStyle/>
          <a:p>
            <a:fld id="{21F84D96-5809-5C4C-AEE3-7E302A06CE2A}" type="slidenum">
              <a:rPr lang="en-US" smtClean="0"/>
              <a:t>8</a:t>
            </a:fld>
            <a:endParaRPr lang="en-US"/>
          </a:p>
        </p:txBody>
      </p:sp>
    </p:spTree>
    <p:extLst>
      <p:ext uri="{BB962C8B-B14F-4D97-AF65-F5344CB8AC3E}">
        <p14:creationId xmlns:p14="http://schemas.microsoft.com/office/powerpoint/2010/main" val="602859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07D6910-3B51-4D8B-AADE-1E21CF3E98A0}" type="slidenum">
              <a:rPr lang="en-US"/>
              <a:pPr/>
              <a:t>9</a:t>
            </a:fld>
            <a:endParaRPr lang="en-US" dirty="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5387140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err="1" smtClean="0"/>
              <a:t>yi</a:t>
            </a:r>
            <a:r>
              <a:rPr lang="en-US" baseline="0" dirty="0" smtClean="0"/>
              <a:t> residuals are normally distributed</a:t>
            </a:r>
            <a:endParaRPr lang="en-US" dirty="0"/>
          </a:p>
        </p:txBody>
      </p:sp>
      <p:sp>
        <p:nvSpPr>
          <p:cNvPr id="4" name="Slide Number Placeholder 3"/>
          <p:cNvSpPr>
            <a:spLocks noGrp="1"/>
          </p:cNvSpPr>
          <p:nvPr>
            <p:ph type="sldNum" sz="quarter" idx="10"/>
          </p:nvPr>
        </p:nvSpPr>
        <p:spPr/>
        <p:txBody>
          <a:bodyPr/>
          <a:lstStyle/>
          <a:p>
            <a:fld id="{21F84D96-5809-5C4C-AEE3-7E302A06CE2A}" type="slidenum">
              <a:rPr lang="en-US" smtClean="0"/>
              <a:t>10</a:t>
            </a:fld>
            <a:endParaRPr lang="en-US"/>
          </a:p>
        </p:txBody>
      </p:sp>
    </p:spTree>
    <p:extLst>
      <p:ext uri="{BB962C8B-B14F-4D97-AF65-F5344CB8AC3E}">
        <p14:creationId xmlns:p14="http://schemas.microsoft.com/office/powerpoint/2010/main" val="6673347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 book for confidence interval of intercept</a:t>
            </a:r>
          </a:p>
        </p:txBody>
      </p:sp>
      <p:sp>
        <p:nvSpPr>
          <p:cNvPr id="4" name="Slide Number Placeholder 3"/>
          <p:cNvSpPr>
            <a:spLocks noGrp="1"/>
          </p:cNvSpPr>
          <p:nvPr>
            <p:ph type="sldNum" sz="quarter" idx="10"/>
          </p:nvPr>
        </p:nvSpPr>
        <p:spPr/>
        <p:txBody>
          <a:bodyPr/>
          <a:lstStyle/>
          <a:p>
            <a:fld id="{21F84D96-5809-5C4C-AEE3-7E302A06CE2A}" type="slidenum">
              <a:rPr lang="en-US" smtClean="0"/>
              <a:t>11</a:t>
            </a:fld>
            <a:endParaRPr lang="en-US"/>
          </a:p>
        </p:txBody>
      </p:sp>
    </p:spTree>
    <p:extLst>
      <p:ext uri="{BB962C8B-B14F-4D97-AF65-F5344CB8AC3E}">
        <p14:creationId xmlns:p14="http://schemas.microsoft.com/office/powerpoint/2010/main" val="3769154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253067"/>
            <a:ext cx="7772400" cy="885296"/>
          </a:xfrm>
        </p:spPr>
        <p:txBody>
          <a:bodyPr anchor="b">
            <a:normAutofit/>
          </a:bodyPr>
          <a:lstStyle>
            <a:lvl1pPr algn="ctr">
              <a:defRPr sz="4400">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28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AA82A84-9181-48C0-84D8-51849C835DE8}" type="datetimeFigureOut">
              <a:rPr lang="en-CA" smtClean="0"/>
              <a:t>2021-10-28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266315788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A82A84-9181-48C0-84D8-51849C835DE8}" type="datetimeFigureOut">
              <a:rPr lang="en-CA" smtClean="0"/>
              <a:t>2021-10-28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3269711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A82A84-9181-48C0-84D8-51849C835DE8}" type="datetimeFigureOut">
              <a:rPr lang="en-CA" smtClean="0"/>
              <a:t>2021-10-28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10426381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1143000"/>
          </a:xfrm>
        </p:spPr>
        <p:txBody>
          <a:bodyPr/>
          <a:lstStyle/>
          <a:p>
            <a:r>
              <a:rPr lang="en-US" smtClean="0"/>
              <a:t>Click to edit Master title style</a:t>
            </a:r>
            <a:endParaRPr lang="en-CA"/>
          </a:p>
        </p:txBody>
      </p:sp>
      <p:sp>
        <p:nvSpPr>
          <p:cNvPr id="3" name="Content Placeholder 2"/>
          <p:cNvSpPr>
            <a:spLocks noGrp="1"/>
          </p:cNvSpPr>
          <p:nvPr>
            <p:ph sz="quarter" idx="1"/>
          </p:nvPr>
        </p:nvSpPr>
        <p:spPr>
          <a:xfrm>
            <a:off x="381000" y="1600200"/>
            <a:ext cx="4076700" cy="2171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quarter" idx="2"/>
          </p:nvPr>
        </p:nvSpPr>
        <p:spPr>
          <a:xfrm>
            <a:off x="4610100" y="1600200"/>
            <a:ext cx="4076700" cy="2171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Content Placeholder 4"/>
          <p:cNvSpPr>
            <a:spLocks noGrp="1"/>
          </p:cNvSpPr>
          <p:nvPr>
            <p:ph sz="quarter" idx="3"/>
          </p:nvPr>
        </p:nvSpPr>
        <p:spPr>
          <a:xfrm>
            <a:off x="381000" y="3924300"/>
            <a:ext cx="4076700" cy="21717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
        <p:nvSpPr>
          <p:cNvPr id="6" name="Content Placeholder 5"/>
          <p:cNvSpPr>
            <a:spLocks noGrp="1"/>
          </p:cNvSpPr>
          <p:nvPr>
            <p:ph sz="quarter" idx="4"/>
          </p:nvPr>
        </p:nvSpPr>
        <p:spPr>
          <a:xfrm>
            <a:off x="4610100" y="3924300"/>
            <a:ext cx="4076700" cy="2171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Rectangle 7"/>
          <p:cNvSpPr>
            <a:spLocks noGrp="1" noChangeArrowheads="1"/>
          </p:cNvSpPr>
          <p:nvPr>
            <p:ph type="dt" sz="half" idx="10"/>
          </p:nvPr>
        </p:nvSpPr>
        <p:spPr>
          <a:ln/>
        </p:spPr>
        <p:txBody>
          <a:bodyPr/>
          <a:lstStyle>
            <a:lvl1pPr>
              <a:defRPr/>
            </a:lvl1pPr>
          </a:lstStyle>
          <a:p>
            <a:pPr>
              <a:defRPr/>
            </a:pPr>
            <a:endParaRPr lang="en-US" dirty="0"/>
          </a:p>
        </p:txBody>
      </p:sp>
      <p:sp>
        <p:nvSpPr>
          <p:cNvPr id="8" name="Rectangle 8"/>
          <p:cNvSpPr>
            <a:spLocks noGrp="1" noChangeArrowheads="1"/>
          </p:cNvSpPr>
          <p:nvPr>
            <p:ph type="ftr" sz="quarter" idx="11"/>
          </p:nvPr>
        </p:nvSpPr>
        <p:spPr>
          <a:ln/>
        </p:spPr>
        <p:txBody>
          <a:bodyPr/>
          <a:lstStyle>
            <a:lvl1pPr>
              <a:defRPr/>
            </a:lvl1pPr>
          </a:lstStyle>
          <a:p>
            <a:pPr>
              <a:defRPr/>
            </a:pPr>
            <a:r>
              <a:rPr lang="en-US" dirty="0" smtClean="0"/>
              <a:t>Statistical Methods </a:t>
            </a:r>
            <a:endParaRPr lang="en-US" dirty="0"/>
          </a:p>
        </p:txBody>
      </p:sp>
    </p:spTree>
    <p:extLst>
      <p:ext uri="{BB962C8B-B14F-4D97-AF65-F5344CB8AC3E}">
        <p14:creationId xmlns:p14="http://schemas.microsoft.com/office/powerpoint/2010/main" val="63125871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325563"/>
          </a:xfrm>
        </p:spPr>
        <p:txBody>
          <a:bodyPr/>
          <a:lstStyle>
            <a:lvl1pPr>
              <a:defRPr b="1">
                <a:solidFill>
                  <a:schemeClr val="accent2">
                    <a:lumMod val="40000"/>
                    <a:lumOff val="60000"/>
                  </a:schemeClr>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0" y="1825625"/>
            <a:ext cx="91440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AA82A84-9181-48C0-84D8-51849C835DE8}" type="datetimeFigureOut">
              <a:rPr lang="en-CA" smtClean="0"/>
              <a:t>2021-10-28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151922196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A82A84-9181-48C0-84D8-51849C835DE8}" type="datetimeFigureOut">
              <a:rPr lang="en-CA" smtClean="0"/>
              <a:t>2021-10-28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85573087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AA82A84-9181-48C0-84D8-51849C835DE8}" type="datetimeFigureOut">
              <a:rPr lang="en-CA" smtClean="0"/>
              <a:t>2021-10-28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58844092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AA82A84-9181-48C0-84D8-51849C835DE8}" type="datetimeFigureOut">
              <a:rPr lang="en-CA" smtClean="0"/>
              <a:t>2021-10-28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2179778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AA82A84-9181-48C0-84D8-51849C835DE8}" type="datetimeFigureOut">
              <a:rPr lang="en-CA" smtClean="0"/>
              <a:t>2021-10-28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3746908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A82A84-9181-48C0-84D8-51849C835DE8}" type="datetimeFigureOut">
              <a:rPr lang="en-CA" smtClean="0"/>
              <a:t>2021-10-28</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3535946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A82A84-9181-48C0-84D8-51849C835DE8}" type="datetimeFigureOut">
              <a:rPr lang="en-CA" smtClean="0"/>
              <a:t>2021-10-28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3495116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A82A84-9181-48C0-84D8-51849C835DE8}" type="datetimeFigureOut">
              <a:rPr lang="en-CA" smtClean="0"/>
              <a:t>2021-10-28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3303674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A82A84-9181-48C0-84D8-51849C835DE8}" type="datetimeFigureOut">
              <a:rPr lang="en-CA" smtClean="0"/>
              <a:t>2021-10-28</a:t>
            </a:fld>
            <a:endParaRPr lang="en-CA"/>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DC2826-02DC-403A-861C-6B0F7123910C}" type="slidenum">
              <a:rPr lang="en-CA" smtClean="0"/>
              <a:t>‹#›</a:t>
            </a:fld>
            <a:endParaRPr lang="en-CA"/>
          </a:p>
        </p:txBody>
      </p:sp>
    </p:spTree>
    <p:extLst>
      <p:ext uri="{BB962C8B-B14F-4D97-AF65-F5344CB8AC3E}">
        <p14:creationId xmlns:p14="http://schemas.microsoft.com/office/powerpoint/2010/main" val="75224980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10.png"/><Relationship Id="rId7"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2.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0.png"/><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8.jpeg"/></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3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3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21.png"/><Relationship Id="rId4" Type="http://schemas.openxmlformats.org/officeDocument/2006/relationships/image" Target="../media/image12.png"/><Relationship Id="rId9" Type="http://schemas.openxmlformats.org/officeDocument/2006/relationships/image" Target="../media/image13.wmf"/></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10.png"/><Relationship Id="rId7"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png"/><Relationship Id="rId10" Type="http://schemas.openxmlformats.org/officeDocument/2006/relationships/image" Target="../media/image13.wmf"/><Relationship Id="rId4" Type="http://schemas.openxmlformats.org/officeDocument/2006/relationships/image" Target="../media/image120.png"/><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17.wmf"/><Relationship Id="rId5" Type="http://schemas.openxmlformats.org/officeDocument/2006/relationships/image" Target="../media/image16.wmf"/><Relationship Id="rId4" Type="http://schemas.openxmlformats.org/officeDocument/2006/relationships/image" Target="../media/image1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5519" y="1848676"/>
            <a:ext cx="8494713" cy="814191"/>
          </a:xfrm>
        </p:spPr>
        <p:txBody>
          <a:bodyPr>
            <a:noAutofit/>
          </a:bodyPr>
          <a:lstStyle/>
          <a:p>
            <a:r>
              <a:rPr lang="en-CA" dirty="0" smtClean="0">
                <a:solidFill>
                  <a:schemeClr val="accent2">
                    <a:lumMod val="40000"/>
                    <a:lumOff val="60000"/>
                  </a:schemeClr>
                </a:solidFill>
              </a:rPr>
              <a:t>Generalized Linear Models</a:t>
            </a:r>
            <a:endParaRPr lang="en-CA" dirty="0">
              <a:solidFill>
                <a:schemeClr val="accent2">
                  <a:lumMod val="40000"/>
                  <a:lumOff val="60000"/>
                </a:schemeClr>
              </a:solidFill>
            </a:endParaRPr>
          </a:p>
        </p:txBody>
      </p:sp>
      <p:sp>
        <p:nvSpPr>
          <p:cNvPr id="3" name="Subtitle 2"/>
          <p:cNvSpPr>
            <a:spLocks noGrp="1"/>
          </p:cNvSpPr>
          <p:nvPr>
            <p:ph type="subTitle" idx="1"/>
          </p:nvPr>
        </p:nvSpPr>
        <p:spPr>
          <a:xfrm>
            <a:off x="1143000" y="3859925"/>
            <a:ext cx="6858000" cy="1655762"/>
          </a:xfrm>
        </p:spPr>
        <p:txBody>
          <a:bodyPr>
            <a:normAutofit/>
          </a:bodyPr>
          <a:lstStyle/>
          <a:p>
            <a:r>
              <a:rPr lang="en-CA" dirty="0" smtClean="0"/>
              <a:t>NRES 776</a:t>
            </a:r>
          </a:p>
          <a:p>
            <a:r>
              <a:rPr lang="en-CA" dirty="0" smtClean="0"/>
              <a:t>Instructor: Heather Bryan</a:t>
            </a:r>
          </a:p>
          <a:p>
            <a:r>
              <a:rPr lang="en-CA" dirty="0" smtClean="0"/>
              <a:t>Oct 28, 2021</a:t>
            </a:r>
            <a:endParaRPr lang="en-CA" dirty="0"/>
          </a:p>
        </p:txBody>
      </p:sp>
    </p:spTree>
    <p:extLst>
      <p:ext uri="{BB962C8B-B14F-4D97-AF65-F5344CB8AC3E}">
        <p14:creationId xmlns:p14="http://schemas.microsoft.com/office/powerpoint/2010/main" val="30760792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59F32246-9950-C341-B3DF-ADDCD5926015}"/>
              </a:ext>
            </a:extLst>
          </p:cNvPr>
          <p:cNvSpPr txBox="1"/>
          <p:nvPr/>
        </p:nvSpPr>
        <p:spPr>
          <a:xfrm>
            <a:off x="2684905" y="207588"/>
            <a:ext cx="3791423" cy="769441"/>
          </a:xfrm>
          <a:prstGeom prst="rect">
            <a:avLst/>
          </a:prstGeom>
          <a:noFill/>
        </p:spPr>
        <p:txBody>
          <a:bodyPr wrap="none" rtlCol="0">
            <a:spAutoFit/>
          </a:bodyPr>
          <a:lstStyle/>
          <a:p>
            <a:r>
              <a:rPr lang="en-US" sz="4400" b="1" dirty="0">
                <a:solidFill>
                  <a:schemeClr val="accent2">
                    <a:lumMod val="40000"/>
                    <a:lumOff val="60000"/>
                  </a:schemeClr>
                </a:solidFill>
                <a:latin typeface="Arial" panose="020B0604020202020204" pitchFamily="34" charset="0"/>
                <a:ea typeface="Helvetica" charset="0"/>
                <a:cs typeface="Arial" panose="020B0604020202020204" pitchFamily="34" charset="0"/>
              </a:rPr>
              <a:t>Poisson GLM</a:t>
            </a:r>
          </a:p>
        </p:txBody>
      </p:sp>
      <p:grpSp>
        <p:nvGrpSpPr>
          <p:cNvPr id="2" name="Group 1">
            <a:extLst>
              <a:ext uri="{FF2B5EF4-FFF2-40B4-BE49-F238E27FC236}">
                <a16:creationId xmlns="" xmlns:a16="http://schemas.microsoft.com/office/drawing/2014/main" id="{9EA5276F-69E4-DF46-979C-CCD1D21F7491}"/>
              </a:ext>
            </a:extLst>
          </p:cNvPr>
          <p:cNvGrpSpPr/>
          <p:nvPr/>
        </p:nvGrpSpPr>
        <p:grpSpPr>
          <a:xfrm>
            <a:off x="1199434" y="1885567"/>
            <a:ext cx="6484467" cy="1204216"/>
            <a:chOff x="1792033" y="1894521"/>
            <a:chExt cx="6484467" cy="1204216"/>
          </a:xfrm>
        </p:grpSpPr>
        <p:sp>
          <p:nvSpPr>
            <p:cNvPr id="3" name="TextBox 2">
              <a:extLst>
                <a:ext uri="{FF2B5EF4-FFF2-40B4-BE49-F238E27FC236}">
                  <a16:creationId xmlns="" xmlns:a16="http://schemas.microsoft.com/office/drawing/2014/main" id="{6E2EC63C-4236-0646-B68A-62C2FCE242B9}"/>
                </a:ext>
              </a:extLst>
            </p:cNvPr>
            <p:cNvSpPr txBox="1"/>
            <p:nvPr/>
          </p:nvSpPr>
          <p:spPr>
            <a:xfrm>
              <a:off x="1792033" y="1894521"/>
              <a:ext cx="6484467" cy="523220"/>
            </a:xfrm>
            <a:prstGeom prst="rect">
              <a:avLst/>
            </a:prstGeom>
            <a:noFill/>
          </p:spPr>
          <p:txBody>
            <a:bodyPr wrap="none" rtlCol="0">
              <a:spAutoFit/>
            </a:bodyPr>
            <a:lstStyle/>
            <a:p>
              <a:r>
                <a:rPr lang="en-US" sz="2800" dirty="0">
                  <a:solidFill>
                    <a:schemeClr val="accent2">
                      <a:lumMod val="75000"/>
                    </a:schemeClr>
                  </a:solidFill>
                  <a:latin typeface="Arial" panose="020B0604020202020204" pitchFamily="34" charset="0"/>
                  <a:ea typeface="Helvetica" charset="0"/>
                  <a:cs typeface="Arial" panose="020B0604020202020204" pitchFamily="34" charset="0"/>
                </a:rPr>
                <a:t>systematic component (linear predictor)</a:t>
              </a:r>
            </a:p>
          </p:txBody>
        </p:sp>
        <mc:AlternateContent xmlns:mc="http://schemas.openxmlformats.org/markup-compatibility/2006" xmlns:a14="http://schemas.microsoft.com/office/drawing/2010/main">
          <mc:Choice Requires="a14">
            <p:sp>
              <p:nvSpPr>
                <p:cNvPr id="5" name="TextBox 4">
                  <a:extLst>
                    <a:ext uri="{FF2B5EF4-FFF2-40B4-BE49-F238E27FC236}">
                      <a16:creationId xmlns="" xmlns:a16="http://schemas.microsoft.com/office/drawing/2014/main" id="{6B1EA203-158C-7043-9E78-1066B9659F05}"/>
                    </a:ext>
                  </a:extLst>
                </p:cNvPr>
                <p:cNvSpPr txBox="1"/>
                <p:nvPr/>
              </p:nvSpPr>
              <p:spPr>
                <a:xfrm>
                  <a:off x="2209935" y="2634636"/>
                  <a:ext cx="5459571" cy="464101"/>
                </a:xfrm>
                <a:prstGeom prst="rect">
                  <a:avLst/>
                </a:prstGeom>
                <a:noFill/>
              </p:spPr>
              <p:txBody>
                <a:bodyPr wrap="none" lIns="0" tIns="0" rIns="0" bIns="0" rtlCol="0">
                  <a:spAutoFit/>
                </a:bodyPr>
                <a:lstStyle/>
                <a:p>
                  <a14:m>
                    <m:oMath xmlns:m="http://schemas.openxmlformats.org/officeDocument/2006/math">
                      <m:sSub>
                        <m:sSubPr>
                          <m:ctrlPr>
                            <a:rPr lang="en-US" sz="2800" i="1" smtClean="0">
                              <a:latin typeface="Cambria Math" panose="02040503050406030204" pitchFamily="18" charset="0"/>
                            </a:rPr>
                          </m:ctrlPr>
                        </m:sSubPr>
                        <m:e>
                          <m:r>
                            <a:rPr lang="en-US" sz="2800" i="1" smtClean="0">
                              <a:latin typeface="Cambria Math" panose="02040503050406030204" pitchFamily="18" charset="0"/>
                              <a:ea typeface="Cambria Math" panose="02040503050406030204" pitchFamily="18" charset="0"/>
                            </a:rPr>
                            <m:t>𝜂</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𝛽</m:t>
                          </m:r>
                        </m:e>
                        <m:sub>
                          <m:r>
                            <a:rPr lang="en-US" sz="2800" b="0" i="1" smtClean="0">
                              <a:latin typeface="Cambria Math" panose="02040503050406030204" pitchFamily="18" charset="0"/>
                            </a:rPr>
                            <m:t>0</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𝛽</m:t>
                          </m:r>
                        </m:e>
                        <m:sub>
                          <m:r>
                            <a:rPr lang="en-US" sz="2800" b="0" i="1" smtClean="0">
                              <a:latin typeface="Cambria Math" panose="02040503050406030204" pitchFamily="18" charset="0"/>
                            </a:rPr>
                            <m:t>1</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r>
                            <a:rPr lang="en-US" sz="2800" b="0" i="1" smtClean="0">
                              <a:latin typeface="Cambria Math" panose="02040503050406030204" pitchFamily="18" charset="0"/>
                            </a:rPr>
                            <m:t>1</m:t>
                          </m:r>
                        </m:sub>
                      </m:sSub>
                    </m:oMath>
                  </a14:m>
                  <a:r>
                    <a:rPr lang="en-US" sz="2800" dirty="0">
                      <a:latin typeface="Arial" panose="020B0604020202020204" pitchFamily="34" charset="0"/>
                      <a:ea typeface="Helvetica" charset="0"/>
                      <a:cs typeface="Arial" panose="020B0604020202020204" pitchFamily="34" charset="0"/>
                    </a:rPr>
                    <a:t>+</a:t>
                  </a:r>
                  <a:r>
                    <a:rPr lang="en-US" sz="2800" dirty="0">
                      <a:latin typeface="Arial" panose="020B0604020202020204" pitchFamily="34" charset="0"/>
                      <a:cs typeface="Arial" panose="020B0604020202020204" pitchFamily="34" charset="0"/>
                    </a:rPr>
                    <a: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𝛽</m:t>
                          </m:r>
                        </m:e>
                        <m:sub>
                          <m:r>
                            <a:rPr lang="en-US" sz="2800" b="0" i="1" smtClean="0">
                              <a:latin typeface="Cambria Math" panose="02040503050406030204" pitchFamily="18" charset="0"/>
                              <a:ea typeface="Cambria Math" panose="02040503050406030204" pitchFamily="18" charset="0"/>
                            </a:rPr>
                            <m:t>2</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smtClean="0">
                              <a:latin typeface="Cambria Math" panose="02040503050406030204" pitchFamily="18" charset="0"/>
                            </a:rPr>
                            <m:t>𝑖</m:t>
                          </m:r>
                          <m:r>
                            <a:rPr lang="en-US" sz="2800" b="0" i="1" smtClean="0">
                              <a:latin typeface="Cambria Math" panose="02040503050406030204" pitchFamily="18" charset="0"/>
                            </a:rPr>
                            <m:t>2</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𝛽</m:t>
                          </m:r>
                        </m:e>
                        <m:sub>
                          <m:r>
                            <a:rPr lang="en-US" sz="2800" b="0" i="1" smtClean="0">
                              <a:latin typeface="Cambria Math" panose="02040503050406030204" pitchFamily="18" charset="0"/>
                              <a:ea typeface="Cambria Math" panose="02040503050406030204" pitchFamily="18" charset="0"/>
                            </a:rPr>
                            <m:t>𝑝</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r>
                            <a:rPr lang="en-US" sz="2800" b="0" i="1" smtClean="0">
                              <a:latin typeface="Cambria Math" panose="02040503050406030204" pitchFamily="18" charset="0"/>
                            </a:rPr>
                            <m:t>𝑝</m:t>
                          </m:r>
                        </m:sub>
                      </m:sSub>
                    </m:oMath>
                  </a14:m>
                  <a:endParaRPr lang="en-US" sz="2800" dirty="0">
                    <a:latin typeface="Arial" panose="020B0604020202020204" pitchFamily="34" charset="0"/>
                    <a:ea typeface="Helvetica" charset="0"/>
                    <a:cs typeface="Arial" panose="020B0604020202020204" pitchFamily="34" charset="0"/>
                  </a:endParaRPr>
                </a:p>
              </p:txBody>
            </p:sp>
          </mc:Choice>
          <mc:Fallback xmlns="">
            <p:sp>
              <p:nvSpPr>
                <p:cNvPr id="5" name="TextBox 4">
                  <a:extLst>
                    <a:ext uri="{FF2B5EF4-FFF2-40B4-BE49-F238E27FC236}">
                      <a16:creationId xmlns:a16="http://schemas.microsoft.com/office/drawing/2014/main" id="{6B1EA203-158C-7043-9E78-1066B9659F05}"/>
                    </a:ext>
                  </a:extLst>
                </p:cNvPr>
                <p:cNvSpPr txBox="1">
                  <a:spLocks noRot="1" noChangeAspect="1" noMove="1" noResize="1" noEditPoints="1" noAdjustHandles="1" noChangeArrowheads="1" noChangeShapeType="1" noTextEdit="1"/>
                </p:cNvSpPr>
                <p:nvPr/>
              </p:nvSpPr>
              <p:spPr>
                <a:xfrm>
                  <a:off x="2209935" y="2634636"/>
                  <a:ext cx="4833118" cy="397866"/>
                </a:xfrm>
                <a:prstGeom prst="rect">
                  <a:avLst/>
                </a:prstGeom>
                <a:blipFill>
                  <a:blip r:embed="rId3"/>
                  <a:stretch>
                    <a:fillRect l="-2094" t="-15152" b="-39394"/>
                  </a:stretch>
                </a:blipFill>
              </p:spPr>
              <p:txBody>
                <a:bodyPr/>
                <a:lstStyle/>
                <a:p>
                  <a:r>
                    <a:rPr lang="en-US">
                      <a:noFill/>
                    </a:rPr>
                    <a:t> </a:t>
                  </a:r>
                </a:p>
              </p:txBody>
            </p:sp>
          </mc:Fallback>
        </mc:AlternateContent>
      </p:grpSp>
      <p:grpSp>
        <p:nvGrpSpPr>
          <p:cNvPr id="13" name="Group 12">
            <a:extLst>
              <a:ext uri="{FF2B5EF4-FFF2-40B4-BE49-F238E27FC236}">
                <a16:creationId xmlns="" xmlns:a16="http://schemas.microsoft.com/office/drawing/2014/main" id="{FE62B91E-532E-B341-B5AD-1670A8828229}"/>
              </a:ext>
            </a:extLst>
          </p:cNvPr>
          <p:cNvGrpSpPr/>
          <p:nvPr/>
        </p:nvGrpSpPr>
        <p:grpSpPr>
          <a:xfrm>
            <a:off x="1290602" y="5493552"/>
            <a:ext cx="6346609" cy="1029292"/>
            <a:chOff x="1883201" y="5502506"/>
            <a:chExt cx="6346609" cy="1029292"/>
          </a:xfrm>
        </p:grpSpPr>
        <p:sp>
          <p:nvSpPr>
            <p:cNvPr id="8" name="TextBox 7">
              <a:extLst>
                <a:ext uri="{FF2B5EF4-FFF2-40B4-BE49-F238E27FC236}">
                  <a16:creationId xmlns="" xmlns:a16="http://schemas.microsoft.com/office/drawing/2014/main" id="{D181C938-B1BD-6844-843E-017DFFEDCADD}"/>
                </a:ext>
              </a:extLst>
            </p:cNvPr>
            <p:cNvSpPr txBox="1"/>
            <p:nvPr/>
          </p:nvSpPr>
          <p:spPr>
            <a:xfrm>
              <a:off x="1883201" y="5502506"/>
              <a:ext cx="6346609" cy="523220"/>
            </a:xfrm>
            <a:prstGeom prst="rect">
              <a:avLst/>
            </a:prstGeom>
            <a:noFill/>
          </p:spPr>
          <p:txBody>
            <a:bodyPr wrap="none" rtlCol="0">
              <a:spAutoFit/>
            </a:bodyPr>
            <a:lstStyle/>
            <a:p>
              <a:r>
                <a:rPr lang="en-US" sz="2800" dirty="0">
                  <a:solidFill>
                    <a:schemeClr val="accent2">
                      <a:lumMod val="75000"/>
                    </a:schemeClr>
                  </a:solidFill>
                  <a:latin typeface="Arial" panose="020B0604020202020204" pitchFamily="34" charset="0"/>
                  <a:ea typeface="Helvetica" charset="0"/>
                  <a:cs typeface="Arial" panose="020B0604020202020204" pitchFamily="34" charset="0"/>
                </a:rPr>
                <a:t>random component (variance function)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 xmlns:a16="http://schemas.microsoft.com/office/drawing/2014/main" id="{1FFFAD8A-9116-E84D-980E-1564EF994A06}"/>
                    </a:ext>
                  </a:extLst>
                </p:cNvPr>
                <p:cNvSpPr txBox="1"/>
                <p:nvPr/>
              </p:nvSpPr>
              <p:spPr>
                <a:xfrm>
                  <a:off x="3929948" y="6100911"/>
                  <a:ext cx="197534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800" i="0" smtClean="0">
                            <a:latin typeface="Cambria Math" panose="02040503050406030204" pitchFamily="18" charset="0"/>
                          </a:rPr>
                          <m:t>v</m:t>
                        </m:r>
                        <m:r>
                          <m:rPr>
                            <m:sty m:val="p"/>
                          </m:rPr>
                          <a:rPr lang="en-US" sz="2800" b="0" i="0" smtClean="0">
                            <a:latin typeface="Cambria Math" panose="02040503050406030204" pitchFamily="18" charset="0"/>
                          </a:rPr>
                          <m:t>ar</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𝑖</m:t>
                                </m:r>
                              </m:sub>
                            </m:sSub>
                          </m:e>
                        </m:d>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𝜆</m:t>
                            </m:r>
                          </m:e>
                          <m:sub>
                            <m:r>
                              <a:rPr lang="en-US" sz="2800" i="1">
                                <a:latin typeface="Cambria Math" panose="02040503050406030204" pitchFamily="18" charset="0"/>
                              </a:rPr>
                              <m:t>𝑖</m:t>
                            </m:r>
                          </m:sub>
                        </m:sSub>
                      </m:oMath>
                    </m:oMathPara>
                  </a14:m>
                  <a:endParaRPr lang="en-US" sz="2800" dirty="0">
                    <a:latin typeface="Arial" panose="020B0604020202020204" pitchFamily="34" charset="0"/>
                    <a:ea typeface="Helvetica" charset="0"/>
                    <a:cs typeface="Arial" panose="020B0604020202020204" pitchFamily="34" charset="0"/>
                  </a:endParaRPr>
                </a:p>
              </p:txBody>
            </p:sp>
          </mc:Choice>
          <mc:Fallback xmlns="">
            <p:sp>
              <p:nvSpPr>
                <p:cNvPr id="9" name="TextBox 8">
                  <a:extLst>
                    <a:ext uri="{FF2B5EF4-FFF2-40B4-BE49-F238E27FC236}">
                      <a16:creationId xmlns:a16="http://schemas.microsoft.com/office/drawing/2014/main" id="{1FFFAD8A-9116-E84D-980E-1564EF994A06}"/>
                    </a:ext>
                  </a:extLst>
                </p:cNvPr>
                <p:cNvSpPr txBox="1">
                  <a:spLocks noRot="1" noChangeAspect="1" noMove="1" noResize="1" noEditPoints="1" noAdjustHandles="1" noChangeArrowheads="1" noChangeShapeType="1" noTextEdit="1"/>
                </p:cNvSpPr>
                <p:nvPr/>
              </p:nvSpPr>
              <p:spPr>
                <a:xfrm>
                  <a:off x="3929948" y="6100911"/>
                  <a:ext cx="1685911" cy="369332"/>
                </a:xfrm>
                <a:prstGeom prst="rect">
                  <a:avLst/>
                </a:prstGeom>
                <a:blipFill>
                  <a:blip r:embed="rId4"/>
                  <a:stretch>
                    <a:fillRect l="-746" r="-746" b="-20690"/>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1" name="TextBox 10">
                <a:extLst>
                  <a:ext uri="{FF2B5EF4-FFF2-40B4-BE49-F238E27FC236}">
                    <a16:creationId xmlns="" xmlns:a16="http://schemas.microsoft.com/office/drawing/2014/main" id="{FD4F7EA4-4274-C340-8F25-AF28CE421DAF}"/>
                  </a:ext>
                </a:extLst>
              </p:cNvPr>
              <p:cNvSpPr txBox="1"/>
              <p:nvPr/>
            </p:nvSpPr>
            <p:spPr>
              <a:xfrm>
                <a:off x="3327004" y="1246632"/>
                <a:ext cx="222932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 </m:t>
                      </m:r>
                      <m:r>
                        <a:rPr lang="en-US" sz="2400" i="1">
                          <a:latin typeface="Cambria Math" panose="02040503050406030204" pitchFamily="18" charset="0"/>
                        </a:rPr>
                        <m:t>~</m:t>
                      </m:r>
                      <m:r>
                        <a:rPr lang="en-US" sz="2400" b="0" i="1" smtClean="0">
                          <a:latin typeface="Cambria Math" panose="02040503050406030204" pitchFamily="18" charset="0"/>
                        </a:rPr>
                        <m:t> </m:t>
                      </m:r>
                      <m:r>
                        <m:rPr>
                          <m:sty m:val="p"/>
                        </m:rPr>
                        <a:rPr lang="en-US" sz="2400" b="0" i="0" smtClean="0">
                          <a:latin typeface="Cambria Math" panose="02040503050406030204" pitchFamily="18" charset="0"/>
                        </a:rPr>
                        <m:t>Poisson</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𝜆</m:t>
                          </m:r>
                        </m:e>
                        <m:sub>
                          <m:r>
                            <a:rPr lang="en-US" sz="2400" i="1">
                              <a:latin typeface="Cambria Math" panose="02040503050406030204" pitchFamily="18" charset="0"/>
                            </a:rPr>
                            <m:t>𝑖</m:t>
                          </m:r>
                        </m:sub>
                      </m:sSub>
                      <m:r>
                        <a:rPr lang="en-US" sz="2400" b="0" i="1" smtClean="0">
                          <a:latin typeface="Cambria Math" panose="02040503050406030204" pitchFamily="18" charset="0"/>
                        </a:rPr>
                        <m:t>)</m:t>
                      </m:r>
                    </m:oMath>
                  </m:oMathPara>
                </a14:m>
                <a:endParaRPr lang="en-US" sz="2400" dirty="0">
                  <a:latin typeface="Helvetica" charset="0"/>
                  <a:ea typeface="Helvetica" charset="0"/>
                  <a:cs typeface="Helvetica" charset="0"/>
                </a:endParaRPr>
              </a:p>
            </p:txBody>
          </p:sp>
        </mc:Choice>
        <mc:Fallback xmlns="">
          <p:sp>
            <p:nvSpPr>
              <p:cNvPr id="11" name="TextBox 10">
                <a:extLst>
                  <a:ext uri="{FF2B5EF4-FFF2-40B4-BE49-F238E27FC236}">
                    <a16:creationId xmlns:a16="http://schemas.microsoft.com/office/drawing/2014/main" id="{FD4F7EA4-4274-C340-8F25-AF28CE421DAF}"/>
                  </a:ext>
                </a:extLst>
              </p:cNvPr>
              <p:cNvSpPr txBox="1">
                <a:spLocks noRot="1" noChangeAspect="1" noMove="1" noResize="1" noEditPoints="1" noAdjustHandles="1" noChangeArrowheads="1" noChangeShapeType="1" noTextEdit="1"/>
              </p:cNvSpPr>
              <p:nvPr/>
            </p:nvSpPr>
            <p:spPr>
              <a:xfrm>
                <a:off x="3327004" y="1246632"/>
                <a:ext cx="2229328" cy="369332"/>
              </a:xfrm>
              <a:prstGeom prst="rect">
                <a:avLst/>
              </a:prstGeom>
              <a:blipFill>
                <a:blip r:embed="rId6"/>
                <a:stretch>
                  <a:fillRect l="-2260" t="-6667" r="-3390" b="-33333"/>
                </a:stretch>
              </a:blipFill>
            </p:spPr>
            <p:txBody>
              <a:bodyPr/>
              <a:lstStyle/>
              <a:p>
                <a:r>
                  <a:rPr lang="en-US">
                    <a:noFill/>
                  </a:rPr>
                  <a:t> </a:t>
                </a:r>
              </a:p>
            </p:txBody>
          </p:sp>
        </mc:Fallback>
      </mc:AlternateContent>
      <p:grpSp>
        <p:nvGrpSpPr>
          <p:cNvPr id="10" name="Group 9">
            <a:extLst>
              <a:ext uri="{FF2B5EF4-FFF2-40B4-BE49-F238E27FC236}">
                <a16:creationId xmlns="" xmlns:a16="http://schemas.microsoft.com/office/drawing/2014/main" id="{CC434791-A936-F941-B849-2EB3E96E0D38}"/>
              </a:ext>
            </a:extLst>
          </p:cNvPr>
          <p:cNvGrpSpPr/>
          <p:nvPr/>
        </p:nvGrpSpPr>
        <p:grpSpPr>
          <a:xfrm>
            <a:off x="2910116" y="3344954"/>
            <a:ext cx="2933303" cy="1796414"/>
            <a:chOff x="3502715" y="3353908"/>
            <a:chExt cx="2933303" cy="1796414"/>
          </a:xfrm>
        </p:grpSpPr>
        <p:sp>
          <p:nvSpPr>
            <p:cNvPr id="7" name="TextBox 6">
              <a:extLst>
                <a:ext uri="{FF2B5EF4-FFF2-40B4-BE49-F238E27FC236}">
                  <a16:creationId xmlns="" xmlns:a16="http://schemas.microsoft.com/office/drawing/2014/main" id="{2F5568CF-50DF-7748-A25B-65DB620FF4BF}"/>
                </a:ext>
              </a:extLst>
            </p:cNvPr>
            <p:cNvSpPr txBox="1"/>
            <p:nvPr/>
          </p:nvSpPr>
          <p:spPr>
            <a:xfrm>
              <a:off x="3502715" y="3353908"/>
              <a:ext cx="2904962" cy="523220"/>
            </a:xfrm>
            <a:prstGeom prst="rect">
              <a:avLst/>
            </a:prstGeom>
            <a:noFill/>
          </p:spPr>
          <p:txBody>
            <a:bodyPr wrap="none" rtlCol="0">
              <a:spAutoFit/>
            </a:bodyPr>
            <a:lstStyle/>
            <a:p>
              <a:r>
                <a:rPr lang="en-US" sz="2800" dirty="0">
                  <a:solidFill>
                    <a:schemeClr val="accent2">
                      <a:lumMod val="75000"/>
                    </a:schemeClr>
                  </a:solidFill>
                  <a:latin typeface="Arial" panose="020B0604020202020204" pitchFamily="34" charset="0"/>
                  <a:ea typeface="Helvetica" charset="0"/>
                  <a:cs typeface="Arial" panose="020B0604020202020204" pitchFamily="34" charset="0"/>
                </a:rPr>
                <a:t>link function (log)</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 xmlns:a16="http://schemas.microsoft.com/office/drawing/2014/main" id="{2B2D8D33-6B13-BE42-A6C4-E08E78DC0A1C}"/>
                    </a:ext>
                  </a:extLst>
                </p:cNvPr>
                <p:cNvSpPr txBox="1"/>
                <p:nvPr/>
              </p:nvSpPr>
              <p:spPr>
                <a:xfrm>
                  <a:off x="3929948" y="4029710"/>
                  <a:ext cx="193508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m:rPr>
                                <m:sty m:val="p"/>
                              </m:rPr>
                              <a:rPr lang="en-US" sz="2800" b="0" i="0" smtClean="0">
                                <a:latin typeface="Cambria Math" panose="02040503050406030204" pitchFamily="18" charset="0"/>
                              </a:rPr>
                              <m:t>log</m:t>
                            </m:r>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𝜆</m:t>
                                </m:r>
                              </m:e>
                              <m:sub>
                                <m:r>
                                  <a:rPr lang="en-US" sz="2800" i="1">
                                    <a:latin typeface="Cambria Math" panose="02040503050406030204" pitchFamily="18" charset="0"/>
                                  </a:rPr>
                                  <m:t>𝑖</m:t>
                                </m:r>
                              </m:sub>
                            </m:sSub>
                            <m:r>
                              <a:rPr lang="en-US" sz="2800" b="0" i="1" smtClean="0">
                                <a:latin typeface="Cambria Math" panose="02040503050406030204" pitchFamily="18" charset="0"/>
                              </a:rPr>
                              <m:t>)=</m:t>
                            </m:r>
                            <m:r>
                              <a:rPr lang="en-US" sz="2800" i="1" smtClean="0">
                                <a:latin typeface="Cambria Math" panose="02040503050406030204" pitchFamily="18" charset="0"/>
                                <a:ea typeface="Cambria Math" panose="02040503050406030204" pitchFamily="18" charset="0"/>
                              </a:rPr>
                              <m:t>𝜂</m:t>
                            </m:r>
                          </m:e>
                          <m:sub>
                            <m:r>
                              <a:rPr lang="en-US" sz="2800" b="0" i="1" smtClean="0">
                                <a:latin typeface="Cambria Math" panose="02040503050406030204" pitchFamily="18" charset="0"/>
                              </a:rPr>
                              <m:t>𝑖</m:t>
                            </m:r>
                          </m:sub>
                        </m:sSub>
                      </m:oMath>
                    </m:oMathPara>
                  </a14:m>
                  <a:endParaRPr lang="en-US" sz="2800" dirty="0">
                    <a:latin typeface="Arial" panose="020B0604020202020204" pitchFamily="34" charset="0"/>
                    <a:ea typeface="Helvetica" charset="0"/>
                    <a:cs typeface="Arial" panose="020B0604020202020204" pitchFamily="34" charset="0"/>
                  </a:endParaRPr>
                </a:p>
              </p:txBody>
            </p:sp>
          </mc:Choice>
          <mc:Fallback xmlns="">
            <p:sp>
              <p:nvSpPr>
                <p:cNvPr id="12" name="TextBox 11">
                  <a:extLst>
                    <a:ext uri="{FF2B5EF4-FFF2-40B4-BE49-F238E27FC236}">
                      <a16:creationId xmlns:a16="http://schemas.microsoft.com/office/drawing/2014/main" id="{2B2D8D33-6B13-BE42-A6C4-E08E78DC0A1C}"/>
                    </a:ext>
                  </a:extLst>
                </p:cNvPr>
                <p:cNvSpPr txBox="1">
                  <a:spLocks noRot="1" noChangeAspect="1" noMove="1" noResize="1" noEditPoints="1" noAdjustHandles="1" noChangeArrowheads="1" noChangeShapeType="1" noTextEdit="1"/>
                </p:cNvSpPr>
                <p:nvPr/>
              </p:nvSpPr>
              <p:spPr>
                <a:xfrm>
                  <a:off x="3929948" y="4029710"/>
                  <a:ext cx="1659364" cy="369332"/>
                </a:xfrm>
                <a:prstGeom prst="rect">
                  <a:avLst/>
                </a:prstGeom>
                <a:blipFill>
                  <a:blip r:embed="rId7"/>
                  <a:stretch>
                    <a:fillRect l="-5303" b="-3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 xmlns:a16="http://schemas.microsoft.com/office/drawing/2014/main" id="{EF5F8C04-322D-5645-B5E7-B3F86E65B186}"/>
                    </a:ext>
                  </a:extLst>
                </p:cNvPr>
                <p:cNvSpPr txBox="1"/>
                <p:nvPr/>
              </p:nvSpPr>
              <p:spPr>
                <a:xfrm>
                  <a:off x="3587546" y="4719435"/>
                  <a:ext cx="284847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sz="2800" b="0" i="1" smtClean="0">
                                <a:latin typeface="Cambria Math" panose="02040503050406030204" pitchFamily="18" charset="0"/>
                                <a:ea typeface="Helvetica" charset="0"/>
                                <a:cs typeface="Helvetica" charset="0"/>
                              </a:rPr>
                            </m:ctrlPr>
                          </m:dPr>
                          <m:e>
                            <m:r>
                              <a:rPr lang="en-US" sz="2800" b="0" i="1" smtClean="0">
                                <a:latin typeface="Cambria Math" panose="02040503050406030204" pitchFamily="18" charset="0"/>
                                <a:ea typeface="Helvetica" charset="0"/>
                                <a:cs typeface="Helvetica" charset="0"/>
                              </a:rPr>
                              <m:t>0,</m:t>
                            </m:r>
                            <m:r>
                              <a:rPr lang="en-US" sz="2800" i="1">
                                <a:latin typeface="Cambria Math" panose="02040503050406030204" pitchFamily="18" charset="0"/>
                                <a:ea typeface="Cambria Math" panose="02040503050406030204" pitchFamily="18" charset="0"/>
                              </a:rPr>
                              <m:t>∞</m:t>
                            </m:r>
                          </m:e>
                        </m:d>
                        <m:r>
                          <a:rPr lang="en-US" sz="2800" b="0" i="1" smtClean="0">
                            <a:latin typeface="Cambria Math" panose="02040503050406030204" pitchFamily="18" charset="0"/>
                            <a:ea typeface="Cambria Math" panose="02040503050406030204" pitchFamily="18" charset="0"/>
                            <a:cs typeface="Helvetica" charset="0"/>
                          </a:rPr>
                          <m:t>→</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 ∞</m:t>
                            </m:r>
                          </m:e>
                        </m:d>
                      </m:oMath>
                    </m:oMathPara>
                  </a14:m>
                  <a:endParaRPr lang="en-US" sz="2800" dirty="0">
                    <a:latin typeface="Arial" panose="020B0604020202020204" pitchFamily="34" charset="0"/>
                    <a:ea typeface="Helvetica" charset="0"/>
                    <a:cs typeface="Arial" panose="020B0604020202020204" pitchFamily="34" charset="0"/>
                  </a:endParaRPr>
                </a:p>
              </p:txBody>
            </p:sp>
          </mc:Choice>
          <mc:Fallback xmlns="">
            <p:sp>
              <p:nvSpPr>
                <p:cNvPr id="6" name="TextBox 5">
                  <a:extLst>
                    <a:ext uri="{FF2B5EF4-FFF2-40B4-BE49-F238E27FC236}">
                      <a16:creationId xmlns:a16="http://schemas.microsoft.com/office/drawing/2014/main" id="{EF5F8C04-322D-5645-B5E7-B3F86E65B186}"/>
                    </a:ext>
                  </a:extLst>
                </p:cNvPr>
                <p:cNvSpPr txBox="1">
                  <a:spLocks noRot="1" noChangeAspect="1" noMove="1" noResize="1" noEditPoints="1" noAdjustHandles="1" noChangeArrowheads="1" noChangeShapeType="1" noTextEdit="1"/>
                </p:cNvSpPr>
                <p:nvPr/>
              </p:nvSpPr>
              <p:spPr>
                <a:xfrm>
                  <a:off x="3587546" y="4719435"/>
                  <a:ext cx="2435539" cy="369332"/>
                </a:xfrm>
                <a:prstGeom prst="rect">
                  <a:avLst/>
                </a:prstGeom>
                <a:blipFill>
                  <a:blip r:embed="rId8"/>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2339855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129250FA-34C1-1F41-BA0D-61ABE6732AD7}"/>
              </a:ext>
            </a:extLst>
          </p:cNvPr>
          <p:cNvSpPr txBox="1"/>
          <p:nvPr/>
        </p:nvSpPr>
        <p:spPr>
          <a:xfrm>
            <a:off x="2157756" y="341553"/>
            <a:ext cx="4828566" cy="769441"/>
          </a:xfrm>
          <a:prstGeom prst="rect">
            <a:avLst/>
          </a:prstGeom>
          <a:noFill/>
        </p:spPr>
        <p:txBody>
          <a:bodyPr wrap="none" rtlCol="0">
            <a:spAutoFit/>
          </a:bodyPr>
          <a:lstStyle/>
          <a:p>
            <a:pPr algn="ctr"/>
            <a:r>
              <a:rPr lang="en-US" sz="4400" b="1" dirty="0">
                <a:solidFill>
                  <a:schemeClr val="accent2">
                    <a:lumMod val="40000"/>
                    <a:lumOff val="60000"/>
                  </a:schemeClr>
                </a:solidFill>
                <a:latin typeface="Arial" panose="020B0604020202020204" pitchFamily="34" charset="0"/>
                <a:ea typeface="Helvetica" charset="0"/>
                <a:cs typeface="Arial" panose="020B0604020202020204" pitchFamily="34" charset="0"/>
              </a:rPr>
              <a:t>Inference: slopes</a:t>
            </a:r>
          </a:p>
        </p:txBody>
      </p:sp>
      <mc:AlternateContent xmlns:mc="http://schemas.openxmlformats.org/markup-compatibility/2006" xmlns:a14="http://schemas.microsoft.com/office/drawing/2010/main">
        <mc:Choice Requires="a14">
          <p:sp>
            <p:nvSpPr>
              <p:cNvPr id="9" name="TextBox 8">
                <a:extLst>
                  <a:ext uri="{FF2B5EF4-FFF2-40B4-BE49-F238E27FC236}">
                    <a16:creationId xmlns="" xmlns:a16="http://schemas.microsoft.com/office/drawing/2014/main" id="{766F1A6B-1AC4-E945-9BE3-4DAC0F69FABC}"/>
                  </a:ext>
                </a:extLst>
              </p:cNvPr>
              <p:cNvSpPr txBox="1"/>
              <p:nvPr/>
            </p:nvSpPr>
            <p:spPr>
              <a:xfrm>
                <a:off x="5340501" y="2226785"/>
                <a:ext cx="2186048" cy="6651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ea typeface="Cambria Math" panose="02040503050406030204" pitchFamily="18" charset="0"/>
                            </a:rPr>
                          </m:ctrlPr>
                        </m:sSubPr>
                        <m:e>
                          <m:acc>
                            <m:accPr>
                              <m:chr m:val="̂"/>
                              <m:ctrlPr>
                                <a:rPr lang="en-US" sz="3200" b="0" i="1" smtClean="0">
                                  <a:latin typeface="Cambria Math" panose="02040503050406030204" pitchFamily="18" charset="0"/>
                                  <a:ea typeface="Cambria Math" panose="02040503050406030204" pitchFamily="18" charset="0"/>
                                </a:rPr>
                              </m:ctrlPr>
                            </m:accPr>
                            <m:e>
                              <m:r>
                                <a:rPr lang="en-US" sz="3200" b="0" i="1" smtClean="0">
                                  <a:latin typeface="Cambria Math" panose="02040503050406030204" pitchFamily="18" charset="0"/>
                                  <a:ea typeface="Cambria Math" panose="02040503050406030204" pitchFamily="18" charset="0"/>
                                </a:rPr>
                                <m:t>𝛽</m:t>
                              </m:r>
                            </m:e>
                          </m:acc>
                        </m:e>
                        <m:sub>
                          <m:r>
                            <a:rPr lang="en-US" sz="3200" b="0" i="1" smtClean="0">
                              <a:latin typeface="Cambria Math" panose="02040503050406030204" pitchFamily="18" charset="0"/>
                              <a:ea typeface="Cambria Math" panose="02040503050406030204" pitchFamily="18" charset="0"/>
                            </a:rPr>
                            <m:t>𝑗</m:t>
                          </m:r>
                        </m:sub>
                      </m:sSub>
                      <m:r>
                        <a:rPr lang="en-US" sz="3200" b="0" i="1" smtClean="0">
                          <a:latin typeface="Cambria Math" panose="02040503050406030204" pitchFamily="18" charset="0"/>
                          <a:ea typeface="Cambria Math" panose="02040503050406030204" pitchFamily="18" charset="0"/>
                        </a:rPr>
                        <m:t>±</m:t>
                      </m:r>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𝑧</m:t>
                          </m:r>
                        </m:e>
                        <m:sub>
                          <m:r>
                            <a:rPr lang="en-US" sz="3200" b="0" i="1" smtClean="0">
                              <a:latin typeface="Cambria Math" panose="02040503050406030204" pitchFamily="18" charset="0"/>
                              <a:ea typeface="Cambria Math" panose="02040503050406030204" pitchFamily="18" charset="0"/>
                            </a:rPr>
                            <m:t>𝛼</m:t>
                          </m:r>
                        </m:sub>
                      </m:sSub>
                      <m:sSub>
                        <m:sSubPr>
                          <m:ctrlPr>
                            <a:rPr lang="en-US" sz="3200" i="1">
                              <a:latin typeface="Cambria Math" panose="02040503050406030204" pitchFamily="18" charset="0"/>
                            </a:rPr>
                          </m:ctrlPr>
                        </m:sSubPr>
                        <m:e>
                          <m:r>
                            <a:rPr lang="en-US" sz="3200" i="1">
                              <a:latin typeface="Cambria Math" panose="02040503050406030204" pitchFamily="18" charset="0"/>
                            </a:rPr>
                            <m:t>𝑆𝐸</m:t>
                          </m:r>
                        </m:e>
                        <m:sub>
                          <m:sSub>
                            <m:sSubPr>
                              <m:ctrlPr>
                                <a:rPr lang="en-US" sz="3200" i="1">
                                  <a:latin typeface="Cambria Math" panose="02040503050406030204" pitchFamily="18" charset="0"/>
                                </a:rPr>
                              </m:ctrlPr>
                            </m:sSubPr>
                            <m:e>
                              <m:acc>
                                <m:accPr>
                                  <m:chr m:val="̂"/>
                                  <m:ctrlPr>
                                    <a:rPr lang="en-US" sz="3200" i="1">
                                      <a:latin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𝛽</m:t>
                                  </m:r>
                                </m:e>
                              </m:acc>
                            </m:e>
                            <m:sub>
                              <m:r>
                                <a:rPr lang="en-US" sz="3200" b="0" i="1" smtClean="0">
                                  <a:latin typeface="Cambria Math" panose="02040503050406030204" pitchFamily="18" charset="0"/>
                                  <a:ea typeface="Cambria Math" panose="02040503050406030204" pitchFamily="18" charset="0"/>
                                </a:rPr>
                                <m:t>𝑗</m:t>
                              </m:r>
                            </m:sub>
                          </m:sSub>
                        </m:sub>
                      </m:sSub>
                    </m:oMath>
                  </m:oMathPara>
                </a14:m>
                <a:endParaRPr lang="en-US" sz="3200" dirty="0">
                  <a:latin typeface="Helvetica" charset="0"/>
                  <a:ea typeface="Helvetica" charset="0"/>
                  <a:cs typeface="Helvetica" charset="0"/>
                </a:endParaRPr>
              </a:p>
            </p:txBody>
          </p:sp>
        </mc:Choice>
        <mc:Fallback xmlns="">
          <p:sp>
            <p:nvSpPr>
              <p:cNvPr id="9" name="TextBox 8">
                <a:extLst>
                  <a:ext uri="{FF2B5EF4-FFF2-40B4-BE49-F238E27FC236}">
                    <a16:creationId xmlns:a16="http://schemas.microsoft.com/office/drawing/2014/main" id="{766F1A6B-1AC4-E945-9BE3-4DAC0F69FABC}"/>
                  </a:ext>
                </a:extLst>
              </p:cNvPr>
              <p:cNvSpPr txBox="1">
                <a:spLocks noRot="1" noChangeAspect="1" noMove="1" noResize="1" noEditPoints="1" noAdjustHandles="1" noChangeArrowheads="1" noChangeShapeType="1" noTextEdit="1"/>
              </p:cNvSpPr>
              <p:nvPr/>
            </p:nvSpPr>
            <p:spPr>
              <a:xfrm>
                <a:off x="5340501" y="2226785"/>
                <a:ext cx="2186048" cy="665118"/>
              </a:xfrm>
              <a:prstGeom prst="rect">
                <a:avLst/>
              </a:prstGeom>
              <a:blipFill>
                <a:blip r:embed="rId3"/>
                <a:stretch>
                  <a:fillRect l="-5780" t="-12963" r="-578" b="-148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 xmlns:a16="http://schemas.microsoft.com/office/drawing/2014/main" id="{AE14433A-0FA8-764A-AB4B-C89CBDA83338}"/>
                  </a:ext>
                </a:extLst>
              </p:cNvPr>
              <p:cNvSpPr txBox="1"/>
              <p:nvPr/>
            </p:nvSpPr>
            <p:spPr>
              <a:xfrm>
                <a:off x="6162795" y="3398903"/>
                <a:ext cx="1647054" cy="12643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ea typeface="Helvetica" charset="0"/>
                          <a:cs typeface="Helvetica" charset="0"/>
                        </a:rPr>
                        <m:t>𝑧</m:t>
                      </m:r>
                      <m:r>
                        <a:rPr lang="en-US" sz="3200" b="0" i="1" smtClean="0">
                          <a:latin typeface="Cambria Math" panose="02040503050406030204" pitchFamily="18" charset="0"/>
                          <a:ea typeface="Helvetica" charset="0"/>
                          <a:cs typeface="Helvetica" charset="0"/>
                        </a:rPr>
                        <m:t>=</m:t>
                      </m:r>
                      <m:f>
                        <m:fPr>
                          <m:ctrlPr>
                            <a:rPr lang="en-US" sz="3200" b="0" i="1" smtClean="0">
                              <a:latin typeface="Cambria Math" panose="02040503050406030204" pitchFamily="18" charset="0"/>
                            </a:rPr>
                          </m:ctrlPr>
                        </m:fPr>
                        <m:num>
                          <m:sSub>
                            <m:sSubPr>
                              <m:ctrlPr>
                                <a:rPr lang="en-US" sz="3200" b="0" i="1"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ea typeface="Cambria Math" panose="02040503050406030204" pitchFamily="18" charset="0"/>
                                    </a:rPr>
                                    <m:t>𝛽</m:t>
                                  </m:r>
                                </m:e>
                              </m:acc>
                            </m:e>
                            <m:sub>
                              <m:r>
                                <a:rPr lang="en-US" sz="3200" b="0" i="1" smtClean="0">
                                  <a:latin typeface="Cambria Math" panose="02040503050406030204" pitchFamily="18" charset="0"/>
                                </a:rPr>
                                <m:t>𝑗</m:t>
                              </m:r>
                            </m:sub>
                          </m:sSub>
                        </m:num>
                        <m:den>
                          <m:sSub>
                            <m:sSubPr>
                              <m:ctrlPr>
                                <a:rPr lang="en-US" sz="3200" i="1">
                                  <a:latin typeface="Cambria Math" panose="02040503050406030204" pitchFamily="18" charset="0"/>
                                </a:rPr>
                              </m:ctrlPr>
                            </m:sSubPr>
                            <m:e>
                              <m:r>
                                <a:rPr lang="en-US" sz="3200" i="1">
                                  <a:latin typeface="Cambria Math" panose="02040503050406030204" pitchFamily="18" charset="0"/>
                                </a:rPr>
                                <m:t>𝑆𝐸</m:t>
                              </m:r>
                            </m:e>
                            <m:sub>
                              <m:sSub>
                                <m:sSubPr>
                                  <m:ctrlPr>
                                    <a:rPr lang="en-US" sz="3200" i="1">
                                      <a:latin typeface="Cambria Math" panose="02040503050406030204" pitchFamily="18" charset="0"/>
                                    </a:rPr>
                                  </m:ctrlPr>
                                </m:sSubPr>
                                <m:e>
                                  <m:acc>
                                    <m:accPr>
                                      <m:chr m:val="̂"/>
                                      <m:ctrlPr>
                                        <a:rPr lang="en-US" sz="3200" i="1">
                                          <a:latin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𝛽</m:t>
                                      </m:r>
                                    </m:e>
                                  </m:acc>
                                </m:e>
                                <m:sub>
                                  <m:r>
                                    <a:rPr lang="en-US" sz="3200" b="0" i="1" smtClean="0">
                                      <a:latin typeface="Cambria Math" panose="02040503050406030204" pitchFamily="18" charset="0"/>
                                    </a:rPr>
                                    <m:t>𝑗</m:t>
                                  </m:r>
                                </m:sub>
                              </m:sSub>
                            </m:sub>
                          </m:sSub>
                        </m:den>
                      </m:f>
                    </m:oMath>
                  </m:oMathPara>
                </a14:m>
                <a:endParaRPr lang="en-US" sz="3200" dirty="0">
                  <a:latin typeface="Helvetica" charset="0"/>
                  <a:ea typeface="Helvetica" charset="0"/>
                  <a:cs typeface="Helvetica" charset="0"/>
                </a:endParaRPr>
              </a:p>
            </p:txBody>
          </p:sp>
        </mc:Choice>
        <mc:Fallback xmlns="">
          <p:sp>
            <p:nvSpPr>
              <p:cNvPr id="11" name="TextBox 10">
                <a:extLst>
                  <a:ext uri="{FF2B5EF4-FFF2-40B4-BE49-F238E27FC236}">
                    <a16:creationId xmlns:a16="http://schemas.microsoft.com/office/drawing/2014/main" xmlns="" xmlns:a14="http://schemas.microsoft.com/office/drawing/2010/main" id="{AE14433A-0FA8-764A-AB4B-C89CBDA83338}"/>
                  </a:ext>
                </a:extLst>
              </p:cNvPr>
              <p:cNvSpPr txBox="1">
                <a:spLocks noRot="1" noChangeAspect="1" noMove="1" noResize="1" noEditPoints="1" noAdjustHandles="1" noChangeArrowheads="1" noChangeShapeType="1" noTextEdit="1"/>
              </p:cNvSpPr>
              <p:nvPr/>
            </p:nvSpPr>
            <p:spPr>
              <a:xfrm>
                <a:off x="6162795" y="3398903"/>
                <a:ext cx="1647054" cy="1264385"/>
              </a:xfrm>
              <a:prstGeom prst="rect">
                <a:avLst/>
              </a:prstGeom>
              <a:blipFill rotWithShape="0">
                <a:blip r:embed="rId4"/>
                <a:stretch>
                  <a:fillRect/>
                </a:stretch>
              </a:blipFill>
            </p:spPr>
            <p:txBody>
              <a:bodyPr/>
              <a:lstStyle/>
              <a:p>
                <a:r>
                  <a:rPr lang="en-CA">
                    <a:noFill/>
                  </a:rPr>
                  <a:t> </a:t>
                </a:r>
              </a:p>
            </p:txBody>
          </p:sp>
        </mc:Fallback>
      </mc:AlternateContent>
      <p:sp>
        <p:nvSpPr>
          <p:cNvPr id="4" name="TextBox 3">
            <a:extLst>
              <a:ext uri="{FF2B5EF4-FFF2-40B4-BE49-F238E27FC236}">
                <a16:creationId xmlns="" xmlns:a16="http://schemas.microsoft.com/office/drawing/2014/main" id="{A13F028D-0A72-8B4C-B79A-ACD39766323B}"/>
              </a:ext>
            </a:extLst>
          </p:cNvPr>
          <p:cNvSpPr txBox="1"/>
          <p:nvPr/>
        </p:nvSpPr>
        <p:spPr>
          <a:xfrm>
            <a:off x="1621905" y="2309435"/>
            <a:ext cx="3365024" cy="523220"/>
          </a:xfrm>
          <a:prstGeom prst="rect">
            <a:avLst/>
          </a:prstGeom>
          <a:noFill/>
        </p:spPr>
        <p:txBody>
          <a:bodyPr wrap="none" rtlCol="0">
            <a:spAutoFit/>
          </a:bodyPr>
          <a:lstStyle/>
          <a:p>
            <a:r>
              <a:rPr lang="en-US" sz="2800" dirty="0">
                <a:latin typeface="Arial" panose="020B0604020202020204" pitchFamily="34" charset="0"/>
                <a:ea typeface="Helvetica" charset="0"/>
                <a:cs typeface="Arial" panose="020B0604020202020204" pitchFamily="34" charset="0"/>
              </a:rPr>
              <a:t>Confidence interval:</a:t>
            </a:r>
          </a:p>
        </p:txBody>
      </p:sp>
      <p:sp>
        <p:nvSpPr>
          <p:cNvPr id="17" name="TextBox 16">
            <a:extLst>
              <a:ext uri="{FF2B5EF4-FFF2-40B4-BE49-F238E27FC236}">
                <a16:creationId xmlns="" xmlns:a16="http://schemas.microsoft.com/office/drawing/2014/main" id="{A1CC2D06-617D-6A4E-8DC1-8E114A4B99EA}"/>
              </a:ext>
            </a:extLst>
          </p:cNvPr>
          <p:cNvSpPr txBox="1"/>
          <p:nvPr/>
        </p:nvSpPr>
        <p:spPr>
          <a:xfrm>
            <a:off x="975267" y="3769486"/>
            <a:ext cx="4967514" cy="954107"/>
          </a:xfrm>
          <a:prstGeom prst="rect">
            <a:avLst/>
          </a:prstGeom>
          <a:noFill/>
        </p:spPr>
        <p:txBody>
          <a:bodyPr wrap="none" rtlCol="0">
            <a:spAutoFit/>
          </a:bodyPr>
          <a:lstStyle/>
          <a:p>
            <a:r>
              <a:rPr lang="en-US" sz="2800" dirty="0">
                <a:latin typeface="Arial" panose="020B0604020202020204" pitchFamily="34" charset="0"/>
                <a:ea typeface="Helvetica" charset="0"/>
                <a:cs typeface="Arial" panose="020B0604020202020204" pitchFamily="34" charset="0"/>
              </a:rPr>
              <a:t>Hypothesis testing (z or Wald</a:t>
            </a:r>
            <a:r>
              <a:rPr lang="en-US" sz="2800" dirty="0" smtClean="0">
                <a:latin typeface="Arial" panose="020B0604020202020204" pitchFamily="34" charset="0"/>
                <a:ea typeface="Helvetica" charset="0"/>
                <a:cs typeface="Arial" panose="020B0604020202020204" pitchFamily="34" charset="0"/>
              </a:rPr>
              <a:t>)</a:t>
            </a:r>
          </a:p>
          <a:p>
            <a:r>
              <a:rPr lang="en-US" sz="2800" dirty="0" smtClean="0">
                <a:latin typeface="Arial" panose="020B0604020202020204" pitchFamily="34" charset="0"/>
                <a:ea typeface="Helvetica" charset="0"/>
                <a:cs typeface="Arial" panose="020B0604020202020204" pitchFamily="34" charset="0"/>
              </a:rPr>
              <a:t>For large sample sizes</a:t>
            </a:r>
            <a:r>
              <a:rPr lang="en-US" sz="2800" dirty="0">
                <a:latin typeface="Arial" panose="020B0604020202020204" pitchFamily="34" charset="0"/>
                <a:ea typeface="Helvetica" charset="0"/>
                <a:cs typeface="Arial" panose="020B0604020202020204" pitchFamily="34" charset="0"/>
              </a:rPr>
              <a:t> </a:t>
            </a:r>
            <a:r>
              <a:rPr lang="en-US" sz="2800" dirty="0" smtClean="0">
                <a:latin typeface="Arial" panose="020B0604020202020204" pitchFamily="34" charset="0"/>
                <a:ea typeface="Helvetica" charset="0"/>
                <a:cs typeface="Arial" panose="020B0604020202020204" pitchFamily="34" charset="0"/>
              </a:rPr>
              <a:t>(&gt;100)</a:t>
            </a:r>
            <a:endParaRPr lang="en-US" sz="2800" dirty="0">
              <a:latin typeface="Arial" panose="020B0604020202020204" pitchFamily="34" charset="0"/>
              <a:ea typeface="Helvetica" charset="0"/>
              <a:cs typeface="Arial" panose="020B0604020202020204" pitchFamily="34" charset="0"/>
            </a:endParaRPr>
          </a:p>
        </p:txBody>
      </p:sp>
      <p:sp>
        <p:nvSpPr>
          <p:cNvPr id="8" name="TextBox 7">
            <a:extLst>
              <a:ext uri="{FF2B5EF4-FFF2-40B4-BE49-F238E27FC236}">
                <a16:creationId xmlns="" xmlns:a16="http://schemas.microsoft.com/office/drawing/2014/main" id="{A1CC2D06-617D-6A4E-8DC1-8E114A4B99EA}"/>
              </a:ext>
            </a:extLst>
          </p:cNvPr>
          <p:cNvSpPr txBox="1"/>
          <p:nvPr/>
        </p:nvSpPr>
        <p:spPr>
          <a:xfrm>
            <a:off x="975267" y="5288785"/>
            <a:ext cx="6904454" cy="954107"/>
          </a:xfrm>
          <a:prstGeom prst="rect">
            <a:avLst/>
          </a:prstGeom>
          <a:noFill/>
        </p:spPr>
        <p:txBody>
          <a:bodyPr wrap="none" rtlCol="0">
            <a:spAutoFit/>
          </a:bodyPr>
          <a:lstStyle/>
          <a:p>
            <a:r>
              <a:rPr lang="en-US" sz="2800" dirty="0" smtClean="0">
                <a:latin typeface="Arial" panose="020B0604020202020204" pitchFamily="34" charset="0"/>
                <a:ea typeface="Helvetica" charset="0"/>
                <a:cs typeface="Arial" panose="020B0604020202020204" pitchFamily="34" charset="0"/>
              </a:rPr>
              <a:t>Hypothesis testing (log-Likelihood Ratios)</a:t>
            </a:r>
          </a:p>
          <a:p>
            <a:r>
              <a:rPr lang="en-US" sz="2800" dirty="0" smtClean="0">
                <a:latin typeface="Arial" panose="020B0604020202020204" pitchFamily="34" charset="0"/>
                <a:ea typeface="Helvetica" charset="0"/>
                <a:cs typeface="Arial" panose="020B0604020202020204" pitchFamily="34" charset="0"/>
              </a:rPr>
              <a:t>For small to moderate sample sizes</a:t>
            </a:r>
            <a:endParaRPr lang="en-US" sz="2800" dirty="0">
              <a:latin typeface="Arial" panose="020B0604020202020204" pitchFamily="34" charset="0"/>
              <a:ea typeface="Helvetica" charset="0"/>
              <a:cs typeface="Arial" panose="020B0604020202020204" pitchFamily="34" charset="0"/>
            </a:endParaRPr>
          </a:p>
        </p:txBody>
      </p:sp>
    </p:spTree>
    <p:extLst>
      <p:ext uri="{BB962C8B-B14F-4D97-AF65-F5344CB8AC3E}">
        <p14:creationId xmlns:p14="http://schemas.microsoft.com/office/powerpoint/2010/main" val="3279344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129250FA-34C1-1F41-BA0D-61ABE6732AD7}"/>
              </a:ext>
            </a:extLst>
          </p:cNvPr>
          <p:cNvSpPr txBox="1"/>
          <p:nvPr/>
        </p:nvSpPr>
        <p:spPr>
          <a:xfrm>
            <a:off x="1405151" y="341553"/>
            <a:ext cx="6333785" cy="769441"/>
          </a:xfrm>
          <a:prstGeom prst="rect">
            <a:avLst/>
          </a:prstGeom>
          <a:noFill/>
        </p:spPr>
        <p:txBody>
          <a:bodyPr wrap="none" rtlCol="0">
            <a:spAutoFit/>
          </a:bodyPr>
          <a:lstStyle/>
          <a:p>
            <a:pPr algn="ctr"/>
            <a:r>
              <a:rPr lang="en-US" sz="4400" b="1" dirty="0">
                <a:solidFill>
                  <a:schemeClr val="accent2">
                    <a:lumMod val="40000"/>
                    <a:lumOff val="60000"/>
                  </a:schemeClr>
                </a:solidFill>
                <a:latin typeface="Arial" panose="020B0604020202020204" pitchFamily="34" charset="0"/>
                <a:ea typeface="Helvetica" charset="0"/>
                <a:cs typeface="Arial" panose="020B0604020202020204" pitchFamily="34" charset="0"/>
              </a:rPr>
              <a:t>Inference: fitted values</a:t>
            </a:r>
          </a:p>
        </p:txBody>
      </p:sp>
      <p:grpSp>
        <p:nvGrpSpPr>
          <p:cNvPr id="6" name="Group 5">
            <a:extLst>
              <a:ext uri="{FF2B5EF4-FFF2-40B4-BE49-F238E27FC236}">
                <a16:creationId xmlns="" xmlns:a16="http://schemas.microsoft.com/office/drawing/2014/main" id="{F8F2EA54-8702-0F48-8A10-B2F3B540A2FC}"/>
              </a:ext>
            </a:extLst>
          </p:cNvPr>
          <p:cNvGrpSpPr/>
          <p:nvPr/>
        </p:nvGrpSpPr>
        <p:grpSpPr>
          <a:xfrm>
            <a:off x="1816608" y="1153014"/>
            <a:ext cx="6412992" cy="1533597"/>
            <a:chOff x="2700765" y="1156561"/>
            <a:chExt cx="8075524" cy="1533597"/>
          </a:xfrm>
        </p:grpSpPr>
        <mc:AlternateContent xmlns:mc="http://schemas.openxmlformats.org/markup-compatibility/2006" xmlns:a14="http://schemas.microsoft.com/office/drawing/2010/main">
          <mc:Choice Requires="a14">
            <p:sp>
              <p:nvSpPr>
                <p:cNvPr id="9" name="TextBox 8">
                  <a:extLst>
                    <a:ext uri="{FF2B5EF4-FFF2-40B4-BE49-F238E27FC236}">
                      <a16:creationId xmlns="" xmlns:a16="http://schemas.microsoft.com/office/drawing/2014/main" id="{766F1A6B-1AC4-E945-9BE3-4DAC0F69FABC}"/>
                    </a:ext>
                  </a:extLst>
                </p:cNvPr>
                <p:cNvSpPr txBox="1"/>
                <p:nvPr/>
              </p:nvSpPr>
              <p:spPr>
                <a:xfrm>
                  <a:off x="5241492" y="2217208"/>
                  <a:ext cx="1850058" cy="4729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Cambria Math" panose="02040503050406030204" pitchFamily="18" charset="0"/>
                              </a:rPr>
                            </m:ctrlPr>
                          </m:sSubPr>
                          <m:e>
                            <m:acc>
                              <m:accPr>
                                <m:chr m:val="̂"/>
                                <m:ctrlPr>
                                  <a:rPr lang="en-US" sz="2800" b="0" i="1" smtClean="0">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𝜂</m:t>
                                </m:r>
                              </m:e>
                            </m:acc>
                          </m:e>
                          <m:sub>
                            <m:r>
                              <a:rPr lang="en-US" sz="2800" b="0" i="1" smtClean="0">
                                <a:latin typeface="Cambria Math" panose="02040503050406030204" pitchFamily="18" charset="0"/>
                                <a:ea typeface="Cambria Math" panose="02040503050406030204" pitchFamily="18" charset="0"/>
                              </a:rPr>
                              <m:t>𝑖</m:t>
                            </m:r>
                          </m:sub>
                        </m:sSub>
                        <m:r>
                          <a:rPr lang="en-US" sz="2800" b="0" i="1" smtClean="0">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𝑧</m:t>
                            </m:r>
                          </m:e>
                          <m:sub>
                            <m:r>
                              <a:rPr lang="en-US" sz="2800" b="0" i="1" smtClean="0">
                                <a:latin typeface="Cambria Math" panose="02040503050406030204" pitchFamily="18" charset="0"/>
                                <a:ea typeface="Cambria Math" panose="02040503050406030204" pitchFamily="18" charset="0"/>
                              </a:rPr>
                              <m:t>𝛼</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𝑆𝐸</m:t>
                            </m:r>
                          </m:e>
                          <m:sub>
                            <m:sSub>
                              <m:sSubPr>
                                <m:ctrlPr>
                                  <a:rPr lang="en-US" sz="2800" i="1">
                                    <a:latin typeface="Cambria Math" panose="02040503050406030204" pitchFamily="18" charset="0"/>
                                  </a:rPr>
                                </m:ctrlPr>
                              </m:sSubPr>
                              <m:e>
                                <m:acc>
                                  <m:accPr>
                                    <m:chr m:val="̂"/>
                                    <m:ctrlPr>
                                      <a:rPr lang="en-US" sz="2800" i="1" smtClean="0">
                                        <a:latin typeface="Cambria Math" panose="02040503050406030204" pitchFamily="18" charset="0"/>
                                      </a:rPr>
                                    </m:ctrlPr>
                                  </m:accPr>
                                  <m:e>
                                    <m:r>
                                      <a:rPr lang="en-US" sz="2800" i="1" smtClean="0">
                                        <a:latin typeface="Cambria Math" panose="02040503050406030204" pitchFamily="18" charset="0"/>
                                        <a:ea typeface="Cambria Math" panose="02040503050406030204" pitchFamily="18" charset="0"/>
                                      </a:rPr>
                                      <m:t>𝜂</m:t>
                                    </m:r>
                                  </m:e>
                                </m:acc>
                              </m:e>
                              <m:sub>
                                <m:r>
                                  <a:rPr lang="en-US" sz="2800" b="0" i="1" smtClean="0">
                                    <a:latin typeface="Cambria Math" panose="02040503050406030204" pitchFamily="18" charset="0"/>
                                    <a:ea typeface="Cambria Math" panose="02040503050406030204" pitchFamily="18" charset="0"/>
                                  </a:rPr>
                                  <m:t>𝑖</m:t>
                                </m:r>
                              </m:sub>
                            </m:sSub>
                          </m:sub>
                        </m:sSub>
                      </m:oMath>
                    </m:oMathPara>
                  </a14:m>
                  <a:endParaRPr lang="en-US" sz="2800" dirty="0">
                    <a:latin typeface="Arial" panose="020B0604020202020204" pitchFamily="34" charset="0"/>
                    <a:ea typeface="Helvetica" charset="0"/>
                    <a:cs typeface="Arial" panose="020B0604020202020204" pitchFamily="34" charset="0"/>
                  </a:endParaRPr>
                </a:p>
              </p:txBody>
            </p:sp>
          </mc:Choice>
          <mc:Fallback xmlns="">
            <p:sp>
              <p:nvSpPr>
                <p:cNvPr id="9" name="TextBox 8">
                  <a:extLst>
                    <a:ext uri="{FF2B5EF4-FFF2-40B4-BE49-F238E27FC236}">
                      <a16:creationId xmlns="" xmlns:a16="http://schemas.microsoft.com/office/drawing/2014/main" xmlns:a14="http://schemas.microsoft.com/office/drawing/2010/main" id="{766F1A6B-1AC4-E945-9BE3-4DAC0F69FABC}"/>
                    </a:ext>
                  </a:extLst>
                </p:cNvPr>
                <p:cNvSpPr txBox="1">
                  <a:spLocks noRot="1" noChangeAspect="1" noMove="1" noResize="1" noEditPoints="1" noAdjustHandles="1" noChangeArrowheads="1" noChangeShapeType="1" noTextEdit="1"/>
                </p:cNvSpPr>
                <p:nvPr/>
              </p:nvSpPr>
              <p:spPr>
                <a:xfrm>
                  <a:off x="5241492" y="2217208"/>
                  <a:ext cx="1850058" cy="472950"/>
                </a:xfrm>
                <a:prstGeom prst="rect">
                  <a:avLst/>
                </a:prstGeom>
                <a:blipFill rotWithShape="0">
                  <a:blip r:embed="rId3"/>
                  <a:stretch>
                    <a:fillRect r="-16598"/>
                  </a:stretch>
                </a:blipFill>
              </p:spPr>
              <p:txBody>
                <a:bodyPr/>
                <a:lstStyle/>
                <a:p>
                  <a:r>
                    <a:rPr lang="en-CA">
                      <a:noFill/>
                    </a:rPr>
                    <a:t> </a:t>
                  </a:r>
                </a:p>
              </p:txBody>
            </p:sp>
          </mc:Fallback>
        </mc:AlternateContent>
        <p:sp>
          <p:nvSpPr>
            <p:cNvPr id="3" name="TextBox 2">
              <a:extLst>
                <a:ext uri="{FF2B5EF4-FFF2-40B4-BE49-F238E27FC236}">
                  <a16:creationId xmlns="" xmlns:a16="http://schemas.microsoft.com/office/drawing/2014/main" id="{7886B324-6942-854B-83CC-C318F5F53438}"/>
                </a:ext>
              </a:extLst>
            </p:cNvPr>
            <p:cNvSpPr txBox="1"/>
            <p:nvPr/>
          </p:nvSpPr>
          <p:spPr>
            <a:xfrm>
              <a:off x="2700765" y="1156561"/>
              <a:ext cx="8075524" cy="954107"/>
            </a:xfrm>
            <a:prstGeom prst="rect">
              <a:avLst/>
            </a:prstGeom>
            <a:noFill/>
          </p:spPr>
          <p:txBody>
            <a:bodyPr wrap="square" rtlCol="0">
              <a:spAutoFit/>
            </a:bodyPr>
            <a:lstStyle/>
            <a:p>
              <a:r>
                <a:rPr lang="en-US" sz="2800" dirty="0">
                  <a:latin typeface="Arial" panose="020B0604020202020204" pitchFamily="34" charset="0"/>
                  <a:ea typeface="Helvetica" charset="0"/>
                  <a:cs typeface="Arial" panose="020B0604020202020204" pitchFamily="34" charset="0"/>
                </a:rPr>
                <a:t>First, compute CI on scale of linear predictor (link function)</a:t>
              </a:r>
            </a:p>
          </p:txBody>
        </p:sp>
      </p:grpSp>
      <p:grpSp>
        <p:nvGrpSpPr>
          <p:cNvPr id="16" name="Group 15">
            <a:extLst>
              <a:ext uri="{FF2B5EF4-FFF2-40B4-BE49-F238E27FC236}">
                <a16:creationId xmlns="" xmlns:a16="http://schemas.microsoft.com/office/drawing/2014/main" id="{14E9365A-2271-C842-9F41-15FD7C031B73}"/>
              </a:ext>
            </a:extLst>
          </p:cNvPr>
          <p:cNvGrpSpPr/>
          <p:nvPr/>
        </p:nvGrpSpPr>
        <p:grpSpPr>
          <a:xfrm>
            <a:off x="364711" y="3010198"/>
            <a:ext cx="8424340" cy="2055430"/>
            <a:chOff x="364711" y="3010198"/>
            <a:chExt cx="8424340" cy="2055430"/>
          </a:xfrm>
        </p:grpSpPr>
        <mc:AlternateContent xmlns:mc="http://schemas.openxmlformats.org/markup-compatibility/2006" xmlns:a14="http://schemas.microsoft.com/office/drawing/2010/main">
          <mc:Choice Requires="a14">
            <p:sp>
              <p:nvSpPr>
                <p:cNvPr id="8" name="TextBox 7">
                  <a:extLst>
                    <a:ext uri="{FF2B5EF4-FFF2-40B4-BE49-F238E27FC236}">
                      <a16:creationId xmlns="" xmlns:a16="http://schemas.microsoft.com/office/drawing/2014/main" id="{E102EF42-16BB-C74A-AD0D-CC919925E889}"/>
                    </a:ext>
                  </a:extLst>
                </p:cNvPr>
                <p:cNvSpPr txBox="1"/>
                <p:nvPr/>
              </p:nvSpPr>
              <p:spPr>
                <a:xfrm>
                  <a:off x="2822161" y="4032332"/>
                  <a:ext cx="5966890" cy="10332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Cambria Math" panose="02040503050406030204" pitchFamily="18" charset="0"/>
                              </a:rPr>
                            </m:ctrlPr>
                          </m:sSubPr>
                          <m:e>
                            <m:sSup>
                              <m:sSupPr>
                                <m:ctrlPr>
                                  <a:rPr lang="en-US" sz="2800" b="0" i="1" smtClean="0">
                                    <a:latin typeface="Cambria Math" panose="02040503050406030204" pitchFamily="18" charset="0"/>
                                    <a:ea typeface="Cambria Math" panose="02040503050406030204" pitchFamily="18" charset="0"/>
                                  </a:rPr>
                                </m:ctrlPr>
                              </m:sSupPr>
                              <m:e>
                                <m:r>
                                  <m:rPr>
                                    <m:sty m:val="p"/>
                                  </m:rPr>
                                  <a:rPr lang="en-US" sz="2800" b="0" i="0" smtClean="0">
                                    <a:latin typeface="Cambria Math" panose="02040503050406030204" pitchFamily="18" charset="0"/>
                                    <a:ea typeface="Cambria Math" panose="02040503050406030204" pitchFamily="18" charset="0"/>
                                  </a:rPr>
                                  <m:t>logit</m:t>
                                </m:r>
                              </m:e>
                              <m:sup>
                                <m:r>
                                  <a:rPr lang="en-US" sz="2800" b="0" i="1" smtClean="0">
                                    <a:latin typeface="Cambria Math" panose="02040503050406030204" pitchFamily="18" charset="0"/>
                                    <a:ea typeface="Cambria Math" panose="02040503050406030204" pitchFamily="18" charset="0"/>
                                  </a:rPr>
                                  <m:t>−1</m:t>
                                </m:r>
                              </m:sup>
                            </m:sSup>
                            <m:r>
                              <a:rPr lang="en-US" sz="2800" b="0" i="1" smtClean="0">
                                <a:latin typeface="Cambria Math" panose="02040503050406030204" pitchFamily="18" charset="0"/>
                                <a:ea typeface="Cambria Math" panose="02040503050406030204" pitchFamily="18" charset="0"/>
                              </a:rPr>
                              <m:t>(</m:t>
                            </m:r>
                            <m:acc>
                              <m:accPr>
                                <m:chr m:val="̂"/>
                                <m:ctrlPr>
                                  <a:rPr lang="en-US" sz="2800" b="0" i="1" smtClean="0">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𝜂</m:t>
                                </m:r>
                              </m:e>
                            </m:acc>
                          </m:e>
                          <m:sub>
                            <m:r>
                              <a:rPr lang="en-US" sz="2800" b="0" i="1" smtClean="0">
                                <a:latin typeface="Cambria Math" panose="02040503050406030204" pitchFamily="18" charset="0"/>
                                <a:ea typeface="Cambria Math" panose="02040503050406030204" pitchFamily="18" charset="0"/>
                              </a:rPr>
                              <m:t>𝑖</m:t>
                            </m:r>
                          </m:sub>
                        </m:sSub>
                        <m:r>
                          <a:rPr lang="en-US" sz="2800" b="0" i="1" smtClean="0">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𝑧</m:t>
                            </m:r>
                          </m:e>
                          <m:sub>
                            <m:r>
                              <a:rPr lang="en-US" sz="2800" b="0" i="1" smtClean="0">
                                <a:latin typeface="Cambria Math" panose="02040503050406030204" pitchFamily="18" charset="0"/>
                                <a:ea typeface="Cambria Math" panose="02040503050406030204" pitchFamily="18" charset="0"/>
                              </a:rPr>
                              <m:t>𝛼</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𝑆𝐸</m:t>
                            </m:r>
                          </m:e>
                          <m:sub>
                            <m:sSub>
                              <m:sSubPr>
                                <m:ctrlPr>
                                  <a:rPr lang="en-US" sz="2800" i="1">
                                    <a:latin typeface="Cambria Math" panose="02040503050406030204" pitchFamily="18" charset="0"/>
                                  </a:rPr>
                                </m:ctrlPr>
                              </m:sSubPr>
                              <m:e>
                                <m:acc>
                                  <m:accPr>
                                    <m:chr m:val="̂"/>
                                    <m:ctrlPr>
                                      <a:rPr lang="en-US" sz="2800" i="1" smtClean="0">
                                        <a:latin typeface="Cambria Math" panose="02040503050406030204" pitchFamily="18" charset="0"/>
                                      </a:rPr>
                                    </m:ctrlPr>
                                  </m:accPr>
                                  <m:e>
                                    <m:r>
                                      <a:rPr lang="en-US" sz="2800" i="1" smtClean="0">
                                        <a:latin typeface="Cambria Math" panose="02040503050406030204" pitchFamily="18" charset="0"/>
                                        <a:ea typeface="Cambria Math" panose="02040503050406030204" pitchFamily="18" charset="0"/>
                                      </a:rPr>
                                      <m:t>𝜂</m:t>
                                    </m:r>
                                  </m:e>
                                </m:acc>
                              </m:e>
                              <m:sub>
                                <m:r>
                                  <a:rPr lang="en-US" sz="2800" b="0" i="1" smtClean="0">
                                    <a:latin typeface="Cambria Math" panose="02040503050406030204" pitchFamily="18" charset="0"/>
                                    <a:ea typeface="Cambria Math" panose="02040503050406030204" pitchFamily="18" charset="0"/>
                                  </a:rPr>
                                  <m:t>𝑖</m:t>
                                </m:r>
                              </m:sub>
                            </m:sSub>
                          </m:sub>
                        </m:sSub>
                        <m:r>
                          <a:rPr lang="en-US" sz="2800" b="0" i="1" smtClean="0">
                            <a:latin typeface="Cambria Math" panose="02040503050406030204" pitchFamily="18" charset="0"/>
                            <a:ea typeface="Cambria Math" panose="02040503050406030204" pitchFamily="18" charset="0"/>
                          </a:rPr>
                          <m:t>)= </m:t>
                        </m:r>
                        <m:f>
                          <m:fPr>
                            <m:ctrlPr>
                              <a:rPr lang="en-US" sz="2800" b="0" i="1" smtClean="0">
                                <a:latin typeface="Cambria Math" panose="02040503050406030204" pitchFamily="18" charset="0"/>
                                <a:ea typeface="Cambria Math" panose="02040503050406030204" pitchFamily="18" charset="0"/>
                              </a:rPr>
                            </m:ctrlPr>
                          </m:fPr>
                          <m:num>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𝑒</m:t>
                                </m:r>
                              </m:e>
                              <m:sup>
                                <m:sSub>
                                  <m:sSubPr>
                                    <m:ctrlPr>
                                      <a:rPr lang="en-US" sz="2800" i="1">
                                        <a:latin typeface="Cambria Math" panose="02040503050406030204" pitchFamily="18" charset="0"/>
                                        <a:ea typeface="Cambria Math" panose="02040503050406030204" pitchFamily="18" charset="0"/>
                                      </a:rPr>
                                    </m:ctrlPr>
                                  </m:sSub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𝜂</m:t>
                                        </m:r>
                                      </m:e>
                                    </m:acc>
                                  </m:e>
                                  <m:sub>
                                    <m:r>
                                      <a:rPr lang="en-US" sz="2800" i="1">
                                        <a:latin typeface="Cambria Math" panose="02040503050406030204" pitchFamily="18" charset="0"/>
                                        <a:ea typeface="Cambria Math" panose="02040503050406030204" pitchFamily="18" charset="0"/>
                                      </a:rPr>
                                      <m:t>𝑖</m:t>
                                    </m:r>
                                  </m:sub>
                                </m:sSub>
                                <m:r>
                                  <a:rPr lang="en-US" sz="280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𝑧</m:t>
                                    </m:r>
                                  </m:e>
                                  <m:sub>
                                    <m:r>
                                      <a:rPr lang="en-US" sz="2800" i="1">
                                        <a:latin typeface="Cambria Math" panose="02040503050406030204" pitchFamily="18" charset="0"/>
                                        <a:ea typeface="Cambria Math" panose="02040503050406030204" pitchFamily="18" charset="0"/>
                                      </a:rPr>
                                      <m:t>𝛼</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𝑆𝐸</m:t>
                                    </m:r>
                                  </m:e>
                                  <m:sub>
                                    <m:sSub>
                                      <m:sSubPr>
                                        <m:ctrlPr>
                                          <a:rPr lang="en-US" sz="2800" i="1">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𝜂</m:t>
                                            </m:r>
                                          </m:e>
                                        </m:acc>
                                      </m:e>
                                      <m:sub>
                                        <m:r>
                                          <a:rPr lang="en-US" sz="2800" i="1">
                                            <a:latin typeface="Cambria Math" panose="02040503050406030204" pitchFamily="18" charset="0"/>
                                            <a:ea typeface="Cambria Math" panose="02040503050406030204" pitchFamily="18" charset="0"/>
                                          </a:rPr>
                                          <m:t>𝑖</m:t>
                                        </m:r>
                                      </m:sub>
                                    </m:sSub>
                                  </m:sub>
                                </m:sSub>
                              </m:sup>
                            </m:sSup>
                          </m:num>
                          <m:den>
                            <m:r>
                              <a:rPr lang="en-US" sz="2800" b="0" i="1" smtClean="0">
                                <a:latin typeface="Cambria Math" panose="02040503050406030204" pitchFamily="18" charset="0"/>
                                <a:ea typeface="Cambria Math" panose="02040503050406030204" pitchFamily="18" charset="0"/>
                              </a:rPr>
                              <m:t>1+</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𝑒</m:t>
                                </m:r>
                              </m:e>
                              <m:sup>
                                <m:sSub>
                                  <m:sSubPr>
                                    <m:ctrlPr>
                                      <a:rPr lang="en-US" sz="2800" i="1">
                                        <a:latin typeface="Cambria Math" panose="02040503050406030204" pitchFamily="18" charset="0"/>
                                        <a:ea typeface="Cambria Math" panose="02040503050406030204" pitchFamily="18" charset="0"/>
                                      </a:rPr>
                                    </m:ctrlPr>
                                  </m:sSub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𝜂</m:t>
                                        </m:r>
                                      </m:e>
                                    </m:acc>
                                  </m:e>
                                  <m:sub>
                                    <m:r>
                                      <a:rPr lang="en-US" sz="2800" i="1">
                                        <a:latin typeface="Cambria Math" panose="02040503050406030204" pitchFamily="18" charset="0"/>
                                        <a:ea typeface="Cambria Math" panose="02040503050406030204" pitchFamily="18" charset="0"/>
                                      </a:rPr>
                                      <m:t>𝑖</m:t>
                                    </m:r>
                                  </m:sub>
                                </m:sSub>
                                <m:r>
                                  <a:rPr lang="en-US" sz="280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𝑧</m:t>
                                    </m:r>
                                  </m:e>
                                  <m:sub>
                                    <m:r>
                                      <a:rPr lang="en-US" sz="2800" i="1">
                                        <a:latin typeface="Cambria Math" panose="02040503050406030204" pitchFamily="18" charset="0"/>
                                        <a:ea typeface="Cambria Math" panose="02040503050406030204" pitchFamily="18" charset="0"/>
                                      </a:rPr>
                                      <m:t>𝛼</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𝑆𝐸</m:t>
                                    </m:r>
                                  </m:e>
                                  <m:sub>
                                    <m:sSub>
                                      <m:sSubPr>
                                        <m:ctrlPr>
                                          <a:rPr lang="en-US" sz="2800" i="1">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𝜂</m:t>
                                            </m:r>
                                          </m:e>
                                        </m:acc>
                                      </m:e>
                                      <m:sub>
                                        <m:r>
                                          <a:rPr lang="en-US" sz="2800" i="1">
                                            <a:latin typeface="Cambria Math" panose="02040503050406030204" pitchFamily="18" charset="0"/>
                                            <a:ea typeface="Cambria Math" panose="02040503050406030204" pitchFamily="18" charset="0"/>
                                          </a:rPr>
                                          <m:t>𝑖</m:t>
                                        </m:r>
                                      </m:sub>
                                    </m:sSub>
                                  </m:sub>
                                </m:sSub>
                              </m:sup>
                            </m:sSup>
                          </m:den>
                        </m:f>
                        <m:r>
                          <a:rPr lang="en-US" sz="2800" b="0" i="1" smtClean="0">
                            <a:latin typeface="Cambria Math" panose="02040503050406030204" pitchFamily="18" charset="0"/>
                            <a:ea typeface="Cambria Math" panose="02040503050406030204" pitchFamily="18" charset="0"/>
                          </a:rPr>
                          <m:t> </m:t>
                        </m:r>
                      </m:oMath>
                    </m:oMathPara>
                  </a14:m>
                  <a:endParaRPr lang="en-US" sz="2800" dirty="0">
                    <a:latin typeface="Arial" panose="020B0604020202020204" pitchFamily="34" charset="0"/>
                    <a:ea typeface="Helvetica" charset="0"/>
                    <a:cs typeface="Arial" panose="020B0604020202020204" pitchFamily="34" charset="0"/>
                  </a:endParaRPr>
                </a:p>
              </p:txBody>
            </p:sp>
          </mc:Choice>
          <mc:Fallback xmlns="">
            <p:sp>
              <p:nvSpPr>
                <p:cNvPr id="8" name="TextBox 7">
                  <a:extLst>
                    <a:ext uri="{FF2B5EF4-FFF2-40B4-BE49-F238E27FC236}">
                      <a16:creationId xmlns:a16="http://schemas.microsoft.com/office/drawing/2014/main" id="{E102EF42-16BB-C74A-AD0D-CC919925E889}"/>
                    </a:ext>
                  </a:extLst>
                </p:cNvPr>
                <p:cNvSpPr txBox="1">
                  <a:spLocks noRot="1" noChangeAspect="1" noMove="1" noResize="1" noEditPoints="1" noAdjustHandles="1" noChangeArrowheads="1" noChangeShapeType="1" noTextEdit="1"/>
                </p:cNvSpPr>
                <p:nvPr/>
              </p:nvSpPr>
              <p:spPr>
                <a:xfrm>
                  <a:off x="2822161" y="4032332"/>
                  <a:ext cx="5540106" cy="959430"/>
                </a:xfrm>
                <a:prstGeom prst="rect">
                  <a:avLst/>
                </a:prstGeom>
                <a:blipFill>
                  <a:blip r:embed="rId4"/>
                  <a:stretch>
                    <a:fillRect l="-1373" t="-7895" r="-1602" b="-9211"/>
                  </a:stretch>
                </a:blipFill>
              </p:spPr>
              <p:txBody>
                <a:bodyPr/>
                <a:lstStyle/>
                <a:p>
                  <a:r>
                    <a:rPr lang="en-US">
                      <a:noFill/>
                    </a:rPr>
                    <a:t> </a:t>
                  </a:r>
                </a:p>
              </p:txBody>
            </p:sp>
          </mc:Fallback>
        </mc:AlternateContent>
        <p:sp>
          <p:nvSpPr>
            <p:cNvPr id="13" name="TextBox 12">
              <a:extLst>
                <a:ext uri="{FF2B5EF4-FFF2-40B4-BE49-F238E27FC236}">
                  <a16:creationId xmlns="" xmlns:a16="http://schemas.microsoft.com/office/drawing/2014/main" id="{F2E1C5E0-3CCD-C24A-A9DF-B20082246353}"/>
                </a:ext>
              </a:extLst>
            </p:cNvPr>
            <p:cNvSpPr txBox="1"/>
            <p:nvPr/>
          </p:nvSpPr>
          <p:spPr>
            <a:xfrm>
              <a:off x="1816608" y="3010198"/>
              <a:ext cx="6336469" cy="954107"/>
            </a:xfrm>
            <a:prstGeom prst="rect">
              <a:avLst/>
            </a:prstGeom>
            <a:noFill/>
          </p:spPr>
          <p:txBody>
            <a:bodyPr wrap="square" rtlCol="0">
              <a:spAutoFit/>
            </a:bodyPr>
            <a:lstStyle/>
            <a:p>
              <a:r>
                <a:rPr lang="en-US" sz="2800" dirty="0">
                  <a:latin typeface="Arial" panose="020B0604020202020204" pitchFamily="34" charset="0"/>
                  <a:ea typeface="Helvetica" charset="0"/>
                  <a:cs typeface="Arial" panose="020B0604020202020204" pitchFamily="34" charset="0"/>
                </a:rPr>
                <a:t>Second, convert CI to scale of response variable</a:t>
              </a:r>
            </a:p>
          </p:txBody>
        </p:sp>
        <p:sp>
          <p:nvSpPr>
            <p:cNvPr id="5" name="TextBox 4">
              <a:extLst>
                <a:ext uri="{FF2B5EF4-FFF2-40B4-BE49-F238E27FC236}">
                  <a16:creationId xmlns="" xmlns:a16="http://schemas.microsoft.com/office/drawing/2014/main" id="{57CE4E6B-89C0-7045-AF4C-CED1D342D6EF}"/>
                </a:ext>
              </a:extLst>
            </p:cNvPr>
            <p:cNvSpPr txBox="1"/>
            <p:nvPr/>
          </p:nvSpPr>
          <p:spPr>
            <a:xfrm>
              <a:off x="364711" y="4360064"/>
              <a:ext cx="2443298" cy="523220"/>
            </a:xfrm>
            <a:prstGeom prst="rect">
              <a:avLst/>
            </a:prstGeom>
            <a:noFill/>
          </p:spPr>
          <p:txBody>
            <a:bodyPr wrap="none" rtlCol="0">
              <a:spAutoFit/>
            </a:bodyPr>
            <a:lstStyle/>
            <a:p>
              <a:r>
                <a:rPr lang="en-US" sz="2800" dirty="0">
                  <a:solidFill>
                    <a:schemeClr val="accent2">
                      <a:lumMod val="75000"/>
                    </a:schemeClr>
                  </a:solidFill>
                  <a:latin typeface="Arial" panose="020B0604020202020204" pitchFamily="34" charset="0"/>
                  <a:ea typeface="Helvetica" charset="0"/>
                  <a:cs typeface="Arial" panose="020B0604020202020204" pitchFamily="34" charset="0"/>
                </a:rPr>
                <a:t>Binomial GLM</a:t>
              </a:r>
            </a:p>
          </p:txBody>
        </p:sp>
      </p:grpSp>
      <p:grpSp>
        <p:nvGrpSpPr>
          <p:cNvPr id="18" name="Group 17">
            <a:extLst>
              <a:ext uri="{FF2B5EF4-FFF2-40B4-BE49-F238E27FC236}">
                <a16:creationId xmlns="" xmlns:a16="http://schemas.microsoft.com/office/drawing/2014/main" id="{0622D8EF-BC7E-5D4C-BFAB-5107777DFE65}"/>
              </a:ext>
            </a:extLst>
          </p:cNvPr>
          <p:cNvGrpSpPr/>
          <p:nvPr/>
        </p:nvGrpSpPr>
        <p:grpSpPr>
          <a:xfrm>
            <a:off x="364711" y="5751659"/>
            <a:ext cx="7420027" cy="556499"/>
            <a:chOff x="364711" y="5751659"/>
            <a:chExt cx="7420027" cy="556499"/>
          </a:xfrm>
        </p:grpSpPr>
        <mc:AlternateContent xmlns:mc="http://schemas.openxmlformats.org/markup-compatibility/2006" xmlns:a14="http://schemas.microsoft.com/office/drawing/2010/main">
          <mc:Choice Requires="a14">
            <p:sp>
              <p:nvSpPr>
                <p:cNvPr id="14" name="TextBox 13">
                  <a:extLst>
                    <a:ext uri="{FF2B5EF4-FFF2-40B4-BE49-F238E27FC236}">
                      <a16:creationId xmlns="" xmlns:a16="http://schemas.microsoft.com/office/drawing/2014/main" id="{FB203092-59CD-FB4D-BB11-B32F36C0BA5F}"/>
                    </a:ext>
                  </a:extLst>
                </p:cNvPr>
                <p:cNvSpPr txBox="1"/>
                <p:nvPr/>
              </p:nvSpPr>
              <p:spPr>
                <a:xfrm>
                  <a:off x="2822161" y="5751659"/>
                  <a:ext cx="4962577" cy="5564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Cambria Math" panose="02040503050406030204" pitchFamily="18" charset="0"/>
                              </a:rPr>
                            </m:ctrlPr>
                          </m:sSubPr>
                          <m:e>
                            <m:sSup>
                              <m:sSupPr>
                                <m:ctrlPr>
                                  <a:rPr lang="en-US" sz="2800" b="0" i="1" smtClean="0">
                                    <a:latin typeface="Cambria Math" panose="02040503050406030204" pitchFamily="18" charset="0"/>
                                    <a:ea typeface="Cambria Math" panose="02040503050406030204" pitchFamily="18" charset="0"/>
                                  </a:rPr>
                                </m:ctrlPr>
                              </m:sSupPr>
                              <m:e>
                                <m:r>
                                  <m:rPr>
                                    <m:sty m:val="p"/>
                                  </m:rPr>
                                  <a:rPr lang="en-US" sz="2800" b="0" i="0" smtClean="0">
                                    <a:latin typeface="Cambria Math" panose="02040503050406030204" pitchFamily="18" charset="0"/>
                                    <a:ea typeface="Cambria Math" panose="02040503050406030204" pitchFamily="18" charset="0"/>
                                  </a:rPr>
                                  <m:t>log</m:t>
                                </m:r>
                              </m:e>
                              <m:sup>
                                <m:r>
                                  <a:rPr lang="en-US" sz="2800" b="0" i="1" smtClean="0">
                                    <a:latin typeface="Cambria Math" panose="02040503050406030204" pitchFamily="18" charset="0"/>
                                    <a:ea typeface="Cambria Math" panose="02040503050406030204" pitchFamily="18" charset="0"/>
                                  </a:rPr>
                                  <m:t>−1</m:t>
                                </m:r>
                              </m:sup>
                            </m:sSup>
                            <m:r>
                              <a:rPr lang="en-US" sz="2800" b="0" i="1" smtClean="0">
                                <a:latin typeface="Cambria Math" panose="02040503050406030204" pitchFamily="18" charset="0"/>
                                <a:ea typeface="Cambria Math" panose="02040503050406030204" pitchFamily="18" charset="0"/>
                              </a:rPr>
                              <m:t>(</m:t>
                            </m:r>
                            <m:acc>
                              <m:accPr>
                                <m:chr m:val="̂"/>
                                <m:ctrlPr>
                                  <a:rPr lang="en-US" sz="2800" b="0" i="1" smtClean="0">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𝜂</m:t>
                                </m:r>
                              </m:e>
                            </m:acc>
                          </m:e>
                          <m:sub>
                            <m:r>
                              <a:rPr lang="en-US" sz="2800" b="0" i="1" smtClean="0">
                                <a:latin typeface="Cambria Math" panose="02040503050406030204" pitchFamily="18" charset="0"/>
                                <a:ea typeface="Cambria Math" panose="02040503050406030204" pitchFamily="18" charset="0"/>
                              </a:rPr>
                              <m:t>𝑖</m:t>
                            </m:r>
                          </m:sub>
                        </m:sSub>
                        <m:r>
                          <a:rPr lang="en-US" sz="2800" b="0" i="1" smtClean="0">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𝑧</m:t>
                            </m:r>
                          </m:e>
                          <m:sub>
                            <m:r>
                              <a:rPr lang="en-US" sz="2800" b="0" i="1" smtClean="0">
                                <a:latin typeface="Cambria Math" panose="02040503050406030204" pitchFamily="18" charset="0"/>
                                <a:ea typeface="Cambria Math" panose="02040503050406030204" pitchFamily="18" charset="0"/>
                              </a:rPr>
                              <m:t>𝛼</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𝑆𝐸</m:t>
                            </m:r>
                          </m:e>
                          <m:sub>
                            <m:sSub>
                              <m:sSubPr>
                                <m:ctrlPr>
                                  <a:rPr lang="en-US" sz="2800" i="1">
                                    <a:latin typeface="Cambria Math" panose="02040503050406030204" pitchFamily="18" charset="0"/>
                                  </a:rPr>
                                </m:ctrlPr>
                              </m:sSubPr>
                              <m:e>
                                <m:acc>
                                  <m:accPr>
                                    <m:chr m:val="̂"/>
                                    <m:ctrlPr>
                                      <a:rPr lang="en-US" sz="2800" i="1" smtClean="0">
                                        <a:latin typeface="Cambria Math" panose="02040503050406030204" pitchFamily="18" charset="0"/>
                                      </a:rPr>
                                    </m:ctrlPr>
                                  </m:accPr>
                                  <m:e>
                                    <m:r>
                                      <a:rPr lang="en-US" sz="2800" i="1" smtClean="0">
                                        <a:latin typeface="Cambria Math" panose="02040503050406030204" pitchFamily="18" charset="0"/>
                                        <a:ea typeface="Cambria Math" panose="02040503050406030204" pitchFamily="18" charset="0"/>
                                      </a:rPr>
                                      <m:t>𝜂</m:t>
                                    </m:r>
                                  </m:e>
                                </m:acc>
                              </m:e>
                              <m:sub>
                                <m:r>
                                  <a:rPr lang="en-US" sz="2800" b="0" i="1" smtClean="0">
                                    <a:latin typeface="Cambria Math" panose="02040503050406030204" pitchFamily="18" charset="0"/>
                                    <a:ea typeface="Cambria Math" panose="02040503050406030204" pitchFamily="18" charset="0"/>
                                  </a:rPr>
                                  <m:t>𝑖</m:t>
                                </m:r>
                              </m:sub>
                            </m:sSub>
                          </m:sub>
                        </m:sSub>
                        <m:r>
                          <a:rPr lang="en-US" sz="2800" b="0" i="1" smtClean="0">
                            <a:latin typeface="Cambria Math" panose="02040503050406030204" pitchFamily="18" charset="0"/>
                            <a:ea typeface="Cambria Math" panose="02040503050406030204" pitchFamily="18" charset="0"/>
                          </a:rPr>
                          <m:t>)=</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𝑒</m:t>
                            </m:r>
                          </m:e>
                          <m:sup>
                            <m:sSub>
                              <m:sSubPr>
                                <m:ctrlPr>
                                  <a:rPr lang="en-US" sz="2800" i="1">
                                    <a:latin typeface="Cambria Math" panose="02040503050406030204" pitchFamily="18" charset="0"/>
                                    <a:ea typeface="Cambria Math" panose="02040503050406030204" pitchFamily="18" charset="0"/>
                                  </a:rPr>
                                </m:ctrlPr>
                              </m:sSub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𝜂</m:t>
                                    </m:r>
                                  </m:e>
                                </m:acc>
                              </m:e>
                              <m:sub>
                                <m:r>
                                  <a:rPr lang="en-US" sz="2800" i="1">
                                    <a:latin typeface="Cambria Math" panose="02040503050406030204" pitchFamily="18" charset="0"/>
                                    <a:ea typeface="Cambria Math" panose="02040503050406030204" pitchFamily="18" charset="0"/>
                                  </a:rPr>
                                  <m:t>𝑖</m:t>
                                </m:r>
                              </m:sub>
                            </m:sSub>
                            <m:r>
                              <a:rPr lang="en-US" sz="280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𝑧</m:t>
                                </m:r>
                              </m:e>
                              <m:sub>
                                <m:r>
                                  <a:rPr lang="en-US" sz="2800" i="1">
                                    <a:latin typeface="Cambria Math" panose="02040503050406030204" pitchFamily="18" charset="0"/>
                                    <a:ea typeface="Cambria Math" panose="02040503050406030204" pitchFamily="18" charset="0"/>
                                  </a:rPr>
                                  <m:t>𝛼</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𝑆𝐸</m:t>
                                </m:r>
                              </m:e>
                              <m:sub>
                                <m:sSub>
                                  <m:sSubPr>
                                    <m:ctrlPr>
                                      <a:rPr lang="en-US" sz="2800" i="1">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𝜂</m:t>
                                        </m:r>
                                      </m:e>
                                    </m:acc>
                                  </m:e>
                                  <m:sub>
                                    <m:r>
                                      <a:rPr lang="en-US" sz="2800" i="1">
                                        <a:latin typeface="Cambria Math" panose="02040503050406030204" pitchFamily="18" charset="0"/>
                                        <a:ea typeface="Cambria Math" panose="02040503050406030204" pitchFamily="18" charset="0"/>
                                      </a:rPr>
                                      <m:t>𝑖</m:t>
                                    </m:r>
                                  </m:sub>
                                </m:sSub>
                              </m:sub>
                            </m:sSub>
                          </m:sup>
                        </m:sSup>
                      </m:oMath>
                    </m:oMathPara>
                  </a14:m>
                  <a:endParaRPr lang="en-US" sz="2800" dirty="0">
                    <a:latin typeface="Arial" panose="020B0604020202020204" pitchFamily="34" charset="0"/>
                    <a:ea typeface="Helvetica" charset="0"/>
                    <a:cs typeface="Arial" panose="020B0604020202020204" pitchFamily="34" charset="0"/>
                  </a:endParaRPr>
                </a:p>
              </p:txBody>
            </p:sp>
          </mc:Choice>
          <mc:Fallback xmlns="">
            <p:sp>
              <p:nvSpPr>
                <p:cNvPr id="14" name="TextBox 13">
                  <a:extLst>
                    <a:ext uri="{FF2B5EF4-FFF2-40B4-BE49-F238E27FC236}">
                      <a16:creationId xmlns:a16="http://schemas.microsoft.com/office/drawing/2014/main" id="{FB203092-59CD-FB4D-BB11-B32F36C0BA5F}"/>
                    </a:ext>
                  </a:extLst>
                </p:cNvPr>
                <p:cNvSpPr txBox="1">
                  <a:spLocks noRot="1" noChangeAspect="1" noMove="1" noResize="1" noEditPoints="1" noAdjustHandles="1" noChangeArrowheads="1" noChangeShapeType="1" noTextEdit="1"/>
                </p:cNvSpPr>
                <p:nvPr/>
              </p:nvSpPr>
              <p:spPr>
                <a:xfrm>
                  <a:off x="2822161" y="5751659"/>
                  <a:ext cx="4606389" cy="516680"/>
                </a:xfrm>
                <a:prstGeom prst="rect">
                  <a:avLst/>
                </a:prstGeom>
                <a:blipFill>
                  <a:blip r:embed="rId5"/>
                  <a:stretch>
                    <a:fillRect l="-1648" t="-11905" b="-19048"/>
                  </a:stretch>
                </a:blipFill>
              </p:spPr>
              <p:txBody>
                <a:bodyPr/>
                <a:lstStyle/>
                <a:p>
                  <a:r>
                    <a:rPr lang="en-US">
                      <a:noFill/>
                    </a:rPr>
                    <a:t> </a:t>
                  </a:r>
                </a:p>
              </p:txBody>
            </p:sp>
          </mc:Fallback>
        </mc:AlternateContent>
        <p:sp>
          <p:nvSpPr>
            <p:cNvPr id="15" name="TextBox 14">
              <a:extLst>
                <a:ext uri="{FF2B5EF4-FFF2-40B4-BE49-F238E27FC236}">
                  <a16:creationId xmlns="" xmlns:a16="http://schemas.microsoft.com/office/drawing/2014/main" id="{CC545356-85C2-5C47-861B-2C5A43770884}"/>
                </a:ext>
              </a:extLst>
            </p:cNvPr>
            <p:cNvSpPr txBox="1"/>
            <p:nvPr/>
          </p:nvSpPr>
          <p:spPr>
            <a:xfrm>
              <a:off x="364711" y="5779167"/>
              <a:ext cx="2342308" cy="523220"/>
            </a:xfrm>
            <a:prstGeom prst="rect">
              <a:avLst/>
            </a:prstGeom>
            <a:noFill/>
          </p:spPr>
          <p:txBody>
            <a:bodyPr wrap="none" rtlCol="0">
              <a:spAutoFit/>
            </a:bodyPr>
            <a:lstStyle/>
            <a:p>
              <a:r>
                <a:rPr lang="en-US" sz="2800" dirty="0">
                  <a:solidFill>
                    <a:schemeClr val="accent2">
                      <a:lumMod val="75000"/>
                    </a:schemeClr>
                  </a:solidFill>
                  <a:latin typeface="Arial" panose="020B0604020202020204" pitchFamily="34" charset="0"/>
                  <a:ea typeface="Helvetica" charset="0"/>
                  <a:cs typeface="Arial" panose="020B0604020202020204" pitchFamily="34" charset="0"/>
                </a:rPr>
                <a:t>Poisson GLM</a:t>
              </a:r>
            </a:p>
          </p:txBody>
        </p:sp>
      </p:grpSp>
    </p:spTree>
    <p:extLst>
      <p:ext uri="{BB962C8B-B14F-4D97-AF65-F5344CB8AC3E}">
        <p14:creationId xmlns:p14="http://schemas.microsoft.com/office/powerpoint/2010/main" val="1244759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129250FA-34C1-1F41-BA0D-61ABE6732AD7}"/>
              </a:ext>
            </a:extLst>
          </p:cNvPr>
          <p:cNvSpPr txBox="1"/>
          <p:nvPr/>
        </p:nvSpPr>
        <p:spPr>
          <a:xfrm>
            <a:off x="2692359" y="341553"/>
            <a:ext cx="3759363" cy="769441"/>
          </a:xfrm>
          <a:prstGeom prst="rect">
            <a:avLst/>
          </a:prstGeom>
          <a:noFill/>
        </p:spPr>
        <p:txBody>
          <a:bodyPr wrap="none" rtlCol="0">
            <a:spAutoFit/>
          </a:bodyPr>
          <a:lstStyle/>
          <a:p>
            <a:pPr algn="ctr"/>
            <a:r>
              <a:rPr lang="en-US" sz="4400" b="1" dirty="0">
                <a:solidFill>
                  <a:schemeClr val="accent2">
                    <a:lumMod val="40000"/>
                    <a:lumOff val="60000"/>
                  </a:schemeClr>
                </a:solidFill>
                <a:latin typeface="Arial" panose="020B0604020202020204" pitchFamily="34" charset="0"/>
                <a:ea typeface="Helvetica" charset="0"/>
                <a:cs typeface="Arial" panose="020B0604020202020204" pitchFamily="34" charset="0"/>
              </a:rPr>
              <a:t>Assumptions</a:t>
            </a:r>
          </a:p>
        </p:txBody>
      </p:sp>
      <mc:AlternateContent xmlns:mc="http://schemas.openxmlformats.org/markup-compatibility/2006" xmlns:a14="http://schemas.microsoft.com/office/drawing/2010/main">
        <mc:Choice Requires="a14">
          <p:sp>
            <p:nvSpPr>
              <p:cNvPr id="2" name="TextBox 1">
                <a:extLst>
                  <a:ext uri="{FF2B5EF4-FFF2-40B4-BE49-F238E27FC236}">
                    <a16:creationId xmlns="" xmlns:a16="http://schemas.microsoft.com/office/drawing/2014/main" id="{7DFB318F-2F15-C848-BC3D-5F4198C9F989}"/>
                  </a:ext>
                </a:extLst>
              </p:cNvPr>
              <p:cNvSpPr txBox="1"/>
              <p:nvPr/>
            </p:nvSpPr>
            <p:spPr>
              <a:xfrm>
                <a:off x="720893" y="1602262"/>
                <a:ext cx="7702294" cy="3046988"/>
              </a:xfrm>
              <a:prstGeom prst="rect">
                <a:avLst/>
              </a:prstGeom>
              <a:noFill/>
            </p:spPr>
            <p:txBody>
              <a:bodyPr wrap="square" rtlCol="0">
                <a:spAutoFit/>
              </a:bodyPr>
              <a:lstStyle/>
              <a:p>
                <a:r>
                  <a:rPr lang="en-US" sz="3200" dirty="0">
                    <a:latin typeface="Arial" panose="020B0604020202020204" pitchFamily="34" charset="0"/>
                    <a:ea typeface="Helvetica" charset="0"/>
                    <a:cs typeface="Arial" panose="020B0604020202020204" pitchFamily="34" charset="0"/>
                  </a:rPr>
                  <a:t>1. The observations are independent</a:t>
                </a:r>
              </a:p>
              <a:p>
                <a:r>
                  <a:rPr lang="en-US" sz="3200" dirty="0">
                    <a:solidFill>
                      <a:schemeClr val="accent2">
                        <a:lumMod val="75000"/>
                      </a:schemeClr>
                    </a:solidFill>
                    <a:latin typeface="Arial" panose="020B0604020202020204" pitchFamily="34" charset="0"/>
                    <a:ea typeface="Helvetica" charset="0"/>
                    <a:cs typeface="Arial" panose="020B0604020202020204" pitchFamily="34" charset="0"/>
                  </a:rPr>
                  <a:t>2. The variance function is correctly specified</a:t>
                </a:r>
              </a:p>
              <a:p>
                <a:r>
                  <a:rPr lang="en-US" sz="3200" dirty="0">
                    <a:solidFill>
                      <a:schemeClr val="accent2">
                        <a:lumMod val="75000"/>
                      </a:schemeClr>
                    </a:solidFill>
                    <a:latin typeface="Arial" panose="020B0604020202020204" pitchFamily="34" charset="0"/>
                    <a:ea typeface="Helvetica" charset="0"/>
                    <a:cs typeface="Arial" panose="020B0604020202020204" pitchFamily="34" charset="0"/>
                  </a:rPr>
                  <a:t>3. The dispersion parameter is correctly specified (</a:t>
                </a:r>
                <a14:m>
                  <m:oMath xmlns:m="http://schemas.openxmlformats.org/officeDocument/2006/math">
                    <m:r>
                      <a:rPr lang="en-US" sz="3200" i="1" smtClean="0">
                        <a:solidFill>
                          <a:schemeClr val="accent2">
                            <a:lumMod val="75000"/>
                          </a:schemeClr>
                        </a:solidFill>
                        <a:latin typeface="Cambria Math" panose="02040503050406030204" pitchFamily="18" charset="0"/>
                        <a:ea typeface="Cambria Math" panose="02040503050406030204" pitchFamily="18" charset="0"/>
                        <a:cs typeface="Helvetica" charset="0"/>
                      </a:rPr>
                      <m:t>𝜙</m:t>
                    </m:r>
                    <m:r>
                      <a:rPr lang="en-US" sz="3200" b="0" i="1" smtClean="0">
                        <a:solidFill>
                          <a:schemeClr val="accent2">
                            <a:lumMod val="75000"/>
                          </a:schemeClr>
                        </a:solidFill>
                        <a:latin typeface="Cambria Math" panose="02040503050406030204" pitchFamily="18" charset="0"/>
                        <a:ea typeface="Cambria Math" panose="02040503050406030204" pitchFamily="18" charset="0"/>
                        <a:cs typeface="Helvetica" charset="0"/>
                      </a:rPr>
                      <m:t>=1</m:t>
                    </m:r>
                    <m:r>
                      <a:rPr lang="en-US" sz="3200" b="0" i="0" smtClean="0">
                        <a:solidFill>
                          <a:schemeClr val="accent2">
                            <a:lumMod val="75000"/>
                          </a:schemeClr>
                        </a:solidFill>
                        <a:latin typeface="Cambria Math" panose="02040503050406030204" pitchFamily="18" charset="0"/>
                        <a:ea typeface="Cambria Math" panose="02040503050406030204" pitchFamily="18" charset="0"/>
                        <a:cs typeface="Helvetica" charset="0"/>
                      </a:rPr>
                      <m:t>)</m:t>
                    </m:r>
                  </m:oMath>
                </a14:m>
                <a:endParaRPr lang="en-US" sz="3200" b="0" dirty="0">
                  <a:solidFill>
                    <a:schemeClr val="accent2">
                      <a:lumMod val="75000"/>
                    </a:schemeClr>
                  </a:solidFill>
                  <a:latin typeface="Arial" panose="020B0604020202020204" pitchFamily="34" charset="0"/>
                  <a:ea typeface="Cambria Math" panose="02040503050406030204" pitchFamily="18" charset="0"/>
                  <a:cs typeface="Arial" panose="020B0604020202020204" pitchFamily="34" charset="0"/>
                </a:endParaRPr>
              </a:p>
              <a:p>
                <a:r>
                  <a:rPr lang="en-US" sz="3200" dirty="0">
                    <a:latin typeface="Arial" panose="020B0604020202020204" pitchFamily="34" charset="0"/>
                    <a:ea typeface="Helvetica" charset="0"/>
                    <a:cs typeface="Arial" panose="020B0604020202020204" pitchFamily="34" charset="0"/>
                  </a:rPr>
                  <a:t>4. The link function is correctly specified</a:t>
                </a:r>
              </a:p>
            </p:txBody>
          </p:sp>
        </mc:Choice>
        <mc:Fallback xmlns="">
          <p:sp>
            <p:nvSpPr>
              <p:cNvPr id="2" name="TextBox 1">
                <a:extLst>
                  <a:ext uri="{FF2B5EF4-FFF2-40B4-BE49-F238E27FC236}">
                    <a16:creationId xmlns="" xmlns:a16="http://schemas.microsoft.com/office/drawing/2014/main" xmlns:a14="http://schemas.microsoft.com/office/drawing/2010/main" id="{7DFB318F-2F15-C848-BC3D-5F4198C9F989}"/>
                  </a:ext>
                </a:extLst>
              </p:cNvPr>
              <p:cNvSpPr txBox="1">
                <a:spLocks noRot="1" noChangeAspect="1" noMove="1" noResize="1" noEditPoints="1" noAdjustHandles="1" noChangeArrowheads="1" noChangeShapeType="1" noTextEdit="1"/>
              </p:cNvSpPr>
              <p:nvPr/>
            </p:nvSpPr>
            <p:spPr>
              <a:xfrm>
                <a:off x="720893" y="1602262"/>
                <a:ext cx="7702294" cy="3046988"/>
              </a:xfrm>
              <a:prstGeom prst="rect">
                <a:avLst/>
              </a:prstGeom>
              <a:blipFill rotWithShape="0">
                <a:blip r:embed="rId3"/>
                <a:stretch>
                  <a:fillRect l="-1978" t="-2600" b="-5600"/>
                </a:stretch>
              </a:blipFill>
            </p:spPr>
            <p:txBody>
              <a:bodyPr/>
              <a:lstStyle/>
              <a:p>
                <a:r>
                  <a:rPr lang="en-CA">
                    <a:noFill/>
                  </a:rPr>
                  <a:t> </a:t>
                </a:r>
              </a:p>
            </p:txBody>
          </p:sp>
        </mc:Fallback>
      </mc:AlternateContent>
    </p:spTree>
    <p:extLst>
      <p:ext uri="{BB962C8B-B14F-4D97-AF65-F5344CB8AC3E}">
        <p14:creationId xmlns:p14="http://schemas.microsoft.com/office/powerpoint/2010/main" val="3820998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129250FA-34C1-1F41-BA0D-61ABE6732AD7}"/>
              </a:ext>
            </a:extLst>
          </p:cNvPr>
          <p:cNvSpPr txBox="1"/>
          <p:nvPr/>
        </p:nvSpPr>
        <p:spPr>
          <a:xfrm>
            <a:off x="-1" y="16454"/>
            <a:ext cx="9144001" cy="1446550"/>
          </a:xfrm>
          <a:prstGeom prst="rect">
            <a:avLst/>
          </a:prstGeom>
          <a:noFill/>
        </p:spPr>
        <p:txBody>
          <a:bodyPr wrap="square" rtlCol="0">
            <a:spAutoFit/>
          </a:bodyPr>
          <a:lstStyle/>
          <a:p>
            <a:pPr algn="ctr"/>
            <a:r>
              <a:rPr lang="en-US" sz="4400" b="1" dirty="0">
                <a:solidFill>
                  <a:schemeClr val="accent2">
                    <a:lumMod val="40000"/>
                    <a:lumOff val="60000"/>
                  </a:schemeClr>
                </a:solidFill>
                <a:latin typeface="Arial" panose="020B0604020202020204" pitchFamily="34" charset="0"/>
                <a:ea typeface="Helvetica" charset="0"/>
                <a:cs typeface="Arial" panose="020B0604020202020204" pitchFamily="34" charset="0"/>
              </a:rPr>
              <a:t>Pearson residuals and model checking</a:t>
            </a:r>
          </a:p>
        </p:txBody>
      </p:sp>
      <mc:AlternateContent xmlns:mc="http://schemas.openxmlformats.org/markup-compatibility/2006" xmlns:a14="http://schemas.microsoft.com/office/drawing/2010/main">
        <mc:Choice Requires="a14">
          <p:sp>
            <p:nvSpPr>
              <p:cNvPr id="2" name="TextBox 1">
                <a:extLst>
                  <a:ext uri="{FF2B5EF4-FFF2-40B4-BE49-F238E27FC236}">
                    <a16:creationId xmlns="" xmlns:a16="http://schemas.microsoft.com/office/drawing/2014/main" id="{F6A980F9-5EAC-6742-9B20-02F40E618A3C}"/>
                  </a:ext>
                </a:extLst>
              </p:cNvPr>
              <p:cNvSpPr txBox="1"/>
              <p:nvPr/>
            </p:nvSpPr>
            <p:spPr>
              <a:xfrm>
                <a:off x="3514483" y="1658084"/>
                <a:ext cx="2115131" cy="10295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𝑟</m:t>
                          </m:r>
                        </m:e>
                        <m:sub>
                          <m:r>
                            <a:rPr lang="en-US" sz="3200" b="0" i="1" smtClean="0">
                              <a:latin typeface="Cambria Math" panose="02040503050406030204" pitchFamily="18" charset="0"/>
                            </a:rPr>
                            <m:t>𝑖</m:t>
                          </m:r>
                        </m:sub>
                      </m:sSub>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sSub>
                            <m:sSubPr>
                              <m:ctrlPr>
                                <a:rPr lang="en-US" sz="3200" i="1">
                                  <a:latin typeface="Cambria Math" panose="02040503050406030204" pitchFamily="18" charset="0"/>
                                </a:rPr>
                              </m:ctrlPr>
                            </m:sSubPr>
                            <m:e>
                              <m:r>
                                <a:rPr lang="en-US" sz="3200" i="1">
                                  <a:latin typeface="Cambria Math" panose="02040503050406030204" pitchFamily="18" charset="0"/>
                                </a:rPr>
                                <m:t>𝑦</m:t>
                              </m:r>
                            </m:e>
                            <m:sub>
                              <m:r>
                                <a:rPr lang="en-US" sz="3200" i="1">
                                  <a:latin typeface="Cambria Math" panose="02040503050406030204" pitchFamily="18" charset="0"/>
                                </a:rPr>
                                <m:t>𝑖</m:t>
                              </m:r>
                            </m:sub>
                          </m:sSub>
                          <m:r>
                            <a:rPr lang="en-US" sz="3200" b="0" i="1" dirty="0" smtClean="0">
                              <a:latin typeface="Cambria Math" panose="02040503050406030204" pitchFamily="18" charset="0"/>
                              <a:ea typeface="Helvetica" charset="0"/>
                              <a:cs typeface="Helvetica" charset="0"/>
                            </a:rPr>
                            <m:t>−</m:t>
                          </m:r>
                          <m:sSub>
                            <m:sSubPr>
                              <m:ctrlPr>
                                <a:rPr lang="en-US" sz="3200" b="0" i="1" dirty="0" smtClean="0">
                                  <a:latin typeface="Cambria Math" panose="02040503050406030204" pitchFamily="18" charset="0"/>
                                </a:rPr>
                              </m:ctrlPr>
                            </m:sSubPr>
                            <m:e>
                              <m:acc>
                                <m:accPr>
                                  <m:chr m:val="̂"/>
                                  <m:ctrlPr>
                                    <a:rPr lang="en-US" sz="3200" b="0" i="1" dirty="0" smtClean="0">
                                      <a:latin typeface="Cambria Math" panose="02040503050406030204" pitchFamily="18" charset="0"/>
                                    </a:rPr>
                                  </m:ctrlPr>
                                </m:accPr>
                                <m:e>
                                  <m:r>
                                    <a:rPr lang="en-US" sz="3200" b="0" i="1" dirty="0" smtClean="0">
                                      <a:latin typeface="Cambria Math" panose="02040503050406030204" pitchFamily="18" charset="0"/>
                                    </a:rPr>
                                    <m:t>𝑦</m:t>
                                  </m:r>
                                </m:e>
                              </m:acc>
                            </m:e>
                            <m:sub>
                              <m:r>
                                <a:rPr lang="en-US" sz="3200" b="0" i="1" dirty="0" smtClean="0">
                                  <a:latin typeface="Cambria Math" panose="02040503050406030204" pitchFamily="18" charset="0"/>
                                </a:rPr>
                                <m:t>𝑖</m:t>
                              </m:r>
                            </m:sub>
                          </m:sSub>
                        </m:num>
                        <m:den>
                          <m:rad>
                            <m:radPr>
                              <m:degHide m:val="on"/>
                              <m:ctrlPr>
                                <a:rPr lang="en-US" sz="3200" b="0" i="1" dirty="0" smtClean="0">
                                  <a:latin typeface="Cambria Math" panose="02040503050406030204" pitchFamily="18" charset="0"/>
                                </a:rPr>
                              </m:ctrlPr>
                            </m:radPr>
                            <m:deg/>
                            <m:e>
                              <m:sSup>
                                <m:sSupPr>
                                  <m:ctrlPr>
                                    <a:rPr lang="en-US" sz="3200" i="1">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𝜎</m:t>
                                      </m:r>
                                    </m:e>
                                  </m:acc>
                                </m:e>
                                <m:sup>
                                  <m:r>
                                    <a:rPr lang="en-US" sz="3200" i="1">
                                      <a:latin typeface="Cambria Math" panose="02040503050406030204" pitchFamily="18" charset="0"/>
                                    </a:rPr>
                                    <m:t>2</m:t>
                                  </m:r>
                                </m:sup>
                              </m:sSup>
                            </m:e>
                          </m:rad>
                        </m:den>
                      </m:f>
                    </m:oMath>
                  </m:oMathPara>
                </a14:m>
                <a:endParaRPr lang="en-US" sz="3200" dirty="0">
                  <a:latin typeface="Helvetica" charset="0"/>
                  <a:ea typeface="Helvetica" charset="0"/>
                  <a:cs typeface="Helvetica" charset="0"/>
                </a:endParaRPr>
              </a:p>
            </p:txBody>
          </p:sp>
        </mc:Choice>
        <mc:Fallback xmlns="">
          <p:sp>
            <p:nvSpPr>
              <p:cNvPr id="2" name="TextBox 1">
                <a:extLst>
                  <a:ext uri="{FF2B5EF4-FFF2-40B4-BE49-F238E27FC236}">
                    <a16:creationId xmlns:a16="http://schemas.microsoft.com/office/drawing/2014/main" id="{F6A980F9-5EAC-6742-9B20-02F40E618A3C}"/>
                  </a:ext>
                </a:extLst>
              </p:cNvPr>
              <p:cNvSpPr txBox="1">
                <a:spLocks noRot="1" noChangeAspect="1" noMove="1" noResize="1" noEditPoints="1" noAdjustHandles="1" noChangeArrowheads="1" noChangeShapeType="1" noTextEdit="1"/>
              </p:cNvSpPr>
              <p:nvPr/>
            </p:nvSpPr>
            <p:spPr>
              <a:xfrm>
                <a:off x="3514483" y="1658084"/>
                <a:ext cx="2115131" cy="1029513"/>
              </a:xfrm>
              <a:prstGeom prst="rect">
                <a:avLst/>
              </a:prstGeom>
              <a:blipFill>
                <a:blip r:embed="rId3"/>
                <a:stretch>
                  <a:fillRect l="-1198" t="-13415" r="-599" b="-7317"/>
                </a:stretch>
              </a:blipFill>
            </p:spPr>
            <p:txBody>
              <a:bodyPr/>
              <a:lstStyle/>
              <a:p>
                <a:r>
                  <a:rPr lang="en-US">
                    <a:noFill/>
                  </a:rPr>
                  <a:t> </a:t>
                </a:r>
              </a:p>
            </p:txBody>
          </p:sp>
        </mc:Fallback>
      </mc:AlternateContent>
      <p:sp>
        <p:nvSpPr>
          <p:cNvPr id="3" name="TextBox 2">
            <a:extLst>
              <a:ext uri="{FF2B5EF4-FFF2-40B4-BE49-F238E27FC236}">
                <a16:creationId xmlns="" xmlns:a16="http://schemas.microsoft.com/office/drawing/2014/main" id="{7E8EC40A-01AD-9448-BEC9-19E4DB20C997}"/>
              </a:ext>
            </a:extLst>
          </p:cNvPr>
          <p:cNvSpPr txBox="1"/>
          <p:nvPr/>
        </p:nvSpPr>
        <p:spPr>
          <a:xfrm>
            <a:off x="499563" y="2895062"/>
            <a:ext cx="8425705" cy="1815882"/>
          </a:xfrm>
          <a:prstGeom prst="rect">
            <a:avLst/>
          </a:prstGeom>
          <a:noFill/>
        </p:spPr>
        <p:txBody>
          <a:bodyPr wrap="none" rtlCol="0">
            <a:spAutoFit/>
          </a:bodyPr>
          <a:lstStyle/>
          <a:p>
            <a:r>
              <a:rPr lang="en-US" sz="2800" dirty="0">
                <a:latin typeface="Arial" panose="020B0604020202020204" pitchFamily="34" charset="0"/>
                <a:ea typeface="Helvetica" charset="0"/>
                <a:cs typeface="Arial" panose="020B0604020202020204" pitchFamily="34" charset="0"/>
              </a:rPr>
              <a:t>Pearson residuals are used for model checking:</a:t>
            </a:r>
          </a:p>
          <a:p>
            <a:pPr marL="342900" indent="-342900">
              <a:buFont typeface="Arial" panose="020B0604020202020204" pitchFamily="34" charset="0"/>
              <a:buChar char="•"/>
            </a:pPr>
            <a:r>
              <a:rPr lang="en-US" sz="2800" dirty="0">
                <a:latin typeface="Arial" panose="020B0604020202020204" pitchFamily="34" charset="0"/>
                <a:ea typeface="Helvetica" charset="0"/>
                <a:cs typeface="Arial" panose="020B0604020202020204" pitchFamily="34" charset="0"/>
              </a:rPr>
              <a:t>Plot Pearson residuals vs fitted values: no pattern</a:t>
            </a:r>
          </a:p>
          <a:p>
            <a:pPr marL="342900" indent="-342900">
              <a:buFont typeface="Arial" panose="020B0604020202020204" pitchFamily="34" charset="0"/>
              <a:buChar char="•"/>
            </a:pPr>
            <a:r>
              <a:rPr lang="en-US" sz="2800" dirty="0">
                <a:latin typeface="Arial" panose="020B0604020202020204" pitchFamily="34" charset="0"/>
                <a:ea typeface="Helvetica" charset="0"/>
                <a:cs typeface="Arial" panose="020B0604020202020204" pitchFamily="34" charset="0"/>
              </a:rPr>
              <a:t>Plot Pearson residuals vs predictors: no pattern</a:t>
            </a:r>
          </a:p>
          <a:p>
            <a:pPr marL="342900" indent="-342900">
              <a:buFont typeface="Arial" panose="020B0604020202020204" pitchFamily="34" charset="0"/>
              <a:buChar char="•"/>
            </a:pPr>
            <a:r>
              <a:rPr lang="en-US" sz="2800" dirty="0">
                <a:latin typeface="Arial" panose="020B0604020202020204" pitchFamily="34" charset="0"/>
                <a:ea typeface="Helvetica" charset="0"/>
                <a:cs typeface="Arial" panose="020B0604020202020204" pitchFamily="34" charset="0"/>
              </a:rPr>
              <a:t>Compute dispersion statistic</a:t>
            </a:r>
          </a:p>
        </p:txBody>
      </p:sp>
      <p:grpSp>
        <p:nvGrpSpPr>
          <p:cNvPr id="4" name="Group 3">
            <a:extLst>
              <a:ext uri="{FF2B5EF4-FFF2-40B4-BE49-F238E27FC236}">
                <a16:creationId xmlns="" xmlns:a16="http://schemas.microsoft.com/office/drawing/2014/main" id="{B3141944-5E30-F24E-8664-6333012F5BD7}"/>
              </a:ext>
            </a:extLst>
          </p:cNvPr>
          <p:cNvGrpSpPr/>
          <p:nvPr/>
        </p:nvGrpSpPr>
        <p:grpSpPr>
          <a:xfrm>
            <a:off x="1221127" y="5077117"/>
            <a:ext cx="3107803" cy="1434457"/>
            <a:chOff x="1221127" y="5077117"/>
            <a:chExt cx="3107803" cy="1434457"/>
          </a:xfrm>
        </p:grpSpPr>
        <mc:AlternateContent xmlns:mc="http://schemas.openxmlformats.org/markup-compatibility/2006" xmlns:a14="http://schemas.microsoft.com/office/drawing/2010/main">
          <mc:Choice Requires="a14">
            <p:sp>
              <p:nvSpPr>
                <p:cNvPr id="5" name="TextBox 4">
                  <a:extLst>
                    <a:ext uri="{FF2B5EF4-FFF2-40B4-BE49-F238E27FC236}">
                      <a16:creationId xmlns="" xmlns:a16="http://schemas.microsoft.com/office/drawing/2014/main" id="{256D189F-9815-814D-A89A-4627668BC721}"/>
                    </a:ext>
                  </a:extLst>
                </p:cNvPr>
                <p:cNvSpPr txBox="1"/>
                <p:nvPr/>
              </p:nvSpPr>
              <p:spPr>
                <a:xfrm>
                  <a:off x="1221127" y="5077117"/>
                  <a:ext cx="3107803" cy="8156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i="1" smtClean="0">
                                <a:latin typeface="Cambria Math" panose="02040503050406030204" pitchFamily="18" charset="0"/>
                                <a:ea typeface="Cambria Math" panose="02040503050406030204" pitchFamily="18" charset="0"/>
                              </a:rPr>
                              <m:t>𝜙</m:t>
                            </m:r>
                          </m:e>
                        </m:acc>
                        <m:r>
                          <a:rPr lang="en-US" sz="2400" b="0" i="1" smtClean="0">
                            <a:latin typeface="Cambria Math" panose="02040503050406030204" pitchFamily="18" charset="0"/>
                          </a:rPr>
                          <m:t>=</m:t>
                        </m:r>
                        <m:f>
                          <m:fPr>
                            <m:ctrlPr>
                              <a:rPr lang="en-US" sz="2400" i="1" smtClean="0">
                                <a:latin typeface="Cambria Math" panose="02040503050406030204" pitchFamily="18" charset="0"/>
                              </a:rPr>
                            </m:ctrlPr>
                          </m:fPr>
                          <m:num>
                            <m:nary>
                              <m:naryPr>
                                <m:chr m:val="∑"/>
                                <m:limLoc m:val="subSup"/>
                                <m:ctrlPr>
                                  <a:rPr lang="en-US" sz="2400" i="1">
                                    <a:latin typeface="Cambria Math" panose="02040503050406030204" pitchFamily="18" charset="0"/>
                                  </a:rPr>
                                </m:ctrlPr>
                              </m:naryPr>
                              <m:sub>
                                <m:r>
                                  <m:rPr>
                                    <m:brk m:alnAt="25"/>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sSubSup>
                                  <m:sSubSupPr>
                                    <m:ctrlPr>
                                      <a:rPr lang="en-US" sz="2400" i="1">
                                        <a:latin typeface="Cambria Math" panose="02040503050406030204" pitchFamily="18" charset="0"/>
                                      </a:rPr>
                                    </m:ctrlPr>
                                  </m:sSubSupPr>
                                  <m:e>
                                    <m:r>
                                      <a:rPr lang="en-US" sz="2400" i="1">
                                        <a:latin typeface="Cambria Math" panose="02040503050406030204" pitchFamily="18" charset="0"/>
                                      </a:rPr>
                                      <m:t>𝑟</m:t>
                                    </m:r>
                                  </m:e>
                                  <m:sub>
                                    <m:r>
                                      <a:rPr lang="en-US" sz="2400" i="1">
                                        <a:latin typeface="Cambria Math" panose="02040503050406030204" pitchFamily="18" charset="0"/>
                                      </a:rPr>
                                      <m:t>𝑖</m:t>
                                    </m:r>
                                  </m:sub>
                                  <m:sup>
                                    <m:r>
                                      <a:rPr lang="en-US" sz="2400" i="1">
                                        <a:latin typeface="Cambria Math" panose="02040503050406030204" pitchFamily="18" charset="0"/>
                                      </a:rPr>
                                      <m:t>2</m:t>
                                    </m:r>
                                  </m:sup>
                                </m:sSubSup>
                              </m:e>
                            </m:nary>
                            <m:r>
                              <m:rPr>
                                <m:nor/>
                              </m:rPr>
                              <a:rPr lang="en-US" sz="2400" dirty="0">
                                <a:latin typeface="Helvetica" charset="0"/>
                                <a:ea typeface="Helvetica" charset="0"/>
                                <a:cs typeface="Helvetica" charset="0"/>
                              </a:rPr>
                              <m:t> </m:t>
                            </m:r>
                          </m:num>
                          <m:den>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rPr>
                              <m:t>𝑝</m:t>
                            </m:r>
                          </m:den>
                        </m:f>
                      </m:oMath>
                    </m:oMathPara>
                  </a14:m>
                  <a:endParaRPr lang="en-US" sz="2400" dirty="0">
                    <a:latin typeface="Helvetica" charset="0"/>
                    <a:ea typeface="Helvetica" charset="0"/>
                    <a:cs typeface="Helvetica" charset="0"/>
                  </a:endParaRPr>
                </a:p>
              </p:txBody>
            </p:sp>
          </mc:Choice>
          <mc:Fallback xmlns="">
            <p:sp>
              <p:nvSpPr>
                <p:cNvPr id="5" name="TextBox 4">
                  <a:extLst>
                    <a:ext uri="{FF2B5EF4-FFF2-40B4-BE49-F238E27FC236}">
                      <a16:creationId xmlns:a16="http://schemas.microsoft.com/office/drawing/2014/main" xmlns="" xmlns:a14="http://schemas.microsoft.com/office/drawing/2010/main" id="{256D189F-9815-814D-A89A-4627668BC721}"/>
                    </a:ext>
                  </a:extLst>
                </p:cNvPr>
                <p:cNvSpPr txBox="1">
                  <a:spLocks noRot="1" noChangeAspect="1" noMove="1" noResize="1" noEditPoints="1" noAdjustHandles="1" noChangeArrowheads="1" noChangeShapeType="1" noTextEdit="1"/>
                </p:cNvSpPr>
                <p:nvPr/>
              </p:nvSpPr>
              <p:spPr>
                <a:xfrm>
                  <a:off x="1221127" y="5077117"/>
                  <a:ext cx="3107803" cy="815673"/>
                </a:xfrm>
                <a:prstGeom prst="rect">
                  <a:avLst/>
                </a:prstGeom>
                <a:blipFill rotWithShape="0">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 xmlns:a16="http://schemas.microsoft.com/office/drawing/2014/main" id="{BFD4A229-D4DE-6C4A-8DCE-39D51776E85E}"/>
                    </a:ext>
                  </a:extLst>
                </p:cNvPr>
                <p:cNvSpPr/>
                <p:nvPr/>
              </p:nvSpPr>
              <p:spPr>
                <a:xfrm>
                  <a:off x="1719491" y="6130636"/>
                  <a:ext cx="2283126" cy="380938"/>
                </a:xfrm>
                <a:prstGeom prst="rect">
                  <a:avLst/>
                </a:prstGeom>
              </p:spPr>
              <p:txBody>
                <a:bodyPr wrap="none">
                  <a:spAutoFit/>
                </a:bodyPr>
                <a:lstStyle/>
                <a:p>
                  <a14:m>
                    <m:oMath xmlns:m="http://schemas.openxmlformats.org/officeDocument/2006/math">
                      <m:acc>
                        <m:accPr>
                          <m:chr m:val="̂"/>
                          <m:ctrlPr>
                            <a:rPr lang="en-US" i="1" smtClean="0">
                              <a:solidFill>
                                <a:schemeClr val="accent2">
                                  <a:lumMod val="75000"/>
                                </a:schemeClr>
                              </a:solidFill>
                              <a:latin typeface="Cambria Math" panose="02040503050406030204" pitchFamily="18" charset="0"/>
                            </a:rPr>
                          </m:ctrlPr>
                        </m:accPr>
                        <m:e>
                          <m:r>
                            <a:rPr lang="en-US" i="1">
                              <a:solidFill>
                                <a:schemeClr val="accent2">
                                  <a:lumMod val="75000"/>
                                </a:schemeClr>
                              </a:solidFill>
                              <a:latin typeface="Cambria Math" panose="02040503050406030204" pitchFamily="18" charset="0"/>
                              <a:ea typeface="Cambria Math" panose="02040503050406030204" pitchFamily="18" charset="0"/>
                            </a:rPr>
                            <m:t>𝜙</m:t>
                          </m:r>
                        </m:e>
                      </m:acc>
                    </m:oMath>
                  </a14:m>
                  <a:r>
                    <a:rPr lang="en-US" dirty="0">
                      <a:solidFill>
                        <a:schemeClr val="accent2">
                          <a:lumMod val="75000"/>
                        </a:schemeClr>
                      </a:solidFill>
                      <a:latin typeface="Helvetica" pitchFamily="2" charset="0"/>
                    </a:rPr>
                    <a:t> must be close to 1</a:t>
                  </a:r>
                </a:p>
              </p:txBody>
            </p:sp>
          </mc:Choice>
          <mc:Fallback xmlns="">
            <p:sp>
              <p:nvSpPr>
                <p:cNvPr id="6" name="Rectangle 5">
                  <a:extLst>
                    <a:ext uri="{FF2B5EF4-FFF2-40B4-BE49-F238E27FC236}">
                      <a16:creationId xmlns="" xmlns:a16="http://schemas.microsoft.com/office/drawing/2014/main" xmlns:a14="http://schemas.microsoft.com/office/drawing/2010/main" id="{BFD4A229-D4DE-6C4A-8DCE-39D51776E85E}"/>
                    </a:ext>
                  </a:extLst>
                </p:cNvPr>
                <p:cNvSpPr>
                  <a:spLocks noRot="1" noChangeAspect="1" noMove="1" noResize="1" noEditPoints="1" noAdjustHandles="1" noChangeArrowheads="1" noChangeShapeType="1" noTextEdit="1"/>
                </p:cNvSpPr>
                <p:nvPr/>
              </p:nvSpPr>
              <p:spPr>
                <a:xfrm>
                  <a:off x="1719491" y="6130636"/>
                  <a:ext cx="2283126" cy="380938"/>
                </a:xfrm>
                <a:prstGeom prst="rect">
                  <a:avLst/>
                </a:prstGeom>
                <a:blipFill rotWithShape="0">
                  <a:blip r:embed="rId5"/>
                  <a:stretch>
                    <a:fillRect l="-533" t="-6452" r="-1333" b="-25806"/>
                  </a:stretch>
                </a:blipFill>
              </p:spPr>
              <p:txBody>
                <a:bodyPr/>
                <a:lstStyle/>
                <a:p>
                  <a:r>
                    <a:rPr lang="en-CA">
                      <a:noFill/>
                    </a:rPr>
                    <a:t> </a:t>
                  </a:r>
                </a:p>
              </p:txBody>
            </p:sp>
          </mc:Fallback>
        </mc:AlternateContent>
      </p:grpSp>
      <p:grpSp>
        <p:nvGrpSpPr>
          <p:cNvPr id="9" name="Group 8">
            <a:extLst>
              <a:ext uri="{FF2B5EF4-FFF2-40B4-BE49-F238E27FC236}">
                <a16:creationId xmlns="" xmlns:a16="http://schemas.microsoft.com/office/drawing/2014/main" id="{D1E934FC-A6BC-1B4B-BEEA-B256F3F1D254}"/>
              </a:ext>
            </a:extLst>
          </p:cNvPr>
          <p:cNvGrpSpPr/>
          <p:nvPr/>
        </p:nvGrpSpPr>
        <p:grpSpPr>
          <a:xfrm>
            <a:off x="4105728" y="5013316"/>
            <a:ext cx="3808735" cy="1117320"/>
            <a:chOff x="4983552" y="5289728"/>
            <a:chExt cx="3808735" cy="1117320"/>
          </a:xfrm>
        </p:grpSpPr>
        <mc:AlternateContent xmlns:mc="http://schemas.openxmlformats.org/markup-compatibility/2006" xmlns:a14="http://schemas.microsoft.com/office/drawing/2010/main">
          <mc:Choice Requires="a14">
            <p:sp>
              <p:nvSpPr>
                <p:cNvPr id="8" name="Rectangle 7">
                  <a:extLst>
                    <a:ext uri="{FF2B5EF4-FFF2-40B4-BE49-F238E27FC236}">
                      <a16:creationId xmlns="" xmlns:a16="http://schemas.microsoft.com/office/drawing/2014/main" id="{604B98D1-23A2-7B4E-AEF3-2E5546FCCDEC}"/>
                    </a:ext>
                  </a:extLst>
                </p:cNvPr>
                <p:cNvSpPr/>
                <p:nvPr/>
              </p:nvSpPr>
              <p:spPr>
                <a:xfrm>
                  <a:off x="4983552" y="5289728"/>
                  <a:ext cx="3587521" cy="541302"/>
                </a:xfrm>
                <a:prstGeom prst="rect">
                  <a:avLst/>
                </a:prstGeom>
              </p:spPr>
              <p:txBody>
                <a:bodyPr wrap="none">
                  <a:spAutoFit/>
                </a:bodyPr>
                <a:lstStyle/>
                <a:p>
                  <a14:m>
                    <m:oMath xmlns:m="http://schemas.openxmlformats.org/officeDocument/2006/math">
                      <m:acc>
                        <m:accPr>
                          <m:chr m:val="̂"/>
                          <m:ctrlPr>
                            <a:rPr lang="en-US" sz="2800" i="1">
                              <a:latin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𝜙</m:t>
                          </m:r>
                        </m:e>
                      </m:acc>
                    </m:oMath>
                  </a14:m>
                  <a:r>
                    <a:rPr lang="en-US" sz="2800" dirty="0">
                      <a:latin typeface="Arial" panose="020B0604020202020204" pitchFamily="34" charset="0"/>
                      <a:cs typeface="Arial" panose="020B0604020202020204" pitchFamily="34" charset="0"/>
                    </a:rPr>
                    <a:t> &gt; 1: </a:t>
                  </a:r>
                  <a:r>
                    <a:rPr lang="en-US" sz="2800" dirty="0" err="1">
                      <a:latin typeface="Arial" panose="020B0604020202020204" pitchFamily="34" charset="0"/>
                      <a:cs typeface="Arial" panose="020B0604020202020204" pitchFamily="34" charset="0"/>
                    </a:rPr>
                    <a:t>overdispersion</a:t>
                  </a:r>
                  <a:endParaRPr lang="en-US" sz="2800" dirty="0">
                    <a:latin typeface="Arial" panose="020B0604020202020204" pitchFamily="34" charset="0"/>
                    <a:cs typeface="Arial" panose="020B0604020202020204" pitchFamily="34" charset="0"/>
                  </a:endParaRPr>
                </a:p>
              </p:txBody>
            </p:sp>
          </mc:Choice>
          <mc:Fallback xmlns="">
            <p:sp>
              <p:nvSpPr>
                <p:cNvPr id="8" name="Rectangle 7">
                  <a:extLst>
                    <a:ext uri="{FF2B5EF4-FFF2-40B4-BE49-F238E27FC236}">
                      <a16:creationId xmlns:a16="http://schemas.microsoft.com/office/drawing/2014/main" id="{604B98D1-23A2-7B4E-AEF3-2E5546FCCDEC}"/>
                    </a:ext>
                  </a:extLst>
                </p:cNvPr>
                <p:cNvSpPr>
                  <a:spLocks noRot="1" noChangeAspect="1" noMove="1" noResize="1" noEditPoints="1" noAdjustHandles="1" noChangeArrowheads="1" noChangeShapeType="1" noTextEdit="1"/>
                </p:cNvSpPr>
                <p:nvPr/>
              </p:nvSpPr>
              <p:spPr>
                <a:xfrm>
                  <a:off x="4983552" y="5289728"/>
                  <a:ext cx="2366482" cy="380938"/>
                </a:xfrm>
                <a:prstGeom prst="rect">
                  <a:avLst/>
                </a:prstGeom>
                <a:blipFill>
                  <a:blip r:embed="rId6"/>
                  <a:stretch>
                    <a:fillRect t="-3226" r="-532"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 xmlns:a16="http://schemas.microsoft.com/office/drawing/2014/main" id="{95089777-5F63-E246-99B8-3829D007B648}"/>
                    </a:ext>
                  </a:extLst>
                </p:cNvPr>
                <p:cNvSpPr/>
                <p:nvPr/>
              </p:nvSpPr>
              <p:spPr>
                <a:xfrm>
                  <a:off x="4983552" y="5865746"/>
                  <a:ext cx="3808735" cy="541302"/>
                </a:xfrm>
                <a:prstGeom prst="rect">
                  <a:avLst/>
                </a:prstGeom>
              </p:spPr>
              <p:txBody>
                <a:bodyPr wrap="none">
                  <a:spAutoFit/>
                </a:bodyPr>
                <a:lstStyle/>
                <a:p>
                  <a14:m>
                    <m:oMath xmlns:m="http://schemas.openxmlformats.org/officeDocument/2006/math">
                      <m:acc>
                        <m:accPr>
                          <m:chr m:val="̂"/>
                          <m:ctrlPr>
                            <a:rPr lang="en-US" sz="2800" i="1">
                              <a:latin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𝜙</m:t>
                          </m:r>
                        </m:e>
                      </m:acc>
                    </m:oMath>
                  </a14:m>
                  <a:r>
                    <a:rPr lang="en-US" sz="2800" dirty="0">
                      <a:latin typeface="Arial" panose="020B0604020202020204" pitchFamily="34" charset="0"/>
                      <a:cs typeface="Arial" panose="020B0604020202020204" pitchFamily="34" charset="0"/>
                    </a:rPr>
                    <a:t> &lt; 1: </a:t>
                  </a:r>
                  <a:r>
                    <a:rPr lang="en-US" sz="2800" dirty="0" err="1">
                      <a:latin typeface="Arial" panose="020B0604020202020204" pitchFamily="34" charset="0"/>
                      <a:cs typeface="Arial" panose="020B0604020202020204" pitchFamily="34" charset="0"/>
                    </a:rPr>
                    <a:t>underdispersion</a:t>
                  </a:r>
                  <a:endParaRPr lang="en-US" sz="2800" dirty="0">
                    <a:latin typeface="Arial" panose="020B0604020202020204" pitchFamily="34" charset="0"/>
                    <a:cs typeface="Arial" panose="020B0604020202020204" pitchFamily="34" charset="0"/>
                  </a:endParaRPr>
                </a:p>
              </p:txBody>
            </p:sp>
          </mc:Choice>
          <mc:Fallback xmlns="">
            <p:sp>
              <p:nvSpPr>
                <p:cNvPr id="12" name="Rectangle 11">
                  <a:extLst>
                    <a:ext uri="{FF2B5EF4-FFF2-40B4-BE49-F238E27FC236}">
                      <a16:creationId xmlns:a16="http://schemas.microsoft.com/office/drawing/2014/main" id="{95089777-5F63-E246-99B8-3829D007B648}"/>
                    </a:ext>
                  </a:extLst>
                </p:cNvPr>
                <p:cNvSpPr>
                  <a:spLocks noRot="1" noChangeAspect="1" noMove="1" noResize="1" noEditPoints="1" noAdjustHandles="1" noChangeArrowheads="1" noChangeShapeType="1" noTextEdit="1"/>
                </p:cNvSpPr>
                <p:nvPr/>
              </p:nvSpPr>
              <p:spPr>
                <a:xfrm>
                  <a:off x="4983552" y="5865746"/>
                  <a:ext cx="2507546" cy="380938"/>
                </a:xfrm>
                <a:prstGeom prst="rect">
                  <a:avLst/>
                </a:prstGeom>
                <a:blipFill>
                  <a:blip r:embed="rId7"/>
                  <a:stretch>
                    <a:fillRect t="-3226" r="-503" b="-22581"/>
                  </a:stretch>
                </a:blipFill>
              </p:spPr>
              <p:txBody>
                <a:bodyPr/>
                <a:lstStyle/>
                <a:p>
                  <a:r>
                    <a:rPr lang="en-US">
                      <a:noFill/>
                    </a:rPr>
                    <a:t> </a:t>
                  </a:r>
                </a:p>
              </p:txBody>
            </p:sp>
          </mc:Fallback>
        </mc:AlternateContent>
      </p:grpSp>
      <p:sp>
        <p:nvSpPr>
          <p:cNvPr id="10" name="Rectangle 9"/>
          <p:cNvSpPr/>
          <p:nvPr/>
        </p:nvSpPr>
        <p:spPr>
          <a:xfrm>
            <a:off x="3761297" y="3244334"/>
            <a:ext cx="1621406" cy="369332"/>
          </a:xfrm>
          <a:prstGeom prst="rect">
            <a:avLst/>
          </a:prstGeom>
        </p:spPr>
        <p:txBody>
          <a:bodyPr wrap="none">
            <a:spAutoFit/>
          </a:bodyPr>
          <a:lstStyle/>
          <a:p>
            <a:r>
              <a:rPr lang="en-CA" dirty="0">
                <a:solidFill>
                  <a:srgbClr val="212121"/>
                </a:solidFill>
                <a:latin typeface="Segoe UI" panose="020B0502040204020203" pitchFamily="34" charset="0"/>
              </a:rPr>
              <a:t>4175 Davis Rd</a:t>
            </a:r>
            <a:endParaRPr lang="en-CA" dirty="0"/>
          </a:p>
        </p:txBody>
      </p:sp>
      <p:sp>
        <p:nvSpPr>
          <p:cNvPr id="11" name="Rectangle 10"/>
          <p:cNvSpPr/>
          <p:nvPr/>
        </p:nvSpPr>
        <p:spPr>
          <a:xfrm>
            <a:off x="3761297" y="3244334"/>
            <a:ext cx="1621406" cy="369332"/>
          </a:xfrm>
          <a:prstGeom prst="rect">
            <a:avLst/>
          </a:prstGeom>
        </p:spPr>
        <p:txBody>
          <a:bodyPr wrap="none">
            <a:spAutoFit/>
          </a:bodyPr>
          <a:lstStyle/>
          <a:p>
            <a:r>
              <a:rPr lang="en-CA" dirty="0">
                <a:solidFill>
                  <a:srgbClr val="212121"/>
                </a:solidFill>
                <a:latin typeface="Segoe UI" panose="020B0502040204020203" pitchFamily="34" charset="0"/>
              </a:rPr>
              <a:t>4175 Davis Rd</a:t>
            </a:r>
            <a:endParaRPr lang="en-CA" dirty="0"/>
          </a:p>
        </p:txBody>
      </p:sp>
    </p:spTree>
    <p:extLst>
      <p:ext uri="{BB962C8B-B14F-4D97-AF65-F5344CB8AC3E}">
        <p14:creationId xmlns:p14="http://schemas.microsoft.com/office/powerpoint/2010/main" val="3712340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59F32246-9950-C341-B3DF-ADDCD5926015}"/>
              </a:ext>
            </a:extLst>
          </p:cNvPr>
          <p:cNvSpPr txBox="1"/>
          <p:nvPr/>
        </p:nvSpPr>
        <p:spPr>
          <a:xfrm>
            <a:off x="233208" y="0"/>
            <a:ext cx="8773003" cy="646331"/>
          </a:xfrm>
          <a:prstGeom prst="rect">
            <a:avLst/>
          </a:prstGeom>
          <a:noFill/>
        </p:spPr>
        <p:txBody>
          <a:bodyPr wrap="square" rtlCol="0">
            <a:spAutoFit/>
          </a:bodyPr>
          <a:lstStyle/>
          <a:p>
            <a:pPr algn="ctr"/>
            <a:r>
              <a:rPr lang="en-US" sz="3600" b="1" dirty="0" err="1" smtClean="0">
                <a:solidFill>
                  <a:schemeClr val="accent2">
                    <a:lumMod val="40000"/>
                    <a:lumOff val="60000"/>
                  </a:schemeClr>
                </a:solidFill>
                <a:latin typeface="Arial" panose="020B0604020202020204" pitchFamily="34" charset="0"/>
                <a:ea typeface="Helvetica" charset="0"/>
                <a:cs typeface="Arial" panose="020B0604020202020204" pitchFamily="34" charset="0"/>
              </a:rPr>
              <a:t>Bernouli</a:t>
            </a:r>
            <a:r>
              <a:rPr lang="en-US" sz="3600" b="1" dirty="0" smtClean="0">
                <a:solidFill>
                  <a:schemeClr val="accent2">
                    <a:lumMod val="40000"/>
                    <a:lumOff val="60000"/>
                  </a:schemeClr>
                </a:solidFill>
                <a:latin typeface="Arial" panose="020B0604020202020204" pitchFamily="34" charset="0"/>
                <a:ea typeface="Helvetica" charset="0"/>
                <a:cs typeface="Arial" panose="020B0604020202020204" pitchFamily="34" charset="0"/>
              </a:rPr>
              <a:t> GLM (Logistic Regression)</a:t>
            </a:r>
            <a:endParaRPr lang="en-US" sz="3600" b="1" dirty="0">
              <a:solidFill>
                <a:schemeClr val="accent2">
                  <a:lumMod val="40000"/>
                  <a:lumOff val="60000"/>
                </a:schemeClr>
              </a:solidFill>
              <a:latin typeface="Arial" panose="020B0604020202020204" pitchFamily="34" charset="0"/>
              <a:ea typeface="Helvetica" charset="0"/>
              <a:cs typeface="Arial" panose="020B0604020202020204" pitchFamily="34" charset="0"/>
            </a:endParaRPr>
          </a:p>
        </p:txBody>
      </p:sp>
      <p:pic>
        <p:nvPicPr>
          <p:cNvPr id="6" name="Picture Placeholder 2" descr="A graph depicts the mortality rate of guppies with respect to temperature, plotting duration of exposure in minutes along the horizontal axis against Mortality along the vertical axis.&#10;The readings on the horizontal axis range from 0 to 20 in increments of 4 and the readings on the vertical axis range from 0 to 1 in increments of 0 point 2. The curve commences from the black point (3, 0 point 3) and ends at black point (18, 0 point 9). Four red patches are plotted on the lower side of the curve corresponding to (3, 0), (8, 0), (12, 0), and (19, 0). Four more red patches are plotted on the upper side of the curve corresponding to (3, 1), (8, 1), (12, 1) and (19, 1). Two more black points are plotted in the graph corresponding to (8, 0 point 6) and (12, 0 point 7).&#10;FIGURE 17.9-1 Mortality of guppies in relation to duration of exposure to a temperature of 5 C ° (data from Pitkow 1960). Treatments were 3, 8, 12, or 18 minutes of exposure, with 40 fish in each of the four treatments. Each point (red circle) indicates a different individual (points were offset using a random perturbation to reduce overlap). 1 Y = if the individual died, whereas 0 Y = if the individual survived. Black dots indicate the proportion of deaths 1 ( SE) ± in each treatment. The curve is the logistic regression predicting the probability of death."/>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29208" y="2417522"/>
            <a:ext cx="4714792" cy="444047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Placeholder 4"/>
          <p:cNvGraphicFramePr>
            <a:graphicFrameLocks/>
          </p:cNvGraphicFramePr>
          <p:nvPr>
            <p:extLst/>
          </p:nvPr>
        </p:nvGraphicFramePr>
        <p:xfrm>
          <a:off x="0" y="771602"/>
          <a:ext cx="9122815" cy="1645920"/>
        </p:xfrm>
        <a:graphic>
          <a:graphicData uri="http://schemas.openxmlformats.org/drawingml/2006/table">
            <a:tbl>
              <a:tblPr firstRow="1" bandRow="1">
                <a:tableStyleId>{5940675A-B579-460E-94D1-54222C63F5DA}</a:tableStyleId>
              </a:tblPr>
              <a:tblGrid>
                <a:gridCol w="1833313">
                  <a:extLst>
                    <a:ext uri="{9D8B030D-6E8A-4147-A177-3AD203B41FA5}">
                      <a16:colId xmlns:a16="http://schemas.microsoft.com/office/drawing/2014/main" xmlns="" val="20000"/>
                    </a:ext>
                  </a:extLst>
                </a:gridCol>
                <a:gridCol w="1475943">
                  <a:extLst>
                    <a:ext uri="{9D8B030D-6E8A-4147-A177-3AD203B41FA5}">
                      <a16:colId xmlns:a16="http://schemas.microsoft.com/office/drawing/2014/main" xmlns="" val="20001"/>
                    </a:ext>
                  </a:extLst>
                </a:gridCol>
                <a:gridCol w="1878227">
                  <a:extLst>
                    <a:ext uri="{9D8B030D-6E8A-4147-A177-3AD203B41FA5}">
                      <a16:colId xmlns:a16="http://schemas.microsoft.com/office/drawing/2014/main" xmlns="" val="20002"/>
                    </a:ext>
                  </a:extLst>
                </a:gridCol>
                <a:gridCol w="1967666">
                  <a:extLst>
                    <a:ext uri="{9D8B030D-6E8A-4147-A177-3AD203B41FA5}">
                      <a16:colId xmlns:a16="http://schemas.microsoft.com/office/drawing/2014/main" xmlns="" val="20003"/>
                    </a:ext>
                  </a:extLst>
                </a:gridCol>
                <a:gridCol w="1967666">
                  <a:extLst>
                    <a:ext uri="{9D8B030D-6E8A-4147-A177-3AD203B41FA5}">
                      <a16:colId xmlns:a16="http://schemas.microsoft.com/office/drawing/2014/main" xmlns="" val="20004"/>
                    </a:ext>
                  </a:extLst>
                </a:gridCol>
              </a:tblGrid>
              <a:tr h="0">
                <a:tc>
                  <a:txBody>
                    <a:bodyPr/>
                    <a:lstStyle/>
                    <a:p>
                      <a:endParaRPr lang="en-US" sz="1800" dirty="0">
                        <a:solidFill>
                          <a:schemeClr val="tx1"/>
                        </a:solidFill>
                        <a:latin typeface="Arial" panose="020B0604020202020204" pitchFamily="34" charset="0"/>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Duration of exposure (min</a:t>
                      </a:r>
                      <a:r>
                        <a:rPr kumimoji="0" lang="en-US" sz="1800" b="1"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3</a:t>
                      </a:r>
                      <a:endParaRPr kumimoji="0" lang="en-US" sz="18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Duration of exposure (min</a:t>
                      </a:r>
                      <a:r>
                        <a:rPr kumimoji="0" lang="en-US" sz="1800" b="1"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8</a:t>
                      </a:r>
                      <a:endParaRPr kumimoji="0" lang="en-US" sz="18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Duration of exposure (min</a:t>
                      </a:r>
                      <a:r>
                        <a:rPr kumimoji="0" lang="en-US" sz="1800" b="1"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12</a:t>
                      </a:r>
                      <a:endParaRPr kumimoji="0" lang="en-US" sz="18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txBody>
                  <a:tcPr/>
                </a:tc>
                <a:tc>
                  <a:txBody>
                    <a:bodyPr/>
                    <a:lstStyle/>
                    <a:p>
                      <a:pPr algn="ctr"/>
                      <a:r>
                        <a:rPr lang="en-US" sz="1800" b="1" i="0" u="none" strike="noStrike" kern="1200" baseline="0" dirty="0">
                          <a:solidFill>
                            <a:schemeClr val="tx1"/>
                          </a:solidFill>
                          <a:latin typeface="Arial" panose="020B0604020202020204" pitchFamily="34" charset="0"/>
                          <a:ea typeface="+mn-ea"/>
                          <a:cs typeface="Arial" panose="020B0604020202020204" pitchFamily="34" charset="0"/>
                        </a:rPr>
                        <a:t>Duration of exposure (min</a:t>
                      </a:r>
                      <a:r>
                        <a:rPr lang="en-US" sz="1800" b="1" i="0" u="none" strike="noStrike" kern="1200" baseline="0" dirty="0" smtClean="0">
                          <a:solidFill>
                            <a:schemeClr val="tx1"/>
                          </a:solidFill>
                          <a:latin typeface="Arial" panose="020B0604020202020204" pitchFamily="34" charset="0"/>
                          <a:ea typeface="+mn-ea"/>
                          <a:cs typeface="Arial" panose="020B0604020202020204" pitchFamily="34" charset="0"/>
                        </a:rPr>
                        <a:t>): 18</a:t>
                      </a:r>
                      <a:endParaRPr lang="en-US" sz="1800" b="1" i="0" u="none" strike="noStrike" kern="1200" baseline="0" dirty="0">
                        <a:solidFill>
                          <a:schemeClr val="tx1"/>
                        </a:solidFill>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xmlns="" val="1000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tx1"/>
                          </a:solidFill>
                          <a:latin typeface="Arial" panose="020B0604020202020204" pitchFamily="34" charset="0"/>
                          <a:ea typeface="+mn-ea"/>
                          <a:cs typeface="Arial" panose="020B0604020202020204" pitchFamily="34" charset="0"/>
                        </a:rPr>
                        <a:t>Died (</a:t>
                      </a:r>
                      <a:r>
                        <a:rPr lang="en-US" sz="1800" b="0" i="1" u="none" strike="noStrike" kern="1200" baseline="0" dirty="0">
                          <a:solidFill>
                            <a:schemeClr val="tx1"/>
                          </a:solidFill>
                          <a:latin typeface="Arial" panose="020B0604020202020204" pitchFamily="34" charset="0"/>
                          <a:ea typeface="+mn-ea"/>
                          <a:cs typeface="Arial" panose="020B0604020202020204" pitchFamily="34" charset="0"/>
                        </a:rPr>
                        <a:t>Y </a:t>
                      </a:r>
                      <a:r>
                        <a:rPr lang="en-US" sz="1800" b="0" i="0" u="none" strike="noStrike" kern="1200" baseline="0" dirty="0">
                          <a:solidFill>
                            <a:schemeClr val="tx1"/>
                          </a:solidFill>
                          <a:latin typeface="Arial" panose="020B0604020202020204" pitchFamily="34" charset="0"/>
                          <a:ea typeface="+mn-ea"/>
                          <a:cs typeface="Arial" panose="020B0604020202020204" pitchFamily="34" charset="0"/>
                        </a:rPr>
                        <a:t>= 1)</a:t>
                      </a:r>
                      <a:endParaRPr lang="en-US" sz="18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800" b="0" i="0" u="none" strike="noStrike" kern="1200" baseline="0" dirty="0">
                          <a:solidFill>
                            <a:schemeClr val="tx1"/>
                          </a:solidFill>
                          <a:latin typeface="Arial" panose="020B0604020202020204" pitchFamily="34" charset="0"/>
                          <a:ea typeface="+mn-ea"/>
                          <a:cs typeface="Arial" panose="020B0604020202020204" pitchFamily="34" charset="0"/>
                        </a:rPr>
                        <a:t>11</a:t>
                      </a:r>
                      <a:endParaRPr lang="en-US" sz="18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800" b="0" i="0" u="none" strike="noStrike" kern="1200" baseline="0" dirty="0">
                          <a:solidFill>
                            <a:schemeClr val="tx1"/>
                          </a:solidFill>
                          <a:latin typeface="Arial" panose="020B0604020202020204" pitchFamily="34" charset="0"/>
                          <a:ea typeface="+mn-ea"/>
                          <a:cs typeface="Arial" panose="020B0604020202020204" pitchFamily="34" charset="0"/>
                        </a:rPr>
                        <a:t>24</a:t>
                      </a:r>
                      <a:endParaRPr lang="en-US" sz="18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800" b="0" i="0" u="none" strike="noStrike" kern="1200" baseline="0" dirty="0">
                          <a:solidFill>
                            <a:schemeClr val="tx1"/>
                          </a:solidFill>
                          <a:latin typeface="Arial" panose="020B0604020202020204" pitchFamily="34" charset="0"/>
                          <a:ea typeface="+mn-ea"/>
                          <a:cs typeface="Arial" panose="020B0604020202020204" pitchFamily="34" charset="0"/>
                        </a:rPr>
                        <a:t>29</a:t>
                      </a:r>
                      <a:endParaRPr lang="en-US" sz="18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800" b="0" i="0" u="none" strike="noStrike" kern="1200" baseline="0" dirty="0">
                          <a:solidFill>
                            <a:schemeClr val="tx1"/>
                          </a:solidFill>
                          <a:latin typeface="Arial" panose="020B0604020202020204" pitchFamily="34" charset="0"/>
                          <a:ea typeface="+mn-ea"/>
                          <a:cs typeface="Arial" panose="020B0604020202020204" pitchFamily="34" charset="0"/>
                        </a:rPr>
                        <a:t>38</a:t>
                      </a:r>
                      <a:endParaRPr lang="en-US" sz="180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0002"/>
                  </a:ext>
                </a:extLst>
              </a:tr>
              <a:tr h="0">
                <a:tc>
                  <a:txBody>
                    <a:bodyPr/>
                    <a:lstStyle/>
                    <a:p>
                      <a:r>
                        <a:rPr lang="en-US" sz="1800" b="0" i="0" u="none" strike="noStrike" kern="1200" baseline="0" dirty="0">
                          <a:solidFill>
                            <a:schemeClr val="tx1"/>
                          </a:solidFill>
                          <a:latin typeface="Arial" panose="020B0604020202020204" pitchFamily="34" charset="0"/>
                          <a:ea typeface="+mn-ea"/>
                          <a:cs typeface="Arial" panose="020B0604020202020204" pitchFamily="34" charset="0"/>
                        </a:rPr>
                        <a:t>Survived (</a:t>
                      </a:r>
                      <a:r>
                        <a:rPr lang="en-US" sz="1800" b="0" i="1" u="none" strike="noStrike" kern="1200" baseline="0" dirty="0">
                          <a:solidFill>
                            <a:schemeClr val="tx1"/>
                          </a:solidFill>
                          <a:latin typeface="Arial" panose="020B0604020202020204" pitchFamily="34" charset="0"/>
                          <a:ea typeface="+mn-ea"/>
                          <a:cs typeface="Arial" panose="020B0604020202020204" pitchFamily="34" charset="0"/>
                        </a:rPr>
                        <a:t>Y </a:t>
                      </a:r>
                      <a:r>
                        <a:rPr lang="en-US" sz="1800" b="0" i="0" u="none" strike="noStrike" kern="1200" baseline="0" dirty="0">
                          <a:solidFill>
                            <a:schemeClr val="tx1"/>
                          </a:solidFill>
                          <a:latin typeface="Arial" panose="020B0604020202020204" pitchFamily="34" charset="0"/>
                          <a:ea typeface="+mn-ea"/>
                          <a:cs typeface="Arial" panose="020B0604020202020204" pitchFamily="34" charset="0"/>
                        </a:rPr>
                        <a:t>= 0)</a:t>
                      </a:r>
                      <a:endParaRPr lang="en-US" sz="18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800" b="0" i="0" u="none" strike="noStrike" kern="1200" baseline="0" dirty="0">
                          <a:solidFill>
                            <a:schemeClr val="tx1"/>
                          </a:solidFill>
                          <a:latin typeface="Arial" panose="020B0604020202020204" pitchFamily="34" charset="0"/>
                          <a:ea typeface="+mn-ea"/>
                          <a:cs typeface="Arial" panose="020B0604020202020204" pitchFamily="34" charset="0"/>
                        </a:rPr>
                        <a:t>29</a:t>
                      </a:r>
                      <a:endParaRPr lang="en-US" sz="18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800" b="0" i="0" u="none" strike="noStrike" kern="1200" baseline="0" dirty="0">
                          <a:solidFill>
                            <a:schemeClr val="tx1"/>
                          </a:solidFill>
                          <a:latin typeface="Arial" panose="020B0604020202020204" pitchFamily="34" charset="0"/>
                          <a:ea typeface="+mn-ea"/>
                          <a:cs typeface="Arial" panose="020B0604020202020204" pitchFamily="34" charset="0"/>
                        </a:rPr>
                        <a:t>16</a:t>
                      </a:r>
                      <a:endParaRPr lang="en-US" sz="18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800" b="0" i="0" u="none" strike="noStrike" kern="1200" baseline="0" dirty="0">
                          <a:solidFill>
                            <a:schemeClr val="tx1"/>
                          </a:solidFill>
                          <a:latin typeface="Arial" panose="020B0604020202020204" pitchFamily="34" charset="0"/>
                          <a:ea typeface="+mn-ea"/>
                          <a:cs typeface="Arial" panose="020B0604020202020204" pitchFamily="34" charset="0"/>
                        </a:rPr>
                        <a:t>11</a:t>
                      </a:r>
                      <a:endParaRPr lang="en-US" sz="18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800" b="0" i="0" u="none" strike="noStrike" kern="1200" baseline="0" dirty="0">
                          <a:solidFill>
                            <a:schemeClr val="tx1"/>
                          </a:solidFill>
                          <a:latin typeface="Arial" panose="020B0604020202020204" pitchFamily="34" charset="0"/>
                          <a:ea typeface="+mn-ea"/>
                          <a:cs typeface="Arial" panose="020B0604020202020204" pitchFamily="34" charset="0"/>
                        </a:rPr>
                        <a:t>2</a:t>
                      </a:r>
                      <a:endParaRPr lang="en-US" sz="180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0003"/>
                  </a:ext>
                </a:extLst>
              </a:tr>
            </a:tbl>
          </a:graphicData>
        </a:graphic>
      </p:graphicFrame>
      <p:sp>
        <p:nvSpPr>
          <p:cNvPr id="2" name="TextBox 1"/>
          <p:cNvSpPr txBox="1"/>
          <p:nvPr/>
        </p:nvSpPr>
        <p:spPr>
          <a:xfrm>
            <a:off x="233208" y="2668044"/>
            <a:ext cx="3924264" cy="1815882"/>
          </a:xfrm>
          <a:prstGeom prst="rect">
            <a:avLst/>
          </a:prstGeom>
          <a:noFill/>
        </p:spPr>
        <p:txBody>
          <a:bodyPr wrap="square" rtlCol="0">
            <a:spAutoFit/>
          </a:bodyPr>
          <a:lstStyle/>
          <a:p>
            <a:r>
              <a:rPr lang="en-CA" sz="2800" dirty="0" smtClean="0">
                <a:latin typeface="Arial" panose="020B0604020202020204" pitchFamily="34" charset="0"/>
                <a:cs typeface="Arial" panose="020B0604020202020204" pitchFamily="34" charset="0"/>
              </a:rPr>
              <a:t>160 guppies exposed, 40 fish per treatment</a:t>
            </a:r>
          </a:p>
          <a:p>
            <a:endParaRPr lang="en-CA" sz="2800" dirty="0">
              <a:latin typeface="Arial" panose="020B0604020202020204" pitchFamily="34" charset="0"/>
              <a:cs typeface="Arial" panose="020B0604020202020204" pitchFamily="34" charset="0"/>
            </a:endParaRPr>
          </a:p>
          <a:p>
            <a:r>
              <a:rPr lang="en-CA" sz="2800" dirty="0" smtClean="0">
                <a:latin typeface="Arial" panose="020B0604020202020204" pitchFamily="34" charset="0"/>
                <a:cs typeface="Arial" panose="020B0604020202020204" pitchFamily="34" charset="0"/>
              </a:rPr>
              <a:t>Log-odds(Y) = a </a:t>
            </a:r>
            <a:r>
              <a:rPr lang="en-CA" sz="2800" dirty="0" smtClean="0">
                <a:latin typeface="Arial" panose="020B0604020202020204" pitchFamily="34" charset="0"/>
                <a:cs typeface="Arial" panose="020B0604020202020204" pitchFamily="34" charset="0"/>
              </a:rPr>
              <a:t>+ </a:t>
            </a:r>
            <a:r>
              <a:rPr lang="en-CA" sz="2800" dirty="0" err="1" smtClean="0">
                <a:latin typeface="Arial" panose="020B0604020202020204" pitchFamily="34" charset="0"/>
                <a:cs typeface="Arial" panose="020B0604020202020204" pitchFamily="34" charset="0"/>
              </a:rPr>
              <a:t>bX</a:t>
            </a:r>
            <a:endParaRPr lang="en-CA"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49423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59F32246-9950-C341-B3DF-ADDCD5926015}"/>
              </a:ext>
            </a:extLst>
          </p:cNvPr>
          <p:cNvSpPr txBox="1"/>
          <p:nvPr/>
        </p:nvSpPr>
        <p:spPr>
          <a:xfrm>
            <a:off x="233208" y="0"/>
            <a:ext cx="8773003" cy="646331"/>
          </a:xfrm>
          <a:prstGeom prst="rect">
            <a:avLst/>
          </a:prstGeom>
          <a:noFill/>
        </p:spPr>
        <p:txBody>
          <a:bodyPr wrap="square" rtlCol="0">
            <a:spAutoFit/>
          </a:bodyPr>
          <a:lstStyle/>
          <a:p>
            <a:pPr algn="ctr"/>
            <a:r>
              <a:rPr lang="en-US" sz="3600" b="1" dirty="0" smtClean="0">
                <a:solidFill>
                  <a:schemeClr val="accent2">
                    <a:lumMod val="40000"/>
                    <a:lumOff val="60000"/>
                  </a:schemeClr>
                </a:solidFill>
                <a:latin typeface="Arial" panose="020B0604020202020204" pitchFamily="34" charset="0"/>
                <a:ea typeface="Helvetica" charset="0"/>
                <a:cs typeface="Arial" panose="020B0604020202020204" pitchFamily="34" charset="0"/>
              </a:rPr>
              <a:t>Logistic Regression</a:t>
            </a:r>
            <a:endParaRPr lang="en-US" sz="3600" b="1" dirty="0">
              <a:solidFill>
                <a:schemeClr val="accent2">
                  <a:lumMod val="40000"/>
                  <a:lumOff val="60000"/>
                </a:schemeClr>
              </a:solidFill>
              <a:latin typeface="Arial" panose="020B0604020202020204" pitchFamily="34" charset="0"/>
              <a:ea typeface="Helvetica" charset="0"/>
              <a:cs typeface="Arial" panose="020B0604020202020204" pitchFamily="34" charset="0"/>
            </a:endParaRPr>
          </a:p>
        </p:txBody>
      </p:sp>
      <p:graphicFrame>
        <p:nvGraphicFramePr>
          <p:cNvPr id="9" name="Table Placeholder 3"/>
          <p:cNvGraphicFramePr>
            <a:graphicFrameLocks/>
          </p:cNvGraphicFramePr>
          <p:nvPr>
            <p:extLst/>
          </p:nvPr>
        </p:nvGraphicFramePr>
        <p:xfrm>
          <a:off x="2673360" y="3126924"/>
          <a:ext cx="3401760" cy="1175360"/>
        </p:xfrm>
        <a:graphic>
          <a:graphicData uri="http://schemas.openxmlformats.org/drawingml/2006/table">
            <a:tbl>
              <a:tblPr firstRow="1" bandRow="1">
                <a:tableStyleId>{5940675A-B579-460E-94D1-54222C63F5DA}</a:tableStyleId>
              </a:tblPr>
              <a:tblGrid>
                <a:gridCol w="1268772">
                  <a:extLst>
                    <a:ext uri="{9D8B030D-6E8A-4147-A177-3AD203B41FA5}">
                      <a16:colId xmlns:a16="http://schemas.microsoft.com/office/drawing/2014/main" xmlns="" val="20000"/>
                    </a:ext>
                  </a:extLst>
                </a:gridCol>
                <a:gridCol w="1338748">
                  <a:extLst>
                    <a:ext uri="{9D8B030D-6E8A-4147-A177-3AD203B41FA5}">
                      <a16:colId xmlns:a16="http://schemas.microsoft.com/office/drawing/2014/main" xmlns="" val="20001"/>
                    </a:ext>
                  </a:extLst>
                </a:gridCol>
                <a:gridCol w="794240">
                  <a:extLst>
                    <a:ext uri="{9D8B030D-6E8A-4147-A177-3AD203B41FA5}">
                      <a16:colId xmlns:a16="http://schemas.microsoft.com/office/drawing/2014/main" xmlns="" val="20002"/>
                    </a:ext>
                  </a:extLst>
                </a:gridCol>
              </a:tblGrid>
              <a:tr h="0">
                <a:tc>
                  <a:txBody>
                    <a:bodyPr/>
                    <a:lstStyle/>
                    <a:p>
                      <a:endParaRPr lang="en-US" sz="1400" dirty="0">
                        <a:latin typeface="Arial" panose="020B0604020202020204" pitchFamily="34" charset="0"/>
                        <a:cs typeface="Arial" panose="020B0604020202020204" pitchFamily="34" charset="0"/>
                      </a:endParaRP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Estimate</a:t>
                      </a:r>
                      <a:endParaRPr lang="en-US" sz="1400" b="1" dirty="0">
                        <a:latin typeface="Arial" panose="020B0604020202020204" pitchFamily="34" charset="0"/>
                        <a:cs typeface="Arial" panose="020B0604020202020204" pitchFamily="34" charset="0"/>
                      </a:endParaRPr>
                    </a:p>
                  </a:txBody>
                  <a:tcPr/>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SE</a:t>
                      </a:r>
                      <a:endParaRPr lang="en-US" sz="14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0000"/>
                  </a:ext>
                </a:extLst>
              </a:tr>
              <a:tr h="435280">
                <a:tc>
                  <a:txBody>
                    <a:bodyPr/>
                    <a:lstStyle/>
                    <a:p>
                      <a:r>
                        <a:rPr lang="en-US" sz="1400" b="0" i="0" u="none" strike="noStrike" kern="1200" baseline="0" dirty="0">
                          <a:solidFill>
                            <a:schemeClr val="tx1"/>
                          </a:solidFill>
                          <a:latin typeface="Arial" panose="020B0604020202020204" pitchFamily="34" charset="0"/>
                          <a:ea typeface="+mn-ea"/>
                          <a:cs typeface="Arial" panose="020B0604020202020204" pitchFamily="34" charset="0"/>
                        </a:rPr>
                        <a:t>Intercept</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b="0" i="0" u="none" strike="noStrike" kern="1200" baseline="0" dirty="0">
                          <a:solidFill>
                            <a:schemeClr val="tx1"/>
                          </a:solidFill>
                          <a:latin typeface="Arial" panose="020B0604020202020204" pitchFamily="34" charset="0"/>
                          <a:ea typeface="+mn-ea"/>
                          <a:cs typeface="Arial" panose="020B0604020202020204" pitchFamily="34" charset="0"/>
                        </a:rPr>
                        <a:t>−1.66</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b="0" i="0" u="none" strike="noStrike" kern="1200" baseline="0" dirty="0">
                          <a:solidFill>
                            <a:schemeClr val="tx1"/>
                          </a:solidFill>
                          <a:latin typeface="Arial" panose="020B0604020202020204" pitchFamily="34" charset="0"/>
                          <a:ea typeface="+mn-ea"/>
                          <a:cs typeface="Arial" panose="020B0604020202020204" pitchFamily="34" charset="0"/>
                        </a:rPr>
                        <a:t>0.41</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0001"/>
                  </a:ext>
                </a:extLst>
              </a:tr>
              <a:tr h="435280">
                <a:tc>
                  <a:txBody>
                    <a:bodyPr/>
                    <a:lstStyle/>
                    <a:p>
                      <a:r>
                        <a:rPr lang="en-US" sz="1400" b="0" i="0" u="none" strike="noStrike" kern="1200" baseline="0" dirty="0">
                          <a:solidFill>
                            <a:schemeClr val="tx1"/>
                          </a:solidFill>
                          <a:latin typeface="Arial" panose="020B0604020202020204" pitchFamily="34" charset="0"/>
                          <a:ea typeface="+mn-ea"/>
                          <a:cs typeface="Arial" panose="020B0604020202020204" pitchFamily="34" charset="0"/>
                        </a:rPr>
                        <a:t>Slope</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b="0" i="0" u="none" strike="noStrike" kern="1200" baseline="0" dirty="0">
                          <a:solidFill>
                            <a:schemeClr val="tx1"/>
                          </a:solidFill>
                          <a:latin typeface="Arial" panose="020B0604020202020204" pitchFamily="34" charset="0"/>
                          <a:ea typeface="+mn-ea"/>
                          <a:cs typeface="Arial" panose="020B0604020202020204" pitchFamily="34" charset="0"/>
                        </a:rPr>
                        <a:t>0.24</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b="0" i="0" u="none" strike="noStrike" kern="1200" baseline="0" dirty="0">
                          <a:solidFill>
                            <a:schemeClr val="tx1"/>
                          </a:solidFill>
                          <a:latin typeface="Arial" panose="020B0604020202020204" pitchFamily="34" charset="0"/>
                          <a:ea typeface="+mn-ea"/>
                          <a:cs typeface="Arial" panose="020B0604020202020204" pitchFamily="34" charset="0"/>
                        </a:rPr>
                        <a:t>0.04</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0002"/>
                  </a:ext>
                </a:extLst>
              </a:tr>
            </a:tbl>
          </a:graphicData>
        </a:graphic>
      </p:graphicFrame>
      <p:graphicFrame>
        <p:nvGraphicFramePr>
          <p:cNvPr id="7" name="Table Placeholder 4"/>
          <p:cNvGraphicFramePr>
            <a:graphicFrameLocks/>
          </p:cNvGraphicFramePr>
          <p:nvPr>
            <p:extLst/>
          </p:nvPr>
        </p:nvGraphicFramePr>
        <p:xfrm>
          <a:off x="1077297" y="4749030"/>
          <a:ext cx="7084823" cy="1005840"/>
        </p:xfrm>
        <a:graphic>
          <a:graphicData uri="http://schemas.openxmlformats.org/drawingml/2006/table">
            <a:tbl>
              <a:tblPr firstRow="1" bandRow="1">
                <a:tableStyleId>{5940675A-B579-460E-94D1-54222C63F5DA}</a:tableStyleId>
              </a:tblPr>
              <a:tblGrid>
                <a:gridCol w="1006793">
                  <a:extLst>
                    <a:ext uri="{9D8B030D-6E8A-4147-A177-3AD203B41FA5}">
                      <a16:colId xmlns:a16="http://schemas.microsoft.com/office/drawing/2014/main" xmlns="" val="20000"/>
                    </a:ext>
                  </a:extLst>
                </a:gridCol>
                <a:gridCol w="409893">
                  <a:extLst>
                    <a:ext uri="{9D8B030D-6E8A-4147-A177-3AD203B41FA5}">
                      <a16:colId xmlns:a16="http://schemas.microsoft.com/office/drawing/2014/main" xmlns="" val="20001"/>
                    </a:ext>
                  </a:extLst>
                </a:gridCol>
                <a:gridCol w="1084580">
                  <a:extLst>
                    <a:ext uri="{9D8B030D-6E8A-4147-A177-3AD203B41FA5}">
                      <a16:colId xmlns:a16="http://schemas.microsoft.com/office/drawing/2014/main" xmlns="" val="20002"/>
                    </a:ext>
                  </a:extLst>
                </a:gridCol>
                <a:gridCol w="1335405">
                  <a:extLst>
                    <a:ext uri="{9D8B030D-6E8A-4147-A177-3AD203B41FA5}">
                      <a16:colId xmlns:a16="http://schemas.microsoft.com/office/drawing/2014/main" xmlns="" val="20003"/>
                    </a:ext>
                  </a:extLst>
                </a:gridCol>
                <a:gridCol w="2011680">
                  <a:extLst>
                    <a:ext uri="{9D8B030D-6E8A-4147-A177-3AD203B41FA5}">
                      <a16:colId xmlns:a16="http://schemas.microsoft.com/office/drawing/2014/main" xmlns="" val="20004"/>
                    </a:ext>
                  </a:extLst>
                </a:gridCol>
                <a:gridCol w="1236472">
                  <a:extLst>
                    <a:ext uri="{9D8B030D-6E8A-4147-A177-3AD203B41FA5}">
                      <a16:colId xmlns:a16="http://schemas.microsoft.com/office/drawing/2014/main" xmlns="" val="20005"/>
                    </a:ext>
                  </a:extLst>
                </a:gridCol>
              </a:tblGrid>
              <a:tr h="0">
                <a:tc>
                  <a:txBody>
                    <a:bodyPr/>
                    <a:lstStyle/>
                    <a:p>
                      <a:pPr algn="ctr"/>
                      <a:r>
                        <a:rPr lang="en-US" sz="1600" b="1" i="0" u="none" strike="noStrike" kern="1200" baseline="0" dirty="0">
                          <a:solidFill>
                            <a:schemeClr val="tx1"/>
                          </a:solidFill>
                          <a:latin typeface="Arial" panose="020B0604020202020204" pitchFamily="34" charset="0"/>
                          <a:ea typeface="+mn-ea"/>
                          <a:cs typeface="Arial" panose="020B0604020202020204" pitchFamily="34" charset="0"/>
                        </a:rPr>
                        <a:t>Model</a:t>
                      </a:r>
                      <a:endParaRPr lang="en-US" sz="1600" b="1" dirty="0">
                        <a:latin typeface="Arial" panose="020B0604020202020204" pitchFamily="34" charset="0"/>
                        <a:cs typeface="Arial" panose="020B0604020202020204" pitchFamily="34" charset="0"/>
                      </a:endParaRPr>
                    </a:p>
                  </a:txBody>
                  <a:tcPr/>
                </a:tc>
                <a:tc>
                  <a:txBody>
                    <a:bodyPr/>
                    <a:lstStyle/>
                    <a:p>
                      <a:pPr algn="ctr"/>
                      <a:r>
                        <a:rPr lang="en-US" sz="1600" b="1" i="1" u="none" strike="noStrike" kern="1200" baseline="0" dirty="0">
                          <a:solidFill>
                            <a:schemeClr val="tx1"/>
                          </a:solidFill>
                          <a:latin typeface="Arial" panose="020B0604020202020204" pitchFamily="34" charset="0"/>
                          <a:ea typeface="+mn-ea"/>
                          <a:cs typeface="Arial" panose="020B0604020202020204" pitchFamily="34" charset="0"/>
                        </a:rPr>
                        <a:t>df</a:t>
                      </a:r>
                      <a:endParaRPr lang="en-US" sz="1600" b="1" dirty="0">
                        <a:latin typeface="Arial" panose="020B0604020202020204" pitchFamily="34" charset="0"/>
                        <a:cs typeface="Arial" panose="020B0604020202020204" pitchFamily="34" charset="0"/>
                      </a:endParaRPr>
                    </a:p>
                  </a:txBody>
                  <a:tcPr/>
                </a:tc>
                <a:tc>
                  <a:txBody>
                    <a:bodyPr/>
                    <a:lstStyle/>
                    <a:p>
                      <a:pPr algn="ctr"/>
                      <a:r>
                        <a:rPr lang="en-US" sz="1600" b="1" i="0" u="none" strike="noStrike" kern="1200" baseline="0" dirty="0">
                          <a:solidFill>
                            <a:schemeClr val="tx1"/>
                          </a:solidFill>
                          <a:latin typeface="Arial" panose="020B0604020202020204" pitchFamily="34" charset="0"/>
                          <a:ea typeface="+mn-ea"/>
                          <a:cs typeface="Arial" panose="020B0604020202020204" pitchFamily="34" charset="0"/>
                        </a:rPr>
                        <a:t>Deviance</a:t>
                      </a:r>
                      <a:endParaRPr lang="en-US" sz="1600" b="1" dirty="0">
                        <a:latin typeface="Arial" panose="020B0604020202020204" pitchFamily="34" charset="0"/>
                        <a:cs typeface="Arial" panose="020B0604020202020204" pitchFamily="34" charset="0"/>
                      </a:endParaRPr>
                    </a:p>
                  </a:txBody>
                  <a:tcPr/>
                </a:tc>
                <a:tc>
                  <a:txBody>
                    <a:bodyPr/>
                    <a:lstStyle/>
                    <a:p>
                      <a:pPr algn="ctr"/>
                      <a:r>
                        <a:rPr lang="en-US" sz="1600" b="1" i="0" u="none" strike="noStrike" kern="1200" baseline="0" dirty="0">
                          <a:solidFill>
                            <a:schemeClr val="tx1"/>
                          </a:solidFill>
                          <a:latin typeface="Arial" panose="020B0604020202020204" pitchFamily="34" charset="0"/>
                          <a:ea typeface="+mn-ea"/>
                          <a:cs typeface="Arial" panose="020B0604020202020204" pitchFamily="34" charset="0"/>
                        </a:rPr>
                        <a:t>Residual </a:t>
                      </a:r>
                      <a:r>
                        <a:rPr lang="en-US" sz="1600" b="1" i="1" u="none" strike="noStrike" kern="1200" baseline="0" dirty="0">
                          <a:solidFill>
                            <a:schemeClr val="tx1"/>
                          </a:solidFill>
                          <a:latin typeface="Arial" panose="020B0604020202020204" pitchFamily="34" charset="0"/>
                          <a:ea typeface="+mn-ea"/>
                          <a:cs typeface="Arial" panose="020B0604020202020204" pitchFamily="34" charset="0"/>
                        </a:rPr>
                        <a:t>df</a:t>
                      </a:r>
                      <a:endParaRPr lang="en-US" sz="1600" b="1" dirty="0">
                        <a:latin typeface="Arial" panose="020B0604020202020204" pitchFamily="34" charset="0"/>
                        <a:cs typeface="Arial" panose="020B0604020202020204" pitchFamily="34" charset="0"/>
                      </a:endParaRPr>
                    </a:p>
                  </a:txBody>
                  <a:tcPr/>
                </a:tc>
                <a:tc>
                  <a:txBody>
                    <a:bodyPr/>
                    <a:lstStyle/>
                    <a:p>
                      <a:pPr algn="ctr"/>
                      <a:r>
                        <a:rPr lang="en-US" sz="1600" b="1" i="0" u="none" strike="noStrike" kern="1200" baseline="0" dirty="0">
                          <a:solidFill>
                            <a:schemeClr val="tx1"/>
                          </a:solidFill>
                          <a:latin typeface="Arial" panose="020B0604020202020204" pitchFamily="34" charset="0"/>
                          <a:ea typeface="+mn-ea"/>
                          <a:cs typeface="Arial" panose="020B0604020202020204" pitchFamily="34" charset="0"/>
                        </a:rPr>
                        <a:t>Residual deviance</a:t>
                      </a:r>
                      <a:endParaRPr lang="en-US" sz="1600" b="1" dirty="0">
                        <a:latin typeface="Arial" panose="020B0604020202020204" pitchFamily="34" charset="0"/>
                        <a:cs typeface="Arial" panose="020B0604020202020204" pitchFamily="34" charset="0"/>
                      </a:endParaRPr>
                    </a:p>
                  </a:txBody>
                  <a:tcPr/>
                </a:tc>
                <a:tc>
                  <a:txBody>
                    <a:bodyPr/>
                    <a:lstStyle/>
                    <a:p>
                      <a:pPr algn="ctr"/>
                      <a:r>
                        <a:rPr lang="en-US" sz="1600" b="1" i="1" u="none" strike="noStrike" kern="1200" baseline="0" dirty="0">
                          <a:solidFill>
                            <a:schemeClr val="tx1"/>
                          </a:solidFill>
                          <a:latin typeface="Arial" panose="020B0604020202020204" pitchFamily="34" charset="0"/>
                          <a:ea typeface="+mn-ea"/>
                          <a:cs typeface="Arial" panose="020B0604020202020204" pitchFamily="34" charset="0"/>
                        </a:rPr>
                        <a:t>P</a:t>
                      </a:r>
                      <a:endParaRPr lang="en-US" sz="16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0000"/>
                  </a:ext>
                </a:extLst>
              </a:tr>
              <a:tr h="0">
                <a:tc>
                  <a:txBody>
                    <a:bodyPr/>
                    <a:lstStyle/>
                    <a:p>
                      <a:r>
                        <a:rPr lang="en-US" sz="1600" b="0" i="0" u="none" strike="noStrike" kern="1200" baseline="0" dirty="0">
                          <a:solidFill>
                            <a:schemeClr val="tx1"/>
                          </a:solidFill>
                          <a:latin typeface="Arial" panose="020B0604020202020204" pitchFamily="34" charset="0"/>
                          <a:ea typeface="+mn-ea"/>
                          <a:cs typeface="Arial" panose="020B0604020202020204" pitchFamily="34" charset="0"/>
                        </a:rPr>
                        <a:t>Null</a:t>
                      </a:r>
                      <a:endParaRPr lang="en-US" sz="1600" dirty="0">
                        <a:latin typeface="Arial" panose="020B0604020202020204" pitchFamily="34" charset="0"/>
                        <a:cs typeface="Arial" panose="020B0604020202020204" pitchFamily="34" charset="0"/>
                      </a:endParaRPr>
                    </a:p>
                  </a:txBody>
                  <a:tcPr/>
                </a:tc>
                <a:tc>
                  <a:txBody>
                    <a:bodyPr/>
                    <a:lstStyle/>
                    <a:p>
                      <a:pPr algn="ctr"/>
                      <a:endParaRPr lang="en-US" sz="1600" dirty="0">
                        <a:latin typeface="Arial" panose="020B0604020202020204" pitchFamily="34" charset="0"/>
                        <a:cs typeface="Arial" panose="020B0604020202020204" pitchFamily="34" charset="0"/>
                      </a:endParaRPr>
                    </a:p>
                  </a:txBody>
                  <a:tcPr/>
                </a:tc>
                <a:tc>
                  <a:txBody>
                    <a:bodyPr/>
                    <a:lstStyle/>
                    <a:p>
                      <a:pPr algn="ctr"/>
                      <a:endParaRPr lang="en-US" sz="1600" dirty="0">
                        <a:latin typeface="Arial" panose="020B0604020202020204" pitchFamily="34" charset="0"/>
                        <a:cs typeface="Arial" panose="020B0604020202020204" pitchFamily="34" charset="0"/>
                      </a:endParaRPr>
                    </a:p>
                  </a:txBody>
                  <a:tcPr/>
                </a:tc>
                <a:tc>
                  <a:txBody>
                    <a:bodyPr/>
                    <a:lstStyle/>
                    <a:p>
                      <a:pPr algn="ctr"/>
                      <a:r>
                        <a:rPr lang="en-US" sz="1600" b="0" i="0" u="none" strike="noStrike" kern="1200" baseline="0" dirty="0">
                          <a:solidFill>
                            <a:schemeClr val="tx1"/>
                          </a:solidFill>
                          <a:latin typeface="Arial" panose="020B0604020202020204" pitchFamily="34" charset="0"/>
                          <a:ea typeface="+mn-ea"/>
                          <a:cs typeface="Arial" panose="020B0604020202020204" pitchFamily="34" charset="0"/>
                        </a:rPr>
                        <a:t>159</a:t>
                      </a:r>
                      <a:endParaRPr lang="en-US" sz="1600" dirty="0">
                        <a:latin typeface="Arial" panose="020B0604020202020204" pitchFamily="34" charset="0"/>
                        <a:cs typeface="Arial" panose="020B0604020202020204" pitchFamily="34" charset="0"/>
                      </a:endParaRPr>
                    </a:p>
                  </a:txBody>
                  <a:tcPr/>
                </a:tc>
                <a:tc>
                  <a:txBody>
                    <a:bodyPr/>
                    <a:lstStyle/>
                    <a:p>
                      <a:pPr algn="ctr"/>
                      <a:r>
                        <a:rPr lang="en-US" sz="1600" b="0" i="0" u="none" strike="noStrike" kern="1200" baseline="0" dirty="0">
                          <a:solidFill>
                            <a:schemeClr val="tx1"/>
                          </a:solidFill>
                          <a:latin typeface="Arial" panose="020B0604020202020204" pitchFamily="34" charset="0"/>
                          <a:ea typeface="+mn-ea"/>
                          <a:cs typeface="Arial" panose="020B0604020202020204" pitchFamily="34" charset="0"/>
                        </a:rPr>
                        <a:t>209.55</a:t>
                      </a:r>
                      <a:endParaRPr lang="en-US" sz="1600" dirty="0">
                        <a:latin typeface="Arial" panose="020B0604020202020204" pitchFamily="34" charset="0"/>
                        <a:cs typeface="Arial" panose="020B0604020202020204" pitchFamily="34" charset="0"/>
                      </a:endParaRPr>
                    </a:p>
                  </a:txBody>
                  <a:tcPr/>
                </a:tc>
                <a:tc>
                  <a:txBody>
                    <a:bodyPr/>
                    <a:lstStyle/>
                    <a:p>
                      <a:pPr algn="ct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0001"/>
                  </a:ext>
                </a:extLst>
              </a:tr>
              <a:tr h="0">
                <a:tc>
                  <a:txBody>
                    <a:bodyPr/>
                    <a:lstStyle/>
                    <a:p>
                      <a:r>
                        <a:rPr lang="en-US" sz="1600" b="0" i="0" u="none" strike="noStrike" kern="1200" baseline="0" dirty="0">
                          <a:solidFill>
                            <a:schemeClr val="tx1"/>
                          </a:solidFill>
                          <a:latin typeface="Arial" panose="020B0604020202020204" pitchFamily="34" charset="0"/>
                          <a:ea typeface="+mn-ea"/>
                          <a:cs typeface="Arial" panose="020B0604020202020204" pitchFamily="34" charset="0"/>
                        </a:rPr>
                        <a:t>Duration</a:t>
                      </a:r>
                      <a:endParaRPr lang="en-US" sz="1600" dirty="0">
                        <a:latin typeface="Arial" panose="020B0604020202020204" pitchFamily="34" charset="0"/>
                        <a:cs typeface="Arial" panose="020B0604020202020204" pitchFamily="34" charset="0"/>
                      </a:endParaRPr>
                    </a:p>
                  </a:txBody>
                  <a:tcPr/>
                </a:tc>
                <a:tc>
                  <a:txBody>
                    <a:bodyPr/>
                    <a:lstStyle/>
                    <a:p>
                      <a:pPr algn="ctr"/>
                      <a:r>
                        <a:rPr lang="en-US" sz="1600" b="0" i="0" u="none" strike="noStrike" kern="1200" baseline="0" dirty="0">
                          <a:solidFill>
                            <a:schemeClr val="tx1"/>
                          </a:solidFill>
                          <a:latin typeface="Arial" panose="020B0604020202020204" pitchFamily="34" charset="0"/>
                          <a:ea typeface="+mn-ea"/>
                          <a:cs typeface="Arial" panose="020B0604020202020204" pitchFamily="34" charset="0"/>
                        </a:rPr>
                        <a:t>1</a:t>
                      </a:r>
                      <a:endParaRPr lang="en-US" sz="1600" dirty="0">
                        <a:latin typeface="Arial" panose="020B0604020202020204" pitchFamily="34" charset="0"/>
                        <a:cs typeface="Arial" panose="020B0604020202020204" pitchFamily="34" charset="0"/>
                      </a:endParaRPr>
                    </a:p>
                  </a:txBody>
                  <a:tcPr/>
                </a:tc>
                <a:tc>
                  <a:txBody>
                    <a:bodyPr/>
                    <a:lstStyle/>
                    <a:p>
                      <a:pPr algn="ctr"/>
                      <a:r>
                        <a:rPr lang="en-US" sz="1600" b="0" i="0" u="none" strike="noStrike" kern="1200" baseline="0" dirty="0">
                          <a:solidFill>
                            <a:schemeClr val="tx1"/>
                          </a:solidFill>
                          <a:latin typeface="Arial" panose="020B0604020202020204" pitchFamily="34" charset="0"/>
                          <a:ea typeface="+mn-ea"/>
                          <a:cs typeface="Arial" panose="020B0604020202020204" pitchFamily="34" charset="0"/>
                        </a:rPr>
                        <a:t>44.86</a:t>
                      </a:r>
                      <a:endParaRPr lang="en-US" sz="1600" dirty="0">
                        <a:latin typeface="Arial" panose="020B0604020202020204" pitchFamily="34" charset="0"/>
                        <a:cs typeface="Arial" panose="020B0604020202020204" pitchFamily="34" charset="0"/>
                      </a:endParaRPr>
                    </a:p>
                  </a:txBody>
                  <a:tcPr/>
                </a:tc>
                <a:tc>
                  <a:txBody>
                    <a:bodyPr/>
                    <a:lstStyle/>
                    <a:p>
                      <a:pPr algn="ctr"/>
                      <a:r>
                        <a:rPr lang="en-US" sz="1600" b="0" i="0" u="none" strike="noStrike" kern="1200" baseline="0" dirty="0">
                          <a:solidFill>
                            <a:schemeClr val="tx1"/>
                          </a:solidFill>
                          <a:latin typeface="Arial" panose="020B0604020202020204" pitchFamily="34" charset="0"/>
                          <a:ea typeface="+mn-ea"/>
                          <a:cs typeface="Arial" panose="020B0604020202020204" pitchFamily="34" charset="0"/>
                        </a:rPr>
                        <a:t>158</a:t>
                      </a:r>
                      <a:endParaRPr lang="en-US" sz="1600" dirty="0">
                        <a:latin typeface="Arial" panose="020B0604020202020204" pitchFamily="34" charset="0"/>
                        <a:cs typeface="Arial" panose="020B0604020202020204" pitchFamily="34" charset="0"/>
                      </a:endParaRPr>
                    </a:p>
                  </a:txBody>
                  <a:tcPr/>
                </a:tc>
                <a:tc>
                  <a:txBody>
                    <a:bodyPr/>
                    <a:lstStyle/>
                    <a:p>
                      <a:pPr algn="ctr"/>
                      <a:r>
                        <a:rPr lang="en-US" sz="1600" b="0" i="0" u="none" strike="noStrike" kern="1200" baseline="0" dirty="0">
                          <a:solidFill>
                            <a:schemeClr val="tx1"/>
                          </a:solidFill>
                          <a:latin typeface="Arial" panose="020B0604020202020204" pitchFamily="34" charset="0"/>
                          <a:ea typeface="+mn-ea"/>
                          <a:cs typeface="Arial" panose="020B0604020202020204" pitchFamily="34" charset="0"/>
                        </a:rPr>
                        <a:t>164.69</a:t>
                      </a:r>
                      <a:endParaRPr lang="en-US" sz="1600" dirty="0">
                        <a:latin typeface="Arial" panose="020B0604020202020204" pitchFamily="34" charset="0"/>
                        <a:cs typeface="Arial" panose="020B0604020202020204" pitchFamily="34" charset="0"/>
                      </a:endParaRPr>
                    </a:p>
                  </a:txBody>
                  <a:tcPr/>
                </a:tc>
                <a:tc>
                  <a:txBody>
                    <a:bodyPr/>
                    <a:lstStyle/>
                    <a:p>
                      <a:pPr algn="ctr"/>
                      <a:r>
                        <a:rPr lang="en-US" sz="1600" b="0" i="0" u="none" strike="noStrike" kern="1200" baseline="0" dirty="0">
                          <a:solidFill>
                            <a:schemeClr val="tx1"/>
                          </a:solidFill>
                          <a:latin typeface="Arial" panose="020B0604020202020204" pitchFamily="34" charset="0"/>
                          <a:ea typeface="+mn-ea"/>
                          <a:cs typeface="Arial" panose="020B0604020202020204" pitchFamily="34" charset="0"/>
                        </a:rPr>
                        <a:t>2.12×10</a:t>
                      </a:r>
                      <a:r>
                        <a:rPr lang="en-US" sz="1600" b="0" i="0" u="none" strike="noStrike" kern="1200" baseline="30000" dirty="0">
                          <a:solidFill>
                            <a:schemeClr val="tx1"/>
                          </a:solidFill>
                          <a:latin typeface="Arial" panose="020B0604020202020204" pitchFamily="34" charset="0"/>
                          <a:ea typeface="+mn-ea"/>
                          <a:cs typeface="Arial" panose="020B0604020202020204" pitchFamily="34" charset="0"/>
                        </a:rPr>
                        <a:t>−11</a:t>
                      </a:r>
                      <a:endParaRPr lang="en-US" sz="1600" baseline="30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0002"/>
                  </a:ext>
                </a:extLst>
              </a:tr>
            </a:tbl>
          </a:graphicData>
        </a:graphic>
      </p:graphicFrame>
      <p:sp>
        <p:nvSpPr>
          <p:cNvPr id="2" name="TextBox 1"/>
          <p:cNvSpPr txBox="1"/>
          <p:nvPr/>
        </p:nvSpPr>
        <p:spPr>
          <a:xfrm>
            <a:off x="543937" y="864296"/>
            <a:ext cx="8462273" cy="1815882"/>
          </a:xfrm>
          <a:prstGeom prst="rect">
            <a:avLst/>
          </a:prstGeom>
          <a:noFill/>
        </p:spPr>
        <p:txBody>
          <a:bodyPr wrap="square" rtlCol="0">
            <a:spAutoFit/>
          </a:bodyPr>
          <a:lstStyle/>
          <a:p>
            <a:r>
              <a:rPr lang="en-CA" sz="2800" dirty="0" smtClean="0">
                <a:latin typeface="Arial" panose="020B0604020202020204" pitchFamily="34" charset="0"/>
                <a:cs typeface="Arial" panose="020B0604020202020204" pitchFamily="34" charset="0"/>
              </a:rPr>
              <a:t>Assumes outcomes at x have binomial distribution, instead of normal</a:t>
            </a:r>
          </a:p>
          <a:p>
            <a:r>
              <a:rPr lang="en-CA" sz="2800" dirty="0" smtClean="0">
                <a:latin typeface="Arial" panose="020B0604020202020204" pitchFamily="34" charset="0"/>
                <a:cs typeface="Arial" panose="020B0604020202020204" pitchFamily="34" charset="0"/>
              </a:rPr>
              <a:t>Probability of an event (dying) for given x is predicted by curve</a:t>
            </a:r>
          </a:p>
        </p:txBody>
      </p:sp>
    </p:spTree>
    <p:extLst>
      <p:ext uri="{BB962C8B-B14F-4D97-AF65-F5344CB8AC3E}">
        <p14:creationId xmlns:p14="http://schemas.microsoft.com/office/powerpoint/2010/main" val="2933755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129250FA-34C1-1F41-BA0D-61ABE6732AD7}"/>
              </a:ext>
            </a:extLst>
          </p:cNvPr>
          <p:cNvSpPr txBox="1"/>
          <p:nvPr/>
        </p:nvSpPr>
        <p:spPr>
          <a:xfrm>
            <a:off x="1215500" y="76007"/>
            <a:ext cx="6708889" cy="769441"/>
          </a:xfrm>
          <a:prstGeom prst="rect">
            <a:avLst/>
          </a:prstGeom>
          <a:noFill/>
        </p:spPr>
        <p:txBody>
          <a:bodyPr wrap="none" rtlCol="0">
            <a:spAutoFit/>
          </a:bodyPr>
          <a:lstStyle/>
          <a:p>
            <a:pPr algn="ctr"/>
            <a:r>
              <a:rPr lang="en-US" sz="4400" b="1" dirty="0">
                <a:solidFill>
                  <a:schemeClr val="accent2">
                    <a:lumMod val="40000"/>
                    <a:lumOff val="60000"/>
                  </a:schemeClr>
                </a:solidFill>
                <a:latin typeface="Arial" panose="020B0604020202020204" pitchFamily="34" charset="0"/>
                <a:ea typeface="Helvetica" charset="0"/>
                <a:cs typeface="Arial" panose="020B0604020202020204" pitchFamily="34" charset="0"/>
              </a:rPr>
              <a:t>Example: Bernoulli GLM</a:t>
            </a:r>
          </a:p>
        </p:txBody>
      </p:sp>
      <p:pic>
        <p:nvPicPr>
          <p:cNvPr id="4" name="Picture 3">
            <a:extLst>
              <a:ext uri="{FF2B5EF4-FFF2-40B4-BE49-F238E27FC236}">
                <a16:creationId xmlns="" xmlns:a16="http://schemas.microsoft.com/office/drawing/2014/main" id="{44E3EB30-65C7-0A4E-8665-4E12FCC0F118}"/>
              </a:ext>
            </a:extLst>
          </p:cNvPr>
          <p:cNvPicPr>
            <a:picLocks noChangeAspect="1"/>
          </p:cNvPicPr>
          <p:nvPr/>
        </p:nvPicPr>
        <p:blipFill rotWithShape="1">
          <a:blip r:embed="rId3"/>
          <a:srcRect t="47140"/>
          <a:stretch/>
        </p:blipFill>
        <p:spPr>
          <a:xfrm>
            <a:off x="2532456" y="1196474"/>
            <a:ext cx="4238734" cy="1604600"/>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 xmlns:a16="http://schemas.microsoft.com/office/drawing/2014/main" id="{27435275-B220-5C48-B99B-DB169E01F3F8}"/>
                  </a:ext>
                </a:extLst>
              </p:cNvPr>
              <p:cNvSpPr txBox="1"/>
              <p:nvPr/>
            </p:nvSpPr>
            <p:spPr>
              <a:xfrm>
                <a:off x="2334522" y="3009664"/>
                <a:ext cx="4634602" cy="7652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b="0" i="1" smtClean="0">
                              <a:latin typeface="Cambria Math" panose="02040503050406030204" pitchFamily="18" charset="0"/>
                            </a:rPr>
                          </m:ctrlPr>
                        </m:accPr>
                        <m:e>
                          <m:r>
                            <a:rPr lang="en-US" sz="2400" i="1">
                              <a:latin typeface="Cambria Math" panose="02040503050406030204" pitchFamily="18" charset="0"/>
                              <a:ea typeface="Helvetica" charset="0"/>
                              <a:cs typeface="Helvetica" charset="0"/>
                            </a:rPr>
                            <m:t>𝑂𝑅</m:t>
                          </m:r>
                        </m:e>
                      </m:acc>
                      <m:r>
                        <a:rPr lang="en-US" sz="2400" b="0" i="1" smtClean="0">
                          <a:latin typeface="Cambria Math" panose="02040503050406030204" pitchFamily="18" charset="0"/>
                          <a:ea typeface="Helvetica" charset="0"/>
                          <a:cs typeface="Helvetica" charset="0"/>
                        </a:rPr>
                        <m:t>= </m:t>
                      </m:r>
                      <m:f>
                        <m:fPr>
                          <m:ctrlPr>
                            <a:rPr lang="en-US" sz="2400" b="0" i="1" smtClean="0">
                              <a:latin typeface="Cambria Math" panose="02040503050406030204" pitchFamily="18" charset="0"/>
                            </a:rPr>
                          </m:ctrlPr>
                        </m:fPr>
                        <m:num>
                          <m:acc>
                            <m:accPr>
                              <m:chr m:val="̂"/>
                              <m:ctrlPr>
                                <a:rPr lang="en-US" sz="2400" b="0" i="1" smtClean="0">
                                  <a:latin typeface="Cambria Math" panose="02040503050406030204" pitchFamily="18" charset="0"/>
                                </a:rPr>
                              </m:ctrlPr>
                            </m:accPr>
                            <m:e>
                              <m:r>
                                <a:rPr lang="en-US" sz="2400" i="1">
                                  <a:latin typeface="Cambria Math" panose="02040503050406030204" pitchFamily="18" charset="0"/>
                                </a:rPr>
                                <m:t>𝑝</m:t>
                              </m:r>
                            </m:e>
                          </m:acc>
                        </m:num>
                        <m:den>
                          <m:r>
                            <a:rPr lang="en-US" sz="2400" b="0" i="1" smtClean="0">
                              <a:latin typeface="Cambria Math" panose="02040503050406030204" pitchFamily="18" charset="0"/>
                            </a:rPr>
                            <m:t>1−</m:t>
                          </m:r>
                          <m:acc>
                            <m:accPr>
                              <m:chr m:val="̂"/>
                              <m:ctrlPr>
                                <a:rPr lang="en-US" sz="2400" i="1">
                                  <a:latin typeface="Cambria Math" panose="02040503050406030204" pitchFamily="18" charset="0"/>
                                </a:rPr>
                              </m:ctrlPr>
                            </m:accPr>
                            <m:e>
                              <m:r>
                                <a:rPr lang="en-US" sz="2400" i="1">
                                  <a:latin typeface="Cambria Math" panose="02040503050406030204" pitchFamily="18" charset="0"/>
                                </a:rPr>
                                <m:t>𝑝</m:t>
                              </m:r>
                            </m:e>
                          </m:acc>
                        </m:den>
                      </m:f>
                      <m:r>
                        <a:rPr lang="en-US" sz="2400" b="0" i="1" smtClean="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rPr>
                                <m:t>1</m:t>
                              </m:r>
                            </m:sub>
                          </m:sSub>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0.24</m:t>
                          </m:r>
                        </m:sup>
                      </m:sSup>
                      <m:r>
                        <a:rPr lang="en-US" sz="2400" b="0" i="1" smtClean="0">
                          <a:latin typeface="Cambria Math" panose="02040503050406030204" pitchFamily="18" charset="0"/>
                        </a:rPr>
                        <m:t>=1.27</m:t>
                      </m:r>
                    </m:oMath>
                  </m:oMathPara>
                </a14:m>
                <a:endParaRPr lang="en-US" sz="2400" dirty="0">
                  <a:latin typeface="Helvetica" charset="0"/>
                  <a:ea typeface="Helvetica" charset="0"/>
                  <a:cs typeface="Helvetica" charset="0"/>
                </a:endParaRPr>
              </a:p>
            </p:txBody>
          </p:sp>
        </mc:Choice>
        <mc:Fallback xmlns="">
          <p:sp>
            <p:nvSpPr>
              <p:cNvPr id="5" name="TextBox 4">
                <a:extLst>
                  <a:ext uri="{FF2B5EF4-FFF2-40B4-BE49-F238E27FC236}">
                    <a16:creationId xmlns:a16="http://schemas.microsoft.com/office/drawing/2014/main" id="{27435275-B220-5C48-B99B-DB169E01F3F8}"/>
                  </a:ext>
                </a:extLst>
              </p:cNvPr>
              <p:cNvSpPr txBox="1">
                <a:spLocks noRot="1" noChangeAspect="1" noMove="1" noResize="1" noEditPoints="1" noAdjustHandles="1" noChangeArrowheads="1" noChangeShapeType="1" noTextEdit="1"/>
              </p:cNvSpPr>
              <p:nvPr/>
            </p:nvSpPr>
            <p:spPr>
              <a:xfrm>
                <a:off x="2334522" y="3009664"/>
                <a:ext cx="4634602" cy="765274"/>
              </a:xfrm>
              <a:prstGeom prst="rect">
                <a:avLst/>
              </a:prstGeom>
              <a:blipFill>
                <a:blip r:embed="rId4"/>
                <a:stretch>
                  <a:fillRect t="-9836"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 xmlns:a16="http://schemas.microsoft.com/office/drawing/2014/main" id="{08A033DA-13BC-E14E-BE3B-3B3ED38B2BCD}"/>
                  </a:ext>
                </a:extLst>
              </p:cNvPr>
              <p:cNvSpPr txBox="1"/>
              <p:nvPr/>
            </p:nvSpPr>
            <p:spPr>
              <a:xfrm>
                <a:off x="1971702" y="5677710"/>
                <a:ext cx="5196487" cy="7698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𝑝</m:t>
                              </m:r>
                            </m:e>
                          </m:acc>
                        </m:e>
                        <m:sub>
                          <m:r>
                            <a:rPr lang="en-US" sz="2400" i="1">
                              <a:latin typeface="Cambria Math" panose="02040503050406030204" pitchFamily="18" charset="0"/>
                            </a:rPr>
                            <m:t>𝑖</m:t>
                          </m:r>
                        </m:sub>
                      </m:sSub>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r>
                            <a:rPr lang="en-US" sz="2400" b="0" i="1" smtClean="0">
                              <a:latin typeface="Cambria Math" panose="02040503050406030204" pitchFamily="18" charset="0"/>
                            </a:rPr>
                            <m:t>=3</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(−1.66+0.24</m:t>
                              </m:r>
                              <m:r>
                                <a:rPr lang="en-US" sz="2400" b="0" i="1" smtClean="0">
                                  <a:latin typeface="Cambria Math" panose="02040503050406030204" pitchFamily="18" charset="0"/>
                                  <a:ea typeface="Cambria Math" panose="02040503050406030204" pitchFamily="18" charset="0"/>
                                </a:rPr>
                                <m:t>×</m:t>
                              </m:r>
                              <m:r>
                                <a:rPr lang="en-US" sz="2400" b="0" i="1" smtClean="0">
                                  <a:solidFill>
                                    <a:schemeClr val="accent2">
                                      <a:lumMod val="75000"/>
                                    </a:schemeClr>
                                  </a:solidFill>
                                  <a:latin typeface="Cambria Math" panose="02040503050406030204" pitchFamily="18" charset="0"/>
                                  <a:ea typeface="Cambria Math" panose="02040503050406030204" pitchFamily="18" charset="0"/>
                                </a:rPr>
                                <m:t>3</m:t>
                              </m:r>
                              <m:r>
                                <a:rPr lang="en-US" sz="2400" b="0" i="1" smtClean="0">
                                  <a:latin typeface="Cambria Math" panose="02040503050406030204" pitchFamily="18" charset="0"/>
                                  <a:ea typeface="Cambria Math" panose="02040503050406030204" pitchFamily="18" charset="0"/>
                                </a:rPr>
                                <m:t>)</m:t>
                              </m:r>
                            </m:sup>
                          </m:sSup>
                        </m:num>
                        <m:den>
                          <m:r>
                            <a:rPr lang="en-US" sz="2400" b="0" i="1" smtClean="0">
                              <a:latin typeface="Cambria Math" panose="02040503050406030204" pitchFamily="18" charset="0"/>
                            </a:rPr>
                            <m:t>1+</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b="0" i="1" smtClean="0">
                                  <a:latin typeface="Cambria Math" panose="02040503050406030204" pitchFamily="18" charset="0"/>
                                </a:rPr>
                                <m:t>(</m:t>
                              </m:r>
                              <m:r>
                                <a:rPr lang="en-US" sz="2400" i="1">
                                  <a:latin typeface="Cambria Math" panose="02040503050406030204" pitchFamily="18" charset="0"/>
                                </a:rPr>
                                <m:t>−1.66+0.24</m:t>
                              </m:r>
                              <m:r>
                                <a:rPr lang="en-US" sz="2400" i="1">
                                  <a:latin typeface="Cambria Math" panose="02040503050406030204" pitchFamily="18" charset="0"/>
                                  <a:ea typeface="Cambria Math" panose="02040503050406030204" pitchFamily="18" charset="0"/>
                                </a:rPr>
                                <m:t>×</m:t>
                              </m:r>
                              <m:r>
                                <a:rPr lang="en-US" sz="2400" i="1" smtClean="0">
                                  <a:solidFill>
                                    <a:schemeClr val="accent2">
                                      <a:lumMod val="75000"/>
                                    </a:schemeClr>
                                  </a:solidFill>
                                  <a:latin typeface="Cambria Math" panose="02040503050406030204" pitchFamily="18" charset="0"/>
                                  <a:ea typeface="Cambria Math" panose="02040503050406030204" pitchFamily="18" charset="0"/>
                                </a:rPr>
                                <m:t>3</m:t>
                              </m:r>
                              <m:r>
                                <a:rPr lang="en-US" sz="2400" b="0" i="1" smtClean="0">
                                  <a:latin typeface="Cambria Math" panose="02040503050406030204" pitchFamily="18" charset="0"/>
                                  <a:ea typeface="Cambria Math" panose="02040503050406030204" pitchFamily="18" charset="0"/>
                                </a:rPr>
                                <m:t>)</m:t>
                              </m:r>
                            </m:sup>
                          </m:sSup>
                        </m:den>
                      </m:f>
                      <m:r>
                        <a:rPr lang="en-US" sz="2400" b="0" i="1" smtClean="0">
                          <a:latin typeface="Cambria Math" panose="02040503050406030204" pitchFamily="18" charset="0"/>
                        </a:rPr>
                        <m:t>=0.28</m:t>
                      </m:r>
                    </m:oMath>
                  </m:oMathPara>
                </a14:m>
                <a:endParaRPr lang="en-US" sz="2400" dirty="0">
                  <a:latin typeface="Helvetica" charset="0"/>
                  <a:ea typeface="Helvetica" charset="0"/>
                  <a:cs typeface="Helvetica" charset="0"/>
                </a:endParaRPr>
              </a:p>
            </p:txBody>
          </p:sp>
        </mc:Choice>
        <mc:Fallback xmlns="">
          <p:sp>
            <p:nvSpPr>
              <p:cNvPr id="8" name="TextBox 7">
                <a:extLst>
                  <a:ext uri="{FF2B5EF4-FFF2-40B4-BE49-F238E27FC236}">
                    <a16:creationId xmlns:a16="http://schemas.microsoft.com/office/drawing/2014/main" id="{08A033DA-13BC-E14E-BE3B-3B3ED38B2BCD}"/>
                  </a:ext>
                </a:extLst>
              </p:cNvPr>
              <p:cNvSpPr txBox="1">
                <a:spLocks noRot="1" noChangeAspect="1" noMove="1" noResize="1" noEditPoints="1" noAdjustHandles="1" noChangeArrowheads="1" noChangeShapeType="1" noTextEdit="1"/>
              </p:cNvSpPr>
              <p:nvPr/>
            </p:nvSpPr>
            <p:spPr>
              <a:xfrm>
                <a:off x="1971702" y="5677710"/>
                <a:ext cx="5196487" cy="769891"/>
              </a:xfrm>
              <a:prstGeom prst="rect">
                <a:avLst/>
              </a:prstGeom>
              <a:blipFill>
                <a:blip r:embed="rId5"/>
                <a:stretch>
                  <a:fillRect l="-488" r="-732" b="-112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 xmlns:a16="http://schemas.microsoft.com/office/drawing/2014/main" id="{85F95C73-0EA9-3640-9A8D-66BE74405590}"/>
                  </a:ext>
                </a:extLst>
              </p:cNvPr>
              <p:cNvSpPr txBox="1"/>
              <p:nvPr/>
            </p:nvSpPr>
            <p:spPr>
              <a:xfrm>
                <a:off x="2270470" y="4074913"/>
                <a:ext cx="2299476" cy="9491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e>
                        <m:sub>
                          <m:r>
                            <a:rPr lang="en-US" sz="2400" b="0" i="1" smtClean="0">
                              <a:latin typeface="Cambria Math" panose="02040503050406030204" pitchFamily="18" charset="0"/>
                            </a:rPr>
                            <m:t>𝑖</m:t>
                          </m:r>
                        </m:sub>
                      </m:sSub>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e>
                      </m:d>
                      <m:r>
                        <a:rPr lang="en-US" sz="2400" b="0" i="1" smtClean="0">
                          <a:latin typeface="Cambria Math" panose="02040503050406030204" pitchFamily="18" charset="0"/>
                        </a:rPr>
                        <m:t>=</m:t>
                      </m:r>
                      <m:f>
                        <m:fPr>
                          <m:ctrlPr>
                            <a:rPr lang="en-US" sz="2400" i="1">
                              <a:latin typeface="Cambria Math" panose="02040503050406030204" pitchFamily="18" charset="0"/>
                            </a:rPr>
                          </m:ctrlPr>
                        </m:fPr>
                        <m:num>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𝑒</m:t>
                              </m:r>
                            </m:e>
                            <m:sup>
                              <m:sSubSup>
                                <m:sSubSupPr>
                                  <m:ctrlPr>
                                    <a:rPr lang="en-US" sz="2400" i="1" smtClean="0">
                                      <a:latin typeface="Cambria Math" panose="02040503050406030204" pitchFamily="18" charset="0"/>
                                    </a:rPr>
                                  </m:ctrlPr>
                                </m:sSubSupPr>
                                <m:e>
                                  <m:r>
                                    <a:rPr lang="en-US" sz="2400" i="1" smtClean="0">
                                      <a:latin typeface="Cambria Math" panose="02040503050406030204" pitchFamily="18" charset="0"/>
                                      <a:ea typeface="Cambria Math" panose="02040503050406030204" pitchFamily="18" charset="0"/>
                                    </a:rPr>
                                    <m:t>𝜂</m:t>
                                  </m:r>
                                </m:e>
                                <m:sub>
                                  <m:r>
                                    <a:rPr lang="en-US" sz="2400" b="0" i="1" smtClean="0">
                                      <a:latin typeface="Cambria Math" panose="02040503050406030204" pitchFamily="18" charset="0"/>
                                    </a:rPr>
                                    <m:t>𝑖</m:t>
                                  </m:r>
                                </m:sub>
                                <m:sup/>
                              </m:sSubSup>
                            </m:sup>
                          </m:sSup>
                        </m:num>
                        <m:den>
                          <m:r>
                            <a:rPr lang="en-US" sz="2400" i="1">
                              <a:latin typeface="Cambria Math" panose="02040503050406030204" pitchFamily="18" charset="0"/>
                            </a:rPr>
                            <m:t>1+</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sSubSup>
                                <m:sSubSupPr>
                                  <m:ctrlPr>
                                    <a:rPr lang="en-US" sz="2400" i="1">
                                      <a:latin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𝜂</m:t>
                                  </m:r>
                                </m:e>
                                <m:sub>
                                  <m:r>
                                    <a:rPr lang="en-US" sz="2400" i="1">
                                      <a:latin typeface="Cambria Math" panose="02040503050406030204" pitchFamily="18" charset="0"/>
                                    </a:rPr>
                                    <m:t>𝑖</m:t>
                                  </m:r>
                                </m:sub>
                                <m:sup/>
                              </m:sSubSup>
                            </m:sup>
                          </m:sSup>
                        </m:den>
                      </m:f>
                    </m:oMath>
                  </m:oMathPara>
                </a14:m>
                <a:endParaRPr lang="en-US" sz="2400" dirty="0">
                  <a:latin typeface="Helvetica" charset="0"/>
                  <a:ea typeface="Helvetica" charset="0"/>
                  <a:cs typeface="Helvetica" charset="0"/>
                </a:endParaRPr>
              </a:p>
            </p:txBody>
          </p:sp>
        </mc:Choice>
        <mc:Fallback xmlns="">
          <p:sp>
            <p:nvSpPr>
              <p:cNvPr id="9" name="TextBox 8">
                <a:extLst>
                  <a:ext uri="{FF2B5EF4-FFF2-40B4-BE49-F238E27FC236}">
                    <a16:creationId xmlns:a16="http://schemas.microsoft.com/office/drawing/2014/main" id="{85F95C73-0EA9-3640-9A8D-66BE74405590}"/>
                  </a:ext>
                </a:extLst>
              </p:cNvPr>
              <p:cNvSpPr txBox="1">
                <a:spLocks noRot="1" noChangeAspect="1" noMove="1" noResize="1" noEditPoints="1" noAdjustHandles="1" noChangeArrowheads="1" noChangeShapeType="1" noTextEdit="1"/>
              </p:cNvSpPr>
              <p:nvPr/>
            </p:nvSpPr>
            <p:spPr>
              <a:xfrm>
                <a:off x="2270470" y="4074913"/>
                <a:ext cx="2299476" cy="949106"/>
              </a:xfrm>
              <a:prstGeom prst="rect">
                <a:avLst/>
              </a:prstGeom>
              <a:blipFill>
                <a:blip r:embed="rId6"/>
                <a:stretch>
                  <a:fillRect l="-2198" b="-78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 xmlns:a16="http://schemas.microsoft.com/office/drawing/2014/main" id="{20B0CEB6-6AC1-4C43-A077-337739A178A6}"/>
                  </a:ext>
                </a:extLst>
              </p:cNvPr>
              <p:cNvSpPr txBox="1"/>
              <p:nvPr/>
            </p:nvSpPr>
            <p:spPr>
              <a:xfrm>
                <a:off x="4569946" y="4168098"/>
                <a:ext cx="2201244" cy="7738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rPr>
                                    <m:t>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m:t>
                              </m:r>
                            </m:sup>
                          </m:sSup>
                        </m:num>
                        <m:den>
                          <m:r>
                            <a:rPr lang="en-US" sz="2400" b="0" i="1" smtClean="0">
                              <a:latin typeface="Cambria Math" panose="02040503050406030204" pitchFamily="18" charset="0"/>
                            </a:rPr>
                            <m:t>1+</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1</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m:t>
                              </m:r>
                            </m:sup>
                          </m:sSup>
                        </m:den>
                      </m:f>
                    </m:oMath>
                  </m:oMathPara>
                </a14:m>
                <a:endParaRPr lang="en-US" sz="2400" dirty="0">
                  <a:latin typeface="Helvetica" charset="0"/>
                  <a:ea typeface="Helvetica" charset="0"/>
                  <a:cs typeface="Helvetica" charset="0"/>
                </a:endParaRPr>
              </a:p>
            </p:txBody>
          </p:sp>
        </mc:Choice>
        <mc:Fallback xmlns="">
          <p:sp>
            <p:nvSpPr>
              <p:cNvPr id="11" name="TextBox 10">
                <a:extLst>
                  <a:ext uri="{FF2B5EF4-FFF2-40B4-BE49-F238E27FC236}">
                    <a16:creationId xmlns:a16="http://schemas.microsoft.com/office/drawing/2014/main" id="{20B0CEB6-6AC1-4C43-A077-337739A178A6}"/>
                  </a:ext>
                </a:extLst>
              </p:cNvPr>
              <p:cNvSpPr txBox="1">
                <a:spLocks noRot="1" noChangeAspect="1" noMove="1" noResize="1" noEditPoints="1" noAdjustHandles="1" noChangeArrowheads="1" noChangeShapeType="1" noTextEdit="1"/>
              </p:cNvSpPr>
              <p:nvPr/>
            </p:nvSpPr>
            <p:spPr>
              <a:xfrm>
                <a:off x="4569946" y="4168098"/>
                <a:ext cx="2201244" cy="773866"/>
              </a:xfrm>
              <a:prstGeom prst="rect">
                <a:avLst/>
              </a:prstGeom>
              <a:blipFill>
                <a:blip r:embed="rId7"/>
                <a:stretch>
                  <a:fillRect l="-1156" t="-1613" r="-1734" b="-11290"/>
                </a:stretch>
              </a:blipFill>
            </p:spPr>
            <p:txBody>
              <a:bodyPr/>
              <a:lstStyle/>
              <a:p>
                <a:r>
                  <a:rPr lang="en-US">
                    <a:noFill/>
                  </a:rPr>
                  <a:t> </a:t>
                </a:r>
              </a:p>
            </p:txBody>
          </p:sp>
        </mc:Fallback>
      </mc:AlternateContent>
    </p:spTree>
    <p:extLst>
      <p:ext uri="{BB962C8B-B14F-4D97-AF65-F5344CB8AC3E}">
        <p14:creationId xmlns:p14="http://schemas.microsoft.com/office/powerpoint/2010/main" val="2697818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129250FA-34C1-1F41-BA0D-61ABE6732AD7}"/>
              </a:ext>
            </a:extLst>
          </p:cNvPr>
          <p:cNvSpPr txBox="1"/>
          <p:nvPr/>
        </p:nvSpPr>
        <p:spPr>
          <a:xfrm>
            <a:off x="-1" y="16454"/>
            <a:ext cx="9144001" cy="769441"/>
          </a:xfrm>
          <a:prstGeom prst="rect">
            <a:avLst/>
          </a:prstGeom>
          <a:noFill/>
        </p:spPr>
        <p:txBody>
          <a:bodyPr wrap="square" rtlCol="0">
            <a:spAutoFit/>
          </a:bodyPr>
          <a:lstStyle/>
          <a:p>
            <a:pPr algn="ctr"/>
            <a:r>
              <a:rPr lang="en-US" sz="4400" b="1" dirty="0" smtClean="0">
                <a:solidFill>
                  <a:schemeClr val="accent2">
                    <a:lumMod val="40000"/>
                    <a:lumOff val="60000"/>
                  </a:schemeClr>
                </a:solidFill>
                <a:latin typeface="Arial" panose="020B0604020202020204" pitchFamily="34" charset="0"/>
                <a:ea typeface="Helvetica" charset="0"/>
                <a:cs typeface="Arial" panose="020B0604020202020204" pitchFamily="34" charset="0"/>
              </a:rPr>
              <a:t>Poisson Regression Example</a:t>
            </a:r>
            <a:endParaRPr lang="en-US" sz="4400" b="1" dirty="0">
              <a:solidFill>
                <a:schemeClr val="accent2">
                  <a:lumMod val="40000"/>
                  <a:lumOff val="60000"/>
                </a:schemeClr>
              </a:solidFill>
              <a:latin typeface="Arial" panose="020B0604020202020204" pitchFamily="34" charset="0"/>
              <a:ea typeface="Helvetica" charset="0"/>
              <a:cs typeface="Arial" panose="020B0604020202020204" pitchFamily="34" charset="0"/>
            </a:endParaRPr>
          </a:p>
        </p:txBody>
      </p:sp>
      <p:pic>
        <p:nvPicPr>
          <p:cNvPr id="10" name="Picture 9"/>
          <p:cNvPicPr>
            <a:picLocks noChangeAspect="1"/>
          </p:cNvPicPr>
          <p:nvPr/>
        </p:nvPicPr>
        <p:blipFill>
          <a:blip r:embed="rId3"/>
          <a:stretch>
            <a:fillRect/>
          </a:stretch>
        </p:blipFill>
        <p:spPr>
          <a:xfrm>
            <a:off x="-1" y="1629404"/>
            <a:ext cx="9144000" cy="5228596"/>
          </a:xfrm>
          <a:prstGeom prst="rect">
            <a:avLst/>
          </a:prstGeom>
        </p:spPr>
      </p:pic>
      <p:pic>
        <p:nvPicPr>
          <p:cNvPr id="1026" name="Picture 2" descr="Rana-iberica-La-Vera-20071111 9.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30925" y="992531"/>
            <a:ext cx="3513074" cy="2763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91512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129250FA-34C1-1F41-BA0D-61ABE6732AD7}"/>
              </a:ext>
            </a:extLst>
          </p:cNvPr>
          <p:cNvSpPr txBox="1"/>
          <p:nvPr/>
        </p:nvSpPr>
        <p:spPr>
          <a:xfrm>
            <a:off x="-1" y="16454"/>
            <a:ext cx="9144001" cy="769441"/>
          </a:xfrm>
          <a:prstGeom prst="rect">
            <a:avLst/>
          </a:prstGeom>
          <a:noFill/>
        </p:spPr>
        <p:txBody>
          <a:bodyPr wrap="square" rtlCol="0">
            <a:spAutoFit/>
          </a:bodyPr>
          <a:lstStyle/>
          <a:p>
            <a:pPr algn="ctr"/>
            <a:r>
              <a:rPr lang="en-US" sz="4400" b="1" dirty="0" smtClean="0">
                <a:solidFill>
                  <a:schemeClr val="accent2">
                    <a:lumMod val="40000"/>
                    <a:lumOff val="60000"/>
                  </a:schemeClr>
                </a:solidFill>
                <a:latin typeface="Arial" panose="020B0604020202020204" pitchFamily="34" charset="0"/>
                <a:ea typeface="Helvetica" charset="0"/>
                <a:cs typeface="Arial" panose="020B0604020202020204" pitchFamily="34" charset="0"/>
              </a:rPr>
              <a:t>Poisson Regression Example</a:t>
            </a:r>
            <a:endParaRPr lang="en-US" sz="4400" b="1" dirty="0">
              <a:solidFill>
                <a:schemeClr val="accent2">
                  <a:lumMod val="40000"/>
                  <a:lumOff val="60000"/>
                </a:schemeClr>
              </a:solidFill>
              <a:latin typeface="Arial" panose="020B0604020202020204" pitchFamily="34" charset="0"/>
              <a:ea typeface="Helvetica" charset="0"/>
              <a:cs typeface="Arial" panose="020B0604020202020204" pitchFamily="34" charset="0"/>
            </a:endParaRPr>
          </a:p>
        </p:txBody>
      </p:sp>
      <p:sp>
        <p:nvSpPr>
          <p:cNvPr id="2" name="TextBox 1"/>
          <p:cNvSpPr txBox="1"/>
          <p:nvPr/>
        </p:nvSpPr>
        <p:spPr>
          <a:xfrm>
            <a:off x="670560" y="1182624"/>
            <a:ext cx="7620000" cy="1323439"/>
          </a:xfrm>
          <a:prstGeom prst="rect">
            <a:avLst/>
          </a:prstGeom>
          <a:noFill/>
        </p:spPr>
        <p:txBody>
          <a:bodyPr wrap="square" rtlCol="0">
            <a:spAutoFit/>
          </a:bodyPr>
          <a:lstStyle/>
          <a:p>
            <a:r>
              <a:rPr lang="en-CA" sz="2400" dirty="0" smtClean="0">
                <a:latin typeface="Arial" panose="020B0604020202020204" pitchFamily="34" charset="0"/>
                <a:cs typeface="Arial" panose="020B0604020202020204" pitchFamily="34" charset="0"/>
              </a:rPr>
              <a:t>Response variable (Y</a:t>
            </a:r>
            <a:r>
              <a:rPr lang="en-CA" sz="2400" baseline="-25000" dirty="0" smtClean="0">
                <a:latin typeface="Arial" panose="020B0604020202020204" pitchFamily="34" charset="0"/>
                <a:cs typeface="Arial" panose="020B0604020202020204" pitchFamily="34" charset="0"/>
              </a:rPr>
              <a:t>i</a:t>
            </a:r>
            <a:r>
              <a:rPr lang="en-CA" sz="2400" dirty="0" smtClean="0">
                <a:latin typeface="Arial" panose="020B0604020202020204" pitchFamily="34" charset="0"/>
                <a:cs typeface="Arial" panose="020B0604020202020204" pitchFamily="34" charset="0"/>
              </a:rPr>
              <a:t>) = number of animals killed at site </a:t>
            </a:r>
            <a:r>
              <a:rPr lang="en-CA" sz="2400" dirty="0" err="1" smtClean="0">
                <a:latin typeface="Arial" panose="020B0604020202020204" pitchFamily="34" charset="0"/>
                <a:cs typeface="Arial" panose="020B0604020202020204" pitchFamily="34" charset="0"/>
              </a:rPr>
              <a:t>i</a:t>
            </a:r>
            <a:r>
              <a:rPr lang="en-CA" sz="2400" dirty="0" smtClean="0">
                <a:latin typeface="Arial" panose="020B0604020202020204" pitchFamily="34" charset="0"/>
                <a:cs typeface="Arial" panose="020B0604020202020204" pitchFamily="34" charset="0"/>
              </a:rPr>
              <a:t> is Poisson distributed with mean </a:t>
            </a:r>
            <a:r>
              <a:rPr lang="en-CA" sz="2400" dirty="0" err="1" smtClean="0">
                <a:latin typeface="Arial" panose="020B0604020202020204" pitchFamily="34" charset="0"/>
                <a:cs typeface="Arial" panose="020B0604020202020204" pitchFamily="34" charset="0"/>
              </a:rPr>
              <a:t>u</a:t>
            </a:r>
            <a:r>
              <a:rPr lang="en-CA" sz="2400" baseline="-25000" dirty="0" err="1" smtClean="0">
                <a:latin typeface="Arial" panose="020B0604020202020204" pitchFamily="34" charset="0"/>
                <a:cs typeface="Arial" panose="020B0604020202020204" pitchFamily="34" charset="0"/>
              </a:rPr>
              <a:t>i</a:t>
            </a:r>
            <a:endParaRPr lang="en-CA" sz="2400" baseline="-25000" dirty="0" smtClean="0">
              <a:latin typeface="Arial" panose="020B0604020202020204" pitchFamily="34" charset="0"/>
              <a:cs typeface="Arial" panose="020B0604020202020204" pitchFamily="34" charset="0"/>
            </a:endParaRPr>
          </a:p>
          <a:p>
            <a:endParaRPr lang="en-CA" sz="2400" baseline="-25000" dirty="0">
              <a:latin typeface="Arial" panose="020B0604020202020204" pitchFamily="34" charset="0"/>
              <a:cs typeface="Arial" panose="020B0604020202020204" pitchFamily="34" charset="0"/>
            </a:endParaRPr>
          </a:p>
          <a:p>
            <a:endParaRPr lang="en-CA" sz="2400" baseline="-25000" dirty="0" smtClean="0">
              <a:latin typeface="Arial" panose="020B0604020202020204" pitchFamily="34" charset="0"/>
              <a:cs typeface="Arial" panose="020B0604020202020204" pitchFamily="34" charset="0"/>
            </a:endParaRPr>
          </a:p>
        </p:txBody>
      </p:sp>
      <p:pic>
        <p:nvPicPr>
          <p:cNvPr id="3" name="Picture 2"/>
          <p:cNvPicPr>
            <a:picLocks noChangeAspect="1"/>
          </p:cNvPicPr>
          <p:nvPr/>
        </p:nvPicPr>
        <p:blipFill rotWithShape="1">
          <a:blip r:embed="rId3"/>
          <a:srcRect b="59154"/>
          <a:stretch/>
        </p:blipFill>
        <p:spPr>
          <a:xfrm>
            <a:off x="-1" y="2635127"/>
            <a:ext cx="9144000" cy="1522345"/>
          </a:xfrm>
          <a:prstGeom prst="rect">
            <a:avLst/>
          </a:prstGeom>
        </p:spPr>
      </p:pic>
    </p:spTree>
    <p:extLst>
      <p:ext uri="{BB962C8B-B14F-4D97-AF65-F5344CB8AC3E}">
        <p14:creationId xmlns:p14="http://schemas.microsoft.com/office/powerpoint/2010/main" val="4132123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Learning Objectives</a:t>
            </a:r>
            <a:endParaRPr lang="en-CA" dirty="0"/>
          </a:p>
        </p:txBody>
      </p:sp>
      <p:sp>
        <p:nvSpPr>
          <p:cNvPr id="4" name="Content Placeholder 2"/>
          <p:cNvSpPr>
            <a:spLocks noGrp="1"/>
          </p:cNvSpPr>
          <p:nvPr>
            <p:ph idx="1"/>
          </p:nvPr>
        </p:nvSpPr>
        <p:spPr>
          <a:xfrm>
            <a:off x="606982" y="1432719"/>
            <a:ext cx="7613043" cy="4351338"/>
          </a:xfrm>
        </p:spPr>
        <p:txBody>
          <a:bodyPr>
            <a:noAutofit/>
          </a:bodyPr>
          <a:lstStyle/>
          <a:p>
            <a:pPr marL="514350" indent="-514350">
              <a:lnSpc>
                <a:spcPct val="100000"/>
              </a:lnSpc>
              <a:buFont typeface="+mj-lt"/>
              <a:buAutoNum type="arabicPeriod"/>
            </a:pPr>
            <a:r>
              <a:rPr lang="en-US" dirty="0">
                <a:ea typeface="Helvetica" charset="0"/>
              </a:rPr>
              <a:t>Define generalized linear models (GLMs)</a:t>
            </a:r>
          </a:p>
          <a:p>
            <a:pPr marL="514350" indent="-514350">
              <a:lnSpc>
                <a:spcPct val="100000"/>
              </a:lnSpc>
              <a:buFont typeface="+mj-lt"/>
              <a:buAutoNum type="arabicPeriod"/>
            </a:pPr>
            <a:r>
              <a:rPr lang="en-US" dirty="0">
                <a:ea typeface="Helvetica" charset="0"/>
              </a:rPr>
              <a:t>Describe the three components of GLMs</a:t>
            </a:r>
          </a:p>
          <a:p>
            <a:pPr marL="514350" indent="-514350">
              <a:lnSpc>
                <a:spcPct val="100000"/>
              </a:lnSpc>
              <a:buFont typeface="+mj-lt"/>
              <a:buAutoNum type="arabicPeriod"/>
            </a:pPr>
            <a:r>
              <a:rPr lang="en-US" dirty="0">
                <a:ea typeface="Helvetica" charset="0"/>
              </a:rPr>
              <a:t>Describe two important assumptions of GLMs</a:t>
            </a:r>
          </a:p>
          <a:p>
            <a:pPr marL="514350" indent="-514350">
              <a:lnSpc>
                <a:spcPct val="100000"/>
              </a:lnSpc>
              <a:buFont typeface="+mj-lt"/>
              <a:buAutoNum type="arabicPeriod"/>
            </a:pPr>
            <a:r>
              <a:rPr lang="en-US" dirty="0">
                <a:ea typeface="Helvetica" charset="0"/>
              </a:rPr>
              <a:t>Use Binomial and Poisson GLMs</a:t>
            </a:r>
          </a:p>
          <a:p>
            <a:pPr marL="514350" indent="-514350">
              <a:lnSpc>
                <a:spcPct val="100000"/>
              </a:lnSpc>
              <a:buFont typeface="+mj-lt"/>
              <a:buAutoNum type="arabicPeriod"/>
            </a:pPr>
            <a:r>
              <a:rPr lang="en-US" dirty="0">
                <a:ea typeface="Helvetica" charset="0"/>
              </a:rPr>
              <a:t>Check the fit of Binomial and Poisson GLMs to </a:t>
            </a:r>
            <a:r>
              <a:rPr lang="en-US" dirty="0" smtClean="0">
                <a:ea typeface="Helvetica" charset="0"/>
              </a:rPr>
              <a:t>data</a:t>
            </a:r>
            <a:endParaRPr lang="en-US" dirty="0">
              <a:ea typeface="Helvetica" charset="0"/>
            </a:endParaRPr>
          </a:p>
        </p:txBody>
      </p:sp>
    </p:spTree>
    <p:extLst>
      <p:ext uri="{BB962C8B-B14F-4D97-AF65-F5344CB8AC3E}">
        <p14:creationId xmlns:p14="http://schemas.microsoft.com/office/powerpoint/2010/main" val="30720032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129250FA-34C1-1F41-BA0D-61ABE6732AD7}"/>
              </a:ext>
            </a:extLst>
          </p:cNvPr>
          <p:cNvSpPr txBox="1"/>
          <p:nvPr/>
        </p:nvSpPr>
        <p:spPr>
          <a:xfrm>
            <a:off x="-1" y="16454"/>
            <a:ext cx="9144001" cy="769441"/>
          </a:xfrm>
          <a:prstGeom prst="rect">
            <a:avLst/>
          </a:prstGeom>
          <a:noFill/>
        </p:spPr>
        <p:txBody>
          <a:bodyPr wrap="square" rtlCol="0">
            <a:spAutoFit/>
          </a:bodyPr>
          <a:lstStyle/>
          <a:p>
            <a:pPr algn="ctr"/>
            <a:r>
              <a:rPr lang="en-US" sz="4400" b="1" dirty="0" smtClean="0">
                <a:solidFill>
                  <a:schemeClr val="accent2">
                    <a:lumMod val="40000"/>
                    <a:lumOff val="60000"/>
                  </a:schemeClr>
                </a:solidFill>
                <a:latin typeface="Arial" panose="020B0604020202020204" pitchFamily="34" charset="0"/>
                <a:ea typeface="Helvetica" charset="0"/>
                <a:cs typeface="Arial" panose="020B0604020202020204" pitchFamily="34" charset="0"/>
              </a:rPr>
              <a:t>Poisson Regression Example</a:t>
            </a:r>
            <a:endParaRPr lang="en-US" sz="4400" b="1" dirty="0">
              <a:solidFill>
                <a:schemeClr val="accent2">
                  <a:lumMod val="40000"/>
                  <a:lumOff val="60000"/>
                </a:schemeClr>
              </a:solidFill>
              <a:latin typeface="Arial" panose="020B0604020202020204" pitchFamily="34" charset="0"/>
              <a:ea typeface="Helvetica" charset="0"/>
              <a:cs typeface="Arial" panose="020B0604020202020204" pitchFamily="34" charset="0"/>
            </a:endParaRPr>
          </a:p>
        </p:txBody>
      </p:sp>
      <p:pic>
        <p:nvPicPr>
          <p:cNvPr id="4" name="Picture 3"/>
          <p:cNvPicPr>
            <a:picLocks noChangeAspect="1"/>
          </p:cNvPicPr>
          <p:nvPr/>
        </p:nvPicPr>
        <p:blipFill>
          <a:blip r:embed="rId3"/>
          <a:stretch>
            <a:fillRect/>
          </a:stretch>
        </p:blipFill>
        <p:spPr>
          <a:xfrm>
            <a:off x="-1" y="951147"/>
            <a:ext cx="9036050" cy="5906853"/>
          </a:xfrm>
          <a:prstGeom prst="rect">
            <a:avLst/>
          </a:prstGeom>
        </p:spPr>
      </p:pic>
      <p:sp>
        <p:nvSpPr>
          <p:cNvPr id="5" name="Rectangle 4"/>
          <p:cNvSpPr/>
          <p:nvPr/>
        </p:nvSpPr>
        <p:spPr>
          <a:xfrm>
            <a:off x="-1" y="951147"/>
            <a:ext cx="9036050" cy="81686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8897361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129250FA-34C1-1F41-BA0D-61ABE6732AD7}"/>
              </a:ext>
            </a:extLst>
          </p:cNvPr>
          <p:cNvSpPr txBox="1"/>
          <p:nvPr/>
        </p:nvSpPr>
        <p:spPr>
          <a:xfrm>
            <a:off x="-1" y="16454"/>
            <a:ext cx="9144001" cy="769441"/>
          </a:xfrm>
          <a:prstGeom prst="rect">
            <a:avLst/>
          </a:prstGeom>
          <a:noFill/>
        </p:spPr>
        <p:txBody>
          <a:bodyPr wrap="square" rtlCol="0">
            <a:spAutoFit/>
          </a:bodyPr>
          <a:lstStyle/>
          <a:p>
            <a:pPr algn="ctr"/>
            <a:r>
              <a:rPr lang="en-US" sz="4400" b="1" dirty="0" smtClean="0">
                <a:solidFill>
                  <a:schemeClr val="accent2">
                    <a:lumMod val="40000"/>
                    <a:lumOff val="60000"/>
                  </a:schemeClr>
                </a:solidFill>
                <a:latin typeface="Arial" panose="020B0604020202020204" pitchFamily="34" charset="0"/>
                <a:ea typeface="Helvetica" charset="0"/>
                <a:cs typeface="Arial" panose="020B0604020202020204" pitchFamily="34" charset="0"/>
              </a:rPr>
              <a:t>Poisson Regression Example</a:t>
            </a:r>
            <a:endParaRPr lang="en-US" sz="4400" b="1" dirty="0">
              <a:solidFill>
                <a:schemeClr val="accent2">
                  <a:lumMod val="40000"/>
                  <a:lumOff val="60000"/>
                </a:schemeClr>
              </a:solidFill>
              <a:latin typeface="Arial" panose="020B0604020202020204" pitchFamily="34" charset="0"/>
              <a:ea typeface="Helvetica" charset="0"/>
              <a:cs typeface="Arial" panose="020B0604020202020204" pitchFamily="34" charset="0"/>
            </a:endParaRPr>
          </a:p>
        </p:txBody>
      </p:sp>
      <p:pic>
        <p:nvPicPr>
          <p:cNvPr id="4" name="Picture 3"/>
          <p:cNvPicPr>
            <a:picLocks noChangeAspect="1"/>
          </p:cNvPicPr>
          <p:nvPr/>
        </p:nvPicPr>
        <p:blipFill>
          <a:blip r:embed="rId3"/>
          <a:stretch>
            <a:fillRect/>
          </a:stretch>
        </p:blipFill>
        <p:spPr>
          <a:xfrm>
            <a:off x="-1" y="951147"/>
            <a:ext cx="9036050" cy="5906853"/>
          </a:xfrm>
          <a:prstGeom prst="rect">
            <a:avLst/>
          </a:prstGeom>
        </p:spPr>
      </p:pic>
      <p:sp>
        <p:nvSpPr>
          <p:cNvPr id="5" name="Rectangle 4"/>
          <p:cNvSpPr/>
          <p:nvPr/>
        </p:nvSpPr>
        <p:spPr>
          <a:xfrm>
            <a:off x="107950" y="3496140"/>
            <a:ext cx="5585714" cy="108805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3" name="Straight Connector 2"/>
          <p:cNvCxnSpPr/>
          <p:nvPr/>
        </p:nvCxnSpPr>
        <p:spPr>
          <a:xfrm>
            <a:off x="5693664" y="3496140"/>
            <a:ext cx="2645664" cy="978324"/>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5693664" y="3496140"/>
            <a:ext cx="2414016" cy="1088051"/>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13785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129250FA-34C1-1F41-BA0D-61ABE6732AD7}"/>
              </a:ext>
            </a:extLst>
          </p:cNvPr>
          <p:cNvSpPr txBox="1"/>
          <p:nvPr/>
        </p:nvSpPr>
        <p:spPr>
          <a:xfrm>
            <a:off x="-1" y="16454"/>
            <a:ext cx="9144001" cy="769441"/>
          </a:xfrm>
          <a:prstGeom prst="rect">
            <a:avLst/>
          </a:prstGeom>
          <a:noFill/>
        </p:spPr>
        <p:txBody>
          <a:bodyPr wrap="square" rtlCol="0">
            <a:spAutoFit/>
          </a:bodyPr>
          <a:lstStyle/>
          <a:p>
            <a:pPr algn="ctr"/>
            <a:r>
              <a:rPr lang="en-US" sz="4400" b="1" dirty="0" smtClean="0">
                <a:solidFill>
                  <a:schemeClr val="accent2">
                    <a:lumMod val="40000"/>
                    <a:lumOff val="60000"/>
                  </a:schemeClr>
                </a:solidFill>
                <a:latin typeface="Arial" panose="020B0604020202020204" pitchFamily="34" charset="0"/>
                <a:ea typeface="Helvetica" charset="0"/>
                <a:cs typeface="Arial" panose="020B0604020202020204" pitchFamily="34" charset="0"/>
              </a:rPr>
              <a:t>Poisson Regression Example</a:t>
            </a:r>
            <a:endParaRPr lang="en-US" sz="4400" b="1" dirty="0">
              <a:solidFill>
                <a:schemeClr val="accent2">
                  <a:lumMod val="40000"/>
                  <a:lumOff val="60000"/>
                </a:schemeClr>
              </a:solidFill>
              <a:latin typeface="Arial" panose="020B0604020202020204" pitchFamily="34" charset="0"/>
              <a:ea typeface="Helvetica" charset="0"/>
              <a:cs typeface="Arial" panose="020B0604020202020204" pitchFamily="34" charset="0"/>
            </a:endParaRPr>
          </a:p>
        </p:txBody>
      </p:sp>
      <p:pic>
        <p:nvPicPr>
          <p:cNvPr id="4" name="Picture 3"/>
          <p:cNvPicPr>
            <a:picLocks noChangeAspect="1"/>
          </p:cNvPicPr>
          <p:nvPr/>
        </p:nvPicPr>
        <p:blipFill>
          <a:blip r:embed="rId3"/>
          <a:stretch>
            <a:fillRect/>
          </a:stretch>
        </p:blipFill>
        <p:spPr>
          <a:xfrm>
            <a:off x="-2" y="951147"/>
            <a:ext cx="9036050" cy="5906853"/>
          </a:xfrm>
          <a:prstGeom prst="rect">
            <a:avLst/>
          </a:prstGeom>
        </p:spPr>
      </p:pic>
      <p:sp>
        <p:nvSpPr>
          <p:cNvPr id="5" name="Rectangle 4"/>
          <p:cNvSpPr/>
          <p:nvPr/>
        </p:nvSpPr>
        <p:spPr>
          <a:xfrm>
            <a:off x="-2" y="4657428"/>
            <a:ext cx="8928099" cy="108805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8916183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129250FA-34C1-1F41-BA0D-61ABE6732AD7}"/>
              </a:ext>
            </a:extLst>
          </p:cNvPr>
          <p:cNvSpPr txBox="1"/>
          <p:nvPr/>
        </p:nvSpPr>
        <p:spPr>
          <a:xfrm>
            <a:off x="-1" y="16454"/>
            <a:ext cx="9144001" cy="769441"/>
          </a:xfrm>
          <a:prstGeom prst="rect">
            <a:avLst/>
          </a:prstGeom>
          <a:noFill/>
        </p:spPr>
        <p:txBody>
          <a:bodyPr wrap="square" rtlCol="0">
            <a:spAutoFit/>
          </a:bodyPr>
          <a:lstStyle/>
          <a:p>
            <a:pPr algn="ctr"/>
            <a:r>
              <a:rPr lang="en-US" sz="4400" b="1" dirty="0" smtClean="0">
                <a:solidFill>
                  <a:schemeClr val="accent2">
                    <a:lumMod val="40000"/>
                    <a:lumOff val="60000"/>
                  </a:schemeClr>
                </a:solidFill>
                <a:latin typeface="Arial" panose="020B0604020202020204" pitchFamily="34" charset="0"/>
                <a:ea typeface="Helvetica" charset="0"/>
                <a:cs typeface="Arial" panose="020B0604020202020204" pitchFamily="34" charset="0"/>
              </a:rPr>
              <a:t>Poisson Regression Example</a:t>
            </a:r>
            <a:endParaRPr lang="en-US" sz="4400" b="1" dirty="0">
              <a:solidFill>
                <a:schemeClr val="accent2">
                  <a:lumMod val="40000"/>
                  <a:lumOff val="60000"/>
                </a:schemeClr>
              </a:solidFill>
              <a:latin typeface="Arial" panose="020B0604020202020204" pitchFamily="34" charset="0"/>
              <a:ea typeface="Helvetica"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0" y="5294261"/>
            <a:ext cx="9144000" cy="854110"/>
          </a:xfrm>
          <a:prstGeom prst="rect">
            <a:avLst/>
          </a:prstGeom>
        </p:spPr>
      </p:pic>
      <p:sp>
        <p:nvSpPr>
          <p:cNvPr id="4" name="TextBox 3"/>
          <p:cNvSpPr txBox="1"/>
          <p:nvPr/>
        </p:nvSpPr>
        <p:spPr>
          <a:xfrm>
            <a:off x="420622" y="1133856"/>
            <a:ext cx="8302753" cy="3539430"/>
          </a:xfrm>
          <a:prstGeom prst="rect">
            <a:avLst/>
          </a:prstGeom>
          <a:noFill/>
        </p:spPr>
        <p:txBody>
          <a:bodyPr wrap="square" rtlCol="0">
            <a:spAutoFit/>
          </a:bodyPr>
          <a:lstStyle/>
          <a:p>
            <a:r>
              <a:rPr lang="en-CA" sz="2800" b="1" dirty="0" smtClean="0">
                <a:latin typeface="Arial" panose="020B0604020202020204" pitchFamily="34" charset="0"/>
                <a:cs typeface="Arial" panose="020B0604020202020204" pitchFamily="34" charset="0"/>
              </a:rPr>
              <a:t>Null Deviance: </a:t>
            </a:r>
            <a:r>
              <a:rPr lang="en-CA" sz="2800" dirty="0" smtClean="0">
                <a:latin typeface="Arial" panose="020B0604020202020204" pitchFamily="34" charset="0"/>
                <a:cs typeface="Arial" panose="020B0604020202020204" pitchFamily="34" charset="0"/>
              </a:rPr>
              <a:t>residual deviance in the model that only contains the intercept (worst possible model)</a:t>
            </a:r>
          </a:p>
          <a:p>
            <a:r>
              <a:rPr lang="en-CA" sz="2800" dirty="0" smtClean="0">
                <a:latin typeface="Arial" panose="020B0604020202020204" pitchFamily="34" charset="0"/>
                <a:cs typeface="Arial" panose="020B0604020202020204" pitchFamily="34" charset="0"/>
              </a:rPr>
              <a:t>Equivalent to total sums of squares in linear model</a:t>
            </a:r>
          </a:p>
          <a:p>
            <a:endParaRPr lang="en-CA" sz="2800" dirty="0">
              <a:latin typeface="Arial" panose="020B0604020202020204" pitchFamily="34" charset="0"/>
              <a:cs typeface="Arial" panose="020B0604020202020204" pitchFamily="34" charset="0"/>
            </a:endParaRPr>
          </a:p>
          <a:p>
            <a:r>
              <a:rPr lang="en-CA" sz="2800" b="1" dirty="0" smtClean="0">
                <a:latin typeface="Arial" panose="020B0604020202020204" pitchFamily="34" charset="0"/>
                <a:cs typeface="Arial" panose="020B0604020202020204" pitchFamily="34" charset="0"/>
              </a:rPr>
              <a:t>Residual Deviance</a:t>
            </a:r>
            <a:r>
              <a:rPr lang="en-CA" sz="2800" b="1" dirty="0">
                <a:latin typeface="Arial" panose="020B0604020202020204" pitchFamily="34" charset="0"/>
                <a:cs typeface="Arial" panose="020B0604020202020204" pitchFamily="34" charset="0"/>
              </a:rPr>
              <a:t>: </a:t>
            </a:r>
            <a:r>
              <a:rPr lang="en-CA" sz="2800" dirty="0">
                <a:latin typeface="Arial" panose="020B0604020202020204" pitchFamily="34" charset="0"/>
                <a:cs typeface="Arial" panose="020B0604020202020204" pitchFamily="34" charset="0"/>
              </a:rPr>
              <a:t>twice the difference between the log likelihood of a model that provides a perfect fit (saturated model) and the log likelihood for the model under study</a:t>
            </a:r>
          </a:p>
        </p:txBody>
      </p:sp>
    </p:spTree>
    <p:extLst>
      <p:ext uri="{BB962C8B-B14F-4D97-AF65-F5344CB8AC3E}">
        <p14:creationId xmlns:p14="http://schemas.microsoft.com/office/powerpoint/2010/main" val="39432229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129250FA-34C1-1F41-BA0D-61ABE6732AD7}"/>
              </a:ext>
            </a:extLst>
          </p:cNvPr>
          <p:cNvSpPr txBox="1"/>
          <p:nvPr/>
        </p:nvSpPr>
        <p:spPr>
          <a:xfrm>
            <a:off x="-1" y="16454"/>
            <a:ext cx="9144001" cy="769441"/>
          </a:xfrm>
          <a:prstGeom prst="rect">
            <a:avLst/>
          </a:prstGeom>
          <a:noFill/>
        </p:spPr>
        <p:txBody>
          <a:bodyPr wrap="square" rtlCol="0">
            <a:spAutoFit/>
          </a:bodyPr>
          <a:lstStyle/>
          <a:p>
            <a:pPr algn="ctr"/>
            <a:r>
              <a:rPr lang="en-US" sz="4400" b="1" dirty="0" smtClean="0">
                <a:solidFill>
                  <a:schemeClr val="accent2">
                    <a:lumMod val="40000"/>
                    <a:lumOff val="60000"/>
                  </a:schemeClr>
                </a:solidFill>
                <a:latin typeface="Arial" panose="020B0604020202020204" pitchFamily="34" charset="0"/>
                <a:ea typeface="Helvetica" charset="0"/>
                <a:cs typeface="Arial" panose="020B0604020202020204" pitchFamily="34" charset="0"/>
              </a:rPr>
              <a:t>Poisson Regression Example</a:t>
            </a:r>
            <a:endParaRPr lang="en-US" sz="4400" b="1" dirty="0">
              <a:solidFill>
                <a:schemeClr val="accent2">
                  <a:lumMod val="40000"/>
                  <a:lumOff val="60000"/>
                </a:schemeClr>
              </a:solidFill>
              <a:latin typeface="Arial" panose="020B0604020202020204" pitchFamily="34" charset="0"/>
              <a:ea typeface="Helvetica" charset="0"/>
              <a:cs typeface="Arial" panose="020B0604020202020204" pitchFamily="34" charset="0"/>
            </a:endParaRPr>
          </a:p>
        </p:txBody>
      </p:sp>
      <p:pic>
        <p:nvPicPr>
          <p:cNvPr id="3" name="Picture 2"/>
          <p:cNvPicPr>
            <a:picLocks noChangeAspect="1"/>
          </p:cNvPicPr>
          <p:nvPr/>
        </p:nvPicPr>
        <p:blipFill>
          <a:blip r:embed="rId3"/>
          <a:stretch>
            <a:fillRect/>
          </a:stretch>
        </p:blipFill>
        <p:spPr>
          <a:xfrm>
            <a:off x="0" y="2357558"/>
            <a:ext cx="9144000" cy="1287517"/>
          </a:xfrm>
          <a:prstGeom prst="rect">
            <a:avLst/>
          </a:prstGeom>
        </p:spPr>
      </p:pic>
      <p:sp>
        <p:nvSpPr>
          <p:cNvPr id="6" name="TextBox 5"/>
          <p:cNvSpPr txBox="1"/>
          <p:nvPr/>
        </p:nvSpPr>
        <p:spPr>
          <a:xfrm>
            <a:off x="2761487" y="1206784"/>
            <a:ext cx="3621024" cy="584775"/>
          </a:xfrm>
          <a:prstGeom prst="rect">
            <a:avLst/>
          </a:prstGeom>
          <a:noFill/>
        </p:spPr>
        <p:txBody>
          <a:bodyPr wrap="square" rtlCol="0">
            <a:spAutoFit/>
          </a:bodyPr>
          <a:lstStyle/>
          <a:p>
            <a:r>
              <a:rPr lang="en-CA" sz="3200" dirty="0" smtClean="0">
                <a:latin typeface="Arial" panose="020B0604020202020204" pitchFamily="34" charset="0"/>
                <a:cs typeface="Arial" panose="020B0604020202020204" pitchFamily="34" charset="0"/>
              </a:rPr>
              <a:t>Pseudo R-squared</a:t>
            </a:r>
            <a:endParaRPr lang="en-CA" sz="3200" dirty="0">
              <a:latin typeface="Arial" panose="020B0604020202020204" pitchFamily="34" charset="0"/>
              <a:cs typeface="Arial" panose="020B0604020202020204" pitchFamily="34" charset="0"/>
            </a:endParaRPr>
          </a:p>
        </p:txBody>
      </p:sp>
      <p:sp>
        <p:nvSpPr>
          <p:cNvPr id="8" name="TextBox 7"/>
          <p:cNvSpPr txBox="1"/>
          <p:nvPr/>
        </p:nvSpPr>
        <p:spPr>
          <a:xfrm>
            <a:off x="792480" y="4262631"/>
            <a:ext cx="8095488" cy="954107"/>
          </a:xfrm>
          <a:prstGeom prst="rect">
            <a:avLst/>
          </a:prstGeom>
          <a:noFill/>
        </p:spPr>
        <p:txBody>
          <a:bodyPr wrap="square" rtlCol="0">
            <a:spAutoFit/>
          </a:bodyPr>
          <a:lstStyle/>
          <a:p>
            <a:r>
              <a:rPr lang="en-CA" sz="2800" dirty="0" smtClean="0">
                <a:latin typeface="Arial" panose="020B0604020202020204" pitchFamily="34" charset="0"/>
                <a:cs typeface="Arial" panose="020B0604020202020204" pitchFamily="34" charset="0"/>
              </a:rPr>
              <a:t>Distance to park explains 63.51% of the variation in road kills</a:t>
            </a:r>
            <a:endParaRPr lang="en-CA"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214283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129250FA-34C1-1F41-BA0D-61ABE6732AD7}"/>
              </a:ext>
            </a:extLst>
          </p:cNvPr>
          <p:cNvSpPr txBox="1"/>
          <p:nvPr/>
        </p:nvSpPr>
        <p:spPr>
          <a:xfrm>
            <a:off x="-1" y="16454"/>
            <a:ext cx="9144001" cy="769441"/>
          </a:xfrm>
          <a:prstGeom prst="rect">
            <a:avLst/>
          </a:prstGeom>
          <a:noFill/>
        </p:spPr>
        <p:txBody>
          <a:bodyPr wrap="square" rtlCol="0">
            <a:spAutoFit/>
          </a:bodyPr>
          <a:lstStyle/>
          <a:p>
            <a:pPr algn="ctr"/>
            <a:r>
              <a:rPr lang="en-US" sz="4400" b="1" dirty="0" smtClean="0">
                <a:solidFill>
                  <a:schemeClr val="accent2">
                    <a:lumMod val="40000"/>
                    <a:lumOff val="60000"/>
                  </a:schemeClr>
                </a:solidFill>
                <a:latin typeface="Arial" panose="020B0604020202020204" pitchFamily="34" charset="0"/>
                <a:ea typeface="Helvetica" charset="0"/>
                <a:cs typeface="Arial" panose="020B0604020202020204" pitchFamily="34" charset="0"/>
              </a:rPr>
              <a:t>Poisson Regression Example</a:t>
            </a:r>
            <a:endParaRPr lang="en-US" sz="4400" b="1" dirty="0">
              <a:solidFill>
                <a:schemeClr val="accent2">
                  <a:lumMod val="40000"/>
                  <a:lumOff val="60000"/>
                </a:schemeClr>
              </a:solidFill>
              <a:latin typeface="Arial" panose="020B0604020202020204" pitchFamily="34" charset="0"/>
              <a:ea typeface="Helvetica" charset="0"/>
              <a:cs typeface="Arial" panose="020B0604020202020204" pitchFamily="34" charset="0"/>
            </a:endParaRPr>
          </a:p>
        </p:txBody>
      </p:sp>
      <p:pic>
        <p:nvPicPr>
          <p:cNvPr id="4" name="Picture 3"/>
          <p:cNvPicPr>
            <a:picLocks noChangeAspect="1"/>
          </p:cNvPicPr>
          <p:nvPr/>
        </p:nvPicPr>
        <p:blipFill>
          <a:blip r:embed="rId3"/>
          <a:stretch>
            <a:fillRect/>
          </a:stretch>
        </p:blipFill>
        <p:spPr>
          <a:xfrm>
            <a:off x="286511" y="1122892"/>
            <a:ext cx="8570976" cy="5735108"/>
          </a:xfrm>
          <a:prstGeom prst="rect">
            <a:avLst/>
          </a:prstGeom>
        </p:spPr>
      </p:pic>
    </p:spTree>
    <p:extLst>
      <p:ext uri="{BB962C8B-B14F-4D97-AF65-F5344CB8AC3E}">
        <p14:creationId xmlns:p14="http://schemas.microsoft.com/office/powerpoint/2010/main" val="33895289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129250FA-34C1-1F41-BA0D-61ABE6732AD7}"/>
              </a:ext>
            </a:extLst>
          </p:cNvPr>
          <p:cNvSpPr txBox="1"/>
          <p:nvPr/>
        </p:nvSpPr>
        <p:spPr>
          <a:xfrm>
            <a:off x="-1" y="0"/>
            <a:ext cx="9144001" cy="769441"/>
          </a:xfrm>
          <a:prstGeom prst="rect">
            <a:avLst/>
          </a:prstGeom>
          <a:noFill/>
        </p:spPr>
        <p:txBody>
          <a:bodyPr wrap="square" rtlCol="0">
            <a:spAutoFit/>
          </a:bodyPr>
          <a:lstStyle/>
          <a:p>
            <a:pPr algn="ctr"/>
            <a:r>
              <a:rPr lang="en-US" sz="4400" b="1" dirty="0" smtClean="0">
                <a:solidFill>
                  <a:schemeClr val="accent2">
                    <a:lumMod val="40000"/>
                    <a:lumOff val="60000"/>
                  </a:schemeClr>
                </a:solidFill>
                <a:latin typeface="Arial" panose="020B0604020202020204" pitchFamily="34" charset="0"/>
                <a:ea typeface="Helvetica" charset="0"/>
                <a:cs typeface="Arial" panose="020B0604020202020204" pitchFamily="34" charset="0"/>
              </a:rPr>
              <a:t>Checking for </a:t>
            </a:r>
            <a:r>
              <a:rPr lang="en-US" sz="4400" b="1" dirty="0" err="1" smtClean="0">
                <a:solidFill>
                  <a:schemeClr val="accent2">
                    <a:lumMod val="40000"/>
                    <a:lumOff val="60000"/>
                  </a:schemeClr>
                </a:solidFill>
                <a:latin typeface="Arial" panose="020B0604020202020204" pitchFamily="34" charset="0"/>
                <a:ea typeface="Helvetica" charset="0"/>
                <a:cs typeface="Arial" panose="020B0604020202020204" pitchFamily="34" charset="0"/>
              </a:rPr>
              <a:t>Overdispersion</a:t>
            </a:r>
            <a:endParaRPr lang="en-US" sz="4400" b="1" dirty="0">
              <a:solidFill>
                <a:schemeClr val="accent2">
                  <a:lumMod val="40000"/>
                  <a:lumOff val="60000"/>
                </a:schemeClr>
              </a:solidFill>
              <a:latin typeface="Arial" panose="020B0604020202020204" pitchFamily="34" charset="0"/>
              <a:ea typeface="Helvetica" charset="0"/>
              <a:cs typeface="Arial" panose="020B0604020202020204" pitchFamily="34" charset="0"/>
            </a:endParaRPr>
          </a:p>
        </p:txBody>
      </p:sp>
      <p:pic>
        <p:nvPicPr>
          <p:cNvPr id="2" name="Picture 1"/>
          <p:cNvPicPr>
            <a:picLocks noChangeAspect="1"/>
          </p:cNvPicPr>
          <p:nvPr/>
        </p:nvPicPr>
        <p:blipFill rotWithShape="1">
          <a:blip r:embed="rId3"/>
          <a:srcRect t="23626"/>
          <a:stretch/>
        </p:blipFill>
        <p:spPr>
          <a:xfrm>
            <a:off x="3141153" y="1304544"/>
            <a:ext cx="2861692" cy="1735981"/>
          </a:xfrm>
          <a:prstGeom prst="rect">
            <a:avLst/>
          </a:prstGeom>
        </p:spPr>
      </p:pic>
      <p:sp>
        <p:nvSpPr>
          <p:cNvPr id="3" name="TextBox 2"/>
          <p:cNvSpPr txBox="1"/>
          <p:nvPr/>
        </p:nvSpPr>
        <p:spPr>
          <a:xfrm>
            <a:off x="3141153" y="4023360"/>
            <a:ext cx="2901696" cy="523220"/>
          </a:xfrm>
          <a:prstGeom prst="rect">
            <a:avLst/>
          </a:prstGeom>
          <a:noFill/>
        </p:spPr>
        <p:txBody>
          <a:bodyPr wrap="square" rtlCol="0">
            <a:spAutoFit/>
          </a:bodyPr>
          <a:lstStyle/>
          <a:p>
            <a:r>
              <a:rPr lang="en-CA" sz="2800" dirty="0" smtClean="0">
                <a:latin typeface="Arial" panose="020B0604020202020204" pitchFamily="34" charset="0"/>
                <a:cs typeface="Arial" panose="020B0604020202020204" pitchFamily="34" charset="0"/>
              </a:rPr>
              <a:t>390.9/51 = 7.65</a:t>
            </a:r>
            <a:endParaRPr lang="en-CA"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12694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129250FA-34C1-1F41-BA0D-61ABE6732AD7}"/>
              </a:ext>
            </a:extLst>
          </p:cNvPr>
          <p:cNvSpPr txBox="1"/>
          <p:nvPr/>
        </p:nvSpPr>
        <p:spPr>
          <a:xfrm>
            <a:off x="-1" y="0"/>
            <a:ext cx="9144001" cy="1446550"/>
          </a:xfrm>
          <a:prstGeom prst="rect">
            <a:avLst/>
          </a:prstGeom>
          <a:noFill/>
        </p:spPr>
        <p:txBody>
          <a:bodyPr wrap="square" rtlCol="0">
            <a:spAutoFit/>
          </a:bodyPr>
          <a:lstStyle/>
          <a:p>
            <a:pPr algn="ctr"/>
            <a:r>
              <a:rPr lang="en-US" sz="4400" b="1" dirty="0" smtClean="0">
                <a:solidFill>
                  <a:schemeClr val="accent2">
                    <a:lumMod val="40000"/>
                    <a:lumOff val="60000"/>
                  </a:schemeClr>
                </a:solidFill>
                <a:latin typeface="Arial" panose="020B0604020202020204" pitchFamily="34" charset="0"/>
                <a:ea typeface="Helvetica" charset="0"/>
                <a:cs typeface="Arial" panose="020B0604020202020204" pitchFamily="34" charset="0"/>
              </a:rPr>
              <a:t>Quasi-Poisson Model for Over-dispersed data</a:t>
            </a:r>
            <a:endParaRPr lang="en-US" sz="4400" b="1" dirty="0">
              <a:solidFill>
                <a:schemeClr val="accent2">
                  <a:lumMod val="40000"/>
                  <a:lumOff val="60000"/>
                </a:schemeClr>
              </a:solidFill>
              <a:latin typeface="Arial" panose="020B0604020202020204" pitchFamily="34" charset="0"/>
              <a:ea typeface="Helvetica"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0" y="2693845"/>
            <a:ext cx="9144000" cy="1470309"/>
          </a:xfrm>
          <a:prstGeom prst="rect">
            <a:avLst/>
          </a:prstGeom>
        </p:spPr>
      </p:pic>
      <p:sp>
        <p:nvSpPr>
          <p:cNvPr id="3" name="Oval 2"/>
          <p:cNvSpPr/>
          <p:nvPr/>
        </p:nvSpPr>
        <p:spPr>
          <a:xfrm>
            <a:off x="7473696" y="2828544"/>
            <a:ext cx="451104" cy="414528"/>
          </a:xfrm>
          <a:prstGeom prst="ellipse">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p:cNvPicPr>
            <a:picLocks noChangeAspect="1"/>
          </p:cNvPicPr>
          <p:nvPr/>
        </p:nvPicPr>
        <p:blipFill>
          <a:blip r:embed="rId4"/>
          <a:stretch>
            <a:fillRect/>
          </a:stretch>
        </p:blipFill>
        <p:spPr>
          <a:xfrm>
            <a:off x="0" y="5459773"/>
            <a:ext cx="9144000" cy="361527"/>
          </a:xfrm>
          <a:prstGeom prst="rect">
            <a:avLst/>
          </a:prstGeom>
        </p:spPr>
      </p:pic>
    </p:spTree>
    <p:extLst>
      <p:ext uri="{BB962C8B-B14F-4D97-AF65-F5344CB8AC3E}">
        <p14:creationId xmlns:p14="http://schemas.microsoft.com/office/powerpoint/2010/main" val="7296027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129250FA-34C1-1F41-BA0D-61ABE6732AD7}"/>
              </a:ext>
            </a:extLst>
          </p:cNvPr>
          <p:cNvSpPr txBox="1"/>
          <p:nvPr/>
        </p:nvSpPr>
        <p:spPr>
          <a:xfrm>
            <a:off x="-1" y="0"/>
            <a:ext cx="9144001" cy="1446550"/>
          </a:xfrm>
          <a:prstGeom prst="rect">
            <a:avLst/>
          </a:prstGeom>
          <a:noFill/>
        </p:spPr>
        <p:txBody>
          <a:bodyPr wrap="square" rtlCol="0">
            <a:spAutoFit/>
          </a:bodyPr>
          <a:lstStyle/>
          <a:p>
            <a:pPr algn="ctr"/>
            <a:r>
              <a:rPr lang="en-US" sz="4400" b="1" dirty="0" smtClean="0">
                <a:solidFill>
                  <a:schemeClr val="accent2">
                    <a:lumMod val="40000"/>
                    <a:lumOff val="60000"/>
                  </a:schemeClr>
                </a:solidFill>
                <a:latin typeface="Arial" panose="020B0604020202020204" pitchFamily="34" charset="0"/>
                <a:ea typeface="Helvetica" charset="0"/>
                <a:cs typeface="Arial" panose="020B0604020202020204" pitchFamily="34" charset="0"/>
              </a:rPr>
              <a:t>Quasi-Poisson Model for Over-dispersed data</a:t>
            </a:r>
            <a:endParaRPr lang="en-US" sz="4400" b="1" dirty="0">
              <a:solidFill>
                <a:schemeClr val="accent2">
                  <a:lumMod val="40000"/>
                  <a:lumOff val="60000"/>
                </a:schemeClr>
              </a:solidFill>
              <a:latin typeface="Arial" panose="020B0604020202020204" pitchFamily="34" charset="0"/>
              <a:ea typeface="Helvetica" charset="0"/>
              <a:cs typeface="Arial" panose="020B0604020202020204" pitchFamily="34" charset="0"/>
            </a:endParaRPr>
          </a:p>
        </p:txBody>
      </p:sp>
      <p:pic>
        <p:nvPicPr>
          <p:cNvPr id="6" name="Picture 5"/>
          <p:cNvPicPr>
            <a:picLocks noChangeAspect="1"/>
          </p:cNvPicPr>
          <p:nvPr/>
        </p:nvPicPr>
        <p:blipFill>
          <a:blip r:embed="rId3"/>
          <a:stretch>
            <a:fillRect/>
          </a:stretch>
        </p:blipFill>
        <p:spPr>
          <a:xfrm>
            <a:off x="0" y="1983234"/>
            <a:ext cx="9144000" cy="2891532"/>
          </a:xfrm>
          <a:prstGeom prst="rect">
            <a:avLst/>
          </a:prstGeom>
        </p:spPr>
      </p:pic>
      <p:sp>
        <p:nvSpPr>
          <p:cNvPr id="8" name="Oval 7"/>
          <p:cNvSpPr/>
          <p:nvPr/>
        </p:nvSpPr>
        <p:spPr>
          <a:xfrm>
            <a:off x="670560" y="3511296"/>
            <a:ext cx="1511808" cy="463296"/>
          </a:xfrm>
          <a:prstGeom prst="ellipse">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6768152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129250FA-34C1-1F41-BA0D-61ABE6732AD7}"/>
              </a:ext>
            </a:extLst>
          </p:cNvPr>
          <p:cNvSpPr txBox="1"/>
          <p:nvPr/>
        </p:nvSpPr>
        <p:spPr>
          <a:xfrm>
            <a:off x="-1" y="0"/>
            <a:ext cx="9144001" cy="1446550"/>
          </a:xfrm>
          <a:prstGeom prst="rect">
            <a:avLst/>
          </a:prstGeom>
          <a:noFill/>
        </p:spPr>
        <p:txBody>
          <a:bodyPr wrap="square" rtlCol="0">
            <a:spAutoFit/>
          </a:bodyPr>
          <a:lstStyle/>
          <a:p>
            <a:pPr algn="ctr"/>
            <a:r>
              <a:rPr lang="en-US" sz="4400" b="1" dirty="0" smtClean="0">
                <a:solidFill>
                  <a:schemeClr val="accent2">
                    <a:lumMod val="40000"/>
                    <a:lumOff val="60000"/>
                  </a:schemeClr>
                </a:solidFill>
                <a:latin typeface="Arial" panose="020B0604020202020204" pitchFamily="34" charset="0"/>
                <a:ea typeface="Helvetica" charset="0"/>
                <a:cs typeface="Arial" panose="020B0604020202020204" pitchFamily="34" charset="0"/>
              </a:rPr>
              <a:t>Quasi-Poisson Model for Over-dispersed data</a:t>
            </a:r>
            <a:endParaRPr lang="en-US" sz="4400" b="1" dirty="0">
              <a:solidFill>
                <a:schemeClr val="accent2">
                  <a:lumMod val="40000"/>
                  <a:lumOff val="60000"/>
                </a:schemeClr>
              </a:solidFill>
              <a:latin typeface="Arial" panose="020B0604020202020204" pitchFamily="34" charset="0"/>
              <a:ea typeface="Helvetica"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1" y="1536225"/>
            <a:ext cx="9144000" cy="5321775"/>
          </a:xfrm>
          <a:prstGeom prst="rect">
            <a:avLst/>
          </a:prstGeom>
        </p:spPr>
      </p:pic>
    </p:spTree>
    <p:extLst>
      <p:ext uri="{BB962C8B-B14F-4D97-AF65-F5344CB8AC3E}">
        <p14:creationId xmlns:p14="http://schemas.microsoft.com/office/powerpoint/2010/main" val="8851434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59F32246-9950-C341-B3DF-ADDCD5926015}"/>
              </a:ext>
            </a:extLst>
          </p:cNvPr>
          <p:cNvSpPr txBox="1"/>
          <p:nvPr/>
        </p:nvSpPr>
        <p:spPr>
          <a:xfrm>
            <a:off x="1799450" y="201768"/>
            <a:ext cx="5926622" cy="769441"/>
          </a:xfrm>
          <a:prstGeom prst="rect">
            <a:avLst/>
          </a:prstGeom>
          <a:noFill/>
        </p:spPr>
        <p:txBody>
          <a:bodyPr wrap="none" rtlCol="0">
            <a:spAutoFit/>
          </a:bodyPr>
          <a:lstStyle/>
          <a:p>
            <a:r>
              <a:rPr lang="en-US" sz="4400" b="1" dirty="0">
                <a:solidFill>
                  <a:schemeClr val="accent2">
                    <a:lumMod val="40000"/>
                    <a:lumOff val="60000"/>
                  </a:schemeClr>
                </a:solidFill>
                <a:latin typeface="Arial" panose="020B0604020202020204" pitchFamily="34" charset="0"/>
                <a:ea typeface="Helvetica" charset="0"/>
                <a:cs typeface="Arial" panose="020B0604020202020204" pitchFamily="34" charset="0"/>
              </a:rPr>
              <a:t>General Linear Model</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 xmlns:a16="http://schemas.microsoft.com/office/drawing/2014/main" id="{48FB7744-4679-D24F-AFB4-002063E32495}"/>
                  </a:ext>
                </a:extLst>
              </p:cNvPr>
              <p:cNvSpPr txBox="1"/>
              <p:nvPr/>
            </p:nvSpPr>
            <p:spPr>
              <a:xfrm>
                <a:off x="1620423" y="2634305"/>
                <a:ext cx="5524589" cy="3978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r>
                        <a:rPr lang="en-US" sz="2400" b="0" i="1" smtClean="0">
                          <a:latin typeface="Cambria Math" panose="02040503050406030204" pitchFamily="18" charset="0"/>
                          <a:ea typeface="Helvetica" charset="0"/>
                          <a:cs typeface="Helvetica"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rPr>
                            <m:t>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ea typeface="Cambria Math" panose="02040503050406030204" pitchFamily="18" charset="0"/>
                            </a:rPr>
                            <m:t>2</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r>
                            <a:rPr lang="en-US" sz="2400" b="0" i="1" smtClean="0">
                              <a:latin typeface="Cambria Math" panose="02040503050406030204" pitchFamily="18" charset="0"/>
                            </a:rPr>
                            <m:t>2</m:t>
                          </m:r>
                        </m:sub>
                      </m:sSub>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ea typeface="Cambria Math" panose="02040503050406030204" pitchFamily="18" charset="0"/>
                            </a:rPr>
                            <m:t>𝑝</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r>
                            <a:rPr lang="en-US" sz="2400" b="0" i="1" smtClean="0">
                              <a:latin typeface="Cambria Math" panose="02040503050406030204" pitchFamily="18" charset="0"/>
                            </a:rPr>
                            <m:t>𝑝</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rPr>
                            <m:t>𝑖</m:t>
                          </m:r>
                        </m:sub>
                      </m:sSub>
                    </m:oMath>
                  </m:oMathPara>
                </a14:m>
                <a:endParaRPr lang="en-US" sz="2400" dirty="0">
                  <a:latin typeface="Helvetica" charset="0"/>
                  <a:ea typeface="Helvetica" charset="0"/>
                  <a:cs typeface="Helvetica" charset="0"/>
                </a:endParaRPr>
              </a:p>
            </p:txBody>
          </p:sp>
        </mc:Choice>
        <mc:Fallback xmlns="">
          <p:sp>
            <p:nvSpPr>
              <p:cNvPr id="21" name="TextBox 20">
                <a:extLst>
                  <a:ext uri="{FF2B5EF4-FFF2-40B4-BE49-F238E27FC236}">
                    <a16:creationId xmlns:a16="http://schemas.microsoft.com/office/drawing/2014/main" id="{48FB7744-4679-D24F-AFB4-002063E32495}"/>
                  </a:ext>
                </a:extLst>
              </p:cNvPr>
              <p:cNvSpPr txBox="1">
                <a:spLocks noRot="1" noChangeAspect="1" noMove="1" noResize="1" noEditPoints="1" noAdjustHandles="1" noChangeArrowheads="1" noChangeShapeType="1" noTextEdit="1"/>
              </p:cNvSpPr>
              <p:nvPr/>
            </p:nvSpPr>
            <p:spPr>
              <a:xfrm>
                <a:off x="1620423" y="2634305"/>
                <a:ext cx="5524589" cy="397866"/>
              </a:xfrm>
              <a:prstGeom prst="rect">
                <a:avLst/>
              </a:prstGeom>
              <a:blipFill>
                <a:blip r:embed="rId3"/>
                <a:stretch>
                  <a:fillRect l="-688" t="-3030" b="-2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 xmlns:a16="http://schemas.microsoft.com/office/drawing/2014/main" id="{92A3BD58-66C2-5442-A479-CB7E7C3E1DC0}"/>
                  </a:ext>
                </a:extLst>
              </p:cNvPr>
              <p:cNvSpPr txBox="1"/>
              <p:nvPr/>
            </p:nvSpPr>
            <p:spPr>
              <a:xfrm>
                <a:off x="3334807" y="3659714"/>
                <a:ext cx="254332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cs typeface="Helvetica" charset="0"/>
                        </a:rPr>
                        <m:t> </m:t>
                      </m:r>
                      <m:r>
                        <a:rPr lang="en-US" sz="2400" i="1" smtClean="0">
                          <a:latin typeface="Cambria Math" panose="02040503050406030204" pitchFamily="18" charset="0"/>
                          <a:ea typeface="Cambria Math" panose="02040503050406030204" pitchFamily="18" charset="0"/>
                          <a:cs typeface="Helvetica" charset="0"/>
                        </a:rPr>
                        <m:t>~</m:t>
                      </m:r>
                      <m:r>
                        <a:rPr lang="en-US" sz="2400" b="0" i="1" smtClean="0">
                          <a:latin typeface="Cambria Math" panose="02040503050406030204" pitchFamily="18" charset="0"/>
                          <a:ea typeface="Cambria Math" panose="02040503050406030204" pitchFamily="18" charset="0"/>
                          <a:cs typeface="Helvetica" charset="0"/>
                        </a:rPr>
                        <m:t> </m:t>
                      </m:r>
                      <m:r>
                        <m:rPr>
                          <m:sty m:val="p"/>
                        </m:rPr>
                        <a:rPr lang="en-US" sz="2400" b="0" i="0" smtClean="0">
                          <a:latin typeface="Cambria Math" panose="02040503050406030204" pitchFamily="18" charset="0"/>
                          <a:ea typeface="Cambria Math" panose="02040503050406030204" pitchFamily="18" charset="0"/>
                          <a:cs typeface="Helvetica" charset="0"/>
                        </a:rPr>
                        <m:t>Normal</m:t>
                      </m:r>
                      <m:r>
                        <a:rPr lang="en-US" sz="2400" b="0" i="1" smtClean="0">
                          <a:latin typeface="Cambria Math" panose="02040503050406030204" pitchFamily="18" charset="0"/>
                          <a:ea typeface="Cambria Math" panose="02040503050406030204" pitchFamily="18" charset="0"/>
                          <a:cs typeface="Helvetica" charset="0"/>
                        </a:rPr>
                        <m:t>(0, </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𝜎</m:t>
                          </m:r>
                        </m:e>
                        <m:sup>
                          <m:r>
                            <a:rPr lang="en-US" sz="2400" b="0" i="1" smtClean="0">
                              <a:latin typeface="Cambria Math" panose="02040503050406030204" pitchFamily="18" charset="0"/>
                              <a:ea typeface="Cambria Math" panose="02040503050406030204" pitchFamily="18" charset="0"/>
                            </a:rPr>
                            <m:t>2</m:t>
                          </m:r>
                        </m:sup>
                      </m:sSup>
                      <m:r>
                        <a:rPr lang="en-US" sz="2400" b="0" i="1" smtClean="0">
                          <a:latin typeface="Cambria Math" panose="02040503050406030204" pitchFamily="18" charset="0"/>
                          <a:ea typeface="Cambria Math" panose="02040503050406030204" pitchFamily="18" charset="0"/>
                          <a:cs typeface="Helvetica" charset="0"/>
                        </a:rPr>
                        <m:t>)</m:t>
                      </m:r>
                    </m:oMath>
                  </m:oMathPara>
                </a14:m>
                <a:endParaRPr lang="en-US" sz="2400" dirty="0">
                  <a:latin typeface="Helvetica" charset="0"/>
                  <a:ea typeface="Helvetica" charset="0"/>
                  <a:cs typeface="Helvetica" charset="0"/>
                </a:endParaRPr>
              </a:p>
            </p:txBody>
          </p:sp>
        </mc:Choice>
        <mc:Fallback xmlns="">
          <p:sp>
            <p:nvSpPr>
              <p:cNvPr id="22" name="TextBox 21">
                <a:extLst>
                  <a:ext uri="{FF2B5EF4-FFF2-40B4-BE49-F238E27FC236}">
                    <a16:creationId xmlns:a16="http://schemas.microsoft.com/office/drawing/2014/main" id="{92A3BD58-66C2-5442-A479-CB7E7C3E1DC0}"/>
                  </a:ext>
                </a:extLst>
              </p:cNvPr>
              <p:cNvSpPr txBox="1">
                <a:spLocks noRot="1" noChangeAspect="1" noMove="1" noResize="1" noEditPoints="1" noAdjustHandles="1" noChangeArrowheads="1" noChangeShapeType="1" noTextEdit="1"/>
              </p:cNvSpPr>
              <p:nvPr/>
            </p:nvSpPr>
            <p:spPr>
              <a:xfrm>
                <a:off x="3334807" y="3659714"/>
                <a:ext cx="2543325" cy="369332"/>
              </a:xfrm>
              <a:prstGeom prst="rect">
                <a:avLst/>
              </a:prstGeom>
              <a:blipFill>
                <a:blip r:embed="rId4"/>
                <a:stretch>
                  <a:fillRect l="-498" t="-10345" r="-2985" b="-34483"/>
                </a:stretch>
              </a:blipFill>
            </p:spPr>
            <p:txBody>
              <a:bodyPr/>
              <a:lstStyle/>
              <a:p>
                <a:r>
                  <a:rPr lang="en-US">
                    <a:noFill/>
                  </a:rPr>
                  <a:t> </a:t>
                </a:r>
              </a:p>
            </p:txBody>
          </p:sp>
        </mc:Fallback>
      </mc:AlternateContent>
      <p:sp>
        <p:nvSpPr>
          <p:cNvPr id="6" name="TextBox 5">
            <a:extLst>
              <a:ext uri="{FF2B5EF4-FFF2-40B4-BE49-F238E27FC236}">
                <a16:creationId xmlns="" xmlns:a16="http://schemas.microsoft.com/office/drawing/2014/main" id="{0D5E99CC-74EF-3848-BAB9-1B6C7C6C8AE6}"/>
              </a:ext>
            </a:extLst>
          </p:cNvPr>
          <p:cNvSpPr txBox="1"/>
          <p:nvPr/>
        </p:nvSpPr>
        <p:spPr>
          <a:xfrm>
            <a:off x="1169470" y="4656589"/>
            <a:ext cx="6873998" cy="1107996"/>
          </a:xfrm>
          <a:prstGeom prst="rect">
            <a:avLst/>
          </a:prstGeom>
          <a:noFill/>
        </p:spPr>
        <p:txBody>
          <a:bodyPr wrap="none" rtlCol="0">
            <a:spAutoFit/>
          </a:bodyPr>
          <a:lstStyle/>
          <a:p>
            <a:pPr algn="ctr"/>
            <a:r>
              <a:rPr lang="en-US" sz="2200" dirty="0">
                <a:solidFill>
                  <a:schemeClr val="accent2">
                    <a:lumMod val="75000"/>
                  </a:schemeClr>
                </a:solidFill>
                <a:latin typeface="Arial" panose="020B0604020202020204" pitchFamily="34" charset="0"/>
                <a:ea typeface="Helvetica" charset="0"/>
                <a:cs typeface="Arial" panose="020B0604020202020204" pitchFamily="34" charset="0"/>
              </a:rPr>
              <a:t>general: </a:t>
            </a:r>
            <a:r>
              <a:rPr lang="en-US" sz="2200" dirty="0">
                <a:latin typeface="Arial" panose="020B0604020202020204" pitchFamily="34" charset="0"/>
                <a:ea typeface="Helvetica" charset="0"/>
                <a:cs typeface="Arial" panose="020B0604020202020204" pitchFamily="34" charset="0"/>
              </a:rPr>
              <a:t>multiple numeric and/or categorical variables</a:t>
            </a:r>
          </a:p>
          <a:p>
            <a:pPr algn="ctr"/>
            <a:endParaRPr lang="en-US" sz="2200" dirty="0">
              <a:latin typeface="Arial" panose="020B0604020202020204" pitchFamily="34" charset="0"/>
              <a:ea typeface="Helvetica" charset="0"/>
              <a:cs typeface="Arial" panose="020B0604020202020204" pitchFamily="34" charset="0"/>
            </a:endParaRPr>
          </a:p>
          <a:p>
            <a:pPr algn="ctr"/>
            <a:r>
              <a:rPr lang="en-US" sz="2200" dirty="0">
                <a:solidFill>
                  <a:schemeClr val="accent2">
                    <a:lumMod val="75000"/>
                  </a:schemeClr>
                </a:solidFill>
                <a:latin typeface="Arial" panose="020B0604020202020204" pitchFamily="34" charset="0"/>
                <a:ea typeface="Helvetica" charset="0"/>
                <a:cs typeface="Arial" panose="020B0604020202020204" pitchFamily="34" charset="0"/>
              </a:rPr>
              <a:t>linear: </a:t>
            </a:r>
            <a:r>
              <a:rPr lang="en-US" sz="2200" dirty="0">
                <a:latin typeface="Arial" panose="020B0604020202020204" pitchFamily="34" charset="0"/>
                <a:ea typeface="Helvetica" charset="0"/>
                <a:cs typeface="Arial" panose="020B0604020202020204" pitchFamily="34" charset="0"/>
              </a:rPr>
              <a:t>linear combination of parameters</a:t>
            </a:r>
          </a:p>
        </p:txBody>
      </p:sp>
      <p:sp>
        <p:nvSpPr>
          <p:cNvPr id="24" name="TextBox 23">
            <a:extLst>
              <a:ext uri="{FF2B5EF4-FFF2-40B4-BE49-F238E27FC236}">
                <a16:creationId xmlns="" xmlns:a16="http://schemas.microsoft.com/office/drawing/2014/main" id="{3C6DD0FE-C92A-D848-A15C-8080F40E2C5C}"/>
              </a:ext>
            </a:extLst>
          </p:cNvPr>
          <p:cNvSpPr txBox="1"/>
          <p:nvPr/>
        </p:nvSpPr>
        <p:spPr>
          <a:xfrm>
            <a:off x="134222" y="1268841"/>
            <a:ext cx="8944495" cy="830997"/>
          </a:xfrm>
          <a:prstGeom prst="rect">
            <a:avLst/>
          </a:prstGeom>
          <a:noFill/>
        </p:spPr>
        <p:txBody>
          <a:bodyPr wrap="square" rtlCol="0">
            <a:spAutoFit/>
          </a:bodyPr>
          <a:lstStyle/>
          <a:p>
            <a:pPr algn="ctr"/>
            <a:r>
              <a:rPr lang="en-US" sz="2400" i="1" dirty="0">
                <a:latin typeface="Arial" panose="020B0604020202020204" pitchFamily="34" charset="0"/>
                <a:ea typeface="Helvetica" charset="0"/>
                <a:cs typeface="Arial" panose="020B0604020202020204" pitchFamily="34" charset="0"/>
              </a:rPr>
              <a:t>generalization of linear model where the response variable is a linear function of both numeric and/or categorical variables</a:t>
            </a:r>
          </a:p>
        </p:txBody>
      </p:sp>
    </p:spTree>
    <p:extLst>
      <p:ext uri="{BB962C8B-B14F-4D97-AF65-F5344CB8AC3E}">
        <p14:creationId xmlns:p14="http://schemas.microsoft.com/office/powerpoint/2010/main" val="20134745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129250FA-34C1-1F41-BA0D-61ABE6732AD7}"/>
              </a:ext>
            </a:extLst>
          </p:cNvPr>
          <p:cNvSpPr txBox="1"/>
          <p:nvPr/>
        </p:nvSpPr>
        <p:spPr>
          <a:xfrm>
            <a:off x="-1" y="0"/>
            <a:ext cx="9144001" cy="769441"/>
          </a:xfrm>
          <a:prstGeom prst="rect">
            <a:avLst/>
          </a:prstGeom>
          <a:noFill/>
        </p:spPr>
        <p:txBody>
          <a:bodyPr wrap="square" rtlCol="0">
            <a:spAutoFit/>
          </a:bodyPr>
          <a:lstStyle/>
          <a:p>
            <a:pPr algn="ctr"/>
            <a:r>
              <a:rPr lang="en-US" sz="4400" b="1" dirty="0" smtClean="0">
                <a:solidFill>
                  <a:schemeClr val="accent2">
                    <a:lumMod val="40000"/>
                    <a:lumOff val="60000"/>
                  </a:schemeClr>
                </a:solidFill>
                <a:latin typeface="Arial" panose="020B0604020202020204" pitchFamily="34" charset="0"/>
                <a:ea typeface="Helvetica" charset="0"/>
                <a:cs typeface="Arial" panose="020B0604020202020204" pitchFamily="34" charset="0"/>
              </a:rPr>
              <a:t>Checking Model Assumptions</a:t>
            </a:r>
            <a:endParaRPr lang="en-US" sz="4400" b="1" dirty="0">
              <a:solidFill>
                <a:schemeClr val="accent2">
                  <a:lumMod val="40000"/>
                  <a:lumOff val="60000"/>
                </a:schemeClr>
              </a:solidFill>
              <a:latin typeface="Arial" panose="020B0604020202020204" pitchFamily="34" charset="0"/>
              <a:ea typeface="Helvetica" charset="0"/>
              <a:cs typeface="Arial" panose="020B0604020202020204" pitchFamily="34" charset="0"/>
            </a:endParaRPr>
          </a:p>
        </p:txBody>
      </p:sp>
      <p:sp>
        <p:nvSpPr>
          <p:cNvPr id="2" name="TextBox 1"/>
          <p:cNvSpPr txBox="1"/>
          <p:nvPr/>
        </p:nvSpPr>
        <p:spPr>
          <a:xfrm>
            <a:off x="816864" y="1170432"/>
            <a:ext cx="4315968" cy="523220"/>
          </a:xfrm>
          <a:prstGeom prst="rect">
            <a:avLst/>
          </a:prstGeom>
          <a:noFill/>
        </p:spPr>
        <p:txBody>
          <a:bodyPr wrap="square" rtlCol="0">
            <a:spAutoFit/>
          </a:bodyPr>
          <a:lstStyle/>
          <a:p>
            <a:r>
              <a:rPr lang="en-CA" sz="2800" dirty="0" smtClean="0">
                <a:latin typeface="Arial" panose="020B0604020202020204" pitchFamily="34" charset="0"/>
                <a:cs typeface="Arial" panose="020B0604020202020204" pitchFamily="34" charset="0"/>
              </a:rPr>
              <a:t>Pearson Residuals</a:t>
            </a:r>
            <a:endParaRPr lang="en-CA" sz="28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3"/>
          <a:stretch>
            <a:fillRect/>
          </a:stretch>
        </p:blipFill>
        <p:spPr>
          <a:xfrm>
            <a:off x="4571999" y="1074527"/>
            <a:ext cx="3848100" cy="1238250"/>
          </a:xfrm>
          <a:prstGeom prst="rect">
            <a:avLst/>
          </a:prstGeom>
        </p:spPr>
      </p:pic>
      <p:pic>
        <p:nvPicPr>
          <p:cNvPr id="4" name="Picture 3"/>
          <p:cNvPicPr>
            <a:picLocks noChangeAspect="1"/>
          </p:cNvPicPr>
          <p:nvPr/>
        </p:nvPicPr>
        <p:blipFill>
          <a:blip r:embed="rId4"/>
          <a:stretch>
            <a:fillRect/>
          </a:stretch>
        </p:blipFill>
        <p:spPr>
          <a:xfrm>
            <a:off x="2038349" y="2617863"/>
            <a:ext cx="5297267" cy="4240137"/>
          </a:xfrm>
          <a:prstGeom prst="rect">
            <a:avLst/>
          </a:prstGeom>
        </p:spPr>
      </p:pic>
    </p:spTree>
    <p:extLst>
      <p:ext uri="{BB962C8B-B14F-4D97-AF65-F5344CB8AC3E}">
        <p14:creationId xmlns:p14="http://schemas.microsoft.com/office/powerpoint/2010/main" val="7538282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129250FA-34C1-1F41-BA0D-61ABE6732AD7}"/>
              </a:ext>
            </a:extLst>
          </p:cNvPr>
          <p:cNvSpPr txBox="1"/>
          <p:nvPr/>
        </p:nvSpPr>
        <p:spPr>
          <a:xfrm>
            <a:off x="-1" y="0"/>
            <a:ext cx="9144001" cy="769441"/>
          </a:xfrm>
          <a:prstGeom prst="rect">
            <a:avLst/>
          </a:prstGeom>
          <a:noFill/>
        </p:spPr>
        <p:txBody>
          <a:bodyPr wrap="square" rtlCol="0">
            <a:spAutoFit/>
          </a:bodyPr>
          <a:lstStyle/>
          <a:p>
            <a:pPr algn="ctr"/>
            <a:r>
              <a:rPr lang="en-US" sz="4400" b="1" dirty="0" smtClean="0">
                <a:solidFill>
                  <a:schemeClr val="accent2">
                    <a:lumMod val="40000"/>
                    <a:lumOff val="60000"/>
                  </a:schemeClr>
                </a:solidFill>
                <a:latin typeface="Arial" panose="020B0604020202020204" pitchFamily="34" charset="0"/>
                <a:ea typeface="Helvetica" charset="0"/>
                <a:cs typeface="Arial" panose="020B0604020202020204" pitchFamily="34" charset="0"/>
              </a:rPr>
              <a:t>Negative Binomial Model</a:t>
            </a:r>
            <a:endParaRPr lang="en-US" sz="4400" b="1" dirty="0">
              <a:solidFill>
                <a:schemeClr val="accent2">
                  <a:lumMod val="40000"/>
                  <a:lumOff val="60000"/>
                </a:schemeClr>
              </a:solidFill>
              <a:latin typeface="Arial" panose="020B0604020202020204" pitchFamily="34" charset="0"/>
              <a:ea typeface="Helvetica" charset="0"/>
              <a:cs typeface="Arial" panose="020B0604020202020204" pitchFamily="34" charset="0"/>
            </a:endParaRPr>
          </a:p>
        </p:txBody>
      </p:sp>
      <p:pic>
        <p:nvPicPr>
          <p:cNvPr id="5" name="Picture 4"/>
          <p:cNvPicPr>
            <a:picLocks noChangeAspect="1"/>
          </p:cNvPicPr>
          <p:nvPr/>
        </p:nvPicPr>
        <p:blipFill>
          <a:blip r:embed="rId3"/>
          <a:stretch>
            <a:fillRect/>
          </a:stretch>
        </p:blipFill>
        <p:spPr>
          <a:xfrm>
            <a:off x="0" y="1493847"/>
            <a:ext cx="9144000" cy="2382882"/>
          </a:xfrm>
          <a:prstGeom prst="rect">
            <a:avLst/>
          </a:prstGeom>
        </p:spPr>
      </p:pic>
      <p:sp>
        <p:nvSpPr>
          <p:cNvPr id="6" name="Oval 5"/>
          <p:cNvSpPr/>
          <p:nvPr/>
        </p:nvSpPr>
        <p:spPr>
          <a:xfrm>
            <a:off x="6912864" y="1584960"/>
            <a:ext cx="377952" cy="426720"/>
          </a:xfrm>
          <a:prstGeom prst="ellipse">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Oval 7"/>
          <p:cNvSpPr/>
          <p:nvPr/>
        </p:nvSpPr>
        <p:spPr>
          <a:xfrm>
            <a:off x="384048" y="2234184"/>
            <a:ext cx="1481328" cy="426720"/>
          </a:xfrm>
          <a:prstGeom prst="ellipse">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9" name="Picture 8"/>
          <p:cNvPicPr>
            <a:picLocks noChangeAspect="1"/>
          </p:cNvPicPr>
          <p:nvPr/>
        </p:nvPicPr>
        <p:blipFill>
          <a:blip r:embed="rId4"/>
          <a:stretch>
            <a:fillRect/>
          </a:stretch>
        </p:blipFill>
        <p:spPr>
          <a:xfrm>
            <a:off x="-1" y="4737925"/>
            <a:ext cx="9149476" cy="821627"/>
          </a:xfrm>
          <a:prstGeom prst="rect">
            <a:avLst/>
          </a:prstGeom>
        </p:spPr>
      </p:pic>
      <p:sp>
        <p:nvSpPr>
          <p:cNvPr id="10" name="Oval 9"/>
          <p:cNvSpPr/>
          <p:nvPr/>
        </p:nvSpPr>
        <p:spPr>
          <a:xfrm>
            <a:off x="975360" y="4737925"/>
            <a:ext cx="1365504" cy="426720"/>
          </a:xfrm>
          <a:prstGeom prst="ellipse">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Oval 11"/>
          <p:cNvSpPr/>
          <p:nvPr/>
        </p:nvSpPr>
        <p:spPr>
          <a:xfrm>
            <a:off x="3578352" y="4737925"/>
            <a:ext cx="1365504" cy="426720"/>
          </a:xfrm>
          <a:prstGeom prst="ellipse">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7147820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129250FA-34C1-1F41-BA0D-61ABE6732AD7}"/>
              </a:ext>
            </a:extLst>
          </p:cNvPr>
          <p:cNvSpPr txBox="1"/>
          <p:nvPr/>
        </p:nvSpPr>
        <p:spPr>
          <a:xfrm>
            <a:off x="-1" y="0"/>
            <a:ext cx="9144001" cy="769441"/>
          </a:xfrm>
          <a:prstGeom prst="rect">
            <a:avLst/>
          </a:prstGeom>
          <a:noFill/>
        </p:spPr>
        <p:txBody>
          <a:bodyPr wrap="square" rtlCol="0">
            <a:spAutoFit/>
          </a:bodyPr>
          <a:lstStyle/>
          <a:p>
            <a:pPr algn="ctr"/>
            <a:r>
              <a:rPr lang="en-US" sz="4400" b="1" dirty="0" smtClean="0">
                <a:solidFill>
                  <a:schemeClr val="accent2">
                    <a:lumMod val="40000"/>
                    <a:lumOff val="60000"/>
                  </a:schemeClr>
                </a:solidFill>
                <a:latin typeface="Arial" panose="020B0604020202020204" pitchFamily="34" charset="0"/>
                <a:ea typeface="Helvetica" charset="0"/>
                <a:cs typeface="Arial" panose="020B0604020202020204" pitchFamily="34" charset="0"/>
              </a:rPr>
              <a:t>Negative Binomial Model</a:t>
            </a:r>
            <a:endParaRPr lang="en-US" sz="4400" b="1" dirty="0">
              <a:solidFill>
                <a:schemeClr val="accent2">
                  <a:lumMod val="40000"/>
                  <a:lumOff val="60000"/>
                </a:schemeClr>
              </a:solidFill>
              <a:latin typeface="Arial" panose="020B0604020202020204" pitchFamily="34" charset="0"/>
              <a:ea typeface="Helvetica"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1363829" y="1229424"/>
            <a:ext cx="6416340" cy="4757928"/>
          </a:xfrm>
          <a:prstGeom prst="rect">
            <a:avLst/>
          </a:prstGeom>
        </p:spPr>
      </p:pic>
    </p:spTree>
    <p:extLst>
      <p:ext uri="{BB962C8B-B14F-4D97-AF65-F5344CB8AC3E}">
        <p14:creationId xmlns:p14="http://schemas.microsoft.com/office/powerpoint/2010/main" val="24554205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5469"/>
            <a:ext cx="9144000" cy="1325563"/>
          </a:xfrm>
        </p:spPr>
        <p:txBody>
          <a:bodyPr>
            <a:normAutofit/>
          </a:bodyPr>
          <a:lstStyle/>
          <a:p>
            <a:pPr algn="ctr"/>
            <a:r>
              <a:rPr lang="en-CA" dirty="0" smtClean="0"/>
              <a:t>Summary</a:t>
            </a:r>
            <a:endParaRPr lang="en-CA" dirty="0"/>
          </a:p>
        </p:txBody>
      </p:sp>
      <p:sp>
        <p:nvSpPr>
          <p:cNvPr id="3" name="TextBox 2"/>
          <p:cNvSpPr txBox="1"/>
          <p:nvPr/>
        </p:nvSpPr>
        <p:spPr>
          <a:xfrm>
            <a:off x="420688" y="1100094"/>
            <a:ext cx="8522896" cy="4832092"/>
          </a:xfrm>
          <a:prstGeom prst="rect">
            <a:avLst/>
          </a:prstGeom>
          <a:noFill/>
        </p:spPr>
        <p:txBody>
          <a:bodyPr wrap="square" rtlCol="0">
            <a:spAutoFit/>
          </a:bodyPr>
          <a:lstStyle/>
          <a:p>
            <a:pPr marL="285750" indent="-285750">
              <a:buFont typeface="Arial" panose="020B0604020202020204" pitchFamily="34" charset="0"/>
              <a:buChar char="•"/>
            </a:pPr>
            <a:r>
              <a:rPr lang="en-CA" sz="2800" dirty="0" smtClean="0">
                <a:latin typeface="Arial" panose="020B0604020202020204" pitchFamily="34" charset="0"/>
                <a:cs typeface="Arial" panose="020B0604020202020204" pitchFamily="34" charset="0"/>
              </a:rPr>
              <a:t>Generalized linear models accommodate non-normal error structures </a:t>
            </a:r>
          </a:p>
          <a:p>
            <a:pPr marL="285750" indent="-285750">
              <a:buFont typeface="Arial" panose="020B0604020202020204" pitchFamily="34" charset="0"/>
              <a:buChar char="•"/>
            </a:pPr>
            <a:r>
              <a:rPr lang="en-CA" sz="2800" dirty="0" smtClean="0">
                <a:latin typeface="Arial" panose="020B0604020202020204" pitchFamily="34" charset="0"/>
                <a:cs typeface="Arial" panose="020B0604020202020204" pitchFamily="34" charset="0"/>
              </a:rPr>
              <a:t>Logistic </a:t>
            </a:r>
            <a:r>
              <a:rPr lang="en-CA" sz="2800" dirty="0">
                <a:latin typeface="Arial" panose="020B0604020202020204" pitchFamily="34" charset="0"/>
                <a:cs typeface="Arial" panose="020B0604020202020204" pitchFamily="34" charset="0"/>
              </a:rPr>
              <a:t>regression is useful when you are predicting a binary outcome from a set of continuous predictor variables</a:t>
            </a:r>
            <a:r>
              <a:rPr lang="en-CA" sz="2800" dirty="0" smtClean="0">
                <a:latin typeface="Arial" panose="020B0604020202020204" pitchFamily="34" charset="0"/>
                <a:cs typeface="Arial" panose="020B0604020202020204" pitchFamily="34" charset="0"/>
              </a:rPr>
              <a:t>.</a:t>
            </a:r>
            <a:endParaRPr lang="en-CA" sz="2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CA" sz="2800" dirty="0" smtClean="0">
                <a:latin typeface="Arial" panose="020B0604020202020204" pitchFamily="34" charset="0"/>
                <a:cs typeface="Arial" panose="020B0604020202020204" pitchFamily="34" charset="0"/>
              </a:rPr>
              <a:t>Poisson </a:t>
            </a:r>
            <a:r>
              <a:rPr lang="en-CA" sz="2800" dirty="0">
                <a:latin typeface="Arial" panose="020B0604020202020204" pitchFamily="34" charset="0"/>
                <a:cs typeface="Arial" panose="020B0604020202020204" pitchFamily="34" charset="0"/>
              </a:rPr>
              <a:t>regression is useful when predicting an outcome variable representing counts from a set of continuous predictor variables</a:t>
            </a:r>
            <a:r>
              <a:rPr lang="en-CA" sz="2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CA" sz="2800" dirty="0" smtClean="0">
                <a:latin typeface="Arial" panose="020B0604020202020204" pitchFamily="34" charset="0"/>
                <a:cs typeface="Arial" panose="020B0604020202020204" pitchFamily="34" charset="0"/>
              </a:rPr>
              <a:t>Generalized linear models require that the variance function and dispersion parameter be correctly specified</a:t>
            </a:r>
            <a:endParaRPr lang="en-CA"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563525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59F32246-9950-C341-B3DF-ADDCD5926015}"/>
              </a:ext>
            </a:extLst>
          </p:cNvPr>
          <p:cNvSpPr txBox="1"/>
          <p:nvPr/>
        </p:nvSpPr>
        <p:spPr>
          <a:xfrm>
            <a:off x="1199606" y="138050"/>
            <a:ext cx="7024680" cy="769441"/>
          </a:xfrm>
          <a:prstGeom prst="rect">
            <a:avLst/>
          </a:prstGeom>
          <a:noFill/>
        </p:spPr>
        <p:txBody>
          <a:bodyPr wrap="none" rtlCol="0">
            <a:spAutoFit/>
          </a:bodyPr>
          <a:lstStyle/>
          <a:p>
            <a:r>
              <a:rPr lang="en-US" sz="4400" b="1" dirty="0">
                <a:solidFill>
                  <a:schemeClr val="accent2">
                    <a:lumMod val="40000"/>
                    <a:lumOff val="60000"/>
                  </a:schemeClr>
                </a:solidFill>
                <a:latin typeface="Arial" panose="020B0604020202020204" pitchFamily="34" charset="0"/>
                <a:ea typeface="Helvetica" charset="0"/>
                <a:cs typeface="Arial" panose="020B0604020202020204" pitchFamily="34" charset="0"/>
              </a:rPr>
              <a:t>Generalized Linear Model</a:t>
            </a:r>
          </a:p>
        </p:txBody>
      </p:sp>
      <p:sp>
        <p:nvSpPr>
          <p:cNvPr id="24" name="TextBox 23">
            <a:extLst>
              <a:ext uri="{FF2B5EF4-FFF2-40B4-BE49-F238E27FC236}">
                <a16:creationId xmlns="" xmlns:a16="http://schemas.microsoft.com/office/drawing/2014/main" id="{3C6DD0FE-C92A-D848-A15C-8080F40E2C5C}"/>
              </a:ext>
            </a:extLst>
          </p:cNvPr>
          <p:cNvSpPr txBox="1"/>
          <p:nvPr/>
        </p:nvSpPr>
        <p:spPr>
          <a:xfrm>
            <a:off x="65283" y="1210652"/>
            <a:ext cx="9078717" cy="830997"/>
          </a:xfrm>
          <a:prstGeom prst="rect">
            <a:avLst/>
          </a:prstGeom>
          <a:noFill/>
        </p:spPr>
        <p:txBody>
          <a:bodyPr wrap="square" rtlCol="0">
            <a:spAutoFit/>
          </a:bodyPr>
          <a:lstStyle/>
          <a:p>
            <a:pPr algn="ctr"/>
            <a:r>
              <a:rPr lang="en-US" sz="2400" i="1" dirty="0">
                <a:latin typeface="Arial" panose="020B0604020202020204" pitchFamily="34" charset="0"/>
                <a:ea typeface="Helvetica" charset="0"/>
                <a:cs typeface="Arial" panose="020B0604020202020204" pitchFamily="34" charset="0"/>
              </a:rPr>
              <a:t>generalization of general linear model which accommodates other error structures (</a:t>
            </a:r>
            <a:r>
              <a:rPr lang="en-US" sz="2400" dirty="0">
                <a:latin typeface="Arial" panose="020B0604020202020204" pitchFamily="34" charset="0"/>
                <a:ea typeface="Helvetica" charset="0"/>
                <a:cs typeface="Arial" panose="020B0604020202020204" pitchFamily="34" charset="0"/>
              </a:rPr>
              <a:t>e.g. </a:t>
            </a:r>
            <a:r>
              <a:rPr lang="en-US" sz="2400" i="1" dirty="0">
                <a:latin typeface="Arial" panose="020B0604020202020204" pitchFamily="34" charset="0"/>
                <a:ea typeface="Helvetica" charset="0"/>
                <a:cs typeface="Arial" panose="020B0604020202020204" pitchFamily="34" charset="0"/>
              </a:rPr>
              <a:t>Poisson</a:t>
            </a:r>
            <a:r>
              <a:rPr lang="en-US" sz="2400" dirty="0">
                <a:latin typeface="Arial" panose="020B0604020202020204" pitchFamily="34" charset="0"/>
                <a:ea typeface="Helvetica" charset="0"/>
                <a:cs typeface="Arial" panose="020B0604020202020204" pitchFamily="34" charset="0"/>
              </a:rPr>
              <a:t>, </a:t>
            </a:r>
            <a:r>
              <a:rPr lang="en-US" sz="2400" i="1" dirty="0">
                <a:latin typeface="Arial" panose="020B0604020202020204" pitchFamily="34" charset="0"/>
                <a:ea typeface="Helvetica" charset="0"/>
                <a:cs typeface="Arial" panose="020B0604020202020204" pitchFamily="34" charset="0"/>
              </a:rPr>
              <a:t>Binomial</a:t>
            </a:r>
            <a:r>
              <a:rPr lang="en-US" sz="2400" dirty="0">
                <a:latin typeface="Arial" panose="020B0604020202020204" pitchFamily="34" charset="0"/>
                <a:ea typeface="Helvetica" charset="0"/>
                <a:cs typeface="Arial" panose="020B0604020202020204" pitchFamily="34" charset="0"/>
              </a:rPr>
              <a:t>) </a:t>
            </a:r>
            <a:r>
              <a:rPr lang="en-US" sz="2400" i="1" dirty="0">
                <a:latin typeface="Arial" panose="020B0604020202020204" pitchFamily="34" charset="0"/>
                <a:ea typeface="Helvetica" charset="0"/>
                <a:cs typeface="Arial" panose="020B0604020202020204" pitchFamily="34" charset="0"/>
              </a:rPr>
              <a:t>in addition to Normal</a:t>
            </a:r>
          </a:p>
        </p:txBody>
      </p:sp>
      <mc:AlternateContent xmlns:mc="http://schemas.openxmlformats.org/markup-compatibility/2006" xmlns:a14="http://schemas.microsoft.com/office/drawing/2010/main">
        <mc:Choice Requires="a14">
          <p:sp>
            <p:nvSpPr>
              <p:cNvPr id="2" name="TextBox 1">
                <a:extLst>
                  <a:ext uri="{FF2B5EF4-FFF2-40B4-BE49-F238E27FC236}">
                    <a16:creationId xmlns="" xmlns:a16="http://schemas.microsoft.com/office/drawing/2014/main" id="{BB4DEEB4-B37B-714A-AC92-60AD0B796904}"/>
                  </a:ext>
                </a:extLst>
              </p:cNvPr>
              <p:cNvSpPr txBox="1"/>
              <p:nvPr/>
            </p:nvSpPr>
            <p:spPr>
              <a:xfrm>
                <a:off x="1199606" y="2430236"/>
                <a:ext cx="6889578" cy="2677656"/>
              </a:xfrm>
              <a:prstGeom prst="rect">
                <a:avLst/>
              </a:prstGeom>
              <a:noFill/>
            </p:spPr>
            <p:txBody>
              <a:bodyPr wrap="none" rtlCol="0">
                <a:spAutoFit/>
              </a:bodyPr>
              <a:lstStyle/>
              <a:p>
                <a:pPr marL="342900" indent="-342900">
                  <a:buFont typeface="Arial" panose="020B0604020202020204" pitchFamily="34" charset="0"/>
                  <a:buChar char="•"/>
                </a:pPr>
                <a:r>
                  <a:rPr lang="en-US" sz="2400" dirty="0" smtClean="0">
                    <a:latin typeface="Arial" panose="020B0604020202020204" pitchFamily="34" charset="0"/>
                    <a:ea typeface="Helvetica" charset="0"/>
                    <a:cs typeface="Arial" panose="020B0604020202020204" pitchFamily="34" charset="0"/>
                  </a:rPr>
                  <a:t>Restricted range for the response</a:t>
                </a:r>
              </a:p>
              <a:p>
                <a:pPr marL="800100" lvl="1" indent="-342900">
                  <a:buFont typeface="Courier New" panose="02070309020205020404" pitchFamily="49" charset="0"/>
                  <a:buChar char="o"/>
                </a:pPr>
                <a:r>
                  <a:rPr lang="en-US" sz="2400" dirty="0">
                    <a:latin typeface="Arial" panose="020B0604020202020204" pitchFamily="34" charset="0"/>
                    <a:ea typeface="Helvetica" charset="0"/>
                    <a:cs typeface="Arial" panose="020B0604020202020204" pitchFamily="34" charset="0"/>
                  </a:rPr>
                  <a:t>probability: 0 to 1 (Binomial)</a:t>
                </a:r>
              </a:p>
              <a:p>
                <a:pPr marL="800100" lvl="1" indent="-342900">
                  <a:buFont typeface="Courier New" panose="02070309020205020404" pitchFamily="49" charset="0"/>
                  <a:buChar char="o"/>
                </a:pPr>
                <a:r>
                  <a:rPr lang="en-US" sz="2400" dirty="0" err="1">
                    <a:latin typeface="Arial" panose="020B0604020202020204" pitchFamily="34" charset="0"/>
                    <a:ea typeface="Helvetica" charset="0"/>
                    <a:cs typeface="Arial" panose="020B0604020202020204" pitchFamily="34" charset="0"/>
                  </a:rPr>
                  <a:t>count</a:t>
                </a:r>
                <a:r>
                  <a:rPr lang="en-US" sz="2400" dirty="0">
                    <a:latin typeface="Arial" panose="020B0604020202020204" pitchFamily="34" charset="0"/>
                    <a:ea typeface="Helvetica" charset="0"/>
                    <a:cs typeface="Arial" panose="020B0604020202020204" pitchFamily="34" charset="0"/>
                  </a:rPr>
                  <a:t>:</a:t>
                </a:r>
                <a:r>
                  <a:rPr lang="en-US" sz="2400" dirty="0">
                    <a:latin typeface="Arial" panose="020B0604020202020204" pitchFamily="34" charset="0"/>
                    <a:ea typeface="Cambria Math" panose="02040503050406030204" pitchFamily="18" charset="0"/>
                    <a:cs typeface="Arial" panose="020B0604020202020204" pitchFamily="34" charset="0"/>
                  </a:rPr>
                  <a:t> </a:t>
                </a:r>
                <a14:m>
                  <m:oMath xmlns:m="http://schemas.openxmlformats.org/officeDocument/2006/math">
                    <m:r>
                      <a:rPr lang="en-US" sz="2400" i="1" smtClean="0">
                        <a:latin typeface="Cambria Math" panose="02040503050406030204" pitchFamily="18" charset="0"/>
                        <a:ea typeface="Cambria Math" panose="02040503050406030204" pitchFamily="18" charset="0"/>
                        <a:cs typeface="Helvetica" charset="0"/>
                      </a:rPr>
                      <m:t>≥</m:t>
                    </m:r>
                  </m:oMath>
                </a14:m>
                <a:r>
                  <a:rPr lang="en-US" sz="2400" dirty="0">
                    <a:latin typeface="Arial" panose="020B0604020202020204" pitchFamily="34" charset="0"/>
                    <a:ea typeface="Helvetica" charset="0"/>
                    <a:cs typeface="Arial" panose="020B0604020202020204" pitchFamily="34" charset="0"/>
                  </a:rPr>
                  <a:t> 0 (Poisson)</a:t>
                </a:r>
              </a:p>
              <a:p>
                <a:pPr marL="800100" lvl="1" indent="-342900">
                  <a:buFont typeface="Courier New" panose="02070309020205020404" pitchFamily="49" charset="0"/>
                  <a:buChar char="o"/>
                </a:pPr>
                <a:endParaRPr lang="en-US" sz="2400" dirty="0">
                  <a:latin typeface="Arial" panose="020B0604020202020204" pitchFamily="34" charset="0"/>
                  <a:ea typeface="Helvetica"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Helvetica" charset="0"/>
                    <a:cs typeface="Arial" panose="020B0604020202020204" pitchFamily="34" charset="0"/>
                  </a:rPr>
                  <a:t>Variance of response depends on the mean</a:t>
                </a:r>
              </a:p>
              <a:p>
                <a:pPr marL="800100" lvl="1" indent="-342900">
                  <a:buFont typeface="Arial" panose="020B0604020202020204" pitchFamily="34" charset="0"/>
                  <a:buChar char="•"/>
                </a:pPr>
                <a:r>
                  <a:rPr lang="en-US" sz="2400" dirty="0">
                    <a:latin typeface="Arial" panose="020B0604020202020204" pitchFamily="34" charset="0"/>
                    <a:ea typeface="Helvetica" charset="0"/>
                    <a:cs typeface="Arial" panose="020B0604020202020204" pitchFamily="34" charset="0"/>
                  </a:rPr>
                  <a:t>Binomial: </a:t>
                </a:r>
                <a14:m>
                  <m:oMath xmlns:m="http://schemas.openxmlformats.org/officeDocument/2006/math">
                    <m:r>
                      <a:rPr lang="en-US" sz="2400" b="0" i="1" smtClean="0">
                        <a:latin typeface="Cambria Math" panose="02040503050406030204" pitchFamily="18" charset="0"/>
                        <a:ea typeface="Helvetica" charset="0"/>
                        <a:cs typeface="Helvetica" charset="0"/>
                      </a:rPr>
                      <m:t>𝐸</m:t>
                    </m:r>
                    <m:d>
                      <m:dPr>
                        <m:ctrlPr>
                          <a:rPr lang="en-US" sz="2400" b="0" i="1" smtClean="0">
                            <a:latin typeface="Cambria Math" panose="02040503050406030204" pitchFamily="18" charset="0"/>
                            <a:ea typeface="Helvetica" charset="0"/>
                            <a:cs typeface="Helvetica" charset="0"/>
                          </a:rPr>
                        </m:ctrlPr>
                      </m:dPr>
                      <m:e>
                        <m:r>
                          <a:rPr lang="en-CA" sz="2400" b="0" i="1" smtClean="0">
                            <a:latin typeface="Cambria Math" panose="02040503050406030204" pitchFamily="18" charset="0"/>
                            <a:ea typeface="Helvetica" charset="0"/>
                            <a:cs typeface="Helvetica" charset="0"/>
                          </a:rPr>
                          <m:t>𝑌</m:t>
                        </m:r>
                      </m:e>
                    </m:d>
                    <m:r>
                      <a:rPr lang="en-US" sz="2400" b="0" i="1" smtClean="0">
                        <a:latin typeface="Cambria Math" panose="02040503050406030204" pitchFamily="18" charset="0"/>
                        <a:ea typeface="Helvetica" charset="0"/>
                        <a:cs typeface="Helvetica" charset="0"/>
                      </a:rPr>
                      <m:t>=</m:t>
                    </m:r>
                    <m:r>
                      <a:rPr lang="en-US" sz="2400" b="0" i="1" smtClean="0">
                        <a:latin typeface="Cambria Math" panose="02040503050406030204" pitchFamily="18" charset="0"/>
                        <a:ea typeface="Helvetica" charset="0"/>
                        <a:cs typeface="Helvetica" charset="0"/>
                      </a:rPr>
                      <m:t>𝑛𝑝</m:t>
                    </m:r>
                    <m:r>
                      <a:rPr lang="en-US" sz="2400" b="0" i="0" smtClean="0">
                        <a:latin typeface="Cambria Math" panose="02040503050406030204" pitchFamily="18" charset="0"/>
                        <a:ea typeface="Helvetica" charset="0"/>
                        <a:cs typeface="Helvetica" charset="0"/>
                      </a:rPr>
                      <m:t> </m:t>
                    </m:r>
                  </m:oMath>
                </a14:m>
                <a:r>
                  <a:rPr lang="en-US" sz="2400" dirty="0">
                    <a:latin typeface="Arial" panose="020B0604020202020204" pitchFamily="34" charset="0"/>
                    <a:ea typeface="Helvetica" charset="0"/>
                    <a:cs typeface="Arial" panose="020B0604020202020204" pitchFamily="34" charset="0"/>
                  </a:rPr>
                  <a:t>and </a:t>
                </a:r>
                <a14:m>
                  <m:oMath xmlns:m="http://schemas.openxmlformats.org/officeDocument/2006/math">
                    <m:r>
                      <a:rPr lang="en-US" sz="2400" b="0" i="1" smtClean="0">
                        <a:latin typeface="Cambria Math" panose="02040503050406030204" pitchFamily="18" charset="0"/>
                        <a:ea typeface="Helvetica" charset="0"/>
                        <a:cs typeface="Helvetica" charset="0"/>
                      </a:rPr>
                      <m:t>𝑉</m:t>
                    </m:r>
                    <m:d>
                      <m:dPr>
                        <m:ctrlPr>
                          <a:rPr lang="en-US" sz="2400" i="1">
                            <a:latin typeface="Cambria Math" panose="02040503050406030204" pitchFamily="18" charset="0"/>
                            <a:ea typeface="Helvetica" charset="0"/>
                            <a:cs typeface="Helvetica" charset="0"/>
                          </a:rPr>
                        </m:ctrlPr>
                      </m:dPr>
                      <m:e>
                        <m:r>
                          <a:rPr lang="en-CA" sz="2400" b="0" i="1" smtClean="0">
                            <a:latin typeface="Cambria Math" panose="02040503050406030204" pitchFamily="18" charset="0"/>
                            <a:ea typeface="Helvetica" charset="0"/>
                            <a:cs typeface="Helvetica" charset="0"/>
                          </a:rPr>
                          <m:t>𝑌</m:t>
                        </m:r>
                      </m:e>
                    </m:d>
                    <m:r>
                      <a:rPr lang="en-US" sz="2400" i="1">
                        <a:latin typeface="Cambria Math" panose="02040503050406030204" pitchFamily="18" charset="0"/>
                        <a:ea typeface="Helvetica" charset="0"/>
                        <a:cs typeface="Helvetica" charset="0"/>
                      </a:rPr>
                      <m:t>=</m:t>
                    </m:r>
                    <m:r>
                      <a:rPr lang="en-US" sz="2400" i="1">
                        <a:latin typeface="Cambria Math" panose="02040503050406030204" pitchFamily="18" charset="0"/>
                        <a:ea typeface="Helvetica" charset="0"/>
                        <a:cs typeface="Helvetica" charset="0"/>
                      </a:rPr>
                      <m:t>𝑛𝑝</m:t>
                    </m:r>
                    <m:r>
                      <a:rPr lang="en-US" sz="2400" b="0" i="0" smtClean="0">
                        <a:latin typeface="Cambria Math" panose="02040503050406030204" pitchFamily="18" charset="0"/>
                        <a:ea typeface="Helvetica" charset="0"/>
                        <a:cs typeface="Helvetica" charset="0"/>
                      </a:rPr>
                      <m:t>(1−</m:t>
                    </m:r>
                    <m:r>
                      <a:rPr lang="en-US" sz="2400" b="0" i="1" smtClean="0">
                        <a:latin typeface="Cambria Math" panose="02040503050406030204" pitchFamily="18" charset="0"/>
                        <a:ea typeface="Helvetica" charset="0"/>
                        <a:cs typeface="Helvetica" charset="0"/>
                      </a:rPr>
                      <m:t>𝑝</m:t>
                    </m:r>
                    <m:r>
                      <a:rPr lang="en-US" sz="2400" b="0" i="0" smtClean="0">
                        <a:latin typeface="Cambria Math" panose="02040503050406030204" pitchFamily="18" charset="0"/>
                        <a:ea typeface="Helvetica" charset="0"/>
                        <a:cs typeface="Helvetica" charset="0"/>
                      </a:rPr>
                      <m:t>)</m:t>
                    </m:r>
                  </m:oMath>
                </a14:m>
                <a:endParaRPr lang="en-US" sz="2400" dirty="0">
                  <a:latin typeface="Arial" panose="020B0604020202020204" pitchFamily="34" charset="0"/>
                  <a:ea typeface="Helvetica"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Helvetica" charset="0"/>
                    <a:cs typeface="Arial" panose="020B0604020202020204" pitchFamily="34" charset="0"/>
                  </a:rPr>
                  <a:t>Poisson: </a:t>
                </a:r>
                <a14:m>
                  <m:oMath xmlns:m="http://schemas.openxmlformats.org/officeDocument/2006/math">
                    <m:r>
                      <a:rPr lang="en-US" sz="2400" i="1">
                        <a:latin typeface="Cambria Math" panose="02040503050406030204" pitchFamily="18" charset="0"/>
                        <a:ea typeface="Helvetica" charset="0"/>
                        <a:cs typeface="Helvetica" charset="0"/>
                      </a:rPr>
                      <m:t>𝐸</m:t>
                    </m:r>
                    <m:d>
                      <m:dPr>
                        <m:ctrlPr>
                          <a:rPr lang="en-US" sz="2400" i="1" smtClean="0">
                            <a:latin typeface="Cambria Math" panose="02040503050406030204" pitchFamily="18" charset="0"/>
                            <a:ea typeface="Helvetica" charset="0"/>
                            <a:cs typeface="Helvetica" charset="0"/>
                          </a:rPr>
                        </m:ctrlPr>
                      </m:dPr>
                      <m:e>
                        <m:r>
                          <a:rPr lang="en-CA" sz="2400" b="0" i="1" smtClean="0">
                            <a:latin typeface="Cambria Math" panose="02040503050406030204" pitchFamily="18" charset="0"/>
                            <a:ea typeface="Helvetica" charset="0"/>
                            <a:cs typeface="Helvetica" charset="0"/>
                          </a:rPr>
                          <m:t>𝑌</m:t>
                        </m:r>
                      </m:e>
                    </m:d>
                    <m:r>
                      <a:rPr lang="en-US" sz="2400" i="1">
                        <a:latin typeface="Cambria Math" panose="02040503050406030204" pitchFamily="18" charset="0"/>
                        <a:ea typeface="Helvetica" charset="0"/>
                        <a:cs typeface="Helvetica" charset="0"/>
                      </a:rPr>
                      <m:t>=</m:t>
                    </m:r>
                    <m:r>
                      <a:rPr lang="en-US" sz="2400" i="1" smtClean="0">
                        <a:latin typeface="Cambria Math" panose="02040503050406030204" pitchFamily="18" charset="0"/>
                        <a:ea typeface="Cambria Math" panose="02040503050406030204" pitchFamily="18" charset="0"/>
                        <a:cs typeface="Helvetica" charset="0"/>
                      </a:rPr>
                      <m:t>𝜆</m:t>
                    </m:r>
                    <m:r>
                      <a:rPr lang="en-US" sz="2400">
                        <a:latin typeface="Cambria Math" panose="02040503050406030204" pitchFamily="18" charset="0"/>
                        <a:ea typeface="Helvetica" charset="0"/>
                        <a:cs typeface="Helvetica" charset="0"/>
                      </a:rPr>
                      <m:t> </m:t>
                    </m:r>
                  </m:oMath>
                </a14:m>
                <a:r>
                  <a:rPr lang="en-US" sz="2400" dirty="0">
                    <a:latin typeface="Arial" panose="020B0604020202020204" pitchFamily="34" charset="0"/>
                    <a:ea typeface="Helvetica" charset="0"/>
                    <a:cs typeface="Arial" panose="020B0604020202020204" pitchFamily="34" charset="0"/>
                  </a:rPr>
                  <a:t>and </a:t>
                </a:r>
                <a14:m>
                  <m:oMath xmlns:m="http://schemas.openxmlformats.org/officeDocument/2006/math">
                    <m:r>
                      <a:rPr lang="en-US" sz="2400" i="1">
                        <a:latin typeface="Cambria Math" panose="02040503050406030204" pitchFamily="18" charset="0"/>
                        <a:ea typeface="Helvetica" charset="0"/>
                        <a:cs typeface="Helvetica" charset="0"/>
                      </a:rPr>
                      <m:t>𝑉</m:t>
                    </m:r>
                    <m:d>
                      <m:dPr>
                        <m:ctrlPr>
                          <a:rPr lang="en-US" sz="2400" i="1">
                            <a:latin typeface="Cambria Math" panose="02040503050406030204" pitchFamily="18" charset="0"/>
                            <a:ea typeface="Helvetica" charset="0"/>
                            <a:cs typeface="Helvetica" charset="0"/>
                          </a:rPr>
                        </m:ctrlPr>
                      </m:dPr>
                      <m:e>
                        <m:r>
                          <a:rPr lang="en-CA" sz="2400" b="0" i="1" smtClean="0">
                            <a:latin typeface="Cambria Math" panose="02040503050406030204" pitchFamily="18" charset="0"/>
                            <a:ea typeface="Helvetica" charset="0"/>
                            <a:cs typeface="Helvetica" charset="0"/>
                          </a:rPr>
                          <m:t>𝑌</m:t>
                        </m:r>
                      </m:e>
                    </m:d>
                    <m:r>
                      <a:rPr lang="en-US" sz="2400" i="1">
                        <a:latin typeface="Cambria Math" panose="02040503050406030204" pitchFamily="18" charset="0"/>
                        <a:ea typeface="Helvetica" charset="0"/>
                        <a:cs typeface="Helvetica" charset="0"/>
                      </a:rPr>
                      <m:t>=</m:t>
                    </m:r>
                    <m:r>
                      <m:rPr>
                        <m:sty m:val="p"/>
                      </m:rPr>
                      <a:rPr lang="el-GR" sz="2400" i="1" smtClean="0">
                        <a:latin typeface="Cambria Math" panose="02040503050406030204" pitchFamily="18" charset="0"/>
                        <a:ea typeface="Cambria Math" panose="02040503050406030204" pitchFamily="18" charset="0"/>
                        <a:cs typeface="Helvetica" charset="0"/>
                      </a:rPr>
                      <m:t>λ</m:t>
                    </m:r>
                  </m:oMath>
                </a14:m>
                <a:endParaRPr lang="en-US" sz="2400" dirty="0">
                  <a:latin typeface="Arial" panose="020B0604020202020204" pitchFamily="34" charset="0"/>
                  <a:ea typeface="Helvetica" charset="0"/>
                  <a:cs typeface="Arial" panose="020B0604020202020204" pitchFamily="34" charset="0"/>
                </a:endParaRPr>
              </a:p>
            </p:txBody>
          </p:sp>
        </mc:Choice>
        <mc:Fallback xmlns="">
          <p:sp>
            <p:nvSpPr>
              <p:cNvPr id="2" name="TextBox 1">
                <a:extLst>
                  <a:ext uri="{FF2B5EF4-FFF2-40B4-BE49-F238E27FC236}">
                    <a16:creationId xmlns:a16="http://schemas.microsoft.com/office/drawing/2014/main" xmlns="" xmlns:a14="http://schemas.microsoft.com/office/drawing/2010/main" id="{BB4DEEB4-B37B-714A-AC92-60AD0B796904}"/>
                  </a:ext>
                </a:extLst>
              </p:cNvPr>
              <p:cNvSpPr txBox="1">
                <a:spLocks noRot="1" noChangeAspect="1" noMove="1" noResize="1" noEditPoints="1" noAdjustHandles="1" noChangeArrowheads="1" noChangeShapeType="1" noTextEdit="1"/>
              </p:cNvSpPr>
              <p:nvPr/>
            </p:nvSpPr>
            <p:spPr>
              <a:xfrm>
                <a:off x="1199606" y="2430236"/>
                <a:ext cx="6889578" cy="2677656"/>
              </a:xfrm>
              <a:prstGeom prst="rect">
                <a:avLst/>
              </a:prstGeom>
              <a:blipFill rotWithShape="0">
                <a:blip r:embed="rId3"/>
                <a:stretch>
                  <a:fillRect l="-1239" t="-1595" b="-4556"/>
                </a:stretch>
              </a:blipFill>
            </p:spPr>
            <p:txBody>
              <a:bodyPr/>
              <a:lstStyle/>
              <a:p>
                <a:r>
                  <a:rPr lang="en-CA">
                    <a:noFill/>
                  </a:rPr>
                  <a:t> </a:t>
                </a:r>
              </a:p>
            </p:txBody>
          </p:sp>
        </mc:Fallback>
      </mc:AlternateContent>
    </p:spTree>
    <p:extLst>
      <p:ext uri="{BB962C8B-B14F-4D97-AF65-F5344CB8AC3E}">
        <p14:creationId xmlns:p14="http://schemas.microsoft.com/office/powerpoint/2010/main" val="3457360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59F32246-9950-C341-B3DF-ADDCD5926015}"/>
              </a:ext>
            </a:extLst>
          </p:cNvPr>
          <p:cNvSpPr txBox="1"/>
          <p:nvPr/>
        </p:nvSpPr>
        <p:spPr>
          <a:xfrm>
            <a:off x="779353" y="280584"/>
            <a:ext cx="7648248" cy="769441"/>
          </a:xfrm>
          <a:prstGeom prst="rect">
            <a:avLst/>
          </a:prstGeom>
          <a:noFill/>
        </p:spPr>
        <p:txBody>
          <a:bodyPr wrap="none" rtlCol="0">
            <a:spAutoFit/>
          </a:bodyPr>
          <a:lstStyle/>
          <a:p>
            <a:r>
              <a:rPr lang="en-US" sz="4400" b="1" dirty="0">
                <a:solidFill>
                  <a:schemeClr val="accent2">
                    <a:lumMod val="40000"/>
                    <a:lumOff val="60000"/>
                  </a:schemeClr>
                </a:solidFill>
                <a:latin typeface="Arial" panose="020B0604020202020204" pitchFamily="34" charset="0"/>
                <a:ea typeface="Helvetica" charset="0"/>
                <a:cs typeface="Arial" panose="020B0604020202020204" pitchFamily="34" charset="0"/>
              </a:rPr>
              <a:t>Three components of GLMs</a:t>
            </a:r>
          </a:p>
        </p:txBody>
      </p:sp>
      <p:sp>
        <p:nvSpPr>
          <p:cNvPr id="3" name="TextBox 2">
            <a:extLst>
              <a:ext uri="{FF2B5EF4-FFF2-40B4-BE49-F238E27FC236}">
                <a16:creationId xmlns="" xmlns:a16="http://schemas.microsoft.com/office/drawing/2014/main" id="{6E2EC63C-4236-0646-B68A-62C2FCE242B9}"/>
              </a:ext>
            </a:extLst>
          </p:cNvPr>
          <p:cNvSpPr txBox="1"/>
          <p:nvPr/>
        </p:nvSpPr>
        <p:spPr>
          <a:xfrm>
            <a:off x="1814893" y="1437321"/>
            <a:ext cx="5577168" cy="461665"/>
          </a:xfrm>
          <a:prstGeom prst="rect">
            <a:avLst/>
          </a:prstGeom>
          <a:noFill/>
        </p:spPr>
        <p:txBody>
          <a:bodyPr wrap="none" rtlCol="0">
            <a:spAutoFit/>
          </a:bodyPr>
          <a:lstStyle/>
          <a:p>
            <a:r>
              <a:rPr lang="en-US" sz="2400" dirty="0">
                <a:latin typeface="Arial" panose="020B0604020202020204" pitchFamily="34" charset="0"/>
                <a:ea typeface="Helvetica" charset="0"/>
                <a:cs typeface="Arial" panose="020B0604020202020204" pitchFamily="34" charset="0"/>
              </a:rPr>
              <a:t>systematic component (linear predictor)</a:t>
            </a:r>
          </a:p>
        </p:txBody>
      </p:sp>
      <mc:AlternateContent xmlns:mc="http://schemas.openxmlformats.org/markup-compatibility/2006" xmlns:a14="http://schemas.microsoft.com/office/drawing/2010/main">
        <mc:Choice Requires="a14">
          <p:sp>
            <p:nvSpPr>
              <p:cNvPr id="5" name="TextBox 4">
                <a:extLst>
                  <a:ext uri="{FF2B5EF4-FFF2-40B4-BE49-F238E27FC236}">
                    <a16:creationId xmlns="" xmlns:a16="http://schemas.microsoft.com/office/drawing/2014/main" id="{6B1EA203-158C-7043-9E78-1066B9659F05}"/>
                  </a:ext>
                </a:extLst>
              </p:cNvPr>
              <p:cNvSpPr txBox="1"/>
              <p:nvPr/>
            </p:nvSpPr>
            <p:spPr>
              <a:xfrm>
                <a:off x="2244370" y="2259710"/>
                <a:ext cx="4718215" cy="397866"/>
              </a:xfrm>
              <a:prstGeom prst="rect">
                <a:avLst/>
              </a:prstGeom>
              <a:noFill/>
            </p:spPr>
            <p:txBody>
              <a:bodyPr wrap="none" lIns="0" tIns="0" rIns="0" bIns="0" rtlCol="0">
                <a:spAutoFit/>
              </a:bodyPr>
              <a:lstStyle/>
              <a:p>
                <a14:m>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𝜂</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rPr>
                          <m:t>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Sub>
                  </m:oMath>
                </a14:m>
                <a:r>
                  <a:rPr lang="en-US" sz="2400" dirty="0">
                    <a:latin typeface="Helvetica" charset="0"/>
                    <a:ea typeface="Helvetica" charset="0"/>
                    <a:cs typeface="Helvetica" charset="0"/>
                  </a:rPr>
                  <a:t>+</a:t>
                </a:r>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ea typeface="Cambria Math" panose="02040503050406030204" pitchFamily="18" charset="0"/>
                          </a:rPr>
                          <m:t>2</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smtClean="0">
                            <a:latin typeface="Cambria Math" panose="02040503050406030204" pitchFamily="18" charset="0"/>
                          </a:rPr>
                          <m:t>𝑖</m:t>
                        </m:r>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ea typeface="Cambria Math" panose="02040503050406030204" pitchFamily="18" charset="0"/>
                          </a:rPr>
                          <m:t>𝑝</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r>
                          <a:rPr lang="en-US" sz="2400" b="0" i="1" smtClean="0">
                            <a:latin typeface="Cambria Math" panose="02040503050406030204" pitchFamily="18" charset="0"/>
                          </a:rPr>
                          <m:t>𝑝</m:t>
                        </m:r>
                      </m:sub>
                    </m:sSub>
                  </m:oMath>
                </a14:m>
                <a:endParaRPr lang="en-US" sz="2400" dirty="0">
                  <a:latin typeface="Helvetica" charset="0"/>
                  <a:ea typeface="Helvetica" charset="0"/>
                  <a:cs typeface="Helvetica" charset="0"/>
                </a:endParaRPr>
              </a:p>
            </p:txBody>
          </p:sp>
        </mc:Choice>
        <mc:Fallback xmlns="">
          <p:sp>
            <p:nvSpPr>
              <p:cNvPr id="5" name="TextBox 4">
                <a:extLst>
                  <a:ext uri="{FF2B5EF4-FFF2-40B4-BE49-F238E27FC236}">
                    <a16:creationId xmlns:a16="http://schemas.microsoft.com/office/drawing/2014/main" id="{6B1EA203-158C-7043-9E78-1066B9659F05}"/>
                  </a:ext>
                </a:extLst>
              </p:cNvPr>
              <p:cNvSpPr txBox="1">
                <a:spLocks noRot="1" noChangeAspect="1" noMove="1" noResize="1" noEditPoints="1" noAdjustHandles="1" noChangeArrowheads="1" noChangeShapeType="1" noTextEdit="1"/>
              </p:cNvSpPr>
              <p:nvPr/>
            </p:nvSpPr>
            <p:spPr>
              <a:xfrm>
                <a:off x="2244370" y="2259710"/>
                <a:ext cx="4718215" cy="397866"/>
              </a:xfrm>
              <a:prstGeom prst="rect">
                <a:avLst/>
              </a:prstGeom>
              <a:blipFill>
                <a:blip r:embed="rId3"/>
                <a:stretch>
                  <a:fillRect l="-2151" t="-18750" b="-40625"/>
                </a:stretch>
              </a:blipFill>
            </p:spPr>
            <p:txBody>
              <a:bodyPr/>
              <a:lstStyle/>
              <a:p>
                <a:r>
                  <a:rPr lang="en-US">
                    <a:noFill/>
                  </a:rPr>
                  <a:t> </a:t>
                </a:r>
              </a:p>
            </p:txBody>
          </p:sp>
        </mc:Fallback>
      </mc:AlternateContent>
      <p:grpSp>
        <p:nvGrpSpPr>
          <p:cNvPr id="11" name="Group 10">
            <a:extLst>
              <a:ext uri="{FF2B5EF4-FFF2-40B4-BE49-F238E27FC236}">
                <a16:creationId xmlns="" xmlns:a16="http://schemas.microsoft.com/office/drawing/2014/main" id="{C7C81711-4DA1-7644-97BD-3DE2ECD67415}"/>
              </a:ext>
            </a:extLst>
          </p:cNvPr>
          <p:cNvGrpSpPr/>
          <p:nvPr/>
        </p:nvGrpSpPr>
        <p:grpSpPr>
          <a:xfrm>
            <a:off x="1866190" y="4801742"/>
            <a:ext cx="5458546" cy="1213158"/>
            <a:chOff x="1866190" y="4801742"/>
            <a:chExt cx="5458546" cy="1213158"/>
          </a:xfrm>
        </p:grpSpPr>
        <p:sp>
          <p:nvSpPr>
            <p:cNvPr id="8" name="TextBox 7">
              <a:extLst>
                <a:ext uri="{FF2B5EF4-FFF2-40B4-BE49-F238E27FC236}">
                  <a16:creationId xmlns="" xmlns:a16="http://schemas.microsoft.com/office/drawing/2014/main" id="{D181C938-B1BD-6844-843E-017DFFEDCADD}"/>
                </a:ext>
              </a:extLst>
            </p:cNvPr>
            <p:cNvSpPr txBox="1"/>
            <p:nvPr/>
          </p:nvSpPr>
          <p:spPr>
            <a:xfrm>
              <a:off x="1866190" y="4801742"/>
              <a:ext cx="5458546" cy="461665"/>
            </a:xfrm>
            <a:prstGeom prst="rect">
              <a:avLst/>
            </a:prstGeom>
            <a:noFill/>
          </p:spPr>
          <p:txBody>
            <a:bodyPr wrap="none" rtlCol="0">
              <a:spAutoFit/>
            </a:bodyPr>
            <a:lstStyle/>
            <a:p>
              <a:r>
                <a:rPr lang="en-US" sz="2400" dirty="0">
                  <a:latin typeface="Arial" panose="020B0604020202020204" pitchFamily="34" charset="0"/>
                  <a:ea typeface="Helvetica" charset="0"/>
                  <a:cs typeface="Arial" panose="020B0604020202020204" pitchFamily="34" charset="0"/>
                </a:rPr>
                <a:t>random component (variance function)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 xmlns:a16="http://schemas.microsoft.com/office/drawing/2014/main" id="{1FFFAD8A-9116-E84D-980E-1564EF994A06}"/>
                    </a:ext>
                  </a:extLst>
                </p:cNvPr>
                <p:cNvSpPr txBox="1"/>
                <p:nvPr/>
              </p:nvSpPr>
              <p:spPr>
                <a:xfrm>
                  <a:off x="3317776" y="5645568"/>
                  <a:ext cx="243143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400" i="0" smtClean="0">
                            <a:solidFill>
                              <a:schemeClr val="tx1"/>
                            </a:solidFill>
                            <a:latin typeface="Cambria Math" panose="02040503050406030204" pitchFamily="18" charset="0"/>
                          </a:rPr>
                          <m:t>v</m:t>
                        </m:r>
                        <m:r>
                          <m:rPr>
                            <m:sty m:val="p"/>
                          </m:rPr>
                          <a:rPr lang="en-US" sz="2400" b="0" i="0" smtClean="0">
                            <a:solidFill>
                              <a:schemeClr val="tx1"/>
                            </a:solidFill>
                            <a:latin typeface="Cambria Math" panose="02040503050406030204" pitchFamily="18" charset="0"/>
                          </a:rPr>
                          <m:t>ar</m:t>
                        </m:r>
                        <m:d>
                          <m:dPr>
                            <m:ctrlPr>
                              <a:rPr lang="en-US" sz="2400" b="0" i="1" smtClean="0">
                                <a:solidFill>
                                  <a:schemeClr val="tx1"/>
                                </a:solidFill>
                                <a:latin typeface="Cambria Math" panose="02040503050406030204" pitchFamily="18" charset="0"/>
                              </a:rPr>
                            </m:ctrlPr>
                          </m:dPr>
                          <m:e>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𝑦</m:t>
                                </m:r>
                              </m:e>
                              <m:sub>
                                <m:r>
                                  <a:rPr lang="en-US" sz="2400" b="0" i="1" smtClean="0">
                                    <a:solidFill>
                                      <a:schemeClr val="tx1"/>
                                    </a:solidFill>
                                    <a:latin typeface="Cambria Math" panose="02040503050406030204" pitchFamily="18" charset="0"/>
                                  </a:rPr>
                                  <m:t>𝑖</m:t>
                                </m:r>
                              </m:sub>
                            </m:sSub>
                          </m:e>
                        </m:d>
                        <m:r>
                          <a:rPr lang="en-US" sz="2400" b="0" i="1" smtClean="0">
                            <a:solidFill>
                              <a:schemeClr val="tx1"/>
                            </a:solidFill>
                            <a:latin typeface="Cambria Math" panose="02040503050406030204" pitchFamily="18" charset="0"/>
                          </a:rPr>
                          <m:t>= </m:t>
                        </m:r>
                        <m:r>
                          <a:rPr lang="en-US" sz="2400" b="0" i="1" smtClean="0">
                            <a:solidFill>
                              <a:schemeClr val="tx1"/>
                            </a:solidFill>
                            <a:latin typeface="Cambria Math" panose="02040503050406030204" pitchFamily="18" charset="0"/>
                            <a:ea typeface="Cambria Math" panose="02040503050406030204" pitchFamily="18" charset="0"/>
                          </a:rPr>
                          <m:t>𝜙</m:t>
                        </m:r>
                        <m:r>
                          <a:rPr lang="en-US" sz="2400" b="0" i="1" smtClean="0">
                            <a:solidFill>
                              <a:schemeClr val="tx1"/>
                            </a:solidFill>
                            <a:latin typeface="Cambria Math" panose="02040503050406030204" pitchFamily="18" charset="0"/>
                            <a:ea typeface="Cambria Math" panose="02040503050406030204" pitchFamily="18" charset="0"/>
                          </a:rPr>
                          <m:t>𝑉</m:t>
                        </m:r>
                        <m:r>
                          <a:rPr lang="en-US" sz="2400" b="0" i="1" smtClean="0">
                            <a:solidFill>
                              <a:schemeClr val="tx1"/>
                            </a:solidFill>
                            <a:latin typeface="Cambria Math" panose="02040503050406030204" pitchFamily="18" charset="0"/>
                            <a:ea typeface="Cambria Math" panose="02040503050406030204" pitchFamily="18" charset="0"/>
                          </a:rPr>
                          <m:t>(</m:t>
                        </m:r>
                        <m:sSub>
                          <m:sSubPr>
                            <m:ctrlPr>
                              <a:rPr lang="en-US" sz="2400" b="0" i="1" smtClean="0">
                                <a:solidFill>
                                  <a:schemeClr val="tx1"/>
                                </a:solidFill>
                                <a:latin typeface="Cambria Math" panose="02040503050406030204" pitchFamily="18" charset="0"/>
                                <a:ea typeface="Cambria Math" panose="02040503050406030204" pitchFamily="18" charset="0"/>
                              </a:rPr>
                            </m:ctrlPr>
                          </m:sSubPr>
                          <m:e>
                            <m:r>
                              <a:rPr lang="en-US" sz="2400" b="0" i="1" smtClean="0">
                                <a:solidFill>
                                  <a:schemeClr val="tx1"/>
                                </a:solidFill>
                                <a:latin typeface="Cambria Math" panose="02040503050406030204" pitchFamily="18" charset="0"/>
                                <a:ea typeface="Cambria Math" panose="02040503050406030204" pitchFamily="18" charset="0"/>
                              </a:rPr>
                              <m:t>𝜇</m:t>
                            </m:r>
                          </m:e>
                          <m:sub>
                            <m:r>
                              <a:rPr lang="en-US" sz="2400" b="0" i="1" smtClean="0">
                                <a:solidFill>
                                  <a:schemeClr val="tx1"/>
                                </a:solidFill>
                                <a:latin typeface="Cambria Math" panose="02040503050406030204" pitchFamily="18" charset="0"/>
                                <a:ea typeface="Cambria Math" panose="02040503050406030204" pitchFamily="18" charset="0"/>
                              </a:rPr>
                              <m:t>𝑖</m:t>
                            </m:r>
                          </m:sub>
                        </m:sSub>
                        <m:r>
                          <a:rPr lang="en-US" sz="2400" b="0" i="1" smtClean="0">
                            <a:solidFill>
                              <a:schemeClr val="tx1"/>
                            </a:solidFill>
                            <a:latin typeface="Cambria Math" panose="02040503050406030204" pitchFamily="18" charset="0"/>
                            <a:ea typeface="Cambria Math" panose="02040503050406030204" pitchFamily="18" charset="0"/>
                          </a:rPr>
                          <m:t>)</m:t>
                        </m:r>
                      </m:oMath>
                    </m:oMathPara>
                  </a14:m>
                  <a:endParaRPr lang="en-US" sz="2400" dirty="0">
                    <a:solidFill>
                      <a:schemeClr val="tx1"/>
                    </a:solidFill>
                    <a:latin typeface="Arial" panose="020B0604020202020204" pitchFamily="34" charset="0"/>
                    <a:ea typeface="Helvetica" charset="0"/>
                    <a:cs typeface="Arial" panose="020B0604020202020204" pitchFamily="34" charset="0"/>
                  </a:endParaRPr>
                </a:p>
              </p:txBody>
            </p:sp>
          </mc:Choice>
          <mc:Fallback xmlns="">
            <p:sp>
              <p:nvSpPr>
                <p:cNvPr id="9" name="TextBox 8">
                  <a:extLst>
                    <a:ext uri="{FF2B5EF4-FFF2-40B4-BE49-F238E27FC236}">
                      <a16:creationId xmlns:a16="http://schemas.microsoft.com/office/drawing/2014/main" id="{1FFFAD8A-9116-E84D-980E-1564EF994A06}"/>
                    </a:ext>
                  </a:extLst>
                </p:cNvPr>
                <p:cNvSpPr txBox="1">
                  <a:spLocks noRot="1" noChangeAspect="1" noMove="1" noResize="1" noEditPoints="1" noAdjustHandles="1" noChangeArrowheads="1" noChangeShapeType="1" noTextEdit="1"/>
                </p:cNvSpPr>
                <p:nvPr/>
              </p:nvSpPr>
              <p:spPr>
                <a:xfrm>
                  <a:off x="3317776" y="5645568"/>
                  <a:ext cx="2431435" cy="369332"/>
                </a:xfrm>
                <a:prstGeom prst="rect">
                  <a:avLst/>
                </a:prstGeom>
                <a:blipFill>
                  <a:blip r:embed="rId4"/>
                  <a:stretch>
                    <a:fillRect l="-518" t="-10000" r="-3109" b="-33333"/>
                  </a:stretch>
                </a:blipFill>
              </p:spPr>
              <p:txBody>
                <a:bodyPr/>
                <a:lstStyle/>
                <a:p>
                  <a:r>
                    <a:rPr lang="en-US">
                      <a:noFill/>
                    </a:rPr>
                    <a:t> </a:t>
                  </a:r>
                </a:p>
              </p:txBody>
            </p:sp>
          </mc:Fallback>
        </mc:AlternateContent>
      </p:grpSp>
      <p:grpSp>
        <p:nvGrpSpPr>
          <p:cNvPr id="13" name="Group 12">
            <a:extLst>
              <a:ext uri="{FF2B5EF4-FFF2-40B4-BE49-F238E27FC236}">
                <a16:creationId xmlns="" xmlns:a16="http://schemas.microsoft.com/office/drawing/2014/main" id="{FFB1D29E-BCA9-1A4D-934E-F7417EA34EC3}"/>
              </a:ext>
            </a:extLst>
          </p:cNvPr>
          <p:cNvGrpSpPr/>
          <p:nvPr/>
        </p:nvGrpSpPr>
        <p:grpSpPr>
          <a:xfrm>
            <a:off x="3068141" y="6077594"/>
            <a:ext cx="3567002" cy="638305"/>
            <a:chOff x="3493089" y="6020052"/>
            <a:chExt cx="2751008" cy="638305"/>
          </a:xfrm>
        </p:grpSpPr>
        <p:sp>
          <p:nvSpPr>
            <p:cNvPr id="6" name="Left Brace 5">
              <a:extLst>
                <a:ext uri="{FF2B5EF4-FFF2-40B4-BE49-F238E27FC236}">
                  <a16:creationId xmlns="" xmlns:a16="http://schemas.microsoft.com/office/drawing/2014/main" id="{1B839937-8029-7147-9DF3-BEC8A37F533F}"/>
                </a:ext>
              </a:extLst>
            </p:cNvPr>
            <p:cNvSpPr/>
            <p:nvPr/>
          </p:nvSpPr>
          <p:spPr>
            <a:xfrm rot="16200000">
              <a:off x="4827030" y="5939588"/>
              <a:ext cx="83127" cy="24405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 xmlns:a16="http://schemas.microsoft.com/office/drawing/2014/main" id="{59314291-1F15-7F4D-B060-B0821A07E38A}"/>
                </a:ext>
              </a:extLst>
            </p:cNvPr>
            <p:cNvSpPr txBox="1"/>
            <p:nvPr/>
          </p:nvSpPr>
          <p:spPr>
            <a:xfrm>
              <a:off x="3493089" y="6135137"/>
              <a:ext cx="2751008" cy="523220"/>
            </a:xfrm>
            <a:prstGeom prst="rect">
              <a:avLst/>
            </a:prstGeom>
            <a:noFill/>
          </p:spPr>
          <p:txBody>
            <a:bodyPr wrap="none" rtlCol="0">
              <a:spAutoFit/>
            </a:bodyPr>
            <a:lstStyle/>
            <a:p>
              <a:r>
                <a:rPr lang="en-US" sz="2800" dirty="0">
                  <a:solidFill>
                    <a:schemeClr val="accent2">
                      <a:lumMod val="75000"/>
                    </a:schemeClr>
                  </a:solidFill>
                  <a:latin typeface="Helvetica" charset="0"/>
                  <a:ea typeface="Helvetica" charset="0"/>
                  <a:cs typeface="Helvetica" charset="0"/>
                </a:rPr>
                <a:t>dispersion parameter</a:t>
              </a:r>
            </a:p>
          </p:txBody>
        </p:sp>
      </p:grpSp>
      <p:grpSp>
        <p:nvGrpSpPr>
          <p:cNvPr id="2" name="Group 1">
            <a:extLst>
              <a:ext uri="{FF2B5EF4-FFF2-40B4-BE49-F238E27FC236}">
                <a16:creationId xmlns="" xmlns:a16="http://schemas.microsoft.com/office/drawing/2014/main" id="{59764C65-0DF5-AC48-B9F5-611BFE8D37F8}"/>
              </a:ext>
            </a:extLst>
          </p:cNvPr>
          <p:cNvGrpSpPr/>
          <p:nvPr/>
        </p:nvGrpSpPr>
        <p:grpSpPr>
          <a:xfrm>
            <a:off x="3627636" y="3206737"/>
            <a:ext cx="1811714" cy="1122553"/>
            <a:chOff x="3627636" y="3206737"/>
            <a:chExt cx="1811714" cy="1122553"/>
          </a:xfrm>
        </p:grpSpPr>
        <p:sp>
          <p:nvSpPr>
            <p:cNvPr id="7" name="TextBox 6">
              <a:extLst>
                <a:ext uri="{FF2B5EF4-FFF2-40B4-BE49-F238E27FC236}">
                  <a16:creationId xmlns="" xmlns:a16="http://schemas.microsoft.com/office/drawing/2014/main" id="{2F5568CF-50DF-7748-A25B-65DB620FF4BF}"/>
                </a:ext>
              </a:extLst>
            </p:cNvPr>
            <p:cNvSpPr txBox="1"/>
            <p:nvPr/>
          </p:nvSpPr>
          <p:spPr>
            <a:xfrm>
              <a:off x="3627636" y="3206737"/>
              <a:ext cx="1811714" cy="461665"/>
            </a:xfrm>
            <a:prstGeom prst="rect">
              <a:avLst/>
            </a:prstGeom>
            <a:noFill/>
          </p:spPr>
          <p:txBody>
            <a:bodyPr wrap="none" rtlCol="0">
              <a:spAutoFit/>
            </a:bodyPr>
            <a:lstStyle/>
            <a:p>
              <a:r>
                <a:rPr lang="en-US" sz="2400" dirty="0">
                  <a:latin typeface="Arial" panose="020B0604020202020204" pitchFamily="34" charset="0"/>
                  <a:ea typeface="Helvetica" charset="0"/>
                  <a:cs typeface="Arial" panose="020B0604020202020204" pitchFamily="34" charset="0"/>
                </a:rPr>
                <a:t>link function</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 xmlns:a16="http://schemas.microsoft.com/office/drawing/2014/main" id="{2B2D8D33-6B13-BE42-A6C4-E08E78DC0A1C}"/>
                    </a:ext>
                  </a:extLst>
                </p:cNvPr>
                <p:cNvSpPr txBox="1"/>
                <p:nvPr/>
              </p:nvSpPr>
              <p:spPr>
                <a:xfrm>
                  <a:off x="3802684" y="3959958"/>
                  <a:ext cx="146161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𝑔</m:t>
                            </m:r>
                            <m:d>
                              <m:dPr>
                                <m:ctrlPr>
                                  <a:rPr lang="en-US" sz="2400" b="0" i="1" smtClean="0">
                                    <a:solidFill>
                                      <a:schemeClr val="tx1"/>
                                    </a:solidFill>
                                    <a:latin typeface="Cambria Math" panose="02040503050406030204" pitchFamily="18" charset="0"/>
                                  </a:rPr>
                                </m:ctrlPr>
                              </m:dPr>
                              <m:e>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ea typeface="Cambria Math" panose="02040503050406030204" pitchFamily="18" charset="0"/>
                                      </a:rPr>
                                      <m:t>𝜇</m:t>
                                    </m:r>
                                  </m:e>
                                  <m:sub>
                                    <m:r>
                                      <a:rPr lang="en-US" sz="2400" b="0" i="1" smtClean="0">
                                        <a:solidFill>
                                          <a:schemeClr val="tx1"/>
                                        </a:solidFill>
                                        <a:latin typeface="Cambria Math" panose="02040503050406030204" pitchFamily="18" charset="0"/>
                                      </a:rPr>
                                      <m:t>𝑖</m:t>
                                    </m:r>
                                  </m:sub>
                                </m:sSub>
                              </m:e>
                            </m:d>
                            <m:r>
                              <a:rPr lang="en-US" sz="2400" b="0" i="1" smtClean="0">
                                <a:solidFill>
                                  <a:schemeClr val="tx1"/>
                                </a:solidFill>
                                <a:latin typeface="Cambria Math" panose="02040503050406030204" pitchFamily="18" charset="0"/>
                              </a:rPr>
                              <m:t>=</m:t>
                            </m:r>
                            <m:r>
                              <a:rPr lang="en-US" sz="2400" i="1" smtClean="0">
                                <a:solidFill>
                                  <a:schemeClr val="tx1"/>
                                </a:solidFill>
                                <a:latin typeface="Cambria Math" panose="02040503050406030204" pitchFamily="18" charset="0"/>
                                <a:ea typeface="Cambria Math" panose="02040503050406030204" pitchFamily="18" charset="0"/>
                              </a:rPr>
                              <m:t>𝜂</m:t>
                            </m:r>
                          </m:e>
                          <m:sub>
                            <m:r>
                              <a:rPr lang="en-US" sz="2400" b="0" i="1" smtClean="0">
                                <a:solidFill>
                                  <a:schemeClr val="tx1"/>
                                </a:solidFill>
                                <a:latin typeface="Cambria Math" panose="02040503050406030204" pitchFamily="18" charset="0"/>
                              </a:rPr>
                              <m:t>𝑖</m:t>
                            </m:r>
                          </m:sub>
                        </m:sSub>
                      </m:oMath>
                    </m:oMathPara>
                  </a14:m>
                  <a:endParaRPr lang="en-US" sz="2400" dirty="0">
                    <a:solidFill>
                      <a:schemeClr val="tx1"/>
                    </a:solidFill>
                    <a:latin typeface="Arial" panose="020B0604020202020204" pitchFamily="34" charset="0"/>
                    <a:ea typeface="Helvetica" charset="0"/>
                    <a:cs typeface="Arial" panose="020B0604020202020204" pitchFamily="34" charset="0"/>
                  </a:endParaRPr>
                </a:p>
              </p:txBody>
            </p:sp>
          </mc:Choice>
          <mc:Fallback xmlns="">
            <p:sp>
              <p:nvSpPr>
                <p:cNvPr id="12" name="TextBox 11">
                  <a:extLst>
                    <a:ext uri="{FF2B5EF4-FFF2-40B4-BE49-F238E27FC236}">
                      <a16:creationId xmlns:a16="http://schemas.microsoft.com/office/drawing/2014/main" id="{2B2D8D33-6B13-BE42-A6C4-E08E78DC0A1C}"/>
                    </a:ext>
                  </a:extLst>
                </p:cNvPr>
                <p:cNvSpPr txBox="1">
                  <a:spLocks noRot="1" noChangeAspect="1" noMove="1" noResize="1" noEditPoints="1" noAdjustHandles="1" noChangeArrowheads="1" noChangeShapeType="1" noTextEdit="1"/>
                </p:cNvSpPr>
                <p:nvPr/>
              </p:nvSpPr>
              <p:spPr>
                <a:xfrm>
                  <a:off x="3802684" y="3959958"/>
                  <a:ext cx="1461618" cy="369332"/>
                </a:xfrm>
                <a:prstGeom prst="rect">
                  <a:avLst/>
                </a:prstGeom>
                <a:blipFill>
                  <a:blip r:embed="rId5"/>
                  <a:stretch>
                    <a:fillRect l="-2564" b="-20690"/>
                  </a:stretch>
                </a:blipFill>
              </p:spPr>
              <p:txBody>
                <a:bodyPr/>
                <a:lstStyle/>
                <a:p>
                  <a:r>
                    <a:rPr lang="en-US">
                      <a:noFill/>
                    </a:rPr>
                    <a:t> </a:t>
                  </a:r>
                </a:p>
              </p:txBody>
            </p:sp>
          </mc:Fallback>
        </mc:AlternateContent>
      </p:grpSp>
    </p:spTree>
    <p:extLst>
      <p:ext uri="{BB962C8B-B14F-4D97-AF65-F5344CB8AC3E}">
        <p14:creationId xmlns:p14="http://schemas.microsoft.com/office/powerpoint/2010/main" val="944921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59F32246-9950-C341-B3DF-ADDCD5926015}"/>
              </a:ext>
            </a:extLst>
          </p:cNvPr>
          <p:cNvSpPr txBox="1"/>
          <p:nvPr/>
        </p:nvSpPr>
        <p:spPr>
          <a:xfrm>
            <a:off x="2868193" y="220224"/>
            <a:ext cx="3539752" cy="769441"/>
          </a:xfrm>
          <a:prstGeom prst="rect">
            <a:avLst/>
          </a:prstGeom>
          <a:noFill/>
        </p:spPr>
        <p:txBody>
          <a:bodyPr wrap="none" rtlCol="0">
            <a:spAutoFit/>
          </a:bodyPr>
          <a:lstStyle/>
          <a:p>
            <a:r>
              <a:rPr lang="en-US" sz="4400" b="1" dirty="0">
                <a:solidFill>
                  <a:schemeClr val="accent2">
                    <a:lumMod val="40000"/>
                    <a:lumOff val="60000"/>
                  </a:schemeClr>
                </a:solidFill>
                <a:latin typeface="Arial" panose="020B0604020202020204" pitchFamily="34" charset="0"/>
                <a:ea typeface="Helvetica" charset="0"/>
                <a:cs typeface="Arial" panose="020B0604020202020204" pitchFamily="34" charset="0"/>
              </a:rPr>
              <a:t>Normal GLM</a:t>
            </a:r>
          </a:p>
        </p:txBody>
      </p:sp>
      <p:grpSp>
        <p:nvGrpSpPr>
          <p:cNvPr id="2" name="Group 1">
            <a:extLst>
              <a:ext uri="{FF2B5EF4-FFF2-40B4-BE49-F238E27FC236}">
                <a16:creationId xmlns="" xmlns:a16="http://schemas.microsoft.com/office/drawing/2014/main" id="{90EFB5B8-730A-2741-8F8F-24544137CA28}"/>
              </a:ext>
            </a:extLst>
          </p:cNvPr>
          <p:cNvGrpSpPr/>
          <p:nvPr/>
        </p:nvGrpSpPr>
        <p:grpSpPr>
          <a:xfrm>
            <a:off x="1792033" y="1894521"/>
            <a:ext cx="6484467" cy="1286490"/>
            <a:chOff x="1792033" y="1894521"/>
            <a:chExt cx="6484467" cy="1286490"/>
          </a:xfrm>
        </p:grpSpPr>
        <p:sp>
          <p:nvSpPr>
            <p:cNvPr id="3" name="TextBox 2">
              <a:extLst>
                <a:ext uri="{FF2B5EF4-FFF2-40B4-BE49-F238E27FC236}">
                  <a16:creationId xmlns="" xmlns:a16="http://schemas.microsoft.com/office/drawing/2014/main" id="{6E2EC63C-4236-0646-B68A-62C2FCE242B9}"/>
                </a:ext>
              </a:extLst>
            </p:cNvPr>
            <p:cNvSpPr txBox="1"/>
            <p:nvPr/>
          </p:nvSpPr>
          <p:spPr>
            <a:xfrm>
              <a:off x="1792033" y="1894521"/>
              <a:ext cx="6484467" cy="523220"/>
            </a:xfrm>
            <a:prstGeom prst="rect">
              <a:avLst/>
            </a:prstGeom>
            <a:noFill/>
          </p:spPr>
          <p:txBody>
            <a:bodyPr wrap="none" rtlCol="0">
              <a:spAutoFit/>
            </a:bodyPr>
            <a:lstStyle/>
            <a:p>
              <a:r>
                <a:rPr lang="en-US" sz="2800" dirty="0">
                  <a:solidFill>
                    <a:schemeClr val="accent2">
                      <a:lumMod val="75000"/>
                    </a:schemeClr>
                  </a:solidFill>
                  <a:latin typeface="Arial" panose="020B0604020202020204" pitchFamily="34" charset="0"/>
                  <a:ea typeface="Helvetica" charset="0"/>
                  <a:cs typeface="Arial" panose="020B0604020202020204" pitchFamily="34" charset="0"/>
                </a:rPr>
                <a:t>systematic component (linear predictor)</a:t>
              </a:r>
            </a:p>
          </p:txBody>
        </p:sp>
        <mc:AlternateContent xmlns:mc="http://schemas.openxmlformats.org/markup-compatibility/2006" xmlns:a14="http://schemas.microsoft.com/office/drawing/2010/main">
          <mc:Choice Requires="a14">
            <p:sp>
              <p:nvSpPr>
                <p:cNvPr id="5" name="TextBox 4">
                  <a:extLst>
                    <a:ext uri="{FF2B5EF4-FFF2-40B4-BE49-F238E27FC236}">
                      <a16:creationId xmlns="" xmlns:a16="http://schemas.microsoft.com/office/drawing/2014/main" id="{6B1EA203-158C-7043-9E78-1066B9659F05}"/>
                    </a:ext>
                  </a:extLst>
                </p:cNvPr>
                <p:cNvSpPr txBox="1"/>
                <p:nvPr/>
              </p:nvSpPr>
              <p:spPr>
                <a:xfrm>
                  <a:off x="2221510" y="2716910"/>
                  <a:ext cx="5459571" cy="464101"/>
                </a:xfrm>
                <a:prstGeom prst="rect">
                  <a:avLst/>
                </a:prstGeom>
                <a:noFill/>
              </p:spPr>
              <p:txBody>
                <a:bodyPr wrap="none" lIns="0" tIns="0" rIns="0" bIns="0" rtlCol="0">
                  <a:spAutoFit/>
                </a:bodyPr>
                <a:lstStyle/>
                <a:p>
                  <a14:m>
                    <m:oMath xmlns:m="http://schemas.openxmlformats.org/officeDocument/2006/math">
                      <m:sSub>
                        <m:sSubPr>
                          <m:ctrlPr>
                            <a:rPr lang="en-US" sz="2800" i="1" smtClean="0">
                              <a:latin typeface="Cambria Math" panose="02040503050406030204" pitchFamily="18" charset="0"/>
                            </a:rPr>
                          </m:ctrlPr>
                        </m:sSubPr>
                        <m:e>
                          <m:r>
                            <a:rPr lang="en-US" sz="2800" i="1" smtClean="0">
                              <a:latin typeface="Cambria Math" panose="02040503050406030204" pitchFamily="18" charset="0"/>
                              <a:ea typeface="Cambria Math" panose="02040503050406030204" pitchFamily="18" charset="0"/>
                            </a:rPr>
                            <m:t>𝜂</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𝛽</m:t>
                          </m:r>
                        </m:e>
                        <m:sub>
                          <m:r>
                            <a:rPr lang="en-US" sz="2800" b="0" i="1" smtClean="0">
                              <a:latin typeface="Cambria Math" panose="02040503050406030204" pitchFamily="18" charset="0"/>
                            </a:rPr>
                            <m:t>0</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𝛽</m:t>
                          </m:r>
                        </m:e>
                        <m:sub>
                          <m:r>
                            <a:rPr lang="en-US" sz="2800" b="0" i="1" smtClean="0">
                              <a:latin typeface="Cambria Math" panose="02040503050406030204" pitchFamily="18" charset="0"/>
                            </a:rPr>
                            <m:t>1</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r>
                            <a:rPr lang="en-US" sz="2800" b="0" i="1" smtClean="0">
                              <a:latin typeface="Cambria Math" panose="02040503050406030204" pitchFamily="18" charset="0"/>
                            </a:rPr>
                            <m:t>1</m:t>
                          </m:r>
                        </m:sub>
                      </m:sSub>
                    </m:oMath>
                  </a14:m>
                  <a:r>
                    <a:rPr lang="en-US" sz="2800" dirty="0">
                      <a:latin typeface="Arial" panose="020B0604020202020204" pitchFamily="34" charset="0"/>
                      <a:ea typeface="Helvetica" charset="0"/>
                      <a:cs typeface="Arial" panose="020B0604020202020204" pitchFamily="34" charset="0"/>
                    </a:rPr>
                    <a:t>+</a:t>
                  </a:r>
                  <a:r>
                    <a:rPr lang="en-US" sz="2800" dirty="0">
                      <a:latin typeface="Arial" panose="020B0604020202020204" pitchFamily="34" charset="0"/>
                      <a:cs typeface="Arial" panose="020B0604020202020204" pitchFamily="34" charset="0"/>
                    </a:rPr>
                    <a: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𝛽</m:t>
                          </m:r>
                        </m:e>
                        <m:sub>
                          <m:r>
                            <a:rPr lang="en-US" sz="2800" b="0" i="1" smtClean="0">
                              <a:latin typeface="Cambria Math" panose="02040503050406030204" pitchFamily="18" charset="0"/>
                              <a:ea typeface="Cambria Math" panose="02040503050406030204" pitchFamily="18" charset="0"/>
                            </a:rPr>
                            <m:t>2</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smtClean="0">
                              <a:latin typeface="Cambria Math" panose="02040503050406030204" pitchFamily="18" charset="0"/>
                            </a:rPr>
                            <m:t>𝑖</m:t>
                          </m:r>
                          <m:r>
                            <a:rPr lang="en-US" sz="2800" b="0" i="1" smtClean="0">
                              <a:latin typeface="Cambria Math" panose="02040503050406030204" pitchFamily="18" charset="0"/>
                            </a:rPr>
                            <m:t>2</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𝛽</m:t>
                          </m:r>
                        </m:e>
                        <m:sub>
                          <m:r>
                            <a:rPr lang="en-US" sz="2800" b="0" i="1" smtClean="0">
                              <a:latin typeface="Cambria Math" panose="02040503050406030204" pitchFamily="18" charset="0"/>
                              <a:ea typeface="Cambria Math" panose="02040503050406030204" pitchFamily="18" charset="0"/>
                            </a:rPr>
                            <m:t>𝑝</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r>
                            <a:rPr lang="en-US" sz="2800" b="0" i="1" smtClean="0">
                              <a:latin typeface="Cambria Math" panose="02040503050406030204" pitchFamily="18" charset="0"/>
                            </a:rPr>
                            <m:t>𝑝</m:t>
                          </m:r>
                        </m:sub>
                      </m:sSub>
                    </m:oMath>
                  </a14:m>
                  <a:endParaRPr lang="en-US" sz="2800" dirty="0">
                    <a:latin typeface="Arial" panose="020B0604020202020204" pitchFamily="34" charset="0"/>
                    <a:ea typeface="Helvetica" charset="0"/>
                    <a:cs typeface="Arial" panose="020B0604020202020204" pitchFamily="34" charset="0"/>
                  </a:endParaRPr>
                </a:p>
              </p:txBody>
            </p:sp>
          </mc:Choice>
          <mc:Fallback xmlns="">
            <p:sp>
              <p:nvSpPr>
                <p:cNvPr id="5" name="TextBox 4">
                  <a:extLst>
                    <a:ext uri="{FF2B5EF4-FFF2-40B4-BE49-F238E27FC236}">
                      <a16:creationId xmlns:a16="http://schemas.microsoft.com/office/drawing/2014/main" id="{6B1EA203-158C-7043-9E78-1066B9659F05}"/>
                    </a:ext>
                  </a:extLst>
                </p:cNvPr>
                <p:cNvSpPr txBox="1">
                  <a:spLocks noRot="1" noChangeAspect="1" noMove="1" noResize="1" noEditPoints="1" noAdjustHandles="1" noChangeArrowheads="1" noChangeShapeType="1" noTextEdit="1"/>
                </p:cNvSpPr>
                <p:nvPr/>
              </p:nvSpPr>
              <p:spPr>
                <a:xfrm>
                  <a:off x="2221510" y="2716910"/>
                  <a:ext cx="4833118" cy="397866"/>
                </a:xfrm>
                <a:prstGeom prst="rect">
                  <a:avLst/>
                </a:prstGeom>
                <a:blipFill>
                  <a:blip r:embed="rId3"/>
                  <a:stretch>
                    <a:fillRect l="-2100" t="-18750" b="-40625"/>
                  </a:stretch>
                </a:blipFill>
              </p:spPr>
              <p:txBody>
                <a:bodyPr/>
                <a:lstStyle/>
                <a:p>
                  <a:r>
                    <a:rPr lang="en-US">
                      <a:noFill/>
                    </a:rPr>
                    <a:t> </a:t>
                  </a:r>
                </a:p>
              </p:txBody>
            </p:sp>
          </mc:Fallback>
        </mc:AlternateContent>
      </p:grpSp>
      <p:grpSp>
        <p:nvGrpSpPr>
          <p:cNvPr id="13" name="Group 12">
            <a:extLst>
              <a:ext uri="{FF2B5EF4-FFF2-40B4-BE49-F238E27FC236}">
                <a16:creationId xmlns="" xmlns:a16="http://schemas.microsoft.com/office/drawing/2014/main" id="{1E274AD1-0C02-9340-ABC9-264F2CE0D2A9}"/>
              </a:ext>
            </a:extLst>
          </p:cNvPr>
          <p:cNvGrpSpPr/>
          <p:nvPr/>
        </p:nvGrpSpPr>
        <p:grpSpPr>
          <a:xfrm>
            <a:off x="1843330" y="5258942"/>
            <a:ext cx="6346609" cy="1257047"/>
            <a:chOff x="1843330" y="5258942"/>
            <a:chExt cx="6346609" cy="1257047"/>
          </a:xfrm>
        </p:grpSpPr>
        <p:sp>
          <p:nvSpPr>
            <p:cNvPr id="8" name="TextBox 7">
              <a:extLst>
                <a:ext uri="{FF2B5EF4-FFF2-40B4-BE49-F238E27FC236}">
                  <a16:creationId xmlns="" xmlns:a16="http://schemas.microsoft.com/office/drawing/2014/main" id="{D181C938-B1BD-6844-843E-017DFFEDCADD}"/>
                </a:ext>
              </a:extLst>
            </p:cNvPr>
            <p:cNvSpPr txBox="1"/>
            <p:nvPr/>
          </p:nvSpPr>
          <p:spPr>
            <a:xfrm>
              <a:off x="1843330" y="5258942"/>
              <a:ext cx="6346609" cy="523220"/>
            </a:xfrm>
            <a:prstGeom prst="rect">
              <a:avLst/>
            </a:prstGeom>
            <a:noFill/>
          </p:spPr>
          <p:txBody>
            <a:bodyPr wrap="none" rtlCol="0">
              <a:spAutoFit/>
            </a:bodyPr>
            <a:lstStyle/>
            <a:p>
              <a:r>
                <a:rPr lang="en-US" sz="2800" dirty="0">
                  <a:solidFill>
                    <a:schemeClr val="accent2">
                      <a:lumMod val="75000"/>
                    </a:schemeClr>
                  </a:solidFill>
                  <a:latin typeface="Arial" panose="020B0604020202020204" pitchFamily="34" charset="0"/>
                  <a:ea typeface="Helvetica" charset="0"/>
                  <a:cs typeface="Arial" panose="020B0604020202020204" pitchFamily="34" charset="0"/>
                </a:rPr>
                <a:t>random component (variance function)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 xmlns:a16="http://schemas.microsoft.com/office/drawing/2014/main" id="{1FFFAD8A-9116-E84D-980E-1564EF994A06}"/>
                    </a:ext>
                  </a:extLst>
                </p:cNvPr>
                <p:cNvSpPr txBox="1"/>
                <p:nvPr/>
              </p:nvSpPr>
              <p:spPr>
                <a:xfrm>
                  <a:off x="3805600" y="6085102"/>
                  <a:ext cx="215097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800" i="0" smtClean="0">
                            <a:latin typeface="Cambria Math" panose="02040503050406030204" pitchFamily="18" charset="0"/>
                          </a:rPr>
                          <m:t>v</m:t>
                        </m:r>
                        <m:r>
                          <m:rPr>
                            <m:sty m:val="p"/>
                          </m:rPr>
                          <a:rPr lang="en-US" sz="2800" b="0" i="0" smtClean="0">
                            <a:latin typeface="Cambria Math" panose="02040503050406030204" pitchFamily="18" charset="0"/>
                          </a:rPr>
                          <m:t>ar</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𝑖</m:t>
                                </m:r>
                              </m:sub>
                            </m:sSub>
                          </m:e>
                        </m:d>
                        <m:r>
                          <a:rPr lang="en-US" sz="2800" b="0" i="1" smtClean="0">
                            <a:latin typeface="Cambria Math" panose="02040503050406030204" pitchFamily="18" charset="0"/>
                          </a:rPr>
                          <m:t>= </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𝜎</m:t>
                            </m:r>
                          </m:e>
                          <m:sup>
                            <m:r>
                              <a:rPr lang="en-US" sz="2800" b="0" i="1" smtClean="0">
                                <a:latin typeface="Cambria Math" panose="02040503050406030204" pitchFamily="18" charset="0"/>
                              </a:rPr>
                              <m:t>2</m:t>
                            </m:r>
                          </m:sup>
                        </m:sSup>
                      </m:oMath>
                    </m:oMathPara>
                  </a14:m>
                  <a:endParaRPr lang="en-US" sz="2800" dirty="0">
                    <a:latin typeface="Arial" panose="020B0604020202020204" pitchFamily="34" charset="0"/>
                    <a:ea typeface="Helvetica" charset="0"/>
                    <a:cs typeface="Arial" panose="020B0604020202020204" pitchFamily="34" charset="0"/>
                  </a:endParaRPr>
                </a:p>
              </p:txBody>
            </p:sp>
          </mc:Choice>
          <mc:Fallback xmlns="">
            <p:sp>
              <p:nvSpPr>
                <p:cNvPr id="9" name="TextBox 8">
                  <a:extLst>
                    <a:ext uri="{FF2B5EF4-FFF2-40B4-BE49-F238E27FC236}">
                      <a16:creationId xmlns:a16="http://schemas.microsoft.com/office/drawing/2014/main" id="{1FFFAD8A-9116-E84D-980E-1564EF994A06}"/>
                    </a:ext>
                  </a:extLst>
                </p:cNvPr>
                <p:cNvSpPr txBox="1">
                  <a:spLocks noRot="1" noChangeAspect="1" noMove="1" noResize="1" noEditPoints="1" noAdjustHandles="1" noChangeArrowheads="1" noChangeShapeType="1" noTextEdit="1"/>
                </p:cNvSpPr>
                <p:nvPr/>
              </p:nvSpPr>
              <p:spPr>
                <a:xfrm>
                  <a:off x="3805600" y="6085102"/>
                  <a:ext cx="1835695" cy="369332"/>
                </a:xfrm>
                <a:prstGeom prst="rect">
                  <a:avLst/>
                </a:prstGeom>
                <a:blipFill>
                  <a:blip r:embed="rId4"/>
                  <a:stretch>
                    <a:fillRect l="-1389" t="-6667" b="-33333"/>
                  </a:stretch>
                </a:blipFill>
              </p:spPr>
              <p:txBody>
                <a:bodyPr/>
                <a:lstStyle/>
                <a:p>
                  <a:r>
                    <a:rPr lang="en-US">
                      <a:noFill/>
                    </a:rPr>
                    <a:t> </a:t>
                  </a:r>
                </a:p>
              </p:txBody>
            </p:sp>
          </mc:Fallback>
        </mc:AlternateContent>
      </p:grpSp>
      <p:grpSp>
        <p:nvGrpSpPr>
          <p:cNvPr id="6" name="Group 5">
            <a:extLst>
              <a:ext uri="{FF2B5EF4-FFF2-40B4-BE49-F238E27FC236}">
                <a16:creationId xmlns="" xmlns:a16="http://schemas.microsoft.com/office/drawing/2014/main" id="{34384BB2-FBCE-C546-8314-F3101350D99A}"/>
              </a:ext>
            </a:extLst>
          </p:cNvPr>
          <p:cNvGrpSpPr/>
          <p:nvPr/>
        </p:nvGrpSpPr>
        <p:grpSpPr>
          <a:xfrm>
            <a:off x="2972121" y="3671675"/>
            <a:ext cx="3563796" cy="1144642"/>
            <a:chOff x="2972121" y="3671675"/>
            <a:chExt cx="3563796" cy="1144642"/>
          </a:xfrm>
        </p:grpSpPr>
        <p:sp>
          <p:nvSpPr>
            <p:cNvPr id="7" name="TextBox 6">
              <a:extLst>
                <a:ext uri="{FF2B5EF4-FFF2-40B4-BE49-F238E27FC236}">
                  <a16:creationId xmlns="" xmlns:a16="http://schemas.microsoft.com/office/drawing/2014/main" id="{2F5568CF-50DF-7748-A25B-65DB620FF4BF}"/>
                </a:ext>
              </a:extLst>
            </p:cNvPr>
            <p:cNvSpPr txBox="1"/>
            <p:nvPr/>
          </p:nvSpPr>
          <p:spPr>
            <a:xfrm>
              <a:off x="2972121" y="3671675"/>
              <a:ext cx="3563796" cy="523220"/>
            </a:xfrm>
            <a:prstGeom prst="rect">
              <a:avLst/>
            </a:prstGeom>
            <a:noFill/>
          </p:spPr>
          <p:txBody>
            <a:bodyPr wrap="none" rtlCol="0">
              <a:spAutoFit/>
            </a:bodyPr>
            <a:lstStyle/>
            <a:p>
              <a:r>
                <a:rPr lang="en-US" sz="2800" dirty="0">
                  <a:solidFill>
                    <a:schemeClr val="accent2">
                      <a:lumMod val="75000"/>
                    </a:schemeClr>
                  </a:solidFill>
                  <a:latin typeface="Arial" panose="020B0604020202020204" pitchFamily="34" charset="0"/>
                  <a:ea typeface="Helvetica" charset="0"/>
                  <a:cs typeface="Arial" panose="020B0604020202020204" pitchFamily="34" charset="0"/>
                </a:rPr>
                <a:t>link function (identity)</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 xmlns:a16="http://schemas.microsoft.com/office/drawing/2014/main" id="{2B2D8D33-6B13-BE42-A6C4-E08E78DC0A1C}"/>
                    </a:ext>
                  </a:extLst>
                </p:cNvPr>
                <p:cNvSpPr txBox="1"/>
                <p:nvPr/>
              </p:nvSpPr>
              <p:spPr>
                <a:xfrm>
                  <a:off x="4003956" y="4385430"/>
                  <a:ext cx="118167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𝜇</m:t>
                                </m:r>
                              </m:e>
                              <m:sub>
                                <m:r>
                                  <a:rPr lang="en-US" sz="2800" i="1">
                                    <a:latin typeface="Cambria Math" panose="02040503050406030204" pitchFamily="18" charset="0"/>
                                  </a:rPr>
                                  <m:t>𝑖</m:t>
                                </m:r>
                              </m:sub>
                            </m:sSub>
                            <m:r>
                              <a:rPr lang="en-US" sz="2800" b="0" i="1" smtClean="0">
                                <a:latin typeface="Cambria Math" panose="02040503050406030204" pitchFamily="18" charset="0"/>
                              </a:rPr>
                              <m:t>=</m:t>
                            </m:r>
                            <m:r>
                              <a:rPr lang="en-US" sz="2800" i="1" smtClean="0">
                                <a:latin typeface="Cambria Math" panose="02040503050406030204" pitchFamily="18" charset="0"/>
                                <a:ea typeface="Cambria Math" panose="02040503050406030204" pitchFamily="18" charset="0"/>
                              </a:rPr>
                              <m:t>𝜂</m:t>
                            </m:r>
                          </m:e>
                          <m:sub>
                            <m:r>
                              <a:rPr lang="en-US" sz="2800" b="0" i="1" smtClean="0">
                                <a:latin typeface="Cambria Math" panose="02040503050406030204" pitchFamily="18" charset="0"/>
                              </a:rPr>
                              <m:t>𝑖</m:t>
                            </m:r>
                          </m:sub>
                        </m:sSub>
                      </m:oMath>
                    </m:oMathPara>
                  </a14:m>
                  <a:endParaRPr lang="en-US" sz="2800" dirty="0">
                    <a:latin typeface="Arial" panose="020B0604020202020204" pitchFamily="34" charset="0"/>
                    <a:ea typeface="Helvetica" charset="0"/>
                    <a:cs typeface="Arial" panose="020B0604020202020204" pitchFamily="34" charset="0"/>
                  </a:endParaRPr>
                </a:p>
              </p:txBody>
            </p:sp>
          </mc:Choice>
          <mc:Fallback xmlns="">
            <p:sp>
              <p:nvSpPr>
                <p:cNvPr id="12" name="TextBox 11">
                  <a:extLst>
                    <a:ext uri="{FF2B5EF4-FFF2-40B4-BE49-F238E27FC236}">
                      <a16:creationId xmlns:a16="http://schemas.microsoft.com/office/drawing/2014/main" id="{2B2D8D33-6B13-BE42-A6C4-E08E78DC0A1C}"/>
                    </a:ext>
                  </a:extLst>
                </p:cNvPr>
                <p:cNvSpPr txBox="1">
                  <a:spLocks noRot="1" noChangeAspect="1" noMove="1" noResize="1" noEditPoints="1" noAdjustHandles="1" noChangeArrowheads="1" noChangeShapeType="1" noTextEdit="1"/>
                </p:cNvSpPr>
                <p:nvPr/>
              </p:nvSpPr>
              <p:spPr>
                <a:xfrm>
                  <a:off x="4003956" y="4385430"/>
                  <a:ext cx="1013354" cy="369332"/>
                </a:xfrm>
                <a:prstGeom prst="rect">
                  <a:avLst/>
                </a:prstGeom>
                <a:blipFill>
                  <a:blip r:embed="rId5"/>
                  <a:stretch>
                    <a:fillRect l="-4938" r="-1235" b="-20000"/>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1" name="TextBox 10">
                <a:extLst>
                  <a:ext uri="{FF2B5EF4-FFF2-40B4-BE49-F238E27FC236}">
                    <a16:creationId xmlns="" xmlns:a16="http://schemas.microsoft.com/office/drawing/2014/main" id="{FD4F7EA4-4274-C340-8F25-AF28CE421DAF}"/>
                  </a:ext>
                </a:extLst>
              </p:cNvPr>
              <p:cNvSpPr txBox="1"/>
              <p:nvPr/>
            </p:nvSpPr>
            <p:spPr>
              <a:xfrm>
                <a:off x="3238167" y="1268115"/>
                <a:ext cx="266887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 </m:t>
                      </m:r>
                      <m:r>
                        <a:rPr lang="en-US" sz="2400" i="1">
                          <a:latin typeface="Cambria Math" panose="02040503050406030204" pitchFamily="18" charset="0"/>
                        </a:rPr>
                        <m:t>~</m:t>
                      </m:r>
                      <m:r>
                        <a:rPr lang="en-US" sz="2400" b="0" i="1" smtClean="0">
                          <a:latin typeface="Cambria Math" panose="02040503050406030204" pitchFamily="18" charset="0"/>
                        </a:rPr>
                        <m:t> </m:t>
                      </m:r>
                      <m:r>
                        <m:rPr>
                          <m:sty m:val="p"/>
                        </m:rPr>
                        <a:rPr lang="en-US" sz="2400" b="0" i="0" smtClean="0">
                          <a:latin typeface="Cambria Math" panose="02040503050406030204" pitchFamily="18" charset="0"/>
                        </a:rPr>
                        <m:t>Normal</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𝜇</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𝜎</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oMath>
                  </m:oMathPara>
                </a14:m>
                <a:endParaRPr lang="en-US" sz="2400" dirty="0">
                  <a:latin typeface="Helvetica" charset="0"/>
                  <a:ea typeface="Helvetica" charset="0"/>
                  <a:cs typeface="Helvetica" charset="0"/>
                </a:endParaRPr>
              </a:p>
            </p:txBody>
          </p:sp>
        </mc:Choice>
        <mc:Fallback xmlns="">
          <p:sp>
            <p:nvSpPr>
              <p:cNvPr id="11" name="TextBox 10">
                <a:extLst>
                  <a:ext uri="{FF2B5EF4-FFF2-40B4-BE49-F238E27FC236}">
                    <a16:creationId xmlns:a16="http://schemas.microsoft.com/office/drawing/2014/main" id="{FD4F7EA4-4274-C340-8F25-AF28CE421DAF}"/>
                  </a:ext>
                </a:extLst>
              </p:cNvPr>
              <p:cNvSpPr txBox="1">
                <a:spLocks noRot="1" noChangeAspect="1" noMove="1" noResize="1" noEditPoints="1" noAdjustHandles="1" noChangeArrowheads="1" noChangeShapeType="1" noTextEdit="1"/>
              </p:cNvSpPr>
              <p:nvPr/>
            </p:nvSpPr>
            <p:spPr>
              <a:xfrm>
                <a:off x="3238167" y="1268115"/>
                <a:ext cx="2668871" cy="369332"/>
              </a:xfrm>
              <a:prstGeom prst="rect">
                <a:avLst/>
              </a:prstGeom>
              <a:blipFill>
                <a:blip r:embed="rId6"/>
                <a:stretch>
                  <a:fillRect l="-1422" t="-10000" r="-2844" b="-33333"/>
                </a:stretch>
              </a:blipFill>
            </p:spPr>
            <p:txBody>
              <a:bodyPr/>
              <a:lstStyle/>
              <a:p>
                <a:r>
                  <a:rPr lang="en-US">
                    <a:noFill/>
                  </a:rPr>
                  <a:t> </a:t>
                </a:r>
              </a:p>
            </p:txBody>
          </p:sp>
        </mc:Fallback>
      </mc:AlternateContent>
    </p:spTree>
    <p:extLst>
      <p:ext uri="{BB962C8B-B14F-4D97-AF65-F5344CB8AC3E}">
        <p14:creationId xmlns:p14="http://schemas.microsoft.com/office/powerpoint/2010/main" val="5963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59F32246-9950-C341-B3DF-ADDCD5926015}"/>
              </a:ext>
            </a:extLst>
          </p:cNvPr>
          <p:cNvSpPr txBox="1"/>
          <p:nvPr/>
        </p:nvSpPr>
        <p:spPr>
          <a:xfrm>
            <a:off x="2591130" y="214438"/>
            <a:ext cx="3978974" cy="769441"/>
          </a:xfrm>
          <a:prstGeom prst="rect">
            <a:avLst/>
          </a:prstGeom>
          <a:noFill/>
        </p:spPr>
        <p:txBody>
          <a:bodyPr wrap="none" rtlCol="0">
            <a:spAutoFit/>
          </a:bodyPr>
          <a:lstStyle/>
          <a:p>
            <a:r>
              <a:rPr lang="en-US" sz="4400" b="1" dirty="0">
                <a:solidFill>
                  <a:schemeClr val="accent2">
                    <a:lumMod val="40000"/>
                    <a:lumOff val="60000"/>
                  </a:schemeClr>
                </a:solidFill>
                <a:latin typeface="Arial" panose="020B0604020202020204" pitchFamily="34" charset="0"/>
                <a:ea typeface="Helvetica" charset="0"/>
                <a:cs typeface="Arial" panose="020B0604020202020204" pitchFamily="34" charset="0"/>
              </a:rPr>
              <a:t>Binomial GLM</a:t>
            </a:r>
          </a:p>
        </p:txBody>
      </p:sp>
      <p:grpSp>
        <p:nvGrpSpPr>
          <p:cNvPr id="2" name="Group 1">
            <a:extLst>
              <a:ext uri="{FF2B5EF4-FFF2-40B4-BE49-F238E27FC236}">
                <a16:creationId xmlns="" xmlns:a16="http://schemas.microsoft.com/office/drawing/2014/main" id="{53B37F2A-8ABB-054D-A3CC-5BB519185E0E}"/>
              </a:ext>
            </a:extLst>
          </p:cNvPr>
          <p:cNvGrpSpPr/>
          <p:nvPr/>
        </p:nvGrpSpPr>
        <p:grpSpPr>
          <a:xfrm>
            <a:off x="1338383" y="1800412"/>
            <a:ext cx="6484467" cy="1216879"/>
            <a:chOff x="1338383" y="1800412"/>
            <a:chExt cx="6484467" cy="1216879"/>
          </a:xfrm>
        </p:grpSpPr>
        <p:sp>
          <p:nvSpPr>
            <p:cNvPr id="3" name="TextBox 2">
              <a:extLst>
                <a:ext uri="{FF2B5EF4-FFF2-40B4-BE49-F238E27FC236}">
                  <a16:creationId xmlns="" xmlns:a16="http://schemas.microsoft.com/office/drawing/2014/main" id="{6E2EC63C-4236-0646-B68A-62C2FCE242B9}"/>
                </a:ext>
              </a:extLst>
            </p:cNvPr>
            <p:cNvSpPr txBox="1"/>
            <p:nvPr/>
          </p:nvSpPr>
          <p:spPr>
            <a:xfrm>
              <a:off x="1338383" y="1800412"/>
              <a:ext cx="6484467" cy="523220"/>
            </a:xfrm>
            <a:prstGeom prst="rect">
              <a:avLst/>
            </a:prstGeom>
            <a:noFill/>
          </p:spPr>
          <p:txBody>
            <a:bodyPr wrap="none" rtlCol="0">
              <a:spAutoFit/>
            </a:bodyPr>
            <a:lstStyle/>
            <a:p>
              <a:r>
                <a:rPr lang="en-US" sz="2800" dirty="0">
                  <a:solidFill>
                    <a:schemeClr val="accent2">
                      <a:lumMod val="75000"/>
                    </a:schemeClr>
                  </a:solidFill>
                  <a:latin typeface="Arial" panose="020B0604020202020204" pitchFamily="34" charset="0"/>
                  <a:ea typeface="Helvetica" charset="0"/>
                  <a:cs typeface="Arial" panose="020B0604020202020204" pitchFamily="34" charset="0"/>
                </a:rPr>
                <a:t>systematic component (linear predictor)</a:t>
              </a:r>
            </a:p>
          </p:txBody>
        </p:sp>
        <mc:AlternateContent xmlns:mc="http://schemas.openxmlformats.org/markup-compatibility/2006">
          <mc:Choice xmlns:a14="http://schemas.microsoft.com/office/drawing/2010/main" Requires="a14">
            <p:sp>
              <p:nvSpPr>
                <p:cNvPr id="5" name="TextBox 4">
                  <a:extLst>
                    <a:ext uri="{FF2B5EF4-FFF2-40B4-BE49-F238E27FC236}">
                      <a16:creationId xmlns="" xmlns:a16="http://schemas.microsoft.com/office/drawing/2014/main" id="{6B1EA203-158C-7043-9E78-1066B9659F05}"/>
                    </a:ext>
                  </a:extLst>
                </p:cNvPr>
                <p:cNvSpPr txBox="1"/>
                <p:nvPr/>
              </p:nvSpPr>
              <p:spPr>
                <a:xfrm>
                  <a:off x="1780286" y="2553190"/>
                  <a:ext cx="5459571" cy="464101"/>
                </a:xfrm>
                <a:prstGeom prst="rect">
                  <a:avLst/>
                </a:prstGeom>
                <a:noFill/>
              </p:spPr>
              <p:txBody>
                <a:bodyPr wrap="none" lIns="0" tIns="0" rIns="0" bIns="0" rtlCol="0">
                  <a:spAutoFit/>
                </a:bodyPr>
                <a:lstStyle/>
                <a:p>
                  <a14:m>
                    <m:oMath xmlns:m="http://schemas.openxmlformats.org/officeDocument/2006/math">
                      <m:sSub>
                        <m:sSubPr>
                          <m:ctrlPr>
                            <a:rPr lang="en-US" sz="2800" i="1" smtClean="0">
                              <a:latin typeface="Cambria Math" panose="02040503050406030204" pitchFamily="18" charset="0"/>
                            </a:rPr>
                          </m:ctrlPr>
                        </m:sSubPr>
                        <m:e>
                          <m:r>
                            <a:rPr lang="en-US" sz="2800" i="1" smtClean="0">
                              <a:latin typeface="Cambria Math" panose="02040503050406030204" pitchFamily="18" charset="0"/>
                              <a:ea typeface="Cambria Math" panose="02040503050406030204" pitchFamily="18" charset="0"/>
                            </a:rPr>
                            <m:t>𝜂</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𝛽</m:t>
                          </m:r>
                        </m:e>
                        <m:sub>
                          <m:r>
                            <a:rPr lang="en-US" sz="2800" b="0" i="1" smtClean="0">
                              <a:latin typeface="Cambria Math" panose="02040503050406030204" pitchFamily="18" charset="0"/>
                            </a:rPr>
                            <m:t>0</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𝛽</m:t>
                          </m:r>
                        </m:e>
                        <m:sub>
                          <m:r>
                            <a:rPr lang="en-US" sz="2800" b="0" i="1" smtClean="0">
                              <a:latin typeface="Cambria Math" panose="02040503050406030204" pitchFamily="18" charset="0"/>
                            </a:rPr>
                            <m:t>1</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r>
                            <a:rPr lang="en-US" sz="2800" b="0" i="1" smtClean="0">
                              <a:latin typeface="Cambria Math" panose="02040503050406030204" pitchFamily="18" charset="0"/>
                            </a:rPr>
                            <m:t>1</m:t>
                          </m:r>
                        </m:sub>
                      </m:sSub>
                    </m:oMath>
                  </a14:m>
                  <a:r>
                    <a:rPr lang="en-US" sz="2800" dirty="0">
                      <a:latin typeface="Arial" panose="020B0604020202020204" pitchFamily="34" charset="0"/>
                      <a:ea typeface="Helvetica" charset="0"/>
                      <a:cs typeface="Arial" panose="020B0604020202020204" pitchFamily="34" charset="0"/>
                    </a:rPr>
                    <a:t>+</a:t>
                  </a:r>
                  <a:r>
                    <a:rPr lang="en-US" sz="2800" dirty="0">
                      <a:latin typeface="Arial" panose="020B0604020202020204" pitchFamily="34" charset="0"/>
                      <a:cs typeface="Arial" panose="020B0604020202020204" pitchFamily="34" charset="0"/>
                    </a:rPr>
                    <a: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𝛽</m:t>
                          </m:r>
                        </m:e>
                        <m:sub>
                          <m:r>
                            <a:rPr lang="en-US" sz="2800" b="0" i="1" smtClean="0">
                              <a:latin typeface="Cambria Math" panose="02040503050406030204" pitchFamily="18" charset="0"/>
                              <a:ea typeface="Cambria Math" panose="02040503050406030204" pitchFamily="18" charset="0"/>
                            </a:rPr>
                            <m:t>2</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smtClean="0">
                              <a:latin typeface="Cambria Math" panose="02040503050406030204" pitchFamily="18" charset="0"/>
                            </a:rPr>
                            <m:t>𝑖</m:t>
                          </m:r>
                          <m:r>
                            <a:rPr lang="en-US" sz="2800" b="0" i="1" smtClean="0">
                              <a:latin typeface="Cambria Math" panose="02040503050406030204" pitchFamily="18" charset="0"/>
                            </a:rPr>
                            <m:t>2</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𝛽</m:t>
                          </m:r>
                        </m:e>
                        <m:sub>
                          <m:r>
                            <a:rPr lang="en-US" sz="2800" b="0" i="1" smtClean="0">
                              <a:latin typeface="Cambria Math" panose="02040503050406030204" pitchFamily="18" charset="0"/>
                              <a:ea typeface="Cambria Math" panose="02040503050406030204" pitchFamily="18" charset="0"/>
                            </a:rPr>
                            <m:t>𝑝</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r>
                            <a:rPr lang="en-US" sz="2800" b="0" i="1" smtClean="0">
                              <a:latin typeface="Cambria Math" panose="02040503050406030204" pitchFamily="18" charset="0"/>
                            </a:rPr>
                            <m:t>𝑝</m:t>
                          </m:r>
                        </m:sub>
                      </m:sSub>
                    </m:oMath>
                  </a14:m>
                  <a:endParaRPr lang="en-US" sz="2800" dirty="0">
                    <a:latin typeface="Arial" panose="020B0604020202020204" pitchFamily="34" charset="0"/>
                    <a:ea typeface="Helvetica" charset="0"/>
                    <a:cs typeface="Arial" panose="020B0604020202020204" pitchFamily="34" charset="0"/>
                  </a:endParaRPr>
                </a:p>
              </p:txBody>
            </p:sp>
          </mc:Choice>
          <mc:Fallback>
            <p:sp>
              <p:nvSpPr>
                <p:cNvPr id="5" name="TextBox 4">
                  <a:extLst>
                    <a:ext uri="{FF2B5EF4-FFF2-40B4-BE49-F238E27FC236}">
                      <a16:creationId xmlns="" xmlns:a16="http://schemas.microsoft.com/office/drawing/2014/main" xmlns:a14="http://schemas.microsoft.com/office/drawing/2010/main" id="{6B1EA203-158C-7043-9E78-1066B9659F05}"/>
                    </a:ext>
                  </a:extLst>
                </p:cNvPr>
                <p:cNvSpPr txBox="1">
                  <a:spLocks noRot="1" noChangeAspect="1" noMove="1" noResize="1" noEditPoints="1" noAdjustHandles="1" noChangeArrowheads="1" noChangeShapeType="1" noTextEdit="1"/>
                </p:cNvSpPr>
                <p:nvPr/>
              </p:nvSpPr>
              <p:spPr>
                <a:xfrm>
                  <a:off x="1780286" y="2553190"/>
                  <a:ext cx="5459571" cy="464101"/>
                </a:xfrm>
                <a:prstGeom prst="rect">
                  <a:avLst/>
                </a:prstGeom>
                <a:blipFill rotWithShape="0">
                  <a:blip r:embed="rId3"/>
                  <a:stretch>
                    <a:fillRect t="-25000" b="-36842"/>
                  </a:stretch>
                </a:blipFill>
              </p:spPr>
              <p:txBody>
                <a:bodyPr/>
                <a:lstStyle/>
                <a:p>
                  <a:r>
                    <a:rPr lang="en-CA">
                      <a:noFill/>
                    </a:rPr>
                    <a:t> </a:t>
                  </a:r>
                </a:p>
              </p:txBody>
            </p:sp>
          </mc:Fallback>
        </mc:AlternateContent>
      </p:grpSp>
      <p:grpSp>
        <p:nvGrpSpPr>
          <p:cNvPr id="13" name="Group 12">
            <a:extLst>
              <a:ext uri="{FF2B5EF4-FFF2-40B4-BE49-F238E27FC236}">
                <a16:creationId xmlns="" xmlns:a16="http://schemas.microsoft.com/office/drawing/2014/main" id="{DA96F7A2-01D7-A047-A586-D3A3011BF7F8}"/>
              </a:ext>
            </a:extLst>
          </p:cNvPr>
          <p:cNvGrpSpPr/>
          <p:nvPr/>
        </p:nvGrpSpPr>
        <p:grpSpPr>
          <a:xfrm>
            <a:off x="1476241" y="5715501"/>
            <a:ext cx="6346609" cy="954107"/>
            <a:chOff x="1476241" y="5715501"/>
            <a:chExt cx="6346609" cy="954107"/>
          </a:xfrm>
        </p:grpSpPr>
        <p:sp>
          <p:nvSpPr>
            <p:cNvPr id="8" name="TextBox 7">
              <a:extLst>
                <a:ext uri="{FF2B5EF4-FFF2-40B4-BE49-F238E27FC236}">
                  <a16:creationId xmlns="" xmlns:a16="http://schemas.microsoft.com/office/drawing/2014/main" id="{D181C938-B1BD-6844-843E-017DFFEDCADD}"/>
                </a:ext>
              </a:extLst>
            </p:cNvPr>
            <p:cNvSpPr txBox="1"/>
            <p:nvPr/>
          </p:nvSpPr>
          <p:spPr>
            <a:xfrm>
              <a:off x="1476241" y="5715501"/>
              <a:ext cx="6346609" cy="523220"/>
            </a:xfrm>
            <a:prstGeom prst="rect">
              <a:avLst/>
            </a:prstGeom>
            <a:noFill/>
          </p:spPr>
          <p:txBody>
            <a:bodyPr wrap="none" rtlCol="0">
              <a:spAutoFit/>
            </a:bodyPr>
            <a:lstStyle/>
            <a:p>
              <a:r>
                <a:rPr lang="en-US" sz="2800" dirty="0">
                  <a:solidFill>
                    <a:schemeClr val="accent2">
                      <a:lumMod val="75000"/>
                    </a:schemeClr>
                  </a:solidFill>
                  <a:latin typeface="Arial" panose="020B0604020202020204" pitchFamily="34" charset="0"/>
                  <a:ea typeface="Helvetica" charset="0"/>
                  <a:cs typeface="Arial" panose="020B0604020202020204" pitchFamily="34" charset="0"/>
                </a:rPr>
                <a:t>random component (variance function)</a:t>
              </a:r>
            </a:p>
          </p:txBody>
        </p:sp>
        <mc:AlternateContent xmlns:mc="http://schemas.openxmlformats.org/markup-compatibility/2006">
          <mc:Choice xmlns:a14="http://schemas.microsoft.com/office/drawing/2010/main" Requires="a14">
            <p:sp>
              <p:nvSpPr>
                <p:cNvPr id="9" name="TextBox 8">
                  <a:extLst>
                    <a:ext uri="{FF2B5EF4-FFF2-40B4-BE49-F238E27FC236}">
                      <a16:creationId xmlns="" xmlns:a16="http://schemas.microsoft.com/office/drawing/2014/main" id="{1FFFAD8A-9116-E84D-980E-1564EF994A06}"/>
                    </a:ext>
                  </a:extLst>
                </p:cNvPr>
                <p:cNvSpPr txBox="1"/>
                <p:nvPr/>
              </p:nvSpPr>
              <p:spPr>
                <a:xfrm>
                  <a:off x="3000911" y="6238721"/>
                  <a:ext cx="3400354" cy="430887"/>
                </a:xfrm>
                <a:prstGeom prst="rect">
                  <a:avLst/>
                </a:prstGeom>
                <a:noFill/>
              </p:spPr>
              <p:txBody>
                <a:bodyPr wrap="none" lIns="0" tIns="0" rIns="0" bIns="0" rtlCol="0">
                  <a:spAutoFit/>
                </a:bodyPr>
                <a:lstStyle/>
                <a:p>
                  <a14:m>
                    <m:oMath xmlns:m="http://schemas.openxmlformats.org/officeDocument/2006/math">
                      <m:r>
                        <m:rPr>
                          <m:sty m:val="p"/>
                        </m:rPr>
                        <a:rPr lang="en-US" sz="2800" i="0" smtClean="0">
                          <a:latin typeface="Cambria Math" panose="02040503050406030204" pitchFamily="18" charset="0"/>
                        </a:rPr>
                        <m:t>v</m:t>
                      </m:r>
                      <m:r>
                        <m:rPr>
                          <m:sty m:val="p"/>
                        </m:rPr>
                        <a:rPr lang="en-US" sz="2800" b="0" i="0" smtClean="0">
                          <a:latin typeface="Cambria Math" panose="02040503050406030204" pitchFamily="18" charset="0"/>
                        </a:rPr>
                        <m:t>ar</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𝑖</m:t>
                              </m:r>
                            </m:sub>
                          </m:sSub>
                        </m:e>
                      </m:d>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b="0" i="1" smtClean="0">
                              <a:latin typeface="Cambria Math" panose="02040503050406030204" pitchFamily="18" charset="0"/>
                            </a:rPr>
                            <m:t>𝑛</m:t>
                          </m:r>
                        </m:e>
                        <m:sub>
                          <m:r>
                            <a:rPr lang="en-US" sz="2800" i="1">
                              <a:latin typeface="Cambria Math" panose="02040503050406030204" pitchFamily="18" charset="0"/>
                            </a:rPr>
                            <m:t>𝑖</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𝑝</m:t>
                          </m:r>
                        </m:e>
                        <m:sub>
                          <m:r>
                            <a:rPr lang="en-US" sz="2800" i="1">
                              <a:latin typeface="Cambria Math" panose="02040503050406030204" pitchFamily="18" charset="0"/>
                            </a:rPr>
                            <m:t>𝑖</m:t>
                          </m:r>
                        </m:sub>
                      </m:sSub>
                      <m:r>
                        <a:rPr lang="en-US" sz="2800" b="0" i="1" smtClean="0">
                          <a:latin typeface="Cambria Math" panose="02040503050406030204" pitchFamily="18" charset="0"/>
                        </a:rPr>
                        <m:t>(1−</m:t>
                      </m:r>
                      <m:sSub>
                        <m:sSubPr>
                          <m:ctrlPr>
                            <a:rPr lang="en-US" sz="2800" i="1">
                              <a:latin typeface="Cambria Math" panose="02040503050406030204" pitchFamily="18" charset="0"/>
                            </a:rPr>
                          </m:ctrlPr>
                        </m:sSubPr>
                        <m:e>
                          <m:r>
                            <a:rPr lang="en-US" sz="2800" i="1">
                              <a:latin typeface="Cambria Math" panose="02040503050406030204" pitchFamily="18" charset="0"/>
                            </a:rPr>
                            <m:t>𝑝</m:t>
                          </m:r>
                        </m:e>
                        <m:sub>
                          <m:r>
                            <a:rPr lang="en-US" sz="2800" i="1">
                              <a:latin typeface="Cambria Math" panose="02040503050406030204" pitchFamily="18" charset="0"/>
                            </a:rPr>
                            <m:t>𝑖</m:t>
                          </m:r>
                        </m:sub>
                      </m:sSub>
                    </m:oMath>
                  </a14:m>
                  <a:r>
                    <a:rPr lang="en-US" sz="2800" dirty="0">
                      <a:latin typeface="Arial" panose="020B0604020202020204" pitchFamily="34" charset="0"/>
                      <a:ea typeface="Helvetica" charset="0"/>
                      <a:cs typeface="Arial" panose="020B0604020202020204" pitchFamily="34" charset="0"/>
                    </a:rPr>
                    <a:t>)</a:t>
                  </a:r>
                </a:p>
              </p:txBody>
            </p:sp>
          </mc:Choice>
          <mc:Fallback>
            <p:sp>
              <p:nvSpPr>
                <p:cNvPr id="9" name="TextBox 8">
                  <a:extLst>
                    <a:ext uri="{FF2B5EF4-FFF2-40B4-BE49-F238E27FC236}">
                      <a16:creationId xmlns="" xmlns:a16="http://schemas.microsoft.com/office/drawing/2014/main" xmlns:a14="http://schemas.microsoft.com/office/drawing/2010/main" id="{1FFFAD8A-9116-E84D-980E-1564EF994A06}"/>
                    </a:ext>
                  </a:extLst>
                </p:cNvPr>
                <p:cNvSpPr txBox="1">
                  <a:spLocks noRot="1" noChangeAspect="1" noMove="1" noResize="1" noEditPoints="1" noAdjustHandles="1" noChangeArrowheads="1" noChangeShapeType="1" noTextEdit="1"/>
                </p:cNvSpPr>
                <p:nvPr/>
              </p:nvSpPr>
              <p:spPr>
                <a:xfrm>
                  <a:off x="3000911" y="6238721"/>
                  <a:ext cx="3400354" cy="430887"/>
                </a:xfrm>
                <a:prstGeom prst="rect">
                  <a:avLst/>
                </a:prstGeom>
                <a:blipFill rotWithShape="0">
                  <a:blip r:embed="rId4"/>
                  <a:stretch>
                    <a:fillRect t="-25352" r="-5376" b="-49296"/>
                  </a:stretch>
                </a:blipFill>
              </p:spPr>
              <p:txBody>
                <a:bodyPr/>
                <a:lstStyle/>
                <a:p>
                  <a:r>
                    <a:rPr lang="en-CA">
                      <a:noFill/>
                    </a:rPr>
                    <a:t> </a:t>
                  </a:r>
                </a:p>
              </p:txBody>
            </p:sp>
          </mc:Fallback>
        </mc:AlternateContent>
      </p:grpSp>
      <mc:AlternateContent xmlns:mc="http://schemas.openxmlformats.org/markup-compatibility/2006" xmlns:a14="http://schemas.microsoft.com/office/drawing/2010/main">
        <mc:Choice Requires="a14">
          <p:sp>
            <p:nvSpPr>
              <p:cNvPr id="11" name="TextBox 10">
                <a:extLst>
                  <a:ext uri="{FF2B5EF4-FFF2-40B4-BE49-F238E27FC236}">
                    <a16:creationId xmlns="" xmlns:a16="http://schemas.microsoft.com/office/drawing/2014/main" id="{FD4F7EA4-4274-C340-8F25-AF28CE421DAF}"/>
                  </a:ext>
                </a:extLst>
              </p:cNvPr>
              <p:cNvSpPr txBox="1"/>
              <p:nvPr/>
            </p:nvSpPr>
            <p:spPr>
              <a:xfrm>
                <a:off x="3253256" y="1143663"/>
                <a:ext cx="28956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 </m:t>
                      </m:r>
                      <m:r>
                        <a:rPr lang="en-US" sz="2400" i="1">
                          <a:latin typeface="Cambria Math" panose="02040503050406030204" pitchFamily="18" charset="0"/>
                        </a:rPr>
                        <m:t>~</m:t>
                      </m:r>
                      <m:r>
                        <a:rPr lang="en-US" sz="2400" b="0" i="1" smtClean="0">
                          <a:latin typeface="Cambria Math" panose="02040503050406030204" pitchFamily="18" charset="0"/>
                        </a:rPr>
                        <m:t> </m:t>
                      </m:r>
                      <m:r>
                        <m:rPr>
                          <m:sty m:val="p"/>
                        </m:rPr>
                        <a:rPr lang="en-US" sz="2400" b="0" i="0" smtClean="0">
                          <a:latin typeface="Cambria Math" panose="02040503050406030204" pitchFamily="18" charset="0"/>
                        </a:rPr>
                        <m:t>Binomial</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𝑛</m:t>
                          </m:r>
                        </m:e>
                        <m:sub>
                          <m:r>
                            <a:rPr lang="en-US" sz="2400" i="1">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i="1">
                              <a:latin typeface="Cambria Math" panose="02040503050406030204" pitchFamily="18" charset="0"/>
                            </a:rPr>
                            <m:t>𝑖</m:t>
                          </m:r>
                        </m:sub>
                      </m:sSub>
                      <m:r>
                        <a:rPr lang="en-US" sz="2400" b="0" i="1" smtClean="0">
                          <a:latin typeface="Cambria Math" panose="02040503050406030204" pitchFamily="18" charset="0"/>
                        </a:rPr>
                        <m:t>)</m:t>
                      </m:r>
                    </m:oMath>
                  </m:oMathPara>
                </a14:m>
                <a:endParaRPr lang="en-US" sz="2400" dirty="0">
                  <a:latin typeface="Helvetica" charset="0"/>
                  <a:ea typeface="Helvetica" charset="0"/>
                  <a:cs typeface="Helvetica" charset="0"/>
                </a:endParaRPr>
              </a:p>
            </p:txBody>
          </p:sp>
        </mc:Choice>
        <mc:Fallback xmlns="">
          <p:sp>
            <p:nvSpPr>
              <p:cNvPr id="11" name="TextBox 10">
                <a:extLst>
                  <a:ext uri="{FF2B5EF4-FFF2-40B4-BE49-F238E27FC236}">
                    <a16:creationId xmlns="" xmlns:a16="http://schemas.microsoft.com/office/drawing/2014/main" xmlns:a14="http://schemas.microsoft.com/office/drawing/2010/main" id="{FD4F7EA4-4274-C340-8F25-AF28CE421DAF}"/>
                  </a:ext>
                </a:extLst>
              </p:cNvPr>
              <p:cNvSpPr txBox="1">
                <a:spLocks noRot="1" noChangeAspect="1" noMove="1" noResize="1" noEditPoints="1" noAdjustHandles="1" noChangeArrowheads="1" noChangeShapeType="1" noTextEdit="1"/>
              </p:cNvSpPr>
              <p:nvPr/>
            </p:nvSpPr>
            <p:spPr>
              <a:xfrm>
                <a:off x="3253256" y="1143663"/>
                <a:ext cx="2895664" cy="369332"/>
              </a:xfrm>
              <a:prstGeom prst="rect">
                <a:avLst/>
              </a:prstGeom>
              <a:blipFill rotWithShape="0">
                <a:blip r:embed="rId5"/>
                <a:stretch>
                  <a:fillRect r="-1053" b="-38333"/>
                </a:stretch>
              </a:blipFill>
            </p:spPr>
            <p:txBody>
              <a:bodyPr/>
              <a:lstStyle/>
              <a:p>
                <a:r>
                  <a:rPr lang="en-CA">
                    <a:noFill/>
                  </a:rPr>
                  <a:t> </a:t>
                </a:r>
              </a:p>
            </p:txBody>
          </p:sp>
        </mc:Fallback>
      </mc:AlternateContent>
      <p:grpSp>
        <p:nvGrpSpPr>
          <p:cNvPr id="10" name="Group 9">
            <a:extLst>
              <a:ext uri="{FF2B5EF4-FFF2-40B4-BE49-F238E27FC236}">
                <a16:creationId xmlns="" xmlns:a16="http://schemas.microsoft.com/office/drawing/2014/main" id="{7B401F91-A36E-154A-9D98-9AC5384D5CBD}"/>
              </a:ext>
            </a:extLst>
          </p:cNvPr>
          <p:cNvGrpSpPr/>
          <p:nvPr/>
        </p:nvGrpSpPr>
        <p:grpSpPr>
          <a:xfrm>
            <a:off x="3811183" y="3329588"/>
            <a:ext cx="4495013" cy="2102447"/>
            <a:chOff x="2652943" y="3310952"/>
            <a:chExt cx="4495013" cy="2102447"/>
          </a:xfrm>
        </p:grpSpPr>
        <p:sp>
          <p:nvSpPr>
            <p:cNvPr id="7" name="TextBox 6">
              <a:extLst>
                <a:ext uri="{FF2B5EF4-FFF2-40B4-BE49-F238E27FC236}">
                  <a16:creationId xmlns="" xmlns:a16="http://schemas.microsoft.com/office/drawing/2014/main" id="{2F5568CF-50DF-7748-A25B-65DB620FF4BF}"/>
                </a:ext>
              </a:extLst>
            </p:cNvPr>
            <p:cNvSpPr txBox="1"/>
            <p:nvPr/>
          </p:nvSpPr>
          <p:spPr>
            <a:xfrm>
              <a:off x="3370031" y="3310952"/>
              <a:ext cx="3084499" cy="523220"/>
            </a:xfrm>
            <a:prstGeom prst="rect">
              <a:avLst/>
            </a:prstGeom>
            <a:noFill/>
          </p:spPr>
          <p:txBody>
            <a:bodyPr wrap="none" rtlCol="0">
              <a:spAutoFit/>
            </a:bodyPr>
            <a:lstStyle/>
            <a:p>
              <a:r>
                <a:rPr lang="en-US" sz="2800" dirty="0">
                  <a:solidFill>
                    <a:schemeClr val="accent2">
                      <a:lumMod val="75000"/>
                    </a:schemeClr>
                  </a:solidFill>
                  <a:latin typeface="Arial" panose="020B0604020202020204" pitchFamily="34" charset="0"/>
                  <a:ea typeface="Helvetica" charset="0"/>
                  <a:cs typeface="Arial" panose="020B0604020202020204" pitchFamily="34" charset="0"/>
                </a:rPr>
                <a:t>link function (logit)</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 xmlns:a16="http://schemas.microsoft.com/office/drawing/2014/main" id="{2B2D8D33-6B13-BE42-A6C4-E08E78DC0A1C}"/>
                    </a:ext>
                  </a:extLst>
                </p:cNvPr>
                <p:cNvSpPr txBox="1"/>
                <p:nvPr/>
              </p:nvSpPr>
              <p:spPr>
                <a:xfrm>
                  <a:off x="2652943" y="4035370"/>
                  <a:ext cx="4495013" cy="9681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m:rPr>
                                <m:sty m:val="p"/>
                              </m:rPr>
                              <a:rPr lang="en-US" sz="2800" b="0" i="0" smtClean="0">
                                <a:latin typeface="Cambria Math" panose="02040503050406030204" pitchFamily="18" charset="0"/>
                              </a:rPr>
                              <m:t>logit</m:t>
                            </m:r>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𝑝</m:t>
                                </m:r>
                              </m:e>
                              <m:sub>
                                <m:r>
                                  <a:rPr lang="en-US" sz="2800" i="1">
                                    <a:latin typeface="Cambria Math" panose="02040503050406030204" pitchFamily="18" charset="0"/>
                                  </a:rPr>
                                  <m:t>𝑖</m:t>
                                </m:r>
                              </m:sub>
                            </m:sSub>
                            <m:r>
                              <a:rPr lang="en-US" sz="2800" b="0" i="1" smtClean="0">
                                <a:latin typeface="Cambria Math" panose="02040503050406030204" pitchFamily="18" charset="0"/>
                              </a:rPr>
                              <m:t>)=</m:t>
                            </m:r>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log</m:t>
                                </m:r>
                              </m:fName>
                              <m:e>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sSub>
                                          <m:sSubPr>
                                            <m:ctrlPr>
                                              <a:rPr lang="en-US" sz="2800" i="1">
                                                <a:latin typeface="Cambria Math" panose="02040503050406030204" pitchFamily="18" charset="0"/>
                                              </a:rPr>
                                            </m:ctrlPr>
                                          </m:sSubPr>
                                          <m:e>
                                            <m:r>
                                              <a:rPr lang="en-US" sz="2800" i="1">
                                                <a:latin typeface="Cambria Math" panose="02040503050406030204" pitchFamily="18" charset="0"/>
                                              </a:rPr>
                                              <m:t>𝑝</m:t>
                                            </m:r>
                                          </m:e>
                                          <m:sub>
                                            <m:r>
                                              <a:rPr lang="en-US" sz="2800" i="1">
                                                <a:latin typeface="Cambria Math" panose="02040503050406030204" pitchFamily="18" charset="0"/>
                                              </a:rPr>
                                              <m:t>𝑖</m:t>
                                            </m:r>
                                          </m:sub>
                                        </m:sSub>
                                      </m:num>
                                      <m:den>
                                        <m:r>
                                          <a:rPr lang="en-US" sz="2800" b="0" i="1" smtClean="0">
                                            <a:latin typeface="Cambria Math" panose="02040503050406030204" pitchFamily="18" charset="0"/>
                                          </a:rPr>
                                          <m:t>1−</m:t>
                                        </m:r>
                                        <m:sSub>
                                          <m:sSubPr>
                                            <m:ctrlPr>
                                              <a:rPr lang="en-US" sz="2800" i="1">
                                                <a:latin typeface="Cambria Math" panose="02040503050406030204" pitchFamily="18" charset="0"/>
                                              </a:rPr>
                                            </m:ctrlPr>
                                          </m:sSubPr>
                                          <m:e>
                                            <m:r>
                                              <a:rPr lang="en-US" sz="2800" i="1">
                                                <a:latin typeface="Cambria Math" panose="02040503050406030204" pitchFamily="18" charset="0"/>
                                              </a:rPr>
                                              <m:t>𝑝</m:t>
                                            </m:r>
                                          </m:e>
                                          <m:sub>
                                            <m:r>
                                              <a:rPr lang="en-US" sz="2800" i="1">
                                                <a:latin typeface="Cambria Math" panose="02040503050406030204" pitchFamily="18" charset="0"/>
                                              </a:rPr>
                                              <m:t>𝑖</m:t>
                                            </m:r>
                                          </m:sub>
                                        </m:sSub>
                                      </m:den>
                                    </m:f>
                                  </m:e>
                                </m:d>
                              </m:e>
                            </m:func>
                            <m:r>
                              <a:rPr lang="en-US" sz="2800" b="0" i="1" smtClean="0">
                                <a:latin typeface="Cambria Math" panose="02040503050406030204" pitchFamily="18" charset="0"/>
                              </a:rPr>
                              <m:t>=</m:t>
                            </m:r>
                            <m:r>
                              <a:rPr lang="en-US" sz="2800" i="1" smtClean="0">
                                <a:latin typeface="Cambria Math" panose="02040503050406030204" pitchFamily="18" charset="0"/>
                                <a:ea typeface="Cambria Math" panose="02040503050406030204" pitchFamily="18" charset="0"/>
                              </a:rPr>
                              <m:t>𝜂</m:t>
                            </m:r>
                          </m:e>
                          <m:sub>
                            <m:r>
                              <a:rPr lang="en-US" sz="2800" b="0" i="1" smtClean="0">
                                <a:latin typeface="Cambria Math" panose="02040503050406030204" pitchFamily="18" charset="0"/>
                              </a:rPr>
                              <m:t>𝑖</m:t>
                            </m:r>
                          </m:sub>
                        </m:sSub>
                      </m:oMath>
                    </m:oMathPara>
                  </a14:m>
                  <a:endParaRPr lang="en-US" sz="2800" dirty="0">
                    <a:latin typeface="Arial" panose="020B0604020202020204" pitchFamily="34" charset="0"/>
                    <a:ea typeface="Helvetica" charset="0"/>
                    <a:cs typeface="Arial" panose="020B0604020202020204" pitchFamily="34" charset="0"/>
                  </a:endParaRPr>
                </a:p>
              </p:txBody>
            </p:sp>
          </mc:Choice>
          <mc:Fallback xmlns="">
            <p:sp>
              <p:nvSpPr>
                <p:cNvPr id="12" name="TextBox 11">
                  <a:extLst>
                    <a:ext uri="{FF2B5EF4-FFF2-40B4-BE49-F238E27FC236}">
                      <a16:creationId xmlns:a16="http://schemas.microsoft.com/office/drawing/2014/main" id="{2B2D8D33-6B13-BE42-A6C4-E08E78DC0A1C}"/>
                    </a:ext>
                  </a:extLst>
                </p:cNvPr>
                <p:cNvSpPr txBox="1">
                  <a:spLocks noRot="1" noChangeAspect="1" noMove="1" noResize="1" noEditPoints="1" noAdjustHandles="1" noChangeArrowheads="1" noChangeShapeType="1" noTextEdit="1"/>
                </p:cNvSpPr>
                <p:nvPr/>
              </p:nvSpPr>
              <p:spPr>
                <a:xfrm>
                  <a:off x="2652943" y="4035370"/>
                  <a:ext cx="3897349" cy="707694"/>
                </a:xfrm>
                <a:prstGeom prst="rect">
                  <a:avLst/>
                </a:prstGeom>
                <a:blipFill>
                  <a:blip r:embed="rId7"/>
                  <a:stretch>
                    <a:fillRect l="-974" b="-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 xmlns:a16="http://schemas.microsoft.com/office/drawing/2014/main" id="{EF5F8C04-322D-5645-B5E7-B3F86E65B186}"/>
                    </a:ext>
                  </a:extLst>
                </p:cNvPr>
                <p:cNvSpPr txBox="1"/>
                <p:nvPr/>
              </p:nvSpPr>
              <p:spPr>
                <a:xfrm>
                  <a:off x="3531807" y="4982512"/>
                  <a:ext cx="274107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sz="2800" b="0" i="1" smtClean="0">
                                <a:latin typeface="Cambria Math" panose="02040503050406030204" pitchFamily="18" charset="0"/>
                                <a:ea typeface="Helvetica" charset="0"/>
                                <a:cs typeface="Helvetica" charset="0"/>
                              </a:rPr>
                            </m:ctrlPr>
                          </m:dPr>
                          <m:e>
                            <m:r>
                              <a:rPr lang="en-US" sz="2800" b="0" i="1" smtClean="0">
                                <a:latin typeface="Cambria Math" panose="02040503050406030204" pitchFamily="18" charset="0"/>
                                <a:ea typeface="Helvetica" charset="0"/>
                                <a:cs typeface="Helvetica" charset="0"/>
                              </a:rPr>
                              <m:t>0, 1</m:t>
                            </m:r>
                          </m:e>
                        </m:d>
                        <m:r>
                          <a:rPr lang="en-US" sz="2800" b="0" i="1" smtClean="0">
                            <a:latin typeface="Cambria Math" panose="02040503050406030204" pitchFamily="18" charset="0"/>
                            <a:ea typeface="Cambria Math" panose="02040503050406030204" pitchFamily="18" charset="0"/>
                            <a:cs typeface="Helvetica" charset="0"/>
                          </a:rPr>
                          <m:t>→</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 ∞</m:t>
                            </m:r>
                          </m:e>
                        </m:d>
                      </m:oMath>
                    </m:oMathPara>
                  </a14:m>
                  <a:endParaRPr lang="en-US" sz="2800" dirty="0">
                    <a:latin typeface="Arial" panose="020B0604020202020204" pitchFamily="34" charset="0"/>
                    <a:ea typeface="Helvetica" charset="0"/>
                    <a:cs typeface="Arial" panose="020B0604020202020204" pitchFamily="34" charset="0"/>
                  </a:endParaRPr>
                </a:p>
              </p:txBody>
            </p:sp>
          </mc:Choice>
          <mc:Fallback xmlns="">
            <p:sp>
              <p:nvSpPr>
                <p:cNvPr id="6" name="TextBox 5">
                  <a:extLst>
                    <a:ext uri="{FF2B5EF4-FFF2-40B4-BE49-F238E27FC236}">
                      <a16:creationId xmlns:a16="http://schemas.microsoft.com/office/drawing/2014/main" id="{EF5F8C04-322D-5645-B5E7-B3F86E65B186}"/>
                    </a:ext>
                  </a:extLst>
                </p:cNvPr>
                <p:cNvSpPr txBox="1">
                  <a:spLocks noRot="1" noChangeAspect="1" noMove="1" noResize="1" noEditPoints="1" noAdjustHandles="1" noChangeArrowheads="1" noChangeShapeType="1" noTextEdit="1"/>
                </p:cNvSpPr>
                <p:nvPr/>
              </p:nvSpPr>
              <p:spPr>
                <a:xfrm>
                  <a:off x="3531807" y="4982512"/>
                  <a:ext cx="2344168" cy="369332"/>
                </a:xfrm>
                <a:prstGeom prst="rect">
                  <a:avLst/>
                </a:prstGeom>
                <a:blipFill>
                  <a:blip r:embed="rId8"/>
                  <a:stretch>
                    <a:fillRect b="-3333"/>
                  </a:stretch>
                </a:blipFill>
              </p:spPr>
              <p:txBody>
                <a:bodyPr/>
                <a:lstStyle/>
                <a:p>
                  <a:r>
                    <a:rPr lang="en-US">
                      <a:noFill/>
                    </a:rPr>
                    <a:t> </a:t>
                  </a:r>
                </a:p>
              </p:txBody>
            </p:sp>
          </mc:Fallback>
        </mc:AlternateContent>
      </p:grpSp>
      <p:pic>
        <p:nvPicPr>
          <p:cNvPr id="14" name="Picture 92"/>
          <p:cNvPicPr>
            <a:picLocks noGrp="1" noChangeAspect="1" noChangeArrowheads="1"/>
          </p:cNvPicPr>
          <p:nvPr>
            <p:ph sz="half" idx="4294967295"/>
          </p:nvPr>
        </p:nvPicPr>
        <p:blipFill>
          <a:blip r:embed="rId9" cstate="print"/>
          <a:srcRect/>
          <a:stretch>
            <a:fillRect/>
          </a:stretch>
        </p:blipFill>
        <p:spPr>
          <a:xfrm>
            <a:off x="257908" y="3321792"/>
            <a:ext cx="3113843" cy="2251976"/>
          </a:xfrm>
          <a:prstGeom prst="rect">
            <a:avLst/>
          </a:prstGeom>
        </p:spPr>
      </p:pic>
    </p:spTree>
    <p:extLst>
      <p:ext uri="{BB962C8B-B14F-4D97-AF65-F5344CB8AC3E}">
        <p14:creationId xmlns:p14="http://schemas.microsoft.com/office/powerpoint/2010/main" val="3093748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59F32246-9950-C341-B3DF-ADDCD5926015}"/>
              </a:ext>
            </a:extLst>
          </p:cNvPr>
          <p:cNvSpPr txBox="1"/>
          <p:nvPr/>
        </p:nvSpPr>
        <p:spPr>
          <a:xfrm>
            <a:off x="1147817" y="221126"/>
            <a:ext cx="6957354" cy="769441"/>
          </a:xfrm>
          <a:prstGeom prst="rect">
            <a:avLst/>
          </a:prstGeom>
          <a:noFill/>
        </p:spPr>
        <p:txBody>
          <a:bodyPr wrap="none" rtlCol="0">
            <a:spAutoFit/>
          </a:bodyPr>
          <a:lstStyle/>
          <a:p>
            <a:r>
              <a:rPr lang="en-US" sz="4400" b="1" dirty="0">
                <a:solidFill>
                  <a:schemeClr val="accent2">
                    <a:lumMod val="40000"/>
                    <a:lumOff val="60000"/>
                  </a:schemeClr>
                </a:solidFill>
                <a:latin typeface="Arial" panose="020B0604020202020204" pitchFamily="34" charset="0"/>
                <a:ea typeface="Helvetica" charset="0"/>
                <a:cs typeface="Arial" panose="020B0604020202020204" pitchFamily="34" charset="0"/>
              </a:rPr>
              <a:t>Binomial (Bernoulli) GLM</a:t>
            </a:r>
          </a:p>
        </p:txBody>
      </p:sp>
      <p:grpSp>
        <p:nvGrpSpPr>
          <p:cNvPr id="13" name="Group 12">
            <a:extLst>
              <a:ext uri="{FF2B5EF4-FFF2-40B4-BE49-F238E27FC236}">
                <a16:creationId xmlns="" xmlns:a16="http://schemas.microsoft.com/office/drawing/2014/main" id="{25C1B122-E4AE-4048-B5C1-4B1AC002C805}"/>
              </a:ext>
            </a:extLst>
          </p:cNvPr>
          <p:cNvGrpSpPr/>
          <p:nvPr/>
        </p:nvGrpSpPr>
        <p:grpSpPr>
          <a:xfrm>
            <a:off x="1384260" y="1903568"/>
            <a:ext cx="6484467" cy="1204216"/>
            <a:chOff x="1792033" y="1894521"/>
            <a:chExt cx="6484467" cy="1204216"/>
          </a:xfrm>
        </p:grpSpPr>
        <p:sp>
          <p:nvSpPr>
            <p:cNvPr id="3" name="TextBox 2">
              <a:extLst>
                <a:ext uri="{FF2B5EF4-FFF2-40B4-BE49-F238E27FC236}">
                  <a16:creationId xmlns="" xmlns:a16="http://schemas.microsoft.com/office/drawing/2014/main" id="{6E2EC63C-4236-0646-B68A-62C2FCE242B9}"/>
                </a:ext>
              </a:extLst>
            </p:cNvPr>
            <p:cNvSpPr txBox="1"/>
            <p:nvPr/>
          </p:nvSpPr>
          <p:spPr>
            <a:xfrm>
              <a:off x="1792033" y="1894521"/>
              <a:ext cx="6484467" cy="523220"/>
            </a:xfrm>
            <a:prstGeom prst="rect">
              <a:avLst/>
            </a:prstGeom>
            <a:noFill/>
          </p:spPr>
          <p:txBody>
            <a:bodyPr wrap="none" rtlCol="0">
              <a:spAutoFit/>
            </a:bodyPr>
            <a:lstStyle/>
            <a:p>
              <a:r>
                <a:rPr lang="en-US" sz="2800" dirty="0">
                  <a:solidFill>
                    <a:schemeClr val="accent2">
                      <a:lumMod val="75000"/>
                    </a:schemeClr>
                  </a:solidFill>
                  <a:latin typeface="Arial" panose="020B0604020202020204" pitchFamily="34" charset="0"/>
                  <a:ea typeface="Helvetica" charset="0"/>
                  <a:cs typeface="Arial" panose="020B0604020202020204" pitchFamily="34" charset="0"/>
                </a:rPr>
                <a:t>systematic component (linear predictor)</a:t>
              </a:r>
            </a:p>
          </p:txBody>
        </p:sp>
        <mc:AlternateContent xmlns:mc="http://schemas.openxmlformats.org/markup-compatibility/2006" xmlns:a14="http://schemas.microsoft.com/office/drawing/2010/main">
          <mc:Choice Requires="a14">
            <p:sp>
              <p:nvSpPr>
                <p:cNvPr id="5" name="TextBox 4">
                  <a:extLst>
                    <a:ext uri="{FF2B5EF4-FFF2-40B4-BE49-F238E27FC236}">
                      <a16:creationId xmlns="" xmlns:a16="http://schemas.microsoft.com/office/drawing/2014/main" id="{6B1EA203-158C-7043-9E78-1066B9659F05}"/>
                    </a:ext>
                  </a:extLst>
                </p:cNvPr>
                <p:cNvSpPr txBox="1"/>
                <p:nvPr/>
              </p:nvSpPr>
              <p:spPr>
                <a:xfrm>
                  <a:off x="2209935" y="2634636"/>
                  <a:ext cx="5459571" cy="464101"/>
                </a:xfrm>
                <a:prstGeom prst="rect">
                  <a:avLst/>
                </a:prstGeom>
                <a:noFill/>
              </p:spPr>
              <p:txBody>
                <a:bodyPr wrap="none" lIns="0" tIns="0" rIns="0" bIns="0" rtlCol="0">
                  <a:spAutoFit/>
                </a:bodyPr>
                <a:lstStyle/>
                <a:p>
                  <a14:m>
                    <m:oMath xmlns:m="http://schemas.openxmlformats.org/officeDocument/2006/math">
                      <m:sSub>
                        <m:sSubPr>
                          <m:ctrlPr>
                            <a:rPr lang="en-US" sz="2800" i="1" smtClean="0">
                              <a:latin typeface="Cambria Math" panose="02040503050406030204" pitchFamily="18" charset="0"/>
                            </a:rPr>
                          </m:ctrlPr>
                        </m:sSubPr>
                        <m:e>
                          <m:r>
                            <a:rPr lang="en-US" sz="2800" i="1" smtClean="0">
                              <a:latin typeface="Cambria Math" panose="02040503050406030204" pitchFamily="18" charset="0"/>
                              <a:ea typeface="Cambria Math" panose="02040503050406030204" pitchFamily="18" charset="0"/>
                            </a:rPr>
                            <m:t>𝜂</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𝛽</m:t>
                          </m:r>
                        </m:e>
                        <m:sub>
                          <m:r>
                            <a:rPr lang="en-US" sz="2800" b="0" i="1" smtClean="0">
                              <a:latin typeface="Cambria Math" panose="02040503050406030204" pitchFamily="18" charset="0"/>
                            </a:rPr>
                            <m:t>0</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𝛽</m:t>
                          </m:r>
                        </m:e>
                        <m:sub>
                          <m:r>
                            <a:rPr lang="en-US" sz="2800" b="0" i="1" smtClean="0">
                              <a:latin typeface="Cambria Math" panose="02040503050406030204" pitchFamily="18" charset="0"/>
                            </a:rPr>
                            <m:t>1</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r>
                            <a:rPr lang="en-US" sz="2800" b="0" i="1" smtClean="0">
                              <a:latin typeface="Cambria Math" panose="02040503050406030204" pitchFamily="18" charset="0"/>
                            </a:rPr>
                            <m:t>1</m:t>
                          </m:r>
                        </m:sub>
                      </m:sSub>
                    </m:oMath>
                  </a14:m>
                  <a:r>
                    <a:rPr lang="en-US" sz="2800" dirty="0">
                      <a:latin typeface="Arial" panose="020B0604020202020204" pitchFamily="34" charset="0"/>
                      <a:ea typeface="Helvetica" charset="0"/>
                      <a:cs typeface="Arial" panose="020B0604020202020204" pitchFamily="34" charset="0"/>
                    </a:rPr>
                    <a:t>+</a:t>
                  </a:r>
                  <a:r>
                    <a:rPr lang="en-US" sz="2800" dirty="0">
                      <a:latin typeface="Arial" panose="020B0604020202020204" pitchFamily="34" charset="0"/>
                      <a:cs typeface="Arial" panose="020B0604020202020204" pitchFamily="34" charset="0"/>
                    </a:rPr>
                    <a: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𝛽</m:t>
                          </m:r>
                        </m:e>
                        <m:sub>
                          <m:r>
                            <a:rPr lang="en-US" sz="2800" b="0" i="1" smtClean="0">
                              <a:latin typeface="Cambria Math" panose="02040503050406030204" pitchFamily="18" charset="0"/>
                              <a:ea typeface="Cambria Math" panose="02040503050406030204" pitchFamily="18" charset="0"/>
                            </a:rPr>
                            <m:t>2</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smtClean="0">
                              <a:latin typeface="Cambria Math" panose="02040503050406030204" pitchFamily="18" charset="0"/>
                            </a:rPr>
                            <m:t>𝑖</m:t>
                          </m:r>
                          <m:r>
                            <a:rPr lang="en-US" sz="2800" b="0" i="1" smtClean="0">
                              <a:latin typeface="Cambria Math" panose="02040503050406030204" pitchFamily="18" charset="0"/>
                            </a:rPr>
                            <m:t>2</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𝛽</m:t>
                          </m:r>
                        </m:e>
                        <m:sub>
                          <m:r>
                            <a:rPr lang="en-US" sz="2800" b="0" i="1" smtClean="0">
                              <a:latin typeface="Cambria Math" panose="02040503050406030204" pitchFamily="18" charset="0"/>
                              <a:ea typeface="Cambria Math" panose="02040503050406030204" pitchFamily="18" charset="0"/>
                            </a:rPr>
                            <m:t>𝑝</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r>
                            <a:rPr lang="en-US" sz="2800" b="0" i="1" smtClean="0">
                              <a:latin typeface="Cambria Math" panose="02040503050406030204" pitchFamily="18" charset="0"/>
                            </a:rPr>
                            <m:t>𝑝</m:t>
                          </m:r>
                        </m:sub>
                      </m:sSub>
                    </m:oMath>
                  </a14:m>
                  <a:endParaRPr lang="en-US" sz="2800" dirty="0">
                    <a:latin typeface="Arial" panose="020B0604020202020204" pitchFamily="34" charset="0"/>
                    <a:ea typeface="Helvetica" charset="0"/>
                    <a:cs typeface="Arial" panose="020B0604020202020204" pitchFamily="34" charset="0"/>
                  </a:endParaRPr>
                </a:p>
              </p:txBody>
            </p:sp>
          </mc:Choice>
          <mc:Fallback xmlns="">
            <p:sp>
              <p:nvSpPr>
                <p:cNvPr id="5" name="TextBox 4">
                  <a:extLst>
                    <a:ext uri="{FF2B5EF4-FFF2-40B4-BE49-F238E27FC236}">
                      <a16:creationId xmlns:a16="http://schemas.microsoft.com/office/drawing/2014/main" id="{6B1EA203-158C-7043-9E78-1066B9659F05}"/>
                    </a:ext>
                  </a:extLst>
                </p:cNvPr>
                <p:cNvSpPr txBox="1">
                  <a:spLocks noRot="1" noChangeAspect="1" noMove="1" noResize="1" noEditPoints="1" noAdjustHandles="1" noChangeArrowheads="1" noChangeShapeType="1" noTextEdit="1"/>
                </p:cNvSpPr>
                <p:nvPr/>
              </p:nvSpPr>
              <p:spPr>
                <a:xfrm>
                  <a:off x="2209935" y="2634636"/>
                  <a:ext cx="4833118" cy="397866"/>
                </a:xfrm>
                <a:prstGeom prst="rect">
                  <a:avLst/>
                </a:prstGeom>
                <a:blipFill>
                  <a:blip r:embed="rId3"/>
                  <a:stretch>
                    <a:fillRect l="-2094" t="-15152" b="-39394"/>
                  </a:stretch>
                </a:blipFill>
              </p:spPr>
              <p:txBody>
                <a:bodyPr/>
                <a:lstStyle/>
                <a:p>
                  <a:r>
                    <a:rPr lang="en-US">
                      <a:noFill/>
                    </a:rPr>
                    <a:t> </a:t>
                  </a:r>
                </a:p>
              </p:txBody>
            </p:sp>
          </mc:Fallback>
        </mc:AlternateContent>
      </p:grpSp>
      <p:grpSp>
        <p:nvGrpSpPr>
          <p:cNvPr id="15" name="Group 14">
            <a:extLst>
              <a:ext uri="{FF2B5EF4-FFF2-40B4-BE49-F238E27FC236}">
                <a16:creationId xmlns="" xmlns:a16="http://schemas.microsoft.com/office/drawing/2014/main" id="{D1C0D94A-640D-E143-98FA-C620429FED87}"/>
              </a:ext>
            </a:extLst>
          </p:cNvPr>
          <p:cNvGrpSpPr/>
          <p:nvPr/>
        </p:nvGrpSpPr>
        <p:grpSpPr>
          <a:xfrm>
            <a:off x="1837516" y="5644323"/>
            <a:ext cx="6346609" cy="1037705"/>
            <a:chOff x="1837516" y="5644323"/>
            <a:chExt cx="6346609" cy="1037705"/>
          </a:xfrm>
        </p:grpSpPr>
        <p:sp>
          <p:nvSpPr>
            <p:cNvPr id="8" name="TextBox 7">
              <a:extLst>
                <a:ext uri="{FF2B5EF4-FFF2-40B4-BE49-F238E27FC236}">
                  <a16:creationId xmlns="" xmlns:a16="http://schemas.microsoft.com/office/drawing/2014/main" id="{D181C938-B1BD-6844-843E-017DFFEDCADD}"/>
                </a:ext>
              </a:extLst>
            </p:cNvPr>
            <p:cNvSpPr txBox="1"/>
            <p:nvPr/>
          </p:nvSpPr>
          <p:spPr>
            <a:xfrm>
              <a:off x="1837516" y="5644323"/>
              <a:ext cx="6346609" cy="523220"/>
            </a:xfrm>
            <a:prstGeom prst="rect">
              <a:avLst/>
            </a:prstGeom>
            <a:noFill/>
          </p:spPr>
          <p:txBody>
            <a:bodyPr wrap="none" rtlCol="0">
              <a:spAutoFit/>
            </a:bodyPr>
            <a:lstStyle/>
            <a:p>
              <a:r>
                <a:rPr lang="en-US" sz="2800" dirty="0">
                  <a:solidFill>
                    <a:schemeClr val="accent2">
                      <a:lumMod val="75000"/>
                    </a:schemeClr>
                  </a:solidFill>
                  <a:latin typeface="Arial" panose="020B0604020202020204" pitchFamily="34" charset="0"/>
                  <a:ea typeface="Helvetica" charset="0"/>
                  <a:cs typeface="Arial" panose="020B0604020202020204" pitchFamily="34" charset="0"/>
                </a:rPr>
                <a:t>random component (variance function)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 xmlns:a16="http://schemas.microsoft.com/office/drawing/2014/main" id="{1FFFAD8A-9116-E84D-980E-1564EF994A06}"/>
                    </a:ext>
                  </a:extLst>
                </p:cNvPr>
                <p:cNvSpPr txBox="1"/>
                <p:nvPr/>
              </p:nvSpPr>
              <p:spPr>
                <a:xfrm>
                  <a:off x="3253256" y="6251141"/>
                  <a:ext cx="3078407" cy="430887"/>
                </a:xfrm>
                <a:prstGeom prst="rect">
                  <a:avLst/>
                </a:prstGeom>
                <a:noFill/>
              </p:spPr>
              <p:txBody>
                <a:bodyPr wrap="none" lIns="0" tIns="0" rIns="0" bIns="0" rtlCol="0">
                  <a:spAutoFit/>
                </a:bodyPr>
                <a:lstStyle/>
                <a:p>
                  <a14:m>
                    <m:oMath xmlns:m="http://schemas.openxmlformats.org/officeDocument/2006/math">
                      <m:r>
                        <m:rPr>
                          <m:sty m:val="p"/>
                        </m:rPr>
                        <a:rPr lang="en-US" sz="2800" i="0" smtClean="0">
                          <a:latin typeface="Cambria Math" panose="02040503050406030204" pitchFamily="18" charset="0"/>
                        </a:rPr>
                        <m:t>v</m:t>
                      </m:r>
                      <m:r>
                        <m:rPr>
                          <m:sty m:val="p"/>
                        </m:rPr>
                        <a:rPr lang="en-US" sz="2800" b="0" i="0" smtClean="0">
                          <a:latin typeface="Cambria Math" panose="02040503050406030204" pitchFamily="18" charset="0"/>
                        </a:rPr>
                        <m:t>ar</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𝑖</m:t>
                              </m:r>
                            </m:sub>
                          </m:sSub>
                        </m:e>
                      </m:d>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𝑝</m:t>
                          </m:r>
                        </m:e>
                        <m:sub>
                          <m:r>
                            <a:rPr lang="en-US" sz="2800" i="1">
                              <a:latin typeface="Cambria Math" panose="02040503050406030204" pitchFamily="18" charset="0"/>
                            </a:rPr>
                            <m:t>𝑖</m:t>
                          </m:r>
                        </m:sub>
                      </m:sSub>
                      <m:r>
                        <a:rPr lang="en-US" sz="2800" b="0" i="1" smtClean="0">
                          <a:latin typeface="Cambria Math" panose="02040503050406030204" pitchFamily="18" charset="0"/>
                        </a:rPr>
                        <m:t>(1−</m:t>
                      </m:r>
                      <m:sSub>
                        <m:sSubPr>
                          <m:ctrlPr>
                            <a:rPr lang="en-US" sz="2800" i="1">
                              <a:latin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𝑝</m:t>
                          </m:r>
                        </m:e>
                        <m:sub>
                          <m:r>
                            <a:rPr lang="en-US" sz="2800" i="1">
                              <a:latin typeface="Cambria Math" panose="02040503050406030204" pitchFamily="18" charset="0"/>
                            </a:rPr>
                            <m:t>𝑖</m:t>
                          </m:r>
                        </m:sub>
                      </m:sSub>
                    </m:oMath>
                  </a14:m>
                  <a:r>
                    <a:rPr lang="en-US" sz="2800" dirty="0">
                      <a:latin typeface="Arial" panose="020B0604020202020204" pitchFamily="34" charset="0"/>
                      <a:ea typeface="Helvetica" charset="0"/>
                      <a:cs typeface="Arial" panose="020B0604020202020204" pitchFamily="34" charset="0"/>
                    </a:rPr>
                    <a:t>)</a:t>
                  </a:r>
                </a:p>
              </p:txBody>
            </p:sp>
          </mc:Choice>
          <mc:Fallback xmlns="">
            <p:sp>
              <p:nvSpPr>
                <p:cNvPr id="9" name="TextBox 8">
                  <a:extLst>
                    <a:ext uri="{FF2B5EF4-FFF2-40B4-BE49-F238E27FC236}">
                      <a16:creationId xmlns:a16="http://schemas.microsoft.com/office/drawing/2014/main" id="{1FFFAD8A-9116-E84D-980E-1564EF994A06}"/>
                    </a:ext>
                  </a:extLst>
                </p:cNvPr>
                <p:cNvSpPr txBox="1">
                  <a:spLocks noRot="1" noChangeAspect="1" noMove="1" noResize="1" noEditPoints="1" noAdjustHandles="1" noChangeArrowheads="1" noChangeShapeType="1" noTextEdit="1"/>
                </p:cNvSpPr>
                <p:nvPr/>
              </p:nvSpPr>
              <p:spPr>
                <a:xfrm>
                  <a:off x="3253256" y="6251141"/>
                  <a:ext cx="2627066" cy="369332"/>
                </a:xfrm>
                <a:prstGeom prst="rect">
                  <a:avLst/>
                </a:prstGeom>
                <a:blipFill>
                  <a:blip r:embed="rId4"/>
                  <a:stretch>
                    <a:fillRect l="-2404" t="-27586" r="-6250" b="-51724"/>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1" name="TextBox 10">
                <a:extLst>
                  <a:ext uri="{FF2B5EF4-FFF2-40B4-BE49-F238E27FC236}">
                    <a16:creationId xmlns="" xmlns:a16="http://schemas.microsoft.com/office/drawing/2014/main" id="{FD4F7EA4-4274-C340-8F25-AF28CE421DAF}"/>
                  </a:ext>
                </a:extLst>
              </p:cNvPr>
              <p:cNvSpPr txBox="1"/>
              <p:nvPr/>
            </p:nvSpPr>
            <p:spPr>
              <a:xfrm>
                <a:off x="1478815" y="1268115"/>
                <a:ext cx="268445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 </m:t>
                      </m:r>
                      <m:r>
                        <a:rPr lang="en-US" sz="2400" i="1">
                          <a:latin typeface="Cambria Math" panose="02040503050406030204" pitchFamily="18" charset="0"/>
                        </a:rPr>
                        <m:t>~</m:t>
                      </m:r>
                      <m:r>
                        <a:rPr lang="en-US" sz="2400" b="0" i="1" smtClean="0">
                          <a:latin typeface="Cambria Math" panose="02040503050406030204" pitchFamily="18" charset="0"/>
                        </a:rPr>
                        <m:t> </m:t>
                      </m:r>
                      <m:r>
                        <m:rPr>
                          <m:sty m:val="p"/>
                        </m:rPr>
                        <a:rPr lang="en-US" sz="2400" b="0" i="0" smtClean="0">
                          <a:latin typeface="Cambria Math" panose="02040503050406030204" pitchFamily="18" charset="0"/>
                        </a:rPr>
                        <m:t>Binomial</m:t>
                      </m:r>
                      <m:r>
                        <a:rPr lang="en-US" sz="2400" b="0" i="1" smtClean="0">
                          <a:latin typeface="Cambria Math" panose="02040503050406030204" pitchFamily="18" charset="0"/>
                        </a:rPr>
                        <m:t>(1,</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oMath>
                  </m:oMathPara>
                </a14:m>
                <a:endParaRPr lang="en-US" sz="2400" dirty="0">
                  <a:latin typeface="Helvetica" charset="0"/>
                  <a:ea typeface="Helvetica" charset="0"/>
                  <a:cs typeface="Helvetica" charset="0"/>
                </a:endParaRPr>
              </a:p>
            </p:txBody>
          </p:sp>
        </mc:Choice>
        <mc:Fallback xmlns="">
          <p:sp>
            <p:nvSpPr>
              <p:cNvPr id="11" name="TextBox 10">
                <a:extLst>
                  <a:ext uri="{FF2B5EF4-FFF2-40B4-BE49-F238E27FC236}">
                    <a16:creationId xmlns:a16="http://schemas.microsoft.com/office/drawing/2014/main" id="{FD4F7EA4-4274-C340-8F25-AF28CE421DAF}"/>
                  </a:ext>
                </a:extLst>
              </p:cNvPr>
              <p:cNvSpPr txBox="1">
                <a:spLocks noRot="1" noChangeAspect="1" noMove="1" noResize="1" noEditPoints="1" noAdjustHandles="1" noChangeArrowheads="1" noChangeShapeType="1" noTextEdit="1"/>
              </p:cNvSpPr>
              <p:nvPr/>
            </p:nvSpPr>
            <p:spPr>
              <a:xfrm>
                <a:off x="1478815" y="1268115"/>
                <a:ext cx="2684453" cy="369332"/>
              </a:xfrm>
              <a:prstGeom prst="rect">
                <a:avLst/>
              </a:prstGeom>
              <a:blipFill>
                <a:blip r:embed="rId6"/>
                <a:stretch>
                  <a:fillRect l="-1408" t="-10000" r="-2817"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 xmlns:a16="http://schemas.microsoft.com/office/drawing/2014/main" id="{0ED4CF84-7A20-9E4D-BE06-B68CBCB3AE14}"/>
                  </a:ext>
                </a:extLst>
              </p:cNvPr>
              <p:cNvSpPr txBox="1"/>
              <p:nvPr/>
            </p:nvSpPr>
            <p:spPr>
              <a:xfrm>
                <a:off x="5346688" y="1268115"/>
                <a:ext cx="243919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 </m:t>
                      </m:r>
                      <m:r>
                        <a:rPr lang="en-US" sz="2400" i="1">
                          <a:latin typeface="Cambria Math" panose="02040503050406030204" pitchFamily="18" charset="0"/>
                        </a:rPr>
                        <m:t>~</m:t>
                      </m:r>
                      <m:r>
                        <a:rPr lang="en-US" sz="2400" b="0" i="1" smtClean="0">
                          <a:latin typeface="Cambria Math" panose="02040503050406030204" pitchFamily="18" charset="0"/>
                        </a:rPr>
                        <m:t> </m:t>
                      </m:r>
                      <m:r>
                        <m:rPr>
                          <m:sty m:val="p"/>
                        </m:rPr>
                        <a:rPr lang="en-US" sz="2400" b="0" i="0" smtClean="0">
                          <a:latin typeface="Cambria Math" panose="02040503050406030204" pitchFamily="18" charset="0"/>
                        </a:rPr>
                        <m:t>Bernoulli</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i="1">
                              <a:latin typeface="Cambria Math" panose="02040503050406030204" pitchFamily="18" charset="0"/>
                            </a:rPr>
                            <m:t>𝑖</m:t>
                          </m:r>
                        </m:sub>
                      </m:sSub>
                      <m:r>
                        <a:rPr lang="en-US" sz="2400" b="0" i="1" smtClean="0">
                          <a:latin typeface="Cambria Math" panose="02040503050406030204" pitchFamily="18" charset="0"/>
                        </a:rPr>
                        <m:t>)</m:t>
                      </m:r>
                    </m:oMath>
                  </m:oMathPara>
                </a14:m>
                <a:endParaRPr lang="en-US" sz="2400" dirty="0">
                  <a:latin typeface="Helvetica" charset="0"/>
                  <a:ea typeface="Helvetica" charset="0"/>
                  <a:cs typeface="Helvetica" charset="0"/>
                </a:endParaRPr>
              </a:p>
            </p:txBody>
          </p:sp>
        </mc:Choice>
        <mc:Fallback xmlns="">
          <p:sp>
            <p:nvSpPr>
              <p:cNvPr id="10" name="TextBox 9">
                <a:extLst>
                  <a:ext uri="{FF2B5EF4-FFF2-40B4-BE49-F238E27FC236}">
                    <a16:creationId xmlns:a16="http://schemas.microsoft.com/office/drawing/2014/main" id="{0ED4CF84-7A20-9E4D-BE06-B68CBCB3AE14}"/>
                  </a:ext>
                </a:extLst>
              </p:cNvPr>
              <p:cNvSpPr txBox="1">
                <a:spLocks noRot="1" noChangeAspect="1" noMove="1" noResize="1" noEditPoints="1" noAdjustHandles="1" noChangeArrowheads="1" noChangeShapeType="1" noTextEdit="1"/>
              </p:cNvSpPr>
              <p:nvPr/>
            </p:nvSpPr>
            <p:spPr>
              <a:xfrm>
                <a:off x="5346688" y="1268115"/>
                <a:ext cx="2439193" cy="369332"/>
              </a:xfrm>
              <a:prstGeom prst="rect">
                <a:avLst/>
              </a:prstGeom>
              <a:blipFill>
                <a:blip r:embed="rId7"/>
                <a:stretch>
                  <a:fillRect l="-1554" t="-10000" r="-3627" b="-33333"/>
                </a:stretch>
              </a:blipFill>
            </p:spPr>
            <p:txBody>
              <a:bodyPr/>
              <a:lstStyle/>
              <a:p>
                <a:r>
                  <a:rPr lang="en-US">
                    <a:noFill/>
                  </a:rPr>
                  <a:t> </a:t>
                </a:r>
              </a:p>
            </p:txBody>
          </p:sp>
        </mc:Fallback>
      </mc:AlternateContent>
      <p:sp>
        <p:nvSpPr>
          <p:cNvPr id="2" name="TextBox 1">
            <a:extLst>
              <a:ext uri="{FF2B5EF4-FFF2-40B4-BE49-F238E27FC236}">
                <a16:creationId xmlns="" xmlns:a16="http://schemas.microsoft.com/office/drawing/2014/main" id="{8F9C3039-1B95-4842-BCF3-6AB7B24A7A92}"/>
              </a:ext>
            </a:extLst>
          </p:cNvPr>
          <p:cNvSpPr txBox="1"/>
          <p:nvPr/>
        </p:nvSpPr>
        <p:spPr>
          <a:xfrm>
            <a:off x="4482851" y="1268115"/>
            <a:ext cx="458780" cy="461665"/>
          </a:xfrm>
          <a:prstGeom prst="rect">
            <a:avLst/>
          </a:prstGeom>
          <a:noFill/>
        </p:spPr>
        <p:txBody>
          <a:bodyPr wrap="none" rtlCol="0">
            <a:spAutoFit/>
          </a:bodyPr>
          <a:lstStyle/>
          <a:p>
            <a:r>
              <a:rPr lang="en-US" sz="2400" dirty="0">
                <a:latin typeface="Helvetica" charset="0"/>
                <a:ea typeface="Helvetica" charset="0"/>
                <a:cs typeface="Helvetica" charset="0"/>
              </a:rPr>
              <a:t>or</a:t>
            </a:r>
          </a:p>
        </p:txBody>
      </p:sp>
      <p:grpSp>
        <p:nvGrpSpPr>
          <p:cNvPr id="14" name="Group 13">
            <a:extLst>
              <a:ext uri="{FF2B5EF4-FFF2-40B4-BE49-F238E27FC236}">
                <a16:creationId xmlns="" xmlns:a16="http://schemas.microsoft.com/office/drawing/2014/main" id="{8D93A12F-48A8-0842-96A6-0E3A5DDA81CD}"/>
              </a:ext>
            </a:extLst>
          </p:cNvPr>
          <p:cNvGrpSpPr/>
          <p:nvPr/>
        </p:nvGrpSpPr>
        <p:grpSpPr>
          <a:xfrm>
            <a:off x="3689112" y="3342857"/>
            <a:ext cx="4495013" cy="2059491"/>
            <a:chOff x="2652943" y="3353908"/>
            <a:chExt cx="4495013" cy="2059491"/>
          </a:xfrm>
        </p:grpSpPr>
        <p:sp>
          <p:nvSpPr>
            <p:cNvPr id="7" name="TextBox 6">
              <a:extLst>
                <a:ext uri="{FF2B5EF4-FFF2-40B4-BE49-F238E27FC236}">
                  <a16:creationId xmlns="" xmlns:a16="http://schemas.microsoft.com/office/drawing/2014/main" id="{2F5568CF-50DF-7748-A25B-65DB620FF4BF}"/>
                </a:ext>
              </a:extLst>
            </p:cNvPr>
            <p:cNvSpPr txBox="1"/>
            <p:nvPr/>
          </p:nvSpPr>
          <p:spPr>
            <a:xfrm>
              <a:off x="3370032" y="3353908"/>
              <a:ext cx="3084499" cy="523220"/>
            </a:xfrm>
            <a:prstGeom prst="rect">
              <a:avLst/>
            </a:prstGeom>
            <a:noFill/>
          </p:spPr>
          <p:txBody>
            <a:bodyPr wrap="none" rtlCol="0">
              <a:spAutoFit/>
            </a:bodyPr>
            <a:lstStyle/>
            <a:p>
              <a:r>
                <a:rPr lang="en-US" sz="2800" dirty="0">
                  <a:solidFill>
                    <a:schemeClr val="accent2">
                      <a:lumMod val="75000"/>
                    </a:schemeClr>
                  </a:solidFill>
                  <a:latin typeface="Arial" panose="020B0604020202020204" pitchFamily="34" charset="0"/>
                  <a:ea typeface="Helvetica" charset="0"/>
                  <a:cs typeface="Arial" panose="020B0604020202020204" pitchFamily="34" charset="0"/>
                </a:rPr>
                <a:t>link function (logit)</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 xmlns:a16="http://schemas.microsoft.com/office/drawing/2014/main" id="{2B2D8D33-6B13-BE42-A6C4-E08E78DC0A1C}"/>
                    </a:ext>
                  </a:extLst>
                </p:cNvPr>
                <p:cNvSpPr txBox="1"/>
                <p:nvPr/>
              </p:nvSpPr>
              <p:spPr>
                <a:xfrm>
                  <a:off x="2652943" y="4035370"/>
                  <a:ext cx="4495013" cy="9681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sSub>
                              <m:sSubPr>
                                <m:ctrlPr>
                                  <a:rPr lang="en-US" sz="2800" i="1">
                                    <a:latin typeface="Cambria Math" panose="02040503050406030204" pitchFamily="18" charset="0"/>
                                  </a:rPr>
                                </m:ctrlPr>
                              </m:sSubPr>
                              <m:e>
                                <m:r>
                                  <m:rPr>
                                    <m:sty m:val="p"/>
                                  </m:rPr>
                                  <a:rPr lang="en-US" sz="2800" b="0" i="0" smtClean="0">
                                    <a:latin typeface="Cambria Math" panose="02040503050406030204" pitchFamily="18" charset="0"/>
                                  </a:rPr>
                                  <m:t>logit</m:t>
                                </m:r>
                                <m:r>
                                  <a:rPr lang="en-US" sz="2800" b="0" i="1" smtClean="0">
                                    <a:latin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𝑝</m:t>
                                </m:r>
                              </m:e>
                              <m:sub>
                                <m:r>
                                  <a:rPr lang="en-US" sz="2800" i="1">
                                    <a:latin typeface="Cambria Math" panose="02040503050406030204" pitchFamily="18" charset="0"/>
                                  </a:rPr>
                                  <m:t>𝑖</m:t>
                                </m:r>
                              </m:sub>
                            </m:sSub>
                            <m:r>
                              <a:rPr lang="en-US" sz="2800" b="0" i="1" smtClean="0">
                                <a:latin typeface="Cambria Math" panose="02040503050406030204" pitchFamily="18" charset="0"/>
                              </a:rPr>
                              <m:t>)=</m:t>
                            </m:r>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log</m:t>
                                </m:r>
                              </m:fName>
                              <m:e>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𝑝</m:t>
                                            </m:r>
                                          </m:e>
                                          <m:sub>
                                            <m:r>
                                              <a:rPr lang="en-US" sz="2800" b="0" i="1" smtClean="0">
                                                <a:latin typeface="Cambria Math" panose="02040503050406030204" pitchFamily="18" charset="0"/>
                                              </a:rPr>
                                              <m:t>𝑖</m:t>
                                            </m:r>
                                          </m:sub>
                                        </m:sSub>
                                      </m:num>
                                      <m:den>
                                        <m:r>
                                          <a:rPr lang="en-US" sz="2800" b="0" i="1" smtClean="0">
                                            <a:latin typeface="Cambria Math" panose="02040503050406030204" pitchFamily="18" charset="0"/>
                                          </a:rPr>
                                          <m:t>1−</m:t>
                                        </m:r>
                                        <m:sSub>
                                          <m:sSubPr>
                                            <m:ctrlPr>
                                              <a:rPr lang="en-US" sz="2800" i="1">
                                                <a:latin typeface="Cambria Math" panose="02040503050406030204" pitchFamily="18" charset="0"/>
                                              </a:rPr>
                                            </m:ctrlPr>
                                          </m:sSubPr>
                                          <m:e>
                                            <m:r>
                                              <a:rPr lang="en-US" sz="2800" b="0" i="1" smtClean="0">
                                                <a:latin typeface="Cambria Math" panose="02040503050406030204" pitchFamily="18" charset="0"/>
                                              </a:rPr>
                                              <m:t>𝑝</m:t>
                                            </m:r>
                                          </m:e>
                                          <m:sub>
                                            <m:r>
                                              <a:rPr lang="en-US" sz="2800" i="1">
                                                <a:latin typeface="Cambria Math" panose="02040503050406030204" pitchFamily="18" charset="0"/>
                                              </a:rPr>
                                              <m:t>𝑖</m:t>
                                            </m:r>
                                          </m:sub>
                                        </m:sSub>
                                      </m:den>
                                    </m:f>
                                  </m:e>
                                </m:d>
                              </m:e>
                            </m:func>
                            <m:r>
                              <a:rPr lang="en-US" sz="2800" b="0" i="1" smtClean="0">
                                <a:latin typeface="Cambria Math" panose="02040503050406030204" pitchFamily="18" charset="0"/>
                              </a:rPr>
                              <m:t>=</m:t>
                            </m:r>
                            <m:r>
                              <a:rPr lang="en-US" sz="2800" i="1" smtClean="0">
                                <a:latin typeface="Cambria Math" panose="02040503050406030204" pitchFamily="18" charset="0"/>
                                <a:ea typeface="Cambria Math" panose="02040503050406030204" pitchFamily="18" charset="0"/>
                              </a:rPr>
                              <m:t>𝜂</m:t>
                            </m:r>
                          </m:e>
                          <m:sub>
                            <m:r>
                              <a:rPr lang="en-US" sz="2800" b="0" i="1" smtClean="0">
                                <a:latin typeface="Cambria Math" panose="02040503050406030204" pitchFamily="18" charset="0"/>
                              </a:rPr>
                              <m:t>𝑖</m:t>
                            </m:r>
                          </m:sub>
                        </m:sSub>
                      </m:oMath>
                    </m:oMathPara>
                  </a14:m>
                  <a:endParaRPr lang="en-US" sz="2800" dirty="0">
                    <a:latin typeface="Arial" panose="020B0604020202020204" pitchFamily="34" charset="0"/>
                    <a:ea typeface="Helvetica" charset="0"/>
                    <a:cs typeface="Arial" panose="020B0604020202020204" pitchFamily="34" charset="0"/>
                  </a:endParaRPr>
                </a:p>
              </p:txBody>
            </p:sp>
          </mc:Choice>
          <mc:Fallback xmlns="">
            <p:sp>
              <p:nvSpPr>
                <p:cNvPr id="12" name="TextBox 11">
                  <a:extLst>
                    <a:ext uri="{FF2B5EF4-FFF2-40B4-BE49-F238E27FC236}">
                      <a16:creationId xmlns:a16="http://schemas.microsoft.com/office/drawing/2014/main" id="{2B2D8D33-6B13-BE42-A6C4-E08E78DC0A1C}"/>
                    </a:ext>
                  </a:extLst>
                </p:cNvPr>
                <p:cNvSpPr txBox="1">
                  <a:spLocks noRot="1" noChangeAspect="1" noMove="1" noResize="1" noEditPoints="1" noAdjustHandles="1" noChangeArrowheads="1" noChangeShapeType="1" noTextEdit="1"/>
                </p:cNvSpPr>
                <p:nvPr/>
              </p:nvSpPr>
              <p:spPr>
                <a:xfrm>
                  <a:off x="2652943" y="4035370"/>
                  <a:ext cx="3923510" cy="707694"/>
                </a:xfrm>
                <a:prstGeom prst="rect">
                  <a:avLst/>
                </a:prstGeom>
                <a:blipFill>
                  <a:blip r:embed="rId8"/>
                  <a:stretch>
                    <a:fillRect l="-645" b="-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 xmlns:a16="http://schemas.microsoft.com/office/drawing/2014/main" id="{EF5F8C04-322D-5645-B5E7-B3F86E65B186}"/>
                    </a:ext>
                  </a:extLst>
                </p:cNvPr>
                <p:cNvSpPr txBox="1"/>
                <p:nvPr/>
              </p:nvSpPr>
              <p:spPr>
                <a:xfrm>
                  <a:off x="3531807" y="4982512"/>
                  <a:ext cx="274107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sz="2800" b="0" i="1" smtClean="0">
                                <a:latin typeface="Cambria Math" panose="02040503050406030204" pitchFamily="18" charset="0"/>
                                <a:ea typeface="Helvetica" charset="0"/>
                                <a:cs typeface="Helvetica" charset="0"/>
                              </a:rPr>
                            </m:ctrlPr>
                          </m:dPr>
                          <m:e>
                            <m:r>
                              <a:rPr lang="en-US" sz="2800" b="0" i="1" smtClean="0">
                                <a:latin typeface="Cambria Math" panose="02040503050406030204" pitchFamily="18" charset="0"/>
                                <a:ea typeface="Helvetica" charset="0"/>
                                <a:cs typeface="Helvetica" charset="0"/>
                              </a:rPr>
                              <m:t>0, 1</m:t>
                            </m:r>
                          </m:e>
                        </m:d>
                        <m:r>
                          <a:rPr lang="en-US" sz="2800" b="0" i="1" smtClean="0">
                            <a:latin typeface="Cambria Math" panose="02040503050406030204" pitchFamily="18" charset="0"/>
                            <a:ea typeface="Cambria Math" panose="02040503050406030204" pitchFamily="18" charset="0"/>
                            <a:cs typeface="Helvetica" charset="0"/>
                          </a:rPr>
                          <m:t>→</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 ∞</m:t>
                            </m:r>
                          </m:e>
                        </m:d>
                      </m:oMath>
                    </m:oMathPara>
                  </a14:m>
                  <a:endParaRPr lang="en-US" sz="2800" dirty="0">
                    <a:latin typeface="Arial" panose="020B0604020202020204" pitchFamily="34" charset="0"/>
                    <a:ea typeface="Helvetica" charset="0"/>
                    <a:cs typeface="Arial" panose="020B0604020202020204" pitchFamily="34" charset="0"/>
                  </a:endParaRPr>
                </a:p>
              </p:txBody>
            </p:sp>
          </mc:Choice>
          <mc:Fallback xmlns="">
            <p:sp>
              <p:nvSpPr>
                <p:cNvPr id="6" name="TextBox 5">
                  <a:extLst>
                    <a:ext uri="{FF2B5EF4-FFF2-40B4-BE49-F238E27FC236}">
                      <a16:creationId xmlns:a16="http://schemas.microsoft.com/office/drawing/2014/main" id="{EF5F8C04-322D-5645-B5E7-B3F86E65B186}"/>
                    </a:ext>
                  </a:extLst>
                </p:cNvPr>
                <p:cNvSpPr txBox="1">
                  <a:spLocks noRot="1" noChangeAspect="1" noMove="1" noResize="1" noEditPoints="1" noAdjustHandles="1" noChangeArrowheads="1" noChangeShapeType="1" noTextEdit="1"/>
                </p:cNvSpPr>
                <p:nvPr/>
              </p:nvSpPr>
              <p:spPr>
                <a:xfrm>
                  <a:off x="3531807" y="4982512"/>
                  <a:ext cx="2344168" cy="369332"/>
                </a:xfrm>
                <a:prstGeom prst="rect">
                  <a:avLst/>
                </a:prstGeom>
                <a:blipFill>
                  <a:blip r:embed="rId9"/>
                  <a:stretch>
                    <a:fillRect b="-3333"/>
                  </a:stretch>
                </a:blipFill>
              </p:spPr>
              <p:txBody>
                <a:bodyPr/>
                <a:lstStyle/>
                <a:p>
                  <a:r>
                    <a:rPr lang="en-US">
                      <a:noFill/>
                    </a:rPr>
                    <a:t> </a:t>
                  </a:r>
                </a:p>
              </p:txBody>
            </p:sp>
          </mc:Fallback>
        </mc:AlternateContent>
      </p:grpSp>
      <p:pic>
        <p:nvPicPr>
          <p:cNvPr id="16" name="Picture 92"/>
          <p:cNvPicPr>
            <a:picLocks noGrp="1" noChangeAspect="1" noChangeArrowheads="1"/>
          </p:cNvPicPr>
          <p:nvPr>
            <p:ph sz="half" idx="4294967295"/>
          </p:nvPr>
        </p:nvPicPr>
        <p:blipFill>
          <a:blip r:embed="rId10" cstate="print"/>
          <a:srcRect/>
          <a:stretch>
            <a:fillRect/>
          </a:stretch>
        </p:blipFill>
        <p:spPr>
          <a:xfrm>
            <a:off x="139413" y="3308749"/>
            <a:ext cx="3113843" cy="2251976"/>
          </a:xfrm>
          <a:prstGeom prst="rect">
            <a:avLst/>
          </a:prstGeom>
        </p:spPr>
      </p:pic>
    </p:spTree>
    <p:extLst>
      <p:ext uri="{BB962C8B-B14F-4D97-AF65-F5344CB8AC3E}">
        <p14:creationId xmlns:p14="http://schemas.microsoft.com/office/powerpoint/2010/main" val="2126902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40" name="Picture 4"/>
          <p:cNvPicPr>
            <a:picLocks noGrp="1" noChangeAspect="1" noChangeArrowheads="1"/>
          </p:cNvPicPr>
          <p:nvPr>
            <p:ph sz="quarter" idx="1"/>
          </p:nvPr>
        </p:nvPicPr>
        <p:blipFill>
          <a:blip r:embed="rId3" cstate="print"/>
          <a:srcRect/>
          <a:stretch>
            <a:fillRect/>
          </a:stretch>
        </p:blipFill>
        <p:spPr>
          <a:xfrm>
            <a:off x="1612700" y="1447800"/>
            <a:ext cx="3002844" cy="2171700"/>
          </a:xfrm>
        </p:spPr>
      </p:pic>
      <p:pic>
        <p:nvPicPr>
          <p:cNvPr id="39942" name="Picture 10"/>
          <p:cNvPicPr>
            <a:picLocks noGrp="1" noChangeAspect="1" noChangeArrowheads="1"/>
          </p:cNvPicPr>
          <p:nvPr>
            <p:ph sz="quarter" idx="3"/>
          </p:nvPr>
        </p:nvPicPr>
        <p:blipFill>
          <a:blip r:embed="rId4" cstate="print"/>
          <a:srcRect/>
          <a:stretch>
            <a:fillRect/>
          </a:stretch>
        </p:blipFill>
        <p:spPr>
          <a:xfrm>
            <a:off x="4996544" y="1447800"/>
            <a:ext cx="3002844" cy="2171700"/>
          </a:xfrm>
        </p:spPr>
      </p:pic>
      <p:pic>
        <p:nvPicPr>
          <p:cNvPr id="39943" name="Picture 13"/>
          <p:cNvPicPr>
            <a:picLocks noGrp="1" noChangeAspect="1" noChangeArrowheads="1"/>
          </p:cNvPicPr>
          <p:nvPr>
            <p:ph sz="quarter" idx="4"/>
          </p:nvPr>
        </p:nvPicPr>
        <p:blipFill>
          <a:blip r:embed="rId5" cstate="print"/>
          <a:srcRect/>
          <a:stretch>
            <a:fillRect/>
          </a:stretch>
        </p:blipFill>
        <p:spPr>
          <a:xfrm>
            <a:off x="5072744" y="4229100"/>
            <a:ext cx="3002844" cy="2171700"/>
          </a:xfrm>
        </p:spPr>
      </p:pic>
      <p:pic>
        <p:nvPicPr>
          <p:cNvPr id="39944" name="Picture 16"/>
          <p:cNvPicPr>
            <a:picLocks noChangeAspect="1" noChangeArrowheads="1"/>
          </p:cNvPicPr>
          <p:nvPr/>
        </p:nvPicPr>
        <p:blipFill>
          <a:blip r:embed="rId6" cstate="print"/>
          <a:srcRect/>
          <a:stretch>
            <a:fillRect/>
          </a:stretch>
        </p:blipFill>
        <p:spPr bwMode="auto">
          <a:xfrm>
            <a:off x="1600200" y="4388644"/>
            <a:ext cx="2988129" cy="2063750"/>
          </a:xfrm>
          <a:prstGeom prst="rect">
            <a:avLst/>
          </a:prstGeom>
          <a:noFill/>
          <a:ln w="9525">
            <a:noFill/>
            <a:miter lim="800000"/>
            <a:headEnd/>
            <a:tailEnd/>
          </a:ln>
        </p:spPr>
      </p:pic>
      <p:sp>
        <p:nvSpPr>
          <p:cNvPr id="236561" name="Text Box 17"/>
          <p:cNvSpPr txBox="1">
            <a:spLocks noChangeArrowheads="1"/>
          </p:cNvSpPr>
          <p:nvPr/>
        </p:nvSpPr>
        <p:spPr bwMode="auto">
          <a:xfrm>
            <a:off x="2514600" y="1614487"/>
            <a:ext cx="1273629" cy="400110"/>
          </a:xfrm>
          <a:prstGeom prst="rect">
            <a:avLst/>
          </a:prstGeom>
          <a:noFill/>
          <a:ln w="9525">
            <a:noFill/>
            <a:miter lim="800000"/>
            <a:headEnd/>
            <a:tailEnd/>
          </a:ln>
          <a:effectLst/>
        </p:spPr>
        <p:txBody>
          <a:bodyPr wrap="square">
            <a:spAutoFit/>
          </a:bodyPr>
          <a:lstStyle/>
          <a:p>
            <a:pPr>
              <a:spcBef>
                <a:spcPct val="50000"/>
              </a:spcBef>
              <a:defRPr/>
            </a:pPr>
            <a:r>
              <a:rPr lang="en-US" sz="2000" dirty="0">
                <a:latin typeface="Symbol" pitchFamily="18" charset="2"/>
              </a:rPr>
              <a:t>l</a:t>
            </a:r>
            <a:r>
              <a:rPr lang="en-US" sz="2000" dirty="0"/>
              <a:t> = 0.1</a:t>
            </a:r>
          </a:p>
        </p:txBody>
      </p:sp>
      <p:sp>
        <p:nvSpPr>
          <p:cNvPr id="236563" name="Text Box 19"/>
          <p:cNvSpPr txBox="1">
            <a:spLocks noChangeArrowheads="1"/>
          </p:cNvSpPr>
          <p:nvPr/>
        </p:nvSpPr>
        <p:spPr bwMode="auto">
          <a:xfrm>
            <a:off x="6520544" y="1783556"/>
            <a:ext cx="1328056" cy="400110"/>
          </a:xfrm>
          <a:prstGeom prst="rect">
            <a:avLst/>
          </a:prstGeom>
          <a:noFill/>
          <a:ln w="9525">
            <a:noFill/>
            <a:miter lim="800000"/>
            <a:headEnd/>
            <a:tailEnd/>
          </a:ln>
          <a:effectLst/>
        </p:spPr>
        <p:txBody>
          <a:bodyPr wrap="square">
            <a:spAutoFit/>
          </a:bodyPr>
          <a:lstStyle/>
          <a:p>
            <a:pPr>
              <a:spcBef>
                <a:spcPct val="50000"/>
              </a:spcBef>
              <a:defRPr/>
            </a:pPr>
            <a:r>
              <a:rPr lang="en-US" sz="2000" dirty="0">
                <a:latin typeface="Symbol" pitchFamily="18" charset="2"/>
              </a:rPr>
              <a:t>l</a:t>
            </a:r>
            <a:r>
              <a:rPr lang="en-US" sz="2000" dirty="0"/>
              <a:t> = 1.0</a:t>
            </a:r>
          </a:p>
        </p:txBody>
      </p:sp>
      <p:sp>
        <p:nvSpPr>
          <p:cNvPr id="236564" name="Text Box 20"/>
          <p:cNvSpPr txBox="1">
            <a:spLocks noChangeArrowheads="1"/>
          </p:cNvSpPr>
          <p:nvPr/>
        </p:nvSpPr>
        <p:spPr bwMode="auto">
          <a:xfrm>
            <a:off x="3292929" y="4572000"/>
            <a:ext cx="1295399" cy="400110"/>
          </a:xfrm>
          <a:prstGeom prst="rect">
            <a:avLst/>
          </a:prstGeom>
          <a:noFill/>
          <a:ln w="9525">
            <a:noFill/>
            <a:miter lim="800000"/>
            <a:headEnd/>
            <a:tailEnd/>
          </a:ln>
          <a:effectLst/>
        </p:spPr>
        <p:txBody>
          <a:bodyPr wrap="square">
            <a:spAutoFit/>
          </a:bodyPr>
          <a:lstStyle/>
          <a:p>
            <a:pPr>
              <a:spcBef>
                <a:spcPct val="50000"/>
              </a:spcBef>
              <a:defRPr/>
            </a:pPr>
            <a:r>
              <a:rPr lang="en-US" sz="2000" dirty="0">
                <a:latin typeface="Symbol" pitchFamily="18" charset="2"/>
              </a:rPr>
              <a:t>l</a:t>
            </a:r>
            <a:r>
              <a:rPr lang="en-US" sz="2000" dirty="0"/>
              <a:t> = 2.0</a:t>
            </a:r>
          </a:p>
        </p:txBody>
      </p:sp>
      <p:sp>
        <p:nvSpPr>
          <p:cNvPr id="236565" name="Text Box 21"/>
          <p:cNvSpPr txBox="1">
            <a:spLocks noChangeArrowheads="1"/>
          </p:cNvSpPr>
          <p:nvPr/>
        </p:nvSpPr>
        <p:spPr bwMode="auto">
          <a:xfrm>
            <a:off x="6478916" y="4510088"/>
            <a:ext cx="1369684" cy="400110"/>
          </a:xfrm>
          <a:prstGeom prst="rect">
            <a:avLst/>
          </a:prstGeom>
          <a:noFill/>
          <a:ln w="9525">
            <a:noFill/>
            <a:miter lim="800000"/>
            <a:headEnd/>
            <a:tailEnd/>
          </a:ln>
          <a:effectLst/>
        </p:spPr>
        <p:txBody>
          <a:bodyPr wrap="square">
            <a:spAutoFit/>
          </a:bodyPr>
          <a:lstStyle/>
          <a:p>
            <a:pPr>
              <a:spcBef>
                <a:spcPct val="50000"/>
              </a:spcBef>
              <a:defRPr/>
            </a:pPr>
            <a:r>
              <a:rPr lang="en-US" sz="2000" dirty="0">
                <a:latin typeface="Symbol" pitchFamily="18" charset="2"/>
              </a:rPr>
              <a:t>l</a:t>
            </a:r>
            <a:r>
              <a:rPr lang="en-US" sz="2000" dirty="0"/>
              <a:t> = 4.0</a:t>
            </a:r>
          </a:p>
        </p:txBody>
      </p:sp>
      <p:sp>
        <p:nvSpPr>
          <p:cNvPr id="12" name="TextBox 11">
            <a:extLst>
              <a:ext uri="{FF2B5EF4-FFF2-40B4-BE49-F238E27FC236}">
                <a16:creationId xmlns="" xmlns:a16="http://schemas.microsoft.com/office/drawing/2014/main" id="{59F32246-9950-C341-B3DF-ADDCD5926015}"/>
              </a:ext>
            </a:extLst>
          </p:cNvPr>
          <p:cNvSpPr txBox="1"/>
          <p:nvPr/>
        </p:nvSpPr>
        <p:spPr>
          <a:xfrm>
            <a:off x="2684905" y="207588"/>
            <a:ext cx="3791423" cy="769441"/>
          </a:xfrm>
          <a:prstGeom prst="rect">
            <a:avLst/>
          </a:prstGeom>
          <a:noFill/>
        </p:spPr>
        <p:txBody>
          <a:bodyPr wrap="none" rtlCol="0">
            <a:spAutoFit/>
          </a:bodyPr>
          <a:lstStyle/>
          <a:p>
            <a:r>
              <a:rPr lang="en-US" sz="4400" b="1" dirty="0">
                <a:solidFill>
                  <a:schemeClr val="accent2">
                    <a:lumMod val="40000"/>
                    <a:lumOff val="60000"/>
                  </a:schemeClr>
                </a:solidFill>
                <a:latin typeface="Arial" panose="020B0604020202020204" pitchFamily="34" charset="0"/>
                <a:ea typeface="Helvetica" charset="0"/>
                <a:cs typeface="Arial" panose="020B0604020202020204" pitchFamily="34" charset="0"/>
              </a:rPr>
              <a:t>Poisson GLM</a:t>
            </a:r>
          </a:p>
        </p:txBody>
      </p:sp>
      <p:sp>
        <p:nvSpPr>
          <p:cNvPr id="13" name="Text Box 17"/>
          <p:cNvSpPr txBox="1">
            <a:spLocks noChangeArrowheads="1"/>
          </p:cNvSpPr>
          <p:nvPr/>
        </p:nvSpPr>
        <p:spPr bwMode="auto">
          <a:xfrm>
            <a:off x="2667000" y="1766887"/>
            <a:ext cx="1273629" cy="400110"/>
          </a:xfrm>
          <a:prstGeom prst="rect">
            <a:avLst/>
          </a:prstGeom>
          <a:noFill/>
          <a:ln w="9525">
            <a:noFill/>
            <a:miter lim="800000"/>
            <a:headEnd/>
            <a:tailEnd/>
          </a:ln>
          <a:effectLst/>
        </p:spPr>
        <p:txBody>
          <a:bodyPr wrap="square">
            <a:spAutoFit/>
          </a:bodyPr>
          <a:lstStyle/>
          <a:p>
            <a:pPr>
              <a:spcBef>
                <a:spcPct val="50000"/>
              </a:spcBef>
              <a:defRPr/>
            </a:pPr>
            <a:r>
              <a:rPr lang="en-US" sz="2000" dirty="0">
                <a:solidFill>
                  <a:schemeClr val="bg1"/>
                </a:solidFill>
                <a:latin typeface="Symbol" pitchFamily="18" charset="2"/>
              </a:rPr>
              <a:t>l</a:t>
            </a:r>
            <a:r>
              <a:rPr lang="en-US" sz="2000" dirty="0">
                <a:solidFill>
                  <a:schemeClr val="bg1"/>
                </a:solidFill>
              </a:rPr>
              <a:t> = 0.1</a:t>
            </a:r>
          </a:p>
        </p:txBody>
      </p:sp>
      <p:sp>
        <p:nvSpPr>
          <p:cNvPr id="14" name="Text Box 19"/>
          <p:cNvSpPr txBox="1">
            <a:spLocks noChangeArrowheads="1"/>
          </p:cNvSpPr>
          <p:nvPr/>
        </p:nvSpPr>
        <p:spPr bwMode="auto">
          <a:xfrm>
            <a:off x="6672944" y="1935956"/>
            <a:ext cx="1328056" cy="400110"/>
          </a:xfrm>
          <a:prstGeom prst="rect">
            <a:avLst/>
          </a:prstGeom>
          <a:noFill/>
          <a:ln w="9525">
            <a:noFill/>
            <a:miter lim="800000"/>
            <a:headEnd/>
            <a:tailEnd/>
          </a:ln>
          <a:effectLst/>
        </p:spPr>
        <p:txBody>
          <a:bodyPr wrap="square">
            <a:spAutoFit/>
          </a:bodyPr>
          <a:lstStyle/>
          <a:p>
            <a:pPr>
              <a:spcBef>
                <a:spcPct val="50000"/>
              </a:spcBef>
              <a:defRPr/>
            </a:pPr>
            <a:r>
              <a:rPr lang="en-US" sz="2000" dirty="0">
                <a:solidFill>
                  <a:schemeClr val="bg1"/>
                </a:solidFill>
                <a:latin typeface="Symbol" pitchFamily="18" charset="2"/>
              </a:rPr>
              <a:t>l</a:t>
            </a:r>
            <a:r>
              <a:rPr lang="en-US" sz="2000" dirty="0">
                <a:solidFill>
                  <a:schemeClr val="bg1"/>
                </a:solidFill>
              </a:rPr>
              <a:t> = 1.0</a:t>
            </a:r>
          </a:p>
        </p:txBody>
      </p:sp>
      <p:sp>
        <p:nvSpPr>
          <p:cNvPr id="15" name="Text Box 20"/>
          <p:cNvSpPr txBox="1">
            <a:spLocks noChangeArrowheads="1"/>
          </p:cNvSpPr>
          <p:nvPr/>
        </p:nvSpPr>
        <p:spPr bwMode="auto">
          <a:xfrm>
            <a:off x="3445329" y="4724400"/>
            <a:ext cx="1295399" cy="400110"/>
          </a:xfrm>
          <a:prstGeom prst="rect">
            <a:avLst/>
          </a:prstGeom>
          <a:noFill/>
          <a:ln w="9525">
            <a:noFill/>
            <a:miter lim="800000"/>
            <a:headEnd/>
            <a:tailEnd/>
          </a:ln>
          <a:effectLst/>
        </p:spPr>
        <p:txBody>
          <a:bodyPr wrap="square">
            <a:spAutoFit/>
          </a:bodyPr>
          <a:lstStyle/>
          <a:p>
            <a:pPr>
              <a:spcBef>
                <a:spcPct val="50000"/>
              </a:spcBef>
              <a:defRPr/>
            </a:pPr>
            <a:r>
              <a:rPr lang="en-US" sz="2000" dirty="0">
                <a:solidFill>
                  <a:schemeClr val="bg1"/>
                </a:solidFill>
                <a:latin typeface="Symbol" pitchFamily="18" charset="2"/>
              </a:rPr>
              <a:t>l</a:t>
            </a:r>
            <a:r>
              <a:rPr lang="en-US" sz="2000" dirty="0">
                <a:solidFill>
                  <a:schemeClr val="bg1"/>
                </a:solidFill>
              </a:rPr>
              <a:t> = 2.0</a:t>
            </a:r>
          </a:p>
        </p:txBody>
      </p:sp>
      <p:sp>
        <p:nvSpPr>
          <p:cNvPr id="16" name="Text Box 21"/>
          <p:cNvSpPr txBox="1">
            <a:spLocks noChangeArrowheads="1"/>
          </p:cNvSpPr>
          <p:nvPr/>
        </p:nvSpPr>
        <p:spPr bwMode="auto">
          <a:xfrm>
            <a:off x="6631316" y="4662488"/>
            <a:ext cx="1369684" cy="400110"/>
          </a:xfrm>
          <a:prstGeom prst="rect">
            <a:avLst/>
          </a:prstGeom>
          <a:noFill/>
          <a:ln w="9525">
            <a:noFill/>
            <a:miter lim="800000"/>
            <a:headEnd/>
            <a:tailEnd/>
          </a:ln>
          <a:effectLst/>
        </p:spPr>
        <p:txBody>
          <a:bodyPr wrap="square">
            <a:spAutoFit/>
          </a:bodyPr>
          <a:lstStyle/>
          <a:p>
            <a:pPr>
              <a:spcBef>
                <a:spcPct val="50000"/>
              </a:spcBef>
              <a:defRPr/>
            </a:pPr>
            <a:r>
              <a:rPr lang="en-US" sz="2000" dirty="0">
                <a:solidFill>
                  <a:schemeClr val="bg1"/>
                </a:solidFill>
                <a:latin typeface="Symbol" pitchFamily="18" charset="2"/>
              </a:rPr>
              <a:t>l</a:t>
            </a:r>
            <a:r>
              <a:rPr lang="en-US" sz="2000" dirty="0">
                <a:solidFill>
                  <a:schemeClr val="bg1"/>
                </a:solidFill>
              </a:rPr>
              <a:t> = 4.0</a:t>
            </a:r>
          </a:p>
        </p:txBody>
      </p:sp>
    </p:spTree>
    <p:extLst>
      <p:ext uri="{BB962C8B-B14F-4D97-AF65-F5344CB8AC3E}">
        <p14:creationId xmlns:p14="http://schemas.microsoft.com/office/powerpoint/2010/main" val="3411179955"/>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13796</TotalTime>
  <Words>1486</Words>
  <Application>Microsoft Office PowerPoint</Application>
  <PresentationFormat>On-screen Show (4:3)</PresentationFormat>
  <Paragraphs>279</Paragraphs>
  <Slides>33</Slides>
  <Notes>31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Calibri</vt:lpstr>
      <vt:lpstr>Cambria Math</vt:lpstr>
      <vt:lpstr>Courier New</vt:lpstr>
      <vt:lpstr>Helvetica</vt:lpstr>
      <vt:lpstr>Segoe UI</vt:lpstr>
      <vt:lpstr>Symbol</vt:lpstr>
      <vt:lpstr>Office Theme</vt:lpstr>
      <vt:lpstr>Generalized Linear Models</vt:lpstr>
      <vt:lpstr>Learning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Heather Bryan</dc:creator>
  <cp:lastModifiedBy>Heather Bryan</cp:lastModifiedBy>
  <cp:revision>719</cp:revision>
  <dcterms:created xsi:type="dcterms:W3CDTF">2020-09-13T18:34:08Z</dcterms:created>
  <dcterms:modified xsi:type="dcterms:W3CDTF">2021-10-28T19:20:24Z</dcterms:modified>
</cp:coreProperties>
</file>