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397" r:id="rId4"/>
    <p:sldId id="398" r:id="rId5"/>
    <p:sldId id="375" r:id="rId6"/>
    <p:sldId id="377" r:id="rId7"/>
    <p:sldId id="378" r:id="rId8"/>
    <p:sldId id="379" r:id="rId9"/>
    <p:sldId id="369" r:id="rId10"/>
    <p:sldId id="370" r:id="rId11"/>
    <p:sldId id="373" r:id="rId12"/>
    <p:sldId id="395" r:id="rId13"/>
    <p:sldId id="376" r:id="rId14"/>
    <p:sldId id="388" r:id="rId15"/>
    <p:sldId id="394" r:id="rId16"/>
    <p:sldId id="396" r:id="rId17"/>
    <p:sldId id="413" r:id="rId18"/>
    <p:sldId id="380" r:id="rId19"/>
    <p:sldId id="414" r:id="rId20"/>
    <p:sldId id="415" r:id="rId21"/>
    <p:sldId id="412" r:id="rId22"/>
    <p:sldId id="416" r:id="rId23"/>
    <p:sldId id="382" r:id="rId24"/>
    <p:sldId id="383" r:id="rId25"/>
    <p:sldId id="381" r:id="rId26"/>
    <p:sldId id="432" r:id="rId27"/>
    <p:sldId id="433" r:id="rId28"/>
    <p:sldId id="384" r:id="rId29"/>
    <p:sldId id="385" r:id="rId30"/>
    <p:sldId id="386" r:id="rId31"/>
    <p:sldId id="371" r:id="rId32"/>
    <p:sldId id="389" r:id="rId33"/>
    <p:sldId id="372" r:id="rId34"/>
    <p:sldId id="390" r:id="rId35"/>
    <p:sldId id="391" r:id="rId36"/>
    <p:sldId id="392" r:id="rId37"/>
    <p:sldId id="393" r:id="rId38"/>
    <p:sldId id="405" r:id="rId39"/>
    <p:sldId id="407" r:id="rId40"/>
    <p:sldId id="41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569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71346" autoAdjust="0"/>
  </p:normalViewPr>
  <p:slideViewPr>
    <p:cSldViewPr snapToGrid="0" showGuides="1">
      <p:cViewPr varScale="1">
        <p:scale>
          <a:sx n="81" d="100"/>
          <a:sy n="81" d="100"/>
        </p:scale>
        <p:origin x="2268" y="114"/>
      </p:cViewPr>
      <p:guideLst>
        <p:guide orient="horz" pos="2546"/>
        <p:guide pos="5692"/>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2023-07-05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systematic component: linear function of categorical and/or numeric variables which describe the response</a:t>
            </a:r>
          </a:p>
          <a:p>
            <a:pPr marL="171450" indent="-171450">
              <a:buFontTx/>
              <a:buChar char="-"/>
            </a:pPr>
            <a:r>
              <a:rPr lang="en-CA" dirty="0"/>
              <a:t>link function: a link function that describes how the mean, E(Yi) = µ</a:t>
            </a:r>
            <a:r>
              <a:rPr lang="en-CA" dirty="0" err="1"/>
              <a:t>i</a:t>
            </a:r>
            <a:r>
              <a:rPr lang="en-CA" dirty="0"/>
              <a:t> , depends on the linear predictor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random component: describes how the variance depends on the mean</a:t>
            </a:r>
          </a:p>
          <a:p>
            <a:pPr marL="0" indent="0">
              <a:buFontTx/>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a:t>
            </a:fld>
            <a:endParaRPr lang="en-US"/>
          </a:p>
        </p:txBody>
      </p:sp>
    </p:spTree>
    <p:extLst>
      <p:ext uri="{BB962C8B-B14F-4D97-AF65-F5344CB8AC3E}">
        <p14:creationId xmlns:p14="http://schemas.microsoft.com/office/powerpoint/2010/main" val="4047026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have different types of random effects</a:t>
            </a:r>
          </a:p>
        </p:txBody>
      </p:sp>
      <p:sp>
        <p:nvSpPr>
          <p:cNvPr id="4" name="Slide Number Placeholder 3"/>
          <p:cNvSpPr>
            <a:spLocks noGrp="1"/>
          </p:cNvSpPr>
          <p:nvPr>
            <p:ph type="sldNum" sz="quarter" idx="10"/>
          </p:nvPr>
        </p:nvSpPr>
        <p:spPr/>
        <p:txBody>
          <a:bodyPr/>
          <a:lstStyle/>
          <a:p>
            <a:fld id="{17B15843-4C83-4A58-A610-5E17F487C30D}" type="slidenum">
              <a:rPr lang="en-CA" smtClean="0"/>
              <a:t>19</a:t>
            </a:fld>
            <a:endParaRPr lang="en-CA"/>
          </a:p>
        </p:txBody>
      </p:sp>
    </p:spTree>
    <p:extLst>
      <p:ext uri="{BB962C8B-B14F-4D97-AF65-F5344CB8AC3E}">
        <p14:creationId xmlns:p14="http://schemas.microsoft.com/office/powerpoint/2010/main" val="399768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have different types of random effects</a:t>
            </a:r>
          </a:p>
        </p:txBody>
      </p:sp>
      <p:sp>
        <p:nvSpPr>
          <p:cNvPr id="4" name="Slide Number Placeholder 3"/>
          <p:cNvSpPr>
            <a:spLocks noGrp="1"/>
          </p:cNvSpPr>
          <p:nvPr>
            <p:ph type="sldNum" sz="quarter" idx="10"/>
          </p:nvPr>
        </p:nvSpPr>
        <p:spPr/>
        <p:txBody>
          <a:bodyPr/>
          <a:lstStyle/>
          <a:p>
            <a:fld id="{17B15843-4C83-4A58-A610-5E17F487C30D}" type="slidenum">
              <a:rPr lang="en-CA" smtClean="0"/>
              <a:t>20</a:t>
            </a:fld>
            <a:endParaRPr lang="en-CA"/>
          </a:p>
        </p:txBody>
      </p:sp>
    </p:spTree>
    <p:extLst>
      <p:ext uri="{BB962C8B-B14F-4D97-AF65-F5344CB8AC3E}">
        <p14:creationId xmlns:p14="http://schemas.microsoft.com/office/powerpoint/2010/main" val="218527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have different types of </a:t>
            </a:r>
            <a:r>
              <a:rPr lang="en-CA"/>
              <a:t>random effects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21</a:t>
            </a:fld>
            <a:endParaRPr lang="en-CA"/>
          </a:p>
        </p:txBody>
      </p:sp>
    </p:spTree>
    <p:extLst>
      <p:ext uri="{BB962C8B-B14F-4D97-AF65-F5344CB8AC3E}">
        <p14:creationId xmlns:p14="http://schemas.microsoft.com/office/powerpoint/2010/main" val="3904632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have different types of </a:t>
            </a:r>
            <a:r>
              <a:rPr lang="en-CA"/>
              <a:t>random effects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2300284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common use of a random effect is to control</a:t>
            </a:r>
            <a:r>
              <a:rPr lang="en-US" baseline="0" dirty="0"/>
              <a:t> for non-independence of data points</a:t>
            </a:r>
            <a:endParaRPr lang="en-US" dirty="0"/>
          </a:p>
          <a:p>
            <a:pPr marL="171450" indent="-171450">
              <a:buFontTx/>
              <a:buChar char="-"/>
            </a:pPr>
            <a:r>
              <a:rPr lang="en-US" dirty="0"/>
              <a:t>most complex ecological data sets include nested or crossed designs</a:t>
            </a:r>
          </a:p>
          <a:p>
            <a:pPr marL="171450" indent="-171450">
              <a:buFontTx/>
              <a:buChar char="-"/>
            </a:pPr>
            <a:r>
              <a:rPr lang="en-US" dirty="0"/>
              <a:t>These often generates measurements within a groups (e.g. individual) that are not independent, violating the assumptions of general and generalized linear models</a:t>
            </a:r>
          </a:p>
          <a:p>
            <a:pPr marL="171450" indent="-171450">
              <a:buFontTx/>
              <a:buChar char="-"/>
            </a:pPr>
            <a:r>
              <a:rPr lang="en-US" dirty="0"/>
              <a:t>if non-independence of data points is not accounted for, SE of model coefficients will be artificially low, increasing the chance of Type I error.</a:t>
            </a:r>
          </a:p>
          <a:p>
            <a:pPr marL="171450" indent="-171450">
              <a:buFontTx/>
              <a:buChar char="-"/>
            </a:pPr>
            <a:r>
              <a:rPr lang="en-US" dirty="0"/>
              <a:t>The most common way of accounting for non-independence of data points is by fitting a GLMM where the intercept is allowed to vary by group (e.g. individual)</a:t>
            </a:r>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23</a:t>
            </a:fld>
            <a:endParaRPr lang="en-CA"/>
          </a:p>
        </p:txBody>
      </p:sp>
    </p:spTree>
    <p:extLst>
      <p:ext uri="{BB962C8B-B14F-4D97-AF65-F5344CB8AC3E}">
        <p14:creationId xmlns:p14="http://schemas.microsoft.com/office/powerpoint/2010/main" val="3462871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7B15843-4C83-4A58-A610-5E17F487C30D}" type="slidenum">
              <a:rPr lang="en-CA" smtClean="0"/>
              <a:t>24</a:t>
            </a:fld>
            <a:endParaRPr lang="en-CA"/>
          </a:p>
        </p:txBody>
      </p:sp>
    </p:spTree>
    <p:extLst>
      <p:ext uri="{BB962C8B-B14F-4D97-AF65-F5344CB8AC3E}">
        <p14:creationId xmlns:p14="http://schemas.microsoft.com/office/powerpoint/2010/main" val="2417394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25</a:t>
            </a:fld>
            <a:endParaRPr lang="en-CA"/>
          </a:p>
        </p:txBody>
      </p:sp>
    </p:spTree>
    <p:extLst>
      <p:ext uri="{BB962C8B-B14F-4D97-AF65-F5344CB8AC3E}">
        <p14:creationId xmlns:p14="http://schemas.microsoft.com/office/powerpoint/2010/main" val="879579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26</a:t>
            </a:fld>
            <a:endParaRPr lang="en-CA"/>
          </a:p>
        </p:txBody>
      </p:sp>
    </p:spTree>
    <p:extLst>
      <p:ext uri="{BB962C8B-B14F-4D97-AF65-F5344CB8AC3E}">
        <p14:creationId xmlns:p14="http://schemas.microsoft.com/office/powerpoint/2010/main" val="1448605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27</a:t>
            </a:fld>
            <a:endParaRPr lang="en-CA"/>
          </a:p>
        </p:txBody>
      </p:sp>
    </p:spTree>
    <p:extLst>
      <p:ext uri="{BB962C8B-B14F-4D97-AF65-F5344CB8AC3E}">
        <p14:creationId xmlns:p14="http://schemas.microsoft.com/office/powerpoint/2010/main" val="3014663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Assuming all group means (deviation from intercept in a random intercept model) comes from a common normal distribution will cause the estimates of those means to drift toward the global mean (i.e. </a:t>
            </a:r>
            <a:r>
              <a:rPr lang="en-US" dirty="0"/>
              <a:t>the mean across all groups)</a:t>
            </a:r>
          </a:p>
          <a:p>
            <a:endParaRPr lang="en-US" dirty="0"/>
          </a:p>
          <a:p>
            <a:r>
              <a:rPr lang="en-US" dirty="0"/>
              <a:t>This phenomenon is called shrinkage and leads to more accurate and precise estimates of groups means.</a:t>
            </a:r>
          </a:p>
          <a:p>
            <a:endParaRPr lang="en-US" dirty="0"/>
          </a:p>
          <a:p>
            <a:r>
              <a:rPr lang="en-US" dirty="0"/>
              <a:t>Groups with large sample size will drift less toward the global mean, whereas shrinkage will be strongest for groups with smaller sample sizes, as there will be less information on the data bout the group mean. In a sense, estimates for data poor groups will be borrowing information from data rich groups.</a:t>
            </a:r>
          </a:p>
          <a:p>
            <a:endParaRPr lang="en-CA"/>
          </a:p>
        </p:txBody>
      </p:sp>
      <p:sp>
        <p:nvSpPr>
          <p:cNvPr id="4" name="Slide Number Placeholder 3"/>
          <p:cNvSpPr>
            <a:spLocks noGrp="1"/>
          </p:cNvSpPr>
          <p:nvPr>
            <p:ph type="sldNum" sz="quarter" idx="10"/>
          </p:nvPr>
        </p:nvSpPr>
        <p:spPr/>
        <p:txBody>
          <a:bodyPr/>
          <a:lstStyle/>
          <a:p>
            <a:fld id="{17B15843-4C83-4A58-A610-5E17F487C30D}" type="slidenum">
              <a:rPr lang="en-CA" smtClean="0"/>
              <a:t>28</a:t>
            </a:fld>
            <a:endParaRPr lang="en-CA"/>
          </a:p>
        </p:txBody>
      </p:sp>
    </p:spTree>
    <p:extLst>
      <p:ext uri="{BB962C8B-B14F-4D97-AF65-F5344CB8AC3E}">
        <p14:creationId xmlns:p14="http://schemas.microsoft.com/office/powerpoint/2010/main" val="3374740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book for confidence interval of intercept</a:t>
            </a:r>
          </a:p>
        </p:txBody>
      </p:sp>
      <p:sp>
        <p:nvSpPr>
          <p:cNvPr id="4" name="Slide Number Placeholder 3"/>
          <p:cNvSpPr>
            <a:spLocks noGrp="1"/>
          </p:cNvSpPr>
          <p:nvPr>
            <p:ph type="sldNum" sz="quarter" idx="10"/>
          </p:nvPr>
        </p:nvSpPr>
        <p:spPr/>
        <p:txBody>
          <a:bodyPr/>
          <a:lstStyle/>
          <a:p>
            <a:fld id="{21F84D96-5809-5C4C-AEE3-7E302A06CE2A}" type="slidenum">
              <a:rPr lang="en-US" smtClean="0"/>
              <a:t>4</a:t>
            </a:fld>
            <a:endParaRPr lang="en-US"/>
          </a:p>
        </p:txBody>
      </p:sp>
    </p:spTree>
    <p:extLst>
      <p:ext uri="{BB962C8B-B14F-4D97-AF65-F5344CB8AC3E}">
        <p14:creationId xmlns:p14="http://schemas.microsoft.com/office/powerpoint/2010/main" val="1273466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Models where factors are treated as fixed cannot be used to make predictions for other levels of the factor not included in the analyses because the estimates are only relevant to the levels of the factor included in the dataset.</a:t>
            </a:r>
          </a:p>
          <a:p>
            <a:endParaRPr lang="en-US" dirty="0"/>
          </a:p>
          <a:p>
            <a:r>
              <a:rPr lang="en-US" dirty="0"/>
              <a:t>By treating a factor as random, one can use the global mean as a prediction for a level of the factor not included in the analysis. </a:t>
            </a:r>
          </a:p>
          <a:p>
            <a:endParaRPr lang="en-CA"/>
          </a:p>
        </p:txBody>
      </p:sp>
      <p:sp>
        <p:nvSpPr>
          <p:cNvPr id="4" name="Slide Number Placeholder 3"/>
          <p:cNvSpPr>
            <a:spLocks noGrp="1"/>
          </p:cNvSpPr>
          <p:nvPr>
            <p:ph type="sldNum" sz="quarter" idx="10"/>
          </p:nvPr>
        </p:nvSpPr>
        <p:spPr/>
        <p:txBody>
          <a:bodyPr/>
          <a:lstStyle/>
          <a:p>
            <a:fld id="{17B15843-4C83-4A58-A610-5E17F487C30D}" type="slidenum">
              <a:rPr lang="en-CA" smtClean="0"/>
              <a:t>29</a:t>
            </a:fld>
            <a:endParaRPr lang="en-CA"/>
          </a:p>
        </p:txBody>
      </p:sp>
    </p:spTree>
    <p:extLst>
      <p:ext uri="{BB962C8B-B14F-4D97-AF65-F5344CB8AC3E}">
        <p14:creationId xmlns:p14="http://schemas.microsoft.com/office/powerpoint/2010/main" val="3662815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30</a:t>
            </a:fld>
            <a:endParaRPr lang="en-CA"/>
          </a:p>
        </p:txBody>
      </p:sp>
    </p:spTree>
    <p:extLst>
      <p:ext uri="{BB962C8B-B14F-4D97-AF65-F5344CB8AC3E}">
        <p14:creationId xmlns:p14="http://schemas.microsoft.com/office/powerpoint/2010/main" val="420541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sz="1200" b="0" i="0" kern="1200" dirty="0">
                <a:solidFill>
                  <a:schemeClr val="tx1"/>
                </a:solidFill>
                <a:effectLst/>
                <a:latin typeface="+mn-lt"/>
                <a:ea typeface="+mn-ea"/>
                <a:cs typeface="+mn-cs"/>
              </a:rPr>
              <a:t>Mike Read / naturepl.com</a:t>
            </a:r>
          </a:p>
          <a:p>
            <a:r>
              <a:rPr lang="en-CA" sz="1200" b="0" i="0" kern="1200" dirty="0">
                <a:solidFill>
                  <a:schemeClr val="tx1"/>
                </a:solidFill>
                <a:effectLst/>
                <a:latin typeface="+mn-lt"/>
                <a:ea typeface="+mn-ea"/>
                <a:cs typeface="+mn-cs"/>
              </a:rPr>
              <a:t>Data:</a:t>
            </a:r>
            <a:r>
              <a:rPr lang="en-CA" sz="1200" b="0" i="0" kern="1200" baseline="0" dirty="0">
                <a:solidFill>
                  <a:schemeClr val="tx1"/>
                </a:solidFill>
                <a:effectLst/>
                <a:latin typeface="+mn-lt"/>
                <a:ea typeface="+mn-ea"/>
                <a:cs typeface="+mn-cs"/>
              </a:rPr>
              <a:t> </a:t>
            </a:r>
            <a:r>
              <a:rPr lang="en-CA" sz="1200" b="0" i="0" kern="1200" baseline="0" dirty="0" err="1">
                <a:solidFill>
                  <a:schemeClr val="tx1"/>
                </a:solidFill>
                <a:effectLst/>
                <a:latin typeface="+mn-lt"/>
                <a:ea typeface="+mn-ea"/>
                <a:cs typeface="+mn-cs"/>
              </a:rPr>
              <a:t>Roulin</a:t>
            </a:r>
            <a:r>
              <a:rPr lang="en-CA" sz="1200" b="0" i="0" kern="1200" baseline="0" dirty="0">
                <a:solidFill>
                  <a:schemeClr val="tx1"/>
                </a:solidFill>
                <a:effectLst/>
                <a:latin typeface="+mn-lt"/>
                <a:ea typeface="+mn-ea"/>
                <a:cs typeface="+mn-cs"/>
              </a:rPr>
              <a:t> and </a:t>
            </a:r>
            <a:r>
              <a:rPr lang="en-CA" sz="1200" b="0" i="0" kern="1200" baseline="0" dirty="0" err="1">
                <a:solidFill>
                  <a:schemeClr val="tx1"/>
                </a:solidFill>
                <a:effectLst/>
                <a:latin typeface="+mn-lt"/>
                <a:ea typeface="+mn-ea"/>
                <a:cs typeface="+mn-cs"/>
              </a:rPr>
              <a:t>Bersier</a:t>
            </a:r>
            <a:r>
              <a:rPr lang="en-CA" sz="1200" b="0" i="0" kern="1200" baseline="0" dirty="0">
                <a:solidFill>
                  <a:schemeClr val="tx1"/>
                </a:solidFill>
                <a:effectLst/>
                <a:latin typeface="+mn-lt"/>
                <a:ea typeface="+mn-ea"/>
                <a:cs typeface="+mn-cs"/>
              </a:rPr>
              <a:t> (2007)</a:t>
            </a:r>
          </a:p>
          <a:p>
            <a:r>
              <a:rPr lang="en-CA" sz="1200" b="0" i="0" kern="1200" baseline="0" dirty="0">
                <a:solidFill>
                  <a:schemeClr val="tx1"/>
                </a:solidFill>
                <a:effectLst/>
                <a:latin typeface="+mn-lt"/>
                <a:ea typeface="+mn-ea"/>
                <a:cs typeface="+mn-cs"/>
              </a:rPr>
              <a:t>Analysis: </a:t>
            </a:r>
            <a:r>
              <a:rPr lang="en-CA" sz="1200" b="0" i="0" kern="1200" baseline="0" dirty="0" err="1">
                <a:solidFill>
                  <a:schemeClr val="tx1"/>
                </a:solidFill>
                <a:effectLst/>
                <a:latin typeface="+mn-lt"/>
                <a:ea typeface="+mn-ea"/>
                <a:cs typeface="+mn-cs"/>
              </a:rPr>
              <a:t>Zuur</a:t>
            </a:r>
            <a:r>
              <a:rPr lang="en-CA" sz="1200" b="0" i="0" kern="1200" baseline="0" dirty="0">
                <a:solidFill>
                  <a:schemeClr val="tx1"/>
                </a:solidFill>
                <a:effectLst/>
                <a:latin typeface="+mn-lt"/>
                <a:ea typeface="+mn-ea"/>
                <a:cs typeface="+mn-cs"/>
              </a:rPr>
              <a:t> et al. 2009. Mixed effects models and extensions in R. Chapter 6, section 6.3.</a:t>
            </a:r>
            <a:endParaRPr lang="en-CA" dirty="0"/>
          </a:p>
          <a:p>
            <a:endParaRPr lang="en-CA" dirty="0"/>
          </a:p>
          <a:p>
            <a:r>
              <a:rPr lang="en-CA" dirty="0"/>
              <a:t>-how do nestlings</a:t>
            </a:r>
            <a:r>
              <a:rPr lang="en-CA" baseline="0" dirty="0"/>
              <a:t> respond to the presence of the father and mother?</a:t>
            </a:r>
          </a:p>
          <a:p>
            <a:r>
              <a:rPr lang="en-CA" baseline="0" dirty="0"/>
              <a:t>-placed microphones inside the nest box and videos outside</a:t>
            </a:r>
          </a:p>
          <a:p>
            <a:r>
              <a:rPr lang="en-CA" baseline="0" dirty="0"/>
              <a:t>-looked at vocal begging behaviour when parents brought prey</a:t>
            </a:r>
          </a:p>
          <a:p>
            <a:r>
              <a:rPr lang="en-CA" baseline="0" dirty="0"/>
              <a:t>-27 nests, 2-7 nestlings per nest</a:t>
            </a:r>
          </a:p>
          <a:p>
            <a:r>
              <a:rPr lang="en-CA" baseline="0" dirty="0"/>
              <a:t>-response variable was sibling negotiation: number of calls made by offspring in the 15 min before arrival of a parent divided by the number of offspring (recorded in 30-s intervals)</a:t>
            </a:r>
          </a:p>
          <a:p>
            <a:r>
              <a:rPr lang="en-CA" baseline="0" dirty="0"/>
              <a:t>-explanatory variables: sex of parent, treatment of food (food added or not), arrival time of parent</a:t>
            </a:r>
          </a:p>
          <a:p>
            <a:r>
              <a:rPr lang="en-CA" baseline="0" dirty="0"/>
              <a:t>-food treatment swapped on second night</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994404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5.10</a:t>
            </a:r>
          </a:p>
        </p:txBody>
      </p:sp>
      <p:sp>
        <p:nvSpPr>
          <p:cNvPr id="4" name="Slide Number Placeholder 3"/>
          <p:cNvSpPr>
            <a:spLocks noGrp="1"/>
          </p:cNvSpPr>
          <p:nvPr>
            <p:ph type="sldNum" sz="quarter" idx="10"/>
          </p:nvPr>
        </p:nvSpPr>
        <p:spPr/>
        <p:txBody>
          <a:bodyPr/>
          <a:lstStyle/>
          <a:p>
            <a:fld id="{17B15843-4C83-4A58-A610-5E17F487C30D}" type="slidenum">
              <a:rPr lang="en-CA" smtClean="0"/>
              <a:t>32</a:t>
            </a:fld>
            <a:endParaRPr lang="en-CA"/>
          </a:p>
        </p:txBody>
      </p:sp>
    </p:spTree>
    <p:extLst>
      <p:ext uri="{BB962C8B-B14F-4D97-AF65-F5344CB8AC3E}">
        <p14:creationId xmlns:p14="http://schemas.microsoft.com/office/powerpoint/2010/main" val="1189493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Log</a:t>
            </a:r>
            <a:r>
              <a:rPr lang="en-CA" baseline="0" dirty="0"/>
              <a:t> </a:t>
            </a:r>
            <a:r>
              <a:rPr lang="en-CA" baseline="0" dirty="0" err="1"/>
              <a:t>neg</a:t>
            </a:r>
            <a:r>
              <a:rPr lang="en-CA" baseline="0" dirty="0"/>
              <a:t> = log-10 transformed sibling negotiation for observation j at nest </a:t>
            </a:r>
            <a:r>
              <a:rPr lang="en-CA" baseline="0" dirty="0" err="1"/>
              <a:t>i</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33</a:t>
            </a:fld>
            <a:endParaRPr lang="en-CA"/>
          </a:p>
        </p:txBody>
      </p:sp>
    </p:spTree>
    <p:extLst>
      <p:ext uri="{BB962C8B-B14F-4D97-AF65-F5344CB8AC3E}">
        <p14:creationId xmlns:p14="http://schemas.microsoft.com/office/powerpoint/2010/main" val="621198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Sexparent</a:t>
            </a:r>
            <a:r>
              <a:rPr lang="en-CA" dirty="0"/>
              <a:t> = 2-level variable</a:t>
            </a:r>
          </a:p>
          <a:p>
            <a:r>
              <a:rPr lang="en-CA" dirty="0"/>
              <a:t>Food</a:t>
            </a:r>
            <a:r>
              <a:rPr lang="en-CA" baseline="0" dirty="0"/>
              <a:t> treatment = 2-level variable</a:t>
            </a:r>
          </a:p>
          <a:p>
            <a:r>
              <a:rPr lang="en-CA" baseline="0" dirty="0"/>
              <a:t>Arrival time = continuous variable</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34</a:t>
            </a:fld>
            <a:endParaRPr lang="en-CA"/>
          </a:p>
        </p:txBody>
      </p:sp>
    </p:spTree>
    <p:extLst>
      <p:ext uri="{BB962C8B-B14F-4D97-AF65-F5344CB8AC3E}">
        <p14:creationId xmlns:p14="http://schemas.microsoft.com/office/powerpoint/2010/main" val="1905070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Design: </a:t>
            </a:r>
          </a:p>
        </p:txBody>
      </p:sp>
      <p:sp>
        <p:nvSpPr>
          <p:cNvPr id="4" name="Slide Number Placeholder 3"/>
          <p:cNvSpPr>
            <a:spLocks noGrp="1"/>
          </p:cNvSpPr>
          <p:nvPr>
            <p:ph type="sldNum" sz="quarter" idx="10"/>
          </p:nvPr>
        </p:nvSpPr>
        <p:spPr/>
        <p:txBody>
          <a:bodyPr/>
          <a:lstStyle/>
          <a:p>
            <a:fld id="{17B15843-4C83-4A58-A610-5E17F487C30D}" type="slidenum">
              <a:rPr lang="en-CA" smtClean="0"/>
              <a:t>35</a:t>
            </a:fld>
            <a:endParaRPr lang="en-CA"/>
          </a:p>
        </p:txBody>
      </p:sp>
    </p:spTree>
    <p:extLst>
      <p:ext uri="{BB962C8B-B14F-4D97-AF65-F5344CB8AC3E}">
        <p14:creationId xmlns:p14="http://schemas.microsoft.com/office/powerpoint/2010/main" val="236553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a_i</a:t>
            </a:r>
            <a:r>
              <a:rPr lang="en-CA" baseline="0" dirty="0"/>
              <a:t> is a random intercept for each nest, normally distributed with variance sigma squared</a:t>
            </a:r>
          </a:p>
          <a:p>
            <a:r>
              <a:rPr lang="en-CA" dirty="0"/>
              <a:t>Residual error is also normally distributed</a:t>
            </a:r>
            <a:r>
              <a:rPr lang="en-CA" baseline="0" dirty="0"/>
              <a:t> with mean of 0 and variance sigma squared</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36</a:t>
            </a:fld>
            <a:endParaRPr lang="en-CA"/>
          </a:p>
        </p:txBody>
      </p:sp>
    </p:spTree>
    <p:extLst>
      <p:ext uri="{BB962C8B-B14F-4D97-AF65-F5344CB8AC3E}">
        <p14:creationId xmlns:p14="http://schemas.microsoft.com/office/powerpoint/2010/main" val="2290324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Maximum likelihood estimation</a:t>
            </a:r>
            <a:r>
              <a:rPr lang="en-CA" baseline="0" dirty="0"/>
              <a:t> for generalized linear models: determine the parameters that maximize the probability (likelihood) of the </a:t>
            </a:r>
            <a:r>
              <a:rPr lang="en-CA" baseline="0"/>
              <a:t>same data</a:t>
            </a:r>
            <a:endParaRPr lang="en-CA"/>
          </a:p>
          <a:p>
            <a:r>
              <a:rPr lang="en-CA" dirty="0"/>
              <a:t>REML</a:t>
            </a:r>
            <a:r>
              <a:rPr lang="en-CA" baseline="0" dirty="0"/>
              <a:t> estimates the random-intercept variance taking into account the loss of 1 </a:t>
            </a:r>
            <a:r>
              <a:rPr lang="en-CA" baseline="0" dirty="0" err="1"/>
              <a:t>df</a:t>
            </a:r>
            <a:r>
              <a:rPr lang="en-CA" baseline="0" dirty="0"/>
              <a:t> resulting from the estimation of the overall mean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37</a:t>
            </a:fld>
            <a:endParaRPr lang="en-CA"/>
          </a:p>
        </p:txBody>
      </p:sp>
    </p:spTree>
    <p:extLst>
      <p:ext uri="{BB962C8B-B14F-4D97-AF65-F5344CB8AC3E}">
        <p14:creationId xmlns:p14="http://schemas.microsoft.com/office/powerpoint/2010/main" val="3951271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Random effects: </a:t>
            </a:r>
          </a:p>
          <a:p>
            <a:r>
              <a:rPr lang="en-CA" dirty="0" err="1"/>
              <a:t>StdDev</a:t>
            </a:r>
            <a:r>
              <a:rPr lang="en-CA" baseline="0" dirty="0"/>
              <a:t> for the intercept tells us that the random intercept (</a:t>
            </a:r>
            <a:r>
              <a:rPr lang="en-CA" baseline="0" dirty="0" err="1"/>
              <a:t>a_i</a:t>
            </a:r>
            <a:r>
              <a:rPr lang="en-CA" baseline="0" dirty="0"/>
              <a:t>) is normally distributed with a mean of 0 and variance of 0.9^2</a:t>
            </a:r>
          </a:p>
          <a:p>
            <a:r>
              <a:rPr lang="en-CA" baseline="0" dirty="0" err="1"/>
              <a:t>StDev</a:t>
            </a:r>
            <a:r>
              <a:rPr lang="en-CA" baseline="0" dirty="0"/>
              <a:t> of the Residual tells us that the residual error (</a:t>
            </a:r>
            <a:r>
              <a:rPr lang="en-CA" baseline="0" dirty="0" err="1"/>
              <a:t>e_ij</a:t>
            </a:r>
            <a:r>
              <a:rPr lang="en-CA" baseline="0" dirty="0"/>
              <a:t>) is normally distributed with mean 0 and variance 0.23^2. </a:t>
            </a:r>
          </a:p>
          <a:p>
            <a:r>
              <a:rPr lang="en-CA" baseline="0" dirty="0"/>
              <a:t>No parameter estimates for random effects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38</a:t>
            </a:fld>
            <a:endParaRPr lang="en-CA"/>
          </a:p>
        </p:txBody>
      </p:sp>
    </p:spTree>
    <p:extLst>
      <p:ext uri="{BB962C8B-B14F-4D97-AF65-F5344CB8AC3E}">
        <p14:creationId xmlns:p14="http://schemas.microsoft.com/office/powerpoint/2010/main" val="340698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-stations nested within</a:t>
            </a:r>
            <a:r>
              <a:rPr lang="en-CA" baseline="0" dirty="0"/>
              <a:t> beaches</a:t>
            </a:r>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11</a:t>
            </a:fld>
            <a:endParaRPr lang="en-CA"/>
          </a:p>
        </p:txBody>
      </p:sp>
    </p:spTree>
    <p:extLst>
      <p:ext uri="{BB962C8B-B14F-4D97-AF65-F5344CB8AC3E}">
        <p14:creationId xmlns:p14="http://schemas.microsoft.com/office/powerpoint/2010/main" val="720298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also</a:t>
            </a:r>
            <a:r>
              <a:rPr lang="en-CA" baseline="0" dirty="0"/>
              <a:t> have a random slope, you would need to look at normality of the random slope as well</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39</a:t>
            </a:fld>
            <a:endParaRPr lang="en-CA"/>
          </a:p>
        </p:txBody>
      </p:sp>
    </p:spTree>
    <p:extLst>
      <p:ext uri="{BB962C8B-B14F-4D97-AF65-F5344CB8AC3E}">
        <p14:creationId xmlns:p14="http://schemas.microsoft.com/office/powerpoint/2010/main" val="2794365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40</a:t>
            </a:fld>
            <a:endParaRPr lang="en-CA"/>
          </a:p>
        </p:txBody>
      </p:sp>
    </p:spTree>
    <p:extLst>
      <p:ext uri="{BB962C8B-B14F-4D97-AF65-F5344CB8AC3E}">
        <p14:creationId xmlns:p14="http://schemas.microsoft.com/office/powerpoint/2010/main" val="110219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Species richness</a:t>
            </a:r>
            <a:r>
              <a:rPr lang="en-CA" baseline="0" dirty="0"/>
              <a:t> differs at NAP = </a:t>
            </a:r>
            <a:r>
              <a:rPr lang="en-CA" baseline="0"/>
              <a:t>0 for each </a:t>
            </a:r>
            <a:r>
              <a:rPr lang="en-CA" baseline="0" dirty="0"/>
              <a:t>beach</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13</a:t>
            </a:fld>
            <a:endParaRPr lang="en-CA"/>
          </a:p>
        </p:txBody>
      </p:sp>
    </p:spTree>
    <p:extLst>
      <p:ext uri="{BB962C8B-B14F-4D97-AF65-F5344CB8AC3E}">
        <p14:creationId xmlns:p14="http://schemas.microsoft.com/office/powerpoint/2010/main" val="406958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a:t>
            </a:r>
            <a:r>
              <a:rPr lang="en-CA" baseline="0" dirty="0"/>
              <a:t> relationship between NAP and richness differs at each beach</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14</a:t>
            </a:fld>
            <a:endParaRPr lang="en-CA"/>
          </a:p>
        </p:txBody>
      </p:sp>
    </p:spTree>
    <p:extLst>
      <p:ext uri="{BB962C8B-B14F-4D97-AF65-F5344CB8AC3E}">
        <p14:creationId xmlns:p14="http://schemas.microsoft.com/office/powerpoint/2010/main" val="35939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Richness</a:t>
            </a:r>
            <a:r>
              <a:rPr lang="en-CA" baseline="0" dirty="0"/>
              <a:t> at NAP = 0 differs among beaches and the relationship between NAP and Richness also differs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15</a:t>
            </a:fld>
            <a:endParaRPr lang="en-CA"/>
          </a:p>
        </p:txBody>
      </p:sp>
    </p:spTree>
    <p:extLst>
      <p:ext uri="{BB962C8B-B14F-4D97-AF65-F5344CB8AC3E}">
        <p14:creationId xmlns:p14="http://schemas.microsoft.com/office/powerpoint/2010/main" val="1231160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Richness</a:t>
            </a:r>
            <a:r>
              <a:rPr lang="en-CA" baseline="0" dirty="0"/>
              <a:t> at NAP = 0 differs among beaches and the relationship between NAP and Richness also differs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16</a:t>
            </a:fld>
            <a:endParaRPr lang="en-CA"/>
          </a:p>
        </p:txBody>
      </p:sp>
    </p:spTree>
    <p:extLst>
      <p:ext uri="{BB962C8B-B14F-4D97-AF65-F5344CB8AC3E}">
        <p14:creationId xmlns:p14="http://schemas.microsoft.com/office/powerpoint/2010/main" val="3436571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have different types of random effects</a:t>
            </a:r>
          </a:p>
        </p:txBody>
      </p:sp>
      <p:sp>
        <p:nvSpPr>
          <p:cNvPr id="4" name="Slide Number Placeholder 3"/>
          <p:cNvSpPr>
            <a:spLocks noGrp="1"/>
          </p:cNvSpPr>
          <p:nvPr>
            <p:ph type="sldNum" sz="quarter" idx="10"/>
          </p:nvPr>
        </p:nvSpPr>
        <p:spPr/>
        <p:txBody>
          <a:bodyPr/>
          <a:lstStyle/>
          <a:p>
            <a:fld id="{17B15843-4C83-4A58-A610-5E17F487C30D}" type="slidenum">
              <a:rPr lang="en-CA" smtClean="0"/>
              <a:t>17</a:t>
            </a:fld>
            <a:endParaRPr lang="en-CA"/>
          </a:p>
        </p:txBody>
      </p:sp>
    </p:spTree>
    <p:extLst>
      <p:ext uri="{BB962C8B-B14F-4D97-AF65-F5344CB8AC3E}">
        <p14:creationId xmlns:p14="http://schemas.microsoft.com/office/powerpoint/2010/main" val="2281663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have different types of random effects</a:t>
            </a:r>
          </a:p>
        </p:txBody>
      </p:sp>
      <p:sp>
        <p:nvSpPr>
          <p:cNvPr id="4" name="Slide Number Placeholder 3"/>
          <p:cNvSpPr>
            <a:spLocks noGrp="1"/>
          </p:cNvSpPr>
          <p:nvPr>
            <p:ph type="sldNum" sz="quarter" idx="10"/>
          </p:nvPr>
        </p:nvSpPr>
        <p:spPr/>
        <p:txBody>
          <a:bodyPr/>
          <a:lstStyle/>
          <a:p>
            <a:fld id="{17B15843-4C83-4A58-A610-5E17F487C30D}" type="slidenum">
              <a:rPr lang="en-CA" smtClean="0"/>
              <a:t>18</a:t>
            </a:fld>
            <a:endParaRPr lang="en-CA"/>
          </a:p>
        </p:txBody>
      </p:sp>
    </p:spTree>
    <p:extLst>
      <p:ext uri="{BB962C8B-B14F-4D97-AF65-F5344CB8AC3E}">
        <p14:creationId xmlns:p14="http://schemas.microsoft.com/office/powerpoint/2010/main" val="3461097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2023-07-05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2023-07-05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2023-07-05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2023-07-05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0.png"/><Relationship Id="rId4" Type="http://schemas.openxmlformats.org/officeDocument/2006/relationships/image" Target="../media/image290.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519" y="1848676"/>
            <a:ext cx="8494713" cy="814191"/>
          </a:xfrm>
        </p:spPr>
        <p:txBody>
          <a:bodyPr>
            <a:noAutofit/>
          </a:bodyPr>
          <a:lstStyle/>
          <a:p>
            <a:r>
              <a:rPr lang="en-CA" dirty="0">
                <a:solidFill>
                  <a:schemeClr val="accent2">
                    <a:lumMod val="40000"/>
                    <a:lumOff val="60000"/>
                  </a:schemeClr>
                </a:solidFill>
              </a:rPr>
              <a:t>Generalized Linear Mixed Models</a:t>
            </a:r>
          </a:p>
        </p:txBody>
      </p:sp>
      <p:sp>
        <p:nvSpPr>
          <p:cNvPr id="3" name="Subtitle 2"/>
          <p:cNvSpPr>
            <a:spLocks noGrp="1"/>
          </p:cNvSpPr>
          <p:nvPr>
            <p:ph type="subTitle" idx="1"/>
          </p:nvPr>
        </p:nvSpPr>
        <p:spPr>
          <a:xfrm>
            <a:off x="1143000" y="3859925"/>
            <a:ext cx="6858000" cy="1655762"/>
          </a:xfrm>
        </p:spPr>
        <p:txBody>
          <a:bodyPr>
            <a:normAutofit/>
          </a:bodyPr>
          <a:lstStyle/>
          <a:p>
            <a:r>
              <a:rPr lang="en-CA" dirty="0"/>
              <a:t>NRES 776</a:t>
            </a:r>
          </a:p>
          <a:p>
            <a:r>
              <a:rPr lang="en-CA" dirty="0"/>
              <a:t>Nov 2-4, 2021</a:t>
            </a:r>
          </a:p>
        </p:txBody>
      </p:sp>
    </p:spTree>
    <p:extLst>
      <p:ext uri="{BB962C8B-B14F-4D97-AF65-F5344CB8AC3E}">
        <p14:creationId xmlns:p14="http://schemas.microsoft.com/office/powerpoint/2010/main" val="307607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 Study Designs with Random Effects</a:t>
            </a:r>
          </a:p>
        </p:txBody>
      </p:sp>
      <p:sp>
        <p:nvSpPr>
          <p:cNvPr id="4" name="Content Placeholder 2"/>
          <p:cNvSpPr>
            <a:spLocks noGrp="1"/>
          </p:cNvSpPr>
          <p:nvPr>
            <p:ph idx="1"/>
          </p:nvPr>
        </p:nvSpPr>
        <p:spPr>
          <a:xfrm>
            <a:off x="765478" y="1627791"/>
            <a:ext cx="7613043" cy="4351338"/>
          </a:xfrm>
        </p:spPr>
        <p:txBody>
          <a:bodyPr>
            <a:noAutofit/>
          </a:bodyPr>
          <a:lstStyle/>
          <a:p>
            <a:pPr>
              <a:lnSpc>
                <a:spcPct val="100000"/>
              </a:lnSpc>
            </a:pPr>
            <a:r>
              <a:rPr lang="en-US" dirty="0">
                <a:ea typeface="Helvetica" charset="0"/>
              </a:rPr>
              <a:t>Plots along streams within watersheds</a:t>
            </a:r>
          </a:p>
          <a:p>
            <a:pPr>
              <a:lnSpc>
                <a:spcPct val="100000"/>
              </a:lnSpc>
            </a:pPr>
            <a:r>
              <a:rPr lang="en-US" dirty="0">
                <a:ea typeface="Helvetica" charset="0"/>
              </a:rPr>
              <a:t>Blocks</a:t>
            </a:r>
          </a:p>
          <a:p>
            <a:pPr>
              <a:lnSpc>
                <a:spcPct val="100000"/>
              </a:lnSpc>
            </a:pPr>
            <a:r>
              <a:rPr lang="en-US" dirty="0">
                <a:ea typeface="Helvetica" charset="0"/>
              </a:rPr>
              <a:t>Repeat measurements on the same individuals over time</a:t>
            </a:r>
          </a:p>
          <a:p>
            <a:pPr>
              <a:lnSpc>
                <a:spcPct val="100000"/>
              </a:lnSpc>
            </a:pPr>
            <a:r>
              <a:rPr lang="en-US" dirty="0">
                <a:ea typeface="Helvetica" charset="0"/>
              </a:rPr>
              <a:t>Repeat samples that are spatially correlated (samples collected closer together are more likely to be similar than samples collected farther away)</a:t>
            </a:r>
          </a:p>
        </p:txBody>
      </p:sp>
    </p:spTree>
    <p:extLst>
      <p:ext uri="{BB962C8B-B14F-4D97-AF65-F5344CB8AC3E}">
        <p14:creationId xmlns:p14="http://schemas.microsoft.com/office/powerpoint/2010/main" val="76370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a:t>
            </a:r>
            <a:r>
              <a:rPr lang="en-CA"/>
              <a:t>: RIKZ Data</a:t>
            </a:r>
            <a:endParaRPr lang="en-CA" dirty="0"/>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a:ea typeface="Helvetica" charset="0"/>
              </a:rPr>
              <a:t> 	</a:t>
            </a:r>
            <a:endParaRPr lang="en-US" dirty="0">
              <a:ea typeface="Helvetica" charset="0"/>
            </a:endParaRPr>
          </a:p>
        </p:txBody>
      </p:sp>
      <p:pic>
        <p:nvPicPr>
          <p:cNvPr id="5" name="Picture 4"/>
          <p:cNvPicPr>
            <a:picLocks noChangeAspect="1"/>
          </p:cNvPicPr>
          <p:nvPr/>
        </p:nvPicPr>
        <p:blipFill>
          <a:blip r:embed="rId3"/>
          <a:stretch>
            <a:fillRect/>
          </a:stretch>
        </p:blipFill>
        <p:spPr>
          <a:xfrm>
            <a:off x="0" y="1432719"/>
            <a:ext cx="9144000" cy="4854319"/>
          </a:xfrm>
          <a:prstGeom prst="rect">
            <a:avLst/>
          </a:prstGeom>
        </p:spPr>
      </p:pic>
    </p:spTree>
    <p:extLst>
      <p:ext uri="{BB962C8B-B14F-4D97-AF65-F5344CB8AC3E}">
        <p14:creationId xmlns:p14="http://schemas.microsoft.com/office/powerpoint/2010/main" val="318542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Simple Regression Model</a:t>
            </a:r>
          </a:p>
        </p:txBody>
      </p:sp>
      <p:pic>
        <p:nvPicPr>
          <p:cNvPr id="4" name="Picture 3"/>
          <p:cNvPicPr>
            <a:picLocks noChangeAspect="1"/>
          </p:cNvPicPr>
          <p:nvPr/>
        </p:nvPicPr>
        <p:blipFill>
          <a:blip r:embed="rId2"/>
          <a:stretch>
            <a:fillRect/>
          </a:stretch>
        </p:blipFill>
        <p:spPr>
          <a:xfrm>
            <a:off x="1535642" y="1687785"/>
            <a:ext cx="6072716" cy="4673945"/>
          </a:xfrm>
          <a:prstGeom prst="rect">
            <a:avLst/>
          </a:prstGeom>
        </p:spPr>
      </p:pic>
    </p:spTree>
    <p:extLst>
      <p:ext uri="{BB962C8B-B14F-4D97-AF65-F5344CB8AC3E}">
        <p14:creationId xmlns:p14="http://schemas.microsoft.com/office/powerpoint/2010/main" val="163240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Random Effects</a:t>
            </a:r>
          </a:p>
        </p:txBody>
      </p:sp>
      <p:sp>
        <p:nvSpPr>
          <p:cNvPr id="3" name="Content Placeholder 2"/>
          <p:cNvSpPr>
            <a:spLocks noGrp="1"/>
          </p:cNvSpPr>
          <p:nvPr>
            <p:ph idx="1"/>
          </p:nvPr>
        </p:nvSpPr>
        <p:spPr>
          <a:xfrm>
            <a:off x="0" y="1215835"/>
            <a:ext cx="9144000" cy="4351338"/>
          </a:xfrm>
        </p:spPr>
        <p:txBody>
          <a:bodyPr/>
          <a:lstStyle/>
          <a:p>
            <a:pPr marL="0" indent="0">
              <a:buNone/>
            </a:pPr>
            <a:r>
              <a:rPr lang="en-CA" dirty="0"/>
              <a:t>Random Intercept</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pic>
        <p:nvPicPr>
          <p:cNvPr id="5" name="Picture 4"/>
          <p:cNvPicPr>
            <a:picLocks noChangeAspect="1"/>
          </p:cNvPicPr>
          <p:nvPr/>
        </p:nvPicPr>
        <p:blipFill>
          <a:blip r:embed="rId3"/>
          <a:stretch>
            <a:fillRect/>
          </a:stretch>
        </p:blipFill>
        <p:spPr>
          <a:xfrm>
            <a:off x="1919964" y="1782953"/>
            <a:ext cx="5590307" cy="4302652"/>
          </a:xfrm>
          <a:prstGeom prst="rect">
            <a:avLst/>
          </a:prstGeom>
        </p:spPr>
      </p:pic>
    </p:spTree>
    <p:extLst>
      <p:ext uri="{BB962C8B-B14F-4D97-AF65-F5344CB8AC3E}">
        <p14:creationId xmlns:p14="http://schemas.microsoft.com/office/powerpoint/2010/main" val="384134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Random Effects</a:t>
            </a:r>
          </a:p>
        </p:txBody>
      </p:sp>
      <p:sp>
        <p:nvSpPr>
          <p:cNvPr id="3" name="Content Placeholder 2"/>
          <p:cNvSpPr>
            <a:spLocks noGrp="1"/>
          </p:cNvSpPr>
          <p:nvPr>
            <p:ph idx="1"/>
          </p:nvPr>
        </p:nvSpPr>
        <p:spPr>
          <a:xfrm>
            <a:off x="0" y="1397794"/>
            <a:ext cx="9144000" cy="4351338"/>
          </a:xfrm>
        </p:spPr>
        <p:txBody>
          <a:bodyPr/>
          <a:lstStyle/>
          <a:p>
            <a:r>
              <a:rPr lang="en-CA" dirty="0"/>
              <a:t>Random slope</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pic>
        <p:nvPicPr>
          <p:cNvPr id="6" name="Picture 5"/>
          <p:cNvPicPr>
            <a:picLocks noChangeAspect="1"/>
          </p:cNvPicPr>
          <p:nvPr/>
        </p:nvPicPr>
        <p:blipFill>
          <a:blip r:embed="rId3"/>
          <a:stretch>
            <a:fillRect/>
          </a:stretch>
        </p:blipFill>
        <p:spPr>
          <a:xfrm>
            <a:off x="1803866" y="1978025"/>
            <a:ext cx="5365580" cy="4129689"/>
          </a:xfrm>
          <a:prstGeom prst="rect">
            <a:avLst/>
          </a:prstGeom>
        </p:spPr>
      </p:pic>
    </p:spTree>
    <p:extLst>
      <p:ext uri="{BB962C8B-B14F-4D97-AF65-F5344CB8AC3E}">
        <p14:creationId xmlns:p14="http://schemas.microsoft.com/office/powerpoint/2010/main" val="225225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Random Effects</a:t>
            </a:r>
          </a:p>
        </p:txBody>
      </p:sp>
      <p:sp>
        <p:nvSpPr>
          <p:cNvPr id="3" name="Content Placeholder 2"/>
          <p:cNvSpPr>
            <a:spLocks noGrp="1"/>
          </p:cNvSpPr>
          <p:nvPr>
            <p:ph idx="1"/>
          </p:nvPr>
        </p:nvSpPr>
        <p:spPr>
          <a:xfrm>
            <a:off x="0" y="1397794"/>
            <a:ext cx="9144000" cy="4351338"/>
          </a:xfrm>
        </p:spPr>
        <p:txBody>
          <a:bodyPr/>
          <a:lstStyle/>
          <a:p>
            <a:r>
              <a:rPr lang="en-CA" dirty="0"/>
              <a:t>Random intercept and slope</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pic>
        <p:nvPicPr>
          <p:cNvPr id="7" name="Picture 6"/>
          <p:cNvPicPr>
            <a:picLocks noChangeAspect="1"/>
          </p:cNvPicPr>
          <p:nvPr/>
        </p:nvPicPr>
        <p:blipFill>
          <a:blip r:embed="rId3"/>
          <a:stretch>
            <a:fillRect/>
          </a:stretch>
        </p:blipFill>
        <p:spPr>
          <a:xfrm>
            <a:off x="1925786" y="1905794"/>
            <a:ext cx="5597228" cy="4307979"/>
          </a:xfrm>
          <a:prstGeom prst="rect">
            <a:avLst/>
          </a:prstGeom>
        </p:spPr>
      </p:pic>
    </p:spTree>
    <p:extLst>
      <p:ext uri="{BB962C8B-B14F-4D97-AF65-F5344CB8AC3E}">
        <p14:creationId xmlns:p14="http://schemas.microsoft.com/office/powerpoint/2010/main" val="380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Visualization of random effects</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sp>
        <p:nvSpPr>
          <p:cNvPr id="5" name="TextBox 4"/>
          <p:cNvSpPr txBox="1"/>
          <p:nvPr/>
        </p:nvSpPr>
        <p:spPr>
          <a:xfrm>
            <a:off x="1011936" y="6329363"/>
            <a:ext cx="7424928" cy="369332"/>
          </a:xfrm>
          <a:prstGeom prst="rect">
            <a:avLst/>
          </a:prstGeom>
          <a:noFill/>
        </p:spPr>
        <p:txBody>
          <a:bodyPr wrap="square" rtlCol="0">
            <a:spAutoFit/>
          </a:bodyPr>
          <a:lstStyle/>
          <a:p>
            <a:pPr algn="ctr"/>
            <a:r>
              <a:rPr lang="en-CA" dirty="0">
                <a:latin typeface="Arial" panose="020B0604020202020204" pitchFamily="34" charset="0"/>
                <a:cs typeface="Arial" panose="020B0604020202020204" pitchFamily="34" charset="0"/>
              </a:rPr>
              <a:t>http://mfviz.com/hierarchical-models/</a:t>
            </a:r>
          </a:p>
        </p:txBody>
      </p:sp>
      <p:pic>
        <p:nvPicPr>
          <p:cNvPr id="8" name="Picture 7"/>
          <p:cNvPicPr>
            <a:picLocks noChangeAspect="1"/>
          </p:cNvPicPr>
          <p:nvPr/>
        </p:nvPicPr>
        <p:blipFill rotWithShape="1">
          <a:blip r:embed="rId3"/>
          <a:srcRect l="19447" t="10057" r="17486" b="5266"/>
          <a:stretch/>
        </p:blipFill>
        <p:spPr>
          <a:xfrm>
            <a:off x="1182624" y="1230381"/>
            <a:ext cx="6778752" cy="4930003"/>
          </a:xfrm>
          <a:prstGeom prst="rect">
            <a:avLst/>
          </a:prstGeom>
        </p:spPr>
      </p:pic>
    </p:spTree>
    <p:extLst>
      <p:ext uri="{BB962C8B-B14F-4D97-AF65-F5344CB8AC3E}">
        <p14:creationId xmlns:p14="http://schemas.microsoft.com/office/powerpoint/2010/main" val="3511457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Nested vs. crossed random effects</a:t>
            </a:r>
          </a:p>
        </p:txBody>
      </p:sp>
      <p:sp>
        <p:nvSpPr>
          <p:cNvPr id="12" name="TextBox 11">
            <a:extLst>
              <a:ext uri="{FF2B5EF4-FFF2-40B4-BE49-F238E27FC236}">
                <a16:creationId xmlns:a16="http://schemas.microsoft.com/office/drawing/2014/main" id="{BE5FCFDD-2BFE-6D4E-BE0A-A85CB88815CD}"/>
              </a:ext>
            </a:extLst>
          </p:cNvPr>
          <p:cNvSpPr txBox="1"/>
          <p:nvPr/>
        </p:nvSpPr>
        <p:spPr>
          <a:xfrm>
            <a:off x="1740269" y="5330986"/>
            <a:ext cx="110318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Individual</a:t>
            </a:r>
          </a:p>
        </p:txBody>
      </p:sp>
      <p:sp>
        <p:nvSpPr>
          <p:cNvPr id="4" name="TextBox 3"/>
          <p:cNvSpPr txBox="1"/>
          <p:nvPr/>
        </p:nvSpPr>
        <p:spPr>
          <a:xfrm>
            <a:off x="807581" y="2816352"/>
            <a:ext cx="2178356"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A</a:t>
            </a:r>
          </a:p>
        </p:txBody>
      </p:sp>
      <p:sp>
        <p:nvSpPr>
          <p:cNvPr id="15" name="TextBox 14"/>
          <p:cNvSpPr txBox="1"/>
          <p:nvPr/>
        </p:nvSpPr>
        <p:spPr>
          <a:xfrm>
            <a:off x="5380176" y="2716581"/>
            <a:ext cx="2313933"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B</a:t>
            </a:r>
          </a:p>
        </p:txBody>
      </p:sp>
    </p:spTree>
    <p:extLst>
      <p:ext uri="{BB962C8B-B14F-4D97-AF65-F5344CB8AC3E}">
        <p14:creationId xmlns:p14="http://schemas.microsoft.com/office/powerpoint/2010/main" val="367086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Nested vs. crossed random effects</a:t>
            </a:r>
          </a:p>
        </p:txBody>
      </p:sp>
      <p:sp>
        <p:nvSpPr>
          <p:cNvPr id="12" name="TextBox 11">
            <a:extLst>
              <a:ext uri="{FF2B5EF4-FFF2-40B4-BE49-F238E27FC236}">
                <a16:creationId xmlns:a16="http://schemas.microsoft.com/office/drawing/2014/main" id="{BE5FCFDD-2BFE-6D4E-BE0A-A85CB88815CD}"/>
              </a:ext>
            </a:extLst>
          </p:cNvPr>
          <p:cNvSpPr txBox="1"/>
          <p:nvPr/>
        </p:nvSpPr>
        <p:spPr>
          <a:xfrm>
            <a:off x="1740269" y="5330986"/>
            <a:ext cx="110318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Individual</a:t>
            </a:r>
          </a:p>
        </p:txBody>
      </p:sp>
      <p:sp>
        <p:nvSpPr>
          <p:cNvPr id="4" name="TextBox 3"/>
          <p:cNvSpPr txBox="1"/>
          <p:nvPr/>
        </p:nvSpPr>
        <p:spPr>
          <a:xfrm>
            <a:off x="807581" y="2816352"/>
            <a:ext cx="2178356"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A</a:t>
            </a:r>
          </a:p>
        </p:txBody>
      </p:sp>
      <p:sp>
        <p:nvSpPr>
          <p:cNvPr id="15" name="TextBox 14"/>
          <p:cNvSpPr txBox="1"/>
          <p:nvPr/>
        </p:nvSpPr>
        <p:spPr>
          <a:xfrm>
            <a:off x="5380176" y="2716581"/>
            <a:ext cx="2313933"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B</a:t>
            </a:r>
          </a:p>
        </p:txBody>
      </p:sp>
      <p:cxnSp>
        <p:nvCxnSpPr>
          <p:cNvPr id="18" name="Straight Connector 17"/>
          <p:cNvCxnSpPr/>
          <p:nvPr/>
        </p:nvCxnSpPr>
        <p:spPr>
          <a:xfrm flipH="1">
            <a:off x="807581" y="3438144"/>
            <a:ext cx="265315" cy="1011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778731" y="3490276"/>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1446" y="3482625"/>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941" y="445319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1</a:t>
            </a:r>
          </a:p>
        </p:txBody>
      </p:sp>
      <p:sp>
        <p:nvSpPr>
          <p:cNvPr id="26" name="TextBox 25"/>
          <p:cNvSpPr txBox="1"/>
          <p:nvPr/>
        </p:nvSpPr>
        <p:spPr>
          <a:xfrm>
            <a:off x="1200638" y="445008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2</a:t>
            </a:r>
          </a:p>
        </p:txBody>
      </p:sp>
      <p:sp>
        <p:nvSpPr>
          <p:cNvPr id="27" name="TextBox 26"/>
          <p:cNvSpPr txBox="1"/>
          <p:nvPr/>
        </p:nvSpPr>
        <p:spPr>
          <a:xfrm>
            <a:off x="2474433" y="446849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3</a:t>
            </a:r>
          </a:p>
        </p:txBody>
      </p:sp>
      <p:cxnSp>
        <p:nvCxnSpPr>
          <p:cNvPr id="45" name="Straight Connector 44"/>
          <p:cNvCxnSpPr/>
          <p:nvPr/>
        </p:nvCxnSpPr>
        <p:spPr>
          <a:xfrm flipH="1">
            <a:off x="5419807" y="3256504"/>
            <a:ext cx="265315" cy="101193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55167" y="427155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4</a:t>
            </a:r>
          </a:p>
        </p:txBody>
      </p:sp>
      <p:sp>
        <p:nvSpPr>
          <p:cNvPr id="47" name="TextBox 46"/>
          <p:cNvSpPr txBox="1"/>
          <p:nvPr/>
        </p:nvSpPr>
        <p:spPr>
          <a:xfrm>
            <a:off x="5812864" y="426844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5</a:t>
            </a:r>
          </a:p>
        </p:txBody>
      </p:sp>
      <p:sp>
        <p:nvSpPr>
          <p:cNvPr id="48" name="TextBox 47"/>
          <p:cNvSpPr txBox="1"/>
          <p:nvPr/>
        </p:nvSpPr>
        <p:spPr>
          <a:xfrm>
            <a:off x="7086659" y="428685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6</a:t>
            </a:r>
          </a:p>
        </p:txBody>
      </p:sp>
      <p:cxnSp>
        <p:nvCxnSpPr>
          <p:cNvPr id="60" name="Straight Connector 59"/>
          <p:cNvCxnSpPr/>
          <p:nvPr/>
        </p:nvCxnSpPr>
        <p:spPr>
          <a:xfrm flipH="1">
            <a:off x="6431687" y="3289445"/>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54402" y="3281794"/>
            <a:ext cx="396520" cy="9966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9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Nested vs. crossed random effects</a:t>
            </a:r>
          </a:p>
        </p:txBody>
      </p:sp>
      <p:sp>
        <p:nvSpPr>
          <p:cNvPr id="12" name="TextBox 11">
            <a:extLst>
              <a:ext uri="{FF2B5EF4-FFF2-40B4-BE49-F238E27FC236}">
                <a16:creationId xmlns:a16="http://schemas.microsoft.com/office/drawing/2014/main" id="{BE5FCFDD-2BFE-6D4E-BE0A-A85CB88815CD}"/>
              </a:ext>
            </a:extLst>
          </p:cNvPr>
          <p:cNvSpPr txBox="1"/>
          <p:nvPr/>
        </p:nvSpPr>
        <p:spPr>
          <a:xfrm>
            <a:off x="1740269" y="5330986"/>
            <a:ext cx="110318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Individual</a:t>
            </a:r>
          </a:p>
        </p:txBody>
      </p:sp>
      <p:sp>
        <p:nvSpPr>
          <p:cNvPr id="4" name="TextBox 3"/>
          <p:cNvSpPr txBox="1"/>
          <p:nvPr/>
        </p:nvSpPr>
        <p:spPr>
          <a:xfrm>
            <a:off x="807581" y="2816352"/>
            <a:ext cx="2178356"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A</a:t>
            </a:r>
          </a:p>
        </p:txBody>
      </p:sp>
      <p:sp>
        <p:nvSpPr>
          <p:cNvPr id="15" name="TextBox 14"/>
          <p:cNvSpPr txBox="1"/>
          <p:nvPr/>
        </p:nvSpPr>
        <p:spPr>
          <a:xfrm>
            <a:off x="5380176" y="2716581"/>
            <a:ext cx="2313933"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B</a:t>
            </a:r>
          </a:p>
        </p:txBody>
      </p:sp>
      <p:cxnSp>
        <p:nvCxnSpPr>
          <p:cNvPr id="18" name="Straight Connector 17"/>
          <p:cNvCxnSpPr/>
          <p:nvPr/>
        </p:nvCxnSpPr>
        <p:spPr>
          <a:xfrm flipH="1">
            <a:off x="807581" y="3438144"/>
            <a:ext cx="265315" cy="1011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778731" y="3490276"/>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1446" y="3482625"/>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941" y="445319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1</a:t>
            </a:r>
          </a:p>
        </p:txBody>
      </p:sp>
      <p:sp>
        <p:nvSpPr>
          <p:cNvPr id="26" name="TextBox 25"/>
          <p:cNvSpPr txBox="1"/>
          <p:nvPr/>
        </p:nvSpPr>
        <p:spPr>
          <a:xfrm>
            <a:off x="1200638" y="445008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2</a:t>
            </a:r>
          </a:p>
        </p:txBody>
      </p:sp>
      <p:sp>
        <p:nvSpPr>
          <p:cNvPr id="27" name="TextBox 26"/>
          <p:cNvSpPr txBox="1"/>
          <p:nvPr/>
        </p:nvSpPr>
        <p:spPr>
          <a:xfrm>
            <a:off x="2474433" y="446849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3</a:t>
            </a:r>
          </a:p>
        </p:txBody>
      </p:sp>
      <p:cxnSp>
        <p:nvCxnSpPr>
          <p:cNvPr id="29" name="Straight Connector 28"/>
          <p:cNvCxnSpPr/>
          <p:nvPr/>
        </p:nvCxnSpPr>
        <p:spPr>
          <a:xfrm flipH="1">
            <a:off x="292608" y="486860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387" y="553095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31" name="Straight Connector 30"/>
          <p:cNvCxnSpPr>
            <a:stCxn id="25" idx="2"/>
          </p:cNvCxnSpPr>
          <p:nvPr/>
        </p:nvCxnSpPr>
        <p:spPr>
          <a:xfrm flipH="1">
            <a:off x="679838" y="485330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0568" y="61103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35" name="TextBox 34"/>
          <p:cNvSpPr txBox="1"/>
          <p:nvPr/>
        </p:nvSpPr>
        <p:spPr>
          <a:xfrm>
            <a:off x="775784" y="578872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36" name="Straight Connector 35"/>
          <p:cNvCxnSpPr>
            <a:endCxn id="30" idx="3"/>
          </p:cNvCxnSpPr>
          <p:nvPr/>
        </p:nvCxnSpPr>
        <p:spPr>
          <a:xfrm>
            <a:off x="930824" y="485019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790865" y="48456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64870" y="55080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0" name="Straight Connector 39"/>
          <p:cNvCxnSpPr/>
          <p:nvPr/>
        </p:nvCxnSpPr>
        <p:spPr>
          <a:xfrm flipH="1">
            <a:off x="3178095" y="48303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88825" y="60873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42" name="Straight Connector 41"/>
          <p:cNvCxnSpPr>
            <a:stCxn id="26" idx="2"/>
          </p:cNvCxnSpPr>
          <p:nvPr/>
        </p:nvCxnSpPr>
        <p:spPr>
          <a:xfrm flipH="1">
            <a:off x="1820564" y="485019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359927" y="52574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5" name="Straight Connector 44"/>
          <p:cNvCxnSpPr/>
          <p:nvPr/>
        </p:nvCxnSpPr>
        <p:spPr>
          <a:xfrm flipH="1">
            <a:off x="5419807" y="3256504"/>
            <a:ext cx="265315" cy="101193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55167" y="427155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4</a:t>
            </a:r>
          </a:p>
        </p:txBody>
      </p:sp>
      <p:sp>
        <p:nvSpPr>
          <p:cNvPr id="47" name="TextBox 46"/>
          <p:cNvSpPr txBox="1"/>
          <p:nvPr/>
        </p:nvSpPr>
        <p:spPr>
          <a:xfrm>
            <a:off x="5812864" y="426844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5</a:t>
            </a:r>
          </a:p>
        </p:txBody>
      </p:sp>
      <p:sp>
        <p:nvSpPr>
          <p:cNvPr id="48" name="TextBox 47"/>
          <p:cNvSpPr txBox="1"/>
          <p:nvPr/>
        </p:nvSpPr>
        <p:spPr>
          <a:xfrm>
            <a:off x="7086659" y="428685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6</a:t>
            </a:r>
          </a:p>
        </p:txBody>
      </p:sp>
      <p:cxnSp>
        <p:nvCxnSpPr>
          <p:cNvPr id="49" name="Straight Connector 48"/>
          <p:cNvCxnSpPr/>
          <p:nvPr/>
        </p:nvCxnSpPr>
        <p:spPr>
          <a:xfrm flipH="1">
            <a:off x="4904834" y="46869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78839" y="53493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51" name="Straight Connector 50"/>
          <p:cNvCxnSpPr>
            <a:stCxn id="46" idx="2"/>
          </p:cNvCxnSpPr>
          <p:nvPr/>
        </p:nvCxnSpPr>
        <p:spPr>
          <a:xfrm flipH="1">
            <a:off x="5292064" y="46716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02794" y="59286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53" name="TextBox 52"/>
          <p:cNvSpPr txBox="1"/>
          <p:nvPr/>
        </p:nvSpPr>
        <p:spPr>
          <a:xfrm>
            <a:off x="5388010" y="560708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54" name="Straight Connector 53"/>
          <p:cNvCxnSpPr>
            <a:endCxn id="50" idx="3"/>
          </p:cNvCxnSpPr>
          <p:nvPr/>
        </p:nvCxnSpPr>
        <p:spPr>
          <a:xfrm>
            <a:off x="5543050" y="466855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7403091" y="466402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77096" y="532637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sp>
        <p:nvSpPr>
          <p:cNvPr id="57" name="TextBox 56"/>
          <p:cNvSpPr txBox="1"/>
          <p:nvPr/>
        </p:nvSpPr>
        <p:spPr>
          <a:xfrm>
            <a:off x="7301051" y="590574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58" name="Straight Connector 57"/>
          <p:cNvCxnSpPr>
            <a:stCxn id="47" idx="2"/>
          </p:cNvCxnSpPr>
          <p:nvPr/>
        </p:nvCxnSpPr>
        <p:spPr>
          <a:xfrm flipH="1">
            <a:off x="6432790" y="466855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972153" y="50757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60" name="Straight Connector 59"/>
          <p:cNvCxnSpPr/>
          <p:nvPr/>
        </p:nvCxnSpPr>
        <p:spPr>
          <a:xfrm flipH="1">
            <a:off x="6431687" y="3289445"/>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54402" y="3281794"/>
            <a:ext cx="396520" cy="9966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65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Learning Objectives</a:t>
            </a:r>
          </a:p>
        </p:txBody>
      </p:sp>
      <p:sp>
        <p:nvSpPr>
          <p:cNvPr id="4" name="Content Placeholder 2"/>
          <p:cNvSpPr>
            <a:spLocks noGrp="1"/>
          </p:cNvSpPr>
          <p:nvPr>
            <p:ph idx="1"/>
          </p:nvPr>
        </p:nvSpPr>
        <p:spPr>
          <a:xfrm>
            <a:off x="606982" y="1432719"/>
            <a:ext cx="7613043" cy="4351338"/>
          </a:xfrm>
        </p:spPr>
        <p:txBody>
          <a:bodyPr>
            <a:noAutofit/>
          </a:bodyPr>
          <a:lstStyle/>
          <a:p>
            <a:pPr marL="514350" indent="-514350">
              <a:lnSpc>
                <a:spcPct val="100000"/>
              </a:lnSpc>
              <a:buFont typeface="+mj-lt"/>
              <a:buAutoNum type="arabicPeriod"/>
            </a:pPr>
            <a:r>
              <a:rPr lang="en-US" dirty="0">
                <a:ea typeface="Helvetica" charset="0"/>
              </a:rPr>
              <a:t>Explain the difference between a </a:t>
            </a:r>
            <a:r>
              <a:rPr lang="en-US" dirty="0" err="1">
                <a:ea typeface="Helvetica" charset="0"/>
              </a:rPr>
              <a:t>glm</a:t>
            </a:r>
            <a:r>
              <a:rPr lang="en-US" dirty="0">
                <a:ea typeface="Helvetica" charset="0"/>
              </a:rPr>
              <a:t> and a </a:t>
            </a:r>
            <a:r>
              <a:rPr lang="en-US" dirty="0" err="1">
                <a:ea typeface="Helvetica" charset="0"/>
              </a:rPr>
              <a:t>glmm</a:t>
            </a:r>
            <a:endParaRPr lang="en-US" dirty="0">
              <a:ea typeface="Helvetica" charset="0"/>
            </a:endParaRPr>
          </a:p>
          <a:p>
            <a:pPr marL="514350" indent="-514350">
              <a:lnSpc>
                <a:spcPct val="100000"/>
              </a:lnSpc>
              <a:buFont typeface="+mj-lt"/>
              <a:buAutoNum type="arabicPeriod"/>
            </a:pPr>
            <a:r>
              <a:rPr lang="en-US" dirty="0">
                <a:ea typeface="Helvetica" charset="0"/>
              </a:rPr>
              <a:t>Decide whether an effect is fixed or random</a:t>
            </a:r>
          </a:p>
          <a:p>
            <a:pPr marL="514350" indent="-514350">
              <a:lnSpc>
                <a:spcPct val="100000"/>
              </a:lnSpc>
              <a:buFont typeface="+mj-lt"/>
              <a:buAutoNum type="arabicPeriod"/>
            </a:pPr>
            <a:r>
              <a:rPr lang="en-US" dirty="0">
                <a:ea typeface="Helvetica" charset="0"/>
              </a:rPr>
              <a:t>Determine how to specify random effects</a:t>
            </a:r>
          </a:p>
          <a:p>
            <a:pPr marL="514350" indent="-514350">
              <a:lnSpc>
                <a:spcPct val="100000"/>
              </a:lnSpc>
              <a:buFont typeface="+mj-lt"/>
              <a:buAutoNum type="arabicPeriod"/>
            </a:pPr>
            <a:r>
              <a:rPr lang="en-US" dirty="0">
                <a:ea typeface="Helvetica" charset="0"/>
              </a:rPr>
              <a:t>Interpret the output from a </a:t>
            </a:r>
            <a:r>
              <a:rPr lang="en-US" dirty="0" err="1">
                <a:ea typeface="Helvetica" charset="0"/>
              </a:rPr>
              <a:t>glmm</a:t>
            </a:r>
            <a:endParaRPr lang="en-US" dirty="0">
              <a:ea typeface="Helvetica" charset="0"/>
            </a:endParaRPr>
          </a:p>
          <a:p>
            <a:pPr marL="514350" indent="-514350">
              <a:lnSpc>
                <a:spcPct val="100000"/>
              </a:lnSpc>
              <a:buFont typeface="+mj-lt"/>
              <a:buAutoNum type="arabicPeriod"/>
            </a:pPr>
            <a:r>
              <a:rPr lang="en-US" dirty="0">
                <a:ea typeface="Helvetica" charset="0"/>
              </a:rPr>
              <a:t>Check the assumptions of a </a:t>
            </a:r>
            <a:r>
              <a:rPr lang="en-US" dirty="0" err="1">
                <a:ea typeface="Helvetica" charset="0"/>
              </a:rPr>
              <a:t>glmm</a:t>
            </a:r>
            <a:endParaRPr lang="en-US" dirty="0">
              <a:ea typeface="Helvetica" charset="0"/>
            </a:endParaRPr>
          </a:p>
        </p:txBody>
      </p:sp>
    </p:spTree>
    <p:extLst>
      <p:ext uri="{BB962C8B-B14F-4D97-AF65-F5344CB8AC3E}">
        <p14:creationId xmlns:p14="http://schemas.microsoft.com/office/powerpoint/2010/main" val="307200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Nested vs. crossed random effects</a:t>
            </a:r>
          </a:p>
        </p:txBody>
      </p:sp>
      <p:sp>
        <p:nvSpPr>
          <p:cNvPr id="12" name="TextBox 11">
            <a:extLst>
              <a:ext uri="{FF2B5EF4-FFF2-40B4-BE49-F238E27FC236}">
                <a16:creationId xmlns:a16="http://schemas.microsoft.com/office/drawing/2014/main" id="{BE5FCFDD-2BFE-6D4E-BE0A-A85CB88815CD}"/>
              </a:ext>
            </a:extLst>
          </p:cNvPr>
          <p:cNvSpPr txBox="1"/>
          <p:nvPr/>
        </p:nvSpPr>
        <p:spPr>
          <a:xfrm>
            <a:off x="1740269" y="5330986"/>
            <a:ext cx="110318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Individual</a:t>
            </a:r>
          </a:p>
        </p:txBody>
      </p:sp>
      <p:sp>
        <p:nvSpPr>
          <p:cNvPr id="4" name="TextBox 3"/>
          <p:cNvSpPr txBox="1"/>
          <p:nvPr/>
        </p:nvSpPr>
        <p:spPr>
          <a:xfrm>
            <a:off x="807581" y="2816352"/>
            <a:ext cx="2178356"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A</a:t>
            </a:r>
          </a:p>
        </p:txBody>
      </p:sp>
      <p:sp>
        <p:nvSpPr>
          <p:cNvPr id="15" name="TextBox 14"/>
          <p:cNvSpPr txBox="1"/>
          <p:nvPr/>
        </p:nvSpPr>
        <p:spPr>
          <a:xfrm>
            <a:off x="5380176" y="2716581"/>
            <a:ext cx="2313933"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B</a:t>
            </a:r>
          </a:p>
        </p:txBody>
      </p:sp>
      <p:cxnSp>
        <p:nvCxnSpPr>
          <p:cNvPr id="18" name="Straight Connector 17"/>
          <p:cNvCxnSpPr/>
          <p:nvPr/>
        </p:nvCxnSpPr>
        <p:spPr>
          <a:xfrm flipH="1">
            <a:off x="807581" y="3438144"/>
            <a:ext cx="265315" cy="1011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778731" y="3490276"/>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1446" y="3482625"/>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941" y="445319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1</a:t>
            </a:r>
          </a:p>
        </p:txBody>
      </p:sp>
      <p:sp>
        <p:nvSpPr>
          <p:cNvPr id="26" name="TextBox 25"/>
          <p:cNvSpPr txBox="1"/>
          <p:nvPr/>
        </p:nvSpPr>
        <p:spPr>
          <a:xfrm>
            <a:off x="1200638" y="445008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2</a:t>
            </a:r>
          </a:p>
        </p:txBody>
      </p:sp>
      <p:sp>
        <p:nvSpPr>
          <p:cNvPr id="27" name="TextBox 26"/>
          <p:cNvSpPr txBox="1"/>
          <p:nvPr/>
        </p:nvSpPr>
        <p:spPr>
          <a:xfrm>
            <a:off x="2474433" y="446849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3</a:t>
            </a:r>
          </a:p>
        </p:txBody>
      </p:sp>
      <p:cxnSp>
        <p:nvCxnSpPr>
          <p:cNvPr id="29" name="Straight Connector 28"/>
          <p:cNvCxnSpPr/>
          <p:nvPr/>
        </p:nvCxnSpPr>
        <p:spPr>
          <a:xfrm flipH="1">
            <a:off x="292608" y="486860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387" y="553095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31" name="Straight Connector 30"/>
          <p:cNvCxnSpPr>
            <a:stCxn id="25" idx="2"/>
          </p:cNvCxnSpPr>
          <p:nvPr/>
        </p:nvCxnSpPr>
        <p:spPr>
          <a:xfrm flipH="1">
            <a:off x="679838" y="485330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0568" y="61103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35" name="TextBox 34"/>
          <p:cNvSpPr txBox="1"/>
          <p:nvPr/>
        </p:nvSpPr>
        <p:spPr>
          <a:xfrm>
            <a:off x="775784" y="578872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36" name="Straight Connector 35"/>
          <p:cNvCxnSpPr>
            <a:endCxn id="30" idx="3"/>
          </p:cNvCxnSpPr>
          <p:nvPr/>
        </p:nvCxnSpPr>
        <p:spPr>
          <a:xfrm>
            <a:off x="930824" y="485019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790865" y="48456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64870" y="55080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0" name="Straight Connector 39"/>
          <p:cNvCxnSpPr/>
          <p:nvPr/>
        </p:nvCxnSpPr>
        <p:spPr>
          <a:xfrm flipH="1">
            <a:off x="3178095" y="48303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88825" y="60873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42" name="Straight Connector 41"/>
          <p:cNvCxnSpPr>
            <a:stCxn id="26" idx="2"/>
          </p:cNvCxnSpPr>
          <p:nvPr/>
        </p:nvCxnSpPr>
        <p:spPr>
          <a:xfrm flipH="1">
            <a:off x="1820564" y="485019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359927" y="52574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5" name="Straight Connector 44"/>
          <p:cNvCxnSpPr/>
          <p:nvPr/>
        </p:nvCxnSpPr>
        <p:spPr>
          <a:xfrm flipH="1">
            <a:off x="5419807" y="3256504"/>
            <a:ext cx="265315" cy="101193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55167" y="427155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4</a:t>
            </a:r>
          </a:p>
        </p:txBody>
      </p:sp>
      <p:sp>
        <p:nvSpPr>
          <p:cNvPr id="47" name="TextBox 46"/>
          <p:cNvSpPr txBox="1"/>
          <p:nvPr/>
        </p:nvSpPr>
        <p:spPr>
          <a:xfrm>
            <a:off x="5812864" y="426844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5</a:t>
            </a:r>
          </a:p>
        </p:txBody>
      </p:sp>
      <p:sp>
        <p:nvSpPr>
          <p:cNvPr id="48" name="TextBox 47"/>
          <p:cNvSpPr txBox="1"/>
          <p:nvPr/>
        </p:nvSpPr>
        <p:spPr>
          <a:xfrm>
            <a:off x="7086659" y="428685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6</a:t>
            </a:r>
          </a:p>
        </p:txBody>
      </p:sp>
      <p:cxnSp>
        <p:nvCxnSpPr>
          <p:cNvPr id="49" name="Straight Connector 48"/>
          <p:cNvCxnSpPr/>
          <p:nvPr/>
        </p:nvCxnSpPr>
        <p:spPr>
          <a:xfrm flipH="1">
            <a:off x="4904834" y="46869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78839" y="53493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51" name="Straight Connector 50"/>
          <p:cNvCxnSpPr>
            <a:stCxn id="46" idx="2"/>
          </p:cNvCxnSpPr>
          <p:nvPr/>
        </p:nvCxnSpPr>
        <p:spPr>
          <a:xfrm flipH="1">
            <a:off x="5292064" y="46716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02794" y="59286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53" name="TextBox 52"/>
          <p:cNvSpPr txBox="1"/>
          <p:nvPr/>
        </p:nvSpPr>
        <p:spPr>
          <a:xfrm>
            <a:off x="5388010" y="560708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54" name="Straight Connector 53"/>
          <p:cNvCxnSpPr>
            <a:endCxn id="50" idx="3"/>
          </p:cNvCxnSpPr>
          <p:nvPr/>
        </p:nvCxnSpPr>
        <p:spPr>
          <a:xfrm>
            <a:off x="5543050" y="466855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7403091" y="466402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77096" y="532637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sp>
        <p:nvSpPr>
          <p:cNvPr id="57" name="TextBox 56"/>
          <p:cNvSpPr txBox="1"/>
          <p:nvPr/>
        </p:nvSpPr>
        <p:spPr>
          <a:xfrm>
            <a:off x="7301051" y="590574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58" name="Straight Connector 57"/>
          <p:cNvCxnSpPr>
            <a:stCxn id="47" idx="2"/>
          </p:cNvCxnSpPr>
          <p:nvPr/>
        </p:nvCxnSpPr>
        <p:spPr>
          <a:xfrm flipH="1">
            <a:off x="6432790" y="466855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972153" y="50757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60" name="Straight Connector 59"/>
          <p:cNvCxnSpPr/>
          <p:nvPr/>
        </p:nvCxnSpPr>
        <p:spPr>
          <a:xfrm flipH="1">
            <a:off x="6431687" y="3289445"/>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54402" y="3281794"/>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11415" y="1264724"/>
            <a:ext cx="3532707"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Nested: </a:t>
            </a:r>
          </a:p>
        </p:txBody>
      </p:sp>
      <p:pic>
        <p:nvPicPr>
          <p:cNvPr id="63" name="Picture 62"/>
          <p:cNvPicPr>
            <a:picLocks noChangeAspect="1"/>
          </p:cNvPicPr>
          <p:nvPr/>
        </p:nvPicPr>
        <p:blipFill>
          <a:blip r:embed="rId3"/>
          <a:stretch>
            <a:fillRect/>
          </a:stretch>
        </p:blipFill>
        <p:spPr>
          <a:xfrm>
            <a:off x="1880687" y="1325563"/>
            <a:ext cx="6998978" cy="446244"/>
          </a:xfrm>
          <a:prstGeom prst="rect">
            <a:avLst/>
          </a:prstGeom>
        </p:spPr>
      </p:pic>
    </p:spTree>
    <p:extLst>
      <p:ext uri="{BB962C8B-B14F-4D97-AF65-F5344CB8AC3E}">
        <p14:creationId xmlns:p14="http://schemas.microsoft.com/office/powerpoint/2010/main" val="239447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Nested vs. crossed random effects</a:t>
            </a:r>
          </a:p>
        </p:txBody>
      </p:sp>
      <p:sp>
        <p:nvSpPr>
          <p:cNvPr id="12" name="TextBox 11">
            <a:extLst>
              <a:ext uri="{FF2B5EF4-FFF2-40B4-BE49-F238E27FC236}">
                <a16:creationId xmlns:a16="http://schemas.microsoft.com/office/drawing/2014/main" id="{BE5FCFDD-2BFE-6D4E-BE0A-A85CB88815CD}"/>
              </a:ext>
            </a:extLst>
          </p:cNvPr>
          <p:cNvSpPr txBox="1"/>
          <p:nvPr/>
        </p:nvSpPr>
        <p:spPr>
          <a:xfrm>
            <a:off x="1740269" y="5330986"/>
            <a:ext cx="110318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Individual</a:t>
            </a:r>
          </a:p>
        </p:txBody>
      </p:sp>
      <p:sp>
        <p:nvSpPr>
          <p:cNvPr id="4" name="TextBox 3"/>
          <p:cNvSpPr txBox="1"/>
          <p:nvPr/>
        </p:nvSpPr>
        <p:spPr>
          <a:xfrm>
            <a:off x="807581" y="2816352"/>
            <a:ext cx="2178356"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A</a:t>
            </a:r>
          </a:p>
        </p:txBody>
      </p:sp>
      <p:sp>
        <p:nvSpPr>
          <p:cNvPr id="15" name="TextBox 14"/>
          <p:cNvSpPr txBox="1"/>
          <p:nvPr/>
        </p:nvSpPr>
        <p:spPr>
          <a:xfrm>
            <a:off x="5380176" y="2716581"/>
            <a:ext cx="2313933"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B</a:t>
            </a:r>
          </a:p>
        </p:txBody>
      </p:sp>
      <p:cxnSp>
        <p:nvCxnSpPr>
          <p:cNvPr id="18" name="Straight Connector 17"/>
          <p:cNvCxnSpPr/>
          <p:nvPr/>
        </p:nvCxnSpPr>
        <p:spPr>
          <a:xfrm flipH="1">
            <a:off x="807581" y="3438144"/>
            <a:ext cx="265315" cy="1011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778731" y="3490276"/>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1446" y="3482625"/>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941" y="445319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1</a:t>
            </a:r>
          </a:p>
        </p:txBody>
      </p:sp>
      <p:sp>
        <p:nvSpPr>
          <p:cNvPr id="26" name="TextBox 25"/>
          <p:cNvSpPr txBox="1"/>
          <p:nvPr/>
        </p:nvSpPr>
        <p:spPr>
          <a:xfrm>
            <a:off x="1200638" y="445008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2</a:t>
            </a:r>
          </a:p>
        </p:txBody>
      </p:sp>
      <p:sp>
        <p:nvSpPr>
          <p:cNvPr id="27" name="TextBox 26"/>
          <p:cNvSpPr txBox="1"/>
          <p:nvPr/>
        </p:nvSpPr>
        <p:spPr>
          <a:xfrm>
            <a:off x="2474433" y="446849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3</a:t>
            </a:r>
          </a:p>
        </p:txBody>
      </p:sp>
      <p:cxnSp>
        <p:nvCxnSpPr>
          <p:cNvPr id="29" name="Straight Connector 28"/>
          <p:cNvCxnSpPr/>
          <p:nvPr/>
        </p:nvCxnSpPr>
        <p:spPr>
          <a:xfrm flipH="1">
            <a:off x="292608" y="486860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387" y="553095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31" name="Straight Connector 30"/>
          <p:cNvCxnSpPr>
            <a:stCxn id="25" idx="2"/>
          </p:cNvCxnSpPr>
          <p:nvPr/>
        </p:nvCxnSpPr>
        <p:spPr>
          <a:xfrm flipH="1">
            <a:off x="679838" y="485330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0568" y="61103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35" name="TextBox 34"/>
          <p:cNvSpPr txBox="1"/>
          <p:nvPr/>
        </p:nvSpPr>
        <p:spPr>
          <a:xfrm>
            <a:off x="775784" y="578872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36" name="Straight Connector 35"/>
          <p:cNvCxnSpPr>
            <a:endCxn id="30" idx="3"/>
          </p:cNvCxnSpPr>
          <p:nvPr/>
        </p:nvCxnSpPr>
        <p:spPr>
          <a:xfrm>
            <a:off x="930824" y="485019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790865" y="48456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64870" y="55080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0" name="Straight Connector 39"/>
          <p:cNvCxnSpPr/>
          <p:nvPr/>
        </p:nvCxnSpPr>
        <p:spPr>
          <a:xfrm flipH="1">
            <a:off x="3178095" y="48303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88825" y="60873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42" name="Straight Connector 41"/>
          <p:cNvCxnSpPr>
            <a:stCxn id="26" idx="2"/>
          </p:cNvCxnSpPr>
          <p:nvPr/>
        </p:nvCxnSpPr>
        <p:spPr>
          <a:xfrm flipH="1">
            <a:off x="1820564" y="485019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359927" y="52574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5" name="Straight Connector 44"/>
          <p:cNvCxnSpPr/>
          <p:nvPr/>
        </p:nvCxnSpPr>
        <p:spPr>
          <a:xfrm flipH="1">
            <a:off x="5419807" y="3256504"/>
            <a:ext cx="265315" cy="101193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55167" y="427155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4</a:t>
            </a:r>
          </a:p>
        </p:txBody>
      </p:sp>
      <p:sp>
        <p:nvSpPr>
          <p:cNvPr id="47" name="TextBox 46"/>
          <p:cNvSpPr txBox="1"/>
          <p:nvPr/>
        </p:nvSpPr>
        <p:spPr>
          <a:xfrm>
            <a:off x="5812864" y="426844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5</a:t>
            </a:r>
          </a:p>
        </p:txBody>
      </p:sp>
      <p:sp>
        <p:nvSpPr>
          <p:cNvPr id="48" name="TextBox 47"/>
          <p:cNvSpPr txBox="1"/>
          <p:nvPr/>
        </p:nvSpPr>
        <p:spPr>
          <a:xfrm>
            <a:off x="7086659" y="428685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6</a:t>
            </a:r>
          </a:p>
        </p:txBody>
      </p:sp>
      <p:cxnSp>
        <p:nvCxnSpPr>
          <p:cNvPr id="49" name="Straight Connector 48"/>
          <p:cNvCxnSpPr/>
          <p:nvPr/>
        </p:nvCxnSpPr>
        <p:spPr>
          <a:xfrm flipH="1">
            <a:off x="4904834" y="46869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78839" y="53493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51" name="Straight Connector 50"/>
          <p:cNvCxnSpPr>
            <a:stCxn id="46" idx="2"/>
          </p:cNvCxnSpPr>
          <p:nvPr/>
        </p:nvCxnSpPr>
        <p:spPr>
          <a:xfrm flipH="1">
            <a:off x="5292064" y="46716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02794" y="59286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53" name="TextBox 52"/>
          <p:cNvSpPr txBox="1"/>
          <p:nvPr/>
        </p:nvSpPr>
        <p:spPr>
          <a:xfrm>
            <a:off x="5388010" y="560708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54" name="Straight Connector 53"/>
          <p:cNvCxnSpPr>
            <a:endCxn id="50" idx="3"/>
          </p:cNvCxnSpPr>
          <p:nvPr/>
        </p:nvCxnSpPr>
        <p:spPr>
          <a:xfrm>
            <a:off x="5543050" y="466855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7403091" y="466402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77096" y="532637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sp>
        <p:nvSpPr>
          <p:cNvPr id="57" name="TextBox 56"/>
          <p:cNvSpPr txBox="1"/>
          <p:nvPr/>
        </p:nvSpPr>
        <p:spPr>
          <a:xfrm>
            <a:off x="7301051" y="590574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58" name="Straight Connector 57"/>
          <p:cNvCxnSpPr>
            <a:stCxn id="47" idx="2"/>
          </p:cNvCxnSpPr>
          <p:nvPr/>
        </p:nvCxnSpPr>
        <p:spPr>
          <a:xfrm flipH="1">
            <a:off x="6432790" y="466855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972153" y="50757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60" name="Straight Connector 59"/>
          <p:cNvCxnSpPr/>
          <p:nvPr/>
        </p:nvCxnSpPr>
        <p:spPr>
          <a:xfrm flipH="1">
            <a:off x="6431687" y="3289445"/>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54402" y="3281794"/>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378995" y="2013727"/>
            <a:ext cx="1816857"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Years 1-3</a:t>
            </a:r>
          </a:p>
        </p:txBody>
      </p:sp>
      <p:cxnSp>
        <p:nvCxnSpPr>
          <p:cNvPr id="6" name="Straight Connector 5"/>
          <p:cNvCxnSpPr/>
          <p:nvPr/>
        </p:nvCxnSpPr>
        <p:spPr>
          <a:xfrm flipH="1">
            <a:off x="2790865" y="2465599"/>
            <a:ext cx="514973" cy="45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099906" y="2423518"/>
            <a:ext cx="712958" cy="3266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059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Nested vs. crossed random effects</a:t>
            </a:r>
          </a:p>
        </p:txBody>
      </p:sp>
      <p:sp>
        <p:nvSpPr>
          <p:cNvPr id="12" name="TextBox 11">
            <a:extLst>
              <a:ext uri="{FF2B5EF4-FFF2-40B4-BE49-F238E27FC236}">
                <a16:creationId xmlns:a16="http://schemas.microsoft.com/office/drawing/2014/main" id="{BE5FCFDD-2BFE-6D4E-BE0A-A85CB88815CD}"/>
              </a:ext>
            </a:extLst>
          </p:cNvPr>
          <p:cNvSpPr txBox="1"/>
          <p:nvPr/>
        </p:nvSpPr>
        <p:spPr>
          <a:xfrm>
            <a:off x="1740269" y="5330986"/>
            <a:ext cx="110318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Individual</a:t>
            </a:r>
          </a:p>
        </p:txBody>
      </p:sp>
      <p:sp>
        <p:nvSpPr>
          <p:cNvPr id="4" name="TextBox 3"/>
          <p:cNvSpPr txBox="1"/>
          <p:nvPr/>
        </p:nvSpPr>
        <p:spPr>
          <a:xfrm>
            <a:off x="807581" y="2816352"/>
            <a:ext cx="2178356"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A</a:t>
            </a:r>
          </a:p>
        </p:txBody>
      </p:sp>
      <p:sp>
        <p:nvSpPr>
          <p:cNvPr id="15" name="TextBox 14"/>
          <p:cNvSpPr txBox="1"/>
          <p:nvPr/>
        </p:nvSpPr>
        <p:spPr>
          <a:xfrm>
            <a:off x="5380176" y="2716581"/>
            <a:ext cx="2313933"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Woodland  B</a:t>
            </a:r>
          </a:p>
        </p:txBody>
      </p:sp>
      <p:cxnSp>
        <p:nvCxnSpPr>
          <p:cNvPr id="18" name="Straight Connector 17"/>
          <p:cNvCxnSpPr/>
          <p:nvPr/>
        </p:nvCxnSpPr>
        <p:spPr>
          <a:xfrm flipH="1">
            <a:off x="807581" y="3438144"/>
            <a:ext cx="265315" cy="1011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778731" y="3490276"/>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1446" y="3482625"/>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941" y="445319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1</a:t>
            </a:r>
          </a:p>
        </p:txBody>
      </p:sp>
      <p:sp>
        <p:nvSpPr>
          <p:cNvPr id="26" name="TextBox 25"/>
          <p:cNvSpPr txBox="1"/>
          <p:nvPr/>
        </p:nvSpPr>
        <p:spPr>
          <a:xfrm>
            <a:off x="1200638" y="445008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2</a:t>
            </a:r>
          </a:p>
        </p:txBody>
      </p:sp>
      <p:sp>
        <p:nvSpPr>
          <p:cNvPr id="27" name="TextBox 26"/>
          <p:cNvSpPr txBox="1"/>
          <p:nvPr/>
        </p:nvSpPr>
        <p:spPr>
          <a:xfrm>
            <a:off x="2474433" y="446849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3</a:t>
            </a:r>
          </a:p>
        </p:txBody>
      </p:sp>
      <p:cxnSp>
        <p:nvCxnSpPr>
          <p:cNvPr id="29" name="Straight Connector 28"/>
          <p:cNvCxnSpPr/>
          <p:nvPr/>
        </p:nvCxnSpPr>
        <p:spPr>
          <a:xfrm flipH="1">
            <a:off x="292608" y="486860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387" y="553095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31" name="Straight Connector 30"/>
          <p:cNvCxnSpPr>
            <a:stCxn id="25" idx="2"/>
          </p:cNvCxnSpPr>
          <p:nvPr/>
        </p:nvCxnSpPr>
        <p:spPr>
          <a:xfrm flipH="1">
            <a:off x="679838" y="485330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0568" y="61103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35" name="TextBox 34"/>
          <p:cNvSpPr txBox="1"/>
          <p:nvPr/>
        </p:nvSpPr>
        <p:spPr>
          <a:xfrm>
            <a:off x="775784" y="578872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36" name="Straight Connector 35"/>
          <p:cNvCxnSpPr>
            <a:endCxn id="30" idx="3"/>
          </p:cNvCxnSpPr>
          <p:nvPr/>
        </p:nvCxnSpPr>
        <p:spPr>
          <a:xfrm>
            <a:off x="930824" y="485019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790865" y="48456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64870" y="55080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0" name="Straight Connector 39"/>
          <p:cNvCxnSpPr/>
          <p:nvPr/>
        </p:nvCxnSpPr>
        <p:spPr>
          <a:xfrm flipH="1">
            <a:off x="3178095" y="48303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88825" y="60873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42" name="Straight Connector 41"/>
          <p:cNvCxnSpPr>
            <a:stCxn id="26" idx="2"/>
          </p:cNvCxnSpPr>
          <p:nvPr/>
        </p:nvCxnSpPr>
        <p:spPr>
          <a:xfrm flipH="1">
            <a:off x="1820564" y="485019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359927" y="525742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45" name="Straight Connector 44"/>
          <p:cNvCxnSpPr/>
          <p:nvPr/>
        </p:nvCxnSpPr>
        <p:spPr>
          <a:xfrm flipH="1">
            <a:off x="5419807" y="3256504"/>
            <a:ext cx="265315" cy="101193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55167" y="4271551"/>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4</a:t>
            </a:r>
          </a:p>
        </p:txBody>
      </p:sp>
      <p:sp>
        <p:nvSpPr>
          <p:cNvPr id="47" name="TextBox 46"/>
          <p:cNvSpPr txBox="1"/>
          <p:nvPr/>
        </p:nvSpPr>
        <p:spPr>
          <a:xfrm>
            <a:off x="5812864" y="4268440"/>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5</a:t>
            </a:r>
          </a:p>
        </p:txBody>
      </p:sp>
      <p:sp>
        <p:nvSpPr>
          <p:cNvPr id="48" name="TextBox 47"/>
          <p:cNvSpPr txBox="1"/>
          <p:nvPr/>
        </p:nvSpPr>
        <p:spPr>
          <a:xfrm>
            <a:off x="7086659" y="4286855"/>
            <a:ext cx="1273795"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Female 6</a:t>
            </a:r>
          </a:p>
        </p:txBody>
      </p:sp>
      <p:cxnSp>
        <p:nvCxnSpPr>
          <p:cNvPr id="49" name="Straight Connector 48"/>
          <p:cNvCxnSpPr/>
          <p:nvPr/>
        </p:nvCxnSpPr>
        <p:spPr>
          <a:xfrm flipH="1">
            <a:off x="4904834" y="468696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78839" y="534931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51" name="Straight Connector 50"/>
          <p:cNvCxnSpPr>
            <a:stCxn id="46" idx="2"/>
          </p:cNvCxnSpPr>
          <p:nvPr/>
        </p:nvCxnSpPr>
        <p:spPr>
          <a:xfrm flipH="1">
            <a:off x="5292064" y="4671661"/>
            <a:ext cx="1" cy="137681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02794" y="59286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sp>
        <p:nvSpPr>
          <p:cNvPr id="53" name="TextBox 52"/>
          <p:cNvSpPr txBox="1"/>
          <p:nvPr/>
        </p:nvSpPr>
        <p:spPr>
          <a:xfrm>
            <a:off x="5388010" y="5607082"/>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3</a:t>
            </a:r>
          </a:p>
        </p:txBody>
      </p:sp>
      <p:cxnSp>
        <p:nvCxnSpPr>
          <p:cNvPr id="54" name="Straight Connector 53"/>
          <p:cNvCxnSpPr>
            <a:endCxn id="50" idx="3"/>
          </p:cNvCxnSpPr>
          <p:nvPr/>
        </p:nvCxnSpPr>
        <p:spPr>
          <a:xfrm>
            <a:off x="5543050" y="4668550"/>
            <a:ext cx="269815" cy="88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7403091" y="4664025"/>
            <a:ext cx="195072" cy="647047"/>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77096" y="5326376"/>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sp>
        <p:nvSpPr>
          <p:cNvPr id="57" name="TextBox 56"/>
          <p:cNvSpPr txBox="1"/>
          <p:nvPr/>
        </p:nvSpPr>
        <p:spPr>
          <a:xfrm>
            <a:off x="7301051" y="590574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2</a:t>
            </a:r>
          </a:p>
        </p:txBody>
      </p:sp>
      <p:cxnSp>
        <p:nvCxnSpPr>
          <p:cNvPr id="58" name="Straight Connector 57"/>
          <p:cNvCxnSpPr>
            <a:stCxn id="47" idx="2"/>
          </p:cNvCxnSpPr>
          <p:nvPr/>
        </p:nvCxnSpPr>
        <p:spPr>
          <a:xfrm flipH="1">
            <a:off x="6432790" y="4668550"/>
            <a:ext cx="16972" cy="59970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972153" y="5075780"/>
            <a:ext cx="1234026" cy="400110"/>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Clutch 1</a:t>
            </a:r>
          </a:p>
        </p:txBody>
      </p:sp>
      <p:cxnSp>
        <p:nvCxnSpPr>
          <p:cNvPr id="60" name="Straight Connector 59"/>
          <p:cNvCxnSpPr/>
          <p:nvPr/>
        </p:nvCxnSpPr>
        <p:spPr>
          <a:xfrm flipH="1">
            <a:off x="6431687" y="3289445"/>
            <a:ext cx="8439" cy="981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54402" y="3281794"/>
            <a:ext cx="396520" cy="996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30405" y="1277286"/>
            <a:ext cx="3532707"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Crossed</a:t>
            </a:r>
          </a:p>
        </p:txBody>
      </p:sp>
      <p:sp>
        <p:nvSpPr>
          <p:cNvPr id="3" name="TextBox 2"/>
          <p:cNvSpPr txBox="1"/>
          <p:nvPr/>
        </p:nvSpPr>
        <p:spPr>
          <a:xfrm>
            <a:off x="3378995" y="2013727"/>
            <a:ext cx="1816857" cy="523220"/>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Years 1-3</a:t>
            </a:r>
          </a:p>
        </p:txBody>
      </p:sp>
      <p:cxnSp>
        <p:nvCxnSpPr>
          <p:cNvPr id="6" name="Straight Connector 5"/>
          <p:cNvCxnSpPr/>
          <p:nvPr/>
        </p:nvCxnSpPr>
        <p:spPr>
          <a:xfrm flipH="1">
            <a:off x="2790865" y="2465599"/>
            <a:ext cx="514973" cy="45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099906" y="2423518"/>
            <a:ext cx="712958" cy="32665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1896759" y="1359247"/>
            <a:ext cx="6711360" cy="373545"/>
          </a:xfrm>
          <a:prstGeom prst="rect">
            <a:avLst/>
          </a:prstGeom>
        </p:spPr>
      </p:pic>
    </p:spTree>
    <p:extLst>
      <p:ext uri="{BB962C8B-B14F-4D97-AF65-F5344CB8AC3E}">
        <p14:creationId xmlns:p14="http://schemas.microsoft.com/office/powerpoint/2010/main" val="4070957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Why use random effects</a:t>
            </a:r>
          </a:p>
        </p:txBody>
      </p:sp>
      <p:sp>
        <p:nvSpPr>
          <p:cNvPr id="3" name="Content Placeholder 2"/>
          <p:cNvSpPr>
            <a:spLocks noGrp="1"/>
          </p:cNvSpPr>
          <p:nvPr>
            <p:ph idx="1"/>
          </p:nvPr>
        </p:nvSpPr>
        <p:spPr>
          <a:xfrm>
            <a:off x="0" y="1432719"/>
            <a:ext cx="9144000" cy="4351338"/>
          </a:xfrm>
        </p:spPr>
        <p:txBody>
          <a:bodyPr/>
          <a:lstStyle/>
          <a:p>
            <a:pPr marL="514350" indent="-514350">
              <a:buAutoNum type="arabicParenR"/>
            </a:pPr>
            <a:r>
              <a:rPr lang="en-CA" dirty="0"/>
              <a:t>Control for non-independence among data points</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spTree>
    <p:extLst>
      <p:ext uri="{BB962C8B-B14F-4D97-AF65-F5344CB8AC3E}">
        <p14:creationId xmlns:p14="http://schemas.microsoft.com/office/powerpoint/2010/main" val="1662424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Why use random effects</a:t>
            </a:r>
          </a:p>
        </p:txBody>
      </p:sp>
      <p:sp>
        <p:nvSpPr>
          <p:cNvPr id="3" name="Content Placeholder 2"/>
          <p:cNvSpPr>
            <a:spLocks noGrp="1"/>
          </p:cNvSpPr>
          <p:nvPr>
            <p:ph idx="1"/>
          </p:nvPr>
        </p:nvSpPr>
        <p:spPr>
          <a:xfrm>
            <a:off x="0" y="1432719"/>
            <a:ext cx="9144000" cy="4351338"/>
          </a:xfrm>
        </p:spPr>
        <p:txBody>
          <a:bodyPr/>
          <a:lstStyle/>
          <a:p>
            <a:pPr marL="514350" indent="-514350">
              <a:buAutoNum type="arabicParenR"/>
            </a:pPr>
            <a:r>
              <a:rPr lang="en-CA" dirty="0"/>
              <a:t>Control for non-independence among data points</a:t>
            </a:r>
          </a:p>
          <a:p>
            <a:pPr marL="514350" indent="-514350">
              <a:buAutoNum type="arabicParenR"/>
            </a:pPr>
            <a:r>
              <a:rPr lang="en-CA" dirty="0"/>
              <a:t>Estimate variance components</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spTree>
    <p:extLst>
      <p:ext uri="{BB962C8B-B14F-4D97-AF65-F5344CB8AC3E}">
        <p14:creationId xmlns:p14="http://schemas.microsoft.com/office/powerpoint/2010/main" val="208348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Why use random effects</a:t>
            </a:r>
          </a:p>
        </p:txBody>
      </p:sp>
      <p:sp>
        <p:nvSpPr>
          <p:cNvPr id="3" name="Content Placeholder 2"/>
          <p:cNvSpPr>
            <a:spLocks noGrp="1"/>
          </p:cNvSpPr>
          <p:nvPr>
            <p:ph idx="1"/>
          </p:nvPr>
        </p:nvSpPr>
        <p:spPr>
          <a:xfrm>
            <a:off x="0" y="1432719"/>
            <a:ext cx="9144000" cy="4351338"/>
          </a:xfrm>
        </p:spPr>
        <p:txBody>
          <a:bodyPr/>
          <a:lstStyle/>
          <a:p>
            <a:pPr marL="514350" indent="-514350">
              <a:buAutoNum type="arabicParenR"/>
            </a:pPr>
            <a:r>
              <a:rPr lang="en-CA" dirty="0"/>
              <a:t>Control for non-independence among data points</a:t>
            </a:r>
          </a:p>
          <a:p>
            <a:pPr marL="514350" indent="-514350">
              <a:buAutoNum type="arabicParenR"/>
            </a:pPr>
            <a:r>
              <a:rPr lang="en-CA" dirty="0"/>
              <a:t>Estimate variance components (e.g., Repeatability)</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mc:AlternateContent xmlns:mc="http://schemas.openxmlformats.org/markup-compatibility/2006" xmlns:a14="http://schemas.microsoft.com/office/drawing/2010/main">
        <mc:Choice Requires="a14">
          <p:sp>
            <p:nvSpPr>
              <p:cNvPr id="5" name="TextBox 7">
                <a:extLst>
                  <a:ext uri="{FF2B5EF4-FFF2-40B4-BE49-F238E27FC236}">
                    <a16:creationId xmlns:a16="http://schemas.microsoft.com/office/drawing/2014/main" id="{9D9A61AE-35E1-2F41-A304-0EB16F09B6C8}"/>
                  </a:ext>
                </a:extLst>
              </p:cNvPr>
              <p:cNvSpPr txBox="1"/>
              <p:nvPr/>
            </p:nvSpPr>
            <p:spPr>
              <a:xfrm>
                <a:off x="5167663" y="2903294"/>
                <a:ext cx="2543325"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cs typeface="Helvetica" charset="0"/>
                        </a:rPr>
                        <m:t> </m:t>
                      </m:r>
                      <m:r>
                        <a:rPr lang="en-US" sz="2400" i="1" smtClean="0">
                          <a:latin typeface="Cambria Math" panose="02040503050406030204" pitchFamily="18" charset="0"/>
                          <a:ea typeface="Cambria Math" panose="02040503050406030204" pitchFamily="18" charset="0"/>
                          <a:cs typeface="Helvetica" charset="0"/>
                        </a:rPr>
                        <m:t>~</m:t>
                      </m:r>
                      <m:r>
                        <a:rPr lang="en-US" sz="2400" b="0" i="1" smtClean="0">
                          <a:latin typeface="Cambria Math" panose="02040503050406030204" pitchFamily="18" charset="0"/>
                          <a:ea typeface="Cambria Math" panose="02040503050406030204" pitchFamily="18" charset="0"/>
                          <a:cs typeface="Helvetica" charset="0"/>
                        </a:rPr>
                        <m:t> </m:t>
                      </m:r>
                      <m:r>
                        <m:rPr>
                          <m:sty m:val="p"/>
                        </m:rPr>
                        <a:rPr lang="en-US" sz="2400" b="0" i="0" smtClean="0">
                          <a:latin typeface="Cambria Math" panose="02040503050406030204" pitchFamily="18" charset="0"/>
                          <a:ea typeface="Cambria Math" panose="02040503050406030204" pitchFamily="18" charset="0"/>
                          <a:cs typeface="Helvetica" charset="0"/>
                        </a:rPr>
                        <m:t>Normal</m:t>
                      </m:r>
                      <m:r>
                        <a:rPr lang="en-US" sz="2400" b="0" i="1" smtClean="0">
                          <a:latin typeface="Cambria Math" panose="02040503050406030204" pitchFamily="18" charset="0"/>
                          <a:ea typeface="Cambria Math" panose="02040503050406030204" pitchFamily="18" charset="0"/>
                          <a:cs typeface="Helvetica" charset="0"/>
                        </a:rPr>
                        <m:t>(0,</m:t>
                      </m:r>
                      <m:sSubSup>
                        <m:sSubSupPr>
                          <m:ctrlPr>
                            <a:rPr lang="en-US" sz="2400" b="0" i="1" smtClean="0">
                              <a:solidFill>
                                <a:srgbClr val="0070C0"/>
                              </a:solidFill>
                              <a:latin typeface="Cambria Math" panose="02040503050406030204" pitchFamily="18" charset="0"/>
                              <a:ea typeface="Cambria Math" panose="02040503050406030204" pitchFamily="18" charset="0"/>
                            </a:rPr>
                          </m:ctrlPr>
                        </m:sSubSupPr>
                        <m:e>
                          <m:r>
                            <a:rPr lang="en-US" sz="2400" b="0" i="1" smtClean="0">
                              <a:solidFill>
                                <a:srgbClr val="0070C0"/>
                              </a:solidFill>
                              <a:latin typeface="Cambria Math" panose="02040503050406030204" pitchFamily="18" charset="0"/>
                              <a:ea typeface="Cambria Math" panose="02040503050406030204" pitchFamily="18" charset="0"/>
                            </a:rPr>
                            <m:t>𝜎</m:t>
                          </m:r>
                        </m:e>
                        <m:sub>
                          <m:r>
                            <a:rPr lang="en-US" sz="2400" b="0" i="1" smtClean="0">
                              <a:solidFill>
                                <a:srgbClr val="0070C0"/>
                              </a:solidFill>
                              <a:latin typeface="Cambria Math" panose="02040503050406030204" pitchFamily="18" charset="0"/>
                              <a:ea typeface="Cambria Math" panose="02040503050406030204" pitchFamily="18" charset="0"/>
                            </a:rPr>
                            <m:t>𝜀</m:t>
                          </m:r>
                        </m:sub>
                        <m:sup>
                          <m:r>
                            <a:rPr lang="en-US" sz="2400" b="0" i="1" smtClean="0">
                              <a:solidFill>
                                <a:srgbClr val="0070C0"/>
                              </a:solidFill>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cs typeface="Helvetica" charset="0"/>
                        </a:rPr>
                        <m:t>)</m:t>
                      </m:r>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5" name="TextBox 7">
                <a:extLst>
                  <a:ext uri="{FF2B5EF4-FFF2-40B4-BE49-F238E27FC236}">
                    <a16:creationId xmlns="" xmlns:a14="http://schemas.microsoft.com/office/drawing/2010/main" xmlns:a16="http://schemas.microsoft.com/office/drawing/2014/main" xmlns:lc="http://schemas.openxmlformats.org/drawingml/2006/lockedCanvas" id="{9D9A61AE-35E1-2F41-A304-0EB16F09B6C8}"/>
                  </a:ext>
                </a:extLst>
              </p:cNvPr>
              <p:cNvSpPr txBox="1">
                <a:spLocks noRot="1" noChangeAspect="1" noMove="1" noResize="1" noEditPoints="1" noAdjustHandles="1" noChangeArrowheads="1" noChangeShapeType="1" noTextEdit="1"/>
              </p:cNvSpPr>
              <p:nvPr/>
            </p:nvSpPr>
            <p:spPr>
              <a:xfrm>
                <a:off x="5167663" y="2903294"/>
                <a:ext cx="2543325" cy="369332"/>
              </a:xfrm>
              <a:prstGeom prst="rect">
                <a:avLst/>
              </a:prstGeom>
              <a:blipFill rotWithShape="0">
                <a:blip r:embed="rId3"/>
                <a:stretch>
                  <a:fillRect l="-959" r="-3357" b="-377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490E1C54-BCFD-6C47-B681-B049CADA0EA5}"/>
                  </a:ext>
                </a:extLst>
              </p:cNvPr>
              <p:cNvSpPr txBox="1"/>
              <p:nvPr/>
            </p:nvSpPr>
            <p:spPr>
              <a:xfrm>
                <a:off x="1349640" y="2866361"/>
                <a:ext cx="2560957" cy="406265"/>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cs typeface="Helvetica" charset="0"/>
                        </a:rPr>
                        <m:t> </m:t>
                      </m:r>
                      <m:r>
                        <a:rPr lang="en-US" sz="2400" i="1" smtClean="0">
                          <a:latin typeface="Cambria Math" panose="02040503050406030204" pitchFamily="18" charset="0"/>
                          <a:ea typeface="Cambria Math" panose="02040503050406030204" pitchFamily="18" charset="0"/>
                          <a:cs typeface="Helvetica" charset="0"/>
                        </a:rPr>
                        <m:t>~</m:t>
                      </m:r>
                      <m:r>
                        <a:rPr lang="en-US" sz="2400" b="0" i="1" smtClean="0">
                          <a:latin typeface="Cambria Math" panose="02040503050406030204" pitchFamily="18" charset="0"/>
                          <a:ea typeface="Cambria Math" panose="02040503050406030204" pitchFamily="18" charset="0"/>
                          <a:cs typeface="Helvetica" charset="0"/>
                        </a:rPr>
                        <m:t> </m:t>
                      </m:r>
                      <m:r>
                        <m:rPr>
                          <m:sty m:val="p"/>
                        </m:rPr>
                        <a:rPr lang="en-US" sz="2400" b="0" i="0" smtClean="0">
                          <a:latin typeface="Cambria Math" panose="02040503050406030204" pitchFamily="18" charset="0"/>
                          <a:ea typeface="Cambria Math" panose="02040503050406030204" pitchFamily="18" charset="0"/>
                          <a:cs typeface="Helvetica" charset="0"/>
                        </a:rPr>
                        <m:t>Normal</m:t>
                      </m:r>
                      <m:r>
                        <a:rPr lang="en-US" sz="2400" b="0" i="1" smtClean="0">
                          <a:latin typeface="Cambria Math" panose="02040503050406030204" pitchFamily="18" charset="0"/>
                          <a:ea typeface="Cambria Math" panose="02040503050406030204" pitchFamily="18" charset="0"/>
                          <a:cs typeface="Helvetica" charset="0"/>
                        </a:rPr>
                        <m:t>(0,</m:t>
                      </m:r>
                      <m:sSubSup>
                        <m:sSubSupPr>
                          <m:ctrlPr>
                            <a:rPr lang="en-US" sz="2400" i="1" smtClean="0">
                              <a:solidFill>
                                <a:srgbClr val="0070C0"/>
                              </a:solidFill>
                              <a:latin typeface="Cambria Math" panose="02040503050406030204" pitchFamily="18" charset="0"/>
                              <a:ea typeface="Cambria Math" panose="02040503050406030204" pitchFamily="18" charset="0"/>
                            </a:rPr>
                          </m:ctrlPr>
                        </m:sSubSupPr>
                        <m:e>
                          <m:r>
                            <a:rPr lang="en-US" sz="2400" i="1">
                              <a:solidFill>
                                <a:srgbClr val="0070C0"/>
                              </a:solidFill>
                              <a:latin typeface="Cambria Math" panose="02040503050406030204" pitchFamily="18" charset="0"/>
                              <a:ea typeface="Cambria Math" panose="02040503050406030204" pitchFamily="18" charset="0"/>
                            </a:rPr>
                            <m:t>𝜎</m:t>
                          </m:r>
                        </m:e>
                        <m:sub>
                          <m:r>
                            <a:rPr lang="en-US" sz="2400" i="1" smtClean="0">
                              <a:solidFill>
                                <a:srgbClr val="0070C0"/>
                              </a:solidFill>
                              <a:latin typeface="Cambria Math" panose="02040503050406030204" pitchFamily="18" charset="0"/>
                              <a:ea typeface="Cambria Math" panose="02040503050406030204" pitchFamily="18" charset="0"/>
                            </a:rPr>
                            <m:t>𝛾</m:t>
                          </m:r>
                        </m:sub>
                        <m:sup>
                          <m:r>
                            <a:rPr lang="en-US" sz="2400" i="1">
                              <a:solidFill>
                                <a:srgbClr val="0070C0"/>
                              </a:solidFill>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cs typeface="Helvetica" charset="0"/>
                        </a:rPr>
                        <m:t>)</m:t>
                      </m:r>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6" name="TextBox 8">
                <a:extLst>
                  <a:ext uri="{FF2B5EF4-FFF2-40B4-BE49-F238E27FC236}">
                    <a16:creationId xmlns="" xmlns:a14="http://schemas.microsoft.com/office/drawing/2010/main" xmlns:a16="http://schemas.microsoft.com/office/drawing/2014/main" xmlns:lc="http://schemas.openxmlformats.org/drawingml/2006/lockedCanvas" id="{490E1C54-BCFD-6C47-B681-B049CADA0EA5}"/>
                  </a:ext>
                </a:extLst>
              </p:cNvPr>
              <p:cNvSpPr txBox="1">
                <a:spLocks noRot="1" noChangeAspect="1" noMove="1" noResize="1" noEditPoints="1" noAdjustHandles="1" noChangeArrowheads="1" noChangeShapeType="1" noTextEdit="1"/>
              </p:cNvSpPr>
              <p:nvPr/>
            </p:nvSpPr>
            <p:spPr>
              <a:xfrm>
                <a:off x="1349640" y="2866361"/>
                <a:ext cx="2560957" cy="406265"/>
              </a:xfrm>
              <a:prstGeom prst="rect">
                <a:avLst/>
              </a:prstGeom>
              <a:blipFill rotWithShape="0">
                <a:blip r:embed="rId4"/>
                <a:stretch>
                  <a:fillRect l="-2138" r="-3563" b="-25373"/>
                </a:stretch>
              </a:blipFill>
            </p:spPr>
            <p:txBody>
              <a:bodyPr/>
              <a:lstStyle/>
              <a:p>
                <a:r>
                  <a:rPr lang="en-CA">
                    <a:noFill/>
                  </a:rPr>
                  <a:t> </a:t>
                </a:r>
              </a:p>
            </p:txBody>
          </p:sp>
        </mc:Fallback>
      </mc:AlternateContent>
      <p:sp>
        <p:nvSpPr>
          <p:cNvPr id="7" name="TextBox 9">
            <a:extLst>
              <a:ext uri="{FF2B5EF4-FFF2-40B4-BE49-F238E27FC236}">
                <a16:creationId xmlns:a16="http://schemas.microsoft.com/office/drawing/2014/main" id="{7B783E3E-D2D3-944A-ADA7-8D909C1F9ED3}"/>
              </a:ext>
            </a:extLst>
          </p:cNvPr>
          <p:cNvSpPr txBox="1"/>
          <p:nvPr/>
        </p:nvSpPr>
        <p:spPr>
          <a:xfrm>
            <a:off x="1101623" y="3479526"/>
            <a:ext cx="2877712"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among group variance</a:t>
            </a:r>
          </a:p>
          <a:p>
            <a:pPr algn="ctr"/>
            <a:r>
              <a:rPr lang="en-US" dirty="0">
                <a:latin typeface="Arial" panose="020B0604020202020204" pitchFamily="34" charset="0"/>
                <a:cs typeface="Arial" panose="020B0604020202020204" pitchFamily="34" charset="0"/>
              </a:rPr>
              <a:t>(variability in the intercept)</a:t>
            </a:r>
          </a:p>
        </p:txBody>
      </p:sp>
      <p:sp>
        <p:nvSpPr>
          <p:cNvPr id="8" name="TextBox 10">
            <a:extLst>
              <a:ext uri="{FF2B5EF4-FFF2-40B4-BE49-F238E27FC236}">
                <a16:creationId xmlns:a16="http://schemas.microsoft.com/office/drawing/2014/main" id="{CEA7DABA-66ED-4F43-B583-3DC4457FA359}"/>
              </a:ext>
            </a:extLst>
          </p:cNvPr>
          <p:cNvSpPr txBox="1"/>
          <p:nvPr/>
        </p:nvSpPr>
        <p:spPr>
          <a:xfrm>
            <a:off x="5355407" y="3479525"/>
            <a:ext cx="2364751"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within group variance</a:t>
            </a:r>
          </a:p>
          <a:p>
            <a:pPr algn="ctr"/>
            <a:r>
              <a:rPr lang="en-US" dirty="0">
                <a:latin typeface="Arial" panose="020B0604020202020204" pitchFamily="34" charset="0"/>
                <a:cs typeface="Arial" panose="020B0604020202020204" pitchFamily="34" charset="0"/>
              </a:rPr>
              <a:t>(residual)</a:t>
            </a:r>
          </a:p>
        </p:txBody>
      </p:sp>
      <mc:AlternateContent xmlns:mc="http://schemas.openxmlformats.org/markup-compatibility/2006" xmlns:a14="http://schemas.microsoft.com/office/drawing/2010/main">
        <mc:Choice Requires="a14">
          <p:sp>
            <p:nvSpPr>
              <p:cNvPr id="9" name="TextBox 12">
                <a:extLst>
                  <a:ext uri="{FF2B5EF4-FFF2-40B4-BE49-F238E27FC236}">
                    <a16:creationId xmlns:a16="http://schemas.microsoft.com/office/drawing/2014/main" id="{3AD7C980-21DA-5844-B562-029FD10D9351}"/>
                  </a:ext>
                </a:extLst>
              </p:cNvPr>
              <p:cNvSpPr txBox="1"/>
              <p:nvPr/>
            </p:nvSpPr>
            <p:spPr>
              <a:xfrm>
                <a:off x="3416776" y="4459532"/>
                <a:ext cx="1937197" cy="868764"/>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𝑅</m:t>
                          </m:r>
                        </m:e>
                        <m:sub>
                          <m:r>
                            <a:rPr lang="en-US" sz="2400" b="0" i="1" smtClean="0">
                              <a:solidFill>
                                <a:schemeClr val="tx1"/>
                              </a:solidFill>
                              <a:latin typeface="Cambria Math" panose="02040503050406030204" pitchFamily="18" charset="0"/>
                            </a:rPr>
                            <m:t>𝑀</m:t>
                          </m:r>
                        </m:sub>
                      </m:sSub>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𝜎</m:t>
                              </m:r>
                            </m:e>
                            <m:sub>
                              <m:r>
                                <a:rPr lang="en-US" sz="2400" i="1">
                                  <a:solidFill>
                                    <a:schemeClr val="tx1"/>
                                  </a:solidFill>
                                  <a:latin typeface="Cambria Math" panose="02040503050406030204" pitchFamily="18" charset="0"/>
                                  <a:ea typeface="Cambria Math" panose="02040503050406030204" pitchFamily="18" charset="0"/>
                                </a:rPr>
                                <m:t>𝛾</m:t>
                              </m:r>
                            </m:sub>
                            <m:sup>
                              <m:r>
                                <a:rPr lang="en-US" sz="2400" i="1">
                                  <a:solidFill>
                                    <a:schemeClr val="tx1"/>
                                  </a:solidFill>
                                  <a:latin typeface="Cambria Math" panose="02040503050406030204" pitchFamily="18" charset="0"/>
                                  <a:ea typeface="Cambria Math" panose="02040503050406030204" pitchFamily="18" charset="0"/>
                                </a:rPr>
                                <m:t>2</m:t>
                              </m:r>
                            </m:sup>
                          </m:sSubSup>
                        </m:num>
                        <m:den>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𝜎</m:t>
                              </m:r>
                            </m:e>
                            <m:sub>
                              <m:r>
                                <a:rPr lang="en-US" sz="2400" i="1">
                                  <a:solidFill>
                                    <a:schemeClr val="tx1"/>
                                  </a:solidFill>
                                  <a:latin typeface="Cambria Math" panose="02040503050406030204" pitchFamily="18" charset="0"/>
                                  <a:ea typeface="Cambria Math" panose="02040503050406030204" pitchFamily="18" charset="0"/>
                                </a:rPr>
                                <m:t>𝛾</m:t>
                              </m:r>
                            </m:sub>
                            <m:sup>
                              <m:r>
                                <a:rPr lang="en-US" sz="2400" i="1">
                                  <a:solidFill>
                                    <a:schemeClr val="tx1"/>
                                  </a:solidFill>
                                  <a:latin typeface="Cambria Math" panose="02040503050406030204" pitchFamily="18" charset="0"/>
                                  <a:ea typeface="Cambria Math" panose="02040503050406030204" pitchFamily="18" charset="0"/>
                                </a:rPr>
                                <m:t>2</m:t>
                              </m:r>
                            </m:sup>
                          </m:sSubSup>
                          <m:r>
                            <a:rPr lang="en-US" sz="2400" b="0" i="1" smtClean="0">
                              <a:solidFill>
                                <a:schemeClr val="tx1"/>
                              </a:solidFill>
                              <a:latin typeface="Cambria Math" panose="02040503050406030204" pitchFamily="18" charset="0"/>
                              <a:ea typeface="Cambria Math" panose="02040503050406030204" pitchFamily="18" charset="0"/>
                            </a:rPr>
                            <m:t>+</m:t>
                          </m:r>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𝜎</m:t>
                              </m:r>
                            </m:e>
                            <m:sub>
                              <m:r>
                                <a:rPr lang="en-US" sz="2400" i="1" smtClean="0">
                                  <a:solidFill>
                                    <a:schemeClr val="tx1"/>
                                  </a:solidFill>
                                  <a:latin typeface="Cambria Math" panose="02040503050406030204" pitchFamily="18" charset="0"/>
                                  <a:ea typeface="Cambria Math" panose="02040503050406030204" pitchFamily="18" charset="0"/>
                                </a:rPr>
                                <m:t>𝜀</m:t>
                              </m:r>
                            </m:sub>
                            <m:sup>
                              <m:r>
                                <a:rPr lang="en-US" sz="2400" i="1">
                                  <a:solidFill>
                                    <a:schemeClr val="tx1"/>
                                  </a:solidFill>
                                  <a:latin typeface="Cambria Math" panose="02040503050406030204" pitchFamily="18" charset="0"/>
                                  <a:ea typeface="Cambria Math" panose="02040503050406030204" pitchFamily="18" charset="0"/>
                                </a:rPr>
                                <m:t>2</m:t>
                              </m:r>
                            </m:sup>
                          </m:sSubSup>
                        </m:den>
                      </m:f>
                    </m:oMath>
                  </m:oMathPara>
                </a14:m>
                <a:endParaRPr lang="en-US" sz="2400" dirty="0">
                  <a:solidFill>
                    <a:schemeClr val="tx1"/>
                  </a:solidFill>
                  <a:latin typeface="Arial" panose="020B0604020202020204" pitchFamily="34" charset="0"/>
                  <a:ea typeface="Helvetica" charset="0"/>
                  <a:cs typeface="Arial" panose="020B0604020202020204" pitchFamily="34" charset="0"/>
                </a:endParaRPr>
              </a:p>
            </p:txBody>
          </p:sp>
        </mc:Choice>
        <mc:Fallback xmlns="">
          <p:sp>
            <p:nvSpPr>
              <p:cNvPr id="9" name="TextBox 12">
                <a:extLst>
                  <a:ext uri="{FF2B5EF4-FFF2-40B4-BE49-F238E27FC236}">
                    <a16:creationId xmlns="" xmlns:a14="http://schemas.microsoft.com/office/drawing/2010/main" xmlns:a16="http://schemas.microsoft.com/office/drawing/2014/main" xmlns:lc="http://schemas.openxmlformats.org/drawingml/2006/lockedCanvas" id="{3AD7C980-21DA-5844-B562-029FD10D9351}"/>
                  </a:ext>
                </a:extLst>
              </p:cNvPr>
              <p:cNvSpPr txBox="1">
                <a:spLocks noRot="1" noChangeAspect="1" noMove="1" noResize="1" noEditPoints="1" noAdjustHandles="1" noChangeArrowheads="1" noChangeShapeType="1" noTextEdit="1"/>
              </p:cNvSpPr>
              <p:nvPr/>
            </p:nvSpPr>
            <p:spPr>
              <a:xfrm>
                <a:off x="3416776" y="4459532"/>
                <a:ext cx="1937197" cy="868764"/>
              </a:xfrm>
              <a:prstGeom prst="rect">
                <a:avLst/>
              </a:prstGeom>
              <a:blipFill rotWithShape="0">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BD9640E-CA28-EF41-AB07-7C597FA46E83}"/>
                  </a:ext>
                </a:extLst>
              </p:cNvPr>
              <p:cNvSpPr/>
              <p:nvPr/>
            </p:nvSpPr>
            <p:spPr>
              <a:xfrm>
                <a:off x="3854418" y="5797826"/>
                <a:ext cx="1335687"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14:m>
                  <m:oMath xmlns:m="http://schemas.openxmlformats.org/officeDocument/2006/math">
                    <m:r>
                      <a:rPr lang="en-US" b="0" i="1" smtClean="0">
                        <a:latin typeface="Cambria Math" panose="02040503050406030204" pitchFamily="18" charset="0"/>
                      </a:rPr>
                      <m:t>0</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𝑅</m:t>
                        </m:r>
                      </m:e>
                      <m:sub>
                        <m:r>
                          <a:rPr lang="en-US" i="1">
                            <a:latin typeface="Cambria Math" panose="02040503050406030204" pitchFamily="18" charset="0"/>
                          </a:rPr>
                          <m:t>𝑀</m:t>
                        </m:r>
                      </m:sub>
                    </m:sSub>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cs typeface="Arial" panose="020B0604020202020204" pitchFamily="34" charset="0"/>
                  </a:rPr>
                  <a:t> 1</a:t>
                </a:r>
              </a:p>
            </p:txBody>
          </p:sp>
        </mc:Choice>
        <mc:Fallback xmlns="">
          <p:sp>
            <p:nvSpPr>
              <p:cNvPr id="10" name="Rectangle 9">
                <a:extLst>
                  <a:ext uri="{FF2B5EF4-FFF2-40B4-BE49-F238E27FC236}">
                    <a16:creationId xmlns="" xmlns:a14="http://schemas.microsoft.com/office/drawing/2010/main" xmlns:a16="http://schemas.microsoft.com/office/drawing/2014/main" xmlns:lc="http://schemas.openxmlformats.org/drawingml/2006/lockedCanvas" id="{2BD9640E-CA28-EF41-AB07-7C597FA46E83}"/>
                  </a:ext>
                </a:extLst>
              </p:cNvPr>
              <p:cNvSpPr>
                <a:spLocks noRot="1" noChangeAspect="1" noMove="1" noResize="1" noEditPoints="1" noAdjustHandles="1" noChangeArrowheads="1" noChangeShapeType="1" noTextEdit="1"/>
              </p:cNvSpPr>
              <p:nvPr/>
            </p:nvSpPr>
            <p:spPr>
              <a:xfrm>
                <a:off x="3854418" y="5797826"/>
                <a:ext cx="1335687" cy="369332"/>
              </a:xfrm>
              <a:prstGeom prst="rect">
                <a:avLst/>
              </a:prstGeom>
              <a:blipFill rotWithShape="0">
                <a:blip r:embed="rId6"/>
                <a:stretch>
                  <a:fillRect t="-8197" r="-3196" b="-24590"/>
                </a:stretch>
              </a:blipFill>
            </p:spPr>
            <p:txBody>
              <a:bodyPr/>
              <a:lstStyle/>
              <a:p>
                <a:r>
                  <a:rPr lang="en-CA">
                    <a:noFill/>
                  </a:rPr>
                  <a:t> </a:t>
                </a:r>
              </a:p>
            </p:txBody>
          </p:sp>
        </mc:Fallback>
      </mc:AlternateContent>
      <p:sp>
        <p:nvSpPr>
          <p:cNvPr id="11" name="TextBox 14">
            <a:extLst>
              <a:ext uri="{FF2B5EF4-FFF2-40B4-BE49-F238E27FC236}">
                <a16:creationId xmlns:a16="http://schemas.microsoft.com/office/drawing/2014/main" id="{D7EDF3D8-EDB8-4F40-A949-950CB9885615}"/>
              </a:ext>
            </a:extLst>
          </p:cNvPr>
          <p:cNvSpPr txBox="1"/>
          <p:nvPr/>
        </p:nvSpPr>
        <p:spPr>
          <a:xfrm>
            <a:off x="5268822" y="5635596"/>
            <a:ext cx="3275256"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more variability among groups</a:t>
            </a:r>
          </a:p>
          <a:p>
            <a:pPr algn="ctr"/>
            <a:r>
              <a:rPr lang="en-US" dirty="0">
                <a:latin typeface="Arial" panose="020B0604020202020204" pitchFamily="34" charset="0"/>
                <a:cs typeface="Arial" panose="020B0604020202020204" pitchFamily="34" charset="0"/>
              </a:rPr>
              <a:t>(more repeatability)</a:t>
            </a:r>
          </a:p>
        </p:txBody>
      </p:sp>
      <p:sp>
        <p:nvSpPr>
          <p:cNvPr id="12" name="TextBox 15">
            <a:extLst>
              <a:ext uri="{FF2B5EF4-FFF2-40B4-BE49-F238E27FC236}">
                <a16:creationId xmlns:a16="http://schemas.microsoft.com/office/drawing/2014/main" id="{9D21F046-B559-9F4A-95DA-735D1353829D}"/>
              </a:ext>
            </a:extLst>
          </p:cNvPr>
          <p:cNvSpPr txBox="1"/>
          <p:nvPr/>
        </p:nvSpPr>
        <p:spPr>
          <a:xfrm>
            <a:off x="460275" y="5683032"/>
            <a:ext cx="3159839"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less variability among groups</a:t>
            </a:r>
          </a:p>
          <a:p>
            <a:pPr algn="ctr"/>
            <a:r>
              <a:rPr lang="en-US" dirty="0">
                <a:latin typeface="Arial" panose="020B0604020202020204" pitchFamily="34" charset="0"/>
                <a:cs typeface="Arial" panose="020B0604020202020204" pitchFamily="34" charset="0"/>
              </a:rPr>
              <a:t>(less repeatability)</a:t>
            </a:r>
          </a:p>
        </p:txBody>
      </p:sp>
      <p:pic>
        <p:nvPicPr>
          <p:cNvPr id="13" name="Picture Placeholder 7" descr="A photo shows Timema cristinae with a callout pointing toward the third segment of its leg reading, femur length.&#10;">
            <a:extLst>
              <a:ext uri="{FF2B5EF4-FFF2-40B4-BE49-F238E27FC236}">
                <a16:creationId xmlns:a16="http://schemas.microsoft.com/office/drawing/2014/main" id="{0ACEA8E3-5F2F-4EA1-BAF9-D344435670F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291" y="4381514"/>
            <a:ext cx="2002595" cy="1046254"/>
          </a:xfrm>
          <a:prstGeom prst="rect">
            <a:avLst/>
          </a:prstGeom>
        </p:spPr>
      </p:pic>
    </p:spTree>
    <p:extLst>
      <p:ext uri="{BB962C8B-B14F-4D97-AF65-F5344CB8AC3E}">
        <p14:creationId xmlns:p14="http://schemas.microsoft.com/office/powerpoint/2010/main" val="4115994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Estimating variance components</a:t>
            </a:r>
          </a:p>
        </p:txBody>
      </p:sp>
      <p:pic>
        <p:nvPicPr>
          <p:cNvPr id="4" name="Picture Placeholder 7" descr="A photo shows Timema cristinae with a callout pointing toward the third segment of its leg reading, femur length.&#10;">
            <a:extLst>
              <a:ext uri="{FF2B5EF4-FFF2-40B4-BE49-F238E27FC236}">
                <a16:creationId xmlns:a16="http://schemas.microsoft.com/office/drawing/2014/main" id="{0ACEA8E3-5F2F-4EA1-BAF9-D34443567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880" y="1325563"/>
            <a:ext cx="3613162" cy="1887693"/>
          </a:xfrm>
          <a:prstGeom prst="rect">
            <a:avLst/>
          </a:prstGeom>
        </p:spPr>
      </p:pic>
      <p:pic>
        <p:nvPicPr>
          <p:cNvPr id="6" name="Picture Placeholder 5" descr="A strip chart plots the femur length of 25 walking sticks.&#10;&quot;The horizontal axis represents the Individual walking sticks and the vertical axis represents the femur length ranging from 0 point 15 to 0 point 35 centimeter (cm) in increments of 0 point 5. The approximate data are as follows,&#10;Walking stick: 1; femur minimum length: 0 point 1, maximum length: 0 point 15.&#10;Walking stick: 2; femur minimum length: 0 point 15, maximum length: 0 point 16.&#10;Walking stick: 3; femur minimum length: 0 point 18, maximum length: 0 point 19.&#10;Walking stick: 4; femur minimum length: 0 point 18, maximum length: 0 point 19.&#10;Walking stick: 5; femur minimum length: 0 point 185, maximum length: 0 point 19.&#10;Walking stick: 6; femur minimum length: 0 point 185, maximum length: 0 point 20.&#10;Walking stick: 7; femur minimum length: 0 point 21, maximum length: 0 point 215.&#10;Walking stick: 8; femur minimum length: 0 point 20, maximum length: 0 point 22.&#10;Walking stick: 9; femur minimum length: 0 point 18, maximum length: 0 point 23.&#10;Walking stick: 10; femur minimum length: 0 point 19, maximum length: 0 point 24.&#10;Walking stick: 11; femur minimum length: 0 point 22, maximum length: 0 point 23.&#10;Walking stick: 12; femur minimum length: 0 point 22, maximum length: 0 point 23.&#10;Walking stick: 13; femur minimum length: 0 point 225, maximum length: 0 point 231.&#10;Walking stick: 14; femur minimum length: 0 point 225, maximum length: 0 point 231.&#10;Walking stick: 15; femur minimum length: 0 point 225, maximum length: 0 point 231.&#10;Walking stick: 16; femur minimum length: 0 point 23, maximum length: 0 point 24.&#10;Walking stick: 17; femur minimum length: 0 point 24, maximum length: 0 point 25.&#10;Walking stick: 18; femur minimum length: 0 point 21, maximum length: 0 point 27.&#10;Walking stick: 19; femur minimum length: 0 point 235, maximum length: 0 point 255.&#10;Walking stick: 20; femur minimum length: 0 point 235, maximum length: 0 point 26.&#10;Walking stick: 21; femur minimum length: 0 point 251, maximum length: 0 point 255.&#10;Walking stick: 22; femur minimum length: 0 point 251, maximum length: 0 point 255.&#10;Walking stick: 23; femur minimum length: 0 point 22, maximum length: 0 point 28.&#10;Walking stick: 24; femur minimum length: 0 point 24, maximum length: 0 point 28.&#10;Walking stick: 25; femur minimum length: 0 point 26, maximum length: 0 point 31.&quot;">
            <a:extLst>
              <a:ext uri="{FF2B5EF4-FFF2-40B4-BE49-F238E27FC236}">
                <a16:creationId xmlns:a16="http://schemas.microsoft.com/office/drawing/2014/main" id="{3DA90FE5-2346-4CA0-BEF0-8F3107A75F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262" y="1325563"/>
            <a:ext cx="4547356" cy="3534536"/>
          </a:xfrm>
          <a:prstGeom prst="rect">
            <a:avLst/>
          </a:prstGeom>
        </p:spPr>
      </p:pic>
    </p:spTree>
    <p:extLst>
      <p:ext uri="{BB962C8B-B14F-4D97-AF65-F5344CB8AC3E}">
        <p14:creationId xmlns:p14="http://schemas.microsoft.com/office/powerpoint/2010/main" val="1180933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Why use random effects</a:t>
            </a:r>
          </a:p>
        </p:txBody>
      </p:sp>
      <p:sp>
        <p:nvSpPr>
          <p:cNvPr id="3" name="Content Placeholder 2"/>
          <p:cNvSpPr>
            <a:spLocks noGrp="1"/>
          </p:cNvSpPr>
          <p:nvPr>
            <p:ph idx="1"/>
          </p:nvPr>
        </p:nvSpPr>
        <p:spPr>
          <a:xfrm>
            <a:off x="0" y="1432719"/>
            <a:ext cx="9144000" cy="4351338"/>
          </a:xfrm>
        </p:spPr>
        <p:txBody>
          <a:bodyPr/>
          <a:lstStyle/>
          <a:p>
            <a:pPr marL="514350" indent="-514350">
              <a:buAutoNum type="arabicParenR"/>
            </a:pPr>
            <a:r>
              <a:rPr lang="en-CA" dirty="0"/>
              <a:t>Control for non-independence among data points</a:t>
            </a:r>
          </a:p>
          <a:p>
            <a:pPr marL="514350" indent="-514350">
              <a:buAutoNum type="arabicParenR"/>
            </a:pPr>
            <a:r>
              <a:rPr lang="en-CA" dirty="0"/>
              <a:t>Estimate variance components (e.g., Repeatability)</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mc:AlternateContent xmlns:mc="http://schemas.openxmlformats.org/markup-compatibility/2006" xmlns:a14="http://schemas.microsoft.com/office/drawing/2010/main">
        <mc:Choice Requires="a14">
          <p:sp>
            <p:nvSpPr>
              <p:cNvPr id="5" name="TextBox 7">
                <a:extLst>
                  <a:ext uri="{FF2B5EF4-FFF2-40B4-BE49-F238E27FC236}">
                    <a16:creationId xmlns:a16="http://schemas.microsoft.com/office/drawing/2014/main" id="{9D9A61AE-35E1-2F41-A304-0EB16F09B6C8}"/>
                  </a:ext>
                </a:extLst>
              </p:cNvPr>
              <p:cNvSpPr txBox="1"/>
              <p:nvPr/>
            </p:nvSpPr>
            <p:spPr>
              <a:xfrm>
                <a:off x="5167663" y="2903294"/>
                <a:ext cx="2543325"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cs typeface="Helvetica" charset="0"/>
                        </a:rPr>
                        <m:t> </m:t>
                      </m:r>
                      <m:r>
                        <a:rPr lang="en-US" sz="2400" i="1" smtClean="0">
                          <a:latin typeface="Cambria Math" panose="02040503050406030204" pitchFamily="18" charset="0"/>
                          <a:ea typeface="Cambria Math" panose="02040503050406030204" pitchFamily="18" charset="0"/>
                          <a:cs typeface="Helvetica" charset="0"/>
                        </a:rPr>
                        <m:t>~</m:t>
                      </m:r>
                      <m:r>
                        <a:rPr lang="en-US" sz="2400" b="0" i="1" smtClean="0">
                          <a:latin typeface="Cambria Math" panose="02040503050406030204" pitchFamily="18" charset="0"/>
                          <a:ea typeface="Cambria Math" panose="02040503050406030204" pitchFamily="18" charset="0"/>
                          <a:cs typeface="Helvetica" charset="0"/>
                        </a:rPr>
                        <m:t> </m:t>
                      </m:r>
                      <m:r>
                        <m:rPr>
                          <m:sty m:val="p"/>
                        </m:rPr>
                        <a:rPr lang="en-US" sz="2400" b="0" i="0" smtClean="0">
                          <a:latin typeface="Cambria Math" panose="02040503050406030204" pitchFamily="18" charset="0"/>
                          <a:ea typeface="Cambria Math" panose="02040503050406030204" pitchFamily="18" charset="0"/>
                          <a:cs typeface="Helvetica" charset="0"/>
                        </a:rPr>
                        <m:t>Normal</m:t>
                      </m:r>
                      <m:r>
                        <a:rPr lang="en-US" sz="2400" b="0" i="1" smtClean="0">
                          <a:latin typeface="Cambria Math" panose="02040503050406030204" pitchFamily="18" charset="0"/>
                          <a:ea typeface="Cambria Math" panose="02040503050406030204" pitchFamily="18" charset="0"/>
                          <a:cs typeface="Helvetica" charset="0"/>
                        </a:rPr>
                        <m:t>(0,</m:t>
                      </m:r>
                      <m:sSubSup>
                        <m:sSubSupPr>
                          <m:ctrlPr>
                            <a:rPr lang="en-US" sz="2400" b="0" i="1" smtClean="0">
                              <a:solidFill>
                                <a:srgbClr val="0070C0"/>
                              </a:solidFill>
                              <a:latin typeface="Cambria Math" panose="02040503050406030204" pitchFamily="18" charset="0"/>
                              <a:ea typeface="Cambria Math" panose="02040503050406030204" pitchFamily="18" charset="0"/>
                            </a:rPr>
                          </m:ctrlPr>
                        </m:sSubSupPr>
                        <m:e>
                          <m:r>
                            <a:rPr lang="en-US" sz="2400" b="0" i="1" smtClean="0">
                              <a:solidFill>
                                <a:srgbClr val="0070C0"/>
                              </a:solidFill>
                              <a:latin typeface="Cambria Math" panose="02040503050406030204" pitchFamily="18" charset="0"/>
                              <a:ea typeface="Cambria Math" panose="02040503050406030204" pitchFamily="18" charset="0"/>
                            </a:rPr>
                            <m:t>𝜎</m:t>
                          </m:r>
                        </m:e>
                        <m:sub>
                          <m:r>
                            <a:rPr lang="en-US" sz="2400" b="0" i="1" smtClean="0">
                              <a:solidFill>
                                <a:srgbClr val="0070C0"/>
                              </a:solidFill>
                              <a:latin typeface="Cambria Math" panose="02040503050406030204" pitchFamily="18" charset="0"/>
                              <a:ea typeface="Cambria Math" panose="02040503050406030204" pitchFamily="18" charset="0"/>
                            </a:rPr>
                            <m:t>𝜀</m:t>
                          </m:r>
                        </m:sub>
                        <m:sup>
                          <m:r>
                            <a:rPr lang="en-US" sz="2400" b="0" i="1" smtClean="0">
                              <a:solidFill>
                                <a:srgbClr val="0070C0"/>
                              </a:solidFill>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cs typeface="Helvetica" charset="0"/>
                        </a:rPr>
                        <m:t>)</m:t>
                      </m:r>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5" name="TextBox 7">
                <a:extLst>
                  <a:ext uri="{FF2B5EF4-FFF2-40B4-BE49-F238E27FC236}">
                    <a16:creationId xmlns="" xmlns:a14="http://schemas.microsoft.com/office/drawing/2010/main" xmlns:a16="http://schemas.microsoft.com/office/drawing/2014/main" xmlns:lc="http://schemas.openxmlformats.org/drawingml/2006/lockedCanvas" id="{9D9A61AE-35E1-2F41-A304-0EB16F09B6C8}"/>
                  </a:ext>
                </a:extLst>
              </p:cNvPr>
              <p:cNvSpPr txBox="1">
                <a:spLocks noRot="1" noChangeAspect="1" noMove="1" noResize="1" noEditPoints="1" noAdjustHandles="1" noChangeArrowheads="1" noChangeShapeType="1" noTextEdit="1"/>
              </p:cNvSpPr>
              <p:nvPr/>
            </p:nvSpPr>
            <p:spPr>
              <a:xfrm>
                <a:off x="5167663" y="2903294"/>
                <a:ext cx="2543325" cy="369332"/>
              </a:xfrm>
              <a:prstGeom prst="rect">
                <a:avLst/>
              </a:prstGeom>
              <a:blipFill rotWithShape="0">
                <a:blip r:embed="rId3"/>
                <a:stretch>
                  <a:fillRect l="-959" r="-3357" b="-377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490E1C54-BCFD-6C47-B681-B049CADA0EA5}"/>
                  </a:ext>
                </a:extLst>
              </p:cNvPr>
              <p:cNvSpPr txBox="1"/>
              <p:nvPr/>
            </p:nvSpPr>
            <p:spPr>
              <a:xfrm>
                <a:off x="1349640" y="2866361"/>
                <a:ext cx="2560957" cy="406265"/>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cs typeface="Helvetica" charset="0"/>
                        </a:rPr>
                        <m:t> </m:t>
                      </m:r>
                      <m:r>
                        <a:rPr lang="en-US" sz="2400" i="1" smtClean="0">
                          <a:latin typeface="Cambria Math" panose="02040503050406030204" pitchFamily="18" charset="0"/>
                          <a:ea typeface="Cambria Math" panose="02040503050406030204" pitchFamily="18" charset="0"/>
                          <a:cs typeface="Helvetica" charset="0"/>
                        </a:rPr>
                        <m:t>~</m:t>
                      </m:r>
                      <m:r>
                        <a:rPr lang="en-US" sz="2400" b="0" i="1" smtClean="0">
                          <a:latin typeface="Cambria Math" panose="02040503050406030204" pitchFamily="18" charset="0"/>
                          <a:ea typeface="Cambria Math" panose="02040503050406030204" pitchFamily="18" charset="0"/>
                          <a:cs typeface="Helvetica" charset="0"/>
                        </a:rPr>
                        <m:t> </m:t>
                      </m:r>
                      <m:r>
                        <m:rPr>
                          <m:sty m:val="p"/>
                        </m:rPr>
                        <a:rPr lang="en-US" sz="2400" b="0" i="0" smtClean="0">
                          <a:latin typeface="Cambria Math" panose="02040503050406030204" pitchFamily="18" charset="0"/>
                          <a:ea typeface="Cambria Math" panose="02040503050406030204" pitchFamily="18" charset="0"/>
                          <a:cs typeface="Helvetica" charset="0"/>
                        </a:rPr>
                        <m:t>Normal</m:t>
                      </m:r>
                      <m:r>
                        <a:rPr lang="en-US" sz="2400" b="0" i="1" smtClean="0">
                          <a:latin typeface="Cambria Math" panose="02040503050406030204" pitchFamily="18" charset="0"/>
                          <a:ea typeface="Cambria Math" panose="02040503050406030204" pitchFamily="18" charset="0"/>
                          <a:cs typeface="Helvetica" charset="0"/>
                        </a:rPr>
                        <m:t>(0,</m:t>
                      </m:r>
                      <m:sSubSup>
                        <m:sSubSupPr>
                          <m:ctrlPr>
                            <a:rPr lang="en-US" sz="2400" i="1" smtClean="0">
                              <a:solidFill>
                                <a:srgbClr val="0070C0"/>
                              </a:solidFill>
                              <a:latin typeface="Cambria Math" panose="02040503050406030204" pitchFamily="18" charset="0"/>
                              <a:ea typeface="Cambria Math" panose="02040503050406030204" pitchFamily="18" charset="0"/>
                            </a:rPr>
                          </m:ctrlPr>
                        </m:sSubSupPr>
                        <m:e>
                          <m:r>
                            <a:rPr lang="en-US" sz="2400" i="1">
                              <a:solidFill>
                                <a:srgbClr val="0070C0"/>
                              </a:solidFill>
                              <a:latin typeface="Cambria Math" panose="02040503050406030204" pitchFamily="18" charset="0"/>
                              <a:ea typeface="Cambria Math" panose="02040503050406030204" pitchFamily="18" charset="0"/>
                            </a:rPr>
                            <m:t>𝜎</m:t>
                          </m:r>
                        </m:e>
                        <m:sub>
                          <m:r>
                            <a:rPr lang="en-US" sz="2400" i="1" smtClean="0">
                              <a:solidFill>
                                <a:srgbClr val="0070C0"/>
                              </a:solidFill>
                              <a:latin typeface="Cambria Math" panose="02040503050406030204" pitchFamily="18" charset="0"/>
                              <a:ea typeface="Cambria Math" panose="02040503050406030204" pitchFamily="18" charset="0"/>
                            </a:rPr>
                            <m:t>𝛾</m:t>
                          </m:r>
                        </m:sub>
                        <m:sup>
                          <m:r>
                            <a:rPr lang="en-US" sz="2400" i="1">
                              <a:solidFill>
                                <a:srgbClr val="0070C0"/>
                              </a:solidFill>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cs typeface="Helvetica" charset="0"/>
                        </a:rPr>
                        <m:t>)</m:t>
                      </m:r>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6" name="TextBox 8">
                <a:extLst>
                  <a:ext uri="{FF2B5EF4-FFF2-40B4-BE49-F238E27FC236}">
                    <a16:creationId xmlns="" xmlns:a14="http://schemas.microsoft.com/office/drawing/2010/main" xmlns:a16="http://schemas.microsoft.com/office/drawing/2014/main" xmlns:lc="http://schemas.openxmlformats.org/drawingml/2006/lockedCanvas" id="{490E1C54-BCFD-6C47-B681-B049CADA0EA5}"/>
                  </a:ext>
                </a:extLst>
              </p:cNvPr>
              <p:cNvSpPr txBox="1">
                <a:spLocks noRot="1" noChangeAspect="1" noMove="1" noResize="1" noEditPoints="1" noAdjustHandles="1" noChangeArrowheads="1" noChangeShapeType="1" noTextEdit="1"/>
              </p:cNvSpPr>
              <p:nvPr/>
            </p:nvSpPr>
            <p:spPr>
              <a:xfrm>
                <a:off x="1349640" y="2866361"/>
                <a:ext cx="2560957" cy="406265"/>
              </a:xfrm>
              <a:prstGeom prst="rect">
                <a:avLst/>
              </a:prstGeom>
              <a:blipFill rotWithShape="0">
                <a:blip r:embed="rId4"/>
                <a:stretch>
                  <a:fillRect l="-2138" r="-3563" b="-25373"/>
                </a:stretch>
              </a:blipFill>
            </p:spPr>
            <p:txBody>
              <a:bodyPr/>
              <a:lstStyle/>
              <a:p>
                <a:r>
                  <a:rPr lang="en-CA">
                    <a:noFill/>
                  </a:rPr>
                  <a:t> </a:t>
                </a:r>
              </a:p>
            </p:txBody>
          </p:sp>
        </mc:Fallback>
      </mc:AlternateContent>
      <p:sp>
        <p:nvSpPr>
          <p:cNvPr id="7" name="TextBox 9">
            <a:extLst>
              <a:ext uri="{FF2B5EF4-FFF2-40B4-BE49-F238E27FC236}">
                <a16:creationId xmlns:a16="http://schemas.microsoft.com/office/drawing/2014/main" id="{7B783E3E-D2D3-944A-ADA7-8D909C1F9ED3}"/>
              </a:ext>
            </a:extLst>
          </p:cNvPr>
          <p:cNvSpPr txBox="1"/>
          <p:nvPr/>
        </p:nvSpPr>
        <p:spPr>
          <a:xfrm>
            <a:off x="1101623" y="3479526"/>
            <a:ext cx="2877712"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among group variance</a:t>
            </a:r>
          </a:p>
          <a:p>
            <a:pPr algn="ctr"/>
            <a:r>
              <a:rPr lang="en-US" dirty="0">
                <a:latin typeface="Arial" panose="020B0604020202020204" pitchFamily="34" charset="0"/>
                <a:cs typeface="Arial" panose="020B0604020202020204" pitchFamily="34" charset="0"/>
              </a:rPr>
              <a:t>(variability in the intercept)</a:t>
            </a:r>
          </a:p>
        </p:txBody>
      </p:sp>
      <p:sp>
        <p:nvSpPr>
          <p:cNvPr id="8" name="TextBox 10">
            <a:extLst>
              <a:ext uri="{FF2B5EF4-FFF2-40B4-BE49-F238E27FC236}">
                <a16:creationId xmlns:a16="http://schemas.microsoft.com/office/drawing/2014/main" id="{CEA7DABA-66ED-4F43-B583-3DC4457FA359}"/>
              </a:ext>
            </a:extLst>
          </p:cNvPr>
          <p:cNvSpPr txBox="1"/>
          <p:nvPr/>
        </p:nvSpPr>
        <p:spPr>
          <a:xfrm>
            <a:off x="5355407" y="3479525"/>
            <a:ext cx="2364751"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within group variance</a:t>
            </a:r>
          </a:p>
          <a:p>
            <a:pPr algn="ctr"/>
            <a:r>
              <a:rPr lang="en-US" dirty="0">
                <a:latin typeface="Arial" panose="020B0604020202020204" pitchFamily="34" charset="0"/>
                <a:cs typeface="Arial" panose="020B0604020202020204" pitchFamily="34" charset="0"/>
              </a:rPr>
              <a:t>(residual)</a:t>
            </a:r>
          </a:p>
        </p:txBody>
      </p:sp>
      <mc:AlternateContent xmlns:mc="http://schemas.openxmlformats.org/markup-compatibility/2006" xmlns:a14="http://schemas.microsoft.com/office/drawing/2010/main">
        <mc:Choice Requires="a14">
          <p:sp>
            <p:nvSpPr>
              <p:cNvPr id="9" name="TextBox 12">
                <a:extLst>
                  <a:ext uri="{FF2B5EF4-FFF2-40B4-BE49-F238E27FC236}">
                    <a16:creationId xmlns:a16="http://schemas.microsoft.com/office/drawing/2014/main" id="{3AD7C980-21DA-5844-B562-029FD10D9351}"/>
                  </a:ext>
                </a:extLst>
              </p:cNvPr>
              <p:cNvSpPr txBox="1"/>
              <p:nvPr/>
            </p:nvSpPr>
            <p:spPr>
              <a:xfrm>
                <a:off x="3416776" y="4459532"/>
                <a:ext cx="1937197" cy="868764"/>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𝑅</m:t>
                          </m:r>
                        </m:e>
                        <m:sub>
                          <m:r>
                            <a:rPr lang="en-US" sz="2400" b="0" i="1" smtClean="0">
                              <a:solidFill>
                                <a:schemeClr val="tx1"/>
                              </a:solidFill>
                              <a:latin typeface="Cambria Math" panose="02040503050406030204" pitchFamily="18" charset="0"/>
                            </a:rPr>
                            <m:t>𝑀</m:t>
                          </m:r>
                        </m:sub>
                      </m:sSub>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𝜎</m:t>
                              </m:r>
                            </m:e>
                            <m:sub>
                              <m:r>
                                <a:rPr lang="en-US" sz="2400" i="1">
                                  <a:solidFill>
                                    <a:schemeClr val="tx1"/>
                                  </a:solidFill>
                                  <a:latin typeface="Cambria Math" panose="02040503050406030204" pitchFamily="18" charset="0"/>
                                  <a:ea typeface="Cambria Math" panose="02040503050406030204" pitchFamily="18" charset="0"/>
                                </a:rPr>
                                <m:t>𝛾</m:t>
                              </m:r>
                            </m:sub>
                            <m:sup>
                              <m:r>
                                <a:rPr lang="en-US" sz="2400" i="1">
                                  <a:solidFill>
                                    <a:schemeClr val="tx1"/>
                                  </a:solidFill>
                                  <a:latin typeface="Cambria Math" panose="02040503050406030204" pitchFamily="18" charset="0"/>
                                  <a:ea typeface="Cambria Math" panose="02040503050406030204" pitchFamily="18" charset="0"/>
                                </a:rPr>
                                <m:t>2</m:t>
                              </m:r>
                            </m:sup>
                          </m:sSubSup>
                        </m:num>
                        <m:den>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𝜎</m:t>
                              </m:r>
                            </m:e>
                            <m:sub>
                              <m:r>
                                <a:rPr lang="en-US" sz="2400" i="1">
                                  <a:solidFill>
                                    <a:schemeClr val="tx1"/>
                                  </a:solidFill>
                                  <a:latin typeface="Cambria Math" panose="02040503050406030204" pitchFamily="18" charset="0"/>
                                  <a:ea typeface="Cambria Math" panose="02040503050406030204" pitchFamily="18" charset="0"/>
                                </a:rPr>
                                <m:t>𝛾</m:t>
                              </m:r>
                            </m:sub>
                            <m:sup>
                              <m:r>
                                <a:rPr lang="en-US" sz="2400" i="1">
                                  <a:solidFill>
                                    <a:schemeClr val="tx1"/>
                                  </a:solidFill>
                                  <a:latin typeface="Cambria Math" panose="02040503050406030204" pitchFamily="18" charset="0"/>
                                  <a:ea typeface="Cambria Math" panose="02040503050406030204" pitchFamily="18" charset="0"/>
                                </a:rPr>
                                <m:t>2</m:t>
                              </m:r>
                            </m:sup>
                          </m:sSubSup>
                          <m:r>
                            <a:rPr lang="en-US" sz="2400" b="0" i="1" smtClean="0">
                              <a:solidFill>
                                <a:schemeClr val="tx1"/>
                              </a:solidFill>
                              <a:latin typeface="Cambria Math" panose="02040503050406030204" pitchFamily="18" charset="0"/>
                              <a:ea typeface="Cambria Math" panose="02040503050406030204" pitchFamily="18" charset="0"/>
                            </a:rPr>
                            <m:t>+</m:t>
                          </m:r>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𝜎</m:t>
                              </m:r>
                            </m:e>
                            <m:sub>
                              <m:r>
                                <a:rPr lang="en-US" sz="2400" i="1" smtClean="0">
                                  <a:solidFill>
                                    <a:schemeClr val="tx1"/>
                                  </a:solidFill>
                                  <a:latin typeface="Cambria Math" panose="02040503050406030204" pitchFamily="18" charset="0"/>
                                  <a:ea typeface="Cambria Math" panose="02040503050406030204" pitchFamily="18" charset="0"/>
                                </a:rPr>
                                <m:t>𝜀</m:t>
                              </m:r>
                            </m:sub>
                            <m:sup>
                              <m:r>
                                <a:rPr lang="en-US" sz="2400" i="1">
                                  <a:solidFill>
                                    <a:schemeClr val="tx1"/>
                                  </a:solidFill>
                                  <a:latin typeface="Cambria Math" panose="02040503050406030204" pitchFamily="18" charset="0"/>
                                  <a:ea typeface="Cambria Math" panose="02040503050406030204" pitchFamily="18" charset="0"/>
                                </a:rPr>
                                <m:t>2</m:t>
                              </m:r>
                            </m:sup>
                          </m:sSubSup>
                        </m:den>
                      </m:f>
                    </m:oMath>
                  </m:oMathPara>
                </a14:m>
                <a:endParaRPr lang="en-US" sz="2400" dirty="0">
                  <a:solidFill>
                    <a:schemeClr val="tx1"/>
                  </a:solidFill>
                  <a:latin typeface="Arial" panose="020B0604020202020204" pitchFamily="34" charset="0"/>
                  <a:ea typeface="Helvetica" charset="0"/>
                  <a:cs typeface="Arial" panose="020B0604020202020204" pitchFamily="34" charset="0"/>
                </a:endParaRPr>
              </a:p>
            </p:txBody>
          </p:sp>
        </mc:Choice>
        <mc:Fallback xmlns="">
          <p:sp>
            <p:nvSpPr>
              <p:cNvPr id="9" name="TextBox 12">
                <a:extLst>
                  <a:ext uri="{FF2B5EF4-FFF2-40B4-BE49-F238E27FC236}">
                    <a16:creationId xmlns="" xmlns:a14="http://schemas.microsoft.com/office/drawing/2010/main" xmlns:a16="http://schemas.microsoft.com/office/drawing/2014/main" xmlns:lc="http://schemas.openxmlformats.org/drawingml/2006/lockedCanvas" id="{3AD7C980-21DA-5844-B562-029FD10D9351}"/>
                  </a:ext>
                </a:extLst>
              </p:cNvPr>
              <p:cNvSpPr txBox="1">
                <a:spLocks noRot="1" noChangeAspect="1" noMove="1" noResize="1" noEditPoints="1" noAdjustHandles="1" noChangeArrowheads="1" noChangeShapeType="1" noTextEdit="1"/>
              </p:cNvSpPr>
              <p:nvPr/>
            </p:nvSpPr>
            <p:spPr>
              <a:xfrm>
                <a:off x="3416776" y="4459532"/>
                <a:ext cx="1937197" cy="868764"/>
              </a:xfrm>
              <a:prstGeom prst="rect">
                <a:avLst/>
              </a:prstGeom>
              <a:blipFill rotWithShape="0">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BD9640E-CA28-EF41-AB07-7C597FA46E83}"/>
                  </a:ext>
                </a:extLst>
              </p:cNvPr>
              <p:cNvSpPr/>
              <p:nvPr/>
            </p:nvSpPr>
            <p:spPr>
              <a:xfrm>
                <a:off x="3854418" y="5797826"/>
                <a:ext cx="1335687"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14:m>
                  <m:oMath xmlns:m="http://schemas.openxmlformats.org/officeDocument/2006/math">
                    <m:r>
                      <a:rPr lang="en-US" b="0" i="1" smtClean="0">
                        <a:latin typeface="Cambria Math" panose="02040503050406030204" pitchFamily="18" charset="0"/>
                      </a:rPr>
                      <m:t>0</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𝑅</m:t>
                        </m:r>
                      </m:e>
                      <m:sub>
                        <m:r>
                          <a:rPr lang="en-US" i="1">
                            <a:latin typeface="Cambria Math" panose="02040503050406030204" pitchFamily="18" charset="0"/>
                          </a:rPr>
                          <m:t>𝑀</m:t>
                        </m:r>
                      </m:sub>
                    </m:sSub>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cs typeface="Arial" panose="020B0604020202020204" pitchFamily="34" charset="0"/>
                  </a:rPr>
                  <a:t> 1</a:t>
                </a:r>
              </a:p>
            </p:txBody>
          </p:sp>
        </mc:Choice>
        <mc:Fallback xmlns="">
          <p:sp>
            <p:nvSpPr>
              <p:cNvPr id="10" name="Rectangle 9">
                <a:extLst>
                  <a:ext uri="{FF2B5EF4-FFF2-40B4-BE49-F238E27FC236}">
                    <a16:creationId xmlns="" xmlns:a14="http://schemas.microsoft.com/office/drawing/2010/main" xmlns:a16="http://schemas.microsoft.com/office/drawing/2014/main" xmlns:lc="http://schemas.openxmlformats.org/drawingml/2006/lockedCanvas" id="{2BD9640E-CA28-EF41-AB07-7C597FA46E83}"/>
                  </a:ext>
                </a:extLst>
              </p:cNvPr>
              <p:cNvSpPr>
                <a:spLocks noRot="1" noChangeAspect="1" noMove="1" noResize="1" noEditPoints="1" noAdjustHandles="1" noChangeArrowheads="1" noChangeShapeType="1" noTextEdit="1"/>
              </p:cNvSpPr>
              <p:nvPr/>
            </p:nvSpPr>
            <p:spPr>
              <a:xfrm>
                <a:off x="3854418" y="5797826"/>
                <a:ext cx="1335687" cy="369332"/>
              </a:xfrm>
              <a:prstGeom prst="rect">
                <a:avLst/>
              </a:prstGeom>
              <a:blipFill rotWithShape="0">
                <a:blip r:embed="rId6"/>
                <a:stretch>
                  <a:fillRect t="-8197" r="-3196" b="-24590"/>
                </a:stretch>
              </a:blipFill>
            </p:spPr>
            <p:txBody>
              <a:bodyPr/>
              <a:lstStyle/>
              <a:p>
                <a:r>
                  <a:rPr lang="en-CA">
                    <a:noFill/>
                  </a:rPr>
                  <a:t> </a:t>
                </a:r>
              </a:p>
            </p:txBody>
          </p:sp>
        </mc:Fallback>
      </mc:AlternateContent>
      <p:sp>
        <p:nvSpPr>
          <p:cNvPr id="11" name="TextBox 14">
            <a:extLst>
              <a:ext uri="{FF2B5EF4-FFF2-40B4-BE49-F238E27FC236}">
                <a16:creationId xmlns:a16="http://schemas.microsoft.com/office/drawing/2014/main" id="{D7EDF3D8-EDB8-4F40-A949-950CB9885615}"/>
              </a:ext>
            </a:extLst>
          </p:cNvPr>
          <p:cNvSpPr txBox="1"/>
          <p:nvPr/>
        </p:nvSpPr>
        <p:spPr>
          <a:xfrm>
            <a:off x="5268822" y="5635596"/>
            <a:ext cx="3275256"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more variability among groups</a:t>
            </a:r>
          </a:p>
          <a:p>
            <a:pPr algn="ctr"/>
            <a:r>
              <a:rPr lang="en-US" dirty="0">
                <a:latin typeface="Arial" panose="020B0604020202020204" pitchFamily="34" charset="0"/>
                <a:cs typeface="Arial" panose="020B0604020202020204" pitchFamily="34" charset="0"/>
              </a:rPr>
              <a:t>(more repeatability)</a:t>
            </a:r>
          </a:p>
        </p:txBody>
      </p:sp>
      <p:sp>
        <p:nvSpPr>
          <p:cNvPr id="12" name="TextBox 15">
            <a:extLst>
              <a:ext uri="{FF2B5EF4-FFF2-40B4-BE49-F238E27FC236}">
                <a16:creationId xmlns:a16="http://schemas.microsoft.com/office/drawing/2014/main" id="{9D21F046-B559-9F4A-95DA-735D1353829D}"/>
              </a:ext>
            </a:extLst>
          </p:cNvPr>
          <p:cNvSpPr txBox="1"/>
          <p:nvPr/>
        </p:nvSpPr>
        <p:spPr>
          <a:xfrm>
            <a:off x="460275" y="5683032"/>
            <a:ext cx="3159839"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less variability among groups</a:t>
            </a:r>
          </a:p>
          <a:p>
            <a:pPr algn="ctr"/>
            <a:r>
              <a:rPr lang="en-US" dirty="0">
                <a:latin typeface="Arial" panose="020B0604020202020204" pitchFamily="34" charset="0"/>
                <a:cs typeface="Arial" panose="020B0604020202020204" pitchFamily="34" charset="0"/>
              </a:rPr>
              <a:t>(less repeatability)</a:t>
            </a:r>
          </a:p>
        </p:txBody>
      </p:sp>
      <p:pic>
        <p:nvPicPr>
          <p:cNvPr id="13" name="Picture Placeholder 7" descr="A photo shows Timema cristinae with a callout pointing toward the third segment of its leg reading, femur length.&#10;">
            <a:extLst>
              <a:ext uri="{FF2B5EF4-FFF2-40B4-BE49-F238E27FC236}">
                <a16:creationId xmlns:a16="http://schemas.microsoft.com/office/drawing/2014/main" id="{0ACEA8E3-5F2F-4EA1-BAF9-D344435670F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291" y="4381514"/>
            <a:ext cx="2002595" cy="1046254"/>
          </a:xfrm>
          <a:prstGeom prst="rect">
            <a:avLst/>
          </a:prstGeom>
        </p:spPr>
      </p:pic>
    </p:spTree>
    <p:extLst>
      <p:ext uri="{BB962C8B-B14F-4D97-AF65-F5344CB8AC3E}">
        <p14:creationId xmlns:p14="http://schemas.microsoft.com/office/powerpoint/2010/main" val="2552238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Why use random effects</a:t>
            </a:r>
          </a:p>
        </p:txBody>
      </p:sp>
      <p:sp>
        <p:nvSpPr>
          <p:cNvPr id="3" name="Content Placeholder 2"/>
          <p:cNvSpPr>
            <a:spLocks noGrp="1"/>
          </p:cNvSpPr>
          <p:nvPr>
            <p:ph idx="1"/>
          </p:nvPr>
        </p:nvSpPr>
        <p:spPr>
          <a:xfrm>
            <a:off x="0" y="1432719"/>
            <a:ext cx="9036050" cy="4351338"/>
          </a:xfrm>
        </p:spPr>
        <p:txBody>
          <a:bodyPr/>
          <a:lstStyle/>
          <a:p>
            <a:pPr marL="514350" indent="-514350">
              <a:buAutoNum type="arabicParenR"/>
            </a:pPr>
            <a:r>
              <a:rPr lang="en-CA" dirty="0"/>
              <a:t>Control for non-independence among data points</a:t>
            </a:r>
          </a:p>
          <a:p>
            <a:pPr marL="514350" indent="-514350">
              <a:buAutoNum type="arabicParenR"/>
            </a:pPr>
            <a:r>
              <a:rPr lang="en-CA" dirty="0"/>
              <a:t>Estimate variance components (e.g., Repeatability)</a:t>
            </a:r>
          </a:p>
          <a:p>
            <a:pPr marL="514350" indent="-514350">
              <a:buAutoNum type="arabicParenR"/>
            </a:pPr>
            <a:r>
              <a:rPr lang="en-CA" dirty="0"/>
              <a:t>Improve the accuracy of parameter estimation Useful visualization:</a:t>
            </a:r>
          </a:p>
          <a:p>
            <a:pPr marL="450850" indent="0">
              <a:buNone/>
            </a:pPr>
            <a:r>
              <a:rPr lang="en-CA" sz="2400" dirty="0"/>
              <a:t>https://m-clark.github.io/posts/2019-05-14-shrinkage-in-mixed-models/#:~:text=sigma%20%3D%20.25)-,Summary,when%20there%20is%20little%20information.</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spTree>
    <p:extLst>
      <p:ext uri="{BB962C8B-B14F-4D97-AF65-F5344CB8AC3E}">
        <p14:creationId xmlns:p14="http://schemas.microsoft.com/office/powerpoint/2010/main" val="56047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Why use random effects</a:t>
            </a:r>
          </a:p>
        </p:txBody>
      </p:sp>
      <p:sp>
        <p:nvSpPr>
          <p:cNvPr id="3" name="Content Placeholder 2"/>
          <p:cNvSpPr>
            <a:spLocks noGrp="1"/>
          </p:cNvSpPr>
          <p:nvPr>
            <p:ph idx="1"/>
          </p:nvPr>
        </p:nvSpPr>
        <p:spPr>
          <a:xfrm>
            <a:off x="0" y="1432719"/>
            <a:ext cx="9144000" cy="4351338"/>
          </a:xfrm>
        </p:spPr>
        <p:txBody>
          <a:bodyPr/>
          <a:lstStyle/>
          <a:p>
            <a:pPr marL="514350" indent="-514350">
              <a:buAutoNum type="arabicParenR"/>
            </a:pPr>
            <a:r>
              <a:rPr lang="en-CA" dirty="0"/>
              <a:t>Control for non-independence among data points</a:t>
            </a:r>
          </a:p>
          <a:p>
            <a:pPr marL="514350" indent="-514350">
              <a:buAutoNum type="arabicParenR"/>
            </a:pPr>
            <a:r>
              <a:rPr lang="en-CA" dirty="0"/>
              <a:t>Estimate variance components (e.g., Repeatability)</a:t>
            </a:r>
          </a:p>
          <a:p>
            <a:pPr marL="514350" indent="-514350">
              <a:buAutoNum type="arabicParenR"/>
            </a:pPr>
            <a:r>
              <a:rPr lang="en-CA" dirty="0"/>
              <a:t>Improve the accuracy of parameter estimation</a:t>
            </a:r>
          </a:p>
          <a:p>
            <a:pPr marL="514350" indent="-514350">
              <a:buAutoNum type="arabicParenR"/>
            </a:pPr>
            <a:r>
              <a:rPr lang="en-CA" dirty="0"/>
              <a:t>Make inference for groups (e.g., individuals) not measured</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p:spTree>
    <p:extLst>
      <p:ext uri="{BB962C8B-B14F-4D97-AF65-F5344CB8AC3E}">
        <p14:creationId xmlns:p14="http://schemas.microsoft.com/office/powerpoint/2010/main" val="215657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32246-9950-C341-B3DF-ADDCD5926015}"/>
              </a:ext>
            </a:extLst>
          </p:cNvPr>
          <p:cNvSpPr txBox="1"/>
          <p:nvPr/>
        </p:nvSpPr>
        <p:spPr>
          <a:xfrm>
            <a:off x="779353" y="280584"/>
            <a:ext cx="7648248"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Three components of GLMs</a:t>
            </a:r>
          </a:p>
        </p:txBody>
      </p:sp>
      <p:sp>
        <p:nvSpPr>
          <p:cNvPr id="3" name="TextBox 2">
            <a:extLst>
              <a:ext uri="{FF2B5EF4-FFF2-40B4-BE49-F238E27FC236}">
                <a16:creationId xmlns:a16="http://schemas.microsoft.com/office/drawing/2014/main" id="{6E2EC63C-4236-0646-B68A-62C2FCE242B9}"/>
              </a:ext>
            </a:extLst>
          </p:cNvPr>
          <p:cNvSpPr txBox="1"/>
          <p:nvPr/>
        </p:nvSpPr>
        <p:spPr>
          <a:xfrm>
            <a:off x="1814893" y="1437321"/>
            <a:ext cx="5577168" cy="461665"/>
          </a:xfrm>
          <a:prstGeom prst="rect">
            <a:avLst/>
          </a:prstGeom>
          <a:noFill/>
        </p:spPr>
        <p:txBody>
          <a:bodyPr wrap="none" rtlCol="0">
            <a:spAutoFit/>
          </a:bodyPr>
          <a:lstStyle/>
          <a:p>
            <a:r>
              <a:rPr lang="en-US" sz="2400" dirty="0">
                <a:latin typeface="Arial" panose="020B0604020202020204" pitchFamily="34" charset="0"/>
                <a:ea typeface="Helvetica" charset="0"/>
                <a:cs typeface="Arial" panose="020B0604020202020204" pitchFamily="34" charset="0"/>
              </a:rPr>
              <a:t>systematic component (linear predictor)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1EA203-158C-7043-9E78-1066B9659F05}"/>
                  </a:ext>
                </a:extLst>
              </p:cNvPr>
              <p:cNvSpPr txBox="1"/>
              <p:nvPr/>
            </p:nvSpPr>
            <p:spPr>
              <a:xfrm>
                <a:off x="2244370" y="2259710"/>
                <a:ext cx="4718215" cy="397866"/>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latin typeface="Helvetica" charset="0"/>
                    <a:ea typeface="Helvetica" charset="0"/>
                    <a:cs typeface="Helvetica" charset="0"/>
                  </a:rPr>
                  <a:t>+</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smtClean="0">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𝑝</m:t>
                        </m:r>
                      </m:sub>
                    </m:sSub>
                  </m:oMath>
                </a14:m>
                <a:endParaRPr lang="en-US" sz="24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id="{6B1EA203-158C-7043-9E78-1066B9659F05}"/>
                  </a:ext>
                </a:extLst>
              </p:cNvPr>
              <p:cNvSpPr txBox="1">
                <a:spLocks noRot="1" noChangeAspect="1" noMove="1" noResize="1" noEditPoints="1" noAdjustHandles="1" noChangeArrowheads="1" noChangeShapeType="1" noTextEdit="1"/>
              </p:cNvSpPr>
              <p:nvPr/>
            </p:nvSpPr>
            <p:spPr>
              <a:xfrm>
                <a:off x="2244370" y="2259710"/>
                <a:ext cx="4718215" cy="397866"/>
              </a:xfrm>
              <a:prstGeom prst="rect">
                <a:avLst/>
              </a:prstGeom>
              <a:blipFill>
                <a:blip r:embed="rId3"/>
                <a:stretch>
                  <a:fillRect l="-2151" t="-18750" b="-40625"/>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C7C81711-4DA1-7644-97BD-3DE2ECD67415}"/>
              </a:ext>
            </a:extLst>
          </p:cNvPr>
          <p:cNvGrpSpPr/>
          <p:nvPr/>
        </p:nvGrpSpPr>
        <p:grpSpPr>
          <a:xfrm>
            <a:off x="1866190" y="4801742"/>
            <a:ext cx="5458546" cy="1213158"/>
            <a:chOff x="1866190" y="4801742"/>
            <a:chExt cx="5458546" cy="1213158"/>
          </a:xfrm>
        </p:grpSpPr>
        <p:sp>
          <p:nvSpPr>
            <p:cNvPr id="8" name="TextBox 7">
              <a:extLst>
                <a:ext uri="{FF2B5EF4-FFF2-40B4-BE49-F238E27FC236}">
                  <a16:creationId xmlns:a16="http://schemas.microsoft.com/office/drawing/2014/main" id="{D181C938-B1BD-6844-843E-017DFFEDCADD}"/>
                </a:ext>
              </a:extLst>
            </p:cNvPr>
            <p:cNvSpPr txBox="1"/>
            <p:nvPr/>
          </p:nvSpPr>
          <p:spPr>
            <a:xfrm>
              <a:off x="1866190" y="4801742"/>
              <a:ext cx="5458546" cy="461665"/>
            </a:xfrm>
            <a:prstGeom prst="rect">
              <a:avLst/>
            </a:prstGeom>
            <a:noFill/>
          </p:spPr>
          <p:txBody>
            <a:bodyPr wrap="none" rtlCol="0">
              <a:spAutoFit/>
            </a:bodyPr>
            <a:lstStyle/>
            <a:p>
              <a:r>
                <a:rPr lang="en-US" sz="2400" dirty="0">
                  <a:latin typeface="Arial" panose="020B0604020202020204" pitchFamily="34" charset="0"/>
                  <a:ea typeface="Helvetica" charset="0"/>
                  <a:cs typeface="Arial" panose="020B0604020202020204" pitchFamily="34" charset="0"/>
                </a:rPr>
                <a:t>random component (variance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FFFAD8A-9116-E84D-980E-1564EF994A06}"/>
                    </a:ext>
                  </a:extLst>
                </p:cNvPr>
                <p:cNvSpPr txBox="1"/>
                <p:nvPr/>
              </p:nvSpPr>
              <p:spPr>
                <a:xfrm>
                  <a:off x="3317776" y="5645568"/>
                  <a:ext cx="24314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i="0" smtClean="0">
                            <a:solidFill>
                              <a:schemeClr val="tx1"/>
                            </a:solidFill>
                            <a:latin typeface="Cambria Math" panose="02040503050406030204" pitchFamily="18" charset="0"/>
                          </a:rPr>
                          <m:t>v</m:t>
                        </m:r>
                        <m:r>
                          <m:rPr>
                            <m:sty m:val="p"/>
                          </m:rPr>
                          <a:rPr lang="en-US" sz="2400" b="0" i="0" smtClean="0">
                            <a:solidFill>
                              <a:schemeClr val="tx1"/>
                            </a:solidFill>
                            <a:latin typeface="Cambria Math" panose="02040503050406030204" pitchFamily="18" charset="0"/>
                          </a:rPr>
                          <m:t>ar</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e>
                        </m:d>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𝜙</m:t>
                        </m:r>
                        <m:r>
                          <a:rPr lang="en-US" sz="2400" b="0" i="1" smtClean="0">
                            <a:solidFill>
                              <a:schemeClr val="tx1"/>
                            </a:solidFill>
                            <a:latin typeface="Cambria Math" panose="02040503050406030204" pitchFamily="18" charset="0"/>
                            <a:ea typeface="Cambria Math" panose="02040503050406030204" pitchFamily="18" charset="0"/>
                          </a:rPr>
                          <m:t>𝑉</m:t>
                        </m:r>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𝜇</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latin typeface="Arial" panose="020B0604020202020204" pitchFamily="34" charset="0"/>
                    <a:ea typeface="Helvetica"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1FFFAD8A-9116-E84D-980E-1564EF994A06}"/>
                    </a:ext>
                  </a:extLst>
                </p:cNvPr>
                <p:cNvSpPr txBox="1">
                  <a:spLocks noRot="1" noChangeAspect="1" noMove="1" noResize="1" noEditPoints="1" noAdjustHandles="1" noChangeArrowheads="1" noChangeShapeType="1" noTextEdit="1"/>
                </p:cNvSpPr>
                <p:nvPr/>
              </p:nvSpPr>
              <p:spPr>
                <a:xfrm>
                  <a:off x="3317776" y="5645568"/>
                  <a:ext cx="2431435" cy="369332"/>
                </a:xfrm>
                <a:prstGeom prst="rect">
                  <a:avLst/>
                </a:prstGeom>
                <a:blipFill>
                  <a:blip r:embed="rId4"/>
                  <a:stretch>
                    <a:fillRect l="-518" t="-10000" r="-3109" b="-33333"/>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FFB1D29E-BCA9-1A4D-934E-F7417EA34EC3}"/>
              </a:ext>
            </a:extLst>
          </p:cNvPr>
          <p:cNvGrpSpPr/>
          <p:nvPr/>
        </p:nvGrpSpPr>
        <p:grpSpPr>
          <a:xfrm>
            <a:off x="3068141" y="6077594"/>
            <a:ext cx="3567002" cy="638305"/>
            <a:chOff x="3493089" y="6020052"/>
            <a:chExt cx="2751008" cy="638305"/>
          </a:xfrm>
        </p:grpSpPr>
        <p:sp>
          <p:nvSpPr>
            <p:cNvPr id="6" name="Left Brace 5">
              <a:extLst>
                <a:ext uri="{FF2B5EF4-FFF2-40B4-BE49-F238E27FC236}">
                  <a16:creationId xmlns:a16="http://schemas.microsoft.com/office/drawing/2014/main" id="{1B839937-8029-7147-9DF3-BEC8A37F533F}"/>
                </a:ext>
              </a:extLst>
            </p:cNvPr>
            <p:cNvSpPr/>
            <p:nvPr/>
          </p:nvSpPr>
          <p:spPr>
            <a:xfrm rot="16200000">
              <a:off x="4827030" y="5939588"/>
              <a:ext cx="83127" cy="244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9314291-1F15-7F4D-B060-B0821A07E38A}"/>
                </a:ext>
              </a:extLst>
            </p:cNvPr>
            <p:cNvSpPr txBox="1"/>
            <p:nvPr/>
          </p:nvSpPr>
          <p:spPr>
            <a:xfrm>
              <a:off x="3493089" y="6135137"/>
              <a:ext cx="2751008" cy="523220"/>
            </a:xfrm>
            <a:prstGeom prst="rect">
              <a:avLst/>
            </a:prstGeom>
            <a:noFill/>
          </p:spPr>
          <p:txBody>
            <a:bodyPr wrap="none" rtlCol="0">
              <a:spAutoFit/>
            </a:bodyPr>
            <a:lstStyle/>
            <a:p>
              <a:r>
                <a:rPr lang="en-US" sz="2800" dirty="0">
                  <a:solidFill>
                    <a:schemeClr val="accent2">
                      <a:lumMod val="75000"/>
                    </a:schemeClr>
                  </a:solidFill>
                  <a:latin typeface="Helvetica" charset="0"/>
                  <a:ea typeface="Helvetica" charset="0"/>
                  <a:cs typeface="Helvetica" charset="0"/>
                </a:rPr>
                <a:t>dispersion parameter</a:t>
              </a:r>
            </a:p>
          </p:txBody>
        </p:sp>
      </p:grpSp>
      <p:grpSp>
        <p:nvGrpSpPr>
          <p:cNvPr id="2" name="Group 1">
            <a:extLst>
              <a:ext uri="{FF2B5EF4-FFF2-40B4-BE49-F238E27FC236}">
                <a16:creationId xmlns:a16="http://schemas.microsoft.com/office/drawing/2014/main" id="{59764C65-0DF5-AC48-B9F5-611BFE8D37F8}"/>
              </a:ext>
            </a:extLst>
          </p:cNvPr>
          <p:cNvGrpSpPr/>
          <p:nvPr/>
        </p:nvGrpSpPr>
        <p:grpSpPr>
          <a:xfrm>
            <a:off x="3627636" y="3206737"/>
            <a:ext cx="1811714" cy="1122553"/>
            <a:chOff x="3627636" y="3206737"/>
            <a:chExt cx="1811714" cy="1122553"/>
          </a:xfrm>
        </p:grpSpPr>
        <p:sp>
          <p:nvSpPr>
            <p:cNvPr id="7" name="TextBox 6">
              <a:extLst>
                <a:ext uri="{FF2B5EF4-FFF2-40B4-BE49-F238E27FC236}">
                  <a16:creationId xmlns:a16="http://schemas.microsoft.com/office/drawing/2014/main" id="{2F5568CF-50DF-7748-A25B-65DB620FF4BF}"/>
                </a:ext>
              </a:extLst>
            </p:cNvPr>
            <p:cNvSpPr txBox="1"/>
            <p:nvPr/>
          </p:nvSpPr>
          <p:spPr>
            <a:xfrm>
              <a:off x="3627636" y="3206737"/>
              <a:ext cx="1811714" cy="461665"/>
            </a:xfrm>
            <a:prstGeom prst="rect">
              <a:avLst/>
            </a:prstGeom>
            <a:noFill/>
          </p:spPr>
          <p:txBody>
            <a:bodyPr wrap="none" rtlCol="0">
              <a:spAutoFit/>
            </a:bodyPr>
            <a:lstStyle/>
            <a:p>
              <a:r>
                <a:rPr lang="en-US" sz="2400" dirty="0">
                  <a:latin typeface="Arial" panose="020B0604020202020204" pitchFamily="34" charset="0"/>
                  <a:ea typeface="Helvetica" charset="0"/>
                  <a:cs typeface="Arial" panose="020B0604020202020204" pitchFamily="34" charset="0"/>
                </a:rPr>
                <a:t>link function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2D8D33-6B13-BE42-A6C4-E08E78DC0A1C}"/>
                    </a:ext>
                  </a:extLst>
                </p:cNvPr>
                <p:cNvSpPr txBox="1"/>
                <p:nvPr/>
              </p:nvSpPr>
              <p:spPr>
                <a:xfrm>
                  <a:off x="3802684" y="3959958"/>
                  <a:ext cx="14616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𝑔</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𝜇</m:t>
                                    </m:r>
                                  </m:e>
                                  <m:sub>
                                    <m:r>
                                      <a:rPr lang="en-US" sz="2400" b="0" i="1" smtClean="0">
                                        <a:solidFill>
                                          <a:schemeClr val="tx1"/>
                                        </a:solidFill>
                                        <a:latin typeface="Cambria Math" panose="02040503050406030204" pitchFamily="18" charset="0"/>
                                      </a:rPr>
                                      <m:t>𝑖</m:t>
                                    </m:r>
                                  </m:sub>
                                </m:sSub>
                              </m:e>
                            </m:d>
                            <m:r>
                              <a:rPr lang="en-US" sz="2400" b="0" i="1" smtClean="0">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ea typeface="Cambria Math" panose="02040503050406030204" pitchFamily="18" charset="0"/>
                              </a:rPr>
                              <m:t>𝜂</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latin typeface="Arial" panose="020B0604020202020204" pitchFamily="34" charset="0"/>
                    <a:ea typeface="Helvetica"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B2D8D33-6B13-BE42-A6C4-E08E78DC0A1C}"/>
                    </a:ext>
                  </a:extLst>
                </p:cNvPr>
                <p:cNvSpPr txBox="1">
                  <a:spLocks noRot="1" noChangeAspect="1" noMove="1" noResize="1" noEditPoints="1" noAdjustHandles="1" noChangeArrowheads="1" noChangeShapeType="1" noTextEdit="1"/>
                </p:cNvSpPr>
                <p:nvPr/>
              </p:nvSpPr>
              <p:spPr>
                <a:xfrm>
                  <a:off x="3802684" y="3959958"/>
                  <a:ext cx="1461618" cy="369332"/>
                </a:xfrm>
                <a:prstGeom prst="rect">
                  <a:avLst/>
                </a:prstGeom>
                <a:blipFill>
                  <a:blip r:embed="rId5"/>
                  <a:stretch>
                    <a:fillRect l="-2564" b="-20690"/>
                  </a:stretch>
                </a:blipFill>
              </p:spPr>
              <p:txBody>
                <a:bodyPr/>
                <a:lstStyle/>
                <a:p>
                  <a:r>
                    <a:rPr lang="en-US">
                      <a:noFill/>
                    </a:rPr>
                    <a:t> </a:t>
                  </a:r>
                </a:p>
              </p:txBody>
            </p:sp>
          </mc:Fallback>
        </mc:AlternateContent>
      </p:grpSp>
    </p:spTree>
    <p:extLst>
      <p:ext uri="{BB962C8B-B14F-4D97-AF65-F5344CB8AC3E}">
        <p14:creationId xmlns:p14="http://schemas.microsoft.com/office/powerpoint/2010/main" val="11290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Assumptions</a:t>
            </a:r>
          </a:p>
        </p:txBody>
      </p:sp>
      <p:sp>
        <p:nvSpPr>
          <p:cNvPr id="4" name="Content Placeholder 2"/>
          <p:cNvSpPr txBox="1">
            <a:spLocks/>
          </p:cNvSpPr>
          <p:nvPr/>
        </p:nvSpPr>
        <p:spPr>
          <a:xfrm>
            <a:off x="152400" y="1978025"/>
            <a:ext cx="9144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FB318F-2F15-C848-BC3D-5F4198C9F989}"/>
                  </a:ext>
                </a:extLst>
              </p:cNvPr>
              <p:cNvSpPr txBox="1"/>
              <p:nvPr/>
            </p:nvSpPr>
            <p:spPr>
              <a:xfrm>
                <a:off x="403518" y="1249046"/>
                <a:ext cx="8336963" cy="3108543"/>
              </a:xfrm>
              <a:prstGeom prst="rect">
                <a:avLst/>
              </a:prstGeom>
              <a:noFill/>
            </p:spPr>
            <p:txBody>
              <a:bodyPr wrap="square" rtlCol="0">
                <a:spAutoFit/>
              </a:bodyPr>
              <a:lstStyle/>
              <a:p>
                <a:r>
                  <a:rPr lang="en-US" sz="2800" dirty="0">
                    <a:solidFill>
                      <a:schemeClr val="tx1"/>
                    </a:solidFill>
                    <a:latin typeface="Arial" panose="020B0604020202020204" pitchFamily="34" charset="0"/>
                    <a:ea typeface="Helvetica" charset="0"/>
                    <a:cs typeface="Arial" panose="020B0604020202020204" pitchFamily="34" charset="0"/>
                  </a:rPr>
                  <a:t>1. The observations are independent</a:t>
                </a:r>
              </a:p>
              <a:p>
                <a:r>
                  <a:rPr lang="en-US" sz="2800" dirty="0">
                    <a:solidFill>
                      <a:schemeClr val="tx1"/>
                    </a:solidFill>
                    <a:latin typeface="Arial" panose="020B0604020202020204" pitchFamily="34" charset="0"/>
                    <a:ea typeface="Helvetica" charset="0"/>
                    <a:cs typeface="Arial" panose="020B0604020202020204" pitchFamily="34" charset="0"/>
                  </a:rPr>
                  <a:t>2. The variance function is correctly specified</a:t>
                </a:r>
              </a:p>
              <a:p>
                <a:r>
                  <a:rPr lang="en-US" sz="2800" dirty="0">
                    <a:solidFill>
                      <a:schemeClr val="tx1"/>
                    </a:solidFill>
                    <a:latin typeface="Arial" panose="020B0604020202020204" pitchFamily="34" charset="0"/>
                    <a:ea typeface="Helvetica" charset="0"/>
                    <a:cs typeface="Arial" panose="020B0604020202020204" pitchFamily="34" charset="0"/>
                  </a:rPr>
                  <a:t>3. The dispersion parameter is correctly specified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cs typeface="Helvetica" charset="0"/>
                      </a:rPr>
                      <m:t>𝜙</m:t>
                    </m:r>
                    <m:r>
                      <a:rPr lang="en-US" sz="2800" b="0" i="1" smtClean="0">
                        <a:solidFill>
                          <a:schemeClr val="tx1"/>
                        </a:solidFill>
                        <a:latin typeface="Cambria Math" panose="02040503050406030204" pitchFamily="18" charset="0"/>
                        <a:ea typeface="Cambria Math" panose="02040503050406030204" pitchFamily="18" charset="0"/>
                        <a:cs typeface="Helvetica" charset="0"/>
                      </a:rPr>
                      <m:t>=1</m:t>
                    </m:r>
                    <m:r>
                      <a:rPr lang="en-US" sz="2800" b="0" i="0" smtClean="0">
                        <a:solidFill>
                          <a:schemeClr val="tx1"/>
                        </a:solidFill>
                        <a:latin typeface="Cambria Math" panose="02040503050406030204" pitchFamily="18" charset="0"/>
                        <a:ea typeface="Cambria Math" panose="02040503050406030204" pitchFamily="18" charset="0"/>
                        <a:cs typeface="Helvetica" charset="0"/>
                      </a:rPr>
                      <m:t>)</m:t>
                    </m:r>
                  </m:oMath>
                </a14:m>
                <a:endParaRPr lang="en-US" sz="2800" b="0"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r>
                  <a:rPr lang="en-US" sz="2800" dirty="0">
                    <a:solidFill>
                      <a:schemeClr val="tx1"/>
                    </a:solidFill>
                    <a:latin typeface="Arial" panose="020B0604020202020204" pitchFamily="34" charset="0"/>
                    <a:ea typeface="Helvetica" charset="0"/>
                    <a:cs typeface="Arial" panose="020B0604020202020204" pitchFamily="34" charset="0"/>
                  </a:rPr>
                  <a:t>4. The link function is correctly specified</a:t>
                </a:r>
              </a:p>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5. Random deviations are independent and normally distributed</a:t>
                </a:r>
              </a:p>
            </p:txBody>
          </p:sp>
        </mc:Choice>
        <mc:Fallback xmlns="">
          <p:sp>
            <p:nvSpPr>
              <p:cNvPr id="7" name="TextBox 6">
                <a:extLst>
                  <a:ext uri="{FF2B5EF4-FFF2-40B4-BE49-F238E27FC236}">
                    <a16:creationId xmlns:a16="http://schemas.microsoft.com/office/drawing/2014/main" xmlns:a14="http://schemas.microsoft.com/office/drawing/2010/main" xmlns="" id="{7DFB318F-2F15-C848-BC3D-5F4198C9F989}"/>
                  </a:ext>
                </a:extLst>
              </p:cNvPr>
              <p:cNvSpPr txBox="1">
                <a:spLocks noRot="1" noChangeAspect="1" noMove="1" noResize="1" noEditPoints="1" noAdjustHandles="1" noChangeArrowheads="1" noChangeShapeType="1" noTextEdit="1"/>
              </p:cNvSpPr>
              <p:nvPr/>
            </p:nvSpPr>
            <p:spPr>
              <a:xfrm>
                <a:off x="403518" y="1249046"/>
                <a:ext cx="8336963" cy="3108543"/>
              </a:xfrm>
              <a:prstGeom prst="rect">
                <a:avLst/>
              </a:prstGeom>
              <a:blipFill rotWithShape="0">
                <a:blip r:embed="rId3"/>
                <a:stretch>
                  <a:fillRect l="-1462" t="-2157" b="-4510"/>
                </a:stretch>
              </a:blipFill>
            </p:spPr>
            <p:txBody>
              <a:bodyPr/>
              <a:lstStyle/>
              <a:p>
                <a:r>
                  <a:rPr lang="en-CA">
                    <a:noFill/>
                  </a:rPr>
                  <a:t> </a:t>
                </a:r>
              </a:p>
            </p:txBody>
          </p:sp>
        </mc:Fallback>
      </mc:AlternateContent>
    </p:spTree>
    <p:extLst>
      <p:ext uri="{BB962C8B-B14F-4D97-AF65-F5344CB8AC3E}">
        <p14:creationId xmlns:p14="http://schemas.microsoft.com/office/powerpoint/2010/main" val="1539101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 Begging behaviour in nestling barn owls </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a:ea typeface="Helvetica" charset="0"/>
              </a:rPr>
              <a:t> 	</a:t>
            </a:r>
            <a:endParaRPr lang="en-US" dirty="0">
              <a:ea typeface="Helvetica" charset="0"/>
            </a:endParaRPr>
          </a:p>
        </p:txBody>
      </p:sp>
      <p:pic>
        <p:nvPicPr>
          <p:cNvPr id="3" name="Picture 2"/>
          <p:cNvPicPr>
            <a:picLocks noChangeAspect="1"/>
          </p:cNvPicPr>
          <p:nvPr/>
        </p:nvPicPr>
        <p:blipFill>
          <a:blip r:embed="rId3"/>
          <a:stretch>
            <a:fillRect/>
          </a:stretch>
        </p:blipFill>
        <p:spPr>
          <a:xfrm>
            <a:off x="596534" y="1718184"/>
            <a:ext cx="7950932" cy="4470051"/>
          </a:xfrm>
          <a:prstGeom prst="rect">
            <a:avLst/>
          </a:prstGeom>
        </p:spPr>
      </p:pic>
    </p:spTree>
    <p:extLst>
      <p:ext uri="{BB962C8B-B14F-4D97-AF65-F5344CB8AC3E}">
        <p14:creationId xmlns:p14="http://schemas.microsoft.com/office/powerpoint/2010/main" val="1522191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 Begging behaviour in nestling barn owls </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a:ea typeface="Helvetica" charset="0"/>
              </a:rPr>
              <a:t> 	</a:t>
            </a:r>
            <a:endParaRPr lang="en-US" dirty="0">
              <a:ea typeface="Helvetica" charset="0"/>
            </a:endParaRPr>
          </a:p>
        </p:txBody>
      </p:sp>
      <p:pic>
        <p:nvPicPr>
          <p:cNvPr id="3" name="Picture 2"/>
          <p:cNvPicPr>
            <a:picLocks noChangeAspect="1"/>
          </p:cNvPicPr>
          <p:nvPr/>
        </p:nvPicPr>
        <p:blipFill>
          <a:blip r:embed="rId3"/>
          <a:stretch>
            <a:fillRect/>
          </a:stretch>
        </p:blipFill>
        <p:spPr>
          <a:xfrm>
            <a:off x="0" y="2478061"/>
            <a:ext cx="9144000" cy="1514819"/>
          </a:xfrm>
          <a:prstGeom prst="rect">
            <a:avLst/>
          </a:prstGeom>
        </p:spPr>
      </p:pic>
    </p:spTree>
    <p:extLst>
      <p:ext uri="{BB962C8B-B14F-4D97-AF65-F5344CB8AC3E}">
        <p14:creationId xmlns:p14="http://schemas.microsoft.com/office/powerpoint/2010/main" val="289712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 Begging behaviour in nestling barn owls </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a:ea typeface="Helvetica" charset="0"/>
              </a:rPr>
              <a:t> 	</a:t>
            </a:r>
            <a:endParaRPr lang="en-US" dirty="0">
              <a:ea typeface="Helvetica" charset="0"/>
            </a:endParaRPr>
          </a:p>
        </p:txBody>
      </p:sp>
      <p:pic>
        <p:nvPicPr>
          <p:cNvPr id="3" name="Picture 2"/>
          <p:cNvPicPr>
            <a:picLocks noChangeAspect="1"/>
          </p:cNvPicPr>
          <p:nvPr/>
        </p:nvPicPr>
        <p:blipFill>
          <a:blip r:embed="rId3"/>
          <a:stretch>
            <a:fillRect/>
          </a:stretch>
        </p:blipFill>
        <p:spPr>
          <a:xfrm>
            <a:off x="0" y="2478061"/>
            <a:ext cx="9144000" cy="1514819"/>
          </a:xfrm>
          <a:prstGeom prst="rect">
            <a:avLst/>
          </a:prstGeom>
        </p:spPr>
      </p:pic>
      <p:sp>
        <p:nvSpPr>
          <p:cNvPr id="8" name="Oval 7"/>
          <p:cNvSpPr/>
          <p:nvPr/>
        </p:nvSpPr>
        <p:spPr>
          <a:xfrm>
            <a:off x="170688" y="2478061"/>
            <a:ext cx="1402080" cy="630899"/>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0931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 Begging behaviour in nestling barn owls </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a:ea typeface="Helvetica" charset="0"/>
              </a:rPr>
              <a:t> 	</a:t>
            </a:r>
            <a:endParaRPr lang="en-US" dirty="0">
              <a:ea typeface="Helvetica" charset="0"/>
            </a:endParaRPr>
          </a:p>
        </p:txBody>
      </p:sp>
      <p:pic>
        <p:nvPicPr>
          <p:cNvPr id="3" name="Picture 2"/>
          <p:cNvPicPr>
            <a:picLocks noChangeAspect="1"/>
          </p:cNvPicPr>
          <p:nvPr/>
        </p:nvPicPr>
        <p:blipFill>
          <a:blip r:embed="rId3"/>
          <a:stretch>
            <a:fillRect/>
          </a:stretch>
        </p:blipFill>
        <p:spPr>
          <a:xfrm>
            <a:off x="0" y="2478061"/>
            <a:ext cx="9144000" cy="1514819"/>
          </a:xfrm>
          <a:prstGeom prst="rect">
            <a:avLst/>
          </a:prstGeom>
        </p:spPr>
      </p:pic>
      <p:sp>
        <p:nvSpPr>
          <p:cNvPr id="8" name="Oval 7"/>
          <p:cNvSpPr/>
          <p:nvPr/>
        </p:nvSpPr>
        <p:spPr>
          <a:xfrm>
            <a:off x="2913888" y="2478061"/>
            <a:ext cx="1402080" cy="630899"/>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29200" y="2478060"/>
            <a:ext cx="2176272" cy="630899"/>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2724912" y="2969745"/>
            <a:ext cx="1694688" cy="531449"/>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602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 Begging behaviour in nestling barn owls </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a:ea typeface="Helvetica" charset="0"/>
              </a:rPr>
              <a:t> 	</a:t>
            </a:r>
            <a:endParaRPr lang="en-US" dirty="0">
              <a:ea typeface="Helvetica" charset="0"/>
            </a:endParaRPr>
          </a:p>
        </p:txBody>
      </p:sp>
      <p:pic>
        <p:nvPicPr>
          <p:cNvPr id="3" name="Picture 2"/>
          <p:cNvPicPr>
            <a:picLocks noChangeAspect="1"/>
          </p:cNvPicPr>
          <p:nvPr/>
        </p:nvPicPr>
        <p:blipFill>
          <a:blip r:embed="rId3"/>
          <a:stretch>
            <a:fillRect/>
          </a:stretch>
        </p:blipFill>
        <p:spPr>
          <a:xfrm>
            <a:off x="0" y="2478061"/>
            <a:ext cx="9144000" cy="1514819"/>
          </a:xfrm>
          <a:prstGeom prst="rect">
            <a:avLst/>
          </a:prstGeom>
        </p:spPr>
      </p:pic>
      <p:sp>
        <p:nvSpPr>
          <p:cNvPr id="6" name="Oval 5"/>
          <p:cNvSpPr/>
          <p:nvPr/>
        </p:nvSpPr>
        <p:spPr>
          <a:xfrm>
            <a:off x="5224272" y="2920019"/>
            <a:ext cx="3811778" cy="630899"/>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2513711" y="3361977"/>
            <a:ext cx="3496945" cy="630899"/>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1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Example: Begging behaviour in nestling barn owls </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dirty="0">
                <a:ea typeface="Helvetica" charset="0"/>
              </a:rPr>
              <a:t> 	</a:t>
            </a:r>
          </a:p>
        </p:txBody>
      </p:sp>
      <p:pic>
        <p:nvPicPr>
          <p:cNvPr id="3" name="Picture 2"/>
          <p:cNvPicPr>
            <a:picLocks noChangeAspect="1"/>
          </p:cNvPicPr>
          <p:nvPr/>
        </p:nvPicPr>
        <p:blipFill>
          <a:blip r:embed="rId3"/>
          <a:stretch>
            <a:fillRect/>
          </a:stretch>
        </p:blipFill>
        <p:spPr>
          <a:xfrm>
            <a:off x="0" y="2478061"/>
            <a:ext cx="9144000" cy="1514819"/>
          </a:xfrm>
          <a:prstGeom prst="rect">
            <a:avLst/>
          </a:prstGeom>
        </p:spPr>
      </p:pic>
      <p:sp>
        <p:nvSpPr>
          <p:cNvPr id="9" name="Oval 8"/>
          <p:cNvSpPr/>
          <p:nvPr/>
        </p:nvSpPr>
        <p:spPr>
          <a:xfrm>
            <a:off x="6073775" y="3361981"/>
            <a:ext cx="1265809" cy="630899"/>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p:cNvCxnSpPr/>
          <p:nvPr/>
        </p:nvCxnSpPr>
        <p:spPr>
          <a:xfrm flipV="1">
            <a:off x="6400800" y="3856196"/>
            <a:ext cx="12192" cy="6961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7">
                <a:extLst>
                  <a:ext uri="{FF2B5EF4-FFF2-40B4-BE49-F238E27FC236}">
                    <a16:creationId xmlns:a16="http://schemas.microsoft.com/office/drawing/2014/main" id="{9D9A61AE-35E1-2F41-A304-0EB16F09B6C8}"/>
                  </a:ext>
                </a:extLst>
              </p:cNvPr>
              <p:cNvSpPr txBox="1"/>
              <p:nvPr/>
            </p:nvSpPr>
            <p:spPr>
              <a:xfrm>
                <a:off x="6492725" y="5065765"/>
                <a:ext cx="2543325"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cs typeface="Helvetica" charset="0"/>
                        </a:rPr>
                        <m:t> </m:t>
                      </m:r>
                      <m:r>
                        <a:rPr lang="en-US" sz="2400" i="1" smtClean="0">
                          <a:latin typeface="Cambria Math" panose="02040503050406030204" pitchFamily="18" charset="0"/>
                          <a:ea typeface="Cambria Math" panose="02040503050406030204" pitchFamily="18" charset="0"/>
                          <a:cs typeface="Helvetica" charset="0"/>
                        </a:rPr>
                        <m:t>~</m:t>
                      </m:r>
                      <m:r>
                        <a:rPr lang="en-US" sz="2400" b="0" i="1" smtClean="0">
                          <a:latin typeface="Cambria Math" panose="02040503050406030204" pitchFamily="18" charset="0"/>
                          <a:ea typeface="Cambria Math" panose="02040503050406030204" pitchFamily="18" charset="0"/>
                          <a:cs typeface="Helvetica" charset="0"/>
                        </a:rPr>
                        <m:t> </m:t>
                      </m:r>
                      <m:r>
                        <m:rPr>
                          <m:sty m:val="p"/>
                        </m:rPr>
                        <a:rPr lang="en-US" sz="2400" b="0" i="0" smtClean="0">
                          <a:latin typeface="Cambria Math" panose="02040503050406030204" pitchFamily="18" charset="0"/>
                          <a:ea typeface="Cambria Math" panose="02040503050406030204" pitchFamily="18" charset="0"/>
                          <a:cs typeface="Helvetica" charset="0"/>
                        </a:rPr>
                        <m:t>Normal</m:t>
                      </m:r>
                      <m:r>
                        <a:rPr lang="en-US" sz="2400" b="0" i="1" smtClean="0">
                          <a:latin typeface="Cambria Math" panose="02040503050406030204" pitchFamily="18" charset="0"/>
                          <a:ea typeface="Cambria Math" panose="02040503050406030204" pitchFamily="18" charset="0"/>
                          <a:cs typeface="Helvetica" charset="0"/>
                        </a:rPr>
                        <m:t>(0,</m:t>
                      </m:r>
                      <m:sSubSup>
                        <m:sSubSupPr>
                          <m:ctrlPr>
                            <a:rPr lang="en-US" sz="2400" b="0" i="1" smtClean="0">
                              <a:solidFill>
                                <a:srgbClr val="0070C0"/>
                              </a:solidFill>
                              <a:latin typeface="Cambria Math" panose="02040503050406030204" pitchFamily="18" charset="0"/>
                              <a:ea typeface="Cambria Math" panose="02040503050406030204" pitchFamily="18" charset="0"/>
                            </a:rPr>
                          </m:ctrlPr>
                        </m:sSubSupPr>
                        <m:e>
                          <m:r>
                            <a:rPr lang="en-US" sz="2400" b="0" i="1" smtClean="0">
                              <a:solidFill>
                                <a:srgbClr val="0070C0"/>
                              </a:solidFill>
                              <a:latin typeface="Cambria Math" panose="02040503050406030204" pitchFamily="18" charset="0"/>
                              <a:ea typeface="Cambria Math" panose="02040503050406030204" pitchFamily="18" charset="0"/>
                            </a:rPr>
                            <m:t>𝜎</m:t>
                          </m:r>
                        </m:e>
                        <m:sub>
                          <m:r>
                            <a:rPr lang="en-US" sz="2400" b="0" i="1" smtClean="0">
                              <a:solidFill>
                                <a:srgbClr val="0070C0"/>
                              </a:solidFill>
                              <a:latin typeface="Cambria Math" panose="02040503050406030204" pitchFamily="18" charset="0"/>
                              <a:ea typeface="Cambria Math" panose="02040503050406030204" pitchFamily="18" charset="0"/>
                            </a:rPr>
                            <m:t>𝜀</m:t>
                          </m:r>
                        </m:sub>
                        <m:sup>
                          <m:r>
                            <a:rPr lang="en-US" sz="2400" b="0" i="1" smtClean="0">
                              <a:solidFill>
                                <a:srgbClr val="0070C0"/>
                              </a:solidFill>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cs typeface="Helvetica" charset="0"/>
                        </a:rPr>
                        <m:t>)</m:t>
                      </m:r>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12" name="TextBox 7">
                <a:extLst>
                  <a:ext uri="{FF2B5EF4-FFF2-40B4-BE49-F238E27FC236}">
                    <a16:creationId xmlns="" xmlns:a14="http://schemas.microsoft.com/office/drawing/2010/main" xmlns:a16="http://schemas.microsoft.com/office/drawing/2014/main" xmlns:lc="http://schemas.openxmlformats.org/drawingml/2006/lockedCanvas" id="{9D9A61AE-35E1-2F41-A304-0EB16F09B6C8}"/>
                  </a:ext>
                </a:extLst>
              </p:cNvPr>
              <p:cNvSpPr txBox="1">
                <a:spLocks noRot="1" noChangeAspect="1" noMove="1" noResize="1" noEditPoints="1" noAdjustHandles="1" noChangeArrowheads="1" noChangeShapeType="1" noTextEdit="1"/>
              </p:cNvSpPr>
              <p:nvPr/>
            </p:nvSpPr>
            <p:spPr>
              <a:xfrm>
                <a:off x="6492725" y="5065765"/>
                <a:ext cx="2543325" cy="369332"/>
              </a:xfrm>
              <a:prstGeom prst="rect">
                <a:avLst/>
              </a:prstGeom>
              <a:blipFill rotWithShape="0">
                <a:blip r:embed="rId4"/>
                <a:stretch>
                  <a:fillRect l="-719" r="-3597" b="-3606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8">
                <a:extLst>
                  <a:ext uri="{FF2B5EF4-FFF2-40B4-BE49-F238E27FC236}">
                    <a16:creationId xmlns:a16="http://schemas.microsoft.com/office/drawing/2014/main" id="{490E1C54-BCFD-6C47-B681-B049CADA0EA5}"/>
                  </a:ext>
                </a:extLst>
              </p:cNvPr>
              <p:cNvSpPr txBox="1"/>
              <p:nvPr/>
            </p:nvSpPr>
            <p:spPr>
              <a:xfrm>
                <a:off x="4145722" y="4552344"/>
                <a:ext cx="2560957" cy="406265"/>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cs typeface="Helvetica" charset="0"/>
                        </a:rPr>
                        <m:t> </m:t>
                      </m:r>
                      <m:r>
                        <a:rPr lang="en-US" sz="2400" i="1" smtClean="0">
                          <a:latin typeface="Cambria Math" panose="02040503050406030204" pitchFamily="18" charset="0"/>
                          <a:ea typeface="Cambria Math" panose="02040503050406030204" pitchFamily="18" charset="0"/>
                          <a:cs typeface="Helvetica" charset="0"/>
                        </a:rPr>
                        <m:t>~</m:t>
                      </m:r>
                      <m:r>
                        <a:rPr lang="en-US" sz="2400" b="0" i="1" smtClean="0">
                          <a:latin typeface="Cambria Math" panose="02040503050406030204" pitchFamily="18" charset="0"/>
                          <a:ea typeface="Cambria Math" panose="02040503050406030204" pitchFamily="18" charset="0"/>
                          <a:cs typeface="Helvetica" charset="0"/>
                        </a:rPr>
                        <m:t> </m:t>
                      </m:r>
                      <m:r>
                        <m:rPr>
                          <m:sty m:val="p"/>
                        </m:rPr>
                        <a:rPr lang="en-US" sz="2400" b="0" i="0" smtClean="0">
                          <a:latin typeface="Cambria Math" panose="02040503050406030204" pitchFamily="18" charset="0"/>
                          <a:ea typeface="Cambria Math" panose="02040503050406030204" pitchFamily="18" charset="0"/>
                          <a:cs typeface="Helvetica" charset="0"/>
                        </a:rPr>
                        <m:t>Normal</m:t>
                      </m:r>
                      <m:r>
                        <a:rPr lang="en-US" sz="2400" b="0" i="1" smtClean="0">
                          <a:latin typeface="Cambria Math" panose="02040503050406030204" pitchFamily="18" charset="0"/>
                          <a:ea typeface="Cambria Math" panose="02040503050406030204" pitchFamily="18" charset="0"/>
                          <a:cs typeface="Helvetica" charset="0"/>
                        </a:rPr>
                        <m:t>(0,</m:t>
                      </m:r>
                      <m:sSubSup>
                        <m:sSubSupPr>
                          <m:ctrlPr>
                            <a:rPr lang="en-US" sz="2400" i="1" smtClean="0">
                              <a:solidFill>
                                <a:srgbClr val="0070C0"/>
                              </a:solidFill>
                              <a:latin typeface="Cambria Math" panose="02040503050406030204" pitchFamily="18" charset="0"/>
                              <a:ea typeface="Cambria Math" panose="02040503050406030204" pitchFamily="18" charset="0"/>
                            </a:rPr>
                          </m:ctrlPr>
                        </m:sSubSupPr>
                        <m:e>
                          <m:r>
                            <a:rPr lang="en-US" sz="2400" i="1">
                              <a:solidFill>
                                <a:srgbClr val="0070C0"/>
                              </a:solidFill>
                              <a:latin typeface="Cambria Math" panose="02040503050406030204" pitchFamily="18" charset="0"/>
                              <a:ea typeface="Cambria Math" panose="02040503050406030204" pitchFamily="18" charset="0"/>
                            </a:rPr>
                            <m:t>𝜎</m:t>
                          </m:r>
                        </m:e>
                        <m:sub>
                          <m:r>
                            <a:rPr lang="en-US" sz="2400" i="1" smtClean="0">
                              <a:solidFill>
                                <a:srgbClr val="0070C0"/>
                              </a:solidFill>
                              <a:latin typeface="Cambria Math" panose="02040503050406030204" pitchFamily="18" charset="0"/>
                              <a:ea typeface="Cambria Math" panose="02040503050406030204" pitchFamily="18" charset="0"/>
                            </a:rPr>
                            <m:t>𝛾</m:t>
                          </m:r>
                        </m:sub>
                        <m:sup>
                          <m:r>
                            <a:rPr lang="en-US" sz="2400" i="1">
                              <a:solidFill>
                                <a:srgbClr val="0070C0"/>
                              </a:solidFill>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cs typeface="Helvetica" charset="0"/>
                        </a:rPr>
                        <m:t>)</m:t>
                      </m:r>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13" name="TextBox 8">
                <a:extLst>
                  <a:ext uri="{FF2B5EF4-FFF2-40B4-BE49-F238E27FC236}">
                    <a16:creationId xmlns="" xmlns:a14="http://schemas.microsoft.com/office/drawing/2010/main" xmlns:a16="http://schemas.microsoft.com/office/drawing/2014/main" xmlns:lc="http://schemas.openxmlformats.org/drawingml/2006/lockedCanvas" id="{490E1C54-BCFD-6C47-B681-B049CADA0EA5}"/>
                  </a:ext>
                </a:extLst>
              </p:cNvPr>
              <p:cNvSpPr txBox="1">
                <a:spLocks noRot="1" noChangeAspect="1" noMove="1" noResize="1" noEditPoints="1" noAdjustHandles="1" noChangeArrowheads="1" noChangeShapeType="1" noTextEdit="1"/>
              </p:cNvSpPr>
              <p:nvPr/>
            </p:nvSpPr>
            <p:spPr>
              <a:xfrm>
                <a:off x="4145722" y="4552344"/>
                <a:ext cx="2560957" cy="406265"/>
              </a:xfrm>
              <a:prstGeom prst="rect">
                <a:avLst/>
              </a:prstGeom>
              <a:blipFill rotWithShape="0">
                <a:blip r:embed="rId5"/>
                <a:stretch>
                  <a:fillRect l="-2143" r="-3810" b="-25758"/>
                </a:stretch>
              </a:blipFill>
            </p:spPr>
            <p:txBody>
              <a:bodyPr/>
              <a:lstStyle/>
              <a:p>
                <a:r>
                  <a:rPr lang="en-CA">
                    <a:noFill/>
                  </a:rPr>
                  <a:t> </a:t>
                </a:r>
              </a:p>
            </p:txBody>
          </p:sp>
        </mc:Fallback>
      </mc:AlternateContent>
      <p:cxnSp>
        <p:nvCxnSpPr>
          <p:cNvPr id="16" name="Straight Arrow Connector 15"/>
          <p:cNvCxnSpPr/>
          <p:nvPr/>
        </p:nvCxnSpPr>
        <p:spPr>
          <a:xfrm flipV="1">
            <a:off x="7033704" y="3856196"/>
            <a:ext cx="0" cy="11820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058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Fit Model with Restricted </a:t>
            </a:r>
            <a:r>
              <a:rPr lang="en-CA"/>
              <a:t>Maximum Likelihood</a:t>
            </a:r>
            <a:endParaRPr lang="en-CA" dirty="0"/>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dirty="0">
                <a:ea typeface="Helvetica" charset="0"/>
              </a:rPr>
              <a:t> 	</a:t>
            </a:r>
          </a:p>
        </p:txBody>
      </p:sp>
      <p:pic>
        <p:nvPicPr>
          <p:cNvPr id="5" name="Picture 4"/>
          <p:cNvPicPr>
            <a:picLocks noChangeAspect="1"/>
          </p:cNvPicPr>
          <p:nvPr/>
        </p:nvPicPr>
        <p:blipFill>
          <a:blip r:embed="rId3"/>
          <a:stretch>
            <a:fillRect/>
          </a:stretch>
        </p:blipFill>
        <p:spPr>
          <a:xfrm>
            <a:off x="152400" y="2110549"/>
            <a:ext cx="8839200" cy="1076325"/>
          </a:xfrm>
          <a:prstGeom prst="rect">
            <a:avLst/>
          </a:prstGeom>
        </p:spPr>
      </p:pic>
      <p:pic>
        <p:nvPicPr>
          <p:cNvPr id="6" name="Picture 5"/>
          <p:cNvPicPr>
            <a:picLocks noChangeAspect="1"/>
          </p:cNvPicPr>
          <p:nvPr/>
        </p:nvPicPr>
        <p:blipFill>
          <a:blip r:embed="rId4"/>
          <a:stretch>
            <a:fillRect/>
          </a:stretch>
        </p:blipFill>
        <p:spPr>
          <a:xfrm>
            <a:off x="1031557" y="3736276"/>
            <a:ext cx="7324725" cy="1019175"/>
          </a:xfrm>
          <a:prstGeom prst="rect">
            <a:avLst/>
          </a:prstGeom>
        </p:spPr>
      </p:pic>
      <p:sp>
        <p:nvSpPr>
          <p:cNvPr id="14" name="Oval 13"/>
          <p:cNvSpPr/>
          <p:nvPr/>
        </p:nvSpPr>
        <p:spPr>
          <a:xfrm>
            <a:off x="6171311" y="3852865"/>
            <a:ext cx="1521841" cy="487488"/>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4747261" y="4241721"/>
            <a:ext cx="1251204" cy="487488"/>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52116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Interpreting Model Results</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dirty="0">
                <a:ea typeface="Helvetica" charset="0"/>
              </a:rPr>
              <a:t> 	</a:t>
            </a:r>
          </a:p>
        </p:txBody>
      </p:sp>
      <p:pic>
        <p:nvPicPr>
          <p:cNvPr id="9" name="Picture 8"/>
          <p:cNvPicPr>
            <a:picLocks noChangeAspect="1"/>
          </p:cNvPicPr>
          <p:nvPr/>
        </p:nvPicPr>
        <p:blipFill rotWithShape="1">
          <a:blip r:embed="rId3"/>
          <a:srcRect t="7354" r="32666" b="33815"/>
          <a:stretch/>
        </p:blipFill>
        <p:spPr>
          <a:xfrm>
            <a:off x="-1" y="1316736"/>
            <a:ext cx="9171037" cy="4340352"/>
          </a:xfrm>
          <a:prstGeom prst="rect">
            <a:avLst/>
          </a:prstGeom>
        </p:spPr>
      </p:pic>
    </p:spTree>
    <p:extLst>
      <p:ext uri="{BB962C8B-B14F-4D97-AF65-F5344CB8AC3E}">
        <p14:creationId xmlns:p14="http://schemas.microsoft.com/office/powerpoint/2010/main" val="1500910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a:t>Checking Assumptions: Are random effects normally distributed?</a:t>
            </a:r>
          </a:p>
        </p:txBody>
      </p:sp>
      <p:sp>
        <p:nvSpPr>
          <p:cNvPr id="4" name="Content Placeholder 2"/>
          <p:cNvSpPr>
            <a:spLocks noGrp="1"/>
          </p:cNvSpPr>
          <p:nvPr>
            <p:ph idx="1"/>
          </p:nvPr>
        </p:nvSpPr>
        <p:spPr>
          <a:xfrm>
            <a:off x="170688" y="1432719"/>
            <a:ext cx="8497824" cy="4351338"/>
          </a:xfrm>
        </p:spPr>
        <p:txBody>
          <a:bodyPr>
            <a:noAutofit/>
          </a:bodyPr>
          <a:lstStyle/>
          <a:p>
            <a:pPr marL="0" indent="0">
              <a:lnSpc>
                <a:spcPct val="100000"/>
              </a:lnSpc>
              <a:buNone/>
            </a:pPr>
            <a:r>
              <a:rPr lang="en-US" dirty="0">
                <a:ea typeface="Helvetica" charset="0"/>
              </a:rPr>
              <a:t> 	</a:t>
            </a:r>
          </a:p>
        </p:txBody>
      </p:sp>
      <p:pic>
        <p:nvPicPr>
          <p:cNvPr id="3" name="Picture 2"/>
          <p:cNvPicPr>
            <a:picLocks noChangeAspect="1"/>
          </p:cNvPicPr>
          <p:nvPr/>
        </p:nvPicPr>
        <p:blipFill>
          <a:blip r:embed="rId3"/>
          <a:stretch>
            <a:fillRect/>
          </a:stretch>
        </p:blipFill>
        <p:spPr>
          <a:xfrm>
            <a:off x="1291252" y="1432251"/>
            <a:ext cx="6780952" cy="5219048"/>
          </a:xfrm>
          <a:prstGeom prst="rect">
            <a:avLst/>
          </a:prstGeom>
        </p:spPr>
      </p:pic>
    </p:spTree>
    <p:extLst>
      <p:ext uri="{BB962C8B-B14F-4D97-AF65-F5344CB8AC3E}">
        <p14:creationId xmlns:p14="http://schemas.microsoft.com/office/powerpoint/2010/main" val="305602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9250FA-34C1-1F41-BA0D-61ABE6732AD7}"/>
              </a:ext>
            </a:extLst>
          </p:cNvPr>
          <p:cNvSpPr txBox="1"/>
          <p:nvPr/>
        </p:nvSpPr>
        <p:spPr>
          <a:xfrm>
            <a:off x="2692359" y="341553"/>
            <a:ext cx="3759363" cy="769441"/>
          </a:xfrm>
          <a:prstGeom prst="rect">
            <a:avLst/>
          </a:prstGeom>
          <a:noFill/>
        </p:spPr>
        <p:txBody>
          <a:bodyPr wrap="non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Assumptions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DFB318F-2F15-C848-BC3D-5F4198C9F989}"/>
                  </a:ext>
                </a:extLst>
              </p:cNvPr>
              <p:cNvSpPr txBox="1"/>
              <p:nvPr/>
            </p:nvSpPr>
            <p:spPr>
              <a:xfrm>
                <a:off x="720893" y="1602262"/>
                <a:ext cx="7702294" cy="3046988"/>
              </a:xfrm>
              <a:prstGeom prst="rect">
                <a:avLst/>
              </a:prstGeom>
              <a:noFill/>
            </p:spPr>
            <p:txBody>
              <a:bodyPr wrap="square" rtlCol="0">
                <a:spAutoFit/>
              </a:bodyPr>
              <a:lstStyle/>
              <a:p>
                <a:r>
                  <a:rPr lang="en-US" sz="3200" dirty="0">
                    <a:latin typeface="Arial" panose="020B0604020202020204" pitchFamily="34" charset="0"/>
                    <a:ea typeface="Helvetica" charset="0"/>
                    <a:cs typeface="Arial" panose="020B0604020202020204" pitchFamily="34" charset="0"/>
                  </a:rPr>
                  <a:t>1. The observations are independent</a:t>
                </a:r>
              </a:p>
              <a:p>
                <a:r>
                  <a:rPr lang="en-US" sz="3200" dirty="0">
                    <a:solidFill>
                      <a:schemeClr val="accent2">
                        <a:lumMod val="75000"/>
                      </a:schemeClr>
                    </a:solidFill>
                    <a:latin typeface="Arial" panose="020B0604020202020204" pitchFamily="34" charset="0"/>
                    <a:ea typeface="Helvetica" charset="0"/>
                    <a:cs typeface="Arial" panose="020B0604020202020204" pitchFamily="34" charset="0"/>
                  </a:rPr>
                  <a:t>2. The variance function is correctly specified</a:t>
                </a:r>
              </a:p>
              <a:p>
                <a:r>
                  <a:rPr lang="en-US" sz="3200" dirty="0">
                    <a:solidFill>
                      <a:schemeClr val="accent2">
                        <a:lumMod val="75000"/>
                      </a:schemeClr>
                    </a:solidFill>
                    <a:latin typeface="Arial" panose="020B0604020202020204" pitchFamily="34" charset="0"/>
                    <a:ea typeface="Helvetica" charset="0"/>
                    <a:cs typeface="Arial" panose="020B0604020202020204" pitchFamily="34" charset="0"/>
                  </a:rPr>
                  <a:t>3. The dispersion parameter is correctly specified (</a:t>
                </a:r>
                <a14:m>
                  <m:oMath xmlns:m="http://schemas.openxmlformats.org/officeDocument/2006/math">
                    <m:r>
                      <a:rPr lang="en-US" sz="3200" i="1" smtClean="0">
                        <a:solidFill>
                          <a:schemeClr val="accent2">
                            <a:lumMod val="75000"/>
                          </a:schemeClr>
                        </a:solidFill>
                        <a:latin typeface="Cambria Math" panose="02040503050406030204" pitchFamily="18" charset="0"/>
                        <a:ea typeface="Cambria Math" panose="02040503050406030204" pitchFamily="18" charset="0"/>
                        <a:cs typeface="Helvetica" charset="0"/>
                      </a:rPr>
                      <m:t>𝜙</m:t>
                    </m:r>
                    <m:r>
                      <a:rPr lang="en-US" sz="3200" b="0" i="1" smtClean="0">
                        <a:solidFill>
                          <a:schemeClr val="accent2">
                            <a:lumMod val="75000"/>
                          </a:schemeClr>
                        </a:solidFill>
                        <a:latin typeface="Cambria Math" panose="02040503050406030204" pitchFamily="18" charset="0"/>
                        <a:ea typeface="Cambria Math" panose="02040503050406030204" pitchFamily="18" charset="0"/>
                        <a:cs typeface="Helvetica" charset="0"/>
                      </a:rPr>
                      <m:t>=1</m:t>
                    </m:r>
                    <m:r>
                      <a:rPr lang="en-US" sz="3200" b="0" i="0" smtClean="0">
                        <a:solidFill>
                          <a:schemeClr val="accent2">
                            <a:lumMod val="75000"/>
                          </a:schemeClr>
                        </a:solidFill>
                        <a:latin typeface="Cambria Math" panose="02040503050406030204" pitchFamily="18" charset="0"/>
                        <a:ea typeface="Cambria Math" panose="02040503050406030204" pitchFamily="18" charset="0"/>
                        <a:cs typeface="Helvetica" charset="0"/>
                      </a:rPr>
                      <m:t>)</m:t>
                    </m:r>
                  </m:oMath>
                </a14:m>
                <a:endParaRPr lang="en-US" sz="3200" b="0" dirty="0">
                  <a:solidFill>
                    <a:schemeClr val="accent2">
                      <a:lumMod val="75000"/>
                    </a:schemeClr>
                  </a:solidFill>
                  <a:latin typeface="Arial" panose="020B0604020202020204" pitchFamily="34" charset="0"/>
                  <a:ea typeface="Cambria Math" panose="02040503050406030204" pitchFamily="18" charset="0"/>
                  <a:cs typeface="Arial" panose="020B0604020202020204" pitchFamily="34" charset="0"/>
                </a:endParaRPr>
              </a:p>
              <a:p>
                <a:r>
                  <a:rPr lang="en-US" sz="3200" dirty="0">
                    <a:latin typeface="Arial" panose="020B0604020202020204" pitchFamily="34" charset="0"/>
                    <a:ea typeface="Helvetica" charset="0"/>
                    <a:cs typeface="Arial" panose="020B0604020202020204" pitchFamily="34" charset="0"/>
                  </a:rPr>
                  <a:t>4. The link function is correctly specified</a:t>
                </a:r>
              </a:p>
            </p:txBody>
          </p:sp>
        </mc:Choice>
        <mc:Fallback xmlns="">
          <p:sp>
            <p:nvSpPr>
              <p:cNvPr id="2" name="TextBox 1">
                <a:extLst>
                  <a:ext uri="{FF2B5EF4-FFF2-40B4-BE49-F238E27FC236}">
                    <a16:creationId xmlns="" xmlns:a16="http://schemas.microsoft.com/office/drawing/2014/main" xmlns:a14="http://schemas.microsoft.com/office/drawing/2010/main" id="{7DFB318F-2F15-C848-BC3D-5F4198C9F989}"/>
                  </a:ext>
                </a:extLst>
              </p:cNvPr>
              <p:cNvSpPr txBox="1">
                <a:spLocks noRot="1" noChangeAspect="1" noMove="1" noResize="1" noEditPoints="1" noAdjustHandles="1" noChangeArrowheads="1" noChangeShapeType="1" noTextEdit="1"/>
              </p:cNvSpPr>
              <p:nvPr/>
            </p:nvSpPr>
            <p:spPr>
              <a:xfrm>
                <a:off x="720893" y="1602262"/>
                <a:ext cx="7702294" cy="3046988"/>
              </a:xfrm>
              <a:prstGeom prst="rect">
                <a:avLst/>
              </a:prstGeom>
              <a:blipFill rotWithShape="0">
                <a:blip r:embed="rId3"/>
                <a:stretch>
                  <a:fillRect l="-1978" t="-2600" b="-5600"/>
                </a:stretch>
              </a:blipFill>
            </p:spPr>
            <p:txBody>
              <a:bodyPr/>
              <a:lstStyle/>
              <a:p>
                <a:r>
                  <a:rPr lang="en-CA">
                    <a:noFill/>
                  </a:rPr>
                  <a:t> </a:t>
                </a:r>
              </a:p>
            </p:txBody>
          </p:sp>
        </mc:Fallback>
      </mc:AlternateContent>
    </p:spTree>
    <p:extLst>
      <p:ext uri="{BB962C8B-B14F-4D97-AF65-F5344CB8AC3E}">
        <p14:creationId xmlns:p14="http://schemas.microsoft.com/office/powerpoint/2010/main" val="465321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a:t>Summary</a:t>
            </a:r>
          </a:p>
        </p:txBody>
      </p:sp>
      <p:sp>
        <p:nvSpPr>
          <p:cNvPr id="4" name="TextBox 3"/>
          <p:cNvSpPr txBox="1"/>
          <p:nvPr/>
        </p:nvSpPr>
        <p:spPr>
          <a:xfrm>
            <a:off x="231648" y="1011936"/>
            <a:ext cx="8804402" cy="5693866"/>
          </a:xfrm>
          <a:prstGeom prst="rect">
            <a:avLst/>
          </a:prstGeom>
          <a:noFill/>
        </p:spPr>
        <p:txBody>
          <a:bodyPr wrap="square" rtlCol="0">
            <a:spAutoFit/>
          </a:bodyPr>
          <a:lstStyle/>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Generalized linear mixed models can accommodate both fixed and random effects in addition to non-normal error structures</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Random effects can be incorporated as random intercepts, random slopes, or random intercept and slopes</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Random effects may be nested or crossed</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With mixed models, need to check assumption that random deviations are independent and normally distributed</a:t>
            </a:r>
          </a:p>
          <a:p>
            <a:pPr marL="285750" indent="-285750">
              <a:buFont typeface="Arial" panose="020B0604020202020204" pitchFamily="34" charset="0"/>
              <a:buChar char="•"/>
            </a:pPr>
            <a:r>
              <a:rPr lang="en-CA" sz="2800" dirty="0">
                <a:latin typeface="Arial" panose="020B0604020202020204" pitchFamily="34" charset="0"/>
                <a:cs typeface="Arial" panose="020B0604020202020204" pitchFamily="34" charset="0"/>
              </a:rPr>
              <a:t>Mixed effects models are fit with restricted maximum likelihood</a:t>
            </a:r>
          </a:p>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47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Generalized Linear Mixed Models</a:t>
            </a:r>
          </a:p>
        </p:txBody>
      </p:sp>
      <p:sp>
        <p:nvSpPr>
          <p:cNvPr id="4" name="Content Placeholder 2"/>
          <p:cNvSpPr>
            <a:spLocks noGrp="1"/>
          </p:cNvSpPr>
          <p:nvPr>
            <p:ph idx="1"/>
          </p:nvPr>
        </p:nvSpPr>
        <p:spPr>
          <a:xfrm>
            <a:off x="449795" y="1325563"/>
            <a:ext cx="8244410" cy="4351338"/>
          </a:xfrm>
        </p:spPr>
        <p:txBody>
          <a:bodyPr>
            <a:noAutofit/>
          </a:bodyPr>
          <a:lstStyle/>
          <a:p>
            <a:pPr>
              <a:lnSpc>
                <a:spcPct val="100000"/>
              </a:lnSpc>
            </a:pPr>
            <a:r>
              <a:rPr lang="en-US" dirty="0">
                <a:ea typeface="Helvetica" charset="0"/>
              </a:rPr>
              <a:t>Accommodate normal and non-normal error structures (e.g., Poisson, binomial, negative binomial)</a:t>
            </a:r>
          </a:p>
          <a:p>
            <a:pPr>
              <a:lnSpc>
                <a:spcPct val="100000"/>
              </a:lnSpc>
            </a:pPr>
            <a:r>
              <a:rPr lang="en-US" dirty="0">
                <a:ea typeface="Helvetica" charset="0"/>
              </a:rPr>
              <a:t>Include both fixed and random effects</a:t>
            </a:r>
          </a:p>
        </p:txBody>
      </p:sp>
    </p:spTree>
    <p:extLst>
      <p:ext uri="{BB962C8B-B14F-4D97-AF65-F5344CB8AC3E}">
        <p14:creationId xmlns:p14="http://schemas.microsoft.com/office/powerpoint/2010/main" val="174372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Mixed Models</a:t>
            </a:r>
          </a:p>
        </p:txBody>
      </p:sp>
      <p:sp>
        <p:nvSpPr>
          <p:cNvPr id="4" name="Content Placeholder 2"/>
          <p:cNvSpPr>
            <a:spLocks noGrp="1"/>
          </p:cNvSpPr>
          <p:nvPr>
            <p:ph idx="1"/>
          </p:nvPr>
        </p:nvSpPr>
        <p:spPr>
          <a:xfrm>
            <a:off x="606982" y="1432719"/>
            <a:ext cx="8110298" cy="4351338"/>
          </a:xfrm>
        </p:spPr>
        <p:txBody>
          <a:bodyPr>
            <a:noAutofit/>
          </a:bodyPr>
          <a:lstStyle/>
          <a:p>
            <a:pPr marL="0" indent="0">
              <a:lnSpc>
                <a:spcPct val="100000"/>
              </a:lnSpc>
              <a:buNone/>
            </a:pPr>
            <a:r>
              <a:rPr lang="en-US" dirty="0">
                <a:ea typeface="Helvetica" charset="0"/>
              </a:rPr>
              <a:t>Fixed:</a:t>
            </a:r>
          </a:p>
          <a:p>
            <a:pPr marL="0" indent="0">
              <a:lnSpc>
                <a:spcPct val="100000"/>
              </a:lnSpc>
              <a:buNone/>
            </a:pPr>
            <a:endParaRPr lang="en-US" dirty="0">
              <a:ea typeface="Helvetica" charset="0"/>
            </a:endParaRPr>
          </a:p>
          <a:p>
            <a:pPr marL="0" indent="0">
              <a:lnSpc>
                <a:spcPct val="100000"/>
              </a:lnSpc>
              <a:buNone/>
            </a:pPr>
            <a:endParaRPr lang="en-US" dirty="0">
              <a:ea typeface="Helvetica" charset="0"/>
            </a:endParaRPr>
          </a:p>
          <a:p>
            <a:pPr marL="0" indent="0">
              <a:lnSpc>
                <a:spcPct val="100000"/>
              </a:lnSpc>
              <a:buNone/>
            </a:pPr>
            <a:r>
              <a:rPr lang="en-US" dirty="0">
                <a:ea typeface="Helvetica" charset="0"/>
              </a:rPr>
              <a:t>Random:</a:t>
            </a:r>
          </a:p>
          <a:p>
            <a:pPr marL="0" indent="0">
              <a:lnSpc>
                <a:spcPct val="100000"/>
              </a:lnSpc>
              <a:buNone/>
            </a:pPr>
            <a:endParaRPr lang="en-US" dirty="0">
              <a:ea typeface="Helvetica" charset="0"/>
            </a:endParaRPr>
          </a:p>
          <a:p>
            <a:pPr marL="0" indent="0">
              <a:lnSpc>
                <a:spcPct val="100000"/>
              </a:lnSpc>
              <a:buNone/>
            </a:pPr>
            <a:endParaRPr lang="en-US" dirty="0">
              <a:ea typeface="Helvetica" charset="0"/>
            </a:endParaRPr>
          </a:p>
          <a:p>
            <a:pPr marL="0" indent="0" algn="r">
              <a:lnSpc>
                <a:spcPct val="100000"/>
              </a:lnSpc>
              <a:buNone/>
            </a:pPr>
            <a:endParaRPr lang="en-US" dirty="0">
              <a:ea typeface="Helvetica" charset="0"/>
            </a:endParaRPr>
          </a:p>
        </p:txBody>
      </p:sp>
    </p:spTree>
    <p:extLst>
      <p:ext uri="{BB962C8B-B14F-4D97-AF65-F5344CB8AC3E}">
        <p14:creationId xmlns:p14="http://schemas.microsoft.com/office/powerpoint/2010/main" val="409494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Mixed Models</a:t>
            </a:r>
          </a:p>
        </p:txBody>
      </p:sp>
      <p:sp>
        <p:nvSpPr>
          <p:cNvPr id="4" name="Content Placeholder 2"/>
          <p:cNvSpPr>
            <a:spLocks noGrp="1"/>
          </p:cNvSpPr>
          <p:nvPr>
            <p:ph idx="1"/>
          </p:nvPr>
        </p:nvSpPr>
        <p:spPr>
          <a:xfrm>
            <a:off x="606982" y="1432719"/>
            <a:ext cx="8110298" cy="4351338"/>
          </a:xfrm>
        </p:spPr>
        <p:txBody>
          <a:bodyPr>
            <a:noAutofit/>
          </a:bodyPr>
          <a:lstStyle/>
          <a:p>
            <a:pPr marL="0" indent="0">
              <a:lnSpc>
                <a:spcPct val="100000"/>
              </a:lnSpc>
              <a:buNone/>
            </a:pPr>
            <a:r>
              <a:rPr lang="en-US" dirty="0">
                <a:ea typeface="Helvetica" charset="0"/>
              </a:rPr>
              <a:t>Fixed: levels of a factor (treatment, group) are fixed and of direct interest</a:t>
            </a:r>
          </a:p>
          <a:p>
            <a:pPr marL="0" indent="0">
              <a:lnSpc>
                <a:spcPct val="100000"/>
              </a:lnSpc>
              <a:buNone/>
            </a:pPr>
            <a:r>
              <a:rPr lang="en-US" dirty="0">
                <a:ea typeface="Helvetica" charset="0"/>
              </a:rPr>
              <a:t>e.g., sex, age (juvenile, </a:t>
            </a:r>
            <a:r>
              <a:rPr lang="en-US" dirty="0" err="1">
                <a:ea typeface="Helvetica" charset="0"/>
              </a:rPr>
              <a:t>subadult</a:t>
            </a:r>
            <a:r>
              <a:rPr lang="en-US" dirty="0">
                <a:ea typeface="Helvetica" charset="0"/>
              </a:rPr>
              <a:t>, adult), treatment</a:t>
            </a:r>
          </a:p>
          <a:p>
            <a:pPr marL="0" indent="0">
              <a:lnSpc>
                <a:spcPct val="100000"/>
              </a:lnSpc>
              <a:buNone/>
            </a:pPr>
            <a:endParaRPr lang="en-US" dirty="0">
              <a:ea typeface="Helvetica" charset="0"/>
            </a:endParaRPr>
          </a:p>
          <a:p>
            <a:pPr marL="0" indent="0">
              <a:lnSpc>
                <a:spcPct val="100000"/>
              </a:lnSpc>
              <a:buNone/>
            </a:pPr>
            <a:r>
              <a:rPr lang="en-US" dirty="0">
                <a:ea typeface="Helvetica" charset="0"/>
              </a:rPr>
              <a:t>Random: </a:t>
            </a:r>
          </a:p>
          <a:p>
            <a:pPr marL="0" indent="0" algn="r">
              <a:lnSpc>
                <a:spcPct val="100000"/>
              </a:lnSpc>
              <a:buNone/>
            </a:pPr>
            <a:endParaRPr lang="en-US" dirty="0">
              <a:ea typeface="Helvetica" charset="0"/>
            </a:endParaRPr>
          </a:p>
        </p:txBody>
      </p:sp>
    </p:spTree>
    <p:extLst>
      <p:ext uri="{BB962C8B-B14F-4D97-AF65-F5344CB8AC3E}">
        <p14:creationId xmlns:p14="http://schemas.microsoft.com/office/powerpoint/2010/main" val="60569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Mixed Models</a:t>
            </a:r>
          </a:p>
        </p:txBody>
      </p:sp>
      <p:sp>
        <p:nvSpPr>
          <p:cNvPr id="4" name="Content Placeholder 2"/>
          <p:cNvSpPr>
            <a:spLocks noGrp="1"/>
          </p:cNvSpPr>
          <p:nvPr>
            <p:ph idx="1"/>
          </p:nvPr>
        </p:nvSpPr>
        <p:spPr>
          <a:xfrm>
            <a:off x="606982" y="1432719"/>
            <a:ext cx="8110298" cy="4351338"/>
          </a:xfrm>
        </p:spPr>
        <p:txBody>
          <a:bodyPr>
            <a:noAutofit/>
          </a:bodyPr>
          <a:lstStyle/>
          <a:p>
            <a:pPr marL="0" indent="0">
              <a:lnSpc>
                <a:spcPct val="100000"/>
              </a:lnSpc>
              <a:buNone/>
            </a:pPr>
            <a:r>
              <a:rPr lang="en-US" dirty="0">
                <a:ea typeface="Helvetica" charset="0"/>
              </a:rPr>
              <a:t>Fixed: levels of a factor (treatment, group) are fixed and of direct interest</a:t>
            </a:r>
          </a:p>
          <a:p>
            <a:pPr marL="0" indent="0">
              <a:lnSpc>
                <a:spcPct val="100000"/>
              </a:lnSpc>
              <a:buNone/>
            </a:pPr>
            <a:r>
              <a:rPr lang="en-US" dirty="0">
                <a:ea typeface="Helvetica" charset="0"/>
              </a:rPr>
              <a:t>e.g., sex, age (juvenile, </a:t>
            </a:r>
            <a:r>
              <a:rPr lang="en-US" dirty="0" err="1">
                <a:ea typeface="Helvetica" charset="0"/>
              </a:rPr>
              <a:t>subadult</a:t>
            </a:r>
            <a:r>
              <a:rPr lang="en-US" dirty="0">
                <a:ea typeface="Helvetica" charset="0"/>
              </a:rPr>
              <a:t>, adult), treatment</a:t>
            </a:r>
          </a:p>
          <a:p>
            <a:pPr marL="0" indent="0">
              <a:lnSpc>
                <a:spcPct val="100000"/>
              </a:lnSpc>
              <a:buNone/>
            </a:pPr>
            <a:endParaRPr lang="en-US" dirty="0">
              <a:ea typeface="Helvetica" charset="0"/>
            </a:endParaRPr>
          </a:p>
          <a:p>
            <a:pPr marL="0" indent="0">
              <a:lnSpc>
                <a:spcPct val="100000"/>
              </a:lnSpc>
              <a:buNone/>
            </a:pPr>
            <a:r>
              <a:rPr lang="en-US" dirty="0">
                <a:ea typeface="Helvetica" charset="0"/>
              </a:rPr>
              <a:t>Random: levels of a factor are a random sample from a population of possible levels</a:t>
            </a:r>
          </a:p>
          <a:p>
            <a:pPr marL="0" indent="0">
              <a:lnSpc>
                <a:spcPct val="100000"/>
              </a:lnSpc>
              <a:buNone/>
            </a:pPr>
            <a:r>
              <a:rPr lang="en-US" dirty="0">
                <a:ea typeface="Helvetica" charset="0"/>
              </a:rPr>
              <a:t>e.g., year, individual, site</a:t>
            </a:r>
          </a:p>
          <a:p>
            <a:pPr marL="0" indent="0">
              <a:lnSpc>
                <a:spcPct val="100000"/>
              </a:lnSpc>
              <a:buNone/>
            </a:pPr>
            <a:endParaRPr lang="en-US" dirty="0">
              <a:ea typeface="Helvetica" charset="0"/>
            </a:endParaRPr>
          </a:p>
          <a:p>
            <a:pPr marL="0" indent="0" algn="r">
              <a:lnSpc>
                <a:spcPct val="100000"/>
              </a:lnSpc>
              <a:buNone/>
            </a:pPr>
            <a:endParaRPr lang="en-US" dirty="0">
              <a:ea typeface="Helvetica" charset="0"/>
            </a:endParaRPr>
          </a:p>
        </p:txBody>
      </p:sp>
    </p:spTree>
    <p:extLst>
      <p:ext uri="{BB962C8B-B14F-4D97-AF65-F5344CB8AC3E}">
        <p14:creationId xmlns:p14="http://schemas.microsoft.com/office/powerpoint/2010/main" val="155059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Mixed Models</a:t>
            </a:r>
          </a:p>
        </p:txBody>
      </p:sp>
      <p:sp>
        <p:nvSpPr>
          <p:cNvPr id="4" name="Content Placeholder 2"/>
          <p:cNvSpPr>
            <a:spLocks noGrp="1"/>
          </p:cNvSpPr>
          <p:nvPr>
            <p:ph idx="1"/>
          </p:nvPr>
        </p:nvSpPr>
        <p:spPr>
          <a:xfrm>
            <a:off x="606982" y="1432719"/>
            <a:ext cx="8110298" cy="4351338"/>
          </a:xfrm>
        </p:spPr>
        <p:txBody>
          <a:bodyPr>
            <a:noAutofit/>
          </a:bodyPr>
          <a:lstStyle/>
          <a:p>
            <a:pPr marL="0" indent="0">
              <a:lnSpc>
                <a:spcPct val="100000"/>
              </a:lnSpc>
              <a:buNone/>
            </a:pPr>
            <a:r>
              <a:rPr lang="en-US" dirty="0">
                <a:ea typeface="Helvetica" charset="0"/>
              </a:rPr>
              <a:t>Fixed: levels of a factor (treatment, group) are fixed and of direct interest</a:t>
            </a:r>
          </a:p>
          <a:p>
            <a:pPr marL="0" indent="0">
              <a:lnSpc>
                <a:spcPct val="100000"/>
              </a:lnSpc>
              <a:buNone/>
            </a:pPr>
            <a:r>
              <a:rPr lang="en-US" dirty="0">
                <a:ea typeface="Helvetica" charset="0"/>
              </a:rPr>
              <a:t>e.g., sex, age (juvenile, </a:t>
            </a:r>
            <a:r>
              <a:rPr lang="en-US" dirty="0" err="1">
                <a:ea typeface="Helvetica" charset="0"/>
              </a:rPr>
              <a:t>subadult</a:t>
            </a:r>
            <a:r>
              <a:rPr lang="en-US" dirty="0">
                <a:ea typeface="Helvetica" charset="0"/>
              </a:rPr>
              <a:t>, adult), treatment</a:t>
            </a:r>
          </a:p>
          <a:p>
            <a:pPr marL="0" indent="0">
              <a:lnSpc>
                <a:spcPct val="100000"/>
              </a:lnSpc>
              <a:buNone/>
            </a:pPr>
            <a:endParaRPr lang="en-US" dirty="0">
              <a:ea typeface="Helvetica" charset="0"/>
            </a:endParaRPr>
          </a:p>
          <a:p>
            <a:pPr marL="0" indent="0">
              <a:lnSpc>
                <a:spcPct val="100000"/>
              </a:lnSpc>
              <a:buNone/>
            </a:pPr>
            <a:r>
              <a:rPr lang="en-US" dirty="0">
                <a:ea typeface="Helvetica" charset="0"/>
              </a:rPr>
              <a:t>Random: levels of a factor are a random sample from a population of possible levels</a:t>
            </a:r>
          </a:p>
          <a:p>
            <a:pPr marL="0" indent="0">
              <a:lnSpc>
                <a:spcPct val="100000"/>
              </a:lnSpc>
              <a:buNone/>
            </a:pPr>
            <a:r>
              <a:rPr lang="en-US" dirty="0">
                <a:ea typeface="Helvetica" charset="0"/>
              </a:rPr>
              <a:t>e.g., year, individual, site</a:t>
            </a:r>
          </a:p>
          <a:p>
            <a:pPr marL="0" indent="0">
              <a:lnSpc>
                <a:spcPct val="100000"/>
              </a:lnSpc>
              <a:buNone/>
            </a:pPr>
            <a:endParaRPr lang="en-US" dirty="0">
              <a:ea typeface="Helvetica" charset="0"/>
            </a:endParaRPr>
          </a:p>
          <a:p>
            <a:pPr marL="0" indent="0">
              <a:lnSpc>
                <a:spcPct val="100000"/>
              </a:lnSpc>
              <a:buNone/>
            </a:pPr>
            <a:r>
              <a:rPr lang="en-US" dirty="0">
                <a:ea typeface="Helvetica" charset="0"/>
              </a:rPr>
              <a:t>Mixed effects: combine fixed and random effects in the same model</a:t>
            </a:r>
          </a:p>
          <a:p>
            <a:pPr marL="0" indent="0" algn="r">
              <a:lnSpc>
                <a:spcPct val="100000"/>
              </a:lnSpc>
              <a:buNone/>
            </a:pPr>
            <a:endParaRPr lang="en-US" dirty="0">
              <a:ea typeface="Helvetica" charset="0"/>
            </a:endParaRPr>
          </a:p>
        </p:txBody>
      </p:sp>
    </p:spTree>
    <p:extLst>
      <p:ext uri="{BB962C8B-B14F-4D97-AF65-F5344CB8AC3E}">
        <p14:creationId xmlns:p14="http://schemas.microsoft.com/office/powerpoint/2010/main" val="3720491481"/>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16693</TotalTime>
  <Words>1940</Words>
  <Application>Microsoft Office PowerPoint</Application>
  <PresentationFormat>On-screen Show (4:3)</PresentationFormat>
  <Paragraphs>335</Paragraphs>
  <Slides>40</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Helvetica</vt:lpstr>
      <vt:lpstr>Office Theme</vt:lpstr>
      <vt:lpstr>Generalized Linear Mixed Models</vt:lpstr>
      <vt:lpstr>Learning Objectives</vt:lpstr>
      <vt:lpstr>PowerPoint Presentation</vt:lpstr>
      <vt:lpstr>PowerPoint Presentation</vt:lpstr>
      <vt:lpstr>Generalized Linear Mixed Models</vt:lpstr>
      <vt:lpstr>Mixed Models</vt:lpstr>
      <vt:lpstr>Mixed Models</vt:lpstr>
      <vt:lpstr>Mixed Models</vt:lpstr>
      <vt:lpstr>Mixed Models</vt:lpstr>
      <vt:lpstr>Example Study Designs with Random Effects</vt:lpstr>
      <vt:lpstr>Example: RIKZ Data</vt:lpstr>
      <vt:lpstr>Simple Regression Model</vt:lpstr>
      <vt:lpstr>Types of Random Effects</vt:lpstr>
      <vt:lpstr>Types of Random Effects</vt:lpstr>
      <vt:lpstr>Types of Random Effects</vt:lpstr>
      <vt:lpstr>Visualization of random effects</vt:lpstr>
      <vt:lpstr>Nested vs. crossed random effects</vt:lpstr>
      <vt:lpstr>Nested vs. crossed random effects</vt:lpstr>
      <vt:lpstr>Nested vs. crossed random effects</vt:lpstr>
      <vt:lpstr>Nested vs. crossed random effects</vt:lpstr>
      <vt:lpstr>Nested vs. crossed random effects</vt:lpstr>
      <vt:lpstr>Nested vs. crossed random effects</vt:lpstr>
      <vt:lpstr>Why use random effects</vt:lpstr>
      <vt:lpstr>Why use random effects</vt:lpstr>
      <vt:lpstr>Why use random effects</vt:lpstr>
      <vt:lpstr>Estimating variance components</vt:lpstr>
      <vt:lpstr>Why use random effects</vt:lpstr>
      <vt:lpstr>Why use random effects</vt:lpstr>
      <vt:lpstr>Why use random effects</vt:lpstr>
      <vt:lpstr>Assumptions</vt:lpstr>
      <vt:lpstr>Example: Begging behaviour in nestling barn owls </vt:lpstr>
      <vt:lpstr>Example: Begging behaviour in nestling barn owls </vt:lpstr>
      <vt:lpstr>Example: Begging behaviour in nestling barn owls </vt:lpstr>
      <vt:lpstr>Example: Begging behaviour in nestling barn owls </vt:lpstr>
      <vt:lpstr>Example: Begging behaviour in nestling barn owls </vt:lpstr>
      <vt:lpstr>Example: Begging behaviour in nestling barn owls </vt:lpstr>
      <vt:lpstr>Fit Model with Restricted Maximum Likelihood</vt:lpstr>
      <vt:lpstr>Interpreting Model Results</vt:lpstr>
      <vt:lpstr>Checking Assumptions: Are random effects normally distributed?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770</cp:revision>
  <dcterms:created xsi:type="dcterms:W3CDTF">2020-09-13T18:34:08Z</dcterms:created>
  <dcterms:modified xsi:type="dcterms:W3CDTF">2023-07-05T23:21:35Z</dcterms:modified>
</cp:coreProperties>
</file>