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86" r:id="rId3"/>
    <p:sldId id="268" r:id="rId4"/>
    <p:sldId id="269" r:id="rId5"/>
    <p:sldId id="270" r:id="rId6"/>
    <p:sldId id="271" r:id="rId7"/>
    <p:sldId id="277" r:id="rId8"/>
    <p:sldId id="272" r:id="rId9"/>
    <p:sldId id="289" r:id="rId10"/>
    <p:sldId id="290" r:id="rId11"/>
    <p:sldId id="279" r:id="rId12"/>
    <p:sldId id="291" r:id="rId13"/>
    <p:sldId id="292" r:id="rId14"/>
    <p:sldId id="280" r:id="rId15"/>
    <p:sldId id="281" r:id="rId16"/>
    <p:sldId id="276" r:id="rId17"/>
    <p:sldId id="282" r:id="rId18"/>
    <p:sldId id="287" r:id="rId19"/>
    <p:sldId id="28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429" autoAdjust="0"/>
  </p:normalViewPr>
  <p:slideViewPr>
    <p:cSldViewPr snapToGrid="0" showGuides="1">
      <p:cViewPr varScale="1">
        <p:scale>
          <a:sx n="95" d="100"/>
          <a:sy n="95" d="100"/>
        </p:scale>
        <p:origin x="2046" y="84"/>
      </p:cViewPr>
      <p:guideLst>
        <p:guide orient="horz" pos="2160"/>
        <p:guide pos="2880"/>
      </p:guideLst>
    </p:cSldViewPr>
  </p:slideViewPr>
  <p:notesTextViewPr>
    <p:cViewPr>
      <p:scale>
        <a:sx n="1" d="1"/>
        <a:sy n="1" d="1"/>
      </p:scale>
      <p:origin x="0" y="0"/>
    </p:cViewPr>
  </p:notesTextViewPr>
  <p:notesViewPr>
    <p:cSldViewPr snapToGrid="0" showGuides="1">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123DCF-1E73-4B5B-8177-DD015F0B67E5}" type="datetimeFigureOut">
              <a:rPr lang="en-CA" smtClean="0"/>
              <a:t>2023-07-05</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6A780-5A75-4DF2-80ED-5E42AD175DED}" type="slidenum">
              <a:rPr lang="en-CA" smtClean="0"/>
              <a:t>‹#›</a:t>
            </a:fld>
            <a:endParaRPr lang="en-CA"/>
          </a:p>
        </p:txBody>
      </p:sp>
    </p:spTree>
    <p:extLst>
      <p:ext uri="{BB962C8B-B14F-4D97-AF65-F5344CB8AC3E}">
        <p14:creationId xmlns:p14="http://schemas.microsoft.com/office/powerpoint/2010/main" val="245392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this matters in statistics</a:t>
            </a:r>
          </a:p>
          <a:p>
            <a:r>
              <a:rPr lang="en-CA" dirty="0"/>
              <a:t>-ask</a:t>
            </a:r>
            <a:r>
              <a:rPr lang="en-CA" baseline="0" dirty="0"/>
              <a:t> students to type in chat whose territory they are on</a:t>
            </a:r>
          </a:p>
          <a:p>
            <a:r>
              <a:rPr lang="en-CA" baseline="0" dirty="0"/>
              <a:t>-matters in statistics because most environmental data collected on Indigenous lands, statistics can be a powerful way to summarize and learn about data, but rooted in Western Science so can be interpreted out of context</a:t>
            </a:r>
          </a:p>
          <a:p>
            <a:r>
              <a:rPr lang="en-CA" baseline="0" dirty="0"/>
              <a:t>-need to try and bridge</a:t>
            </a:r>
          </a:p>
          <a:p>
            <a:r>
              <a:rPr lang="en-CA" baseline="0" dirty="0"/>
              <a:t>-big topic, will be exploring in discussion period</a:t>
            </a:r>
            <a:endParaRPr lang="en-CA" dirty="0"/>
          </a:p>
        </p:txBody>
      </p:sp>
      <p:sp>
        <p:nvSpPr>
          <p:cNvPr id="4" name="Slide Number Placeholder 3"/>
          <p:cNvSpPr>
            <a:spLocks noGrp="1"/>
          </p:cNvSpPr>
          <p:nvPr>
            <p:ph type="sldNum" sz="quarter" idx="10"/>
          </p:nvPr>
        </p:nvSpPr>
        <p:spPr/>
        <p:txBody>
          <a:bodyPr/>
          <a:lstStyle/>
          <a:p>
            <a:fld id="{0516A780-5A75-4DF2-80ED-5E42AD175DED}" type="slidenum">
              <a:rPr lang="en-CA" smtClean="0"/>
              <a:t>3</a:t>
            </a:fld>
            <a:endParaRPr lang="en-CA"/>
          </a:p>
        </p:txBody>
      </p:sp>
    </p:spTree>
    <p:extLst>
      <p:ext uri="{BB962C8B-B14F-4D97-AF65-F5344CB8AC3E}">
        <p14:creationId xmlns:p14="http://schemas.microsoft.com/office/powerpoint/2010/main" val="1149036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53067"/>
            <a:ext cx="7772400" cy="885296"/>
          </a:xfrm>
        </p:spPr>
        <p:txBody>
          <a:bodyPr anchor="b">
            <a:normAutofit/>
          </a:bodyPr>
          <a:lstStyle>
            <a:lvl1pPr algn="ctr">
              <a:defRPr sz="44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663157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26971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04263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lstStyle>
            <a:lvl1pPr>
              <a:defRPr b="1">
                <a:solidFill>
                  <a:schemeClr val="accent2">
                    <a:lumMod val="40000"/>
                    <a:lumOff val="60000"/>
                  </a:schemeClr>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0" y="1825625"/>
            <a:ext cx="91440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519221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85573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A82A84-9181-48C0-84D8-51849C835DE8}" type="datetimeFigureOut">
              <a:rPr lang="en-CA" smtClean="0"/>
              <a:t>2023-07-05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58844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A82A84-9181-48C0-84D8-51849C835DE8}" type="datetimeFigureOut">
              <a:rPr lang="en-CA" smtClean="0"/>
              <a:t>2023-07-05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17977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A82A84-9181-48C0-84D8-51849C835DE8}" type="datetimeFigureOut">
              <a:rPr lang="en-CA" smtClean="0"/>
              <a:t>2023-07-05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74690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82A84-9181-48C0-84D8-51849C835DE8}" type="datetimeFigureOut">
              <a:rPr lang="en-CA" smtClean="0"/>
              <a:t>2023-07-05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53594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2023-07-05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49511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2023-07-05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30367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82A84-9181-48C0-84D8-51849C835DE8}" type="datetimeFigureOut">
              <a:rPr lang="en-CA" smtClean="0"/>
              <a:t>2023-07-05</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C2826-02DC-403A-861C-6B0F7123910C}" type="slidenum">
              <a:rPr lang="en-CA" smtClean="0"/>
              <a:t>‹#›</a:t>
            </a:fld>
            <a:endParaRPr lang="en-CA"/>
          </a:p>
        </p:txBody>
      </p:sp>
    </p:spTree>
    <p:extLst>
      <p:ext uri="{BB962C8B-B14F-4D97-AF65-F5344CB8AC3E}">
        <p14:creationId xmlns:p14="http://schemas.microsoft.com/office/powerpoint/2010/main" val="7522498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guides.library.duke.edu/content.php?pid=177435&amp;sid=1709958" TargetMode="External"/><Relationship Id="rId3" Type="http://schemas.openxmlformats.org/officeDocument/2006/relationships/hyperlink" Target="http://data.esa.org/esa/style/skins/esa/index.jsp" TargetMode="External"/><Relationship Id="rId7" Type="http://schemas.openxmlformats.org/officeDocument/2006/relationships/hyperlink" Target="http://www.lib.berkeley.edu/BIOS/data_environment.html" TargetMode="External"/><Relationship Id="rId2" Type="http://schemas.openxmlformats.org/officeDocument/2006/relationships/hyperlink" Target="http://ecologicaldata.org/" TargetMode="External"/><Relationship Id="rId1" Type="http://schemas.openxmlformats.org/officeDocument/2006/relationships/slideLayout" Target="../slideLayouts/slideLayout2.xml"/><Relationship Id="rId6" Type="http://schemas.openxmlformats.org/officeDocument/2006/relationships/hyperlink" Target="https://www.nceas.ucsb.edu/scicomp/data" TargetMode="External"/><Relationship Id="rId5" Type="http://schemas.openxmlformats.org/officeDocument/2006/relationships/hyperlink" Target="http://metacat.lternet.edu/das/lter/index.jsp" TargetMode="External"/><Relationship Id="rId4" Type="http://schemas.openxmlformats.org/officeDocument/2006/relationships/hyperlink" Target="http://www.datadryad.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baumlab.weebly.com/uploads/1/2/4/4/12445281/462_2016_tutorial1_howtoleaddiscussion.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62668"/>
            <a:ext cx="7772400" cy="753532"/>
          </a:xfrm>
        </p:spPr>
        <p:txBody>
          <a:bodyPr>
            <a:noAutofit/>
          </a:bodyPr>
          <a:lstStyle/>
          <a:p>
            <a:r>
              <a:rPr lang="en-CA" dirty="0">
                <a:solidFill>
                  <a:schemeClr val="accent2">
                    <a:lumMod val="40000"/>
                    <a:lumOff val="60000"/>
                  </a:schemeClr>
                </a:solidFill>
              </a:rPr>
              <a:t>Course Introduction</a:t>
            </a:r>
          </a:p>
        </p:txBody>
      </p:sp>
      <p:sp>
        <p:nvSpPr>
          <p:cNvPr id="3" name="Subtitle 2"/>
          <p:cNvSpPr>
            <a:spLocks noGrp="1"/>
          </p:cNvSpPr>
          <p:nvPr>
            <p:ph type="subTitle" idx="1"/>
          </p:nvPr>
        </p:nvSpPr>
        <p:spPr>
          <a:xfrm>
            <a:off x="1143000" y="3585105"/>
            <a:ext cx="6858000" cy="1655762"/>
          </a:xfrm>
        </p:spPr>
        <p:txBody>
          <a:bodyPr>
            <a:normAutofit fontScale="92500" lnSpcReduction="10000"/>
          </a:bodyPr>
          <a:lstStyle/>
          <a:p>
            <a:r>
              <a:rPr lang="en-CA" dirty="0"/>
              <a:t>Advanced Statistical Analyses in Natural Resource Sciences (NRES 776)</a:t>
            </a:r>
          </a:p>
          <a:p>
            <a:r>
              <a:rPr lang="en-CA" dirty="0"/>
              <a:t>Instructor: Heather Bryan</a:t>
            </a:r>
          </a:p>
          <a:p>
            <a:r>
              <a:rPr lang="en-CA" dirty="0"/>
              <a:t>Sept 9, 2021</a:t>
            </a:r>
          </a:p>
        </p:txBody>
      </p:sp>
    </p:spTree>
    <p:extLst>
      <p:ext uri="{BB962C8B-B14F-4D97-AF65-F5344CB8AC3E}">
        <p14:creationId xmlns:p14="http://schemas.microsoft.com/office/powerpoint/2010/main" val="3076079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Assessments</a:t>
            </a:r>
          </a:p>
        </p:txBody>
      </p:sp>
      <p:sp>
        <p:nvSpPr>
          <p:cNvPr id="3" name="Content Placeholder 2"/>
          <p:cNvSpPr>
            <a:spLocks noGrp="1"/>
          </p:cNvSpPr>
          <p:nvPr>
            <p:ph idx="1"/>
          </p:nvPr>
        </p:nvSpPr>
        <p:spPr>
          <a:xfrm>
            <a:off x="0" y="1096962"/>
            <a:ext cx="9144000" cy="5532437"/>
          </a:xfrm>
        </p:spPr>
        <p:txBody>
          <a:bodyPr>
            <a:normAutofit/>
          </a:bodyPr>
          <a:lstStyle/>
          <a:p>
            <a:r>
              <a:rPr lang="en-CA" dirty="0"/>
              <a:t>Project 1</a:t>
            </a:r>
          </a:p>
          <a:p>
            <a:pPr lvl="1"/>
            <a:r>
              <a:rPr lang="en-CA" sz="2000" dirty="0"/>
              <a:t>data exploration, display, and limitations, simple statistical analysis from labs 1-6</a:t>
            </a:r>
          </a:p>
          <a:p>
            <a:r>
              <a:rPr lang="en-CA" dirty="0"/>
              <a:t>Format (60 points, 30% of grade)</a:t>
            </a:r>
          </a:p>
          <a:p>
            <a:pPr lvl="1"/>
            <a:r>
              <a:rPr lang="en-CA" sz="2000" dirty="0"/>
              <a:t>Background and research question</a:t>
            </a:r>
          </a:p>
          <a:p>
            <a:pPr lvl="1"/>
            <a:r>
              <a:rPr lang="en-CA" sz="2000" dirty="0"/>
              <a:t>Hypothesis and predictions</a:t>
            </a:r>
          </a:p>
          <a:p>
            <a:pPr lvl="1"/>
            <a:r>
              <a:rPr lang="en-CA" sz="2000" dirty="0"/>
              <a:t>Description of data and approach</a:t>
            </a:r>
          </a:p>
          <a:p>
            <a:pPr lvl="1"/>
            <a:r>
              <a:rPr lang="en-CA" sz="2000" dirty="0"/>
              <a:t>Analysis</a:t>
            </a:r>
          </a:p>
          <a:p>
            <a:pPr lvl="1"/>
            <a:r>
              <a:rPr lang="en-CA" sz="2000" dirty="0"/>
              <a:t>Limitations of data</a:t>
            </a:r>
          </a:p>
          <a:p>
            <a:pPr lvl="1"/>
            <a:r>
              <a:rPr lang="en-CA" sz="2000" dirty="0"/>
              <a:t>Graphical Abstract</a:t>
            </a:r>
          </a:p>
          <a:p>
            <a:pPr marL="271463" lvl="1" indent="-271463"/>
            <a:r>
              <a:rPr lang="en-CA" dirty="0"/>
              <a:t>Due Dates</a:t>
            </a:r>
          </a:p>
          <a:p>
            <a:pPr marL="728663" lvl="2" indent="-271463"/>
            <a:r>
              <a:rPr lang="en-CA" dirty="0"/>
              <a:t>Oct 13: data set, hypotheses, research question</a:t>
            </a:r>
          </a:p>
          <a:p>
            <a:pPr marL="728663" lvl="2" indent="-271463"/>
            <a:r>
              <a:rPr lang="en-CA" dirty="0"/>
              <a:t>Oct 20: Project outline and analytical approach</a:t>
            </a:r>
          </a:p>
          <a:p>
            <a:pPr marL="728663" lvl="2" indent="-271463"/>
            <a:r>
              <a:rPr lang="en-CA" dirty="0"/>
              <a:t>Oct 27: First draft (peer review)</a:t>
            </a:r>
          </a:p>
          <a:p>
            <a:pPr marL="728663" lvl="2" indent="-271463"/>
            <a:r>
              <a:rPr lang="en-CA" dirty="0"/>
              <a:t>Nov 3: Final report and graphical abstracts due (present to class)</a:t>
            </a:r>
          </a:p>
        </p:txBody>
      </p:sp>
    </p:spTree>
    <p:extLst>
      <p:ext uri="{BB962C8B-B14F-4D97-AF65-F5344CB8AC3E}">
        <p14:creationId xmlns:p14="http://schemas.microsoft.com/office/powerpoint/2010/main" val="17004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Assessments</a:t>
            </a:r>
          </a:p>
        </p:txBody>
      </p:sp>
      <p:sp>
        <p:nvSpPr>
          <p:cNvPr id="3" name="Content Placeholder 2"/>
          <p:cNvSpPr>
            <a:spLocks noGrp="1"/>
          </p:cNvSpPr>
          <p:nvPr>
            <p:ph idx="1"/>
          </p:nvPr>
        </p:nvSpPr>
        <p:spPr>
          <a:xfrm>
            <a:off x="0" y="1096962"/>
            <a:ext cx="9144000" cy="5532437"/>
          </a:xfrm>
        </p:spPr>
        <p:txBody>
          <a:bodyPr>
            <a:normAutofit/>
          </a:bodyPr>
          <a:lstStyle/>
          <a:p>
            <a:r>
              <a:rPr lang="en-CA" dirty="0"/>
              <a:t>Project 2</a:t>
            </a:r>
          </a:p>
          <a:p>
            <a:pPr lvl="1"/>
            <a:r>
              <a:rPr lang="en-CA" sz="2000" dirty="0"/>
              <a:t>Scientific publication, analyses from labs 7-12</a:t>
            </a:r>
          </a:p>
        </p:txBody>
      </p:sp>
    </p:spTree>
    <p:extLst>
      <p:ext uri="{BB962C8B-B14F-4D97-AF65-F5344CB8AC3E}">
        <p14:creationId xmlns:p14="http://schemas.microsoft.com/office/powerpoint/2010/main" val="90430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Assessments</a:t>
            </a:r>
          </a:p>
        </p:txBody>
      </p:sp>
      <p:sp>
        <p:nvSpPr>
          <p:cNvPr id="3" name="Content Placeholder 2"/>
          <p:cNvSpPr>
            <a:spLocks noGrp="1"/>
          </p:cNvSpPr>
          <p:nvPr>
            <p:ph idx="1"/>
          </p:nvPr>
        </p:nvSpPr>
        <p:spPr>
          <a:xfrm>
            <a:off x="0" y="1096962"/>
            <a:ext cx="9144000" cy="5532437"/>
          </a:xfrm>
        </p:spPr>
        <p:txBody>
          <a:bodyPr>
            <a:normAutofit/>
          </a:bodyPr>
          <a:lstStyle/>
          <a:p>
            <a:r>
              <a:rPr lang="en-CA" dirty="0"/>
              <a:t>Project 2</a:t>
            </a:r>
          </a:p>
          <a:p>
            <a:pPr lvl="1"/>
            <a:r>
              <a:rPr lang="en-CA" sz="2000" dirty="0"/>
              <a:t>Scientific publication, analyses from labs 7-12</a:t>
            </a:r>
          </a:p>
          <a:p>
            <a:r>
              <a:rPr lang="en-CA" dirty="0"/>
              <a:t>Format (100 points, 40% of grade)</a:t>
            </a:r>
          </a:p>
          <a:p>
            <a:pPr lvl="1"/>
            <a:r>
              <a:rPr lang="en-CA" sz="2000" dirty="0"/>
              <a:t>Title &amp; abstract</a:t>
            </a:r>
          </a:p>
          <a:p>
            <a:pPr lvl="1"/>
            <a:r>
              <a:rPr lang="en-CA" sz="2000" dirty="0"/>
              <a:t>Introduction</a:t>
            </a:r>
          </a:p>
          <a:p>
            <a:pPr lvl="1"/>
            <a:r>
              <a:rPr lang="en-CA" sz="2000" dirty="0"/>
              <a:t>Methods</a:t>
            </a:r>
          </a:p>
          <a:p>
            <a:pPr lvl="1"/>
            <a:r>
              <a:rPr lang="en-CA" sz="2000" dirty="0"/>
              <a:t>Results</a:t>
            </a:r>
          </a:p>
          <a:p>
            <a:pPr lvl="1"/>
            <a:r>
              <a:rPr lang="en-CA" sz="2000" dirty="0"/>
              <a:t>Discussion and literature cited</a:t>
            </a:r>
          </a:p>
          <a:p>
            <a:pPr lvl="1"/>
            <a:r>
              <a:rPr lang="en-CA" sz="2000" dirty="0" err="1"/>
              <a:t>Powerpoint</a:t>
            </a:r>
            <a:r>
              <a:rPr lang="en-CA" sz="2000" dirty="0"/>
              <a:t> presentation</a:t>
            </a:r>
          </a:p>
          <a:p>
            <a:pPr lvl="1"/>
            <a:r>
              <a:rPr lang="en-CA" sz="2000" dirty="0"/>
              <a:t>R Code as Appendix</a:t>
            </a:r>
          </a:p>
        </p:txBody>
      </p:sp>
    </p:spTree>
    <p:extLst>
      <p:ext uri="{BB962C8B-B14F-4D97-AF65-F5344CB8AC3E}">
        <p14:creationId xmlns:p14="http://schemas.microsoft.com/office/powerpoint/2010/main" val="197812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Assessments</a:t>
            </a:r>
          </a:p>
        </p:txBody>
      </p:sp>
      <p:sp>
        <p:nvSpPr>
          <p:cNvPr id="3" name="Content Placeholder 2"/>
          <p:cNvSpPr>
            <a:spLocks noGrp="1"/>
          </p:cNvSpPr>
          <p:nvPr>
            <p:ph idx="1"/>
          </p:nvPr>
        </p:nvSpPr>
        <p:spPr>
          <a:xfrm>
            <a:off x="0" y="1096962"/>
            <a:ext cx="9144000" cy="5532437"/>
          </a:xfrm>
        </p:spPr>
        <p:txBody>
          <a:bodyPr>
            <a:normAutofit/>
          </a:bodyPr>
          <a:lstStyle/>
          <a:p>
            <a:r>
              <a:rPr lang="en-CA" dirty="0"/>
              <a:t>Project 2</a:t>
            </a:r>
          </a:p>
          <a:p>
            <a:pPr lvl="1"/>
            <a:r>
              <a:rPr lang="en-CA" sz="2000" dirty="0"/>
              <a:t>Scientific publication, analyses from labs 7-12</a:t>
            </a:r>
          </a:p>
          <a:p>
            <a:r>
              <a:rPr lang="en-CA" dirty="0"/>
              <a:t>Format (100 points, 40% of grade)</a:t>
            </a:r>
          </a:p>
          <a:p>
            <a:pPr lvl="1"/>
            <a:r>
              <a:rPr lang="en-CA" sz="2000" dirty="0"/>
              <a:t>Title &amp; abstract</a:t>
            </a:r>
          </a:p>
          <a:p>
            <a:pPr lvl="1"/>
            <a:r>
              <a:rPr lang="en-CA" sz="2000" dirty="0"/>
              <a:t>Introduction</a:t>
            </a:r>
          </a:p>
          <a:p>
            <a:pPr lvl="1"/>
            <a:r>
              <a:rPr lang="en-CA" sz="2000" dirty="0"/>
              <a:t>Methods</a:t>
            </a:r>
          </a:p>
          <a:p>
            <a:pPr lvl="1"/>
            <a:r>
              <a:rPr lang="en-CA" sz="2000" dirty="0"/>
              <a:t>Results</a:t>
            </a:r>
          </a:p>
          <a:p>
            <a:pPr lvl="1"/>
            <a:r>
              <a:rPr lang="en-CA" sz="2000" dirty="0"/>
              <a:t>Discussion and literature cited</a:t>
            </a:r>
          </a:p>
          <a:p>
            <a:pPr lvl="1"/>
            <a:r>
              <a:rPr lang="en-CA" sz="2000" dirty="0" err="1"/>
              <a:t>Powerpoint</a:t>
            </a:r>
            <a:r>
              <a:rPr lang="en-CA" sz="2000" dirty="0"/>
              <a:t> presentation</a:t>
            </a:r>
          </a:p>
          <a:p>
            <a:pPr lvl="1"/>
            <a:r>
              <a:rPr lang="en-CA" sz="2000" dirty="0"/>
              <a:t>R Code as Appendix</a:t>
            </a:r>
          </a:p>
          <a:p>
            <a:pPr marL="271463" lvl="1" indent="-271463"/>
            <a:r>
              <a:rPr lang="en-CA" dirty="0"/>
              <a:t>Due Dates</a:t>
            </a:r>
          </a:p>
          <a:p>
            <a:pPr marL="728663" lvl="2" indent="-271463"/>
            <a:r>
              <a:rPr lang="en-CA" dirty="0"/>
              <a:t>Nov 17: data set, hypotheses, research question</a:t>
            </a:r>
          </a:p>
          <a:p>
            <a:pPr marL="728663" lvl="2" indent="-271463"/>
            <a:r>
              <a:rPr lang="en-CA" dirty="0"/>
              <a:t>Nov 24: Project outline and analytical approach</a:t>
            </a:r>
          </a:p>
          <a:p>
            <a:pPr marL="728663" lvl="2" indent="-271463"/>
            <a:r>
              <a:rPr lang="en-CA" dirty="0"/>
              <a:t>Dec 1: First draft and Presentations (peer review)</a:t>
            </a:r>
          </a:p>
          <a:p>
            <a:pPr marL="728663" lvl="2" indent="-271463"/>
            <a:r>
              <a:rPr lang="en-CA" dirty="0"/>
              <a:t>Dec 6: Final report and graphical abstracts due (present to class)</a:t>
            </a:r>
          </a:p>
        </p:txBody>
      </p:sp>
    </p:spTree>
    <p:extLst>
      <p:ext uri="{BB962C8B-B14F-4D97-AF65-F5344CB8AC3E}">
        <p14:creationId xmlns:p14="http://schemas.microsoft.com/office/powerpoint/2010/main" val="374771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Data Sources</a:t>
            </a:r>
          </a:p>
        </p:txBody>
      </p:sp>
      <p:sp>
        <p:nvSpPr>
          <p:cNvPr id="3" name="Content Placeholder 2"/>
          <p:cNvSpPr>
            <a:spLocks noGrp="1"/>
          </p:cNvSpPr>
          <p:nvPr>
            <p:ph idx="1"/>
          </p:nvPr>
        </p:nvSpPr>
        <p:spPr>
          <a:xfrm>
            <a:off x="328083" y="1020764"/>
            <a:ext cx="8487834" cy="5837236"/>
          </a:xfrm>
        </p:spPr>
        <p:txBody>
          <a:bodyPr>
            <a:normAutofit fontScale="62500" lnSpcReduction="20000"/>
          </a:bodyPr>
          <a:lstStyle/>
          <a:p>
            <a:pPr lvl="0"/>
            <a:r>
              <a:rPr lang="en-US" sz="4500" dirty="0"/>
              <a:t>Own data</a:t>
            </a:r>
          </a:p>
          <a:p>
            <a:pPr lvl="0"/>
            <a:r>
              <a:rPr lang="en-US" sz="4500" dirty="0"/>
              <a:t>Lab data</a:t>
            </a:r>
          </a:p>
          <a:p>
            <a:pPr lvl="0"/>
            <a:r>
              <a:rPr lang="en-US" sz="4500" dirty="0"/>
              <a:t>Published data</a:t>
            </a:r>
          </a:p>
          <a:p>
            <a:pPr marL="804863" lvl="0" indent="-50800"/>
            <a:r>
              <a:rPr lang="en-US" dirty="0"/>
              <a:t>Ecological Data Wiki</a:t>
            </a:r>
            <a:endParaRPr lang="en-CA" dirty="0"/>
          </a:p>
          <a:p>
            <a:pPr marL="804863" lvl="1" indent="-50800"/>
            <a:r>
              <a:rPr lang="en-US" u="sng" dirty="0">
                <a:hlinkClick r:id="rId2"/>
              </a:rPr>
              <a:t>http://ecologicaldata.org/</a:t>
            </a:r>
            <a:endParaRPr lang="en-CA" dirty="0"/>
          </a:p>
          <a:p>
            <a:pPr marL="804863" lvl="0" indent="-50800"/>
            <a:r>
              <a:rPr lang="en-US" dirty="0"/>
              <a:t>Ecological Society of America Data Registry</a:t>
            </a:r>
            <a:endParaRPr lang="en-CA" dirty="0"/>
          </a:p>
          <a:p>
            <a:pPr marL="804863" lvl="1" indent="-50800"/>
            <a:r>
              <a:rPr lang="en-US" u="sng" dirty="0">
                <a:hlinkClick r:id="rId3"/>
              </a:rPr>
              <a:t>http://data.esa.org/esa/style/skins/esa/index.jsp</a:t>
            </a:r>
            <a:endParaRPr lang="en-CA" dirty="0"/>
          </a:p>
          <a:p>
            <a:pPr marL="804863" lvl="0" indent="-50800"/>
            <a:r>
              <a:rPr lang="en-US" dirty="0"/>
              <a:t>DRYAD</a:t>
            </a:r>
            <a:endParaRPr lang="en-CA" dirty="0"/>
          </a:p>
          <a:p>
            <a:pPr marL="804863" lvl="1" indent="-50800"/>
            <a:r>
              <a:rPr lang="en-US" u="sng" dirty="0">
                <a:hlinkClick r:id="rId4"/>
              </a:rPr>
              <a:t>http://www.datadryad.org/</a:t>
            </a:r>
            <a:endParaRPr lang="en-CA" dirty="0"/>
          </a:p>
          <a:p>
            <a:pPr marL="804863" lvl="0" indent="-50800"/>
            <a:r>
              <a:rPr lang="en-US" dirty="0"/>
              <a:t>LTER: Long Term Ecological Research network</a:t>
            </a:r>
            <a:endParaRPr lang="en-CA" dirty="0"/>
          </a:p>
          <a:p>
            <a:pPr marL="804863" lvl="1" indent="-50800"/>
            <a:r>
              <a:rPr lang="en-US" u="sng" dirty="0">
                <a:hlinkClick r:id="rId5"/>
              </a:rPr>
              <a:t>http://metacat.lternet.edu/das/lter/index.jsp</a:t>
            </a:r>
            <a:endParaRPr lang="en-CA" dirty="0"/>
          </a:p>
          <a:p>
            <a:pPr marL="804863" indent="-50800"/>
            <a:r>
              <a:rPr lang="en-US" dirty="0"/>
              <a:t>Data lists</a:t>
            </a:r>
            <a:endParaRPr lang="en-CA" dirty="0"/>
          </a:p>
          <a:p>
            <a:pPr marL="804863" lvl="0" indent="-50800"/>
            <a:r>
              <a:rPr lang="en-US" dirty="0"/>
              <a:t>NCEAS: Ecological and spatial data sources</a:t>
            </a:r>
            <a:endParaRPr lang="en-CA" dirty="0"/>
          </a:p>
          <a:p>
            <a:pPr marL="804863" lvl="1" indent="-50800"/>
            <a:r>
              <a:rPr lang="en-US" u="sng" dirty="0">
                <a:hlinkClick r:id="rId6"/>
              </a:rPr>
              <a:t>https://www.nceas.ucsb.edu/scicomp/data</a:t>
            </a:r>
            <a:endParaRPr lang="en-CA" dirty="0"/>
          </a:p>
          <a:p>
            <a:pPr marL="804863" lvl="0" indent="-50800"/>
            <a:r>
              <a:rPr lang="en-US" dirty="0"/>
              <a:t>UC Berkeley: Data repositories</a:t>
            </a:r>
            <a:endParaRPr lang="en-CA" dirty="0"/>
          </a:p>
          <a:p>
            <a:pPr marL="804863" lvl="1" indent="-50800"/>
            <a:r>
              <a:rPr lang="en-US" u="sng" dirty="0">
                <a:hlinkClick r:id="rId7"/>
              </a:rPr>
              <a:t>http://www.lib.berkeley.edu/BIOS/data_environment.html</a:t>
            </a:r>
            <a:endParaRPr lang="en-CA" dirty="0"/>
          </a:p>
          <a:p>
            <a:pPr marL="804863" lvl="0" indent="-50800"/>
            <a:r>
              <a:rPr lang="en-US" dirty="0"/>
              <a:t>Duke University: Data repositories</a:t>
            </a:r>
            <a:endParaRPr lang="en-CA" dirty="0"/>
          </a:p>
          <a:p>
            <a:pPr marL="804863" indent="-50800"/>
            <a:r>
              <a:rPr lang="en-US" u="sng" dirty="0">
                <a:hlinkClick r:id="rId8"/>
              </a:rPr>
              <a:t>http://guides.library.duke.edu/content.php?pid=177435&amp;sid=1709958</a:t>
            </a:r>
            <a:endParaRPr lang="en-CA" dirty="0"/>
          </a:p>
          <a:p>
            <a:endParaRPr lang="en-CA" dirty="0"/>
          </a:p>
        </p:txBody>
      </p:sp>
    </p:spTree>
    <p:extLst>
      <p:ext uri="{BB962C8B-B14F-4D97-AF65-F5344CB8AC3E}">
        <p14:creationId xmlns:p14="http://schemas.microsoft.com/office/powerpoint/2010/main" val="4138359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Selecting Data</a:t>
            </a:r>
          </a:p>
        </p:txBody>
      </p:sp>
      <p:sp>
        <p:nvSpPr>
          <p:cNvPr id="3" name="Content Placeholder 2"/>
          <p:cNvSpPr>
            <a:spLocks noGrp="1"/>
          </p:cNvSpPr>
          <p:nvPr>
            <p:ph idx="1"/>
          </p:nvPr>
        </p:nvSpPr>
        <p:spPr>
          <a:xfrm>
            <a:off x="328083" y="1181631"/>
            <a:ext cx="8487834" cy="5837236"/>
          </a:xfrm>
        </p:spPr>
        <p:txBody>
          <a:bodyPr>
            <a:normAutofit/>
          </a:bodyPr>
          <a:lstStyle/>
          <a:p>
            <a:pPr lvl="0"/>
            <a:r>
              <a:rPr lang="en-US" dirty="0"/>
              <a:t>Simple data will not be easy data to use</a:t>
            </a:r>
            <a:endParaRPr lang="en-CA" dirty="0"/>
          </a:p>
          <a:p>
            <a:pPr lvl="0"/>
            <a:r>
              <a:rPr lang="en-US" dirty="0"/>
              <a:t>Big (but not too big)</a:t>
            </a:r>
            <a:endParaRPr lang="en-CA" dirty="0"/>
          </a:p>
          <a:p>
            <a:pPr lvl="0"/>
            <a:r>
              <a:rPr lang="en-US" dirty="0"/>
              <a:t>Clear question in mind?</a:t>
            </a:r>
            <a:endParaRPr lang="en-CA" dirty="0"/>
          </a:p>
          <a:p>
            <a:pPr lvl="1"/>
            <a:r>
              <a:rPr lang="en-US" dirty="0"/>
              <a:t>Scientific hypothesis</a:t>
            </a:r>
            <a:endParaRPr lang="en-CA" dirty="0"/>
          </a:p>
          <a:p>
            <a:pPr lvl="1"/>
            <a:r>
              <a:rPr lang="en-US" dirty="0"/>
              <a:t>Model testing</a:t>
            </a:r>
            <a:endParaRPr lang="en-CA" dirty="0"/>
          </a:p>
          <a:p>
            <a:pPr lvl="0"/>
            <a:r>
              <a:rPr lang="en-US" dirty="0"/>
              <a:t>Incorporate real sampling or experimental design constraints</a:t>
            </a:r>
            <a:endParaRPr lang="en-CA" dirty="0"/>
          </a:p>
          <a:p>
            <a:pPr lvl="0"/>
            <a:r>
              <a:rPr lang="en-US" dirty="0"/>
              <a:t>Incorporate multiple variables</a:t>
            </a:r>
            <a:endParaRPr lang="en-CA" dirty="0"/>
          </a:p>
          <a:p>
            <a:pPr lvl="0"/>
            <a:r>
              <a:rPr lang="en-US" dirty="0"/>
              <a:t>Time invested in getting good data will pay large dividends later</a:t>
            </a:r>
            <a:endParaRPr lang="en-CA" dirty="0"/>
          </a:p>
        </p:txBody>
      </p:sp>
    </p:spTree>
    <p:extLst>
      <p:ext uri="{BB962C8B-B14F-4D97-AF65-F5344CB8AC3E}">
        <p14:creationId xmlns:p14="http://schemas.microsoft.com/office/powerpoint/2010/main" val="354287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Discussion Papers</a:t>
            </a:r>
          </a:p>
        </p:txBody>
      </p:sp>
      <p:sp>
        <p:nvSpPr>
          <p:cNvPr id="3" name="Content Placeholder 2"/>
          <p:cNvSpPr>
            <a:spLocks noGrp="1"/>
          </p:cNvSpPr>
          <p:nvPr>
            <p:ph idx="1"/>
          </p:nvPr>
        </p:nvSpPr>
        <p:spPr>
          <a:xfrm>
            <a:off x="0" y="1068388"/>
            <a:ext cx="9144000" cy="5789612"/>
          </a:xfrm>
        </p:spPr>
        <p:txBody>
          <a:bodyPr>
            <a:normAutofit fontScale="92500" lnSpcReduction="10000"/>
          </a:bodyPr>
          <a:lstStyle/>
          <a:p>
            <a:r>
              <a:rPr lang="en-CA" dirty="0"/>
              <a:t>Two/week, will send link to sign up in Blackboard</a:t>
            </a:r>
          </a:p>
          <a:p>
            <a:r>
              <a:rPr lang="en-CA" dirty="0"/>
              <a:t>10% of grade for leading a discussion (in pairs)</a:t>
            </a:r>
          </a:p>
          <a:p>
            <a:r>
              <a:rPr lang="en-CA" dirty="0"/>
              <a:t>Should start with brief (10-15 min) summary of the topic</a:t>
            </a:r>
          </a:p>
          <a:p>
            <a:pPr lvl="1"/>
            <a:r>
              <a:rPr lang="en-CA" dirty="0"/>
              <a:t>Balance enough detail without going into too much</a:t>
            </a:r>
          </a:p>
          <a:p>
            <a:pPr lvl="1"/>
            <a:r>
              <a:rPr lang="en-CA" dirty="0"/>
              <a:t>May need to refer to other literature for context</a:t>
            </a:r>
          </a:p>
          <a:p>
            <a:pPr marL="271463" lvl="1" indent="-271463"/>
            <a:r>
              <a:rPr lang="en-CA" sz="2800" dirty="0"/>
              <a:t>Have some discussion questions prepared to guide the class</a:t>
            </a:r>
          </a:p>
          <a:p>
            <a:pPr marL="271463" lvl="1" indent="-271463"/>
            <a:r>
              <a:rPr lang="en-CA" sz="2800" dirty="0"/>
              <a:t>You can decide on the format. For example, you could break the class into groups to answer specific questions, or have the whole class discuss the same questions. Feel free to talk with me about ideas!</a:t>
            </a:r>
          </a:p>
          <a:p>
            <a:pPr marL="271463" lvl="1" indent="-271463"/>
            <a:r>
              <a:rPr lang="en-CA" sz="2800" dirty="0"/>
              <a:t>Here are some useful tips on leading a discussion: </a:t>
            </a:r>
            <a:r>
              <a:rPr lang="en-CA" sz="2800" dirty="0">
                <a:hlinkClick r:id="rId2"/>
              </a:rPr>
              <a:t>http://baumlab.weebly.com/uploads/1/2/4/4/12445281/462_2016_tutorial1_howtoleaddiscussion.pdf</a:t>
            </a:r>
            <a:endParaRPr lang="en-CA" sz="2800" dirty="0"/>
          </a:p>
          <a:p>
            <a:pPr marL="271463" lvl="1" indent="-271463"/>
            <a:r>
              <a:rPr lang="en-CA" sz="2800" dirty="0"/>
              <a:t>First discussion Wednesday on Reproducible code</a:t>
            </a:r>
          </a:p>
        </p:txBody>
      </p:sp>
    </p:spTree>
    <p:extLst>
      <p:ext uri="{BB962C8B-B14F-4D97-AF65-F5344CB8AC3E}">
        <p14:creationId xmlns:p14="http://schemas.microsoft.com/office/powerpoint/2010/main" val="415859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Take-home exam</a:t>
            </a:r>
          </a:p>
        </p:txBody>
      </p:sp>
      <p:sp>
        <p:nvSpPr>
          <p:cNvPr id="3" name="Content Placeholder 2"/>
          <p:cNvSpPr>
            <a:spLocks noGrp="1"/>
          </p:cNvSpPr>
          <p:nvPr>
            <p:ph idx="1"/>
          </p:nvPr>
        </p:nvSpPr>
        <p:spPr>
          <a:xfrm>
            <a:off x="0" y="1068388"/>
            <a:ext cx="9144000" cy="5789612"/>
          </a:xfrm>
        </p:spPr>
        <p:txBody>
          <a:bodyPr>
            <a:normAutofit/>
          </a:bodyPr>
          <a:lstStyle/>
          <a:p>
            <a:r>
              <a:rPr lang="en-CA" sz="2800" dirty="0"/>
              <a:t>Open book, independent</a:t>
            </a:r>
          </a:p>
          <a:p>
            <a:r>
              <a:rPr lang="en-CA" dirty="0"/>
              <a:t>Will cover all topics from labs</a:t>
            </a:r>
          </a:p>
          <a:p>
            <a:r>
              <a:rPr lang="en-CA" sz="2800" dirty="0"/>
              <a:t>Will have to analyze some data sets</a:t>
            </a:r>
          </a:p>
          <a:p>
            <a:r>
              <a:rPr lang="en-CA" dirty="0"/>
              <a:t>20% of grade</a:t>
            </a:r>
          </a:p>
          <a:p>
            <a:r>
              <a:rPr lang="en-CA" sz="2800" dirty="0"/>
              <a:t>Available Dec 9, due Dec 16 at 5:00 pm</a:t>
            </a:r>
          </a:p>
        </p:txBody>
      </p:sp>
    </p:spTree>
    <p:extLst>
      <p:ext uri="{BB962C8B-B14F-4D97-AF65-F5344CB8AC3E}">
        <p14:creationId xmlns:p14="http://schemas.microsoft.com/office/powerpoint/2010/main" val="78592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Online Learning</a:t>
            </a:r>
          </a:p>
        </p:txBody>
      </p:sp>
      <p:sp>
        <p:nvSpPr>
          <p:cNvPr id="3" name="Content Placeholder 2"/>
          <p:cNvSpPr>
            <a:spLocks noGrp="1"/>
          </p:cNvSpPr>
          <p:nvPr>
            <p:ph idx="1"/>
          </p:nvPr>
        </p:nvSpPr>
        <p:spPr>
          <a:xfrm>
            <a:off x="611312" y="1356582"/>
            <a:ext cx="7921375" cy="5789612"/>
          </a:xfrm>
        </p:spPr>
        <p:txBody>
          <a:bodyPr>
            <a:normAutofit/>
          </a:bodyPr>
          <a:lstStyle/>
          <a:p>
            <a:r>
              <a:rPr lang="en-CA" sz="2800" dirty="0"/>
              <a:t>Classroom tour</a:t>
            </a:r>
          </a:p>
          <a:p>
            <a:r>
              <a:rPr lang="en-CA" dirty="0"/>
              <a:t>Tips &amp; Tricks</a:t>
            </a:r>
          </a:p>
          <a:p>
            <a:r>
              <a:rPr lang="en-CA" sz="2800" dirty="0"/>
              <a:t>Suggestions</a:t>
            </a:r>
          </a:p>
        </p:txBody>
      </p:sp>
    </p:spTree>
    <p:extLst>
      <p:ext uri="{BB962C8B-B14F-4D97-AF65-F5344CB8AC3E}">
        <p14:creationId xmlns:p14="http://schemas.microsoft.com/office/powerpoint/2010/main" val="34401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Lab Next Week</a:t>
            </a:r>
          </a:p>
        </p:txBody>
      </p:sp>
      <p:sp>
        <p:nvSpPr>
          <p:cNvPr id="3" name="Content Placeholder 2"/>
          <p:cNvSpPr>
            <a:spLocks noGrp="1"/>
          </p:cNvSpPr>
          <p:nvPr>
            <p:ph idx="1"/>
          </p:nvPr>
        </p:nvSpPr>
        <p:spPr>
          <a:xfrm>
            <a:off x="611312" y="1058311"/>
            <a:ext cx="7921375" cy="5789612"/>
          </a:xfrm>
        </p:spPr>
        <p:txBody>
          <a:bodyPr>
            <a:normAutofit/>
          </a:bodyPr>
          <a:lstStyle/>
          <a:p>
            <a:r>
              <a:rPr lang="en-CA" sz="2800" dirty="0"/>
              <a:t>Wednesday at 11:30 am</a:t>
            </a:r>
          </a:p>
          <a:p>
            <a:r>
              <a:rPr lang="en-CA" dirty="0"/>
              <a:t>Discussion (Volunteers?)</a:t>
            </a:r>
          </a:p>
          <a:p>
            <a:pPr lvl="1"/>
            <a:r>
              <a:rPr lang="en-CA" dirty="0"/>
              <a:t>1. Data Management and Reproducibility</a:t>
            </a:r>
          </a:p>
          <a:p>
            <a:pPr lvl="1"/>
            <a:r>
              <a:rPr lang="en-CA" dirty="0" err="1"/>
              <a:t>Stodden</a:t>
            </a:r>
            <a:r>
              <a:rPr lang="en-CA" dirty="0"/>
              <a:t> et al. 2018. Journal policy for computational reproducibility. PNAS</a:t>
            </a:r>
          </a:p>
          <a:p>
            <a:pPr lvl="1"/>
            <a:r>
              <a:rPr lang="en-CA" dirty="0"/>
              <a:t>2. Alston et al. 2020. A Beginner's Guide to Conducting Reproducible Research. Bull </a:t>
            </a:r>
            <a:r>
              <a:rPr lang="en-CA" dirty="0" err="1"/>
              <a:t>Ecol</a:t>
            </a:r>
            <a:r>
              <a:rPr lang="en-CA" dirty="0"/>
              <a:t> </a:t>
            </a:r>
            <a:r>
              <a:rPr lang="en-CA" dirty="0" err="1"/>
              <a:t>Soc</a:t>
            </a:r>
            <a:r>
              <a:rPr lang="en-CA" dirty="0"/>
              <a:t> Am 102( 2):e01801. </a:t>
            </a:r>
          </a:p>
          <a:p>
            <a:pPr marL="266700" lvl="1" indent="-266700"/>
            <a:r>
              <a:rPr lang="en-CA" sz="2800" dirty="0"/>
              <a:t>Download R Studio ahead of time</a:t>
            </a:r>
          </a:p>
          <a:p>
            <a:pPr marL="266700" lvl="1" indent="-266700"/>
            <a:r>
              <a:rPr lang="en-CA" sz="2800" dirty="0"/>
              <a:t>R Studio Intro Video</a:t>
            </a:r>
          </a:p>
          <a:p>
            <a:pPr marL="266700" lvl="1" indent="-266700"/>
            <a:r>
              <a:rPr lang="en-CA" sz="2800" dirty="0"/>
              <a:t>Learning how to Code Articles</a:t>
            </a:r>
          </a:p>
          <a:p>
            <a:pPr marL="266700" lvl="1" indent="-266700"/>
            <a:r>
              <a:rPr lang="en-CA" sz="2800" dirty="0"/>
              <a:t>Introduction to R Tutorial in </a:t>
            </a:r>
            <a:r>
              <a:rPr lang="en-CA" sz="2800" dirty="0" err="1"/>
              <a:t>Datacamp</a:t>
            </a:r>
            <a:endParaRPr lang="en-CA" sz="2800" dirty="0"/>
          </a:p>
          <a:p>
            <a:pPr lvl="1"/>
            <a:endParaRPr lang="en-CA" sz="2400" dirty="0"/>
          </a:p>
        </p:txBody>
      </p:sp>
    </p:spTree>
    <p:extLst>
      <p:ext uri="{BB962C8B-B14F-4D97-AF65-F5344CB8AC3E}">
        <p14:creationId xmlns:p14="http://schemas.microsoft.com/office/powerpoint/2010/main" val="248204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Agenda for Today</a:t>
            </a:r>
          </a:p>
        </p:txBody>
      </p:sp>
      <p:sp>
        <p:nvSpPr>
          <p:cNvPr id="3" name="Content Placeholder 2"/>
          <p:cNvSpPr>
            <a:spLocks noGrp="1"/>
          </p:cNvSpPr>
          <p:nvPr>
            <p:ph idx="1"/>
          </p:nvPr>
        </p:nvSpPr>
        <p:spPr>
          <a:xfrm>
            <a:off x="867833" y="1690158"/>
            <a:ext cx="7408333" cy="4351338"/>
          </a:xfrm>
        </p:spPr>
        <p:txBody>
          <a:bodyPr/>
          <a:lstStyle/>
          <a:p>
            <a:r>
              <a:rPr lang="en-CA" dirty="0"/>
              <a:t>Introductions</a:t>
            </a:r>
          </a:p>
          <a:p>
            <a:r>
              <a:rPr lang="en-CA" dirty="0"/>
              <a:t>About the course</a:t>
            </a:r>
          </a:p>
          <a:p>
            <a:r>
              <a:rPr lang="en-CA" dirty="0"/>
              <a:t>Assignments</a:t>
            </a:r>
          </a:p>
        </p:txBody>
      </p:sp>
    </p:spTree>
    <p:extLst>
      <p:ext uri="{BB962C8B-B14F-4D97-AF65-F5344CB8AC3E}">
        <p14:creationId xmlns:p14="http://schemas.microsoft.com/office/powerpoint/2010/main" val="314571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Territorial acknowledgement</a:t>
            </a:r>
          </a:p>
        </p:txBody>
      </p:sp>
      <p:sp>
        <p:nvSpPr>
          <p:cNvPr id="4" name="Rectangle 3"/>
          <p:cNvSpPr txBox="1">
            <a:spLocks noGrp="1" noChangeArrowheads="1"/>
          </p:cNvSpPr>
          <p:nvPr>
            <p:ph idx="1"/>
          </p:nvPr>
        </p:nvSpPr>
        <p:spPr>
          <a:xfrm>
            <a:off x="364066" y="1185333"/>
            <a:ext cx="8415867" cy="4288368"/>
          </a:xfrm>
          <a:prstGeom prst="rect">
            <a:avLst/>
          </a:prstGeom>
        </p:spPr>
        <p:txBody>
          <a:bodyPr/>
          <a:lstStyle>
            <a:lvl1pPr marL="342900" indent="-342900" algn="l" rtl="0" eaLnBrk="0" fontAlgn="base" hangingPunct="0">
              <a:spcBef>
                <a:spcPct val="20000"/>
              </a:spcBef>
              <a:spcAft>
                <a:spcPct val="0"/>
              </a:spcAft>
              <a:buChar char="•"/>
              <a:defRPr sz="32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2"/>
                </a:solidFill>
                <a:latin typeface="+mn-lt"/>
              </a:defRPr>
            </a:lvl2pPr>
            <a:lvl3pPr marL="1143000" indent="-228600" algn="l" rtl="0" eaLnBrk="0" fontAlgn="base" hangingPunct="0">
              <a:spcBef>
                <a:spcPct val="20000"/>
              </a:spcBef>
              <a:spcAft>
                <a:spcPct val="0"/>
              </a:spcAft>
              <a:buChar char="•"/>
              <a:defRPr sz="2400">
                <a:solidFill>
                  <a:schemeClr val="bg2"/>
                </a:solidFill>
                <a:latin typeface="+mn-lt"/>
              </a:defRPr>
            </a:lvl3pPr>
            <a:lvl4pPr marL="1600200" indent="-228600" algn="l" rtl="0" eaLnBrk="0" fontAlgn="base" hangingPunct="0">
              <a:spcBef>
                <a:spcPct val="20000"/>
              </a:spcBef>
              <a:spcAft>
                <a:spcPct val="0"/>
              </a:spcAft>
              <a:buChar char="–"/>
              <a:defRPr sz="2000">
                <a:solidFill>
                  <a:schemeClr val="bg2"/>
                </a:solidFill>
                <a:latin typeface="+mn-lt"/>
              </a:defRPr>
            </a:lvl4pPr>
            <a:lvl5pPr marL="2057400" indent="-228600" algn="l" rtl="0" eaLnBrk="0" fontAlgn="base" hangingPunct="0">
              <a:spcBef>
                <a:spcPct val="20000"/>
              </a:spcBef>
              <a:spcAft>
                <a:spcPct val="0"/>
              </a:spcAft>
              <a:buChar char="»"/>
              <a:defRPr sz="2000">
                <a:solidFill>
                  <a:schemeClr val="bg2"/>
                </a:solidFill>
                <a:latin typeface="+mn-lt"/>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a:lstStyle>
          <a:p>
            <a:pPr eaLnBrk="1" hangingPunct="1">
              <a:defRPr/>
            </a:pPr>
            <a:r>
              <a:rPr lang="en-CA" altLang="en-US" sz="2800" b="0" i="0" u="none" kern="0" dirty="0">
                <a:solidFill>
                  <a:schemeClr val="tx1"/>
                </a:solidFill>
                <a:latin typeface="Arial" panose="020B0604020202020204" pitchFamily="34" charset="0"/>
                <a:cs typeface="Arial" panose="020B0604020202020204" pitchFamily="34" charset="0"/>
              </a:rPr>
              <a:t>UNBC is located on the </a:t>
            </a:r>
            <a:r>
              <a:rPr lang="en-CA" altLang="en-US" sz="2800" b="0" i="0" u="none" kern="0" dirty="0" err="1">
                <a:solidFill>
                  <a:schemeClr val="tx1"/>
                </a:solidFill>
                <a:latin typeface="Arial" panose="020B0604020202020204" pitchFamily="34" charset="0"/>
                <a:cs typeface="Arial" panose="020B0604020202020204" pitchFamily="34" charset="0"/>
              </a:rPr>
              <a:t>unceded</a:t>
            </a:r>
            <a:r>
              <a:rPr lang="en-CA" altLang="en-US" sz="2800" b="0" i="0" u="none" kern="0" dirty="0">
                <a:solidFill>
                  <a:schemeClr val="tx1"/>
                </a:solidFill>
                <a:latin typeface="Arial" panose="020B0604020202020204" pitchFamily="34" charset="0"/>
                <a:cs typeface="Arial" panose="020B0604020202020204" pitchFamily="34" charset="0"/>
              </a:rPr>
              <a:t> territory of the </a:t>
            </a:r>
            <a:r>
              <a:rPr lang="en-CA" altLang="en-US" sz="2800" b="0" i="0" u="none" kern="0" dirty="0" err="1">
                <a:solidFill>
                  <a:schemeClr val="tx1"/>
                </a:solidFill>
                <a:latin typeface="Arial" panose="020B0604020202020204" pitchFamily="34" charset="0"/>
                <a:cs typeface="Arial" panose="020B0604020202020204" pitchFamily="34" charset="0"/>
              </a:rPr>
              <a:t>Leidhli</a:t>
            </a:r>
            <a:r>
              <a:rPr lang="en-CA" altLang="en-US" sz="2800" b="0" i="0" u="none" kern="0" dirty="0">
                <a:solidFill>
                  <a:schemeClr val="tx1"/>
                </a:solidFill>
                <a:latin typeface="Arial" panose="020B0604020202020204" pitchFamily="34" charset="0"/>
                <a:cs typeface="Arial" panose="020B0604020202020204" pitchFamily="34" charset="0"/>
              </a:rPr>
              <a:t> </a:t>
            </a:r>
            <a:r>
              <a:rPr lang="en-CA" altLang="en-US" sz="2800" b="0" i="0" u="none" kern="0" dirty="0" err="1">
                <a:solidFill>
                  <a:schemeClr val="tx1"/>
                </a:solidFill>
                <a:latin typeface="Arial" panose="020B0604020202020204" pitchFamily="34" charset="0"/>
                <a:cs typeface="Arial" panose="020B0604020202020204" pitchFamily="34" charset="0"/>
              </a:rPr>
              <a:t>T’enneh</a:t>
            </a:r>
            <a:r>
              <a:rPr lang="en-CA" altLang="en-US" sz="2800" b="0" i="0" u="none" kern="0" dirty="0">
                <a:solidFill>
                  <a:schemeClr val="tx1"/>
                </a:solidFill>
                <a:latin typeface="Arial" panose="020B0604020202020204" pitchFamily="34" charset="0"/>
                <a:cs typeface="Arial" panose="020B0604020202020204" pitchFamily="34" charset="0"/>
              </a:rPr>
              <a:t> Nation</a:t>
            </a:r>
          </a:p>
          <a:p>
            <a:pPr marL="0" indent="0" eaLnBrk="1" hangingPunct="1">
              <a:buNone/>
              <a:defRPr/>
            </a:pPr>
            <a:br>
              <a:rPr lang="en-US" altLang="en-US" sz="2800" b="0" i="0" u="none" kern="0" dirty="0">
                <a:solidFill>
                  <a:schemeClr val="tx1"/>
                </a:solidFill>
                <a:latin typeface="Arial" panose="020B0604020202020204" pitchFamily="34" charset="0"/>
                <a:cs typeface="Arial" panose="020B0604020202020204" pitchFamily="34" charset="0"/>
              </a:rPr>
            </a:br>
            <a:endParaRPr lang="en-US" altLang="en-US" sz="2800" b="0" i="0" u="none" kern="0" dirty="0">
              <a:solidFill>
                <a:schemeClr val="tx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434" y="2108201"/>
            <a:ext cx="7443130" cy="4550833"/>
          </a:xfrm>
          <a:prstGeom prst="rect">
            <a:avLst/>
          </a:prstGeom>
        </p:spPr>
      </p:pic>
    </p:spTree>
    <p:extLst>
      <p:ext uri="{BB962C8B-B14F-4D97-AF65-F5344CB8AC3E}">
        <p14:creationId xmlns:p14="http://schemas.microsoft.com/office/powerpoint/2010/main" val="2860274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Introductions</a:t>
            </a:r>
          </a:p>
        </p:txBody>
      </p:sp>
      <p:sp>
        <p:nvSpPr>
          <p:cNvPr id="3" name="Content Placeholder 2"/>
          <p:cNvSpPr>
            <a:spLocks noGrp="1"/>
          </p:cNvSpPr>
          <p:nvPr>
            <p:ph idx="1"/>
          </p:nvPr>
        </p:nvSpPr>
        <p:spPr>
          <a:xfrm>
            <a:off x="842481" y="1325563"/>
            <a:ext cx="7459038" cy="4351338"/>
          </a:xfrm>
        </p:spPr>
        <p:txBody>
          <a:bodyPr/>
          <a:lstStyle/>
          <a:p>
            <a:r>
              <a:rPr lang="en-CA" dirty="0"/>
              <a:t>Name, program, research topic and type of data/analyses, what you hope to gain from the course</a:t>
            </a:r>
          </a:p>
        </p:txBody>
      </p:sp>
    </p:spTree>
    <p:extLst>
      <p:ext uri="{BB962C8B-B14F-4D97-AF65-F5344CB8AC3E}">
        <p14:creationId xmlns:p14="http://schemas.microsoft.com/office/powerpoint/2010/main" val="238353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What this course is (&amp; isn’t)</a:t>
            </a:r>
          </a:p>
        </p:txBody>
      </p:sp>
      <p:sp>
        <p:nvSpPr>
          <p:cNvPr id="3" name="Content Placeholder 2"/>
          <p:cNvSpPr>
            <a:spLocks noGrp="1"/>
          </p:cNvSpPr>
          <p:nvPr>
            <p:ph idx="1"/>
          </p:nvPr>
        </p:nvSpPr>
        <p:spPr>
          <a:xfrm>
            <a:off x="757767" y="1393297"/>
            <a:ext cx="6223000" cy="4351338"/>
          </a:xfrm>
        </p:spPr>
        <p:txBody>
          <a:bodyPr/>
          <a:lstStyle/>
          <a:p>
            <a:r>
              <a:rPr lang="en-CA" dirty="0"/>
              <a:t>Intermediate level of statistics</a:t>
            </a:r>
          </a:p>
          <a:p>
            <a:r>
              <a:rPr lang="en-CA" dirty="0"/>
              <a:t>Applied, project-based</a:t>
            </a:r>
          </a:p>
          <a:p>
            <a:r>
              <a:rPr lang="en-CA" dirty="0"/>
              <a:t>Develop skills in coding</a:t>
            </a:r>
          </a:p>
          <a:p>
            <a:r>
              <a:rPr lang="en-CA" dirty="0"/>
              <a:t>Discuss key issues in statistics</a:t>
            </a:r>
          </a:p>
          <a:p>
            <a:r>
              <a:rPr lang="en-CA" dirty="0"/>
              <a:t>Not an advanced modeling course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60804" y="4123266"/>
            <a:ext cx="3244644" cy="2514599"/>
          </a:xfrm>
          <a:prstGeom prst="rect">
            <a:avLst/>
          </a:prstGeom>
        </p:spPr>
      </p:pic>
    </p:spTree>
    <p:extLst>
      <p:ext uri="{BB962C8B-B14F-4D97-AF65-F5344CB8AC3E}">
        <p14:creationId xmlns:p14="http://schemas.microsoft.com/office/powerpoint/2010/main" val="331356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Course format</a:t>
            </a:r>
          </a:p>
        </p:txBody>
      </p:sp>
      <p:sp>
        <p:nvSpPr>
          <p:cNvPr id="3" name="Content Placeholder 2"/>
          <p:cNvSpPr>
            <a:spLocks noGrp="1"/>
          </p:cNvSpPr>
          <p:nvPr>
            <p:ph idx="1"/>
          </p:nvPr>
        </p:nvSpPr>
        <p:spPr>
          <a:xfrm>
            <a:off x="381000" y="1253331"/>
            <a:ext cx="8382000" cy="4351338"/>
          </a:xfrm>
        </p:spPr>
        <p:txBody>
          <a:bodyPr/>
          <a:lstStyle/>
          <a:p>
            <a:r>
              <a:rPr lang="en-CA" dirty="0"/>
              <a:t>Will attempt synchronous lectures &amp; will record them</a:t>
            </a:r>
          </a:p>
          <a:p>
            <a:r>
              <a:rPr lang="en-CA" dirty="0"/>
              <a:t>Will incorporate problems &amp; examples (also a focus of the lab)</a:t>
            </a:r>
          </a:p>
          <a:p>
            <a:r>
              <a:rPr lang="en-CA" dirty="0"/>
              <a:t>Labs: R Tutorial &amp; weekly discussion (Synchronous), and exercises</a:t>
            </a:r>
          </a:p>
          <a:p>
            <a:r>
              <a:rPr lang="en-CA" dirty="0"/>
              <a:t>Office hours: T and </a:t>
            </a:r>
            <a:r>
              <a:rPr lang="en-CA" dirty="0" err="1"/>
              <a:t>Th</a:t>
            </a:r>
            <a:r>
              <a:rPr lang="en-CA" dirty="0"/>
              <a:t> 2:30-3:30 in Collaborate</a:t>
            </a:r>
          </a:p>
        </p:txBody>
      </p:sp>
    </p:spTree>
    <p:extLst>
      <p:ext uri="{BB962C8B-B14F-4D97-AF65-F5344CB8AC3E}">
        <p14:creationId xmlns:p14="http://schemas.microsoft.com/office/powerpoint/2010/main" val="360631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7" y="-160867"/>
            <a:ext cx="9144000" cy="1325563"/>
          </a:xfrm>
        </p:spPr>
        <p:txBody>
          <a:bodyPr/>
          <a:lstStyle/>
          <a:p>
            <a:pPr algn="ctr"/>
            <a:r>
              <a:rPr lang="en-CA" dirty="0" err="1"/>
              <a:t>DataCamp</a:t>
            </a:r>
            <a:endParaRPr lang="en-CA" dirty="0"/>
          </a:p>
        </p:txBody>
      </p:sp>
      <p:sp>
        <p:nvSpPr>
          <p:cNvPr id="3" name="Content Placeholder 2"/>
          <p:cNvSpPr>
            <a:spLocks noGrp="1"/>
          </p:cNvSpPr>
          <p:nvPr>
            <p:ph idx="1"/>
          </p:nvPr>
        </p:nvSpPr>
        <p:spPr>
          <a:xfrm>
            <a:off x="372533" y="1164696"/>
            <a:ext cx="8382000" cy="4351338"/>
          </a:xfrm>
        </p:spPr>
        <p:txBody>
          <a:bodyPr/>
          <a:lstStyle/>
          <a:p>
            <a:r>
              <a:rPr lang="en-CA" dirty="0"/>
              <a:t>Interactive R tutorials</a:t>
            </a:r>
          </a:p>
          <a:p>
            <a:r>
              <a:rPr lang="en-CA" dirty="0"/>
              <a:t>Free access for this class</a:t>
            </a:r>
          </a:p>
          <a:p>
            <a:r>
              <a:rPr lang="en-CA" dirty="0"/>
              <a:t>Will provide invitation link</a:t>
            </a:r>
            <a:endParaRPr lang="en-CA" sz="2000" dirty="0"/>
          </a:p>
          <a:p>
            <a:r>
              <a:rPr lang="en-CA" dirty="0"/>
              <a:t>I would appreciate your feedback!</a:t>
            </a:r>
          </a:p>
        </p:txBody>
      </p:sp>
      <p:pic>
        <p:nvPicPr>
          <p:cNvPr id="5" name="Picture 4"/>
          <p:cNvPicPr>
            <a:picLocks noChangeAspect="1"/>
          </p:cNvPicPr>
          <p:nvPr/>
        </p:nvPicPr>
        <p:blipFill rotWithShape="1">
          <a:blip r:embed="rId2"/>
          <a:srcRect t="9999" r="186" b="27265"/>
          <a:stretch/>
        </p:blipFill>
        <p:spPr>
          <a:xfrm>
            <a:off x="0" y="3750733"/>
            <a:ext cx="9127067" cy="3107267"/>
          </a:xfrm>
          <a:prstGeom prst="rect">
            <a:avLst/>
          </a:prstGeom>
        </p:spPr>
      </p:pic>
    </p:spTree>
    <p:extLst>
      <p:ext uri="{BB962C8B-B14F-4D97-AF65-F5344CB8AC3E}">
        <p14:creationId xmlns:p14="http://schemas.microsoft.com/office/powerpoint/2010/main" val="427717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Assessments</a:t>
            </a:r>
          </a:p>
        </p:txBody>
      </p:sp>
      <p:sp>
        <p:nvSpPr>
          <p:cNvPr id="3" name="Content Placeholder 2"/>
          <p:cNvSpPr>
            <a:spLocks noGrp="1"/>
          </p:cNvSpPr>
          <p:nvPr>
            <p:ph idx="1"/>
          </p:nvPr>
        </p:nvSpPr>
        <p:spPr>
          <a:xfrm>
            <a:off x="0" y="1096962"/>
            <a:ext cx="9144000" cy="5532437"/>
          </a:xfrm>
        </p:spPr>
        <p:txBody>
          <a:bodyPr>
            <a:normAutofit/>
          </a:bodyPr>
          <a:lstStyle/>
          <a:p>
            <a:r>
              <a:rPr lang="en-CA" dirty="0"/>
              <a:t>Project 1</a:t>
            </a:r>
          </a:p>
          <a:p>
            <a:pPr lvl="1"/>
            <a:r>
              <a:rPr lang="en-CA" sz="2000" dirty="0"/>
              <a:t>data exploration, display, and limitations, simple statistical analysis from labs 1-6</a:t>
            </a:r>
          </a:p>
        </p:txBody>
      </p:sp>
    </p:spTree>
    <p:extLst>
      <p:ext uri="{BB962C8B-B14F-4D97-AF65-F5344CB8AC3E}">
        <p14:creationId xmlns:p14="http://schemas.microsoft.com/office/powerpoint/2010/main" val="293692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Assessments</a:t>
            </a:r>
          </a:p>
        </p:txBody>
      </p:sp>
      <p:sp>
        <p:nvSpPr>
          <p:cNvPr id="3" name="Content Placeholder 2"/>
          <p:cNvSpPr>
            <a:spLocks noGrp="1"/>
          </p:cNvSpPr>
          <p:nvPr>
            <p:ph idx="1"/>
          </p:nvPr>
        </p:nvSpPr>
        <p:spPr>
          <a:xfrm>
            <a:off x="0" y="1096962"/>
            <a:ext cx="9144000" cy="5532437"/>
          </a:xfrm>
        </p:spPr>
        <p:txBody>
          <a:bodyPr>
            <a:normAutofit/>
          </a:bodyPr>
          <a:lstStyle/>
          <a:p>
            <a:r>
              <a:rPr lang="en-CA" dirty="0"/>
              <a:t>Project 1</a:t>
            </a:r>
          </a:p>
          <a:p>
            <a:pPr lvl="1"/>
            <a:r>
              <a:rPr lang="en-CA" sz="2000" dirty="0"/>
              <a:t>data exploration, display, and limitations, simple statistical analysis from labs 1-6</a:t>
            </a:r>
          </a:p>
          <a:p>
            <a:r>
              <a:rPr lang="en-CA" dirty="0"/>
              <a:t>Format (60 points, 30% of grade)</a:t>
            </a:r>
          </a:p>
          <a:p>
            <a:pPr lvl="1"/>
            <a:r>
              <a:rPr lang="en-CA" sz="2000" dirty="0"/>
              <a:t>Background and research question</a:t>
            </a:r>
          </a:p>
          <a:p>
            <a:pPr lvl="1"/>
            <a:r>
              <a:rPr lang="en-CA" sz="2000" dirty="0"/>
              <a:t>Hypothesis and predictions</a:t>
            </a:r>
          </a:p>
          <a:p>
            <a:pPr lvl="1"/>
            <a:r>
              <a:rPr lang="en-CA" sz="2000" dirty="0"/>
              <a:t>Description of data and approach</a:t>
            </a:r>
          </a:p>
          <a:p>
            <a:pPr lvl="1"/>
            <a:r>
              <a:rPr lang="en-CA" sz="2000" dirty="0"/>
              <a:t>Analysis</a:t>
            </a:r>
          </a:p>
          <a:p>
            <a:pPr lvl="1"/>
            <a:r>
              <a:rPr lang="en-CA" sz="2000" dirty="0"/>
              <a:t>Limitations of data</a:t>
            </a:r>
          </a:p>
          <a:p>
            <a:pPr lvl="1"/>
            <a:r>
              <a:rPr lang="en-CA" sz="2000" dirty="0"/>
              <a:t>Graphical Abstract</a:t>
            </a:r>
          </a:p>
          <a:p>
            <a:pPr marL="271463" lvl="1" indent="-271463"/>
            <a:r>
              <a:rPr lang="en-CA" dirty="0"/>
              <a:t>Due Dates</a:t>
            </a:r>
          </a:p>
          <a:p>
            <a:pPr marL="728663" lvl="2" indent="-271463"/>
            <a:r>
              <a:rPr lang="en-CA" dirty="0"/>
              <a:t>Oct 13: data set, hypotheses, research question</a:t>
            </a:r>
          </a:p>
          <a:p>
            <a:pPr marL="728663" lvl="2" indent="-271463"/>
            <a:r>
              <a:rPr lang="en-CA" dirty="0"/>
              <a:t>Oct 20: Project outline and analytical approach</a:t>
            </a:r>
          </a:p>
          <a:p>
            <a:pPr marL="728663" lvl="2" indent="-271463"/>
            <a:r>
              <a:rPr lang="en-CA" dirty="0"/>
              <a:t>Oct 27: First draft (peer review)</a:t>
            </a:r>
          </a:p>
          <a:p>
            <a:pPr marL="728663" lvl="2" indent="-271463"/>
            <a:r>
              <a:rPr lang="en-CA" dirty="0"/>
              <a:t>Nov 3: Final report and graphical abstracts due (present to class)</a:t>
            </a:r>
          </a:p>
        </p:txBody>
      </p:sp>
    </p:spTree>
    <p:extLst>
      <p:ext uri="{BB962C8B-B14F-4D97-AF65-F5344CB8AC3E}">
        <p14:creationId xmlns:p14="http://schemas.microsoft.com/office/powerpoint/2010/main" val="176601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870</TotalTime>
  <Words>997</Words>
  <Application>Microsoft Office PowerPoint</Application>
  <PresentationFormat>On-screen Show (4:3)</PresentationFormat>
  <Paragraphs>156</Paragraphs>
  <Slides>19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Course Introduction</vt:lpstr>
      <vt:lpstr>Agenda for Today</vt:lpstr>
      <vt:lpstr>Territorial acknowledgement</vt:lpstr>
      <vt:lpstr>Introductions</vt:lpstr>
      <vt:lpstr>What this course is (&amp; isn’t)</vt:lpstr>
      <vt:lpstr>Course format</vt:lpstr>
      <vt:lpstr>DataCamp</vt:lpstr>
      <vt:lpstr>Assessments</vt:lpstr>
      <vt:lpstr>Assessments</vt:lpstr>
      <vt:lpstr>Assessments</vt:lpstr>
      <vt:lpstr>Assessments</vt:lpstr>
      <vt:lpstr>Assessments</vt:lpstr>
      <vt:lpstr>Assessments</vt:lpstr>
      <vt:lpstr>Data Sources</vt:lpstr>
      <vt:lpstr>Selecting Data</vt:lpstr>
      <vt:lpstr>Discussion Papers</vt:lpstr>
      <vt:lpstr>Take-home exam</vt:lpstr>
      <vt:lpstr>Online Learning</vt:lpstr>
      <vt:lpstr>Lab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 Bryan</dc:creator>
  <cp:lastModifiedBy>Heather Bryan</cp:lastModifiedBy>
  <cp:revision>63</cp:revision>
  <dcterms:created xsi:type="dcterms:W3CDTF">2020-09-13T18:34:08Z</dcterms:created>
  <dcterms:modified xsi:type="dcterms:W3CDTF">2023-07-05T22:40:53Z</dcterms:modified>
</cp:coreProperties>
</file>