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349" r:id="rId3"/>
    <p:sldId id="257" r:id="rId4"/>
    <p:sldId id="317" r:id="rId5"/>
    <p:sldId id="343" r:id="rId6"/>
    <p:sldId id="316" r:id="rId7"/>
    <p:sldId id="326" r:id="rId8"/>
    <p:sldId id="328" r:id="rId9"/>
    <p:sldId id="329" r:id="rId10"/>
    <p:sldId id="330" r:id="rId11"/>
    <p:sldId id="331" r:id="rId12"/>
    <p:sldId id="318" r:id="rId13"/>
    <p:sldId id="321" r:id="rId14"/>
    <p:sldId id="323" r:id="rId15"/>
    <p:sldId id="325" r:id="rId16"/>
    <p:sldId id="347" r:id="rId17"/>
    <p:sldId id="332" r:id="rId18"/>
    <p:sldId id="344" r:id="rId19"/>
    <p:sldId id="345" r:id="rId20"/>
    <p:sldId id="346" r:id="rId21"/>
    <p:sldId id="350" r:id="rId22"/>
    <p:sldId id="348" r:id="rId23"/>
    <p:sldId id="351" r:id="rId24"/>
    <p:sldId id="354" r:id="rId25"/>
    <p:sldId id="353" r:id="rId26"/>
    <p:sldId id="333" r:id="rId27"/>
    <p:sldId id="335" r:id="rId28"/>
    <p:sldId id="336" r:id="rId29"/>
    <p:sldId id="337" r:id="rId30"/>
    <p:sldId id="339" r:id="rId31"/>
    <p:sldId id="334" r:id="rId32"/>
    <p:sldId id="32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290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69620" autoAdjust="0"/>
  </p:normalViewPr>
  <p:slideViewPr>
    <p:cSldViewPr snapToGrid="0" showGuides="1">
      <p:cViewPr varScale="1">
        <p:scale>
          <a:sx n="79" d="100"/>
          <a:sy n="79" d="100"/>
        </p:scale>
        <p:origin x="2310" y="90"/>
      </p:cViewPr>
      <p:guideLst>
        <p:guide orient="horz" pos="2251"/>
        <p:guide pos="2903"/>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8D1C7-3834-42C5-B55C-AD38434F39A7}" type="datetimeFigureOut">
              <a:rPr lang="en-CA" smtClean="0"/>
              <a:t>2023-07-05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15843-4C83-4A58-A610-5E17F487C30D}" type="slidenum">
              <a:rPr lang="en-CA" smtClean="0"/>
              <a:t>‹#›</a:t>
            </a:fld>
            <a:endParaRPr lang="en-CA"/>
          </a:p>
        </p:txBody>
      </p:sp>
    </p:spTree>
    <p:extLst>
      <p:ext uri="{BB962C8B-B14F-4D97-AF65-F5344CB8AC3E}">
        <p14:creationId xmlns:p14="http://schemas.microsoft.com/office/powerpoint/2010/main" val="345998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www.investopedia.com/terms/d/degrees-of-freedom.asp"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-most common measure</a:t>
            </a:r>
            <a:r>
              <a:rPr lang="en-CA" baseline="0" dirty="0"/>
              <a:t> of central tendency</a:t>
            </a:r>
            <a:endParaRPr lang="en-CA" dirty="0"/>
          </a:p>
          <a:p>
            <a:r>
              <a:rPr lang="en-CA" dirty="0"/>
              <a:t>Unbiased estimate</a:t>
            </a:r>
            <a:r>
              <a:rPr lang="en-CA" baseline="0" dirty="0"/>
              <a:t> of mu if </a:t>
            </a:r>
          </a:p>
          <a:p>
            <a:pPr marL="171450" indent="-171450">
              <a:buFontTx/>
              <a:buChar char="-"/>
            </a:pPr>
            <a:r>
              <a:rPr lang="en-US" baseline="0" dirty="0"/>
              <a:t>Measures from random sampled individuals</a:t>
            </a:r>
          </a:p>
          <a:p>
            <a:pPr marL="171450" indent="-171450">
              <a:buFontTx/>
              <a:buChar char="-"/>
            </a:pPr>
            <a:r>
              <a:rPr lang="en-US" baseline="0" dirty="0"/>
              <a:t>Measurements are independent from one another</a:t>
            </a:r>
          </a:p>
          <a:p>
            <a:pPr marL="171450" indent="-171450">
              <a:buFontTx/>
              <a:buChar char="-"/>
            </a:pPr>
            <a:r>
              <a:rPr lang="en-US" baseline="0" dirty="0"/>
              <a:t>Measures taken from a population that can be described a by a normal variable</a:t>
            </a:r>
            <a:endParaRPr lang="en-US" dirty="0"/>
          </a:p>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6</a:t>
            </a:fld>
            <a:endParaRPr lang="en-CA"/>
          </a:p>
        </p:txBody>
      </p:sp>
    </p:spTree>
    <p:extLst>
      <p:ext uri="{BB962C8B-B14F-4D97-AF65-F5344CB8AC3E}">
        <p14:creationId xmlns:p14="http://schemas.microsoft.com/office/powerpoint/2010/main" val="237447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17</a:t>
            </a:fld>
            <a:endParaRPr lang="en-CA"/>
          </a:p>
        </p:txBody>
      </p:sp>
    </p:spTree>
    <p:extLst>
      <p:ext uri="{BB962C8B-B14F-4D97-AF65-F5344CB8AC3E}">
        <p14:creationId xmlns:p14="http://schemas.microsoft.com/office/powerpoint/2010/main" val="444596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18</a:t>
            </a:fld>
            <a:endParaRPr lang="en-CA"/>
          </a:p>
        </p:txBody>
      </p:sp>
    </p:spTree>
    <p:extLst>
      <p:ext uri="{BB962C8B-B14F-4D97-AF65-F5344CB8AC3E}">
        <p14:creationId xmlns:p14="http://schemas.microsoft.com/office/powerpoint/2010/main" val="416408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19</a:t>
            </a:fld>
            <a:endParaRPr lang="en-CA"/>
          </a:p>
        </p:txBody>
      </p:sp>
    </p:spTree>
    <p:extLst>
      <p:ext uri="{BB962C8B-B14F-4D97-AF65-F5344CB8AC3E}">
        <p14:creationId xmlns:p14="http://schemas.microsoft.com/office/powerpoint/2010/main" val="560637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20</a:t>
            </a:fld>
            <a:endParaRPr lang="en-CA"/>
          </a:p>
        </p:txBody>
      </p:sp>
    </p:spTree>
    <p:extLst>
      <p:ext uri="{BB962C8B-B14F-4D97-AF65-F5344CB8AC3E}">
        <p14:creationId xmlns:p14="http://schemas.microsoft.com/office/powerpoint/2010/main" val="2958483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21</a:t>
            </a:fld>
            <a:endParaRPr lang="en-CA"/>
          </a:p>
        </p:txBody>
      </p:sp>
    </p:spTree>
    <p:extLst>
      <p:ext uri="{BB962C8B-B14F-4D97-AF65-F5344CB8AC3E}">
        <p14:creationId xmlns:p14="http://schemas.microsoft.com/office/powerpoint/2010/main" val="3316797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Estimate an unknown parameter with an indication of how precise the estimate is and how confident you are that the result is correct.</a:t>
            </a:r>
          </a:p>
          <a:p>
            <a:r>
              <a:rPr lang="en-CA" dirty="0"/>
              <a:t>-calculated</a:t>
            </a:r>
            <a:r>
              <a:rPr lang="en-CA" baseline="0" dirty="0"/>
              <a:t> as x bar = average plus or minus certain value</a:t>
            </a:r>
          </a:p>
          <a:p>
            <a:r>
              <a:rPr lang="en-CA" baseline="0" dirty="0"/>
              <a:t>-where t alpha, n-1 is the critical value from the t distribution with probability p=alpha and sample size n and </a:t>
            </a:r>
            <a:r>
              <a:rPr lang="en-CA" baseline="0" dirty="0" err="1"/>
              <a:t>sx</a:t>
            </a:r>
            <a:r>
              <a:rPr lang="en-CA" baseline="0" dirty="0"/>
              <a:t> is the standard error of the mean</a:t>
            </a:r>
            <a:endParaRPr lang="en-CA" dirty="0"/>
          </a:p>
          <a:p>
            <a:r>
              <a:rPr lang="en-CA" dirty="0"/>
              <a:t>-upper and lower confidence intervals</a:t>
            </a:r>
          </a:p>
        </p:txBody>
      </p:sp>
      <p:sp>
        <p:nvSpPr>
          <p:cNvPr id="4" name="Slide Number Placeholder 3"/>
          <p:cNvSpPr>
            <a:spLocks noGrp="1"/>
          </p:cNvSpPr>
          <p:nvPr>
            <p:ph type="sldNum" sz="quarter" idx="10"/>
          </p:nvPr>
        </p:nvSpPr>
        <p:spPr/>
        <p:txBody>
          <a:bodyPr/>
          <a:lstStyle/>
          <a:p>
            <a:fld id="{17B15843-4C83-4A58-A610-5E17F487C30D}" type="slidenum">
              <a:rPr lang="en-CA" smtClean="0"/>
              <a:t>22</a:t>
            </a:fld>
            <a:endParaRPr lang="en-CA"/>
          </a:p>
        </p:txBody>
      </p:sp>
    </p:spTree>
    <p:extLst>
      <p:ext uri="{BB962C8B-B14F-4D97-AF65-F5344CB8AC3E}">
        <p14:creationId xmlns:p14="http://schemas.microsoft.com/office/powerpoint/2010/main" val="610653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Estimate an unknown parameter with an indication of how precise the estimate is and how confident you are that the result is correct.</a:t>
            </a:r>
          </a:p>
          <a:p>
            <a:r>
              <a:rPr lang="en-CA" dirty="0"/>
              <a:t>-calculated</a:t>
            </a:r>
            <a:r>
              <a:rPr lang="en-CA" baseline="0" dirty="0"/>
              <a:t> as x bar = average plus or minus certain value</a:t>
            </a:r>
          </a:p>
          <a:p>
            <a:r>
              <a:rPr lang="en-CA" baseline="0" dirty="0"/>
              <a:t>-where t alpha, n-1 is the critical value from the t distribution with probability p=alpha and sample size n and </a:t>
            </a:r>
            <a:r>
              <a:rPr lang="en-CA" baseline="0" dirty="0" err="1"/>
              <a:t>sx</a:t>
            </a:r>
            <a:r>
              <a:rPr lang="en-CA" baseline="0" dirty="0"/>
              <a:t> is the standard error of the mean</a:t>
            </a:r>
            <a:endParaRPr lang="en-CA" dirty="0"/>
          </a:p>
          <a:p>
            <a:r>
              <a:rPr lang="en-CA" dirty="0"/>
              <a:t>-upper and lower confidence intervals</a:t>
            </a:r>
          </a:p>
        </p:txBody>
      </p:sp>
      <p:sp>
        <p:nvSpPr>
          <p:cNvPr id="4" name="Slide Number Placeholder 3"/>
          <p:cNvSpPr>
            <a:spLocks noGrp="1"/>
          </p:cNvSpPr>
          <p:nvPr>
            <p:ph type="sldNum" sz="quarter" idx="10"/>
          </p:nvPr>
        </p:nvSpPr>
        <p:spPr/>
        <p:txBody>
          <a:bodyPr/>
          <a:lstStyle/>
          <a:p>
            <a:fld id="{17B15843-4C83-4A58-A610-5E17F487C30D}" type="slidenum">
              <a:rPr lang="en-CA" smtClean="0"/>
              <a:t>26</a:t>
            </a:fld>
            <a:endParaRPr lang="en-CA"/>
          </a:p>
        </p:txBody>
      </p:sp>
    </p:spTree>
    <p:extLst>
      <p:ext uri="{BB962C8B-B14F-4D97-AF65-F5344CB8AC3E}">
        <p14:creationId xmlns:p14="http://schemas.microsoft.com/office/powerpoint/2010/main" val="1478108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Critical value of a t-distribution with probability equal alpha and sample size n.</a:t>
            </a:r>
          </a:p>
          <a:p>
            <a:endParaRPr lang="en-US" dirty="0"/>
          </a:p>
          <a:p>
            <a:r>
              <a:rPr lang="en-US" dirty="0"/>
              <a:t>Confidence level is 0.95, then alpha = 0.05</a:t>
            </a:r>
          </a:p>
          <a:p>
            <a:endParaRPr lang="en-US" dirty="0"/>
          </a:p>
          <a:p>
            <a:r>
              <a:rPr lang="en-CA" sz="1200" b="0" i="0" kern="1200" dirty="0">
                <a:solidFill>
                  <a:schemeClr val="tx1"/>
                </a:solidFill>
                <a:effectLst/>
                <a:latin typeface="+mn-lt"/>
                <a:ea typeface="+mn-ea"/>
                <a:cs typeface="+mn-cs"/>
              </a:rPr>
              <a:t>The T distribution, also known as the Student’s t-distribution, is a type of </a:t>
            </a:r>
            <a:r>
              <a:rPr lang="en-CA" sz="1200" b="0" i="0" u="sng" kern="1200" dirty="0">
                <a:solidFill>
                  <a:schemeClr val="tx1"/>
                </a:solidFill>
                <a:effectLst/>
                <a:latin typeface="+mn-lt"/>
                <a:ea typeface="+mn-ea"/>
                <a:cs typeface="+mn-cs"/>
                <a:hlinkClick r:id="rId3"/>
              </a:rPr>
              <a:t>probability distribution</a:t>
            </a:r>
            <a:r>
              <a:rPr lang="en-CA" sz="1200" b="0" i="0" kern="1200" dirty="0">
                <a:solidFill>
                  <a:schemeClr val="tx1"/>
                </a:solidFill>
                <a:effectLst/>
                <a:latin typeface="+mn-lt"/>
                <a:ea typeface="+mn-ea"/>
                <a:cs typeface="+mn-cs"/>
              </a:rPr>
              <a:t> that is similar to the normal distribution with its bell shape but has heavier tails. T distributions have a greater chance for extreme values than normal distributions, hence the fatter tails.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Tail heaviness is determined by a parameter of the T distribution called </a:t>
            </a:r>
            <a:r>
              <a:rPr lang="en-CA" sz="1200" b="0" i="0" u="sng" kern="1200" dirty="0">
                <a:solidFill>
                  <a:schemeClr val="tx1"/>
                </a:solidFill>
                <a:effectLst/>
                <a:latin typeface="+mn-lt"/>
                <a:ea typeface="+mn-ea"/>
                <a:cs typeface="+mn-cs"/>
                <a:hlinkClick r:id="rId4"/>
              </a:rPr>
              <a:t>degrees of freedom</a:t>
            </a:r>
            <a:r>
              <a:rPr lang="en-CA" sz="1200" b="0" i="0" kern="1200" dirty="0">
                <a:solidFill>
                  <a:schemeClr val="tx1"/>
                </a:solidFill>
                <a:effectLst/>
                <a:latin typeface="+mn-lt"/>
                <a:ea typeface="+mn-ea"/>
                <a:cs typeface="+mn-cs"/>
              </a:rPr>
              <a:t>, with smaller values giving heavier tails, and with higher values making the T distribution resemble a standard normal distribution with a mean of 0, and a standard deviation of 1. The T distribution is also known as "Student's T Distribution."</a:t>
            </a:r>
            <a:endParaRPr lang="en-US" dirty="0"/>
          </a:p>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27</a:t>
            </a:fld>
            <a:endParaRPr lang="en-CA"/>
          </a:p>
        </p:txBody>
      </p:sp>
    </p:spTree>
    <p:extLst>
      <p:ext uri="{BB962C8B-B14F-4D97-AF65-F5344CB8AC3E}">
        <p14:creationId xmlns:p14="http://schemas.microsoft.com/office/powerpoint/2010/main" val="260073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28</a:t>
            </a:fld>
            <a:endParaRPr lang="en-US"/>
          </a:p>
        </p:txBody>
      </p:sp>
    </p:spTree>
    <p:extLst>
      <p:ext uri="{BB962C8B-B14F-4D97-AF65-F5344CB8AC3E}">
        <p14:creationId xmlns:p14="http://schemas.microsoft.com/office/powerpoint/2010/main" val="1106407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source: http://</a:t>
            </a:r>
            <a:r>
              <a:rPr lang="en-US" dirty="0" err="1"/>
              <a:t>www.sjsu.edu</a:t>
            </a:r>
            <a:r>
              <a:rPr lang="en-US" dirty="0"/>
              <a:t>/faculty/</a:t>
            </a:r>
            <a:r>
              <a:rPr lang="en-US" dirty="0" err="1"/>
              <a:t>gerstman</a:t>
            </a:r>
            <a:r>
              <a:rPr lang="en-US" dirty="0"/>
              <a:t>/</a:t>
            </a:r>
            <a:r>
              <a:rPr lang="en-US" dirty="0" err="1"/>
              <a:t>StatPrimer</a:t>
            </a:r>
            <a:r>
              <a:rPr lang="en-US" dirty="0"/>
              <a:t>/t-</a:t>
            </a:r>
            <a:r>
              <a:rPr lang="en-US" dirty="0" err="1"/>
              <a:t>table.pdf</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29</a:t>
            </a:fld>
            <a:endParaRPr lang="en-US"/>
          </a:p>
        </p:txBody>
      </p:sp>
    </p:spTree>
    <p:extLst>
      <p:ext uri="{BB962C8B-B14F-4D97-AF65-F5344CB8AC3E}">
        <p14:creationId xmlns:p14="http://schemas.microsoft.com/office/powerpoint/2010/main" val="99088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9</a:t>
            </a:fld>
            <a:endParaRPr lang="en-CA"/>
          </a:p>
        </p:txBody>
      </p:sp>
    </p:spTree>
    <p:extLst>
      <p:ext uri="{BB962C8B-B14F-4D97-AF65-F5344CB8AC3E}">
        <p14:creationId xmlns:p14="http://schemas.microsoft.com/office/powerpoint/2010/main" val="2706468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30</a:t>
            </a:fld>
            <a:endParaRPr lang="en-US"/>
          </a:p>
        </p:txBody>
      </p:sp>
    </p:spTree>
    <p:extLst>
      <p:ext uri="{BB962C8B-B14F-4D97-AF65-F5344CB8AC3E}">
        <p14:creationId xmlns:p14="http://schemas.microsoft.com/office/powerpoint/2010/main" val="2383216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-standard error and confidence intervals are often plotted using error bar plots</a:t>
            </a:r>
          </a:p>
          <a:p>
            <a:r>
              <a:rPr lang="en-CA" dirty="0"/>
              <a:t>-lines on a graph that extend out from a sample mean, which is shown as a dot</a:t>
            </a:r>
          </a:p>
          <a:p>
            <a:r>
              <a:rPr lang="en-CA" dirty="0"/>
              <a:t>-these lines show the uncertainty in the estimate</a:t>
            </a:r>
          </a:p>
          <a:p>
            <a:r>
              <a:rPr lang="en-CA" dirty="0"/>
              <a:t>-need to specify what error bars represent when</a:t>
            </a:r>
            <a:r>
              <a:rPr lang="en-CA" baseline="0" dirty="0"/>
              <a:t> you make a graph (and check when reading a graph)</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31</a:t>
            </a:fld>
            <a:endParaRPr lang="en-CA"/>
          </a:p>
        </p:txBody>
      </p:sp>
    </p:spTree>
    <p:extLst>
      <p:ext uri="{BB962C8B-B14F-4D97-AF65-F5344CB8AC3E}">
        <p14:creationId xmlns:p14="http://schemas.microsoft.com/office/powerpoint/2010/main" val="403181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a:t>
            </a:r>
            <a:r>
              <a:rPr lang="en-CA" baseline="0" dirty="0"/>
              <a:t> many significant digits to present?</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32</a:t>
            </a:fld>
            <a:endParaRPr lang="en-CA"/>
          </a:p>
        </p:txBody>
      </p:sp>
    </p:spTree>
    <p:extLst>
      <p:ext uri="{BB962C8B-B14F-4D97-AF65-F5344CB8AC3E}">
        <p14:creationId xmlns:p14="http://schemas.microsoft.com/office/powerpoint/2010/main" val="331520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N=16, data</a:t>
            </a:r>
            <a:r>
              <a:rPr lang="en-CA" baseline="0" dirty="0"/>
              <a:t> are from before voluntary amputation by the spiders</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10</a:t>
            </a:fld>
            <a:endParaRPr lang="en-CA"/>
          </a:p>
        </p:txBody>
      </p:sp>
    </p:spTree>
    <p:extLst>
      <p:ext uri="{BB962C8B-B14F-4D97-AF65-F5344CB8AC3E}">
        <p14:creationId xmlns:p14="http://schemas.microsoft.com/office/powerpoint/2010/main" val="2080253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Whiskers stop at the smallest and largest</a:t>
            </a:r>
            <a:r>
              <a:rPr lang="en-CA" baseline="0" dirty="0"/>
              <a:t> “non-extreme” values in the data</a:t>
            </a:r>
          </a:p>
          <a:p>
            <a:r>
              <a:rPr lang="en-CA" baseline="0" dirty="0"/>
              <a:t>Extreme values (outliers) lie 1.5 times beyond the interquartile range and are shown as isolated dots</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11</a:t>
            </a:fld>
            <a:endParaRPr lang="en-CA"/>
          </a:p>
        </p:txBody>
      </p:sp>
    </p:spTree>
    <p:extLst>
      <p:ext uri="{BB962C8B-B14F-4D97-AF65-F5344CB8AC3E}">
        <p14:creationId xmlns:p14="http://schemas.microsoft.com/office/powerpoint/2010/main" val="4178283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-variance is calculated</a:t>
            </a:r>
            <a:r>
              <a:rPr lang="en-CA" baseline="0" dirty="0"/>
              <a:t> as the difference between each observed value and the sample mean</a:t>
            </a:r>
          </a:p>
          <a:p>
            <a:r>
              <a:rPr lang="en-CA" baseline="0" dirty="0"/>
              <a:t>-this difference, or deviation, is squared (otherwise the sum of deviations would add to 0 as some observations fall below and some above the average)</a:t>
            </a:r>
          </a:p>
          <a:p>
            <a:r>
              <a:rPr lang="en-CA" baseline="0" dirty="0"/>
              <a:t>-the sum of the differences is called the sum of squares</a:t>
            </a:r>
          </a:p>
          <a:p>
            <a:r>
              <a:rPr lang="en-CA" baseline="0" dirty="0"/>
              <a:t>-divide by n, rather than n-1 because the deviations of individual  observations are calculated from the sample mean and are therefore biased towards the sample mean rather than the population mean</a:t>
            </a:r>
          </a:p>
          <a:p>
            <a:r>
              <a:rPr lang="en-CA" baseline="0" dirty="0"/>
              <a:t>-the n-1 helps correct for that error and brings the sample mean closer to the population mean</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12</a:t>
            </a:fld>
            <a:endParaRPr lang="en-CA"/>
          </a:p>
        </p:txBody>
      </p:sp>
    </p:spTree>
    <p:extLst>
      <p:ext uri="{BB962C8B-B14F-4D97-AF65-F5344CB8AC3E}">
        <p14:creationId xmlns:p14="http://schemas.microsoft.com/office/powerpoint/2010/main" val="1658876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13</a:t>
            </a:fld>
            <a:endParaRPr lang="en-CA"/>
          </a:p>
        </p:txBody>
      </p:sp>
    </p:spTree>
    <p:extLst>
      <p:ext uri="{BB962C8B-B14F-4D97-AF65-F5344CB8AC3E}">
        <p14:creationId xmlns:p14="http://schemas.microsoft.com/office/powerpoint/2010/main" val="2180446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Smaller standard error</a:t>
            </a:r>
            <a:r>
              <a:rPr lang="en-CA" baseline="0" dirty="0"/>
              <a:t> means estimate is more precise and that there is less uncertainty in the estimate</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14</a:t>
            </a:fld>
            <a:endParaRPr lang="en-CA"/>
          </a:p>
        </p:txBody>
      </p:sp>
    </p:spTree>
    <p:extLst>
      <p:ext uri="{BB962C8B-B14F-4D97-AF65-F5344CB8AC3E}">
        <p14:creationId xmlns:p14="http://schemas.microsoft.com/office/powerpoint/2010/main" val="1927641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15</a:t>
            </a:fld>
            <a:endParaRPr lang="en-CA"/>
          </a:p>
        </p:txBody>
      </p:sp>
    </p:spTree>
    <p:extLst>
      <p:ext uri="{BB962C8B-B14F-4D97-AF65-F5344CB8AC3E}">
        <p14:creationId xmlns:p14="http://schemas.microsoft.com/office/powerpoint/2010/main" val="3353215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16</a:t>
            </a:fld>
            <a:endParaRPr lang="en-CA"/>
          </a:p>
        </p:txBody>
      </p:sp>
    </p:spTree>
    <p:extLst>
      <p:ext uri="{BB962C8B-B14F-4D97-AF65-F5344CB8AC3E}">
        <p14:creationId xmlns:p14="http://schemas.microsoft.com/office/powerpoint/2010/main" val="562458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53067"/>
            <a:ext cx="7772400" cy="885296"/>
          </a:xfrm>
        </p:spPr>
        <p:txBody>
          <a:bodyPr anchor="b">
            <a:normAutofit/>
          </a:bodyPr>
          <a:lstStyle>
            <a:lvl1pPr algn="ctr">
              <a:defRPr sz="44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66315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2697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04263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b="1">
                <a:solidFill>
                  <a:schemeClr val="accent2">
                    <a:lumMod val="40000"/>
                    <a:lumOff val="60000"/>
                  </a:schemeClr>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0" y="1825625"/>
            <a:ext cx="91440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51922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85573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58844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A82A84-9181-48C0-84D8-51849C835DE8}" type="datetimeFigureOut">
              <a:rPr lang="en-CA" smtClean="0"/>
              <a:t>2023-07-05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17977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A82A84-9181-48C0-84D8-51849C835DE8}" type="datetimeFigureOut">
              <a:rPr lang="en-CA" smtClean="0"/>
              <a:t>2023-07-05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7469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82A84-9181-48C0-84D8-51849C835DE8}" type="datetimeFigureOut">
              <a:rPr lang="en-CA" smtClean="0"/>
              <a:t>2023-07-05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5359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49511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3036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2A84-9181-48C0-84D8-51849C835DE8}" type="datetimeFigureOut">
              <a:rPr lang="en-CA" smtClean="0"/>
              <a:t>2023-07-05</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C2826-02DC-403A-861C-6B0F7123910C}" type="slidenum">
              <a:rPr lang="en-CA" smtClean="0"/>
              <a:t>‹#›</a:t>
            </a:fld>
            <a:endParaRPr lang="en-CA"/>
          </a:p>
        </p:txBody>
      </p:sp>
    </p:spTree>
    <p:extLst>
      <p:ext uri="{BB962C8B-B14F-4D97-AF65-F5344CB8AC3E}">
        <p14:creationId xmlns:p14="http://schemas.microsoft.com/office/powerpoint/2010/main" val="7522498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57867"/>
            <a:ext cx="7772400" cy="885296"/>
          </a:xfrm>
        </p:spPr>
        <p:txBody>
          <a:bodyPr>
            <a:noAutofit/>
          </a:bodyPr>
          <a:lstStyle/>
          <a:p>
            <a:r>
              <a:rPr lang="en-CA" dirty="0">
                <a:solidFill>
                  <a:schemeClr val="accent2">
                    <a:lumMod val="40000"/>
                    <a:lumOff val="60000"/>
                  </a:schemeClr>
                </a:solidFill>
              </a:rPr>
              <a:t>Descriptive Statistics</a:t>
            </a:r>
          </a:p>
        </p:txBody>
      </p:sp>
      <p:sp>
        <p:nvSpPr>
          <p:cNvPr id="3" name="Subtitle 2"/>
          <p:cNvSpPr>
            <a:spLocks noGrp="1"/>
          </p:cNvSpPr>
          <p:nvPr>
            <p:ph type="subTitle" idx="1"/>
          </p:nvPr>
        </p:nvSpPr>
        <p:spPr>
          <a:xfrm>
            <a:off x="1143000" y="3859925"/>
            <a:ext cx="6858000" cy="1655762"/>
          </a:xfrm>
        </p:spPr>
        <p:txBody>
          <a:bodyPr>
            <a:normAutofit/>
          </a:bodyPr>
          <a:lstStyle/>
          <a:p>
            <a:r>
              <a:rPr lang="en-CA" dirty="0"/>
              <a:t>NRES 776</a:t>
            </a:r>
          </a:p>
          <a:p>
            <a:r>
              <a:rPr lang="en-CA" dirty="0"/>
              <a:t>Instructor: Heather Bryan</a:t>
            </a:r>
          </a:p>
          <a:p>
            <a:r>
              <a:rPr lang="en-CA" dirty="0"/>
              <a:t>Sept 23, 2021</a:t>
            </a:r>
          </a:p>
        </p:txBody>
      </p:sp>
    </p:spTree>
    <p:extLst>
      <p:ext uri="{BB962C8B-B14F-4D97-AF65-F5344CB8AC3E}">
        <p14:creationId xmlns:p14="http://schemas.microsoft.com/office/powerpoint/2010/main" val="307607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Measures of Spread: Interquartile Range</a:t>
            </a:r>
          </a:p>
        </p:txBody>
      </p:sp>
      <p:sp>
        <p:nvSpPr>
          <p:cNvPr id="7" name="TextBox 6"/>
          <p:cNvSpPr txBox="1"/>
          <p:nvPr/>
        </p:nvSpPr>
        <p:spPr>
          <a:xfrm>
            <a:off x="469726" y="1215025"/>
            <a:ext cx="8204548" cy="1815882"/>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Preferred over range, less influenced by outliers</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Useful for asymmetric data distributions</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Partitions data into quarters</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Difference between 1</a:t>
            </a:r>
            <a:r>
              <a:rPr lang="en-CA" sz="2800" baseline="30000" dirty="0">
                <a:latin typeface="Arial" panose="020B0604020202020204" pitchFamily="34" charset="0"/>
                <a:cs typeface="Arial" panose="020B0604020202020204" pitchFamily="34" charset="0"/>
              </a:rPr>
              <a:t>st</a:t>
            </a:r>
            <a:r>
              <a:rPr lang="en-CA" sz="2800" dirty="0">
                <a:latin typeface="Arial" panose="020B0604020202020204" pitchFamily="34" charset="0"/>
                <a:cs typeface="Arial" panose="020B0604020202020204" pitchFamily="34" charset="0"/>
              </a:rPr>
              <a:t> and 3</a:t>
            </a:r>
            <a:r>
              <a:rPr lang="en-CA" sz="2800" baseline="30000" dirty="0">
                <a:latin typeface="Arial" panose="020B0604020202020204" pitchFamily="34" charset="0"/>
                <a:cs typeface="Arial" panose="020B0604020202020204" pitchFamily="34" charset="0"/>
              </a:rPr>
              <a:t>rd</a:t>
            </a:r>
            <a:r>
              <a:rPr lang="en-CA" sz="2800" dirty="0">
                <a:latin typeface="Arial" panose="020B0604020202020204" pitchFamily="34" charset="0"/>
                <a:cs typeface="Arial" panose="020B0604020202020204" pitchFamily="34" charset="0"/>
              </a:rPr>
              <a:t> quartile</a:t>
            </a:r>
          </a:p>
        </p:txBody>
      </p:sp>
      <p:pic>
        <p:nvPicPr>
          <p:cNvPr id="4" name="Picture Placeholder 2" descr="A number line shows the median, first quartile, third quartile, and interquartile range for the spider data set.&#10;A number line is marked from one point two five to three point five five. First quartile is pointed between two point three one and two point three seven. Median is pointed between two point eight seven and two point nine three. Third quartile is pointed between 3 and three point zero nine. Interquartile range is pointed between the first and third quartiles.&#10;The first quartile, median, and third quartile break the data set into four equal portions. The median is the middle value, and the first and third quartiles are the middles of the first and second halves of the data. The interquartile range is the span of the middle half of the data"/>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9490" y="4681446"/>
            <a:ext cx="8525019" cy="20264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Placeholder 2" descr="A photo of a spider is shown."/>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964999" y="3461794"/>
            <a:ext cx="2104373" cy="167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58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Boxplots show Median and Interquartile Range</a:t>
            </a:r>
          </a:p>
        </p:txBody>
      </p:sp>
      <p:pic>
        <p:nvPicPr>
          <p:cNvPr id="4" name="Picture Placeholder 2" descr="A box plot, having the vertical axis marked from 0 to 6 with increments of 1, depicts quartiles for 2 data sets: Before amputation and After amputation.&#10;The approximate data are as follows. The plot for Before amputation shows two vertical lines at the same level, one extending from lower extreme one point seven to lower quartile two point three and the other extending from upper quartile three point one to upper extreme three point seven. A rectangle extends from lower quartile two point three to median 3, while another rectangle of the same height extends from median 3 to upper quartile three point one. In line with the vertical lines, a dot is plotted at one point two. Similarly, in the plot for After amputation, the lines extend from lower extreme two point three to lower quartile three point two and from upper quartile four point eight to upper extreme five point three. A rectangle extends from lower quartile three point two to median three point five, while another rectangle of the same height extends from median three point five to upper quartile four point eight.&#10;Box plot of the running speeds of 16 male spiders before and after self-amputation of a pedipalp."/>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948355"/>
            <a:ext cx="6095496" cy="49096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Placeholder 2" descr="A photo of a spider is shown."/>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5496" y="1948355"/>
            <a:ext cx="3048504" cy="2426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413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Measures of Spread: Variance</a:t>
            </a:r>
          </a:p>
        </p:txBody>
      </p:sp>
      <p:sp>
        <p:nvSpPr>
          <p:cNvPr id="7" name="TextBox 6"/>
          <p:cNvSpPr txBox="1"/>
          <p:nvPr/>
        </p:nvSpPr>
        <p:spPr>
          <a:xfrm>
            <a:off x="469726" y="1215025"/>
            <a:ext cx="8204548" cy="1384995"/>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Used to describe spread of points around mean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Important because many statistical tests aim to minimize the mean sum of squares</a:t>
            </a:r>
          </a:p>
        </p:txBody>
      </p:sp>
      <mc:AlternateContent xmlns:mc="http://schemas.openxmlformats.org/markup-compatibility/2006" xmlns:a14="http://schemas.microsoft.com/office/drawing/2010/main">
        <mc:Choice Requires="a14">
          <p:sp>
            <p:nvSpPr>
              <p:cNvPr id="11" name="TextBox 10"/>
              <p:cNvSpPr txBox="1"/>
              <p:nvPr/>
            </p:nvSpPr>
            <p:spPr>
              <a:xfrm>
                <a:off x="2232072" y="4055935"/>
                <a:ext cx="4468242" cy="12352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000" b="0" i="1" smtClean="0">
                              <a:latin typeface="Cambria Math" panose="02040503050406030204" pitchFamily="18" charset="0"/>
                              <a:ea typeface="Helvetica" charset="0"/>
                              <a:cs typeface="Helvetica" charset="0"/>
                            </a:rPr>
                          </m:ctrlPr>
                        </m:sSupPr>
                        <m:e>
                          <m:r>
                            <a:rPr lang="en-US" sz="4000" b="0" i="1" smtClean="0">
                              <a:latin typeface="Cambria Math" charset="0"/>
                              <a:ea typeface="Helvetica" charset="0"/>
                              <a:cs typeface="Helvetica" charset="0"/>
                            </a:rPr>
                            <m:t>𝑠</m:t>
                          </m:r>
                        </m:e>
                        <m:sup>
                          <m:r>
                            <a:rPr lang="en-US" sz="4000" b="0" i="1" smtClean="0">
                              <a:latin typeface="Cambria Math" charset="0"/>
                              <a:ea typeface="Helvetica" charset="0"/>
                              <a:cs typeface="Helvetica" charset="0"/>
                            </a:rPr>
                            <m:t>2</m:t>
                          </m:r>
                        </m:sup>
                      </m:sSup>
                      <m:r>
                        <a:rPr lang="en-US" sz="4000" b="0" i="1" smtClean="0">
                          <a:latin typeface="Cambria Math" charset="0"/>
                          <a:ea typeface="Helvetica" charset="0"/>
                          <a:cs typeface="Helvetica" charset="0"/>
                        </a:rPr>
                        <m:t>= </m:t>
                      </m:r>
                      <m:f>
                        <m:fPr>
                          <m:ctrlPr>
                            <a:rPr lang="mr-IN" sz="4000" b="0" i="1" smtClean="0">
                              <a:latin typeface="Cambria Math" panose="02040503050406030204" pitchFamily="18" charset="0"/>
                              <a:ea typeface="Helvetica" charset="0"/>
                              <a:cs typeface="Helvetica" charset="0"/>
                            </a:rPr>
                          </m:ctrlPr>
                        </m:fPr>
                        <m:num>
                          <m:nary>
                            <m:naryPr>
                              <m:chr m:val="∑"/>
                              <m:ctrlPr>
                                <a:rPr lang="is-IS" sz="4000" i="1">
                                  <a:latin typeface="Cambria Math" panose="02040503050406030204" pitchFamily="18" charset="0"/>
                                  <a:ea typeface="Helvetica" charset="0"/>
                                  <a:cs typeface="Helvetica" charset="0"/>
                                </a:rPr>
                              </m:ctrlPr>
                            </m:naryPr>
                            <m:sub>
                              <m:r>
                                <m:rPr>
                                  <m:brk m:alnAt="23"/>
                                </m:rPr>
                                <a:rPr lang="en-US" sz="4000" i="1">
                                  <a:latin typeface="Cambria Math" charset="0"/>
                                  <a:ea typeface="Helvetica" charset="0"/>
                                  <a:cs typeface="Helvetica" charset="0"/>
                                </a:rPr>
                                <m:t>𝑖</m:t>
                              </m:r>
                              <m:r>
                                <a:rPr lang="en-US" sz="4000" i="1">
                                  <a:latin typeface="Cambria Math" charset="0"/>
                                  <a:ea typeface="Helvetica" charset="0"/>
                                  <a:cs typeface="Helvetica" charset="0"/>
                                </a:rPr>
                                <m:t>=1</m:t>
                              </m:r>
                            </m:sub>
                            <m:sup>
                              <m:r>
                                <a:rPr lang="en-US" sz="4000" i="1">
                                  <a:latin typeface="Cambria Math" charset="0"/>
                                  <a:ea typeface="Helvetica" charset="0"/>
                                  <a:cs typeface="Helvetica" charset="0"/>
                                </a:rPr>
                                <m:t>𝑛</m:t>
                              </m:r>
                            </m:sup>
                            <m:e>
                              <m:sSup>
                                <m:sSupPr>
                                  <m:ctrlPr>
                                    <a:rPr lang="en-US" sz="4000" i="1" smtClean="0">
                                      <a:latin typeface="Cambria Math" panose="02040503050406030204" pitchFamily="18" charset="0"/>
                                      <a:ea typeface="Helvetica" charset="0"/>
                                      <a:cs typeface="Helvetica" charset="0"/>
                                    </a:rPr>
                                  </m:ctrlPr>
                                </m:sSupPr>
                                <m:e>
                                  <m:d>
                                    <m:dPr>
                                      <m:ctrlPr>
                                        <a:rPr lang="mr-IN" sz="4000" i="1" smtClean="0">
                                          <a:latin typeface="Cambria Math" panose="02040503050406030204" pitchFamily="18" charset="0"/>
                                          <a:ea typeface="Helvetica" charset="0"/>
                                          <a:cs typeface="Helvetica" charset="0"/>
                                        </a:rPr>
                                      </m:ctrlPr>
                                    </m:dPr>
                                    <m:e>
                                      <m:sSub>
                                        <m:sSubPr>
                                          <m:ctrlPr>
                                            <a:rPr lang="en-US" sz="4000" i="1">
                                              <a:latin typeface="Cambria Math" panose="02040503050406030204" pitchFamily="18" charset="0"/>
                                              <a:ea typeface="Helvetica" charset="0"/>
                                              <a:cs typeface="Helvetica" charset="0"/>
                                            </a:rPr>
                                          </m:ctrlPr>
                                        </m:sSubPr>
                                        <m:e>
                                          <m:r>
                                            <a:rPr lang="en-US" sz="4000" i="1">
                                              <a:latin typeface="Cambria Math" charset="0"/>
                                              <a:ea typeface="Helvetica" charset="0"/>
                                              <a:cs typeface="Helvetica" charset="0"/>
                                            </a:rPr>
                                            <m:t>𝑥</m:t>
                                          </m:r>
                                        </m:e>
                                        <m:sub>
                                          <m:r>
                                            <a:rPr lang="en-US" sz="4000" i="1">
                                              <a:latin typeface="Cambria Math" charset="0"/>
                                              <a:ea typeface="Helvetica" charset="0"/>
                                              <a:cs typeface="Helvetica" charset="0"/>
                                            </a:rPr>
                                            <m:t>𝑖</m:t>
                                          </m:r>
                                        </m:sub>
                                      </m:sSub>
                                      <m:r>
                                        <a:rPr lang="en-US" sz="4000" i="1">
                                          <a:latin typeface="Cambria Math" charset="0"/>
                                          <a:ea typeface="Helvetica" charset="0"/>
                                          <a:cs typeface="Helvetica" charset="0"/>
                                        </a:rPr>
                                        <m:t>−</m:t>
                                      </m:r>
                                      <m:acc>
                                        <m:accPr>
                                          <m:chr m:val="̅"/>
                                          <m:ctrlPr>
                                            <a:rPr lang="en-US" sz="4000" i="1">
                                              <a:latin typeface="Cambria Math" panose="02040503050406030204" pitchFamily="18" charset="0"/>
                                              <a:ea typeface="Helvetica" charset="0"/>
                                              <a:cs typeface="Helvetica" charset="0"/>
                                            </a:rPr>
                                          </m:ctrlPr>
                                        </m:accPr>
                                        <m:e>
                                          <m:r>
                                            <a:rPr lang="en-US" sz="4000" i="1">
                                              <a:latin typeface="Cambria Math" charset="0"/>
                                              <a:ea typeface="Helvetica" charset="0"/>
                                              <a:cs typeface="Helvetica" charset="0"/>
                                            </a:rPr>
                                            <m:t>𝑥</m:t>
                                          </m:r>
                                        </m:e>
                                      </m:acc>
                                    </m:e>
                                  </m:d>
                                </m:e>
                                <m:sup>
                                  <m:r>
                                    <a:rPr lang="en-US" sz="4000" b="0" i="1" smtClean="0">
                                      <a:latin typeface="Cambria Math" charset="0"/>
                                      <a:ea typeface="Helvetica" charset="0"/>
                                      <a:cs typeface="Helvetica" charset="0"/>
                                    </a:rPr>
                                    <m:t>2</m:t>
                                  </m:r>
                                </m:sup>
                              </m:sSup>
                            </m:e>
                          </m:nary>
                        </m:num>
                        <m:den>
                          <m:r>
                            <a:rPr lang="en-US" sz="4000" b="0" i="1" smtClean="0">
                              <a:latin typeface="Cambria Math" charset="0"/>
                              <a:ea typeface="Helvetica" charset="0"/>
                              <a:cs typeface="Helvetica" charset="0"/>
                            </a:rPr>
                            <m:t>𝑛</m:t>
                          </m:r>
                          <m:r>
                            <a:rPr lang="en-US" sz="4000" b="0" i="1" smtClean="0">
                              <a:latin typeface="Cambria Math" charset="0"/>
                              <a:ea typeface="Helvetica" charset="0"/>
                              <a:cs typeface="Helvetica" charset="0"/>
                            </a:rPr>
                            <m:t>−1</m:t>
                          </m:r>
                        </m:den>
                      </m:f>
                    </m:oMath>
                  </m:oMathPara>
                </a14:m>
                <a:endParaRPr lang="en-US" sz="4000" dirty="0">
                  <a:latin typeface="Helvetica" charset="0"/>
                  <a:ea typeface="Helvetica" charset="0"/>
                  <a:cs typeface="Helvetica"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232072" y="4055935"/>
                <a:ext cx="4468242" cy="1235210"/>
              </a:xfrm>
              <a:prstGeom prst="rect">
                <a:avLst/>
              </a:prstGeom>
              <a:blipFill rotWithShape="0">
                <a:blip r:embed="rId3"/>
                <a:stretch>
                  <a:fillRect/>
                </a:stretch>
              </a:blipFill>
            </p:spPr>
            <p:txBody>
              <a:bodyPr/>
              <a:lstStyle/>
              <a:p>
                <a:r>
                  <a:rPr lang="en-CA">
                    <a:noFill/>
                  </a:rPr>
                  <a:t> </a:t>
                </a:r>
              </a:p>
            </p:txBody>
          </p:sp>
        </mc:Fallback>
      </mc:AlternateContent>
      <p:grpSp>
        <p:nvGrpSpPr>
          <p:cNvPr id="13" name="Group 12"/>
          <p:cNvGrpSpPr/>
          <p:nvPr/>
        </p:nvGrpSpPr>
        <p:grpSpPr>
          <a:xfrm>
            <a:off x="1385078" y="4947042"/>
            <a:ext cx="2646878" cy="746082"/>
            <a:chOff x="1472760" y="3753385"/>
            <a:chExt cx="2646878" cy="746082"/>
          </a:xfrm>
        </p:grpSpPr>
        <p:sp>
          <p:nvSpPr>
            <p:cNvPr id="14" name="Left Brace 13"/>
            <p:cNvSpPr/>
            <p:nvPr/>
          </p:nvSpPr>
          <p:spPr>
            <a:xfrm rot="16200000">
              <a:off x="2475294" y="3597845"/>
              <a:ext cx="325607" cy="636688"/>
            </a:xfrm>
            <a:prstGeom prst="leftBrace">
              <a:avLst>
                <a:gd name="adj1" fmla="val 8333"/>
                <a:gd name="adj2" fmla="val 507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472760" y="4099357"/>
              <a:ext cx="2646878" cy="400110"/>
            </a:xfrm>
            <a:prstGeom prst="rect">
              <a:avLst/>
            </a:prstGeom>
            <a:noFill/>
          </p:spPr>
          <p:txBody>
            <a:bodyPr wrap="none" rtlCol="0">
              <a:spAutoFit/>
            </a:bodyPr>
            <a:lstStyle/>
            <a:p>
              <a:r>
                <a:rPr lang="en-US" sz="2000">
                  <a:latin typeface="Helvetica" charset="0"/>
                  <a:ea typeface="Helvetica" charset="0"/>
                  <a:cs typeface="Helvetica" charset="0"/>
                </a:rPr>
                <a:t>mean sum </a:t>
              </a:r>
              <a:r>
                <a:rPr lang="en-US" sz="2000" dirty="0">
                  <a:latin typeface="Helvetica" charset="0"/>
                  <a:ea typeface="Helvetica" charset="0"/>
                  <a:cs typeface="Helvetica" charset="0"/>
                </a:rPr>
                <a:t>of squares</a:t>
              </a:r>
            </a:p>
          </p:txBody>
        </p:sp>
      </p:grpSp>
      <p:grpSp>
        <p:nvGrpSpPr>
          <p:cNvPr id="16" name="Group 15"/>
          <p:cNvGrpSpPr/>
          <p:nvPr/>
        </p:nvGrpSpPr>
        <p:grpSpPr>
          <a:xfrm>
            <a:off x="3541638" y="3191821"/>
            <a:ext cx="2986316" cy="830503"/>
            <a:chOff x="3629320" y="2051952"/>
            <a:chExt cx="2986316" cy="830503"/>
          </a:xfrm>
        </p:grpSpPr>
        <p:sp>
          <p:nvSpPr>
            <p:cNvPr id="17" name="TextBox 16"/>
            <p:cNvSpPr txBox="1"/>
            <p:nvPr/>
          </p:nvSpPr>
          <p:spPr>
            <a:xfrm>
              <a:off x="4119638" y="2051952"/>
              <a:ext cx="2005677" cy="400110"/>
            </a:xfrm>
            <a:prstGeom prst="rect">
              <a:avLst/>
            </a:prstGeom>
            <a:noFill/>
          </p:spPr>
          <p:txBody>
            <a:bodyPr wrap="none" rtlCol="0">
              <a:spAutoFit/>
            </a:bodyPr>
            <a:lstStyle/>
            <a:p>
              <a:r>
                <a:rPr lang="en-US" sz="2000" dirty="0">
                  <a:latin typeface="Helvetica" charset="0"/>
                  <a:ea typeface="Helvetica" charset="0"/>
                  <a:cs typeface="Helvetica" charset="0"/>
                </a:rPr>
                <a:t> sum of squares</a:t>
              </a:r>
            </a:p>
          </p:txBody>
        </p:sp>
        <p:sp>
          <p:nvSpPr>
            <p:cNvPr id="18" name="Left Brace 17"/>
            <p:cNvSpPr/>
            <p:nvPr/>
          </p:nvSpPr>
          <p:spPr>
            <a:xfrm rot="5400000">
              <a:off x="4959674" y="1226494"/>
              <a:ext cx="325607" cy="2986316"/>
            </a:xfrm>
            <a:prstGeom prst="leftBrace">
              <a:avLst>
                <a:gd name="adj1" fmla="val 8333"/>
                <a:gd name="adj2" fmla="val 507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4157563" y="5347654"/>
            <a:ext cx="1851789" cy="782227"/>
            <a:chOff x="4245245" y="4207785"/>
            <a:chExt cx="1851789" cy="782227"/>
          </a:xfrm>
        </p:grpSpPr>
        <p:sp>
          <p:nvSpPr>
            <p:cNvPr id="20" name="Left Brace 19"/>
            <p:cNvSpPr/>
            <p:nvPr/>
          </p:nvSpPr>
          <p:spPr>
            <a:xfrm rot="16200000">
              <a:off x="4995901" y="3637538"/>
              <a:ext cx="325607" cy="1466102"/>
            </a:xfrm>
            <a:prstGeom prst="leftBrace">
              <a:avLst>
                <a:gd name="adj1" fmla="val 8333"/>
                <a:gd name="adj2" fmla="val 507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4245245" y="4589902"/>
              <a:ext cx="1851789" cy="400110"/>
            </a:xfrm>
            <a:prstGeom prst="rect">
              <a:avLst/>
            </a:prstGeom>
            <a:noFill/>
          </p:spPr>
          <p:txBody>
            <a:bodyPr wrap="none" rtlCol="0">
              <a:spAutoFit/>
            </a:bodyPr>
            <a:lstStyle/>
            <a:p>
              <a:r>
                <a:rPr lang="en-US" sz="2000" dirty="0">
                  <a:latin typeface="Helvetica" charset="0"/>
                  <a:ea typeface="Helvetica" charset="0"/>
                  <a:cs typeface="Helvetica" charset="0"/>
                </a:rPr>
                <a:t>bias correction</a:t>
              </a:r>
            </a:p>
          </p:txBody>
        </p:sp>
      </p:grpSp>
    </p:spTree>
    <p:extLst>
      <p:ext uri="{BB962C8B-B14F-4D97-AF65-F5344CB8AC3E}">
        <p14:creationId xmlns:p14="http://schemas.microsoft.com/office/powerpoint/2010/main" val="33610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Measures of Spread: Standard Deviation</a:t>
            </a:r>
          </a:p>
        </p:txBody>
      </p:sp>
      <p:sp>
        <p:nvSpPr>
          <p:cNvPr id="7" name="TextBox 6"/>
          <p:cNvSpPr txBox="1"/>
          <p:nvPr/>
        </p:nvSpPr>
        <p:spPr>
          <a:xfrm>
            <a:off x="469726" y="1215025"/>
            <a:ext cx="8204548" cy="2246769"/>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how far typical observations are from the mean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square root of the variance (s</a:t>
            </a:r>
            <a:r>
              <a:rPr lang="en-CA" sz="2800" baseline="30000" dirty="0">
                <a:latin typeface="Arial" panose="020B0604020202020204" pitchFamily="34" charset="0"/>
                <a:cs typeface="Arial" panose="020B0604020202020204" pitchFamily="34" charset="0"/>
              </a:rPr>
              <a:t>2</a:t>
            </a:r>
            <a:r>
              <a:rPr lang="en-CA" sz="28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same units as variable</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Use to convey information about spread in original data</a:t>
            </a:r>
          </a:p>
        </p:txBody>
      </p:sp>
      <mc:AlternateContent xmlns:mc="http://schemas.openxmlformats.org/markup-compatibility/2006" xmlns:a14="http://schemas.microsoft.com/office/drawing/2010/main">
        <mc:Choice Requires="a14">
          <p:sp>
            <p:nvSpPr>
              <p:cNvPr id="22" name="TextBox 21"/>
              <p:cNvSpPr txBox="1"/>
              <p:nvPr/>
            </p:nvSpPr>
            <p:spPr>
              <a:xfrm>
                <a:off x="2187566" y="3986822"/>
                <a:ext cx="4468242" cy="18187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charset="0"/>
                          <a:ea typeface="Helvetica" charset="0"/>
                          <a:cs typeface="Helvetica" charset="0"/>
                        </a:rPr>
                        <m:t>𝑠</m:t>
                      </m:r>
                      <m:r>
                        <a:rPr lang="en-US" sz="4000" b="0" i="1" smtClean="0">
                          <a:latin typeface="Cambria Math" charset="0"/>
                          <a:ea typeface="Helvetica" charset="0"/>
                          <a:cs typeface="Helvetica" charset="0"/>
                        </a:rPr>
                        <m:t>= </m:t>
                      </m:r>
                      <m:rad>
                        <m:radPr>
                          <m:degHide m:val="on"/>
                          <m:ctrlPr>
                            <a:rPr lang="en-US" sz="4000" b="0" i="1" smtClean="0">
                              <a:latin typeface="Cambria Math" panose="02040503050406030204" pitchFamily="18" charset="0"/>
                              <a:ea typeface="Helvetica" charset="0"/>
                              <a:cs typeface="Helvetica" charset="0"/>
                            </a:rPr>
                          </m:ctrlPr>
                        </m:radPr>
                        <m:deg/>
                        <m:e>
                          <m:f>
                            <m:fPr>
                              <m:ctrlPr>
                                <a:rPr lang="mr-IN" sz="4000" i="1">
                                  <a:latin typeface="Cambria Math" panose="02040503050406030204" pitchFamily="18" charset="0"/>
                                  <a:ea typeface="Helvetica" charset="0"/>
                                  <a:cs typeface="Helvetica" charset="0"/>
                                </a:rPr>
                              </m:ctrlPr>
                            </m:fPr>
                            <m:num>
                              <m:nary>
                                <m:naryPr>
                                  <m:chr m:val="∑"/>
                                  <m:ctrlPr>
                                    <a:rPr lang="is-IS" sz="4000" i="1">
                                      <a:latin typeface="Cambria Math" panose="02040503050406030204" pitchFamily="18" charset="0"/>
                                      <a:ea typeface="Helvetica" charset="0"/>
                                      <a:cs typeface="Helvetica" charset="0"/>
                                    </a:rPr>
                                  </m:ctrlPr>
                                </m:naryPr>
                                <m:sub>
                                  <m:r>
                                    <m:rPr>
                                      <m:brk m:alnAt="23"/>
                                    </m:rPr>
                                    <a:rPr lang="en-US" sz="4000" i="1">
                                      <a:latin typeface="Cambria Math" charset="0"/>
                                      <a:ea typeface="Helvetica" charset="0"/>
                                      <a:cs typeface="Helvetica" charset="0"/>
                                    </a:rPr>
                                    <m:t>𝑖</m:t>
                                  </m:r>
                                  <m:r>
                                    <a:rPr lang="en-US" sz="4000" i="1">
                                      <a:latin typeface="Cambria Math" charset="0"/>
                                      <a:ea typeface="Helvetica" charset="0"/>
                                      <a:cs typeface="Helvetica" charset="0"/>
                                    </a:rPr>
                                    <m:t>=1</m:t>
                                  </m:r>
                                </m:sub>
                                <m:sup>
                                  <m:r>
                                    <a:rPr lang="en-US" sz="4000" i="1">
                                      <a:latin typeface="Cambria Math" charset="0"/>
                                      <a:ea typeface="Helvetica" charset="0"/>
                                      <a:cs typeface="Helvetica" charset="0"/>
                                    </a:rPr>
                                    <m:t>𝑛</m:t>
                                  </m:r>
                                </m:sup>
                                <m:e>
                                  <m:sSup>
                                    <m:sSupPr>
                                      <m:ctrlPr>
                                        <a:rPr lang="en-US" sz="4000" i="1">
                                          <a:latin typeface="Cambria Math" panose="02040503050406030204" pitchFamily="18" charset="0"/>
                                          <a:ea typeface="Helvetica" charset="0"/>
                                          <a:cs typeface="Helvetica" charset="0"/>
                                        </a:rPr>
                                      </m:ctrlPr>
                                    </m:sSupPr>
                                    <m:e>
                                      <m:d>
                                        <m:dPr>
                                          <m:ctrlPr>
                                            <a:rPr lang="mr-IN" sz="4000" i="1">
                                              <a:latin typeface="Cambria Math" panose="02040503050406030204" pitchFamily="18" charset="0"/>
                                              <a:ea typeface="Helvetica" charset="0"/>
                                              <a:cs typeface="Helvetica" charset="0"/>
                                            </a:rPr>
                                          </m:ctrlPr>
                                        </m:dPr>
                                        <m:e>
                                          <m:sSub>
                                            <m:sSubPr>
                                              <m:ctrlPr>
                                                <a:rPr lang="en-US" sz="4000" i="1">
                                                  <a:latin typeface="Cambria Math" panose="02040503050406030204" pitchFamily="18" charset="0"/>
                                                  <a:ea typeface="Helvetica" charset="0"/>
                                                  <a:cs typeface="Helvetica" charset="0"/>
                                                </a:rPr>
                                              </m:ctrlPr>
                                            </m:sSubPr>
                                            <m:e>
                                              <m:r>
                                                <a:rPr lang="en-US" sz="4000" i="1">
                                                  <a:latin typeface="Cambria Math" charset="0"/>
                                                  <a:ea typeface="Helvetica" charset="0"/>
                                                  <a:cs typeface="Helvetica" charset="0"/>
                                                </a:rPr>
                                                <m:t>𝑥</m:t>
                                              </m:r>
                                            </m:e>
                                            <m:sub>
                                              <m:r>
                                                <a:rPr lang="en-US" sz="4000" i="1">
                                                  <a:latin typeface="Cambria Math" charset="0"/>
                                                  <a:ea typeface="Helvetica" charset="0"/>
                                                  <a:cs typeface="Helvetica" charset="0"/>
                                                </a:rPr>
                                                <m:t>𝑖</m:t>
                                              </m:r>
                                            </m:sub>
                                          </m:sSub>
                                          <m:r>
                                            <a:rPr lang="en-US" sz="4000" i="1">
                                              <a:latin typeface="Cambria Math" charset="0"/>
                                              <a:ea typeface="Helvetica" charset="0"/>
                                              <a:cs typeface="Helvetica" charset="0"/>
                                            </a:rPr>
                                            <m:t>−</m:t>
                                          </m:r>
                                          <m:acc>
                                            <m:accPr>
                                              <m:chr m:val="̅"/>
                                              <m:ctrlPr>
                                                <a:rPr lang="en-US" sz="4000" i="1">
                                                  <a:latin typeface="Cambria Math" panose="02040503050406030204" pitchFamily="18" charset="0"/>
                                                  <a:ea typeface="Helvetica" charset="0"/>
                                                  <a:cs typeface="Helvetica" charset="0"/>
                                                </a:rPr>
                                              </m:ctrlPr>
                                            </m:accPr>
                                            <m:e>
                                              <m:r>
                                                <a:rPr lang="en-US" sz="4000" i="1">
                                                  <a:latin typeface="Cambria Math" charset="0"/>
                                                  <a:ea typeface="Helvetica" charset="0"/>
                                                  <a:cs typeface="Helvetica" charset="0"/>
                                                </a:rPr>
                                                <m:t>𝑥</m:t>
                                              </m:r>
                                            </m:e>
                                          </m:acc>
                                        </m:e>
                                      </m:d>
                                    </m:e>
                                    <m:sup>
                                      <m:r>
                                        <a:rPr lang="en-US" sz="4000" i="1">
                                          <a:latin typeface="Cambria Math" charset="0"/>
                                          <a:ea typeface="Helvetica" charset="0"/>
                                          <a:cs typeface="Helvetica" charset="0"/>
                                        </a:rPr>
                                        <m:t>2</m:t>
                                      </m:r>
                                    </m:sup>
                                  </m:sSup>
                                </m:e>
                              </m:nary>
                            </m:num>
                            <m:den>
                              <m:r>
                                <a:rPr lang="en-US" sz="4000" i="1">
                                  <a:latin typeface="Cambria Math" charset="0"/>
                                  <a:ea typeface="Helvetica" charset="0"/>
                                  <a:cs typeface="Helvetica" charset="0"/>
                                </a:rPr>
                                <m:t>𝑛</m:t>
                              </m:r>
                              <m:r>
                                <a:rPr lang="en-US" sz="4000" i="1">
                                  <a:latin typeface="Cambria Math" charset="0"/>
                                  <a:ea typeface="Helvetica" charset="0"/>
                                  <a:cs typeface="Helvetica" charset="0"/>
                                </a:rPr>
                                <m:t>−1</m:t>
                              </m:r>
                            </m:den>
                          </m:f>
                        </m:e>
                      </m:rad>
                    </m:oMath>
                  </m:oMathPara>
                </a14:m>
                <a:endParaRPr lang="en-US" sz="4000" dirty="0">
                  <a:latin typeface="Helvetica" charset="0"/>
                  <a:ea typeface="Helvetica" charset="0"/>
                  <a:cs typeface="Helvetica"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187566" y="3986822"/>
                <a:ext cx="4468242" cy="1818703"/>
              </a:xfrm>
              <a:prstGeom prst="rect">
                <a:avLst/>
              </a:prstGeom>
              <a:blipFill rotWithShape="0">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367860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Measures of Spread: Standard Error</a:t>
            </a:r>
          </a:p>
        </p:txBody>
      </p:sp>
      <p:sp>
        <p:nvSpPr>
          <p:cNvPr id="5" name="TextBox 4"/>
          <p:cNvSpPr txBox="1"/>
          <p:nvPr/>
        </p:nvSpPr>
        <p:spPr>
          <a:xfrm>
            <a:off x="469726" y="1465545"/>
            <a:ext cx="8204548" cy="2677656"/>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Measure of dispersion of a sample mean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Depends on sample size and standard deviation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Reflects ability of the sample mean to approximate the true population mean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Measure to report in most cases if data are parametric</a:t>
            </a:r>
          </a:p>
        </p:txBody>
      </p:sp>
      <mc:AlternateContent xmlns:mc="http://schemas.openxmlformats.org/markup-compatibility/2006" xmlns:a14="http://schemas.microsoft.com/office/drawing/2010/main">
        <mc:Choice Requires="a14">
          <p:sp>
            <p:nvSpPr>
              <p:cNvPr id="6" name="TextBox 5"/>
              <p:cNvSpPr txBox="1"/>
              <p:nvPr/>
            </p:nvSpPr>
            <p:spPr>
              <a:xfrm>
                <a:off x="2073469" y="4287809"/>
                <a:ext cx="4953632" cy="11691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Helvetica" charset="0"/>
                              <a:cs typeface="Helvetica" charset="0"/>
                            </a:rPr>
                          </m:ctrlPr>
                        </m:sSubPr>
                        <m:e>
                          <m:r>
                            <a:rPr lang="en-US" sz="4000" b="0" i="1" smtClean="0">
                              <a:latin typeface="Cambria Math" charset="0"/>
                              <a:ea typeface="Helvetica" charset="0"/>
                              <a:cs typeface="Helvetica" charset="0"/>
                            </a:rPr>
                            <m:t>𝑠</m:t>
                          </m:r>
                        </m:e>
                        <m:sub>
                          <m:acc>
                            <m:accPr>
                              <m:chr m:val="̅"/>
                              <m:ctrlPr>
                                <a:rPr lang="en-US" sz="4000" b="0" i="1" smtClean="0">
                                  <a:latin typeface="Cambria Math" panose="02040503050406030204" pitchFamily="18" charset="0"/>
                                  <a:ea typeface="Helvetica" charset="0"/>
                                  <a:cs typeface="Helvetica" charset="0"/>
                                </a:rPr>
                              </m:ctrlPr>
                            </m:accPr>
                            <m:e>
                              <m:r>
                                <a:rPr lang="en-US" sz="4000" b="0" i="1" smtClean="0">
                                  <a:latin typeface="Cambria Math" charset="0"/>
                                  <a:ea typeface="Helvetica" charset="0"/>
                                  <a:cs typeface="Helvetica" charset="0"/>
                                </a:rPr>
                                <m:t>𝑥</m:t>
                              </m:r>
                            </m:e>
                          </m:acc>
                        </m:sub>
                      </m:sSub>
                      <m:r>
                        <a:rPr lang="en-US" sz="4000" b="0" i="1" smtClean="0">
                          <a:latin typeface="Cambria Math" charset="0"/>
                          <a:ea typeface="Helvetica" charset="0"/>
                          <a:cs typeface="Helvetica" charset="0"/>
                        </a:rPr>
                        <m:t>=</m:t>
                      </m:r>
                      <m:f>
                        <m:fPr>
                          <m:ctrlPr>
                            <a:rPr lang="mr-IN" sz="4000" b="0" i="1" smtClean="0">
                              <a:latin typeface="Cambria Math" panose="02040503050406030204" pitchFamily="18" charset="0"/>
                              <a:ea typeface="Helvetica" charset="0"/>
                              <a:cs typeface="Helvetica" charset="0"/>
                            </a:rPr>
                          </m:ctrlPr>
                        </m:fPr>
                        <m:num>
                          <m:r>
                            <a:rPr lang="en-US" sz="4000" b="0" i="1" smtClean="0">
                              <a:latin typeface="Cambria Math" charset="0"/>
                              <a:ea typeface="Helvetica" charset="0"/>
                              <a:cs typeface="Helvetica" charset="0"/>
                            </a:rPr>
                            <m:t>𝑠</m:t>
                          </m:r>
                        </m:num>
                        <m:den>
                          <m:rad>
                            <m:radPr>
                              <m:degHide m:val="on"/>
                              <m:ctrlPr>
                                <a:rPr lang="mr-IN" sz="4000" b="0" i="1" smtClean="0">
                                  <a:latin typeface="Cambria Math" panose="02040503050406030204" pitchFamily="18" charset="0"/>
                                  <a:ea typeface="Helvetica" charset="0"/>
                                  <a:cs typeface="Helvetica" charset="0"/>
                                </a:rPr>
                              </m:ctrlPr>
                            </m:radPr>
                            <m:deg/>
                            <m:e>
                              <m:r>
                                <a:rPr lang="en-US" sz="4000" b="0" i="1" smtClean="0">
                                  <a:latin typeface="Cambria Math" charset="0"/>
                                  <a:ea typeface="Helvetica" charset="0"/>
                                  <a:cs typeface="Helvetica" charset="0"/>
                                </a:rPr>
                                <m:t>𝑛</m:t>
                              </m:r>
                            </m:e>
                          </m:rad>
                        </m:den>
                      </m:f>
                    </m:oMath>
                  </m:oMathPara>
                </a14:m>
                <a:endParaRPr lang="en-US" sz="4000" dirty="0">
                  <a:latin typeface="Helvetica" charset="0"/>
                  <a:ea typeface="Helvetica" charset="0"/>
                  <a:cs typeface="Helvetica"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073469" y="4287809"/>
                <a:ext cx="4953632" cy="1169166"/>
              </a:xfrm>
              <a:prstGeom prst="rect">
                <a:avLst/>
              </a:prstGeom>
              <a:blipFill rotWithShape="0">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99755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Measures of Spread: Coefficient of Variation</a:t>
            </a:r>
          </a:p>
        </p:txBody>
      </p:sp>
      <p:sp>
        <p:nvSpPr>
          <p:cNvPr id="3" name="TextBox 2"/>
          <p:cNvSpPr txBox="1"/>
          <p:nvPr/>
        </p:nvSpPr>
        <p:spPr>
          <a:xfrm>
            <a:off x="281835" y="1603311"/>
            <a:ext cx="8580329" cy="2246769"/>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What if you want to compare variability </a:t>
            </a:r>
          </a:p>
          <a:p>
            <a:pPr marL="742950" lvl="1"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Between two means? (e.g., dolphin vs whale)</a:t>
            </a:r>
          </a:p>
          <a:p>
            <a:pPr marL="742950" lvl="1"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Different measurements (e.g., longevity vs body size)</a:t>
            </a:r>
          </a:p>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B14A609-5B51-6648-A84A-98CA0A859AAB}"/>
                  </a:ext>
                </a:extLst>
              </p:cNvPr>
              <p:cNvSpPr txBox="1"/>
              <p:nvPr/>
            </p:nvSpPr>
            <p:spPr>
              <a:xfrm>
                <a:off x="2138688" y="3850080"/>
                <a:ext cx="4468242" cy="1054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ea typeface="Helvetica" charset="0"/>
                          <a:cs typeface="Helvetica" charset="0"/>
                        </a:rPr>
                        <m:t>𝐶𝑉</m:t>
                      </m:r>
                      <m:r>
                        <a:rPr lang="en-US" sz="4000" b="0" i="1" smtClean="0">
                          <a:latin typeface="Cambria Math" charset="0"/>
                          <a:ea typeface="Helvetica" charset="0"/>
                          <a:cs typeface="Helvetica" charset="0"/>
                        </a:rPr>
                        <m:t>=</m:t>
                      </m:r>
                      <m:f>
                        <m:fPr>
                          <m:ctrlPr>
                            <a:rPr lang="mr-IN" sz="4000" b="0" i="1" smtClean="0">
                              <a:latin typeface="Cambria Math" panose="02040503050406030204" pitchFamily="18" charset="0"/>
                              <a:ea typeface="Helvetica" charset="0"/>
                              <a:cs typeface="Helvetica" charset="0"/>
                            </a:rPr>
                          </m:ctrlPr>
                        </m:fPr>
                        <m:num>
                          <m:r>
                            <a:rPr lang="en-US" sz="4000" b="0" i="1" smtClean="0">
                              <a:latin typeface="Cambria Math" charset="0"/>
                              <a:ea typeface="Helvetica" charset="0"/>
                              <a:cs typeface="Helvetica" charset="0"/>
                            </a:rPr>
                            <m:t>𝑠</m:t>
                          </m:r>
                        </m:num>
                        <m:den>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𝑥</m:t>
                              </m:r>
                            </m:e>
                          </m:acc>
                        </m:den>
                      </m:f>
                    </m:oMath>
                  </m:oMathPara>
                </a14:m>
                <a:endParaRPr lang="en-US" sz="4000" dirty="0">
                  <a:latin typeface="Helvetica" charset="0"/>
                  <a:ea typeface="Helvetica" charset="0"/>
                  <a:cs typeface="Helvetica" charset="0"/>
                </a:endParaRPr>
              </a:p>
            </p:txBody>
          </p:sp>
        </mc:Choice>
        <mc:Fallback xmlns="">
          <p:sp>
            <p:nvSpPr>
              <p:cNvPr id="5" name="TextBox 4">
                <a:extLst>
                  <a:ext uri="{FF2B5EF4-FFF2-40B4-BE49-F238E27FC236}">
                    <a16:creationId xmlns:a16="http://schemas.microsoft.com/office/drawing/2014/main" xmlns:a14="http://schemas.microsoft.com/office/drawing/2010/main" xmlns="" id="{DB14A609-5B51-6648-A84A-98CA0A859AAB}"/>
                  </a:ext>
                </a:extLst>
              </p:cNvPr>
              <p:cNvSpPr txBox="1">
                <a:spLocks noRot="1" noChangeAspect="1" noMove="1" noResize="1" noEditPoints="1" noAdjustHandles="1" noChangeArrowheads="1" noChangeShapeType="1" noTextEdit="1"/>
              </p:cNvSpPr>
              <p:nvPr/>
            </p:nvSpPr>
            <p:spPr>
              <a:xfrm>
                <a:off x="2138688" y="3850080"/>
                <a:ext cx="4468242" cy="1054006"/>
              </a:xfrm>
              <a:prstGeom prst="rect">
                <a:avLst/>
              </a:prstGeom>
              <a:blipFill rotWithShape="0">
                <a:blip r:embed="rId3"/>
                <a:stretch>
                  <a:fillRect/>
                </a:stretch>
              </a:blipFill>
            </p:spPr>
            <p:txBody>
              <a:bodyPr/>
              <a:lstStyle/>
              <a:p>
                <a:r>
                  <a:rPr lang="en-CA">
                    <a:noFill/>
                  </a:rPr>
                  <a:t> </a:t>
                </a:r>
              </a:p>
            </p:txBody>
          </p:sp>
        </mc:Fallback>
      </mc:AlternateContent>
      <p:grpSp>
        <p:nvGrpSpPr>
          <p:cNvPr id="6" name="Group 5">
            <a:extLst>
              <a:ext uri="{FF2B5EF4-FFF2-40B4-BE49-F238E27FC236}">
                <a16:creationId xmlns:a16="http://schemas.microsoft.com/office/drawing/2014/main" id="{E242D405-D641-A94F-BE2D-25E6A593FC96}"/>
              </a:ext>
            </a:extLst>
          </p:cNvPr>
          <p:cNvGrpSpPr/>
          <p:nvPr/>
        </p:nvGrpSpPr>
        <p:grpSpPr>
          <a:xfrm>
            <a:off x="2631995" y="4904086"/>
            <a:ext cx="3880010" cy="1286471"/>
            <a:chOff x="2195113" y="4235389"/>
            <a:chExt cx="4468242" cy="1515671"/>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69E7143-3CD6-5D43-8C1C-C86EBE74DB2A}"/>
                    </a:ext>
                  </a:extLst>
                </p:cNvPr>
                <p:cNvSpPr txBox="1"/>
                <p:nvPr/>
              </p:nvSpPr>
              <p:spPr>
                <a:xfrm>
                  <a:off x="2195113" y="4697054"/>
                  <a:ext cx="4468242" cy="1054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ea typeface="Helvetica" charset="0"/>
                            <a:cs typeface="Helvetica" charset="0"/>
                          </a:rPr>
                          <m:t>%</m:t>
                        </m:r>
                        <m:r>
                          <a:rPr lang="en-US" sz="4000" b="0" i="1" smtClean="0">
                            <a:latin typeface="Cambria Math" panose="02040503050406030204" pitchFamily="18" charset="0"/>
                            <a:ea typeface="Helvetica" charset="0"/>
                            <a:cs typeface="Helvetica" charset="0"/>
                          </a:rPr>
                          <m:t>𝐶𝑉</m:t>
                        </m:r>
                        <m:r>
                          <a:rPr lang="en-US" sz="4000" b="0" i="1" smtClean="0">
                            <a:latin typeface="Cambria Math" charset="0"/>
                            <a:ea typeface="Helvetica" charset="0"/>
                            <a:cs typeface="Helvetica" charset="0"/>
                          </a:rPr>
                          <m:t>=</m:t>
                        </m:r>
                        <m:r>
                          <a:rPr lang="en-US" sz="4000" b="0" i="1" smtClean="0">
                            <a:latin typeface="Cambria Math" panose="02040503050406030204" pitchFamily="18" charset="0"/>
                            <a:ea typeface="Helvetica" charset="0"/>
                            <a:cs typeface="Helvetica" charset="0"/>
                          </a:rPr>
                          <m:t>100</m:t>
                        </m:r>
                        <m:r>
                          <a:rPr lang="en-US" sz="4000" b="0" i="1" smtClean="0">
                            <a:latin typeface="Cambria Math" panose="02040503050406030204" pitchFamily="18" charset="0"/>
                            <a:ea typeface="Cambria Math" panose="02040503050406030204" pitchFamily="18" charset="0"/>
                            <a:cs typeface="Helvetica" charset="0"/>
                          </a:rPr>
                          <m:t>×</m:t>
                        </m:r>
                        <m:f>
                          <m:fPr>
                            <m:ctrlPr>
                              <a:rPr lang="mr-IN" sz="4000" b="0" i="1" smtClean="0">
                                <a:latin typeface="Cambria Math" panose="02040503050406030204" pitchFamily="18" charset="0"/>
                                <a:ea typeface="Helvetica" charset="0"/>
                                <a:cs typeface="Helvetica" charset="0"/>
                              </a:rPr>
                            </m:ctrlPr>
                          </m:fPr>
                          <m:num>
                            <m:r>
                              <a:rPr lang="en-US" sz="4000" b="0" i="1" smtClean="0">
                                <a:latin typeface="Cambria Math" charset="0"/>
                                <a:ea typeface="Helvetica" charset="0"/>
                                <a:cs typeface="Helvetica" charset="0"/>
                              </a:rPr>
                              <m:t>𝑠</m:t>
                            </m:r>
                          </m:num>
                          <m:den>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𝑥</m:t>
                                </m:r>
                              </m:e>
                            </m:acc>
                          </m:den>
                        </m:f>
                      </m:oMath>
                    </m:oMathPara>
                  </a14:m>
                  <a:endParaRPr lang="en-US" sz="4000" dirty="0">
                    <a:latin typeface="Helvetica" charset="0"/>
                    <a:ea typeface="Helvetica" charset="0"/>
                    <a:cs typeface="Helvetica" charset="0"/>
                  </a:endParaRPr>
                </a:p>
              </p:txBody>
            </p:sp>
          </mc:Choice>
          <mc:Fallback xmlns="">
            <p:sp>
              <p:nvSpPr>
                <p:cNvPr id="5" name="TextBox 4">
                  <a:extLst>
                    <a:ext uri="{FF2B5EF4-FFF2-40B4-BE49-F238E27FC236}">
                      <a16:creationId xmlns:a16="http://schemas.microsoft.com/office/drawing/2014/main" id="{569E7143-3CD6-5D43-8C1C-C86EBE74DB2A}"/>
                    </a:ext>
                  </a:extLst>
                </p:cNvPr>
                <p:cNvSpPr txBox="1">
                  <a:spLocks noRot="1" noChangeAspect="1" noMove="1" noResize="1" noEditPoints="1" noAdjustHandles="1" noChangeArrowheads="1" noChangeShapeType="1" noTextEdit="1"/>
                </p:cNvSpPr>
                <p:nvPr/>
              </p:nvSpPr>
              <p:spPr>
                <a:xfrm>
                  <a:off x="2195113" y="4697054"/>
                  <a:ext cx="4468242" cy="1054006"/>
                </a:xfrm>
                <a:prstGeom prst="rect">
                  <a:avLst/>
                </a:prstGeom>
                <a:blipFill>
                  <a:blip r:embed="rId4"/>
                  <a:stretch>
                    <a:fillRect b="-1071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9F69476-1A5F-B847-9558-D12BB2D36AE2}"/>
                </a:ext>
              </a:extLst>
            </p:cNvPr>
            <p:cNvSpPr txBox="1"/>
            <p:nvPr/>
          </p:nvSpPr>
          <p:spPr>
            <a:xfrm>
              <a:off x="4222890" y="4235389"/>
              <a:ext cx="458780" cy="461665"/>
            </a:xfrm>
            <a:prstGeom prst="rect">
              <a:avLst/>
            </a:prstGeom>
            <a:noFill/>
          </p:spPr>
          <p:txBody>
            <a:bodyPr wrap="none" rtlCol="0">
              <a:spAutoFit/>
            </a:bodyPr>
            <a:lstStyle/>
            <a:p>
              <a:r>
                <a:rPr lang="en-US" sz="2400" dirty="0">
                  <a:latin typeface="Helvetica" charset="0"/>
                  <a:ea typeface="Helvetica" charset="0"/>
                  <a:cs typeface="Helvetica" charset="0"/>
                </a:rPr>
                <a:t>or</a:t>
              </a:r>
            </a:p>
          </p:txBody>
        </p:sp>
      </p:grpSp>
    </p:spTree>
    <p:extLst>
      <p:ext uri="{BB962C8B-B14F-4D97-AF65-F5344CB8AC3E}">
        <p14:creationId xmlns:p14="http://schemas.microsoft.com/office/powerpoint/2010/main" val="39683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Which measure of central tendency and spread to use?</a:t>
            </a:r>
          </a:p>
        </p:txBody>
      </p:sp>
      <p:sp>
        <p:nvSpPr>
          <p:cNvPr id="3" name="TextBox 2"/>
          <p:cNvSpPr txBox="1"/>
          <p:nvPr/>
        </p:nvSpPr>
        <p:spPr>
          <a:xfrm>
            <a:off x="281835" y="1603311"/>
            <a:ext cx="8580329" cy="954107"/>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Depends on shape of frequency distribution</a:t>
            </a:r>
          </a:p>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870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Which measure of central tendency and spread to use?</a:t>
            </a:r>
          </a:p>
        </p:txBody>
      </p:sp>
      <p:sp>
        <p:nvSpPr>
          <p:cNvPr id="3" name="TextBox 2"/>
          <p:cNvSpPr txBox="1"/>
          <p:nvPr/>
        </p:nvSpPr>
        <p:spPr>
          <a:xfrm>
            <a:off x="281835" y="1603311"/>
            <a:ext cx="8580329" cy="1815882"/>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Depends on shape of frequency distribution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Different measures give similar results if frequency distribution is symmetric and unimodal</a:t>
            </a:r>
          </a:p>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5121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Which measure of central tendency and spread to use?</a:t>
            </a:r>
          </a:p>
        </p:txBody>
      </p:sp>
      <p:sp>
        <p:nvSpPr>
          <p:cNvPr id="3" name="TextBox 2"/>
          <p:cNvSpPr txBox="1"/>
          <p:nvPr/>
        </p:nvSpPr>
        <p:spPr>
          <a:xfrm>
            <a:off x="281835" y="1603311"/>
            <a:ext cx="8580329" cy="2677656"/>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Depends on shape of frequency distribution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Different measures give similar results if frequency distribution is symmetric and unimodal</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Use mean and standard error or standard deviation if data approximate a normal distribution</a:t>
            </a:r>
          </a:p>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509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Which measure of central tendency and spread to use?</a:t>
            </a:r>
          </a:p>
        </p:txBody>
      </p:sp>
      <p:sp>
        <p:nvSpPr>
          <p:cNvPr id="3" name="TextBox 2"/>
          <p:cNvSpPr txBox="1"/>
          <p:nvPr/>
        </p:nvSpPr>
        <p:spPr>
          <a:xfrm>
            <a:off x="281835" y="1603311"/>
            <a:ext cx="8580329" cy="3970318"/>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Depends on shape of frequency distribution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Different measures give similar results if frequency distribution is symmetric and unimodal</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Use mean and standard error or standard deviation if data approximate a normal distribution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Use standard error if making inference on population parameters, standard deviation if making inference on sample</a:t>
            </a:r>
          </a:p>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532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y be an image of text that says 'Skew you Skew you 'mon guys! can't we behave normal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92" y="0"/>
            <a:ext cx="5531241" cy="692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051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Which measure of central tendency and spread to use?</a:t>
            </a:r>
          </a:p>
        </p:txBody>
      </p:sp>
      <p:sp>
        <p:nvSpPr>
          <p:cNvPr id="3" name="TextBox 2"/>
          <p:cNvSpPr txBox="1"/>
          <p:nvPr/>
        </p:nvSpPr>
        <p:spPr>
          <a:xfrm>
            <a:off x="281835" y="1603311"/>
            <a:ext cx="8580329" cy="4832092"/>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Depends on shape of frequency distribution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Different measures give similar results if frequency distribution is symmetric an unimodal</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Use mean and standard error or standard deviation if data approximate a normal distribution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Use standard error if making inference on population parameters, standard deviation if making inference on sample</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Median and interquartile range make sense if data are skewed or if there are outliers</a:t>
            </a:r>
          </a:p>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028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Which measure of central tendency and spread to use?</a:t>
            </a:r>
          </a:p>
        </p:txBody>
      </p:sp>
      <p:sp>
        <p:nvSpPr>
          <p:cNvPr id="3" name="TextBox 2"/>
          <p:cNvSpPr txBox="1"/>
          <p:nvPr/>
        </p:nvSpPr>
        <p:spPr>
          <a:xfrm>
            <a:off x="281835" y="1603311"/>
            <a:ext cx="8580329" cy="5693866"/>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Depends on shape of frequency distribution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Different measures give similar results if frequency distribution is symmetric an unimodal</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Use mean and standard error or standard deviation if data approximate a normal distribution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Use standard error if making inference on population parameters, standard deviation if making inference on sample</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Median and interquartile range make sense if data are skewed or if there are outliers</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***In publications and term projects, only present one measure of central tendency and dispersion</a:t>
            </a:r>
          </a:p>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8019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Mean or Median?</a:t>
            </a:r>
          </a:p>
        </p:txBody>
      </p:sp>
      <p:pic>
        <p:nvPicPr>
          <p:cNvPr id="5" name="Picture Placeholder 6" descr="A vertical bar graph shows data for exceed mean false or true.&#10;The graph is labeled “seeds per fruit: mean equals 8 point 7 4, median equals 6.” The horizontal axis represents seeds ranging from 0 to 60 with intervals of 20. The vertical axis represents count from 0 to 100 with intervals of 25. The graph shows data for exceed underscore mean: false and true. Bars decline gradually from left to right. The bars from 0 to 10 represent false and from 10 to 60 represent true. A vertical dotted line starts from (4, 0) and ends at (4, 100). The area to the right of this line is labeled median. All data are approximate. ">
            <a:extLst>
              <a:ext uri="{FF2B5EF4-FFF2-40B4-BE49-F238E27FC236}">
                <a16:creationId xmlns:a16="http://schemas.microsoft.com/office/drawing/2014/main" id="{7EEF9177-EAC1-4820-8C18-626D8D0284B7}"/>
              </a:ext>
            </a:extLst>
          </p:cNvPr>
          <p:cNvPicPr>
            <a:picLocks noChangeAspect="1"/>
          </p:cNvPicPr>
          <p:nvPr/>
        </p:nvPicPr>
        <p:blipFill>
          <a:blip r:embed="rId3"/>
          <a:stretch>
            <a:fillRect/>
          </a:stretch>
        </p:blipFill>
        <p:spPr>
          <a:xfrm>
            <a:off x="582655" y="1320936"/>
            <a:ext cx="8054453" cy="5004708"/>
          </a:xfrm>
          <a:prstGeom prst="rect">
            <a:avLst/>
          </a:prstGeom>
        </p:spPr>
      </p:pic>
    </p:spTree>
    <p:extLst>
      <p:ext uri="{BB962C8B-B14F-4D97-AF65-F5344CB8AC3E}">
        <p14:creationId xmlns:p14="http://schemas.microsoft.com/office/powerpoint/2010/main" val="369537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ree histograms plot frequency for number of hours of sleep adult Europeans get per night.&#10;&quot;The approximate data in the first plot, A, are as follows. Most of the rectangular bars are drawn between 7 and 8 point 8 in such a way that the edges of the bars can be connected by a concave downward curve. The maximum frequency is at 130.&#10;The approximate data in the first plot, B, are as follows. Most of the rectangular bars are drawn between 4 and 11 point 5 in such a way that the edges of the bars can almost be completely connected by a concave downward curve. The maximum frequency is at 2250.&#10;The approximate data in the first plot, C, are as follows. Most of the rectangular bars are drawn between 7 point 5 and 8 in such a way that the edges of the bars can be connected by a concave downward curve. The maximum frequency is at 190.&quo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3267" b="35636"/>
          <a:stretch/>
        </p:blipFill>
        <p:spPr bwMode="auto">
          <a:xfrm>
            <a:off x="1091160" y="1740172"/>
            <a:ext cx="6961680" cy="404236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0" y="308523"/>
            <a:ext cx="9144000"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algn="ctr"/>
            <a:r>
              <a:rPr lang="en-CA" dirty="0">
                <a:solidFill>
                  <a:schemeClr val="accent2">
                    <a:lumMod val="40000"/>
                    <a:lumOff val="60000"/>
                  </a:schemeClr>
                </a:solidFill>
              </a:rPr>
              <a:t>Mean or Median?</a:t>
            </a:r>
          </a:p>
        </p:txBody>
      </p:sp>
    </p:spTree>
    <p:extLst>
      <p:ext uri="{BB962C8B-B14F-4D97-AF65-F5344CB8AC3E}">
        <p14:creationId xmlns:p14="http://schemas.microsoft.com/office/powerpoint/2010/main" val="299554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9871" y="621673"/>
            <a:ext cx="8317283" cy="1908585"/>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CA" sz="2800" b="0" dirty="0">
                <a:solidFill>
                  <a:schemeClr val="accent2">
                    <a:lumMod val="40000"/>
                    <a:lumOff val="60000"/>
                  </a:schemeClr>
                </a:solidFill>
              </a:rPr>
              <a:t>An absentminded friend has recently analyzed data and has two numbers: 25.4 and 2.54. Which one is the standard deviation and which one is the standard error?</a:t>
            </a:r>
          </a:p>
          <a:p>
            <a:endParaRPr lang="en-CA" sz="2800" b="0" dirty="0">
              <a:solidFill>
                <a:schemeClr val="accent2">
                  <a:lumMod val="40000"/>
                  <a:lumOff val="60000"/>
                </a:schemeClr>
              </a:solidFill>
            </a:endParaRPr>
          </a:p>
          <a:p>
            <a:r>
              <a:rPr lang="en-CA" sz="2800" b="0" dirty="0">
                <a:solidFill>
                  <a:schemeClr val="accent2">
                    <a:lumMod val="40000"/>
                    <a:lumOff val="60000"/>
                  </a:schemeClr>
                </a:solidFill>
              </a:rPr>
              <a:t>What was your friend’s sample size?</a:t>
            </a:r>
          </a:p>
        </p:txBody>
      </p:sp>
    </p:spTree>
    <p:extLst>
      <p:ext uri="{BB962C8B-B14F-4D97-AF65-F5344CB8AC3E}">
        <p14:creationId xmlns:p14="http://schemas.microsoft.com/office/powerpoint/2010/main" val="4126616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9871" y="288098"/>
            <a:ext cx="8317283" cy="1265129"/>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endParaRPr lang="en-CA" sz="2800" dirty="0">
              <a:solidFill>
                <a:schemeClr val="accent2">
                  <a:lumMod val="40000"/>
                  <a:lumOff val="60000"/>
                </a:schemeClr>
              </a:solidFill>
            </a:endParaRPr>
          </a:p>
          <a:p>
            <a:r>
              <a:rPr lang="en-CA" sz="2800" dirty="0">
                <a:solidFill>
                  <a:schemeClr val="accent2">
                    <a:lumMod val="40000"/>
                    <a:lumOff val="60000"/>
                  </a:schemeClr>
                </a:solidFill>
              </a:rPr>
              <a:t>What would you change about this table, if anything?</a:t>
            </a:r>
          </a:p>
        </p:txBody>
      </p:sp>
      <p:graphicFrame>
        <p:nvGraphicFramePr>
          <p:cNvPr id="2" name="Table 1"/>
          <p:cNvGraphicFramePr>
            <a:graphicFrameLocks noGrp="1"/>
          </p:cNvGraphicFramePr>
          <p:nvPr>
            <p:extLst>
              <p:ext uri="{D42A27DB-BD31-4B8C-83A1-F6EECF244321}">
                <p14:modId xmlns:p14="http://schemas.microsoft.com/office/powerpoint/2010/main" val="3741599597"/>
              </p:ext>
            </p:extLst>
          </p:nvPr>
        </p:nvGraphicFramePr>
        <p:xfrm>
          <a:off x="449871" y="2386556"/>
          <a:ext cx="8343400" cy="1828800"/>
        </p:xfrm>
        <a:graphic>
          <a:graphicData uri="http://schemas.openxmlformats.org/drawingml/2006/table">
            <a:tbl>
              <a:tblPr firstRow="1" bandRow="1">
                <a:tableStyleId>{5C22544A-7EE6-4342-B048-85BDC9FD1C3A}</a:tableStyleId>
              </a:tblPr>
              <a:tblGrid>
                <a:gridCol w="1667564">
                  <a:extLst>
                    <a:ext uri="{9D8B030D-6E8A-4147-A177-3AD203B41FA5}">
                      <a16:colId xmlns:a16="http://schemas.microsoft.com/office/drawing/2014/main" val="20000"/>
                    </a:ext>
                  </a:extLst>
                </a:gridCol>
                <a:gridCol w="1101754">
                  <a:extLst>
                    <a:ext uri="{9D8B030D-6E8A-4147-A177-3AD203B41FA5}">
                      <a16:colId xmlns:a16="http://schemas.microsoft.com/office/drawing/2014/main" val="20001"/>
                    </a:ext>
                  </a:extLst>
                </a:gridCol>
                <a:gridCol w="1327759">
                  <a:extLst>
                    <a:ext uri="{9D8B030D-6E8A-4147-A177-3AD203B41FA5}">
                      <a16:colId xmlns:a16="http://schemas.microsoft.com/office/drawing/2014/main" val="20002"/>
                    </a:ext>
                  </a:extLst>
                </a:gridCol>
                <a:gridCol w="1039305">
                  <a:extLst>
                    <a:ext uri="{9D8B030D-6E8A-4147-A177-3AD203B41FA5}">
                      <a16:colId xmlns:a16="http://schemas.microsoft.com/office/drawing/2014/main" val="20003"/>
                    </a:ext>
                  </a:extLst>
                </a:gridCol>
                <a:gridCol w="1284096">
                  <a:extLst>
                    <a:ext uri="{9D8B030D-6E8A-4147-A177-3AD203B41FA5}">
                      <a16:colId xmlns:a16="http://schemas.microsoft.com/office/drawing/2014/main" val="20004"/>
                    </a:ext>
                  </a:extLst>
                </a:gridCol>
                <a:gridCol w="1922922">
                  <a:extLst>
                    <a:ext uri="{9D8B030D-6E8A-4147-A177-3AD203B41FA5}">
                      <a16:colId xmlns:a16="http://schemas.microsoft.com/office/drawing/2014/main" val="20005"/>
                    </a:ext>
                  </a:extLst>
                </a:gridCol>
              </a:tblGrid>
              <a:tr h="370840">
                <a:tc>
                  <a:txBody>
                    <a:bodyPr/>
                    <a:lstStyle/>
                    <a:p>
                      <a:r>
                        <a:rPr lang="en-CA" sz="2400" dirty="0"/>
                        <a:t>Treatment</a:t>
                      </a:r>
                    </a:p>
                  </a:txBody>
                  <a:tcPr/>
                </a:tc>
                <a:tc>
                  <a:txBody>
                    <a:bodyPr/>
                    <a:lstStyle/>
                    <a:p>
                      <a:pPr algn="ctr"/>
                      <a:r>
                        <a:rPr lang="en-CA" sz="2400" dirty="0"/>
                        <a:t>Mean</a:t>
                      </a:r>
                    </a:p>
                  </a:txBody>
                  <a:tcPr/>
                </a:tc>
                <a:tc>
                  <a:txBody>
                    <a:bodyPr/>
                    <a:lstStyle/>
                    <a:p>
                      <a:pPr algn="ctr"/>
                      <a:r>
                        <a:rPr lang="en-CA" sz="2400" dirty="0"/>
                        <a:t>Median</a:t>
                      </a:r>
                    </a:p>
                  </a:txBody>
                  <a:tcPr/>
                </a:tc>
                <a:tc>
                  <a:txBody>
                    <a:bodyPr/>
                    <a:lstStyle/>
                    <a:p>
                      <a:pPr algn="ctr"/>
                      <a:r>
                        <a:rPr lang="en-CA" sz="2400" dirty="0"/>
                        <a:t>Min</a:t>
                      </a:r>
                    </a:p>
                  </a:txBody>
                  <a:tcPr/>
                </a:tc>
                <a:tc>
                  <a:txBody>
                    <a:bodyPr/>
                    <a:lstStyle/>
                    <a:p>
                      <a:pPr algn="ctr"/>
                      <a:r>
                        <a:rPr lang="en-CA" sz="2400" dirty="0"/>
                        <a:t>Max</a:t>
                      </a:r>
                    </a:p>
                  </a:txBody>
                  <a:tcPr/>
                </a:tc>
                <a:tc>
                  <a:txBody>
                    <a:bodyPr/>
                    <a:lstStyle/>
                    <a:p>
                      <a:pPr algn="ctr"/>
                      <a:r>
                        <a:rPr lang="en-CA" sz="2400" dirty="0"/>
                        <a:t>SE</a:t>
                      </a:r>
                    </a:p>
                  </a:txBody>
                  <a:tcPr/>
                </a:tc>
                <a:extLst>
                  <a:ext uri="{0D108BD9-81ED-4DB2-BD59-A6C34878D82A}">
                    <a16:rowId xmlns:a16="http://schemas.microsoft.com/office/drawing/2014/main" val="10000"/>
                  </a:ext>
                </a:extLst>
              </a:tr>
              <a:tr h="370840">
                <a:tc>
                  <a:txBody>
                    <a:bodyPr/>
                    <a:lstStyle/>
                    <a:p>
                      <a:r>
                        <a:rPr lang="en-CA" sz="2400" dirty="0"/>
                        <a:t>A</a:t>
                      </a:r>
                    </a:p>
                  </a:txBody>
                  <a:tcPr/>
                </a:tc>
                <a:tc>
                  <a:txBody>
                    <a:bodyPr/>
                    <a:lstStyle/>
                    <a:p>
                      <a:pPr algn="ctr"/>
                      <a:r>
                        <a:rPr lang="en-CA" sz="2400" dirty="0"/>
                        <a:t>12.5</a:t>
                      </a:r>
                    </a:p>
                  </a:txBody>
                  <a:tcPr/>
                </a:tc>
                <a:tc>
                  <a:txBody>
                    <a:bodyPr/>
                    <a:lstStyle/>
                    <a:p>
                      <a:pPr algn="ctr"/>
                      <a:r>
                        <a:rPr lang="en-CA" sz="2400" dirty="0"/>
                        <a:t>11</a:t>
                      </a:r>
                    </a:p>
                  </a:txBody>
                  <a:tcPr/>
                </a:tc>
                <a:tc>
                  <a:txBody>
                    <a:bodyPr/>
                    <a:lstStyle/>
                    <a:p>
                      <a:pPr algn="ctr"/>
                      <a:r>
                        <a:rPr lang="en-CA" sz="2400" dirty="0"/>
                        <a:t>4</a:t>
                      </a:r>
                    </a:p>
                  </a:txBody>
                  <a:tcPr/>
                </a:tc>
                <a:tc>
                  <a:txBody>
                    <a:bodyPr/>
                    <a:lstStyle/>
                    <a:p>
                      <a:pPr algn="ctr"/>
                      <a:r>
                        <a:rPr lang="en-CA" sz="2400" dirty="0"/>
                        <a:t>16</a:t>
                      </a:r>
                    </a:p>
                  </a:txBody>
                  <a:tcPr/>
                </a:tc>
                <a:tc>
                  <a:txBody>
                    <a:bodyPr/>
                    <a:lstStyle/>
                    <a:p>
                      <a:pPr algn="ctr"/>
                      <a:r>
                        <a:rPr lang="en-CA" sz="2400" dirty="0"/>
                        <a:t>3.2</a:t>
                      </a:r>
                    </a:p>
                  </a:txBody>
                  <a:tcPr/>
                </a:tc>
                <a:extLst>
                  <a:ext uri="{0D108BD9-81ED-4DB2-BD59-A6C34878D82A}">
                    <a16:rowId xmlns:a16="http://schemas.microsoft.com/office/drawing/2014/main" val="10001"/>
                  </a:ext>
                </a:extLst>
              </a:tr>
              <a:tr h="370840">
                <a:tc>
                  <a:txBody>
                    <a:bodyPr/>
                    <a:lstStyle/>
                    <a:p>
                      <a:r>
                        <a:rPr lang="en-CA" sz="2400" dirty="0"/>
                        <a:t>B</a:t>
                      </a:r>
                    </a:p>
                  </a:txBody>
                  <a:tcPr/>
                </a:tc>
                <a:tc>
                  <a:txBody>
                    <a:bodyPr/>
                    <a:lstStyle/>
                    <a:p>
                      <a:pPr algn="ctr"/>
                      <a:r>
                        <a:rPr lang="en-CA" sz="2400" dirty="0"/>
                        <a:t>16.7</a:t>
                      </a:r>
                    </a:p>
                  </a:txBody>
                  <a:tcPr/>
                </a:tc>
                <a:tc>
                  <a:txBody>
                    <a:bodyPr/>
                    <a:lstStyle/>
                    <a:p>
                      <a:pPr algn="ctr"/>
                      <a:r>
                        <a:rPr lang="en-CA" sz="2400" dirty="0"/>
                        <a:t>15</a:t>
                      </a:r>
                    </a:p>
                  </a:txBody>
                  <a:tcPr/>
                </a:tc>
                <a:tc>
                  <a:txBody>
                    <a:bodyPr/>
                    <a:lstStyle/>
                    <a:p>
                      <a:pPr algn="ctr"/>
                      <a:r>
                        <a:rPr lang="en-CA" sz="2400" dirty="0"/>
                        <a:t>12</a:t>
                      </a:r>
                    </a:p>
                  </a:txBody>
                  <a:tcPr/>
                </a:tc>
                <a:tc>
                  <a:txBody>
                    <a:bodyPr/>
                    <a:lstStyle/>
                    <a:p>
                      <a:pPr algn="ctr"/>
                      <a:r>
                        <a:rPr lang="en-CA" sz="2400" dirty="0"/>
                        <a:t>20</a:t>
                      </a:r>
                    </a:p>
                  </a:txBody>
                  <a:tcPr/>
                </a:tc>
                <a:tc>
                  <a:txBody>
                    <a:bodyPr/>
                    <a:lstStyle/>
                    <a:p>
                      <a:pPr algn="ctr"/>
                      <a:r>
                        <a:rPr lang="en-CA" sz="2400" dirty="0"/>
                        <a:t>4.1</a:t>
                      </a:r>
                    </a:p>
                  </a:txBody>
                  <a:tcPr/>
                </a:tc>
                <a:extLst>
                  <a:ext uri="{0D108BD9-81ED-4DB2-BD59-A6C34878D82A}">
                    <a16:rowId xmlns:a16="http://schemas.microsoft.com/office/drawing/2014/main" val="10002"/>
                  </a:ext>
                </a:extLst>
              </a:tr>
              <a:tr h="370840">
                <a:tc>
                  <a:txBody>
                    <a:bodyPr/>
                    <a:lstStyle/>
                    <a:p>
                      <a:r>
                        <a:rPr lang="en-CA" sz="2400" dirty="0"/>
                        <a:t>C</a:t>
                      </a:r>
                    </a:p>
                  </a:txBody>
                  <a:tcPr/>
                </a:tc>
                <a:tc>
                  <a:txBody>
                    <a:bodyPr/>
                    <a:lstStyle/>
                    <a:p>
                      <a:pPr algn="ctr"/>
                      <a:r>
                        <a:rPr lang="en-CA" sz="2400" dirty="0"/>
                        <a:t>24.5</a:t>
                      </a:r>
                    </a:p>
                  </a:txBody>
                  <a:tcPr/>
                </a:tc>
                <a:tc>
                  <a:txBody>
                    <a:bodyPr/>
                    <a:lstStyle/>
                    <a:p>
                      <a:pPr algn="ctr"/>
                      <a:r>
                        <a:rPr lang="en-CA" sz="2400" dirty="0"/>
                        <a:t>23</a:t>
                      </a:r>
                    </a:p>
                  </a:txBody>
                  <a:tcPr/>
                </a:tc>
                <a:tc>
                  <a:txBody>
                    <a:bodyPr/>
                    <a:lstStyle/>
                    <a:p>
                      <a:pPr algn="ctr"/>
                      <a:r>
                        <a:rPr lang="en-CA" sz="2400" dirty="0"/>
                        <a:t>17</a:t>
                      </a:r>
                    </a:p>
                  </a:txBody>
                  <a:tcPr/>
                </a:tc>
                <a:tc>
                  <a:txBody>
                    <a:bodyPr/>
                    <a:lstStyle/>
                    <a:p>
                      <a:pPr algn="ctr"/>
                      <a:r>
                        <a:rPr lang="en-CA" sz="2400" dirty="0"/>
                        <a:t>30</a:t>
                      </a:r>
                    </a:p>
                  </a:txBody>
                  <a:tcPr/>
                </a:tc>
                <a:tc>
                  <a:txBody>
                    <a:bodyPr/>
                    <a:lstStyle/>
                    <a:p>
                      <a:pPr algn="ctr"/>
                      <a:r>
                        <a:rPr lang="en-CA" sz="2400" dirty="0"/>
                        <a:t>5.0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05873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Confidence Intervals</a:t>
            </a:r>
          </a:p>
        </p:txBody>
      </p:sp>
      <p:sp>
        <p:nvSpPr>
          <p:cNvPr id="3" name="TextBox 2"/>
          <p:cNvSpPr txBox="1"/>
          <p:nvPr/>
        </p:nvSpPr>
        <p:spPr>
          <a:xfrm>
            <a:off x="281835" y="1320936"/>
            <a:ext cx="8580329" cy="1815882"/>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Used to quantify uncertainty about the value of a parameter</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Range of values around the sample estimate that is likely to contain population parameter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95A6C8-DEDD-A045-9954-40B5800FA3E6}"/>
                  </a:ext>
                </a:extLst>
              </p:cNvPr>
              <p:cNvSpPr txBox="1"/>
              <p:nvPr/>
            </p:nvSpPr>
            <p:spPr>
              <a:xfrm>
                <a:off x="2608192" y="4424611"/>
                <a:ext cx="3927614" cy="5783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𝐶𝐼</m:t>
                      </m:r>
                      <m:r>
                        <a:rPr lang="en-US" sz="3600" b="0" i="1" smtClean="0">
                          <a:latin typeface="Cambria Math" panose="02040503050406030204" pitchFamily="18" charset="0"/>
                        </a:rPr>
                        <m:t>=</m:t>
                      </m:r>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𝑥</m:t>
                          </m:r>
                        </m:e>
                      </m:acc>
                      <m:r>
                        <a:rPr lang="en-US" sz="3600" i="1">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𝑡</m:t>
                          </m:r>
                        </m:e>
                        <m:sub>
                          <m:r>
                            <a:rPr lang="en-US" sz="3600" i="1" smtClean="0">
                              <a:latin typeface="Cambria Math" panose="02040503050406030204" pitchFamily="18" charset="0"/>
                              <a:ea typeface="Cambria Math" panose="02040503050406030204" pitchFamily="18" charset="0"/>
                            </a:rPr>
                            <m:t>𝛼</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𝑛</m:t>
                          </m:r>
                          <m:r>
                            <a:rPr lang="en-US" sz="3600" b="0" i="1" smtClean="0">
                              <a:latin typeface="Cambria Math" panose="02040503050406030204" pitchFamily="18" charset="0"/>
                              <a:ea typeface="Cambria Math" panose="02040503050406030204" pitchFamily="18" charset="0"/>
                            </a:rPr>
                            <m:t>−1</m:t>
                          </m:r>
                        </m:sub>
                      </m:sSub>
                      <m:r>
                        <a:rPr lang="en-US" sz="360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𝑠</m:t>
                          </m:r>
                        </m:e>
                        <m:sub>
                          <m:acc>
                            <m:accPr>
                              <m:chr m:val="̅"/>
                              <m:ctrlPr>
                                <a:rPr lang="en-US" sz="3600" i="1" smtClean="0">
                                  <a:latin typeface="Cambria Math" panose="02040503050406030204" pitchFamily="18" charset="0"/>
                                  <a:ea typeface="Cambria Math" panose="02040503050406030204" pitchFamily="18" charset="0"/>
                                </a:rPr>
                              </m:ctrlPr>
                            </m:accPr>
                            <m:e>
                              <m:r>
                                <a:rPr lang="en-US" sz="3600" b="0" i="1" smtClean="0">
                                  <a:latin typeface="Cambria Math" panose="02040503050406030204" pitchFamily="18" charset="0"/>
                                  <a:ea typeface="Cambria Math" panose="02040503050406030204" pitchFamily="18" charset="0"/>
                                </a:rPr>
                                <m:t>𝑥</m:t>
                              </m:r>
                            </m:e>
                          </m:acc>
                        </m:sub>
                      </m:sSub>
                    </m:oMath>
                  </m:oMathPara>
                </a14:m>
                <a:endParaRPr lang="en-US" sz="3600" dirty="0">
                  <a:latin typeface="Helvetica" charset="0"/>
                  <a:ea typeface="Helvetica" charset="0"/>
                  <a:cs typeface="Helvetica" charset="0"/>
                </a:endParaRPr>
              </a:p>
            </p:txBody>
          </p:sp>
        </mc:Choice>
        <mc:Fallback xmlns="">
          <p:sp>
            <p:nvSpPr>
              <p:cNvPr id="4" name="TextBox 3">
                <a:extLst>
                  <a:ext uri="{FF2B5EF4-FFF2-40B4-BE49-F238E27FC236}">
                    <a16:creationId xmlns="" xmlns:a16="http://schemas.microsoft.com/office/drawing/2014/main" xmlns:a14="http://schemas.microsoft.com/office/drawing/2010/main" id="{2495A6C8-DEDD-A045-9954-40B5800FA3E6}"/>
                  </a:ext>
                </a:extLst>
              </p:cNvPr>
              <p:cNvSpPr txBox="1">
                <a:spLocks noRot="1" noChangeAspect="1" noMove="1" noResize="1" noEditPoints="1" noAdjustHandles="1" noChangeArrowheads="1" noChangeShapeType="1" noTextEdit="1"/>
              </p:cNvSpPr>
              <p:nvPr/>
            </p:nvSpPr>
            <p:spPr>
              <a:xfrm>
                <a:off x="2608192" y="4424611"/>
                <a:ext cx="3927614" cy="578363"/>
              </a:xfrm>
              <a:prstGeom prst="rect">
                <a:avLst/>
              </a:prstGeom>
              <a:blipFill rotWithShape="0">
                <a:blip r:embed="rId3"/>
                <a:stretch>
                  <a:fillRect r="-621"/>
                </a:stretch>
              </a:blipFill>
            </p:spPr>
            <p:txBody>
              <a:bodyPr/>
              <a:lstStyle/>
              <a:p>
                <a:r>
                  <a:rPr lang="en-CA">
                    <a:noFill/>
                  </a:rPr>
                  <a:t> </a:t>
                </a:r>
              </a:p>
            </p:txBody>
          </p:sp>
        </mc:Fallback>
      </mc:AlternateContent>
    </p:spTree>
    <p:extLst>
      <p:ext uri="{BB962C8B-B14F-4D97-AF65-F5344CB8AC3E}">
        <p14:creationId xmlns:p14="http://schemas.microsoft.com/office/powerpoint/2010/main" val="202378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Confidence Intervals</a:t>
            </a:r>
          </a:p>
        </p:txBody>
      </p:sp>
      <p:pic>
        <p:nvPicPr>
          <p:cNvPr id="4" name="Picture 3">
            <a:extLst>
              <a:ext uri="{FF2B5EF4-FFF2-40B4-BE49-F238E27FC236}">
                <a16:creationId xmlns:a16="http://schemas.microsoft.com/office/drawing/2014/main" id="{056ABB03-A9D2-2847-A56A-173990C08023}"/>
              </a:ext>
            </a:extLst>
          </p:cNvPr>
          <p:cNvPicPr>
            <a:picLocks noChangeAspect="1"/>
          </p:cNvPicPr>
          <p:nvPr/>
        </p:nvPicPr>
        <p:blipFill rotWithShape="1">
          <a:blip r:embed="rId3"/>
          <a:srcRect l="4334"/>
          <a:stretch/>
        </p:blipFill>
        <p:spPr>
          <a:xfrm>
            <a:off x="198120" y="1193746"/>
            <a:ext cx="8747760" cy="5664254"/>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2D82A32-6E80-7546-9921-6426BDA99CD7}"/>
                  </a:ext>
                </a:extLst>
              </p:cNvPr>
              <p:cNvSpPr/>
              <p:nvPr/>
            </p:nvSpPr>
            <p:spPr>
              <a:xfrm>
                <a:off x="4178057" y="1193746"/>
                <a:ext cx="1453796" cy="6706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rgbClr val="0070C0"/>
                              </a:solidFill>
                              <a:latin typeface="Cambria Math" panose="02040503050406030204" pitchFamily="18" charset="0"/>
                              <a:ea typeface="Cambria Math" panose="02040503050406030204" pitchFamily="18" charset="0"/>
                            </a:rPr>
                          </m:ctrlPr>
                        </m:sSubPr>
                        <m:e>
                          <m:r>
                            <a:rPr lang="en-US" sz="3600" i="1">
                              <a:solidFill>
                                <a:srgbClr val="0070C0"/>
                              </a:solidFill>
                              <a:latin typeface="Cambria Math" panose="02040503050406030204" pitchFamily="18" charset="0"/>
                              <a:ea typeface="Cambria Math" panose="02040503050406030204" pitchFamily="18" charset="0"/>
                            </a:rPr>
                            <m:t>𝑡</m:t>
                          </m:r>
                        </m:e>
                        <m:sub>
                          <m:r>
                            <a:rPr lang="en-US" sz="3600" i="1">
                              <a:solidFill>
                                <a:srgbClr val="0070C0"/>
                              </a:solidFill>
                              <a:latin typeface="Cambria Math" panose="02040503050406030204" pitchFamily="18" charset="0"/>
                              <a:ea typeface="Cambria Math" panose="02040503050406030204" pitchFamily="18" charset="0"/>
                            </a:rPr>
                            <m:t>𝛼</m:t>
                          </m:r>
                          <m:r>
                            <a:rPr lang="en-US" sz="3600" i="1">
                              <a:solidFill>
                                <a:srgbClr val="0070C0"/>
                              </a:solidFill>
                              <a:latin typeface="Cambria Math" panose="02040503050406030204" pitchFamily="18" charset="0"/>
                              <a:ea typeface="Cambria Math" panose="02040503050406030204" pitchFamily="18" charset="0"/>
                            </a:rPr>
                            <m:t>, </m:t>
                          </m:r>
                          <m:r>
                            <a:rPr lang="en-US" sz="3600" i="1">
                              <a:solidFill>
                                <a:srgbClr val="0070C0"/>
                              </a:solidFill>
                              <a:latin typeface="Cambria Math" panose="02040503050406030204" pitchFamily="18" charset="0"/>
                              <a:ea typeface="Cambria Math" panose="02040503050406030204" pitchFamily="18" charset="0"/>
                            </a:rPr>
                            <m:t>𝑛</m:t>
                          </m:r>
                          <m:r>
                            <a:rPr lang="en-US" sz="3600" i="1">
                              <a:solidFill>
                                <a:srgbClr val="0070C0"/>
                              </a:solidFill>
                              <a:latin typeface="Cambria Math" panose="02040503050406030204" pitchFamily="18" charset="0"/>
                              <a:ea typeface="Cambria Math" panose="02040503050406030204" pitchFamily="18" charset="0"/>
                            </a:rPr>
                            <m:t>−</m:t>
                          </m:r>
                          <m:r>
                            <a:rPr lang="en-US" sz="3600" i="1">
                              <a:solidFill>
                                <a:srgbClr val="0070C0"/>
                              </a:solidFill>
                              <a:latin typeface="Cambria Math" panose="02040503050406030204" pitchFamily="18" charset="0"/>
                              <a:ea typeface="Cambria Math" panose="02040503050406030204" pitchFamily="18" charset="0"/>
                            </a:rPr>
                            <m:t>1</m:t>
                          </m:r>
                        </m:sub>
                      </m:sSub>
                    </m:oMath>
                  </m:oMathPara>
                </a14:m>
                <a:endParaRPr lang="en-US" sz="3600" dirty="0">
                  <a:solidFill>
                    <a:srgbClr val="0070C0"/>
                  </a:solidFill>
                </a:endParaRPr>
              </a:p>
            </p:txBody>
          </p:sp>
        </mc:Choice>
        <mc:Fallback xmlns="">
          <p:sp>
            <p:nvSpPr>
              <p:cNvPr id="5" name="Rectangle 4">
                <a:extLst>
                  <a:ext uri="{FF2B5EF4-FFF2-40B4-BE49-F238E27FC236}">
                    <a16:creationId xmlns:a16="http://schemas.microsoft.com/office/drawing/2014/main" xmlns:a14="http://schemas.microsoft.com/office/drawing/2010/main" xmlns="" id="{42D82A32-6E80-7546-9921-6426BDA99CD7}"/>
                  </a:ext>
                </a:extLst>
              </p:cNvPr>
              <p:cNvSpPr>
                <a:spLocks noRot="1" noChangeAspect="1" noMove="1" noResize="1" noEditPoints="1" noAdjustHandles="1" noChangeArrowheads="1" noChangeShapeType="1" noTextEdit="1"/>
              </p:cNvSpPr>
              <p:nvPr/>
            </p:nvSpPr>
            <p:spPr>
              <a:xfrm>
                <a:off x="4178057" y="1193746"/>
                <a:ext cx="1453796" cy="670696"/>
              </a:xfrm>
              <a:prstGeom prst="rect">
                <a:avLst/>
              </a:prstGeom>
              <a:blipFill rotWithShape="0">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886147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3B6F21E-D73C-544E-8757-79059905A555}"/>
              </a:ext>
            </a:extLst>
          </p:cNvPr>
          <p:cNvGrpSpPr/>
          <p:nvPr/>
        </p:nvGrpSpPr>
        <p:grpSpPr>
          <a:xfrm>
            <a:off x="2209419" y="1669941"/>
            <a:ext cx="4851008" cy="1420147"/>
            <a:chOff x="2209419" y="1669941"/>
            <a:chExt cx="4851008" cy="1420147"/>
          </a:xfrm>
        </p:grpSpPr>
        <p:sp>
          <p:nvSpPr>
            <p:cNvPr id="4" name="TextBox 3">
              <a:extLst>
                <a:ext uri="{FF2B5EF4-FFF2-40B4-BE49-F238E27FC236}">
                  <a16:creationId xmlns:a16="http://schemas.microsoft.com/office/drawing/2014/main" id="{359F35D5-4CD2-E54C-BE89-00AF81481CD0}"/>
                </a:ext>
              </a:extLst>
            </p:cNvPr>
            <p:cNvSpPr txBox="1"/>
            <p:nvPr/>
          </p:nvSpPr>
          <p:spPr>
            <a:xfrm>
              <a:off x="2209419" y="1669941"/>
              <a:ext cx="4851008" cy="584775"/>
            </a:xfrm>
            <a:prstGeom prst="rect">
              <a:avLst/>
            </a:prstGeom>
            <a:noFill/>
          </p:spPr>
          <p:txBody>
            <a:bodyPr wrap="none" rtlCol="0">
              <a:spAutoFit/>
            </a:bodyPr>
            <a:lstStyle/>
            <a:p>
              <a:r>
                <a:rPr lang="en-US" sz="3200" b="1" dirty="0">
                  <a:latin typeface="Arial" panose="020B0604020202020204" pitchFamily="34" charset="0"/>
                  <a:ea typeface="Helvetica" charset="0"/>
                  <a:cs typeface="Arial" panose="020B0604020202020204" pitchFamily="34" charset="0"/>
                </a:rPr>
                <a:t>95% confidence interval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495A6C8-DEDD-A045-9954-40B5800FA3E6}"/>
                    </a:ext>
                  </a:extLst>
                </p:cNvPr>
                <p:cNvSpPr txBox="1"/>
                <p:nvPr/>
              </p:nvSpPr>
              <p:spPr>
                <a:xfrm>
                  <a:off x="2308613" y="2536090"/>
                  <a:ext cx="454201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95%</m:t>
                        </m:r>
                        <m:r>
                          <a:rPr lang="en-US" sz="3600" b="0" i="1" smtClean="0">
                            <a:latin typeface="Cambria Math" panose="02040503050406030204" pitchFamily="18" charset="0"/>
                          </a:rPr>
                          <m:t>𝐶𝐼</m:t>
                        </m:r>
                        <m:r>
                          <a:rPr lang="en-US" sz="3600" b="0" i="1" smtClean="0">
                            <a:latin typeface="Cambria Math" panose="02040503050406030204" pitchFamily="18" charset="0"/>
                          </a:rPr>
                          <m:t>=</m:t>
                        </m:r>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𝑥</m:t>
                            </m:r>
                          </m:e>
                        </m:acc>
                        <m:r>
                          <a:rPr lang="en-US" sz="3600" i="1">
                            <a:latin typeface="Cambria Math" panose="02040503050406030204" pitchFamily="18" charset="0"/>
                            <a:ea typeface="Cambria Math" panose="02040503050406030204" pitchFamily="18" charset="0"/>
                          </a:rPr>
                          <m:t>±</m:t>
                        </m:r>
                        <m:r>
                          <a:rPr lang="en-US" sz="3600" i="1" smtClean="0">
                            <a:latin typeface="Cambria Math" panose="02040503050406030204" pitchFamily="18" charset="0"/>
                            <a:ea typeface="Cambria Math" panose="02040503050406030204" pitchFamily="18" charset="0"/>
                          </a:rPr>
                          <m:t>1</m:t>
                        </m:r>
                        <m:r>
                          <a:rPr lang="en-US" sz="3600" b="0" i="1" smtClean="0">
                            <a:latin typeface="Cambria Math" panose="02040503050406030204" pitchFamily="18" charset="0"/>
                            <a:ea typeface="Cambria Math" panose="02040503050406030204" pitchFamily="18" charset="0"/>
                          </a:rPr>
                          <m:t>.96</m:t>
                        </m:r>
                        <m:r>
                          <a:rPr lang="en-US" sz="360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𝑠</m:t>
                            </m:r>
                          </m:e>
                          <m:sub>
                            <m:acc>
                              <m:accPr>
                                <m:chr m:val="̅"/>
                                <m:ctrlPr>
                                  <a:rPr lang="en-US" sz="3600" i="1" smtClean="0">
                                    <a:latin typeface="Cambria Math" panose="02040503050406030204" pitchFamily="18" charset="0"/>
                                    <a:ea typeface="Cambria Math" panose="02040503050406030204" pitchFamily="18" charset="0"/>
                                  </a:rPr>
                                </m:ctrlPr>
                              </m:accPr>
                              <m:e>
                                <m:r>
                                  <a:rPr lang="en-US" sz="3600" b="0" i="1" smtClean="0">
                                    <a:latin typeface="Cambria Math" panose="02040503050406030204" pitchFamily="18" charset="0"/>
                                    <a:ea typeface="Cambria Math" panose="02040503050406030204" pitchFamily="18" charset="0"/>
                                  </a:rPr>
                                  <m:t>𝑥</m:t>
                                </m:r>
                              </m:e>
                            </m:acc>
                          </m:sub>
                        </m:sSub>
                      </m:oMath>
                    </m:oMathPara>
                  </a14:m>
                  <a:endParaRPr lang="en-US" sz="3600" dirty="0">
                    <a:latin typeface="Helvetica" charset="0"/>
                    <a:ea typeface="Helvetica" charset="0"/>
                    <a:cs typeface="Helvetica" charset="0"/>
                  </a:endParaRPr>
                </a:p>
              </p:txBody>
            </p:sp>
          </mc:Choice>
          <mc:Fallback xmlns="">
            <p:sp>
              <p:nvSpPr>
                <p:cNvPr id="3" name="TextBox 2">
                  <a:extLst>
                    <a:ext uri="{FF2B5EF4-FFF2-40B4-BE49-F238E27FC236}">
                      <a16:creationId xmlns:a16="http://schemas.microsoft.com/office/drawing/2014/main" id="{2495A6C8-DEDD-A045-9954-40B5800FA3E6}"/>
                    </a:ext>
                  </a:extLst>
                </p:cNvPr>
                <p:cNvSpPr txBox="1">
                  <a:spLocks noRot="1" noChangeAspect="1" noMove="1" noResize="1" noEditPoints="1" noAdjustHandles="1" noChangeArrowheads="1" noChangeShapeType="1" noTextEdit="1"/>
                </p:cNvSpPr>
                <p:nvPr/>
              </p:nvSpPr>
              <p:spPr>
                <a:xfrm>
                  <a:off x="2308613" y="2536090"/>
                  <a:ext cx="4542013" cy="553998"/>
                </a:xfrm>
                <a:prstGeom prst="rect">
                  <a:avLst/>
                </a:prstGeom>
                <a:blipFill>
                  <a:blip r:embed="rId3"/>
                  <a:stretch>
                    <a:fillRect l="-1955" b="-181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CD17E4-452B-B748-A88F-4D157E6D2777}"/>
                  </a:ext>
                </a:extLst>
              </p:cNvPr>
              <p:cNvSpPr txBox="1"/>
              <p:nvPr/>
            </p:nvSpPr>
            <p:spPr>
              <a:xfrm>
                <a:off x="1952136" y="239607"/>
                <a:ext cx="5254965" cy="769441"/>
              </a:xfrm>
              <a:prstGeom prst="rect">
                <a:avLst/>
              </a:prstGeom>
              <a:noFill/>
            </p:spPr>
            <p:txBody>
              <a:bodyPr wrap="none" rtlCol="0">
                <a:spAutoFit/>
              </a:bodyPr>
              <a:lstStyle/>
              <a:p>
                <a:r>
                  <a:rPr lang="en-US" sz="4400" dirty="0">
                    <a:solidFill>
                      <a:schemeClr val="accent2">
                        <a:lumMod val="40000"/>
                        <a:lumOff val="60000"/>
                      </a:schemeClr>
                    </a:solidFill>
                    <a:latin typeface="Arial" panose="020B0604020202020204" pitchFamily="34" charset="0"/>
                    <a:ea typeface="Helvetica" charset="0"/>
                    <a:cs typeface="Arial" panose="020B0604020202020204" pitchFamily="34" charset="0"/>
                  </a:rPr>
                  <a:t>Assuming </a:t>
                </a:r>
                <a14:m>
                  <m:oMath xmlns:m="http://schemas.openxmlformats.org/officeDocument/2006/math">
                    <m:r>
                      <a:rPr lang="en-US" sz="4400" b="0" i="1" smtClean="0">
                        <a:solidFill>
                          <a:schemeClr val="accent2">
                            <a:lumMod val="40000"/>
                            <a:lumOff val="60000"/>
                          </a:schemeClr>
                        </a:solidFill>
                        <a:latin typeface="Cambria Math" panose="02040503050406030204" pitchFamily="18" charset="0"/>
                        <a:ea typeface="Helvetica" charset="0"/>
                        <a:cs typeface="Helvetica" charset="0"/>
                      </a:rPr>
                      <m:t>𝑛</m:t>
                    </m:r>
                    <m:r>
                      <a:rPr lang="en-US" sz="4400" b="0" i="0" smtClean="0">
                        <a:solidFill>
                          <a:schemeClr val="accent2">
                            <a:lumMod val="40000"/>
                            <a:lumOff val="60000"/>
                          </a:schemeClr>
                        </a:solidFill>
                        <a:latin typeface="Cambria Math" panose="02040503050406030204" pitchFamily="18" charset="0"/>
                        <a:ea typeface="Helvetica" charset="0"/>
                        <a:cs typeface="Helvetica" charset="0"/>
                      </a:rPr>
                      <m:t> </m:t>
                    </m:r>
                  </m:oMath>
                </a14:m>
                <a:r>
                  <a:rPr lang="en-US" sz="4400" dirty="0">
                    <a:solidFill>
                      <a:schemeClr val="accent2">
                        <a:lumMod val="40000"/>
                        <a:lumOff val="60000"/>
                      </a:schemeClr>
                    </a:solidFill>
                    <a:latin typeface="Arial" panose="020B0604020202020204" pitchFamily="34" charset="0"/>
                    <a:ea typeface="Helvetica" charset="0"/>
                    <a:cs typeface="Arial" panose="020B0604020202020204" pitchFamily="34" charset="0"/>
                  </a:rPr>
                  <a:t>is large </a:t>
                </a:r>
              </a:p>
            </p:txBody>
          </p:sp>
        </mc:Choice>
        <mc:Fallback xmlns="">
          <p:sp>
            <p:nvSpPr>
              <p:cNvPr id="9" name="TextBox 8">
                <a:extLst>
                  <a:ext uri="{FF2B5EF4-FFF2-40B4-BE49-F238E27FC236}">
                    <a16:creationId xmlns="" xmlns:a16="http://schemas.microsoft.com/office/drawing/2014/main" xmlns:a14="http://schemas.microsoft.com/office/drawing/2010/main" id="{9BCD17E4-452B-B748-A88F-4D157E6D2777}"/>
                  </a:ext>
                </a:extLst>
              </p:cNvPr>
              <p:cNvSpPr txBox="1">
                <a:spLocks noRot="1" noChangeAspect="1" noMove="1" noResize="1" noEditPoints="1" noAdjustHandles="1" noChangeArrowheads="1" noChangeShapeType="1" noTextEdit="1"/>
              </p:cNvSpPr>
              <p:nvPr/>
            </p:nvSpPr>
            <p:spPr>
              <a:xfrm>
                <a:off x="1952136" y="239607"/>
                <a:ext cx="5254965" cy="769441"/>
              </a:xfrm>
              <a:prstGeom prst="rect">
                <a:avLst/>
              </a:prstGeom>
              <a:blipFill rotWithShape="0">
                <a:blip r:embed="rId4"/>
                <a:stretch>
                  <a:fillRect l="-4640" t="-16535" r="-3712" b="-35433"/>
                </a:stretch>
              </a:blipFill>
            </p:spPr>
            <p:txBody>
              <a:bodyPr/>
              <a:lstStyle/>
              <a:p>
                <a:r>
                  <a:rPr lang="en-CA">
                    <a:noFill/>
                  </a:rPr>
                  <a:t> </a:t>
                </a:r>
              </a:p>
            </p:txBody>
          </p:sp>
        </mc:Fallback>
      </mc:AlternateContent>
    </p:spTree>
    <p:extLst>
      <p:ext uri="{BB962C8B-B14F-4D97-AF65-F5344CB8AC3E}">
        <p14:creationId xmlns:p14="http://schemas.microsoft.com/office/powerpoint/2010/main" val="1209567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C06B30-CB0C-8F44-9158-F3A692195EB8}"/>
              </a:ext>
            </a:extLst>
          </p:cNvPr>
          <p:cNvPicPr>
            <a:picLocks noChangeAspect="1"/>
          </p:cNvPicPr>
          <p:nvPr/>
        </p:nvPicPr>
        <p:blipFill>
          <a:blip r:embed="rId3"/>
          <a:stretch>
            <a:fillRect/>
          </a:stretch>
        </p:blipFill>
        <p:spPr>
          <a:xfrm>
            <a:off x="998673" y="0"/>
            <a:ext cx="7146653" cy="6858000"/>
          </a:xfrm>
          <a:prstGeom prst="rect">
            <a:avLst/>
          </a:prstGeom>
        </p:spPr>
      </p:pic>
    </p:spTree>
    <p:extLst>
      <p:ext uri="{BB962C8B-B14F-4D97-AF65-F5344CB8AC3E}">
        <p14:creationId xmlns:p14="http://schemas.microsoft.com/office/powerpoint/2010/main" val="261752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Learning Objectives</a:t>
            </a:r>
          </a:p>
        </p:txBody>
      </p:sp>
      <p:sp>
        <p:nvSpPr>
          <p:cNvPr id="4" name="Content Placeholder 2"/>
          <p:cNvSpPr>
            <a:spLocks noGrp="1"/>
          </p:cNvSpPr>
          <p:nvPr>
            <p:ph idx="1"/>
          </p:nvPr>
        </p:nvSpPr>
        <p:spPr>
          <a:xfrm>
            <a:off x="584200" y="1325563"/>
            <a:ext cx="7975600" cy="4351338"/>
          </a:xfrm>
        </p:spPr>
        <p:txBody>
          <a:bodyPr>
            <a:normAutofit/>
          </a:bodyPr>
          <a:lstStyle/>
          <a:p>
            <a:pPr marL="457200" lvl="1" indent="-457200">
              <a:spcBef>
                <a:spcPts val="624"/>
              </a:spcBef>
              <a:buFont typeface="+mj-lt"/>
              <a:buAutoNum type="arabicPeriod"/>
            </a:pPr>
            <a:r>
              <a:rPr lang="en-US" sz="2800" dirty="0"/>
              <a:t>Decide what is an appropriate measure of central tendency and dispersion to report</a:t>
            </a:r>
          </a:p>
          <a:p>
            <a:pPr marL="457200" lvl="1" indent="-457200">
              <a:spcBef>
                <a:spcPts val="624"/>
              </a:spcBef>
              <a:buFont typeface="+mj-lt"/>
              <a:buAutoNum type="arabicPeriod"/>
            </a:pPr>
            <a:r>
              <a:rPr lang="en-US" sz="2800" dirty="0"/>
              <a:t>Interpret the meaning of different measures of dispersion</a:t>
            </a:r>
          </a:p>
          <a:p>
            <a:pPr marL="457200" lvl="1" indent="-457200">
              <a:spcBef>
                <a:spcPts val="624"/>
              </a:spcBef>
              <a:buFont typeface="+mj-lt"/>
              <a:buAutoNum type="arabicPeriod"/>
            </a:pPr>
            <a:r>
              <a:rPr lang="en-US" sz="2800" dirty="0"/>
              <a:t>Compute and interpret the meaning of confidence intervals</a:t>
            </a:r>
          </a:p>
          <a:p>
            <a:pPr marL="457200" lvl="1" indent="-457200">
              <a:spcBef>
                <a:spcPts val="624"/>
              </a:spcBef>
              <a:buFont typeface="+mj-lt"/>
              <a:buAutoNum type="arabicPeriod"/>
            </a:pPr>
            <a:endParaRPr lang="en-US" sz="2800" dirty="0"/>
          </a:p>
        </p:txBody>
      </p:sp>
    </p:spTree>
    <p:extLst>
      <p:ext uri="{BB962C8B-B14F-4D97-AF65-F5344CB8AC3E}">
        <p14:creationId xmlns:p14="http://schemas.microsoft.com/office/powerpoint/2010/main" val="3072003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CD17E4-452B-B748-A88F-4D157E6D2777}"/>
              </a:ext>
            </a:extLst>
          </p:cNvPr>
          <p:cNvSpPr txBox="1"/>
          <p:nvPr/>
        </p:nvSpPr>
        <p:spPr>
          <a:xfrm>
            <a:off x="87761" y="92242"/>
            <a:ext cx="9074996" cy="1446550"/>
          </a:xfrm>
          <a:prstGeom prst="rect">
            <a:avLst/>
          </a:prstGeom>
          <a:noFill/>
        </p:spPr>
        <p:txBody>
          <a:bodyPr wrap="square" rtlCol="0">
            <a:spAutoFit/>
          </a:bodyPr>
          <a:lstStyle/>
          <a:p>
            <a:pPr algn="ctr"/>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Interpretation of confidence interval</a:t>
            </a:r>
          </a:p>
        </p:txBody>
      </p:sp>
      <p:pic>
        <p:nvPicPr>
          <p:cNvPr id="5" name="Picture 4">
            <a:extLst>
              <a:ext uri="{FF2B5EF4-FFF2-40B4-BE49-F238E27FC236}">
                <a16:creationId xmlns:a16="http://schemas.microsoft.com/office/drawing/2014/main" id="{82AF489A-8807-AA44-A465-E72B6250D692}"/>
              </a:ext>
            </a:extLst>
          </p:cNvPr>
          <p:cNvPicPr>
            <a:picLocks noChangeAspect="1"/>
          </p:cNvPicPr>
          <p:nvPr/>
        </p:nvPicPr>
        <p:blipFill>
          <a:blip r:embed="rId3"/>
          <a:stretch>
            <a:fillRect/>
          </a:stretch>
        </p:blipFill>
        <p:spPr>
          <a:xfrm>
            <a:off x="5126" y="1637998"/>
            <a:ext cx="4620133" cy="522000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9E1F9B8-5EA7-8A41-87EE-F6137F187D00}"/>
                  </a:ext>
                </a:extLst>
              </p:cNvPr>
              <p:cNvSpPr txBox="1"/>
              <p:nvPr/>
            </p:nvSpPr>
            <p:spPr>
              <a:xfrm>
                <a:off x="4981925" y="2342009"/>
                <a:ext cx="4068794" cy="1384995"/>
              </a:xfrm>
              <a:prstGeom prst="rect">
                <a:avLst/>
              </a:prstGeom>
              <a:noFill/>
            </p:spPr>
            <p:txBody>
              <a:bodyPr wrap="square" rtlCol="0">
                <a:spAutoFit/>
              </a:bodyPr>
              <a:lstStyle/>
              <a:p>
                <a:r>
                  <a:rPr lang="en-US" sz="2800" dirty="0">
                    <a:latin typeface="Arial" panose="020B0604020202020204" pitchFamily="34" charset="0"/>
                    <a:ea typeface="Helvetica" charset="0"/>
                    <a:cs typeface="Arial" panose="020B0604020202020204" pitchFamily="34" charset="0"/>
                  </a:rPr>
                  <a:t>X% of the time, the interval will contain the true value of </a:t>
                </a:r>
                <a14:m>
                  <m:oMath xmlns:m="http://schemas.openxmlformats.org/officeDocument/2006/math">
                    <m:r>
                      <a:rPr lang="en-US" sz="2800" i="1" smtClean="0">
                        <a:latin typeface="Cambria Math" panose="02040503050406030204" pitchFamily="18" charset="0"/>
                        <a:ea typeface="Cambria Math" panose="02040503050406030204" pitchFamily="18" charset="0"/>
                        <a:cs typeface="Helvetica" charset="0"/>
                      </a:rPr>
                      <m:t>𝜇</m:t>
                    </m:r>
                  </m:oMath>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6" name="TextBox 5">
                <a:extLst>
                  <a:ext uri="{FF2B5EF4-FFF2-40B4-BE49-F238E27FC236}">
                    <a16:creationId xmlns="" xmlns:a16="http://schemas.microsoft.com/office/drawing/2014/main" xmlns:a14="http://schemas.microsoft.com/office/drawing/2010/main" id="{09E1F9B8-5EA7-8A41-87EE-F6137F187D00}"/>
                  </a:ext>
                </a:extLst>
              </p:cNvPr>
              <p:cNvSpPr txBox="1">
                <a:spLocks noRot="1" noChangeAspect="1" noMove="1" noResize="1" noEditPoints="1" noAdjustHandles="1" noChangeArrowheads="1" noChangeShapeType="1" noTextEdit="1"/>
              </p:cNvSpPr>
              <p:nvPr/>
            </p:nvSpPr>
            <p:spPr>
              <a:xfrm>
                <a:off x="4981925" y="2342009"/>
                <a:ext cx="4068794" cy="1384995"/>
              </a:xfrm>
              <a:prstGeom prst="rect">
                <a:avLst/>
              </a:prstGeom>
              <a:blipFill rotWithShape="0">
                <a:blip r:embed="rId4"/>
                <a:stretch>
                  <a:fillRect l="-2994" t="-4405" b="-1145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CED60D2-7B96-B848-BAEA-42D6DA8D07FD}"/>
                  </a:ext>
                </a:extLst>
              </p:cNvPr>
              <p:cNvSpPr txBox="1"/>
              <p:nvPr/>
            </p:nvSpPr>
            <p:spPr>
              <a:xfrm>
                <a:off x="5093963" y="4747958"/>
                <a:ext cx="4068794" cy="1815882"/>
              </a:xfrm>
              <a:prstGeom prst="rect">
                <a:avLst/>
              </a:prstGeom>
              <a:noFill/>
            </p:spPr>
            <p:txBody>
              <a:bodyPr wrap="square" rtlCol="0">
                <a:spAutoFit/>
              </a:bodyPr>
              <a:lstStyle/>
              <a:p>
                <a:r>
                  <a:rPr lang="en-US" sz="2800" dirty="0">
                    <a:latin typeface="Arial" panose="020B0604020202020204" pitchFamily="34" charset="0"/>
                    <a:ea typeface="Helvetica" charset="0"/>
                    <a:cs typeface="Arial" panose="020B0604020202020204" pitchFamily="34" charset="0"/>
                  </a:rPr>
                  <a:t>there is an X% chance that the true value of </a:t>
                </a:r>
                <a14:m>
                  <m:oMath xmlns:m="http://schemas.openxmlformats.org/officeDocument/2006/math">
                    <m:r>
                      <a:rPr lang="en-US" sz="2800" i="1">
                        <a:latin typeface="Cambria Math" panose="02040503050406030204" pitchFamily="18" charset="0"/>
                        <a:ea typeface="Cambria Math" panose="02040503050406030204" pitchFamily="18" charset="0"/>
                        <a:cs typeface="Helvetica" charset="0"/>
                      </a:rPr>
                      <m:t>𝜇</m:t>
                    </m:r>
                  </m:oMath>
                </a14:m>
                <a:r>
                  <a:rPr lang="en-US" sz="2800" dirty="0">
                    <a:latin typeface="Arial" panose="020B0604020202020204" pitchFamily="34" charset="0"/>
                    <a:ea typeface="Helvetica" charset="0"/>
                    <a:cs typeface="Arial" panose="020B0604020202020204" pitchFamily="34" charset="0"/>
                  </a:rPr>
                  <a:t> occurs within the interval</a:t>
                </a:r>
              </a:p>
            </p:txBody>
          </p:sp>
        </mc:Choice>
        <mc:Fallback xmlns="">
          <p:sp>
            <p:nvSpPr>
              <p:cNvPr id="13" name="TextBox 12">
                <a:extLst>
                  <a:ext uri="{FF2B5EF4-FFF2-40B4-BE49-F238E27FC236}">
                    <a16:creationId xmlns="" xmlns:a16="http://schemas.microsoft.com/office/drawing/2014/main" xmlns:a14="http://schemas.microsoft.com/office/drawing/2010/main" id="{ACED60D2-7B96-B848-BAEA-42D6DA8D07FD}"/>
                  </a:ext>
                </a:extLst>
              </p:cNvPr>
              <p:cNvSpPr txBox="1">
                <a:spLocks noRot="1" noChangeAspect="1" noMove="1" noResize="1" noEditPoints="1" noAdjustHandles="1" noChangeArrowheads="1" noChangeShapeType="1" noTextEdit="1"/>
              </p:cNvSpPr>
              <p:nvPr/>
            </p:nvSpPr>
            <p:spPr>
              <a:xfrm>
                <a:off x="5093963" y="4747958"/>
                <a:ext cx="4068794" cy="1815882"/>
              </a:xfrm>
              <a:prstGeom prst="rect">
                <a:avLst/>
              </a:prstGeom>
              <a:blipFill rotWithShape="0">
                <a:blip r:embed="rId5"/>
                <a:stretch>
                  <a:fillRect l="-3148" t="-3691" b="-8389"/>
                </a:stretch>
              </a:blipFill>
            </p:spPr>
            <p:txBody>
              <a:bodyPr/>
              <a:lstStyle/>
              <a:p>
                <a:r>
                  <a:rPr lang="en-CA">
                    <a:noFill/>
                  </a:rPr>
                  <a:t> </a:t>
                </a:r>
              </a:p>
            </p:txBody>
          </p:sp>
        </mc:Fallback>
      </mc:AlternateContent>
      <p:sp>
        <p:nvSpPr>
          <p:cNvPr id="10" name="TextBox 9">
            <a:extLst>
              <a:ext uri="{FF2B5EF4-FFF2-40B4-BE49-F238E27FC236}">
                <a16:creationId xmlns:a16="http://schemas.microsoft.com/office/drawing/2014/main" id="{C575F4C5-9C7E-834B-A992-38A1D55FA572}"/>
              </a:ext>
            </a:extLst>
          </p:cNvPr>
          <p:cNvSpPr txBox="1"/>
          <p:nvPr/>
        </p:nvSpPr>
        <p:spPr>
          <a:xfrm>
            <a:off x="5893306" y="1720085"/>
            <a:ext cx="1707519" cy="461665"/>
          </a:xfrm>
          <a:prstGeom prst="rect">
            <a:avLst/>
          </a:prstGeom>
          <a:noFill/>
        </p:spPr>
        <p:txBody>
          <a:bodyPr wrap="none" rtlCol="0">
            <a:spAutoFit/>
          </a:bodyPr>
          <a:lstStyle/>
          <a:p>
            <a:r>
              <a:rPr lang="en-US" sz="2400" dirty="0">
                <a:solidFill>
                  <a:schemeClr val="accent1">
                    <a:lumMod val="40000"/>
                    <a:lumOff val="60000"/>
                  </a:schemeClr>
                </a:solidFill>
                <a:latin typeface="Arial" panose="020B0604020202020204" pitchFamily="34" charset="0"/>
                <a:ea typeface="Helvetica" charset="0"/>
                <a:cs typeface="Arial" panose="020B0604020202020204" pitchFamily="34" charset="0"/>
              </a:rPr>
              <a:t>CORRECT</a:t>
            </a:r>
          </a:p>
        </p:txBody>
      </p:sp>
      <p:sp>
        <p:nvSpPr>
          <p:cNvPr id="14" name="TextBox 13">
            <a:extLst>
              <a:ext uri="{FF2B5EF4-FFF2-40B4-BE49-F238E27FC236}">
                <a16:creationId xmlns:a16="http://schemas.microsoft.com/office/drawing/2014/main" id="{1592FCCC-F975-A349-A297-C0E06199222E}"/>
              </a:ext>
            </a:extLst>
          </p:cNvPr>
          <p:cNvSpPr txBox="1"/>
          <p:nvPr/>
        </p:nvSpPr>
        <p:spPr>
          <a:xfrm>
            <a:off x="5806068" y="4017165"/>
            <a:ext cx="2015295" cy="461665"/>
          </a:xfrm>
          <a:prstGeom prst="rect">
            <a:avLst/>
          </a:prstGeom>
          <a:noFill/>
        </p:spPr>
        <p:txBody>
          <a:bodyPr wrap="none" rtlCol="0">
            <a:spAutoFit/>
          </a:bodyPr>
          <a:lstStyle/>
          <a:p>
            <a:r>
              <a:rPr lang="en-US" sz="2400" dirty="0">
                <a:solidFill>
                  <a:schemeClr val="accent1">
                    <a:lumMod val="40000"/>
                    <a:lumOff val="60000"/>
                  </a:schemeClr>
                </a:solidFill>
                <a:latin typeface="Arial" panose="020B0604020202020204" pitchFamily="34" charset="0"/>
                <a:ea typeface="Helvetica" charset="0"/>
                <a:cs typeface="Arial" panose="020B0604020202020204" pitchFamily="34" charset="0"/>
              </a:rPr>
              <a:t>INCORRECT</a:t>
            </a:r>
          </a:p>
        </p:txBody>
      </p:sp>
    </p:spTree>
    <p:extLst>
      <p:ext uri="{BB962C8B-B14F-4D97-AF65-F5344CB8AC3E}">
        <p14:creationId xmlns:p14="http://schemas.microsoft.com/office/powerpoint/2010/main" val="181915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0"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Plotting Standard Error and Confidence Intervals</a:t>
            </a:r>
          </a:p>
        </p:txBody>
      </p:sp>
      <p:pic>
        <p:nvPicPr>
          <p:cNvPr id="4" name="Picture 2" descr="A strip chart shows gene length for different data and for different standard errors.&#10;&quot;The horizontal axis marks Data, plus or minus 1 standard error, plus or minus 2 standard errors, 95 percent confidence interval, and plus or minus 1 standard deviation along the horizontal axis. The vertical axis is labeled “Gene length in nucleotides”, ranging from 0 to 6000 with increments of 1000.&#10;The approximate data are as follows. The clusters of points are most dense between 1 and 5000 against Data. &#10;The error bar against plus or minus 1 standard error indicates: minimum gene length as 2250; maximum gene length as 2500; median as 2375. The error bar against plus or minus 2 standard errors indicates: minimum gene length as 2100; maximum gene length as 2600; median as 2350. The error bar against 95 percent confidence interval indicates: minimum gene length as 2100; maximum length as 2600; median as 2350. The error bar against plus or minus 1 standard deviation indicates: minimum gene length as 1000; maximum length as 3800; median as 2400.&#10;&quot;Comparison of alternative error bars calculated from gene lengths in the random sample of n  equals 100 genes (Example 4.1). The data are plotted as a strip chart on the left. The filled black circles indicate the sample mean of gene length, 2411.8 nucleotides.&#10;The leftmost error bar visualizes one standard error of the mean (SE) above and below the sample mean. The line extending above the black dot indicates one SE above the mean; the line extending below indicates one SE below the mean. The adjacent error bar indicates two standard errors above and below the mean. The third error bar indicates the 95% confidence interval for the mean. The rightmost error bar indicates one standard deviation above and below the sample mea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1607" y="1427967"/>
            <a:ext cx="5980786" cy="5339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1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Precision and Rounding</a:t>
            </a:r>
          </a:p>
        </p:txBody>
      </p:sp>
      <p:sp>
        <p:nvSpPr>
          <p:cNvPr id="7" name="TextBox 6"/>
          <p:cNvSpPr txBox="1"/>
          <p:nvPr/>
        </p:nvSpPr>
        <p:spPr>
          <a:xfrm>
            <a:off x="469726" y="1215025"/>
            <a:ext cx="8204548" cy="4832092"/>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Retain all decimal places for calculations to avoid rounding errors</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Round final results to one decimal more than measurements (e.g., measure body mass to one tenth, calculate mean of 2.567 kg, report mean as 2.57 kg)</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Measures of central tendency, dispersion, and confidence intervals should have the same number of significant digits (e.g., mean = 2.57, SD = 0.34, not 0.3456</a:t>
            </a:r>
          </a:p>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49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Descriptive Statistics</a:t>
            </a:r>
          </a:p>
        </p:txBody>
      </p:sp>
      <p:sp>
        <p:nvSpPr>
          <p:cNvPr id="3" name="Content Placeholder 2"/>
          <p:cNvSpPr>
            <a:spLocks noGrp="1"/>
          </p:cNvSpPr>
          <p:nvPr>
            <p:ph idx="1"/>
          </p:nvPr>
        </p:nvSpPr>
        <p:spPr>
          <a:xfrm>
            <a:off x="196501" y="1397794"/>
            <a:ext cx="8750997" cy="4351338"/>
          </a:xfrm>
        </p:spPr>
        <p:txBody>
          <a:bodyPr>
            <a:noAutofit/>
          </a:bodyPr>
          <a:lstStyle/>
          <a:p>
            <a:r>
              <a:rPr lang="en-CA" dirty="0"/>
              <a:t>Location of a frequency distribution (central tendency)</a:t>
            </a:r>
          </a:p>
          <a:p>
            <a:pPr lvl="1"/>
            <a:r>
              <a:rPr lang="en-CA" sz="2800" dirty="0"/>
              <a:t>e.g., mean, median</a:t>
            </a:r>
          </a:p>
          <a:p>
            <a:pPr lvl="1"/>
            <a:r>
              <a:rPr lang="en-CA" sz="2800" dirty="0"/>
              <a:t>Where are the majority of the values located?</a:t>
            </a:r>
          </a:p>
          <a:p>
            <a:pPr lvl="1"/>
            <a:r>
              <a:rPr lang="en-CA" sz="2800" dirty="0"/>
              <a:t>Is one group larger than another?</a:t>
            </a:r>
          </a:p>
        </p:txBody>
      </p:sp>
    </p:spTree>
    <p:extLst>
      <p:ext uri="{BB962C8B-B14F-4D97-AF65-F5344CB8AC3E}">
        <p14:creationId xmlns:p14="http://schemas.microsoft.com/office/powerpoint/2010/main" val="27529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Descriptive Statistics</a:t>
            </a:r>
          </a:p>
        </p:txBody>
      </p:sp>
      <p:sp>
        <p:nvSpPr>
          <p:cNvPr id="3" name="Content Placeholder 2"/>
          <p:cNvSpPr>
            <a:spLocks noGrp="1"/>
          </p:cNvSpPr>
          <p:nvPr>
            <p:ph idx="1"/>
          </p:nvPr>
        </p:nvSpPr>
        <p:spPr>
          <a:xfrm>
            <a:off x="196501" y="1397794"/>
            <a:ext cx="8750997" cy="4351338"/>
          </a:xfrm>
        </p:spPr>
        <p:txBody>
          <a:bodyPr>
            <a:noAutofit/>
          </a:bodyPr>
          <a:lstStyle/>
          <a:p>
            <a:r>
              <a:rPr lang="en-CA" dirty="0"/>
              <a:t>Location of a frequency distribution (central tendency)</a:t>
            </a:r>
          </a:p>
          <a:p>
            <a:pPr lvl="1"/>
            <a:r>
              <a:rPr lang="en-CA" sz="2800" dirty="0"/>
              <a:t>e.g., mean, median</a:t>
            </a:r>
          </a:p>
          <a:p>
            <a:pPr lvl="1"/>
            <a:r>
              <a:rPr lang="en-CA" sz="2800" dirty="0"/>
              <a:t>Where are the majority of the values located?</a:t>
            </a:r>
          </a:p>
          <a:p>
            <a:pPr lvl="1"/>
            <a:r>
              <a:rPr lang="en-CA" sz="2800" dirty="0"/>
              <a:t>Is one group larger than another?</a:t>
            </a:r>
          </a:p>
          <a:p>
            <a:pPr marL="457200" lvl="1" indent="0">
              <a:buNone/>
            </a:pPr>
            <a:endParaRPr lang="en-CA" sz="2800" dirty="0"/>
          </a:p>
          <a:p>
            <a:r>
              <a:rPr lang="en-CA" dirty="0"/>
              <a:t>Spread of a frequency distribution (dispersion)</a:t>
            </a:r>
          </a:p>
          <a:p>
            <a:pPr lvl="1"/>
            <a:r>
              <a:rPr lang="en-CA" sz="2800" dirty="0"/>
              <a:t>standard deviation, inter-quartile range</a:t>
            </a:r>
          </a:p>
          <a:p>
            <a:pPr lvl="1"/>
            <a:r>
              <a:rPr lang="en-CA" sz="2800" dirty="0"/>
              <a:t>How variable are the data?</a:t>
            </a:r>
          </a:p>
          <a:p>
            <a:pPr lvl="1"/>
            <a:r>
              <a:rPr lang="en-CA" sz="2800" dirty="0"/>
              <a:t>How large are differences between groups compared with variations within groups?</a:t>
            </a:r>
          </a:p>
          <a:p>
            <a:endParaRPr lang="en-CA" dirty="0"/>
          </a:p>
        </p:txBody>
      </p:sp>
    </p:spTree>
    <p:extLst>
      <p:ext uri="{BB962C8B-B14F-4D97-AF65-F5344CB8AC3E}">
        <p14:creationId xmlns:p14="http://schemas.microsoft.com/office/powerpoint/2010/main" val="379797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Measure of Central Tendency: Arithmetic Mean</a:t>
            </a:r>
          </a:p>
        </p:txBody>
      </p:sp>
      <p:sp>
        <p:nvSpPr>
          <p:cNvPr id="4" name="Content Placeholder 20">
            <a:extLst>
              <a:ext uri="{FF2B5EF4-FFF2-40B4-BE49-F238E27FC236}">
                <a16:creationId xmlns:a16="http://schemas.microsoft.com/office/drawing/2014/main" id="{CFF8D62A-5DEA-4930-A726-89E071C11F56}"/>
              </a:ext>
            </a:extLst>
          </p:cNvPr>
          <p:cNvSpPr txBox="1">
            <a:spLocks/>
          </p:cNvSpPr>
          <p:nvPr/>
        </p:nvSpPr>
        <p:spPr>
          <a:xfrm>
            <a:off x="443609" y="2045480"/>
            <a:ext cx="8329808" cy="1441519"/>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46063">
              <a:spcBef>
                <a:spcPts val="624"/>
              </a:spcBef>
              <a:defRPr/>
            </a:pPr>
            <a:r>
              <a:rPr lang="en-US" sz="2800" dirty="0">
                <a:solidFill>
                  <a:schemeClr val="tx1"/>
                </a:solidFill>
                <a:latin typeface="Arial" panose="020B0604020202020204" pitchFamily="34" charset="0"/>
                <a:cs typeface="Arial" panose="020B0604020202020204" pitchFamily="34" charset="0"/>
              </a:rPr>
              <a:t>Parameter = µ</a:t>
            </a:r>
          </a:p>
          <a:p>
            <a:pPr>
              <a:spcBef>
                <a:spcPts val="624"/>
              </a:spcBef>
              <a:defRPr/>
            </a:pPr>
            <a:r>
              <a:rPr lang="en-US" sz="2600" dirty="0">
                <a:solidFill>
                  <a:schemeClr val="tx1"/>
                </a:solidFill>
                <a:latin typeface="Arial" panose="020B0604020202020204" pitchFamily="34" charset="0"/>
                <a:cs typeface="Arial" panose="020B0604020202020204" pitchFamily="34" charset="0"/>
              </a:rPr>
              <a:t>“Sample mean”			         “Population mean”</a:t>
            </a:r>
          </a:p>
        </p:txBody>
      </p:sp>
      <p:sp>
        <p:nvSpPr>
          <p:cNvPr id="5" name="Content Placeholder 18">
            <a:extLst>
              <a:ext uri="{FF2B5EF4-FFF2-40B4-BE49-F238E27FC236}">
                <a16:creationId xmlns:a16="http://schemas.microsoft.com/office/drawing/2014/main" id="{921EF79C-9780-4CA6-8CCF-E43B19DFE3EB}"/>
              </a:ext>
            </a:extLst>
          </p:cNvPr>
          <p:cNvSpPr txBox="1">
            <a:spLocks/>
          </p:cNvSpPr>
          <p:nvPr/>
        </p:nvSpPr>
        <p:spPr>
          <a:xfrm>
            <a:off x="515838" y="2338853"/>
            <a:ext cx="2011680" cy="712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Estimate =  </a:t>
            </a:r>
          </a:p>
        </p:txBody>
      </p:sp>
      <p:sp>
        <p:nvSpPr>
          <p:cNvPr id="8" name="Content Placeholder 22">
            <a:extLst>
              <a:ext uri="{FF2B5EF4-FFF2-40B4-BE49-F238E27FC236}">
                <a16:creationId xmlns:a16="http://schemas.microsoft.com/office/drawing/2014/main" id="{B2B22D24-A490-432E-99AB-3AFA5B9CA129}"/>
              </a:ext>
            </a:extLst>
          </p:cNvPr>
          <p:cNvSpPr txBox="1">
            <a:spLocks/>
          </p:cNvSpPr>
          <p:nvPr/>
        </p:nvSpPr>
        <p:spPr>
          <a:xfrm>
            <a:off x="4120348" y="3199314"/>
            <a:ext cx="4257294" cy="46704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Where</a:t>
            </a:r>
          </a:p>
        </p:txBody>
      </p:sp>
      <mc:AlternateContent xmlns:mc="http://schemas.openxmlformats.org/markup-compatibility/2006" xmlns:a14="http://schemas.microsoft.com/office/drawing/2010/main">
        <mc:Choice Requires="a14">
          <p:sp>
            <p:nvSpPr>
              <p:cNvPr id="9" name="Content Placeholder 24">
                <a:extLst>
                  <a:ext uri="{FF2B5EF4-FFF2-40B4-BE49-F238E27FC236}">
                    <a16:creationId xmlns:a16="http://schemas.microsoft.com/office/drawing/2014/main" id="{D532463E-CB89-4D82-BF83-DC0BA89F3788}"/>
                  </a:ext>
                </a:extLst>
              </p:cNvPr>
              <p:cNvSpPr txBox="1">
                <a:spLocks/>
              </p:cNvSpPr>
              <p:nvPr/>
            </p:nvSpPr>
            <p:spPr>
              <a:xfrm>
                <a:off x="4432282" y="3894819"/>
                <a:ext cx="4493290" cy="22756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bar>
                      <m:barPr>
                        <m:pos m:val="top"/>
                        <m:ctrlPr>
                          <a:rPr lang="en-US" i="1" smtClean="0">
                            <a:latin typeface="Cambria Math" panose="02040503050406030204" pitchFamily="18" charset="0"/>
                            <a:cs typeface="Helvetica" charset="0"/>
                          </a:rPr>
                        </m:ctrlPr>
                      </m:barPr>
                      <m:e>
                        <m:r>
                          <a:rPr lang="en-US" i="1" smtClean="0">
                            <a:latin typeface="Cambria Math" panose="02040503050406030204" pitchFamily="18" charset="0"/>
                            <a:ea typeface="Cambria Math" panose="02040503050406030204" pitchFamily="18" charset="0"/>
                            <a:cs typeface="Helvetica" charset="0"/>
                          </a:rPr>
                          <m:t>𝜒</m:t>
                        </m:r>
                      </m:e>
                    </m:bar>
                    <m:r>
                      <a:rPr lang="en-US" i="1">
                        <a:latin typeface="Cambria Math" charset="0"/>
                        <a:ea typeface="Helvetica" charset="0"/>
                        <a:cs typeface="Helvetica" charset="0"/>
                      </a:rPr>
                      <m:t> </m:t>
                    </m:r>
                  </m:oMath>
                </a14:m>
                <a:r>
                  <a:rPr lang="en-US" dirty="0"/>
                  <a:t>is the mean value.</a:t>
                </a:r>
              </a:p>
              <a:p>
                <a:r>
                  <a:rPr lang="en-US" b="1" dirty="0"/>
                  <a:t>∑</a:t>
                </a:r>
                <a:r>
                  <a:rPr lang="en-US" dirty="0"/>
                  <a:t> means sum.</a:t>
                </a:r>
              </a:p>
              <a:p>
                <a:r>
                  <a:rPr lang="en-US" b="1" i="1" dirty="0"/>
                  <a:t>n</a:t>
                </a:r>
                <a:r>
                  <a:rPr lang="en-US" b="1" dirty="0"/>
                  <a:t> </a:t>
                </a:r>
                <a:r>
                  <a:rPr lang="en-US" dirty="0"/>
                  <a:t>is the number of samples.</a:t>
                </a:r>
              </a:p>
              <a:p>
                <a:r>
                  <a:rPr lang="en-US" b="1" dirty="0"/>
                  <a:t>x</a:t>
                </a:r>
                <a:r>
                  <a:rPr lang="en-US" b="1" i="1" baseline="-25000" dirty="0"/>
                  <a:t>i</a:t>
                </a:r>
                <a:r>
                  <a:rPr lang="en-US" dirty="0"/>
                  <a:t> is the observed value for the </a:t>
                </a:r>
                <a14:m>
                  <m:oMath xmlns:m="http://schemas.openxmlformats.org/officeDocument/2006/math">
                    <m:sSup>
                      <m:sSupPr>
                        <m:ctrlPr>
                          <a:rPr lang="ar-AE" i="1">
                            <a:latin typeface="Cambria Math" panose="02040503050406030204" pitchFamily="18" charset="0"/>
                          </a:rPr>
                        </m:ctrlPr>
                      </m:sSupPr>
                      <m:e>
                        <m:r>
                          <a:rPr lang="ar-AE">
                            <a:latin typeface="Cambria Math" panose="02040503050406030204" pitchFamily="18" charset="0"/>
                          </a:rPr>
                          <m:t>𝑖</m:t>
                        </m:r>
                      </m:e>
                      <m:sup>
                        <m:r>
                          <a:rPr lang="ar-AE">
                            <a:latin typeface="Cambria Math" panose="02040503050406030204" pitchFamily="18" charset="0"/>
                          </a:rPr>
                          <m:t>𝑡</m:t>
                        </m:r>
                        <m:r>
                          <a:rPr lang="ar-AE">
                            <a:latin typeface="Cambria Math" panose="02040503050406030204" pitchFamily="18" charset="0"/>
                          </a:rPr>
                          <m:t>h</m:t>
                        </m:r>
                      </m:sup>
                    </m:sSup>
                  </m:oMath>
                </a14:m>
                <a:r>
                  <a:rPr lang="ar-AE" dirty="0"/>
                  <a:t> </a:t>
                </a:r>
                <a:r>
                  <a:rPr lang="en-US" dirty="0"/>
                  <a:t>individual.</a:t>
                </a:r>
              </a:p>
            </p:txBody>
          </p:sp>
        </mc:Choice>
        <mc:Fallback xmlns="">
          <p:sp>
            <p:nvSpPr>
              <p:cNvPr id="9" name="Content Placeholder 24">
                <a:extLst>
                  <a:ext uri="{FF2B5EF4-FFF2-40B4-BE49-F238E27FC236}">
                    <a16:creationId xmlns="" xmlns:a16="http://schemas.microsoft.com/office/drawing/2014/main" xmlns:a14="http://schemas.microsoft.com/office/drawing/2010/main" id="{D532463E-CB89-4D82-BF83-DC0BA89F3788}"/>
                  </a:ext>
                </a:extLst>
              </p:cNvPr>
              <p:cNvSpPr txBox="1">
                <a:spLocks noRot="1" noChangeAspect="1" noMove="1" noResize="1" noEditPoints="1" noAdjustHandles="1" noChangeArrowheads="1" noChangeShapeType="1" noTextEdit="1"/>
              </p:cNvSpPr>
              <p:nvPr/>
            </p:nvSpPr>
            <p:spPr>
              <a:xfrm>
                <a:off x="4432282" y="3894819"/>
                <a:ext cx="4493290" cy="2275648"/>
              </a:xfrm>
              <a:prstGeom prst="rect">
                <a:avLst/>
              </a:prstGeom>
              <a:blipFill rotWithShape="0">
                <a:blip r:embed="rId3"/>
                <a:stretch>
                  <a:fillRect l="-2442" t="-4826" b="-2975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47894" y="4206917"/>
                <a:ext cx="4468242" cy="12072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ea typeface="Helvetica" charset="0"/>
                              <a:cs typeface="Helvetica" charset="0"/>
                            </a:rPr>
                          </m:ctrlPr>
                        </m:accPr>
                        <m:e>
                          <m:r>
                            <a:rPr lang="en-US" sz="4000" b="0" i="1" smtClean="0">
                              <a:latin typeface="Cambria Math" charset="0"/>
                              <a:ea typeface="Helvetica" charset="0"/>
                              <a:cs typeface="Helvetica" charset="0"/>
                            </a:rPr>
                            <m:t>𝑥</m:t>
                          </m:r>
                        </m:e>
                      </m:acc>
                      <m:r>
                        <a:rPr lang="en-US" sz="4000" b="0" i="1" smtClean="0">
                          <a:latin typeface="Cambria Math" charset="0"/>
                          <a:ea typeface="Helvetica" charset="0"/>
                          <a:cs typeface="Helvetica" charset="0"/>
                        </a:rPr>
                        <m:t>= </m:t>
                      </m:r>
                      <m:f>
                        <m:fPr>
                          <m:ctrlPr>
                            <a:rPr lang="mr-IN" sz="4000" b="0" i="1" smtClean="0">
                              <a:latin typeface="Cambria Math" panose="02040503050406030204" pitchFamily="18" charset="0"/>
                              <a:ea typeface="Helvetica" charset="0"/>
                              <a:cs typeface="Helvetica" charset="0"/>
                            </a:rPr>
                          </m:ctrlPr>
                        </m:fPr>
                        <m:num>
                          <m:nary>
                            <m:naryPr>
                              <m:chr m:val="∑"/>
                              <m:ctrlPr>
                                <a:rPr lang="is-IS" sz="4000" i="1">
                                  <a:latin typeface="Cambria Math" panose="02040503050406030204" pitchFamily="18" charset="0"/>
                                  <a:ea typeface="Helvetica" charset="0"/>
                                  <a:cs typeface="Helvetica" charset="0"/>
                                </a:rPr>
                              </m:ctrlPr>
                            </m:naryPr>
                            <m:sub>
                              <m:r>
                                <m:rPr>
                                  <m:brk m:alnAt="23"/>
                                </m:rPr>
                                <a:rPr lang="en-US" sz="4000" i="1">
                                  <a:latin typeface="Cambria Math" charset="0"/>
                                  <a:ea typeface="Helvetica" charset="0"/>
                                  <a:cs typeface="Helvetica" charset="0"/>
                                </a:rPr>
                                <m:t>𝑖</m:t>
                              </m:r>
                              <m:r>
                                <a:rPr lang="en-US" sz="4000" i="1">
                                  <a:latin typeface="Cambria Math" charset="0"/>
                                  <a:ea typeface="Helvetica" charset="0"/>
                                  <a:cs typeface="Helvetica" charset="0"/>
                                </a:rPr>
                                <m:t>=</m:t>
                              </m:r>
                              <m:r>
                                <a:rPr lang="en-US" sz="4000" i="1">
                                  <a:latin typeface="Cambria Math" charset="0"/>
                                  <a:ea typeface="Helvetica" charset="0"/>
                                  <a:cs typeface="Helvetica" charset="0"/>
                                </a:rPr>
                                <m:t>1</m:t>
                              </m:r>
                            </m:sub>
                            <m:sup>
                              <m:r>
                                <a:rPr lang="en-US" sz="4000" i="1">
                                  <a:latin typeface="Cambria Math" charset="0"/>
                                  <a:ea typeface="Helvetica" charset="0"/>
                                  <a:cs typeface="Helvetica" charset="0"/>
                                </a:rPr>
                                <m:t>𝑛</m:t>
                              </m:r>
                            </m:sup>
                            <m:e>
                              <m:sSub>
                                <m:sSubPr>
                                  <m:ctrlPr>
                                    <a:rPr lang="en-US" sz="4000" i="1" smtClean="0">
                                      <a:latin typeface="Cambria Math" panose="02040503050406030204" pitchFamily="18" charset="0"/>
                                      <a:ea typeface="Helvetica" charset="0"/>
                                      <a:cs typeface="Helvetica" charset="0"/>
                                    </a:rPr>
                                  </m:ctrlPr>
                                </m:sSubPr>
                                <m:e>
                                  <m:r>
                                    <a:rPr lang="en-US" sz="4000" b="0" i="1" smtClean="0">
                                      <a:latin typeface="Cambria Math" charset="0"/>
                                      <a:ea typeface="Helvetica" charset="0"/>
                                      <a:cs typeface="Helvetica" charset="0"/>
                                    </a:rPr>
                                    <m:t>𝑥</m:t>
                                  </m:r>
                                </m:e>
                                <m:sub>
                                  <m:r>
                                    <a:rPr lang="en-US" sz="4000" b="0" i="1" smtClean="0">
                                      <a:latin typeface="Cambria Math" charset="0"/>
                                      <a:ea typeface="Helvetica" charset="0"/>
                                      <a:cs typeface="Helvetica" charset="0"/>
                                    </a:rPr>
                                    <m:t>𝑖</m:t>
                                  </m:r>
                                </m:sub>
                              </m:sSub>
                            </m:e>
                          </m:nary>
                        </m:num>
                        <m:den>
                          <m:r>
                            <a:rPr lang="en-US" sz="4000" b="0" i="1" smtClean="0">
                              <a:latin typeface="Cambria Math" charset="0"/>
                              <a:ea typeface="Helvetica" charset="0"/>
                              <a:cs typeface="Helvetica" charset="0"/>
                            </a:rPr>
                            <m:t>𝑛</m:t>
                          </m:r>
                        </m:den>
                      </m:f>
                    </m:oMath>
                  </m:oMathPara>
                </a14:m>
                <a:endParaRPr lang="en-US" sz="4000" dirty="0">
                  <a:latin typeface="Arial" panose="020B0604020202020204" pitchFamily="34" charset="0"/>
                  <a:ea typeface="Helvetica" charset="0"/>
                  <a:cs typeface="Arial" panose="020B0604020202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47894" y="4206917"/>
                <a:ext cx="4468242" cy="1207254"/>
              </a:xfrm>
              <a:prstGeom prst="rect">
                <a:avLst/>
              </a:prstGeom>
              <a:blipFill rotWithShape="0">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25995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Measure of Central Tendency: Median</a:t>
            </a:r>
          </a:p>
        </p:txBody>
      </p:sp>
      <p:sp>
        <p:nvSpPr>
          <p:cNvPr id="3" name="TextBox 2"/>
          <p:cNvSpPr txBox="1"/>
          <p:nvPr/>
        </p:nvSpPr>
        <p:spPr>
          <a:xfrm>
            <a:off x="171044" y="1450823"/>
            <a:ext cx="3474030" cy="4832092"/>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Aka “middle variate”</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Data point where half of the values fall below and half above</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Useful when sampling distribution appears non-normal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711" y="1454131"/>
            <a:ext cx="5572289" cy="4828784"/>
          </a:xfrm>
          <a:prstGeom prst="rect">
            <a:avLst/>
          </a:prstGeom>
        </p:spPr>
      </p:pic>
      <p:sp>
        <p:nvSpPr>
          <p:cNvPr id="5" name="Oval 4"/>
          <p:cNvSpPr/>
          <p:nvPr/>
        </p:nvSpPr>
        <p:spPr>
          <a:xfrm>
            <a:off x="6263014" y="1450823"/>
            <a:ext cx="1152394" cy="578393"/>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13475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Measure of Central Tendency: Mode</a:t>
            </a:r>
          </a:p>
        </p:txBody>
      </p:sp>
      <p:sp>
        <p:nvSpPr>
          <p:cNvPr id="3" name="TextBox 2"/>
          <p:cNvSpPr txBox="1"/>
          <p:nvPr/>
        </p:nvSpPr>
        <p:spPr>
          <a:xfrm>
            <a:off x="283779" y="1538505"/>
            <a:ext cx="3474029" cy="3108543"/>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Value that occurs most often in a dataset</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Can be useful for ordinal data</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For example, tumour scores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809" y="1526602"/>
            <a:ext cx="5386192" cy="4667518"/>
          </a:xfrm>
          <a:prstGeom prst="rect">
            <a:avLst/>
          </a:prstGeom>
        </p:spPr>
      </p:pic>
      <p:sp>
        <p:nvSpPr>
          <p:cNvPr id="5" name="Oval 4"/>
          <p:cNvSpPr/>
          <p:nvPr/>
        </p:nvSpPr>
        <p:spPr>
          <a:xfrm>
            <a:off x="5198301" y="1526602"/>
            <a:ext cx="1152394" cy="578393"/>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3369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27"/>
            <a:ext cx="9144000" cy="1325563"/>
          </a:xfrm>
        </p:spPr>
        <p:txBody>
          <a:bodyPr/>
          <a:lstStyle/>
          <a:p>
            <a:pPr algn="ctr"/>
            <a:r>
              <a:rPr lang="en-CA" dirty="0"/>
              <a:t>Measures of Spread: Range</a:t>
            </a:r>
          </a:p>
        </p:txBody>
      </p:sp>
      <p:sp>
        <p:nvSpPr>
          <p:cNvPr id="7" name="TextBox 6"/>
          <p:cNvSpPr txBox="1"/>
          <p:nvPr/>
        </p:nvSpPr>
        <p:spPr>
          <a:xfrm>
            <a:off x="632565" y="1320936"/>
            <a:ext cx="8204548" cy="1384995"/>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Simplest measure of spread </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Lowest and highest value of data</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Influenced by outliers and sample size</a:t>
            </a:r>
          </a:p>
        </p:txBody>
      </p:sp>
      <p:sp>
        <p:nvSpPr>
          <p:cNvPr id="23" name="Content Placeholder 1"/>
          <p:cNvSpPr>
            <a:spLocks noGrp="1"/>
          </p:cNvSpPr>
          <p:nvPr>
            <p:ph idx="1"/>
          </p:nvPr>
        </p:nvSpPr>
        <p:spPr>
          <a:xfrm>
            <a:off x="457200" y="3098121"/>
            <a:ext cx="8229600" cy="475342"/>
          </a:xfrm>
        </p:spPr>
        <p:txBody>
          <a:bodyPr>
            <a:noAutofit/>
          </a:bodyPr>
          <a:lstStyle/>
          <a:p>
            <a:pPr marL="0" indent="0">
              <a:buNone/>
            </a:pPr>
            <a:r>
              <a:rPr lang="en-US" b="1" dirty="0"/>
              <a:t>Range</a:t>
            </a:r>
            <a:r>
              <a:rPr lang="en-US" dirty="0"/>
              <a:t> of </a:t>
            </a:r>
            <a:r>
              <a:rPr lang="en-US" i="1" dirty="0"/>
              <a:t>Iris </a:t>
            </a:r>
            <a:r>
              <a:rPr lang="en-US" i="1" dirty="0" err="1"/>
              <a:t>setosa</a:t>
            </a:r>
            <a:r>
              <a:rPr lang="en-US" i="1" dirty="0"/>
              <a:t> </a:t>
            </a:r>
            <a:r>
              <a:rPr lang="en-US" dirty="0"/>
              <a:t>sepal length = </a:t>
            </a:r>
            <a:r>
              <a:rPr lang="en-US" b="1" dirty="0"/>
              <a:t>5.8 − 4.3 = 1.5.</a:t>
            </a:r>
          </a:p>
        </p:txBody>
      </p:sp>
      <p:pic>
        <p:nvPicPr>
          <p:cNvPr id="24" name="Picture Placeholder 18" descr="An illustration shows range of Iris setosa sepal length&#10;A scale on the left shows largest at the top, minus in the center, and smallest at the bottom. Box plot for Iris setosa sepal length shows 5 point 8 as the largest value and 4 point 3 as the smallest. The lower quartile has value 4 point 8 and the upper quartile has value 5 point 2. The quartile values are present on the right side of the minus reading on the scale. Subtracting 4 point 3 from 5 point 8 gives 1 point 5.&#10;An illustration shows a series of numbers in four rows.&#10;First row: left square bracket 1 right square bracket, 4 point 3, 4 point 4, 4 point 4, 4 point 4, 4 point 5, 4 point 6, 4 point 6, 4 point 6, 4 point 6, 4 point 7, 4 point 7, 4 point 8, 4 point 8.&#10;Second row: left square bracket 14 right square bracket, 4 point 8, 4 point 8, 4 point 8, 4 point 9, 4 point 9, 4 point 9, 4 point 9, 5 point 0,  5 point 0, 5 point 0, 5 point 0, 5 point 0, 5 point 0&#10;Third row: Second row: left square bracket 27 right square bracket, 5 point 0, 5 point 0, 5 point 1, 5 point 1, 5 point 1, 5 point 1, 5 point 1, 5 point 1, 5 point 1, 5 point 2, 5 point 2, 5 point 2.&#10;Row 4: left square bracket 40 right square bracket, 5 point 3, 5 point 4, 5 point 4, 5 point 4, 5 point 4, 5 point 4, 5 point 5, 5 point 5, 5 point 7, 5 point 7, 5 point 8.">
            <a:extLst>
              <a:ext uri="{FF2B5EF4-FFF2-40B4-BE49-F238E27FC236}">
                <a16:creationId xmlns:a16="http://schemas.microsoft.com/office/drawing/2014/main" id="{F334C544-EF33-40F8-ADED-09EF68023C2C}"/>
              </a:ext>
            </a:extLst>
          </p:cNvPr>
          <p:cNvPicPr>
            <a:picLocks noChangeAspect="1"/>
          </p:cNvPicPr>
          <p:nvPr/>
        </p:nvPicPr>
        <p:blipFill>
          <a:blip r:embed="rId3"/>
          <a:stretch>
            <a:fillRect/>
          </a:stretch>
        </p:blipFill>
        <p:spPr>
          <a:xfrm>
            <a:off x="1447421" y="3677084"/>
            <a:ext cx="6249158" cy="3180916"/>
          </a:xfrm>
          <a:prstGeom prst="rect">
            <a:avLst/>
          </a:prstGeom>
          <a:noFill/>
          <a:ln>
            <a:noFill/>
          </a:ln>
        </p:spPr>
      </p:pic>
    </p:spTree>
    <p:extLst>
      <p:ext uri="{BB962C8B-B14F-4D97-AF65-F5344CB8AC3E}">
        <p14:creationId xmlns:p14="http://schemas.microsoft.com/office/powerpoint/2010/main" val="1463941527"/>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3123</TotalTime>
  <Words>1656</Words>
  <Application>Microsoft Office PowerPoint</Application>
  <PresentationFormat>On-screen Show (4:3)</PresentationFormat>
  <Paragraphs>212</Paragraphs>
  <Slides>32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 Math</vt:lpstr>
      <vt:lpstr>Helvetica</vt:lpstr>
      <vt:lpstr>Office Theme</vt:lpstr>
      <vt:lpstr>Descriptive Statistics</vt:lpstr>
      <vt:lpstr>PowerPoint Presentation</vt:lpstr>
      <vt:lpstr>Learning Objectives</vt:lpstr>
      <vt:lpstr>Descriptive Statistics</vt:lpstr>
      <vt:lpstr>Descriptive Statistics</vt:lpstr>
      <vt:lpstr>Measure of Central Tendency: Arithmetic Mean</vt:lpstr>
      <vt:lpstr>Measure of Central Tendency: Median</vt:lpstr>
      <vt:lpstr>Measure of Central Tendency: Mode</vt:lpstr>
      <vt:lpstr>Measures of Spread: Range</vt:lpstr>
      <vt:lpstr>Measures of Spread: Interquartile Range</vt:lpstr>
      <vt:lpstr>Boxplots show Median and Interquartile Range</vt:lpstr>
      <vt:lpstr>Measures of Spread: Variance</vt:lpstr>
      <vt:lpstr>Measures of Spread: Standard Deviation</vt:lpstr>
      <vt:lpstr>Measures of Spread: Standard Error</vt:lpstr>
      <vt:lpstr>Measures of Spread: Coefficient of Variation</vt:lpstr>
      <vt:lpstr>Which measure of central tendency and spread to use?</vt:lpstr>
      <vt:lpstr>Which measure of central tendency and spread to use?</vt:lpstr>
      <vt:lpstr>Which measure of central tendency and spread to use?</vt:lpstr>
      <vt:lpstr>Which measure of central tendency and spread to use?</vt:lpstr>
      <vt:lpstr>Which measure of central tendency and spread to use?</vt:lpstr>
      <vt:lpstr>Which measure of central tendency and spread to use?</vt:lpstr>
      <vt:lpstr>Mean or Median?</vt:lpstr>
      <vt:lpstr>PowerPoint Presentation</vt:lpstr>
      <vt:lpstr>PowerPoint Presentation</vt:lpstr>
      <vt:lpstr>PowerPoint Presentation</vt:lpstr>
      <vt:lpstr>Confidence Intervals</vt:lpstr>
      <vt:lpstr>Confidence Intervals</vt:lpstr>
      <vt:lpstr>PowerPoint Presentation</vt:lpstr>
      <vt:lpstr>PowerPoint Presentation</vt:lpstr>
      <vt:lpstr>PowerPoint Presentation</vt:lpstr>
      <vt:lpstr>Plotting Standard Error and Confidence Intervals</vt:lpstr>
      <vt:lpstr>Precision and Rounding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Bryan</dc:creator>
  <cp:lastModifiedBy>Heather Bryan</cp:lastModifiedBy>
  <cp:revision>195</cp:revision>
  <dcterms:created xsi:type="dcterms:W3CDTF">2020-09-13T18:34:08Z</dcterms:created>
  <dcterms:modified xsi:type="dcterms:W3CDTF">2023-07-05T22:46:30Z</dcterms:modified>
</cp:coreProperties>
</file>