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5"/>
  </p:notesMasterIdLst>
  <p:sldIdLst>
    <p:sldId id="256" r:id="rId2"/>
    <p:sldId id="257" r:id="rId3"/>
    <p:sldId id="258" r:id="rId4"/>
    <p:sldId id="261" r:id="rId5"/>
    <p:sldId id="260" r:id="rId6"/>
    <p:sldId id="286" r:id="rId7"/>
    <p:sldId id="287" r:id="rId8"/>
    <p:sldId id="262" r:id="rId9"/>
    <p:sldId id="259" r:id="rId10"/>
    <p:sldId id="263" r:id="rId11"/>
    <p:sldId id="264" r:id="rId12"/>
    <p:sldId id="265" r:id="rId13"/>
    <p:sldId id="267" r:id="rId14"/>
    <p:sldId id="289" r:id="rId15"/>
    <p:sldId id="288" r:id="rId16"/>
    <p:sldId id="268" r:id="rId17"/>
    <p:sldId id="291" r:id="rId18"/>
    <p:sldId id="290" r:id="rId19"/>
    <p:sldId id="292" r:id="rId20"/>
    <p:sldId id="266" r:id="rId21"/>
    <p:sldId id="293" r:id="rId22"/>
    <p:sldId id="269" r:id="rId23"/>
    <p:sldId id="294" r:id="rId24"/>
    <p:sldId id="295" r:id="rId25"/>
    <p:sldId id="270" r:id="rId26"/>
    <p:sldId id="298" r:id="rId27"/>
    <p:sldId id="278" r:id="rId28"/>
    <p:sldId id="279" r:id="rId29"/>
    <p:sldId id="280" r:id="rId30"/>
    <p:sldId id="296" r:id="rId31"/>
    <p:sldId id="297" r:id="rId32"/>
    <p:sldId id="275" r:id="rId33"/>
    <p:sldId id="281" r:id="rId34"/>
    <p:sldId id="299" r:id="rId35"/>
    <p:sldId id="271" r:id="rId36"/>
    <p:sldId id="274" r:id="rId37"/>
    <p:sldId id="300" r:id="rId38"/>
    <p:sldId id="273" r:id="rId39"/>
    <p:sldId id="282" r:id="rId40"/>
    <p:sldId id="284" r:id="rId41"/>
    <p:sldId id="285" r:id="rId42"/>
    <p:sldId id="272" r:id="rId43"/>
    <p:sldId id="276"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51" userDrawn="1">
          <p15:clr>
            <a:srgbClr val="A4A3A4"/>
          </p15:clr>
        </p15:guide>
        <p15:guide id="2" pos="2925"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697" autoAdjust="0"/>
    <p:restoredTop sz="69620" autoAdjust="0"/>
  </p:normalViewPr>
  <p:slideViewPr>
    <p:cSldViewPr snapToGrid="0" showGuides="1">
      <p:cViewPr varScale="1">
        <p:scale>
          <a:sx n="77" d="100"/>
          <a:sy n="77" d="100"/>
        </p:scale>
        <p:origin x="2292" y="90"/>
      </p:cViewPr>
      <p:guideLst>
        <p:guide orient="horz" pos="2251"/>
        <p:guide pos="2925"/>
      </p:guideLst>
    </p:cSldViewPr>
  </p:slideViewPr>
  <p:notesTextViewPr>
    <p:cViewPr>
      <p:scale>
        <a:sx n="1" d="1"/>
        <a:sy n="1" d="1"/>
      </p:scale>
      <p:origin x="0" y="0"/>
    </p:cViewPr>
  </p:notesTextViewPr>
  <p:notesViewPr>
    <p:cSldViewPr snapToGrid="0" showGuides="1">
      <p:cViewPr varScale="1">
        <p:scale>
          <a:sx n="86" d="100"/>
          <a:sy n="86" d="100"/>
        </p:scale>
        <p:origin x="3786"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48D1C7-3834-42C5-B55C-AD38434F39A7}" type="datetimeFigureOut">
              <a:rPr lang="en-CA" smtClean="0"/>
              <a:t>2020-09-28</a:t>
            </a:fld>
            <a:endParaRPr lang="en-CA"/>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B15843-4C83-4A58-A610-5E17F487C30D}" type="slidenum">
              <a:rPr lang="en-CA" smtClean="0"/>
              <a:t>‹#›</a:t>
            </a:fld>
            <a:endParaRPr lang="en-CA"/>
          </a:p>
        </p:txBody>
      </p:sp>
    </p:spTree>
    <p:extLst>
      <p:ext uri="{BB962C8B-B14F-4D97-AF65-F5344CB8AC3E}">
        <p14:creationId xmlns:p14="http://schemas.microsoft.com/office/powerpoint/2010/main" val="3459989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Mutually</a:t>
            </a:r>
            <a:r>
              <a:rPr lang="en-CA" baseline="0" dirty="0" smtClean="0"/>
              <a:t> exclusive events cannot occur at the same time (e.g., cannot have a six and a one if you role a dice, the result is either a six or a one)</a:t>
            </a:r>
          </a:p>
          <a:p>
            <a:r>
              <a:rPr lang="en-CA" baseline="0" dirty="0" smtClean="0"/>
              <a:t>-an animal cannot have teeth and feathers</a:t>
            </a:r>
          </a:p>
          <a:p>
            <a:r>
              <a:rPr lang="en-CA" baseline="0" dirty="0" smtClean="0"/>
              <a:t>Non-exclusive events are when both A and B can occur at the same time (e.g., some animals wings and feathers)</a:t>
            </a:r>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8</a:t>
            </a:fld>
            <a:endParaRPr lang="en-CA"/>
          </a:p>
        </p:txBody>
      </p:sp>
    </p:spTree>
    <p:extLst>
      <p:ext uri="{BB962C8B-B14F-4D97-AF65-F5344CB8AC3E}">
        <p14:creationId xmlns:p14="http://schemas.microsoft.com/office/powerpoint/2010/main" val="12281491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18</a:t>
            </a:fld>
            <a:endParaRPr lang="en-CA"/>
          </a:p>
        </p:txBody>
      </p:sp>
    </p:spTree>
    <p:extLst>
      <p:ext uri="{BB962C8B-B14F-4D97-AF65-F5344CB8AC3E}">
        <p14:creationId xmlns:p14="http://schemas.microsoft.com/office/powerpoint/2010/main" val="39048815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19</a:t>
            </a:fld>
            <a:endParaRPr lang="en-CA"/>
          </a:p>
        </p:txBody>
      </p:sp>
    </p:spTree>
    <p:extLst>
      <p:ext uri="{BB962C8B-B14F-4D97-AF65-F5344CB8AC3E}">
        <p14:creationId xmlns:p14="http://schemas.microsoft.com/office/powerpoint/2010/main" val="25208099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20</a:t>
            </a:fld>
            <a:endParaRPr lang="en-CA"/>
          </a:p>
        </p:txBody>
      </p:sp>
    </p:spTree>
    <p:extLst>
      <p:ext uri="{BB962C8B-B14F-4D97-AF65-F5344CB8AC3E}">
        <p14:creationId xmlns:p14="http://schemas.microsoft.com/office/powerpoint/2010/main" val="17958225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21</a:t>
            </a:fld>
            <a:endParaRPr lang="en-CA"/>
          </a:p>
        </p:txBody>
      </p:sp>
    </p:spTree>
    <p:extLst>
      <p:ext uri="{BB962C8B-B14F-4D97-AF65-F5344CB8AC3E}">
        <p14:creationId xmlns:p14="http://schemas.microsoft.com/office/powerpoint/2010/main" val="1027935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22</a:t>
            </a:fld>
            <a:endParaRPr lang="en-CA"/>
          </a:p>
        </p:txBody>
      </p:sp>
    </p:spTree>
    <p:extLst>
      <p:ext uri="{BB962C8B-B14F-4D97-AF65-F5344CB8AC3E}">
        <p14:creationId xmlns:p14="http://schemas.microsoft.com/office/powerpoint/2010/main" val="10824316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Probability of all mutually</a:t>
            </a:r>
            <a:r>
              <a:rPr lang="en-CA" baseline="0" dirty="0" smtClean="0"/>
              <a:t> exclusive events </a:t>
            </a:r>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23</a:t>
            </a:fld>
            <a:endParaRPr lang="en-CA"/>
          </a:p>
        </p:txBody>
      </p:sp>
    </p:spTree>
    <p:extLst>
      <p:ext uri="{BB962C8B-B14F-4D97-AF65-F5344CB8AC3E}">
        <p14:creationId xmlns:p14="http://schemas.microsoft.com/office/powerpoint/2010/main" val="5324224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24</a:t>
            </a:fld>
            <a:endParaRPr lang="en-CA"/>
          </a:p>
        </p:txBody>
      </p:sp>
    </p:spTree>
    <p:extLst>
      <p:ext uri="{BB962C8B-B14F-4D97-AF65-F5344CB8AC3E}">
        <p14:creationId xmlns:p14="http://schemas.microsoft.com/office/powerpoint/2010/main" val="18936417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25</a:t>
            </a:fld>
            <a:endParaRPr lang="en-CA"/>
          </a:p>
        </p:txBody>
      </p:sp>
    </p:spTree>
    <p:extLst>
      <p:ext uri="{BB962C8B-B14F-4D97-AF65-F5344CB8AC3E}">
        <p14:creationId xmlns:p14="http://schemas.microsoft.com/office/powerpoint/2010/main" val="31303705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26</a:t>
            </a:fld>
            <a:endParaRPr lang="en-CA"/>
          </a:p>
        </p:txBody>
      </p:sp>
    </p:spTree>
    <p:extLst>
      <p:ext uri="{BB962C8B-B14F-4D97-AF65-F5344CB8AC3E}">
        <p14:creationId xmlns:p14="http://schemas.microsoft.com/office/powerpoint/2010/main" val="17541979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27</a:t>
            </a:fld>
            <a:endParaRPr lang="en-CA"/>
          </a:p>
        </p:txBody>
      </p:sp>
    </p:spTree>
    <p:extLst>
      <p:ext uri="{BB962C8B-B14F-4D97-AF65-F5344CB8AC3E}">
        <p14:creationId xmlns:p14="http://schemas.microsoft.com/office/powerpoint/2010/main" val="21962982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e.g., .167*6 = 1 for</a:t>
            </a:r>
            <a:r>
              <a:rPr lang="en-CA" baseline="0" dirty="0" smtClean="0"/>
              <a:t> the single dice example</a:t>
            </a:r>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10</a:t>
            </a:fld>
            <a:endParaRPr lang="en-CA"/>
          </a:p>
        </p:txBody>
      </p:sp>
    </p:spTree>
    <p:extLst>
      <p:ext uri="{BB962C8B-B14F-4D97-AF65-F5344CB8AC3E}">
        <p14:creationId xmlns:p14="http://schemas.microsoft.com/office/powerpoint/2010/main" val="19033361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28</a:t>
            </a:fld>
            <a:endParaRPr lang="en-CA"/>
          </a:p>
        </p:txBody>
      </p:sp>
    </p:spTree>
    <p:extLst>
      <p:ext uri="{BB962C8B-B14F-4D97-AF65-F5344CB8AC3E}">
        <p14:creationId xmlns:p14="http://schemas.microsoft.com/office/powerpoint/2010/main" val="8035518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29</a:t>
            </a:fld>
            <a:endParaRPr lang="en-CA"/>
          </a:p>
        </p:txBody>
      </p:sp>
    </p:spTree>
    <p:extLst>
      <p:ext uri="{BB962C8B-B14F-4D97-AF65-F5344CB8AC3E}">
        <p14:creationId xmlns:p14="http://schemas.microsoft.com/office/powerpoint/2010/main" val="35644240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30</a:t>
            </a:fld>
            <a:endParaRPr lang="en-CA"/>
          </a:p>
        </p:txBody>
      </p:sp>
    </p:spTree>
    <p:extLst>
      <p:ext uri="{BB962C8B-B14F-4D97-AF65-F5344CB8AC3E}">
        <p14:creationId xmlns:p14="http://schemas.microsoft.com/office/powerpoint/2010/main" val="24082780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31</a:t>
            </a:fld>
            <a:endParaRPr lang="en-CA"/>
          </a:p>
        </p:txBody>
      </p:sp>
    </p:spTree>
    <p:extLst>
      <p:ext uri="{BB962C8B-B14F-4D97-AF65-F5344CB8AC3E}">
        <p14:creationId xmlns:p14="http://schemas.microsoft.com/office/powerpoint/2010/main" val="34577532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32</a:t>
            </a:fld>
            <a:endParaRPr lang="en-CA"/>
          </a:p>
        </p:txBody>
      </p:sp>
    </p:spTree>
    <p:extLst>
      <p:ext uri="{BB962C8B-B14F-4D97-AF65-F5344CB8AC3E}">
        <p14:creationId xmlns:p14="http://schemas.microsoft.com/office/powerpoint/2010/main" val="25659010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33</a:t>
            </a:fld>
            <a:endParaRPr lang="en-CA"/>
          </a:p>
        </p:txBody>
      </p:sp>
    </p:spTree>
    <p:extLst>
      <p:ext uri="{BB962C8B-B14F-4D97-AF65-F5344CB8AC3E}">
        <p14:creationId xmlns:p14="http://schemas.microsoft.com/office/powerpoint/2010/main" val="19590933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34</a:t>
            </a:fld>
            <a:endParaRPr lang="en-CA"/>
          </a:p>
        </p:txBody>
      </p:sp>
    </p:spTree>
    <p:extLst>
      <p:ext uri="{BB962C8B-B14F-4D97-AF65-F5344CB8AC3E}">
        <p14:creationId xmlns:p14="http://schemas.microsoft.com/office/powerpoint/2010/main" val="570684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35</a:t>
            </a:fld>
            <a:endParaRPr lang="en-CA"/>
          </a:p>
        </p:txBody>
      </p:sp>
    </p:spTree>
    <p:extLst>
      <p:ext uri="{BB962C8B-B14F-4D97-AF65-F5344CB8AC3E}">
        <p14:creationId xmlns:p14="http://schemas.microsoft.com/office/powerpoint/2010/main" val="2534135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36</a:t>
            </a:fld>
            <a:endParaRPr lang="en-CA"/>
          </a:p>
        </p:txBody>
      </p:sp>
    </p:spTree>
    <p:extLst>
      <p:ext uri="{BB962C8B-B14F-4D97-AF65-F5344CB8AC3E}">
        <p14:creationId xmlns:p14="http://schemas.microsoft.com/office/powerpoint/2010/main" val="41227986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37</a:t>
            </a:fld>
            <a:endParaRPr lang="en-CA"/>
          </a:p>
        </p:txBody>
      </p:sp>
    </p:spTree>
    <p:extLst>
      <p:ext uri="{BB962C8B-B14F-4D97-AF65-F5344CB8AC3E}">
        <p14:creationId xmlns:p14="http://schemas.microsoft.com/office/powerpoint/2010/main" val="31430288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11</a:t>
            </a:fld>
            <a:endParaRPr lang="en-CA"/>
          </a:p>
        </p:txBody>
      </p:sp>
    </p:spTree>
    <p:extLst>
      <p:ext uri="{BB962C8B-B14F-4D97-AF65-F5344CB8AC3E}">
        <p14:creationId xmlns:p14="http://schemas.microsoft.com/office/powerpoint/2010/main" val="12527282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38</a:t>
            </a:fld>
            <a:endParaRPr lang="en-CA"/>
          </a:p>
        </p:txBody>
      </p:sp>
    </p:spTree>
    <p:extLst>
      <p:ext uri="{BB962C8B-B14F-4D97-AF65-F5344CB8AC3E}">
        <p14:creationId xmlns:p14="http://schemas.microsoft.com/office/powerpoint/2010/main" val="38773832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39</a:t>
            </a:fld>
            <a:endParaRPr lang="en-CA"/>
          </a:p>
        </p:txBody>
      </p:sp>
    </p:spTree>
    <p:extLst>
      <p:ext uri="{BB962C8B-B14F-4D97-AF65-F5344CB8AC3E}">
        <p14:creationId xmlns:p14="http://schemas.microsoft.com/office/powerpoint/2010/main" val="5952165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-we’ve been given the probability of a positive result for</a:t>
            </a:r>
            <a:r>
              <a:rPr lang="en-CA" baseline="0" dirty="0" smtClean="0"/>
              <a:t> fetuses with down syndrome (0.6) and the probability of down syndrome (0.001)</a:t>
            </a:r>
          </a:p>
          <a:p>
            <a:r>
              <a:rPr lang="en-CA" baseline="0" dirty="0" smtClean="0"/>
              <a:t>-need to calculate probability of a positive result</a:t>
            </a:r>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40</a:t>
            </a:fld>
            <a:endParaRPr lang="en-CA"/>
          </a:p>
        </p:txBody>
      </p:sp>
    </p:spTree>
    <p:extLst>
      <p:ext uri="{BB962C8B-B14F-4D97-AF65-F5344CB8AC3E}">
        <p14:creationId xmlns:p14="http://schemas.microsoft.com/office/powerpoint/2010/main" val="30813584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41</a:t>
            </a:fld>
            <a:endParaRPr lang="en-CA"/>
          </a:p>
        </p:txBody>
      </p:sp>
    </p:spTree>
    <p:extLst>
      <p:ext uri="{BB962C8B-B14F-4D97-AF65-F5344CB8AC3E}">
        <p14:creationId xmlns:p14="http://schemas.microsoft.com/office/powerpoint/2010/main" val="22045187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Probability of all mutually</a:t>
            </a:r>
            <a:r>
              <a:rPr lang="en-CA" baseline="0" dirty="0" smtClean="0"/>
              <a:t> exclusive events </a:t>
            </a:r>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42</a:t>
            </a:fld>
            <a:endParaRPr lang="en-CA"/>
          </a:p>
        </p:txBody>
      </p:sp>
    </p:spTree>
    <p:extLst>
      <p:ext uri="{BB962C8B-B14F-4D97-AF65-F5344CB8AC3E}">
        <p14:creationId xmlns:p14="http://schemas.microsoft.com/office/powerpoint/2010/main" val="13973276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Probability of all mutually</a:t>
            </a:r>
            <a:r>
              <a:rPr lang="en-CA" baseline="0" dirty="0" smtClean="0"/>
              <a:t> exclusive events </a:t>
            </a:r>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43</a:t>
            </a:fld>
            <a:endParaRPr lang="en-CA"/>
          </a:p>
        </p:txBody>
      </p:sp>
    </p:spTree>
    <p:extLst>
      <p:ext uri="{BB962C8B-B14F-4D97-AF65-F5344CB8AC3E}">
        <p14:creationId xmlns:p14="http://schemas.microsoft.com/office/powerpoint/2010/main" val="14739537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12</a:t>
            </a:fld>
            <a:endParaRPr lang="en-CA"/>
          </a:p>
        </p:txBody>
      </p:sp>
    </p:spTree>
    <p:extLst>
      <p:ext uri="{BB962C8B-B14F-4D97-AF65-F5344CB8AC3E}">
        <p14:creationId xmlns:p14="http://schemas.microsoft.com/office/powerpoint/2010/main" val="11209762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13</a:t>
            </a:fld>
            <a:endParaRPr lang="en-CA"/>
          </a:p>
        </p:txBody>
      </p:sp>
    </p:spTree>
    <p:extLst>
      <p:ext uri="{BB962C8B-B14F-4D97-AF65-F5344CB8AC3E}">
        <p14:creationId xmlns:p14="http://schemas.microsoft.com/office/powerpoint/2010/main" val="1422126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14</a:t>
            </a:fld>
            <a:endParaRPr lang="en-CA"/>
          </a:p>
        </p:txBody>
      </p:sp>
    </p:spTree>
    <p:extLst>
      <p:ext uri="{BB962C8B-B14F-4D97-AF65-F5344CB8AC3E}">
        <p14:creationId xmlns:p14="http://schemas.microsoft.com/office/powerpoint/2010/main" val="17358227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15</a:t>
            </a:fld>
            <a:endParaRPr lang="en-CA"/>
          </a:p>
        </p:txBody>
      </p:sp>
    </p:spTree>
    <p:extLst>
      <p:ext uri="{BB962C8B-B14F-4D97-AF65-F5344CB8AC3E}">
        <p14:creationId xmlns:p14="http://schemas.microsoft.com/office/powerpoint/2010/main" val="16303774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16</a:t>
            </a:fld>
            <a:endParaRPr lang="en-CA"/>
          </a:p>
        </p:txBody>
      </p:sp>
    </p:spTree>
    <p:extLst>
      <p:ext uri="{BB962C8B-B14F-4D97-AF65-F5344CB8AC3E}">
        <p14:creationId xmlns:p14="http://schemas.microsoft.com/office/powerpoint/2010/main" val="22291177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17B15843-4C83-4A58-A610-5E17F487C30D}" type="slidenum">
              <a:rPr lang="en-CA" smtClean="0"/>
              <a:t>17</a:t>
            </a:fld>
            <a:endParaRPr lang="en-CA"/>
          </a:p>
        </p:txBody>
      </p:sp>
    </p:spTree>
    <p:extLst>
      <p:ext uri="{BB962C8B-B14F-4D97-AF65-F5344CB8AC3E}">
        <p14:creationId xmlns:p14="http://schemas.microsoft.com/office/powerpoint/2010/main" val="676039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253067"/>
            <a:ext cx="7772400" cy="885296"/>
          </a:xfrm>
        </p:spPr>
        <p:txBody>
          <a:bodyPr anchor="b">
            <a:normAutofit/>
          </a:bodyPr>
          <a:lstStyle>
            <a:lvl1pPr algn="ctr">
              <a:defRPr sz="4400">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28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AA82A84-9181-48C0-84D8-51849C835DE8}" type="datetimeFigureOut">
              <a:rPr lang="en-CA" smtClean="0"/>
              <a:t>2020-09-28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CDC2826-02DC-403A-861C-6B0F7123910C}" type="slidenum">
              <a:rPr lang="en-CA" smtClean="0"/>
              <a:t>‹#›</a:t>
            </a:fld>
            <a:endParaRPr lang="en-CA"/>
          </a:p>
        </p:txBody>
      </p:sp>
    </p:spTree>
    <p:extLst>
      <p:ext uri="{BB962C8B-B14F-4D97-AF65-F5344CB8AC3E}">
        <p14:creationId xmlns:p14="http://schemas.microsoft.com/office/powerpoint/2010/main" val="266315788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A82A84-9181-48C0-84D8-51849C835DE8}" type="datetimeFigureOut">
              <a:rPr lang="en-CA" smtClean="0"/>
              <a:t>2020-09-28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CDC2826-02DC-403A-861C-6B0F7123910C}" type="slidenum">
              <a:rPr lang="en-CA" smtClean="0"/>
              <a:t>‹#›</a:t>
            </a:fld>
            <a:endParaRPr lang="en-CA"/>
          </a:p>
        </p:txBody>
      </p:sp>
    </p:spTree>
    <p:extLst>
      <p:ext uri="{BB962C8B-B14F-4D97-AF65-F5344CB8AC3E}">
        <p14:creationId xmlns:p14="http://schemas.microsoft.com/office/powerpoint/2010/main" val="3269711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A82A84-9181-48C0-84D8-51849C835DE8}" type="datetimeFigureOut">
              <a:rPr lang="en-CA" smtClean="0"/>
              <a:t>2020-09-28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CDC2826-02DC-403A-861C-6B0F7123910C}" type="slidenum">
              <a:rPr lang="en-CA" smtClean="0"/>
              <a:t>‹#›</a:t>
            </a:fld>
            <a:endParaRPr lang="en-CA"/>
          </a:p>
        </p:txBody>
      </p:sp>
    </p:spTree>
    <p:extLst>
      <p:ext uri="{BB962C8B-B14F-4D97-AF65-F5344CB8AC3E}">
        <p14:creationId xmlns:p14="http://schemas.microsoft.com/office/powerpoint/2010/main" val="1042638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325563"/>
          </a:xfrm>
        </p:spPr>
        <p:txBody>
          <a:bodyPr/>
          <a:lstStyle>
            <a:lvl1pPr>
              <a:defRPr b="1">
                <a:solidFill>
                  <a:schemeClr val="accent2">
                    <a:lumMod val="40000"/>
                    <a:lumOff val="60000"/>
                  </a:schemeClr>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0" y="1825625"/>
            <a:ext cx="91440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AA82A84-9181-48C0-84D8-51849C835DE8}" type="datetimeFigureOut">
              <a:rPr lang="en-CA" smtClean="0"/>
              <a:t>2020-09-28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CDC2826-02DC-403A-861C-6B0F7123910C}" type="slidenum">
              <a:rPr lang="en-CA" smtClean="0"/>
              <a:t>‹#›</a:t>
            </a:fld>
            <a:endParaRPr lang="en-CA"/>
          </a:p>
        </p:txBody>
      </p:sp>
    </p:spTree>
    <p:extLst>
      <p:ext uri="{BB962C8B-B14F-4D97-AF65-F5344CB8AC3E}">
        <p14:creationId xmlns:p14="http://schemas.microsoft.com/office/powerpoint/2010/main" val="151922196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A82A84-9181-48C0-84D8-51849C835DE8}" type="datetimeFigureOut">
              <a:rPr lang="en-CA" smtClean="0"/>
              <a:t>2020-09-28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CDC2826-02DC-403A-861C-6B0F7123910C}" type="slidenum">
              <a:rPr lang="en-CA" smtClean="0"/>
              <a:t>‹#›</a:t>
            </a:fld>
            <a:endParaRPr lang="en-CA"/>
          </a:p>
        </p:txBody>
      </p:sp>
    </p:spTree>
    <p:extLst>
      <p:ext uri="{BB962C8B-B14F-4D97-AF65-F5344CB8AC3E}">
        <p14:creationId xmlns:p14="http://schemas.microsoft.com/office/powerpoint/2010/main" val="85573087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AA82A84-9181-48C0-84D8-51849C835DE8}" type="datetimeFigureOut">
              <a:rPr lang="en-CA" smtClean="0"/>
              <a:t>2020-09-28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CDC2826-02DC-403A-861C-6B0F7123910C}" type="slidenum">
              <a:rPr lang="en-CA" smtClean="0"/>
              <a:t>‹#›</a:t>
            </a:fld>
            <a:endParaRPr lang="en-CA"/>
          </a:p>
        </p:txBody>
      </p:sp>
    </p:spTree>
    <p:extLst>
      <p:ext uri="{BB962C8B-B14F-4D97-AF65-F5344CB8AC3E}">
        <p14:creationId xmlns:p14="http://schemas.microsoft.com/office/powerpoint/2010/main" val="58844092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AA82A84-9181-48C0-84D8-51849C835DE8}" type="datetimeFigureOut">
              <a:rPr lang="en-CA" smtClean="0"/>
              <a:t>2020-09-28</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CDC2826-02DC-403A-861C-6B0F7123910C}" type="slidenum">
              <a:rPr lang="en-CA" smtClean="0"/>
              <a:t>‹#›</a:t>
            </a:fld>
            <a:endParaRPr lang="en-CA"/>
          </a:p>
        </p:txBody>
      </p:sp>
    </p:spTree>
    <p:extLst>
      <p:ext uri="{BB962C8B-B14F-4D97-AF65-F5344CB8AC3E}">
        <p14:creationId xmlns:p14="http://schemas.microsoft.com/office/powerpoint/2010/main" val="2179778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AA82A84-9181-48C0-84D8-51849C835DE8}" type="datetimeFigureOut">
              <a:rPr lang="en-CA" smtClean="0"/>
              <a:t>2020-09-28</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CDC2826-02DC-403A-861C-6B0F7123910C}" type="slidenum">
              <a:rPr lang="en-CA" smtClean="0"/>
              <a:t>‹#›</a:t>
            </a:fld>
            <a:endParaRPr lang="en-CA"/>
          </a:p>
        </p:txBody>
      </p:sp>
    </p:spTree>
    <p:extLst>
      <p:ext uri="{BB962C8B-B14F-4D97-AF65-F5344CB8AC3E}">
        <p14:creationId xmlns:p14="http://schemas.microsoft.com/office/powerpoint/2010/main" val="3746908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A82A84-9181-48C0-84D8-51849C835DE8}" type="datetimeFigureOut">
              <a:rPr lang="en-CA" smtClean="0"/>
              <a:t>2020-09-28</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9CDC2826-02DC-403A-861C-6B0F7123910C}" type="slidenum">
              <a:rPr lang="en-CA" smtClean="0"/>
              <a:t>‹#›</a:t>
            </a:fld>
            <a:endParaRPr lang="en-CA"/>
          </a:p>
        </p:txBody>
      </p:sp>
    </p:spTree>
    <p:extLst>
      <p:ext uri="{BB962C8B-B14F-4D97-AF65-F5344CB8AC3E}">
        <p14:creationId xmlns:p14="http://schemas.microsoft.com/office/powerpoint/2010/main" val="3535946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A82A84-9181-48C0-84D8-51849C835DE8}" type="datetimeFigureOut">
              <a:rPr lang="en-CA" smtClean="0"/>
              <a:t>2020-09-28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CDC2826-02DC-403A-861C-6B0F7123910C}" type="slidenum">
              <a:rPr lang="en-CA" smtClean="0"/>
              <a:t>‹#›</a:t>
            </a:fld>
            <a:endParaRPr lang="en-CA"/>
          </a:p>
        </p:txBody>
      </p:sp>
    </p:spTree>
    <p:extLst>
      <p:ext uri="{BB962C8B-B14F-4D97-AF65-F5344CB8AC3E}">
        <p14:creationId xmlns:p14="http://schemas.microsoft.com/office/powerpoint/2010/main" val="3495116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A82A84-9181-48C0-84D8-51849C835DE8}" type="datetimeFigureOut">
              <a:rPr lang="en-CA" smtClean="0"/>
              <a:t>2020-09-28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CDC2826-02DC-403A-861C-6B0F7123910C}" type="slidenum">
              <a:rPr lang="en-CA" smtClean="0"/>
              <a:t>‹#›</a:t>
            </a:fld>
            <a:endParaRPr lang="en-CA"/>
          </a:p>
        </p:txBody>
      </p:sp>
    </p:spTree>
    <p:extLst>
      <p:ext uri="{BB962C8B-B14F-4D97-AF65-F5344CB8AC3E}">
        <p14:creationId xmlns:p14="http://schemas.microsoft.com/office/powerpoint/2010/main" val="3303674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A82A84-9181-48C0-84D8-51849C835DE8}" type="datetimeFigureOut">
              <a:rPr lang="en-CA" smtClean="0"/>
              <a:t>2020-09-28</a:t>
            </a:fld>
            <a:endParaRPr lang="en-CA"/>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DC2826-02DC-403A-861C-6B0F7123910C}" type="slidenum">
              <a:rPr lang="en-CA" smtClean="0"/>
              <a:t>‹#›</a:t>
            </a:fld>
            <a:endParaRPr lang="en-CA"/>
          </a:p>
        </p:txBody>
      </p:sp>
    </p:spTree>
    <p:extLst>
      <p:ext uri="{BB962C8B-B14F-4D97-AF65-F5344CB8AC3E}">
        <p14:creationId xmlns:p14="http://schemas.microsoft.com/office/powerpoint/2010/main" val="752249809"/>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2.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21.png"/><Relationship Id="rId3" Type="http://schemas.openxmlformats.org/officeDocument/2006/relationships/image" Target="../media/image27.png"/><Relationship Id="rId7" Type="http://schemas.openxmlformats.org/officeDocument/2006/relationships/image" Target="../media/image19.png"/><Relationship Id="rId12" Type="http://schemas.openxmlformats.org/officeDocument/2006/relationships/image" Target="../media/image36.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20.png"/><Relationship Id="rId4" Type="http://schemas.openxmlformats.org/officeDocument/2006/relationships/image" Target="../media/image28.png"/><Relationship Id="rId9" Type="http://schemas.openxmlformats.org/officeDocument/2006/relationships/image" Target="../media/image33.png"/><Relationship Id="rId14" Type="http://schemas.openxmlformats.org/officeDocument/2006/relationships/image" Target="../media/image22.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52186"/>
            <a:ext cx="7772400" cy="1390977"/>
          </a:xfrm>
        </p:spPr>
        <p:txBody>
          <a:bodyPr>
            <a:noAutofit/>
          </a:bodyPr>
          <a:lstStyle/>
          <a:p>
            <a:r>
              <a:rPr lang="en-CA" dirty="0" smtClean="0">
                <a:solidFill>
                  <a:schemeClr val="accent2">
                    <a:lumMod val="40000"/>
                    <a:lumOff val="60000"/>
                  </a:schemeClr>
                </a:solidFill>
              </a:rPr>
              <a:t>Probability and probability distributions</a:t>
            </a:r>
            <a:endParaRPr lang="en-CA" dirty="0">
              <a:solidFill>
                <a:schemeClr val="accent2">
                  <a:lumMod val="40000"/>
                  <a:lumOff val="60000"/>
                </a:schemeClr>
              </a:solidFill>
            </a:endParaRPr>
          </a:p>
        </p:txBody>
      </p:sp>
      <p:sp>
        <p:nvSpPr>
          <p:cNvPr id="3" name="Subtitle 2"/>
          <p:cNvSpPr>
            <a:spLocks noGrp="1"/>
          </p:cNvSpPr>
          <p:nvPr>
            <p:ph type="subTitle" idx="1"/>
          </p:nvPr>
        </p:nvSpPr>
        <p:spPr>
          <a:xfrm>
            <a:off x="1143000" y="3859925"/>
            <a:ext cx="6858000" cy="1655762"/>
          </a:xfrm>
        </p:spPr>
        <p:txBody>
          <a:bodyPr>
            <a:normAutofit/>
          </a:bodyPr>
          <a:lstStyle/>
          <a:p>
            <a:r>
              <a:rPr lang="en-CA" dirty="0" smtClean="0"/>
              <a:t>NRES 776</a:t>
            </a:r>
          </a:p>
          <a:p>
            <a:r>
              <a:rPr lang="en-CA" dirty="0" smtClean="0"/>
              <a:t>Instructor: Heather Bryan</a:t>
            </a:r>
          </a:p>
          <a:p>
            <a:r>
              <a:rPr lang="en-CA" dirty="0" smtClean="0"/>
              <a:t>Sept 28, 2020</a:t>
            </a:r>
            <a:endParaRPr lang="en-CA" dirty="0"/>
          </a:p>
        </p:txBody>
      </p:sp>
    </p:spTree>
    <p:extLst>
      <p:ext uri="{BB962C8B-B14F-4D97-AF65-F5344CB8AC3E}">
        <p14:creationId xmlns:p14="http://schemas.microsoft.com/office/powerpoint/2010/main" val="30760792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Discrete Probability Distributions</a:t>
            </a:r>
            <a:endParaRPr lang="en-CA" dirty="0"/>
          </a:p>
        </p:txBody>
      </p:sp>
      <p:sp>
        <p:nvSpPr>
          <p:cNvPr id="4" name="Content Placeholder 2"/>
          <p:cNvSpPr>
            <a:spLocks noGrp="1"/>
          </p:cNvSpPr>
          <p:nvPr>
            <p:ph idx="1"/>
          </p:nvPr>
        </p:nvSpPr>
        <p:spPr>
          <a:xfrm>
            <a:off x="0" y="1298315"/>
            <a:ext cx="9144000" cy="4351338"/>
          </a:xfrm>
        </p:spPr>
        <p:txBody>
          <a:bodyPr>
            <a:normAutofit/>
          </a:bodyPr>
          <a:lstStyle/>
          <a:p>
            <a:pPr marL="457200" lvl="1" indent="-457200">
              <a:spcBef>
                <a:spcPts val="624"/>
              </a:spcBef>
            </a:pPr>
            <a:r>
              <a:rPr lang="en-US" sz="2800" dirty="0" smtClean="0"/>
              <a:t>Discrete variables: numerical variables with indivisible units and categorical variables</a:t>
            </a:r>
          </a:p>
          <a:p>
            <a:pPr marL="457200" lvl="1" indent="-457200">
              <a:spcBef>
                <a:spcPts val="624"/>
              </a:spcBef>
            </a:pPr>
            <a:r>
              <a:rPr lang="en-US" sz="2800" dirty="0" smtClean="0"/>
              <a:t>Finite probability for each outcome</a:t>
            </a:r>
          </a:p>
          <a:p>
            <a:pPr marL="457200" lvl="1" indent="-457200">
              <a:spcBef>
                <a:spcPts val="624"/>
              </a:spcBef>
            </a:pPr>
            <a:r>
              <a:rPr lang="en-US" sz="2800" dirty="0" smtClean="0"/>
              <a:t>Sums to 1</a:t>
            </a:r>
            <a:endParaRPr lang="en-US" sz="2800" dirty="0"/>
          </a:p>
        </p:txBody>
      </p:sp>
      <p:pic>
        <p:nvPicPr>
          <p:cNvPr id="5" name="Picture 2" descr="A histogram plots probability for different results of the roll of a die. The approximate data are as follows. 1 to 6, zero point one seven.&#10;FIGURE 5.4-1 The probability distribution of outcomes resulting from the roll of a single six-sided fair die. The probability of each possible outcome is 1 6 0 167 . = ."/>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0" y="3225867"/>
            <a:ext cx="4354749" cy="297706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A histogram plots probability for different sums of two dice.&#10;The horizontal axis is labeled Sum of two dice, ranging from 2 to 12 with increments of 2. The vertical axis is labeled as Probability, ranging from 0 to 0 point 2 with increments of 0 point zero five. The approximate data are as follows. 2, zero point zero three; 3, zero point zero six; 4, zero point zero eight; 5, zero point one two; 6, zero point one four; 7, zero point one seven; 8, zero point one four; 9, zero point one two; 10, zero point zero eight; 11, zero point zero six; 12, zero point zero three.&#10;FIGURE 5.4-2 The probability distribution for the sum of the numbers resulting from rolling two 6-sided fair dice."/>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4938950" y="3225867"/>
            <a:ext cx="4205050" cy="287472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237922" y="6202931"/>
            <a:ext cx="2054268" cy="523220"/>
          </a:xfrm>
          <a:prstGeom prst="rect">
            <a:avLst/>
          </a:prstGeom>
          <a:noFill/>
        </p:spPr>
        <p:txBody>
          <a:bodyPr wrap="square" rtlCol="0">
            <a:spAutoFit/>
          </a:bodyPr>
          <a:lstStyle/>
          <a:p>
            <a:r>
              <a:rPr lang="en-CA" sz="2800" dirty="0" smtClean="0">
                <a:latin typeface="Arial" panose="020B0604020202020204" pitchFamily="34" charset="0"/>
                <a:cs typeface="Arial" panose="020B0604020202020204" pitchFamily="34" charset="0"/>
              </a:rPr>
              <a:t>Single dice</a:t>
            </a:r>
            <a:endParaRPr lang="en-CA" sz="2800" dirty="0">
              <a:latin typeface="Arial" panose="020B0604020202020204" pitchFamily="34" charset="0"/>
              <a:cs typeface="Arial" panose="020B0604020202020204" pitchFamily="34" charset="0"/>
            </a:endParaRPr>
          </a:p>
        </p:txBody>
      </p:sp>
      <p:sp>
        <p:nvSpPr>
          <p:cNvPr id="9" name="TextBox 8"/>
          <p:cNvSpPr txBox="1"/>
          <p:nvPr/>
        </p:nvSpPr>
        <p:spPr>
          <a:xfrm>
            <a:off x="6463363" y="6205478"/>
            <a:ext cx="2054268" cy="523220"/>
          </a:xfrm>
          <a:prstGeom prst="rect">
            <a:avLst/>
          </a:prstGeom>
          <a:noFill/>
        </p:spPr>
        <p:txBody>
          <a:bodyPr wrap="square" rtlCol="0">
            <a:spAutoFit/>
          </a:bodyPr>
          <a:lstStyle/>
          <a:p>
            <a:r>
              <a:rPr lang="en-CA" sz="2800" dirty="0" smtClean="0">
                <a:latin typeface="Arial" panose="020B0604020202020204" pitchFamily="34" charset="0"/>
                <a:cs typeface="Arial" panose="020B0604020202020204" pitchFamily="34" charset="0"/>
              </a:rPr>
              <a:t>Two dice</a:t>
            </a:r>
            <a:endParaRPr lang="en-CA"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219458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9144000" cy="1325563"/>
          </a:xfrm>
        </p:spPr>
        <p:txBody>
          <a:bodyPr/>
          <a:lstStyle/>
          <a:p>
            <a:pPr algn="ctr"/>
            <a:r>
              <a:rPr lang="en-CA" dirty="0" smtClean="0"/>
              <a:t>Continuous Probability Density</a:t>
            </a:r>
            <a:endParaRPr lang="en-CA" dirty="0"/>
          </a:p>
        </p:txBody>
      </p:sp>
      <p:sp>
        <p:nvSpPr>
          <p:cNvPr id="4" name="Content Placeholder 2"/>
          <p:cNvSpPr>
            <a:spLocks noGrp="1"/>
          </p:cNvSpPr>
          <p:nvPr>
            <p:ph idx="1"/>
          </p:nvPr>
        </p:nvSpPr>
        <p:spPr>
          <a:xfrm>
            <a:off x="36513" y="1173055"/>
            <a:ext cx="9144000" cy="4351338"/>
          </a:xfrm>
        </p:spPr>
        <p:txBody>
          <a:bodyPr>
            <a:normAutofit/>
          </a:bodyPr>
          <a:lstStyle/>
          <a:p>
            <a:pPr marL="457200" lvl="1" indent="-457200">
              <a:spcBef>
                <a:spcPts val="624"/>
              </a:spcBef>
            </a:pPr>
            <a:r>
              <a:rPr lang="en-US" sz="2800" dirty="0" smtClean="0"/>
              <a:t>Continuous numerical variables that can take on any real number within a range</a:t>
            </a:r>
          </a:p>
          <a:p>
            <a:pPr marL="457200" lvl="1" indent="-457200">
              <a:spcBef>
                <a:spcPts val="624"/>
              </a:spcBef>
            </a:pPr>
            <a:r>
              <a:rPr lang="en-US" sz="2800" dirty="0" smtClean="0"/>
              <a:t>Can describe probability of a range of values for a </a:t>
            </a:r>
            <a:r>
              <a:rPr lang="en-US" sz="2800" dirty="0" smtClean="0"/>
              <a:t>variable</a:t>
            </a:r>
          </a:p>
          <a:p>
            <a:pPr marL="457200" lvl="1" indent="-457200">
              <a:spcBef>
                <a:spcPts val="624"/>
              </a:spcBef>
            </a:pPr>
            <a:r>
              <a:rPr lang="en-US" sz="2800" dirty="0" smtClean="0"/>
              <a:t>E.g., normal distribution</a:t>
            </a:r>
            <a:endParaRPr lang="en-US" sz="2800" dirty="0" smtClean="0"/>
          </a:p>
        </p:txBody>
      </p:sp>
      <p:pic>
        <p:nvPicPr>
          <p:cNvPr id="10" name="Picture 2" descr="A graph shows the normal distribution curve.&#10;The horizontal axis is marked from negative 3 to 3 with increment of 1. The vertical axis is labeled Probability density, marked from 0 to zero point four with increments of zero point one. A normal distribution curve starts from (minus 3, 0), peaks at (0, 0 point 4), slides down, and ends at (3, 0).&#10;FIGURE 5.4-4 The probability that a randomly chosen Y-measurement lies between a and b is the area under the probability density curve between a and b (left panel). In the right panel we approximate the same area using discrete bars."/>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2226345" y="3552842"/>
            <a:ext cx="4450028" cy="33051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90039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9144000" cy="1325563"/>
          </a:xfrm>
        </p:spPr>
        <p:txBody>
          <a:bodyPr/>
          <a:lstStyle/>
          <a:p>
            <a:pPr algn="ctr"/>
            <a:r>
              <a:rPr lang="en-CA" dirty="0" smtClean="0"/>
              <a:t>Continuous Probability Density</a:t>
            </a:r>
            <a:endParaRPr lang="en-CA" dirty="0"/>
          </a:p>
        </p:txBody>
      </p:sp>
      <p:sp>
        <p:nvSpPr>
          <p:cNvPr id="4" name="Content Placeholder 2"/>
          <p:cNvSpPr>
            <a:spLocks noGrp="1"/>
          </p:cNvSpPr>
          <p:nvPr>
            <p:ph idx="1"/>
          </p:nvPr>
        </p:nvSpPr>
        <p:spPr>
          <a:xfrm>
            <a:off x="-1" y="1173055"/>
            <a:ext cx="9144000" cy="4351338"/>
          </a:xfrm>
        </p:spPr>
        <p:txBody>
          <a:bodyPr>
            <a:normAutofit/>
          </a:bodyPr>
          <a:lstStyle/>
          <a:p>
            <a:pPr marL="457200" lvl="1" indent="-457200">
              <a:spcBef>
                <a:spcPts val="624"/>
              </a:spcBef>
            </a:pPr>
            <a:r>
              <a:rPr lang="en-US" sz="2800" dirty="0" smtClean="0"/>
              <a:t>E.g., sample random number Y from normal distribution</a:t>
            </a:r>
          </a:p>
          <a:p>
            <a:pPr marL="457200" lvl="1" indent="-457200">
              <a:spcBef>
                <a:spcPts val="624"/>
              </a:spcBef>
            </a:pPr>
            <a:r>
              <a:rPr lang="en-US" sz="2800" dirty="0" smtClean="0"/>
              <a:t>Probability that Y = 2.4 is almost 0; probability that Y will fall between two values can be calculated by </a:t>
            </a:r>
            <a:r>
              <a:rPr lang="en-US" sz="2800" dirty="0" smtClean="0"/>
              <a:t>integration (e.g., </a:t>
            </a:r>
            <a:r>
              <a:rPr lang="en-US" sz="2800" dirty="0" err="1" smtClean="0"/>
              <a:t>Pr</a:t>
            </a:r>
            <a:r>
              <a:rPr lang="en-US" sz="2800" dirty="0"/>
              <a:t>[</a:t>
            </a:r>
            <a:r>
              <a:rPr lang="en-US" sz="2800" dirty="0" smtClean="0"/>
              <a:t>a&lt;Y&lt;b])</a:t>
            </a:r>
            <a:endParaRPr lang="en-US" sz="2800" dirty="0" smtClean="0"/>
          </a:p>
          <a:p>
            <a:pPr marL="457200" lvl="1" indent="-457200">
              <a:spcBef>
                <a:spcPts val="624"/>
              </a:spcBef>
            </a:pPr>
            <a:r>
              <a:rPr lang="en-US" sz="2800" dirty="0" smtClean="0"/>
              <a:t>Area under curve integrates to 1</a:t>
            </a:r>
            <a:endParaRPr lang="en-US" sz="2800" dirty="0"/>
          </a:p>
        </p:txBody>
      </p:sp>
      <p:pic>
        <p:nvPicPr>
          <p:cNvPr id="5" name="Picture 2" descr="Two graphs plot probability density with a normal distribution curve. The region between points a and b to the right of the peak is shaded under the curve. &#10;FIGURE 5.4-3 A normal distribution."/>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76581" y="3732756"/>
            <a:ext cx="8263864" cy="31252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3369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9144000" cy="1325563"/>
          </a:xfrm>
        </p:spPr>
        <p:txBody>
          <a:bodyPr>
            <a:normAutofit fontScale="90000"/>
          </a:bodyPr>
          <a:lstStyle/>
          <a:p>
            <a:pPr algn="ctr"/>
            <a:r>
              <a:rPr lang="en-CA" dirty="0" smtClean="0"/>
              <a:t>Probability Rules: Addition Principle Mutually Exclusive Outcomes</a:t>
            </a:r>
            <a:endParaRPr lang="en-CA" dirty="0"/>
          </a:p>
        </p:txBody>
      </p:sp>
      <p:sp>
        <p:nvSpPr>
          <p:cNvPr id="3" name="Content Placeholder 2"/>
          <p:cNvSpPr>
            <a:spLocks noGrp="1"/>
          </p:cNvSpPr>
          <p:nvPr>
            <p:ph idx="1"/>
          </p:nvPr>
        </p:nvSpPr>
        <p:spPr>
          <a:xfrm>
            <a:off x="-1" y="1512474"/>
            <a:ext cx="9144000" cy="4351338"/>
          </a:xfrm>
        </p:spPr>
        <p:txBody>
          <a:bodyPr/>
          <a:lstStyle/>
          <a:p>
            <a:pPr marL="0" indent="0" algn="ctr">
              <a:buNone/>
            </a:pPr>
            <a:r>
              <a:rPr lang="en-US" dirty="0" err="1"/>
              <a:t>Pr</a:t>
            </a:r>
            <a:r>
              <a:rPr lang="en-US" dirty="0"/>
              <a:t>[</a:t>
            </a:r>
            <a:r>
              <a:rPr lang="en-US" i="1" dirty="0"/>
              <a:t>A</a:t>
            </a:r>
            <a:r>
              <a:rPr lang="en-US" dirty="0"/>
              <a:t> or </a:t>
            </a:r>
            <a:r>
              <a:rPr lang="en-US" i="1" dirty="0"/>
              <a:t>B</a:t>
            </a:r>
            <a:r>
              <a:rPr lang="en-US" dirty="0" smtClean="0"/>
              <a:t>] = </a:t>
            </a:r>
            <a:r>
              <a:rPr lang="en-US" dirty="0" err="1"/>
              <a:t>Pr</a:t>
            </a:r>
            <a:r>
              <a:rPr lang="en-US" dirty="0"/>
              <a:t>[</a:t>
            </a:r>
            <a:r>
              <a:rPr lang="en-US" i="1" dirty="0"/>
              <a:t>A</a:t>
            </a:r>
            <a:r>
              <a:rPr lang="en-US" dirty="0"/>
              <a:t>] + </a:t>
            </a:r>
            <a:r>
              <a:rPr lang="en-US" dirty="0" err="1" smtClean="0"/>
              <a:t>Pr</a:t>
            </a:r>
            <a:r>
              <a:rPr lang="en-US" dirty="0" smtClean="0"/>
              <a:t>[</a:t>
            </a:r>
            <a:r>
              <a:rPr lang="en-US" i="1" dirty="0" smtClean="0"/>
              <a:t>B</a:t>
            </a:r>
            <a:r>
              <a:rPr lang="en-US" dirty="0" smtClean="0"/>
              <a:t>]</a:t>
            </a:r>
            <a:endParaRPr lang="en-US" dirty="0" smtClean="0"/>
          </a:p>
        </p:txBody>
      </p:sp>
    </p:spTree>
    <p:extLst>
      <p:ext uri="{BB962C8B-B14F-4D97-AF65-F5344CB8AC3E}">
        <p14:creationId xmlns:p14="http://schemas.microsoft.com/office/powerpoint/2010/main" val="28003901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9144000" cy="1325563"/>
          </a:xfrm>
        </p:spPr>
        <p:txBody>
          <a:bodyPr>
            <a:normAutofit fontScale="90000"/>
          </a:bodyPr>
          <a:lstStyle/>
          <a:p>
            <a:pPr algn="ctr"/>
            <a:r>
              <a:rPr lang="en-CA" dirty="0" smtClean="0"/>
              <a:t>Probability Rules: Addition Principle Mutually Exclusive Outcomes</a:t>
            </a:r>
            <a:endParaRPr lang="en-CA" dirty="0"/>
          </a:p>
        </p:txBody>
      </p:sp>
      <p:sp>
        <p:nvSpPr>
          <p:cNvPr id="3" name="Content Placeholder 2"/>
          <p:cNvSpPr>
            <a:spLocks noGrp="1"/>
          </p:cNvSpPr>
          <p:nvPr>
            <p:ph idx="1"/>
          </p:nvPr>
        </p:nvSpPr>
        <p:spPr>
          <a:xfrm>
            <a:off x="-1" y="1512474"/>
            <a:ext cx="9144000" cy="4351338"/>
          </a:xfrm>
        </p:spPr>
        <p:txBody>
          <a:bodyPr/>
          <a:lstStyle/>
          <a:p>
            <a:pPr marL="0" indent="0" algn="ctr">
              <a:buNone/>
            </a:pPr>
            <a:r>
              <a:rPr lang="en-US" dirty="0" err="1"/>
              <a:t>Pr</a:t>
            </a:r>
            <a:r>
              <a:rPr lang="en-US" dirty="0"/>
              <a:t>[</a:t>
            </a:r>
            <a:r>
              <a:rPr lang="en-US" i="1" dirty="0"/>
              <a:t>A</a:t>
            </a:r>
            <a:r>
              <a:rPr lang="en-US" dirty="0"/>
              <a:t> or </a:t>
            </a:r>
            <a:r>
              <a:rPr lang="en-US" i="1" dirty="0"/>
              <a:t>B</a:t>
            </a:r>
            <a:r>
              <a:rPr lang="en-US" dirty="0"/>
              <a:t>]= </a:t>
            </a:r>
            <a:r>
              <a:rPr lang="en-US" dirty="0" err="1"/>
              <a:t>Pr</a:t>
            </a:r>
            <a:r>
              <a:rPr lang="en-US" dirty="0"/>
              <a:t>[</a:t>
            </a:r>
            <a:r>
              <a:rPr lang="en-US" i="1" dirty="0"/>
              <a:t>A</a:t>
            </a:r>
            <a:r>
              <a:rPr lang="en-US" dirty="0"/>
              <a:t>] + </a:t>
            </a:r>
            <a:r>
              <a:rPr lang="en-US" dirty="0" err="1" smtClean="0"/>
              <a:t>Pr</a:t>
            </a:r>
            <a:r>
              <a:rPr lang="en-US" dirty="0" smtClean="0"/>
              <a:t>[</a:t>
            </a:r>
            <a:r>
              <a:rPr lang="en-US" i="1" dirty="0" smtClean="0"/>
              <a:t>B</a:t>
            </a:r>
            <a:r>
              <a:rPr lang="en-US" dirty="0" smtClean="0"/>
              <a:t>]</a:t>
            </a:r>
          </a:p>
          <a:p>
            <a:pPr marL="0" indent="0" algn="ctr">
              <a:buNone/>
            </a:pPr>
            <a:r>
              <a:rPr lang="en-US" dirty="0" smtClean="0"/>
              <a:t>What is the probability that a randomly chosen person has blood type O+ or AB</a:t>
            </a:r>
            <a:r>
              <a:rPr lang="en-US" dirty="0" smtClean="0"/>
              <a:t>+?</a:t>
            </a:r>
            <a:endParaRPr lang="en-US" dirty="0" smtClean="0"/>
          </a:p>
        </p:txBody>
      </p:sp>
      <p:graphicFrame>
        <p:nvGraphicFramePr>
          <p:cNvPr id="6" name="Table Placeholder 2"/>
          <p:cNvGraphicFramePr>
            <a:graphicFrameLocks/>
          </p:cNvGraphicFramePr>
          <p:nvPr>
            <p:extLst/>
          </p:nvPr>
        </p:nvGraphicFramePr>
        <p:xfrm>
          <a:off x="1245186" y="3796038"/>
          <a:ext cx="2294573" cy="2743200"/>
        </p:xfrm>
        <a:graphic>
          <a:graphicData uri="http://schemas.openxmlformats.org/drawingml/2006/table">
            <a:tbl>
              <a:tblPr firstRow="1" bandRow="1"/>
              <a:tblGrid>
                <a:gridCol w="1146493">
                  <a:extLst>
                    <a:ext uri="{9D8B030D-6E8A-4147-A177-3AD203B41FA5}">
                      <a16:colId xmlns:a16="http://schemas.microsoft.com/office/drawing/2014/main" xmlns="" val="20000"/>
                    </a:ext>
                  </a:extLst>
                </a:gridCol>
                <a:gridCol w="1148080">
                  <a:extLst>
                    <a:ext uri="{9D8B030D-6E8A-4147-A177-3AD203B41FA5}">
                      <a16:colId xmlns:a16="http://schemas.microsoft.com/office/drawing/2014/main" xmlns="" val="20001"/>
                    </a:ext>
                  </a:extLst>
                </a:gridCol>
              </a:tblGrid>
              <a:tr h="175361">
                <a:tc>
                  <a:txBody>
                    <a:bodyPr/>
                    <a:lstStyle/>
                    <a:p>
                      <a:pPr algn="ctr"/>
                      <a:r>
                        <a:rPr lang="en-US" sz="1400" b="1" i="0" u="none" strike="noStrike" kern="1200" baseline="0" dirty="0">
                          <a:solidFill>
                            <a:schemeClr val="tx1"/>
                          </a:solidFill>
                          <a:latin typeface="Arial" pitchFamily="34" charset="0"/>
                          <a:ea typeface="+mn-ea"/>
                          <a:cs typeface="Arial" pitchFamily="34" charset="0"/>
                        </a:rPr>
                        <a:t>Blood type</a:t>
                      </a:r>
                      <a:endParaRPr lang="ru-RU" sz="1400" b="1" dirty="0">
                        <a:latin typeface="Arial" pitchFamily="34" charset="0"/>
                        <a:cs typeface="Arial" pitchFamily="34" charset="0"/>
                      </a:endParaRPr>
                    </a:p>
                  </a:txBody>
                  <a:tcPr/>
                </a:tc>
                <a:tc>
                  <a:txBody>
                    <a:bodyPr/>
                    <a:lstStyle/>
                    <a:p>
                      <a:pPr algn="ctr"/>
                      <a:r>
                        <a:rPr lang="en-US" sz="1400" b="1" i="0" u="none" strike="noStrike" kern="1200" baseline="0" dirty="0">
                          <a:solidFill>
                            <a:schemeClr val="tx1"/>
                          </a:solidFill>
                          <a:latin typeface="Arial" pitchFamily="34" charset="0"/>
                          <a:ea typeface="+mn-ea"/>
                          <a:cs typeface="Arial" pitchFamily="34" charset="0"/>
                        </a:rPr>
                        <a:t>Probability</a:t>
                      </a:r>
                      <a:endParaRPr lang="ru-RU" sz="1400" b="1" dirty="0">
                        <a:latin typeface="Arial" pitchFamily="34" charset="0"/>
                        <a:cs typeface="Arial" pitchFamily="34" charset="0"/>
                      </a:endParaRPr>
                    </a:p>
                  </a:txBody>
                  <a:tcPr/>
                </a:tc>
                <a:extLst>
                  <a:ext uri="{0D108BD9-81ED-4DB2-BD59-A6C34878D82A}">
                    <a16:rowId xmlns:a16="http://schemas.microsoft.com/office/drawing/2014/main" xmlns="" val="10000"/>
                  </a:ext>
                </a:extLst>
              </a:tr>
              <a:tr h="144132">
                <a:tc>
                  <a:txBody>
                    <a:bodyPr/>
                    <a:lstStyle/>
                    <a:p>
                      <a:pPr algn="ctr"/>
                      <a:r>
                        <a:rPr lang="en-US" sz="1400" b="0" i="0" u="none" strike="noStrike" kern="1200" baseline="0" dirty="0">
                          <a:solidFill>
                            <a:schemeClr val="tx1"/>
                          </a:solidFill>
                          <a:latin typeface="Arial" pitchFamily="34" charset="0"/>
                          <a:ea typeface="+mn-ea"/>
                          <a:cs typeface="Arial" pitchFamily="34" charset="0"/>
                        </a:rPr>
                        <a:t>O+</a:t>
                      </a:r>
                      <a:endParaRPr lang="ru-RU" sz="1400" dirty="0">
                        <a:latin typeface="Arial" pitchFamily="34" charset="0"/>
                        <a:cs typeface="Arial" pitchFamily="34" charset="0"/>
                      </a:endParaRPr>
                    </a:p>
                  </a:txBody>
                  <a:tcPr/>
                </a:tc>
                <a:tc>
                  <a:txBody>
                    <a:bodyPr/>
                    <a:lstStyle/>
                    <a:p>
                      <a:pPr algn="ctr"/>
                      <a:r>
                        <a:rPr lang="ru-RU" sz="1400" b="0" i="0" u="none" strike="noStrike" kern="1200" baseline="0" dirty="0">
                          <a:solidFill>
                            <a:schemeClr val="tx1"/>
                          </a:solidFill>
                          <a:latin typeface="Arial" pitchFamily="34" charset="0"/>
                          <a:ea typeface="+mn-ea"/>
                          <a:cs typeface="Arial" pitchFamily="34" charset="0"/>
                        </a:rPr>
                        <a:t>0.374</a:t>
                      </a:r>
                      <a:endParaRPr lang="ru-RU" sz="1400" dirty="0">
                        <a:latin typeface="Arial" pitchFamily="34" charset="0"/>
                        <a:cs typeface="Arial" pitchFamily="34" charset="0"/>
                      </a:endParaRPr>
                    </a:p>
                  </a:txBody>
                  <a:tcPr/>
                </a:tc>
                <a:extLst>
                  <a:ext uri="{0D108BD9-81ED-4DB2-BD59-A6C34878D82A}">
                    <a16:rowId xmlns:a16="http://schemas.microsoft.com/office/drawing/2014/main" xmlns="" val="10001"/>
                  </a:ext>
                </a:extLst>
              </a:tr>
              <a:tr h="144132">
                <a:tc>
                  <a:txBody>
                    <a:bodyPr/>
                    <a:lstStyle/>
                    <a:p>
                      <a:pPr algn="ctr"/>
                      <a:r>
                        <a:rPr lang="en-US" sz="1400" b="0" i="0" u="none" strike="noStrike" kern="1200" baseline="0" dirty="0">
                          <a:solidFill>
                            <a:schemeClr val="tx1"/>
                          </a:solidFill>
                          <a:latin typeface="Arial" pitchFamily="34" charset="0"/>
                          <a:ea typeface="+mn-ea"/>
                          <a:cs typeface="Arial" pitchFamily="34" charset="0"/>
                        </a:rPr>
                        <a:t>O−</a:t>
                      </a:r>
                      <a:endParaRPr lang="ru-RU" sz="1400" dirty="0">
                        <a:latin typeface="Arial" pitchFamily="34" charset="0"/>
                        <a:cs typeface="Arial" pitchFamily="34" charset="0"/>
                      </a:endParaRPr>
                    </a:p>
                  </a:txBody>
                  <a:tcPr/>
                </a:tc>
                <a:tc>
                  <a:txBody>
                    <a:bodyPr/>
                    <a:lstStyle/>
                    <a:p>
                      <a:pPr algn="ctr"/>
                      <a:r>
                        <a:rPr lang="ru-RU" sz="1400" b="0" i="0" u="none" strike="noStrike" kern="1200" baseline="0" dirty="0">
                          <a:solidFill>
                            <a:schemeClr val="tx1"/>
                          </a:solidFill>
                          <a:latin typeface="Arial" pitchFamily="34" charset="0"/>
                          <a:ea typeface="+mn-ea"/>
                          <a:cs typeface="Arial" pitchFamily="34" charset="0"/>
                        </a:rPr>
                        <a:t>0.066</a:t>
                      </a:r>
                      <a:endParaRPr lang="ru-RU" sz="1400" dirty="0">
                        <a:latin typeface="Arial" pitchFamily="34" charset="0"/>
                        <a:cs typeface="Arial" pitchFamily="34" charset="0"/>
                      </a:endParaRPr>
                    </a:p>
                  </a:txBody>
                  <a:tcPr/>
                </a:tc>
                <a:extLst>
                  <a:ext uri="{0D108BD9-81ED-4DB2-BD59-A6C34878D82A}">
                    <a16:rowId xmlns:a16="http://schemas.microsoft.com/office/drawing/2014/main" xmlns="" val="10002"/>
                  </a:ext>
                </a:extLst>
              </a:tr>
              <a:tr h="144132">
                <a:tc>
                  <a:txBody>
                    <a:bodyPr/>
                    <a:lstStyle/>
                    <a:p>
                      <a:pPr algn="ctr"/>
                      <a:r>
                        <a:rPr lang="en-US" sz="1400" b="0" i="0" u="none" strike="noStrike" kern="1200" baseline="0" dirty="0">
                          <a:solidFill>
                            <a:schemeClr val="tx1"/>
                          </a:solidFill>
                          <a:latin typeface="Arial" pitchFamily="34" charset="0"/>
                          <a:ea typeface="+mn-ea"/>
                          <a:cs typeface="Arial" pitchFamily="34" charset="0"/>
                        </a:rPr>
                        <a:t>A+</a:t>
                      </a:r>
                      <a:endParaRPr lang="ru-RU" sz="1400" dirty="0">
                        <a:latin typeface="Arial" pitchFamily="34" charset="0"/>
                        <a:cs typeface="Arial" pitchFamily="34" charset="0"/>
                      </a:endParaRPr>
                    </a:p>
                  </a:txBody>
                  <a:tcPr/>
                </a:tc>
                <a:tc>
                  <a:txBody>
                    <a:bodyPr/>
                    <a:lstStyle/>
                    <a:p>
                      <a:pPr algn="ctr"/>
                      <a:r>
                        <a:rPr lang="ru-RU" sz="1400" b="0" i="0" u="none" strike="noStrike" kern="1200" baseline="0" dirty="0">
                          <a:solidFill>
                            <a:schemeClr val="tx1"/>
                          </a:solidFill>
                          <a:latin typeface="Arial" pitchFamily="34" charset="0"/>
                          <a:ea typeface="+mn-ea"/>
                          <a:cs typeface="Arial" pitchFamily="34" charset="0"/>
                        </a:rPr>
                        <a:t>0.357</a:t>
                      </a:r>
                      <a:endParaRPr lang="ru-RU" sz="1400" dirty="0">
                        <a:latin typeface="Arial" pitchFamily="34" charset="0"/>
                        <a:cs typeface="Arial" pitchFamily="34" charset="0"/>
                      </a:endParaRPr>
                    </a:p>
                  </a:txBody>
                  <a:tcPr/>
                </a:tc>
                <a:extLst>
                  <a:ext uri="{0D108BD9-81ED-4DB2-BD59-A6C34878D82A}">
                    <a16:rowId xmlns:a16="http://schemas.microsoft.com/office/drawing/2014/main" xmlns="" val="10003"/>
                  </a:ext>
                </a:extLst>
              </a:tr>
              <a:tr h="144132">
                <a:tc>
                  <a:txBody>
                    <a:bodyPr/>
                    <a:lstStyle/>
                    <a:p>
                      <a:pPr algn="ctr"/>
                      <a:r>
                        <a:rPr lang="en-US" sz="1400" b="0" i="0" u="none" strike="noStrike" kern="1200" baseline="0" dirty="0">
                          <a:solidFill>
                            <a:schemeClr val="tx1"/>
                          </a:solidFill>
                          <a:latin typeface="Arial" pitchFamily="34" charset="0"/>
                          <a:ea typeface="+mn-ea"/>
                          <a:cs typeface="Arial" pitchFamily="34" charset="0"/>
                        </a:rPr>
                        <a:t>A−</a:t>
                      </a:r>
                      <a:endParaRPr lang="ru-RU" sz="1400" dirty="0">
                        <a:latin typeface="Arial" pitchFamily="34" charset="0"/>
                        <a:cs typeface="Arial" pitchFamily="34" charset="0"/>
                      </a:endParaRPr>
                    </a:p>
                  </a:txBody>
                  <a:tcPr/>
                </a:tc>
                <a:tc>
                  <a:txBody>
                    <a:bodyPr/>
                    <a:lstStyle/>
                    <a:p>
                      <a:pPr algn="ctr"/>
                      <a:r>
                        <a:rPr lang="ru-RU" sz="1400" b="0" i="0" u="none" strike="noStrike" kern="1200" baseline="0" dirty="0">
                          <a:solidFill>
                            <a:schemeClr val="tx1"/>
                          </a:solidFill>
                          <a:latin typeface="Arial" pitchFamily="34" charset="0"/>
                          <a:ea typeface="+mn-ea"/>
                          <a:cs typeface="Arial" pitchFamily="34" charset="0"/>
                        </a:rPr>
                        <a:t>0.063</a:t>
                      </a:r>
                      <a:endParaRPr lang="ru-RU" sz="1400" dirty="0">
                        <a:latin typeface="Arial" pitchFamily="34" charset="0"/>
                        <a:cs typeface="Arial" pitchFamily="34" charset="0"/>
                      </a:endParaRPr>
                    </a:p>
                  </a:txBody>
                  <a:tcPr/>
                </a:tc>
                <a:extLst>
                  <a:ext uri="{0D108BD9-81ED-4DB2-BD59-A6C34878D82A}">
                    <a16:rowId xmlns:a16="http://schemas.microsoft.com/office/drawing/2014/main" xmlns="" val="10004"/>
                  </a:ext>
                </a:extLst>
              </a:tr>
              <a:tr h="144132">
                <a:tc>
                  <a:txBody>
                    <a:bodyPr/>
                    <a:lstStyle/>
                    <a:p>
                      <a:pPr algn="ctr"/>
                      <a:r>
                        <a:rPr lang="en-US" sz="1400" b="0" i="0" u="none" strike="noStrike" kern="1200" baseline="0" dirty="0">
                          <a:solidFill>
                            <a:schemeClr val="tx1"/>
                          </a:solidFill>
                          <a:latin typeface="Arial" pitchFamily="34" charset="0"/>
                          <a:ea typeface="+mn-ea"/>
                          <a:cs typeface="Arial" pitchFamily="34" charset="0"/>
                        </a:rPr>
                        <a:t>B+</a:t>
                      </a:r>
                      <a:endParaRPr lang="ru-RU" sz="1400" dirty="0">
                        <a:latin typeface="Arial" pitchFamily="34" charset="0"/>
                        <a:cs typeface="Arial" pitchFamily="34" charset="0"/>
                      </a:endParaRPr>
                    </a:p>
                  </a:txBody>
                  <a:tcPr/>
                </a:tc>
                <a:tc>
                  <a:txBody>
                    <a:bodyPr/>
                    <a:lstStyle/>
                    <a:p>
                      <a:pPr algn="ctr"/>
                      <a:r>
                        <a:rPr lang="ru-RU" sz="1400" b="0" i="0" u="none" strike="noStrike" kern="1200" baseline="0" dirty="0">
                          <a:solidFill>
                            <a:schemeClr val="tx1"/>
                          </a:solidFill>
                          <a:latin typeface="Arial" pitchFamily="34" charset="0"/>
                          <a:ea typeface="+mn-ea"/>
                          <a:cs typeface="Arial" pitchFamily="34" charset="0"/>
                        </a:rPr>
                        <a:t>0.085</a:t>
                      </a:r>
                      <a:endParaRPr lang="ru-RU" sz="1400" dirty="0">
                        <a:latin typeface="Arial" pitchFamily="34" charset="0"/>
                        <a:cs typeface="Arial" pitchFamily="34" charset="0"/>
                      </a:endParaRPr>
                    </a:p>
                  </a:txBody>
                  <a:tcPr/>
                </a:tc>
                <a:extLst>
                  <a:ext uri="{0D108BD9-81ED-4DB2-BD59-A6C34878D82A}">
                    <a16:rowId xmlns:a16="http://schemas.microsoft.com/office/drawing/2014/main" xmlns="" val="10005"/>
                  </a:ext>
                </a:extLst>
              </a:tr>
              <a:tr h="144132">
                <a:tc>
                  <a:txBody>
                    <a:bodyPr/>
                    <a:lstStyle/>
                    <a:p>
                      <a:pPr algn="ctr"/>
                      <a:r>
                        <a:rPr lang="en-US" sz="1400" b="0" i="0" u="none" strike="noStrike" kern="1200" baseline="0" dirty="0">
                          <a:solidFill>
                            <a:schemeClr val="tx1"/>
                          </a:solidFill>
                          <a:latin typeface="Arial" pitchFamily="34" charset="0"/>
                          <a:ea typeface="+mn-ea"/>
                          <a:cs typeface="Arial" pitchFamily="34" charset="0"/>
                        </a:rPr>
                        <a:t>B−</a:t>
                      </a:r>
                      <a:endParaRPr lang="ru-RU" sz="1400" dirty="0">
                        <a:latin typeface="Arial" pitchFamily="34" charset="0"/>
                        <a:cs typeface="Arial" pitchFamily="34" charset="0"/>
                      </a:endParaRPr>
                    </a:p>
                  </a:txBody>
                  <a:tcPr/>
                </a:tc>
                <a:tc>
                  <a:txBody>
                    <a:bodyPr/>
                    <a:lstStyle/>
                    <a:p>
                      <a:pPr algn="ctr"/>
                      <a:r>
                        <a:rPr lang="ru-RU" sz="1400" b="0" i="0" u="none" strike="noStrike" kern="1200" baseline="0" dirty="0">
                          <a:solidFill>
                            <a:schemeClr val="tx1"/>
                          </a:solidFill>
                          <a:latin typeface="Arial" pitchFamily="34" charset="0"/>
                          <a:ea typeface="+mn-ea"/>
                          <a:cs typeface="Arial" pitchFamily="34" charset="0"/>
                        </a:rPr>
                        <a:t>0.015</a:t>
                      </a:r>
                      <a:endParaRPr lang="ru-RU" sz="1400" dirty="0">
                        <a:latin typeface="Arial" pitchFamily="34" charset="0"/>
                        <a:cs typeface="Arial" pitchFamily="34" charset="0"/>
                      </a:endParaRPr>
                    </a:p>
                  </a:txBody>
                  <a:tcPr/>
                </a:tc>
                <a:extLst>
                  <a:ext uri="{0D108BD9-81ED-4DB2-BD59-A6C34878D82A}">
                    <a16:rowId xmlns:a16="http://schemas.microsoft.com/office/drawing/2014/main" xmlns="" val="10006"/>
                  </a:ext>
                </a:extLst>
              </a:tr>
              <a:tr h="144132">
                <a:tc>
                  <a:txBody>
                    <a:bodyPr/>
                    <a:lstStyle/>
                    <a:p>
                      <a:pPr algn="ctr"/>
                      <a:r>
                        <a:rPr lang="en-US" sz="1400" b="0" i="0" u="none" strike="noStrike" kern="1200" baseline="0" dirty="0">
                          <a:solidFill>
                            <a:schemeClr val="tx1"/>
                          </a:solidFill>
                          <a:latin typeface="Arial" pitchFamily="34" charset="0"/>
                          <a:ea typeface="+mn-ea"/>
                          <a:cs typeface="Arial" pitchFamily="34" charset="0"/>
                        </a:rPr>
                        <a:t>AB+</a:t>
                      </a:r>
                      <a:endParaRPr lang="ru-RU" sz="1400" dirty="0">
                        <a:latin typeface="Arial" pitchFamily="34" charset="0"/>
                        <a:cs typeface="Arial" pitchFamily="34" charset="0"/>
                      </a:endParaRPr>
                    </a:p>
                  </a:txBody>
                  <a:tcPr/>
                </a:tc>
                <a:tc>
                  <a:txBody>
                    <a:bodyPr/>
                    <a:lstStyle/>
                    <a:p>
                      <a:pPr algn="ctr"/>
                      <a:r>
                        <a:rPr lang="ru-RU" sz="1400" b="0" i="0" u="none" strike="noStrike" kern="1200" baseline="0" dirty="0">
                          <a:solidFill>
                            <a:schemeClr val="tx1"/>
                          </a:solidFill>
                          <a:latin typeface="Arial" pitchFamily="34" charset="0"/>
                          <a:ea typeface="+mn-ea"/>
                          <a:cs typeface="Arial" pitchFamily="34" charset="0"/>
                        </a:rPr>
                        <a:t>0.034</a:t>
                      </a:r>
                      <a:endParaRPr lang="ru-RU" sz="1400" dirty="0">
                        <a:latin typeface="Arial" pitchFamily="34" charset="0"/>
                        <a:cs typeface="Arial" pitchFamily="34" charset="0"/>
                      </a:endParaRPr>
                    </a:p>
                  </a:txBody>
                  <a:tcPr/>
                </a:tc>
                <a:extLst>
                  <a:ext uri="{0D108BD9-81ED-4DB2-BD59-A6C34878D82A}">
                    <a16:rowId xmlns:a16="http://schemas.microsoft.com/office/drawing/2014/main" xmlns="" val="10007"/>
                  </a:ext>
                </a:extLst>
              </a:tr>
              <a:tr h="144132">
                <a:tc>
                  <a:txBody>
                    <a:bodyPr/>
                    <a:lstStyle/>
                    <a:p>
                      <a:pPr algn="ctr"/>
                      <a:r>
                        <a:rPr lang="en-US" sz="1400" b="0" i="0" u="none" strike="noStrike" kern="1200" baseline="0" dirty="0">
                          <a:solidFill>
                            <a:schemeClr val="tx1"/>
                          </a:solidFill>
                          <a:latin typeface="Arial" pitchFamily="34" charset="0"/>
                          <a:ea typeface="+mn-ea"/>
                          <a:cs typeface="Arial" pitchFamily="34" charset="0"/>
                        </a:rPr>
                        <a:t>AB−</a:t>
                      </a:r>
                      <a:endParaRPr lang="ru-RU" sz="1400" dirty="0">
                        <a:latin typeface="Arial" pitchFamily="34" charset="0"/>
                        <a:cs typeface="Arial" pitchFamily="34" charset="0"/>
                      </a:endParaRPr>
                    </a:p>
                  </a:txBody>
                  <a:tcPr/>
                </a:tc>
                <a:tc>
                  <a:txBody>
                    <a:bodyPr/>
                    <a:lstStyle/>
                    <a:p>
                      <a:pPr algn="ctr"/>
                      <a:r>
                        <a:rPr lang="ru-RU" sz="1400" b="0" i="0" u="none" strike="noStrike" kern="1200" baseline="0" dirty="0">
                          <a:solidFill>
                            <a:schemeClr val="tx1"/>
                          </a:solidFill>
                          <a:latin typeface="Arial" pitchFamily="34" charset="0"/>
                          <a:ea typeface="+mn-ea"/>
                          <a:cs typeface="Arial" pitchFamily="34" charset="0"/>
                        </a:rPr>
                        <a:t>0.006</a:t>
                      </a:r>
                      <a:endParaRPr lang="ru-RU" sz="1400" dirty="0">
                        <a:latin typeface="Arial" pitchFamily="34" charset="0"/>
                        <a:cs typeface="Arial" pitchFamily="34" charset="0"/>
                      </a:endParaRPr>
                    </a:p>
                  </a:txBody>
                  <a:tcPr/>
                </a:tc>
                <a:extLst>
                  <a:ext uri="{0D108BD9-81ED-4DB2-BD59-A6C34878D82A}">
                    <a16:rowId xmlns:a16="http://schemas.microsoft.com/office/drawing/2014/main" xmlns="" val="10008"/>
                  </a:ext>
                </a:extLst>
              </a:tr>
            </a:tbl>
          </a:graphicData>
        </a:graphic>
      </p:graphicFrame>
      <p:pic>
        <p:nvPicPr>
          <p:cNvPr id="7" name="Picture 2" descr="A graphic representation of three variants of genes is shown."/>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535489" y="4102225"/>
            <a:ext cx="3397627" cy="257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24846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9144000" cy="1325563"/>
          </a:xfrm>
        </p:spPr>
        <p:txBody>
          <a:bodyPr>
            <a:normAutofit fontScale="90000"/>
          </a:bodyPr>
          <a:lstStyle/>
          <a:p>
            <a:pPr algn="ctr"/>
            <a:r>
              <a:rPr lang="en-CA" dirty="0" smtClean="0"/>
              <a:t>Probability Rules: Addition Principle Mutually Exclusive Outcomes</a:t>
            </a:r>
            <a:endParaRPr lang="en-CA" dirty="0"/>
          </a:p>
        </p:txBody>
      </p:sp>
      <p:sp>
        <p:nvSpPr>
          <p:cNvPr id="3" name="Content Placeholder 2"/>
          <p:cNvSpPr>
            <a:spLocks noGrp="1"/>
          </p:cNvSpPr>
          <p:nvPr>
            <p:ph idx="1"/>
          </p:nvPr>
        </p:nvSpPr>
        <p:spPr>
          <a:xfrm>
            <a:off x="-1" y="1512474"/>
            <a:ext cx="9144000" cy="4351338"/>
          </a:xfrm>
        </p:spPr>
        <p:txBody>
          <a:bodyPr/>
          <a:lstStyle/>
          <a:p>
            <a:pPr marL="0" indent="0" algn="ctr">
              <a:buNone/>
            </a:pPr>
            <a:r>
              <a:rPr lang="en-US" dirty="0" err="1"/>
              <a:t>Pr</a:t>
            </a:r>
            <a:r>
              <a:rPr lang="en-US" dirty="0"/>
              <a:t>[</a:t>
            </a:r>
            <a:r>
              <a:rPr lang="en-US" i="1" dirty="0"/>
              <a:t>A</a:t>
            </a:r>
            <a:r>
              <a:rPr lang="en-US" dirty="0"/>
              <a:t> or </a:t>
            </a:r>
            <a:r>
              <a:rPr lang="en-US" i="1" dirty="0"/>
              <a:t>B</a:t>
            </a:r>
            <a:r>
              <a:rPr lang="en-US" dirty="0"/>
              <a:t>]= </a:t>
            </a:r>
            <a:r>
              <a:rPr lang="en-US" dirty="0" err="1"/>
              <a:t>Pr</a:t>
            </a:r>
            <a:r>
              <a:rPr lang="en-US" dirty="0"/>
              <a:t>[</a:t>
            </a:r>
            <a:r>
              <a:rPr lang="en-US" i="1" dirty="0"/>
              <a:t>A</a:t>
            </a:r>
            <a:r>
              <a:rPr lang="en-US" dirty="0"/>
              <a:t>] + </a:t>
            </a:r>
            <a:r>
              <a:rPr lang="en-US" dirty="0" err="1" smtClean="0"/>
              <a:t>Pr</a:t>
            </a:r>
            <a:r>
              <a:rPr lang="en-US" dirty="0" smtClean="0"/>
              <a:t>[</a:t>
            </a:r>
            <a:r>
              <a:rPr lang="en-US" i="1" dirty="0" smtClean="0"/>
              <a:t>B</a:t>
            </a:r>
            <a:r>
              <a:rPr lang="en-US" dirty="0" smtClean="0"/>
              <a:t>]</a:t>
            </a:r>
          </a:p>
          <a:p>
            <a:pPr marL="0" indent="0" algn="ctr">
              <a:buNone/>
            </a:pPr>
            <a:r>
              <a:rPr lang="en-US" dirty="0" smtClean="0"/>
              <a:t>What is the probability that a randomly chosen person has blood type O+ or AB+?</a:t>
            </a:r>
          </a:p>
          <a:p>
            <a:pPr marL="0" indent="0" algn="ctr">
              <a:buNone/>
            </a:pPr>
            <a:r>
              <a:rPr lang="en-US" dirty="0" err="1" smtClean="0"/>
              <a:t>Pr</a:t>
            </a:r>
            <a:r>
              <a:rPr lang="en-US" dirty="0" smtClean="0"/>
              <a:t>[O+] + </a:t>
            </a:r>
            <a:r>
              <a:rPr lang="en-US" dirty="0" err="1" smtClean="0"/>
              <a:t>Pr</a:t>
            </a:r>
            <a:r>
              <a:rPr lang="en-US" dirty="0" smtClean="0"/>
              <a:t>[AB+] = 0.374+0.034 = 0.408</a:t>
            </a:r>
            <a:endParaRPr lang="en-CA" dirty="0"/>
          </a:p>
        </p:txBody>
      </p:sp>
      <p:graphicFrame>
        <p:nvGraphicFramePr>
          <p:cNvPr id="6" name="Table Placeholder 2"/>
          <p:cNvGraphicFramePr>
            <a:graphicFrameLocks/>
          </p:cNvGraphicFramePr>
          <p:nvPr>
            <p:extLst/>
          </p:nvPr>
        </p:nvGraphicFramePr>
        <p:xfrm>
          <a:off x="1245186" y="3796038"/>
          <a:ext cx="2294573" cy="2743200"/>
        </p:xfrm>
        <a:graphic>
          <a:graphicData uri="http://schemas.openxmlformats.org/drawingml/2006/table">
            <a:tbl>
              <a:tblPr firstRow="1" bandRow="1"/>
              <a:tblGrid>
                <a:gridCol w="1146493">
                  <a:extLst>
                    <a:ext uri="{9D8B030D-6E8A-4147-A177-3AD203B41FA5}">
                      <a16:colId xmlns:a16="http://schemas.microsoft.com/office/drawing/2014/main" xmlns="" val="20000"/>
                    </a:ext>
                  </a:extLst>
                </a:gridCol>
                <a:gridCol w="1148080">
                  <a:extLst>
                    <a:ext uri="{9D8B030D-6E8A-4147-A177-3AD203B41FA5}">
                      <a16:colId xmlns:a16="http://schemas.microsoft.com/office/drawing/2014/main" xmlns="" val="20001"/>
                    </a:ext>
                  </a:extLst>
                </a:gridCol>
              </a:tblGrid>
              <a:tr h="175361">
                <a:tc>
                  <a:txBody>
                    <a:bodyPr/>
                    <a:lstStyle/>
                    <a:p>
                      <a:pPr algn="ctr"/>
                      <a:r>
                        <a:rPr lang="en-US" sz="1400" b="1" i="0" u="none" strike="noStrike" kern="1200" baseline="0" dirty="0">
                          <a:solidFill>
                            <a:schemeClr val="tx1"/>
                          </a:solidFill>
                          <a:latin typeface="Arial" pitchFamily="34" charset="0"/>
                          <a:ea typeface="+mn-ea"/>
                          <a:cs typeface="Arial" pitchFamily="34" charset="0"/>
                        </a:rPr>
                        <a:t>Blood type</a:t>
                      </a:r>
                      <a:endParaRPr lang="ru-RU" sz="1400" b="1" dirty="0">
                        <a:latin typeface="Arial" pitchFamily="34" charset="0"/>
                        <a:cs typeface="Arial" pitchFamily="34" charset="0"/>
                      </a:endParaRPr>
                    </a:p>
                  </a:txBody>
                  <a:tcPr/>
                </a:tc>
                <a:tc>
                  <a:txBody>
                    <a:bodyPr/>
                    <a:lstStyle/>
                    <a:p>
                      <a:pPr algn="ctr"/>
                      <a:r>
                        <a:rPr lang="en-US" sz="1400" b="1" i="0" u="none" strike="noStrike" kern="1200" baseline="0" dirty="0">
                          <a:solidFill>
                            <a:schemeClr val="tx1"/>
                          </a:solidFill>
                          <a:latin typeface="Arial" pitchFamily="34" charset="0"/>
                          <a:ea typeface="+mn-ea"/>
                          <a:cs typeface="Arial" pitchFamily="34" charset="0"/>
                        </a:rPr>
                        <a:t>Probability</a:t>
                      </a:r>
                      <a:endParaRPr lang="ru-RU" sz="1400" b="1" dirty="0">
                        <a:latin typeface="Arial" pitchFamily="34" charset="0"/>
                        <a:cs typeface="Arial" pitchFamily="34" charset="0"/>
                      </a:endParaRPr>
                    </a:p>
                  </a:txBody>
                  <a:tcPr/>
                </a:tc>
                <a:extLst>
                  <a:ext uri="{0D108BD9-81ED-4DB2-BD59-A6C34878D82A}">
                    <a16:rowId xmlns:a16="http://schemas.microsoft.com/office/drawing/2014/main" xmlns="" val="10000"/>
                  </a:ext>
                </a:extLst>
              </a:tr>
              <a:tr h="144132">
                <a:tc>
                  <a:txBody>
                    <a:bodyPr/>
                    <a:lstStyle/>
                    <a:p>
                      <a:pPr algn="ctr"/>
                      <a:r>
                        <a:rPr lang="en-US" sz="1400" b="0" i="0" u="none" strike="noStrike" kern="1200" baseline="0" dirty="0">
                          <a:solidFill>
                            <a:schemeClr val="tx1"/>
                          </a:solidFill>
                          <a:latin typeface="Arial" pitchFamily="34" charset="0"/>
                          <a:ea typeface="+mn-ea"/>
                          <a:cs typeface="Arial" pitchFamily="34" charset="0"/>
                        </a:rPr>
                        <a:t>O+</a:t>
                      </a:r>
                      <a:endParaRPr lang="ru-RU" sz="1400" dirty="0">
                        <a:latin typeface="Arial" pitchFamily="34" charset="0"/>
                        <a:cs typeface="Arial" pitchFamily="34" charset="0"/>
                      </a:endParaRPr>
                    </a:p>
                  </a:txBody>
                  <a:tcPr/>
                </a:tc>
                <a:tc>
                  <a:txBody>
                    <a:bodyPr/>
                    <a:lstStyle/>
                    <a:p>
                      <a:pPr algn="ctr"/>
                      <a:r>
                        <a:rPr lang="ru-RU" sz="1400" b="0" i="0" u="none" strike="noStrike" kern="1200" baseline="0" dirty="0">
                          <a:solidFill>
                            <a:schemeClr val="tx1"/>
                          </a:solidFill>
                          <a:latin typeface="Arial" pitchFamily="34" charset="0"/>
                          <a:ea typeface="+mn-ea"/>
                          <a:cs typeface="Arial" pitchFamily="34" charset="0"/>
                        </a:rPr>
                        <a:t>0.374</a:t>
                      </a:r>
                      <a:endParaRPr lang="ru-RU" sz="1400" dirty="0">
                        <a:latin typeface="Arial" pitchFamily="34" charset="0"/>
                        <a:cs typeface="Arial" pitchFamily="34" charset="0"/>
                      </a:endParaRPr>
                    </a:p>
                  </a:txBody>
                  <a:tcPr/>
                </a:tc>
                <a:extLst>
                  <a:ext uri="{0D108BD9-81ED-4DB2-BD59-A6C34878D82A}">
                    <a16:rowId xmlns:a16="http://schemas.microsoft.com/office/drawing/2014/main" xmlns="" val="10001"/>
                  </a:ext>
                </a:extLst>
              </a:tr>
              <a:tr h="144132">
                <a:tc>
                  <a:txBody>
                    <a:bodyPr/>
                    <a:lstStyle/>
                    <a:p>
                      <a:pPr algn="ctr"/>
                      <a:r>
                        <a:rPr lang="en-US" sz="1400" b="0" i="0" u="none" strike="noStrike" kern="1200" baseline="0" dirty="0">
                          <a:solidFill>
                            <a:schemeClr val="tx1"/>
                          </a:solidFill>
                          <a:latin typeface="Arial" pitchFamily="34" charset="0"/>
                          <a:ea typeface="+mn-ea"/>
                          <a:cs typeface="Arial" pitchFamily="34" charset="0"/>
                        </a:rPr>
                        <a:t>O−</a:t>
                      </a:r>
                      <a:endParaRPr lang="ru-RU" sz="1400" dirty="0">
                        <a:latin typeface="Arial" pitchFamily="34" charset="0"/>
                        <a:cs typeface="Arial" pitchFamily="34" charset="0"/>
                      </a:endParaRPr>
                    </a:p>
                  </a:txBody>
                  <a:tcPr/>
                </a:tc>
                <a:tc>
                  <a:txBody>
                    <a:bodyPr/>
                    <a:lstStyle/>
                    <a:p>
                      <a:pPr algn="ctr"/>
                      <a:r>
                        <a:rPr lang="ru-RU" sz="1400" b="0" i="0" u="none" strike="noStrike" kern="1200" baseline="0" dirty="0">
                          <a:solidFill>
                            <a:schemeClr val="tx1"/>
                          </a:solidFill>
                          <a:latin typeface="Arial" pitchFamily="34" charset="0"/>
                          <a:ea typeface="+mn-ea"/>
                          <a:cs typeface="Arial" pitchFamily="34" charset="0"/>
                        </a:rPr>
                        <a:t>0.066</a:t>
                      </a:r>
                      <a:endParaRPr lang="ru-RU" sz="1400" dirty="0">
                        <a:latin typeface="Arial" pitchFamily="34" charset="0"/>
                        <a:cs typeface="Arial" pitchFamily="34" charset="0"/>
                      </a:endParaRPr>
                    </a:p>
                  </a:txBody>
                  <a:tcPr/>
                </a:tc>
                <a:extLst>
                  <a:ext uri="{0D108BD9-81ED-4DB2-BD59-A6C34878D82A}">
                    <a16:rowId xmlns:a16="http://schemas.microsoft.com/office/drawing/2014/main" xmlns="" val="10002"/>
                  </a:ext>
                </a:extLst>
              </a:tr>
              <a:tr h="144132">
                <a:tc>
                  <a:txBody>
                    <a:bodyPr/>
                    <a:lstStyle/>
                    <a:p>
                      <a:pPr algn="ctr"/>
                      <a:r>
                        <a:rPr lang="en-US" sz="1400" b="0" i="0" u="none" strike="noStrike" kern="1200" baseline="0" dirty="0">
                          <a:solidFill>
                            <a:schemeClr val="tx1"/>
                          </a:solidFill>
                          <a:latin typeface="Arial" pitchFamily="34" charset="0"/>
                          <a:ea typeface="+mn-ea"/>
                          <a:cs typeface="Arial" pitchFamily="34" charset="0"/>
                        </a:rPr>
                        <a:t>A+</a:t>
                      </a:r>
                      <a:endParaRPr lang="ru-RU" sz="1400" dirty="0">
                        <a:latin typeface="Arial" pitchFamily="34" charset="0"/>
                        <a:cs typeface="Arial" pitchFamily="34" charset="0"/>
                      </a:endParaRPr>
                    </a:p>
                  </a:txBody>
                  <a:tcPr/>
                </a:tc>
                <a:tc>
                  <a:txBody>
                    <a:bodyPr/>
                    <a:lstStyle/>
                    <a:p>
                      <a:pPr algn="ctr"/>
                      <a:r>
                        <a:rPr lang="ru-RU" sz="1400" b="0" i="0" u="none" strike="noStrike" kern="1200" baseline="0" dirty="0">
                          <a:solidFill>
                            <a:schemeClr val="tx1"/>
                          </a:solidFill>
                          <a:latin typeface="Arial" pitchFamily="34" charset="0"/>
                          <a:ea typeface="+mn-ea"/>
                          <a:cs typeface="Arial" pitchFamily="34" charset="0"/>
                        </a:rPr>
                        <a:t>0.357</a:t>
                      </a:r>
                      <a:endParaRPr lang="ru-RU" sz="1400" dirty="0">
                        <a:latin typeface="Arial" pitchFamily="34" charset="0"/>
                        <a:cs typeface="Arial" pitchFamily="34" charset="0"/>
                      </a:endParaRPr>
                    </a:p>
                  </a:txBody>
                  <a:tcPr/>
                </a:tc>
                <a:extLst>
                  <a:ext uri="{0D108BD9-81ED-4DB2-BD59-A6C34878D82A}">
                    <a16:rowId xmlns:a16="http://schemas.microsoft.com/office/drawing/2014/main" xmlns="" val="10003"/>
                  </a:ext>
                </a:extLst>
              </a:tr>
              <a:tr h="144132">
                <a:tc>
                  <a:txBody>
                    <a:bodyPr/>
                    <a:lstStyle/>
                    <a:p>
                      <a:pPr algn="ctr"/>
                      <a:r>
                        <a:rPr lang="en-US" sz="1400" b="0" i="0" u="none" strike="noStrike" kern="1200" baseline="0" dirty="0">
                          <a:solidFill>
                            <a:schemeClr val="tx1"/>
                          </a:solidFill>
                          <a:latin typeface="Arial" pitchFamily="34" charset="0"/>
                          <a:ea typeface="+mn-ea"/>
                          <a:cs typeface="Arial" pitchFamily="34" charset="0"/>
                        </a:rPr>
                        <a:t>A−</a:t>
                      </a:r>
                      <a:endParaRPr lang="ru-RU" sz="1400" dirty="0">
                        <a:latin typeface="Arial" pitchFamily="34" charset="0"/>
                        <a:cs typeface="Arial" pitchFamily="34" charset="0"/>
                      </a:endParaRPr>
                    </a:p>
                  </a:txBody>
                  <a:tcPr/>
                </a:tc>
                <a:tc>
                  <a:txBody>
                    <a:bodyPr/>
                    <a:lstStyle/>
                    <a:p>
                      <a:pPr algn="ctr"/>
                      <a:r>
                        <a:rPr lang="ru-RU" sz="1400" b="0" i="0" u="none" strike="noStrike" kern="1200" baseline="0" dirty="0">
                          <a:solidFill>
                            <a:schemeClr val="tx1"/>
                          </a:solidFill>
                          <a:latin typeface="Arial" pitchFamily="34" charset="0"/>
                          <a:ea typeface="+mn-ea"/>
                          <a:cs typeface="Arial" pitchFamily="34" charset="0"/>
                        </a:rPr>
                        <a:t>0.063</a:t>
                      </a:r>
                      <a:endParaRPr lang="ru-RU" sz="1400" dirty="0">
                        <a:latin typeface="Arial" pitchFamily="34" charset="0"/>
                        <a:cs typeface="Arial" pitchFamily="34" charset="0"/>
                      </a:endParaRPr>
                    </a:p>
                  </a:txBody>
                  <a:tcPr/>
                </a:tc>
                <a:extLst>
                  <a:ext uri="{0D108BD9-81ED-4DB2-BD59-A6C34878D82A}">
                    <a16:rowId xmlns:a16="http://schemas.microsoft.com/office/drawing/2014/main" xmlns="" val="10004"/>
                  </a:ext>
                </a:extLst>
              </a:tr>
              <a:tr h="144132">
                <a:tc>
                  <a:txBody>
                    <a:bodyPr/>
                    <a:lstStyle/>
                    <a:p>
                      <a:pPr algn="ctr"/>
                      <a:r>
                        <a:rPr lang="en-US" sz="1400" b="0" i="0" u="none" strike="noStrike" kern="1200" baseline="0" dirty="0">
                          <a:solidFill>
                            <a:schemeClr val="tx1"/>
                          </a:solidFill>
                          <a:latin typeface="Arial" pitchFamily="34" charset="0"/>
                          <a:ea typeface="+mn-ea"/>
                          <a:cs typeface="Arial" pitchFamily="34" charset="0"/>
                        </a:rPr>
                        <a:t>B+</a:t>
                      </a:r>
                      <a:endParaRPr lang="ru-RU" sz="1400" dirty="0">
                        <a:latin typeface="Arial" pitchFamily="34" charset="0"/>
                        <a:cs typeface="Arial" pitchFamily="34" charset="0"/>
                      </a:endParaRPr>
                    </a:p>
                  </a:txBody>
                  <a:tcPr/>
                </a:tc>
                <a:tc>
                  <a:txBody>
                    <a:bodyPr/>
                    <a:lstStyle/>
                    <a:p>
                      <a:pPr algn="ctr"/>
                      <a:r>
                        <a:rPr lang="ru-RU" sz="1400" b="0" i="0" u="none" strike="noStrike" kern="1200" baseline="0" dirty="0">
                          <a:solidFill>
                            <a:schemeClr val="tx1"/>
                          </a:solidFill>
                          <a:latin typeface="Arial" pitchFamily="34" charset="0"/>
                          <a:ea typeface="+mn-ea"/>
                          <a:cs typeface="Arial" pitchFamily="34" charset="0"/>
                        </a:rPr>
                        <a:t>0.085</a:t>
                      </a:r>
                      <a:endParaRPr lang="ru-RU" sz="1400" dirty="0">
                        <a:latin typeface="Arial" pitchFamily="34" charset="0"/>
                        <a:cs typeface="Arial" pitchFamily="34" charset="0"/>
                      </a:endParaRPr>
                    </a:p>
                  </a:txBody>
                  <a:tcPr/>
                </a:tc>
                <a:extLst>
                  <a:ext uri="{0D108BD9-81ED-4DB2-BD59-A6C34878D82A}">
                    <a16:rowId xmlns:a16="http://schemas.microsoft.com/office/drawing/2014/main" xmlns="" val="10005"/>
                  </a:ext>
                </a:extLst>
              </a:tr>
              <a:tr h="144132">
                <a:tc>
                  <a:txBody>
                    <a:bodyPr/>
                    <a:lstStyle/>
                    <a:p>
                      <a:pPr algn="ctr"/>
                      <a:r>
                        <a:rPr lang="en-US" sz="1400" b="0" i="0" u="none" strike="noStrike" kern="1200" baseline="0" dirty="0">
                          <a:solidFill>
                            <a:schemeClr val="tx1"/>
                          </a:solidFill>
                          <a:latin typeface="Arial" pitchFamily="34" charset="0"/>
                          <a:ea typeface="+mn-ea"/>
                          <a:cs typeface="Arial" pitchFamily="34" charset="0"/>
                        </a:rPr>
                        <a:t>B−</a:t>
                      </a:r>
                      <a:endParaRPr lang="ru-RU" sz="1400" dirty="0">
                        <a:latin typeface="Arial" pitchFamily="34" charset="0"/>
                        <a:cs typeface="Arial" pitchFamily="34" charset="0"/>
                      </a:endParaRPr>
                    </a:p>
                  </a:txBody>
                  <a:tcPr/>
                </a:tc>
                <a:tc>
                  <a:txBody>
                    <a:bodyPr/>
                    <a:lstStyle/>
                    <a:p>
                      <a:pPr algn="ctr"/>
                      <a:r>
                        <a:rPr lang="ru-RU" sz="1400" b="0" i="0" u="none" strike="noStrike" kern="1200" baseline="0" dirty="0">
                          <a:solidFill>
                            <a:schemeClr val="tx1"/>
                          </a:solidFill>
                          <a:latin typeface="Arial" pitchFamily="34" charset="0"/>
                          <a:ea typeface="+mn-ea"/>
                          <a:cs typeface="Arial" pitchFamily="34" charset="0"/>
                        </a:rPr>
                        <a:t>0.015</a:t>
                      </a:r>
                      <a:endParaRPr lang="ru-RU" sz="1400" dirty="0">
                        <a:latin typeface="Arial" pitchFamily="34" charset="0"/>
                        <a:cs typeface="Arial" pitchFamily="34" charset="0"/>
                      </a:endParaRPr>
                    </a:p>
                  </a:txBody>
                  <a:tcPr/>
                </a:tc>
                <a:extLst>
                  <a:ext uri="{0D108BD9-81ED-4DB2-BD59-A6C34878D82A}">
                    <a16:rowId xmlns:a16="http://schemas.microsoft.com/office/drawing/2014/main" xmlns="" val="10006"/>
                  </a:ext>
                </a:extLst>
              </a:tr>
              <a:tr h="144132">
                <a:tc>
                  <a:txBody>
                    <a:bodyPr/>
                    <a:lstStyle/>
                    <a:p>
                      <a:pPr algn="ctr"/>
                      <a:r>
                        <a:rPr lang="en-US" sz="1400" b="0" i="0" u="none" strike="noStrike" kern="1200" baseline="0" dirty="0">
                          <a:solidFill>
                            <a:schemeClr val="tx1"/>
                          </a:solidFill>
                          <a:latin typeface="Arial" pitchFamily="34" charset="0"/>
                          <a:ea typeface="+mn-ea"/>
                          <a:cs typeface="Arial" pitchFamily="34" charset="0"/>
                        </a:rPr>
                        <a:t>AB+</a:t>
                      </a:r>
                      <a:endParaRPr lang="ru-RU" sz="1400" dirty="0">
                        <a:latin typeface="Arial" pitchFamily="34" charset="0"/>
                        <a:cs typeface="Arial" pitchFamily="34" charset="0"/>
                      </a:endParaRPr>
                    </a:p>
                  </a:txBody>
                  <a:tcPr/>
                </a:tc>
                <a:tc>
                  <a:txBody>
                    <a:bodyPr/>
                    <a:lstStyle/>
                    <a:p>
                      <a:pPr algn="ctr"/>
                      <a:r>
                        <a:rPr lang="ru-RU" sz="1400" b="0" i="0" u="none" strike="noStrike" kern="1200" baseline="0" dirty="0">
                          <a:solidFill>
                            <a:schemeClr val="tx1"/>
                          </a:solidFill>
                          <a:latin typeface="Arial" pitchFamily="34" charset="0"/>
                          <a:ea typeface="+mn-ea"/>
                          <a:cs typeface="Arial" pitchFamily="34" charset="0"/>
                        </a:rPr>
                        <a:t>0.034</a:t>
                      </a:r>
                      <a:endParaRPr lang="ru-RU" sz="1400" dirty="0">
                        <a:latin typeface="Arial" pitchFamily="34" charset="0"/>
                        <a:cs typeface="Arial" pitchFamily="34" charset="0"/>
                      </a:endParaRPr>
                    </a:p>
                  </a:txBody>
                  <a:tcPr/>
                </a:tc>
                <a:extLst>
                  <a:ext uri="{0D108BD9-81ED-4DB2-BD59-A6C34878D82A}">
                    <a16:rowId xmlns:a16="http://schemas.microsoft.com/office/drawing/2014/main" xmlns="" val="10007"/>
                  </a:ext>
                </a:extLst>
              </a:tr>
              <a:tr h="144132">
                <a:tc>
                  <a:txBody>
                    <a:bodyPr/>
                    <a:lstStyle/>
                    <a:p>
                      <a:pPr algn="ctr"/>
                      <a:r>
                        <a:rPr lang="en-US" sz="1400" b="0" i="0" u="none" strike="noStrike" kern="1200" baseline="0" dirty="0">
                          <a:solidFill>
                            <a:schemeClr val="tx1"/>
                          </a:solidFill>
                          <a:latin typeface="Arial" pitchFamily="34" charset="0"/>
                          <a:ea typeface="+mn-ea"/>
                          <a:cs typeface="Arial" pitchFamily="34" charset="0"/>
                        </a:rPr>
                        <a:t>AB−</a:t>
                      </a:r>
                      <a:endParaRPr lang="ru-RU" sz="1400" dirty="0">
                        <a:latin typeface="Arial" pitchFamily="34" charset="0"/>
                        <a:cs typeface="Arial" pitchFamily="34" charset="0"/>
                      </a:endParaRPr>
                    </a:p>
                  </a:txBody>
                  <a:tcPr/>
                </a:tc>
                <a:tc>
                  <a:txBody>
                    <a:bodyPr/>
                    <a:lstStyle/>
                    <a:p>
                      <a:pPr algn="ctr"/>
                      <a:r>
                        <a:rPr lang="ru-RU" sz="1400" b="0" i="0" u="none" strike="noStrike" kern="1200" baseline="0" dirty="0">
                          <a:solidFill>
                            <a:schemeClr val="tx1"/>
                          </a:solidFill>
                          <a:latin typeface="Arial" pitchFamily="34" charset="0"/>
                          <a:ea typeface="+mn-ea"/>
                          <a:cs typeface="Arial" pitchFamily="34" charset="0"/>
                        </a:rPr>
                        <a:t>0.006</a:t>
                      </a:r>
                      <a:endParaRPr lang="ru-RU" sz="1400" dirty="0">
                        <a:latin typeface="Arial" pitchFamily="34" charset="0"/>
                        <a:cs typeface="Arial" pitchFamily="34" charset="0"/>
                      </a:endParaRPr>
                    </a:p>
                  </a:txBody>
                  <a:tcPr/>
                </a:tc>
                <a:extLst>
                  <a:ext uri="{0D108BD9-81ED-4DB2-BD59-A6C34878D82A}">
                    <a16:rowId xmlns:a16="http://schemas.microsoft.com/office/drawing/2014/main" xmlns="" val="10008"/>
                  </a:ext>
                </a:extLst>
              </a:tr>
            </a:tbl>
          </a:graphicData>
        </a:graphic>
      </p:graphicFrame>
      <p:pic>
        <p:nvPicPr>
          <p:cNvPr id="7" name="Picture 2" descr="A graphic representation of three variants of genes is shown."/>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535489" y="4102225"/>
            <a:ext cx="3397627" cy="257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94726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9144000" cy="1325563"/>
          </a:xfrm>
        </p:spPr>
        <p:txBody>
          <a:bodyPr>
            <a:normAutofit/>
          </a:bodyPr>
          <a:lstStyle/>
          <a:p>
            <a:pPr algn="ctr"/>
            <a:r>
              <a:rPr lang="en-CA" dirty="0" smtClean="0"/>
              <a:t>Probability Rules: Probability of Not</a:t>
            </a:r>
            <a:endParaRPr lang="en-CA" dirty="0"/>
          </a:p>
        </p:txBody>
      </p:sp>
      <p:sp>
        <p:nvSpPr>
          <p:cNvPr id="3" name="Content Placeholder 2"/>
          <p:cNvSpPr>
            <a:spLocks noGrp="1"/>
          </p:cNvSpPr>
          <p:nvPr>
            <p:ph idx="1"/>
          </p:nvPr>
        </p:nvSpPr>
        <p:spPr>
          <a:xfrm>
            <a:off x="-1" y="1512474"/>
            <a:ext cx="9144000" cy="4351338"/>
          </a:xfrm>
        </p:spPr>
        <p:txBody>
          <a:bodyPr/>
          <a:lstStyle/>
          <a:p>
            <a:pPr marL="0" indent="0" algn="ctr">
              <a:buNone/>
            </a:pPr>
            <a:r>
              <a:rPr lang="en-US" dirty="0" err="1"/>
              <a:t>ΣPr</a:t>
            </a:r>
            <a:r>
              <a:rPr lang="en-US" dirty="0"/>
              <a:t>[X] = 1 	therefore	</a:t>
            </a:r>
            <a:r>
              <a:rPr lang="en-US" dirty="0" err="1"/>
              <a:t>Pr</a:t>
            </a:r>
            <a:r>
              <a:rPr lang="en-US" dirty="0"/>
              <a:t>[not x] = 1 – </a:t>
            </a:r>
            <a:r>
              <a:rPr lang="en-US" dirty="0" smtClean="0"/>
              <a:t>P[x]</a:t>
            </a:r>
            <a:endParaRPr lang="en-US" dirty="0"/>
          </a:p>
        </p:txBody>
      </p:sp>
    </p:spTree>
    <p:extLst>
      <p:ext uri="{BB962C8B-B14F-4D97-AF65-F5344CB8AC3E}">
        <p14:creationId xmlns:p14="http://schemas.microsoft.com/office/powerpoint/2010/main" val="28336605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9144000" cy="1325563"/>
          </a:xfrm>
        </p:spPr>
        <p:txBody>
          <a:bodyPr>
            <a:normAutofit/>
          </a:bodyPr>
          <a:lstStyle/>
          <a:p>
            <a:pPr algn="ctr"/>
            <a:r>
              <a:rPr lang="en-CA" dirty="0" smtClean="0"/>
              <a:t>Probability Rules: Probability of Not</a:t>
            </a:r>
            <a:endParaRPr lang="en-CA" dirty="0"/>
          </a:p>
        </p:txBody>
      </p:sp>
      <p:sp>
        <p:nvSpPr>
          <p:cNvPr id="3" name="Content Placeholder 2"/>
          <p:cNvSpPr>
            <a:spLocks noGrp="1"/>
          </p:cNvSpPr>
          <p:nvPr>
            <p:ph idx="1"/>
          </p:nvPr>
        </p:nvSpPr>
        <p:spPr>
          <a:xfrm>
            <a:off x="-1" y="1512474"/>
            <a:ext cx="9144000" cy="4351338"/>
          </a:xfrm>
        </p:spPr>
        <p:txBody>
          <a:bodyPr/>
          <a:lstStyle/>
          <a:p>
            <a:pPr marL="0" indent="0" algn="ctr">
              <a:buNone/>
            </a:pPr>
            <a:r>
              <a:rPr lang="en-US" dirty="0" err="1"/>
              <a:t>ΣPr</a:t>
            </a:r>
            <a:r>
              <a:rPr lang="en-US" dirty="0"/>
              <a:t>[X] = 1 	therefore	</a:t>
            </a:r>
            <a:r>
              <a:rPr lang="en-US" dirty="0" err="1"/>
              <a:t>Pr</a:t>
            </a:r>
            <a:r>
              <a:rPr lang="en-US" dirty="0"/>
              <a:t>[not x] = 1 – P[X]</a:t>
            </a:r>
          </a:p>
          <a:p>
            <a:pPr marL="0" indent="0" algn="ctr">
              <a:buNone/>
            </a:pPr>
            <a:r>
              <a:rPr lang="en-US" dirty="0" smtClean="0"/>
              <a:t>What is the probability that a randomly chosen person </a:t>
            </a:r>
            <a:r>
              <a:rPr lang="en-US" b="1" dirty="0" smtClean="0"/>
              <a:t>does not</a:t>
            </a:r>
            <a:r>
              <a:rPr lang="en-US" dirty="0" smtClean="0"/>
              <a:t> have blood type O+ or AB</a:t>
            </a:r>
            <a:r>
              <a:rPr lang="en-US" dirty="0" smtClean="0"/>
              <a:t>+?</a:t>
            </a:r>
            <a:endParaRPr lang="en-US" dirty="0" smtClean="0"/>
          </a:p>
        </p:txBody>
      </p:sp>
      <p:graphicFrame>
        <p:nvGraphicFramePr>
          <p:cNvPr id="6" name="Table Placeholder 2"/>
          <p:cNvGraphicFramePr>
            <a:graphicFrameLocks/>
          </p:cNvGraphicFramePr>
          <p:nvPr>
            <p:extLst/>
          </p:nvPr>
        </p:nvGraphicFramePr>
        <p:xfrm>
          <a:off x="1245186" y="3796038"/>
          <a:ext cx="2294573" cy="2743200"/>
        </p:xfrm>
        <a:graphic>
          <a:graphicData uri="http://schemas.openxmlformats.org/drawingml/2006/table">
            <a:tbl>
              <a:tblPr firstRow="1" bandRow="1"/>
              <a:tblGrid>
                <a:gridCol w="1146493">
                  <a:extLst>
                    <a:ext uri="{9D8B030D-6E8A-4147-A177-3AD203B41FA5}">
                      <a16:colId xmlns:a16="http://schemas.microsoft.com/office/drawing/2014/main" xmlns="" val="20000"/>
                    </a:ext>
                  </a:extLst>
                </a:gridCol>
                <a:gridCol w="1148080">
                  <a:extLst>
                    <a:ext uri="{9D8B030D-6E8A-4147-A177-3AD203B41FA5}">
                      <a16:colId xmlns:a16="http://schemas.microsoft.com/office/drawing/2014/main" xmlns="" val="20001"/>
                    </a:ext>
                  </a:extLst>
                </a:gridCol>
              </a:tblGrid>
              <a:tr h="175361">
                <a:tc>
                  <a:txBody>
                    <a:bodyPr/>
                    <a:lstStyle/>
                    <a:p>
                      <a:pPr algn="ctr"/>
                      <a:r>
                        <a:rPr lang="en-US" sz="1400" b="1" i="0" u="none" strike="noStrike" kern="1200" baseline="0" dirty="0">
                          <a:solidFill>
                            <a:schemeClr val="tx1"/>
                          </a:solidFill>
                          <a:latin typeface="Arial" pitchFamily="34" charset="0"/>
                          <a:ea typeface="+mn-ea"/>
                          <a:cs typeface="Arial" pitchFamily="34" charset="0"/>
                        </a:rPr>
                        <a:t>Blood type</a:t>
                      </a:r>
                      <a:endParaRPr lang="ru-RU" sz="1400" b="1" dirty="0">
                        <a:latin typeface="Arial" pitchFamily="34" charset="0"/>
                        <a:cs typeface="Arial" pitchFamily="34" charset="0"/>
                      </a:endParaRPr>
                    </a:p>
                  </a:txBody>
                  <a:tcPr/>
                </a:tc>
                <a:tc>
                  <a:txBody>
                    <a:bodyPr/>
                    <a:lstStyle/>
                    <a:p>
                      <a:pPr algn="ctr"/>
                      <a:r>
                        <a:rPr lang="en-US" sz="1400" b="1" i="0" u="none" strike="noStrike" kern="1200" baseline="0" dirty="0">
                          <a:solidFill>
                            <a:schemeClr val="tx1"/>
                          </a:solidFill>
                          <a:latin typeface="Arial" pitchFamily="34" charset="0"/>
                          <a:ea typeface="+mn-ea"/>
                          <a:cs typeface="Arial" pitchFamily="34" charset="0"/>
                        </a:rPr>
                        <a:t>Probability</a:t>
                      </a:r>
                      <a:endParaRPr lang="ru-RU" sz="1400" b="1" dirty="0">
                        <a:latin typeface="Arial" pitchFamily="34" charset="0"/>
                        <a:cs typeface="Arial" pitchFamily="34" charset="0"/>
                      </a:endParaRPr>
                    </a:p>
                  </a:txBody>
                  <a:tcPr/>
                </a:tc>
                <a:extLst>
                  <a:ext uri="{0D108BD9-81ED-4DB2-BD59-A6C34878D82A}">
                    <a16:rowId xmlns:a16="http://schemas.microsoft.com/office/drawing/2014/main" xmlns="" val="10000"/>
                  </a:ext>
                </a:extLst>
              </a:tr>
              <a:tr h="144132">
                <a:tc>
                  <a:txBody>
                    <a:bodyPr/>
                    <a:lstStyle/>
                    <a:p>
                      <a:pPr algn="ctr"/>
                      <a:r>
                        <a:rPr lang="en-US" sz="1400" b="0" i="0" u="none" strike="noStrike" kern="1200" baseline="0" dirty="0">
                          <a:solidFill>
                            <a:schemeClr val="tx1"/>
                          </a:solidFill>
                          <a:latin typeface="Arial" pitchFamily="34" charset="0"/>
                          <a:ea typeface="+mn-ea"/>
                          <a:cs typeface="Arial" pitchFamily="34" charset="0"/>
                        </a:rPr>
                        <a:t>O+</a:t>
                      </a:r>
                      <a:endParaRPr lang="ru-RU" sz="1400" dirty="0">
                        <a:latin typeface="Arial" pitchFamily="34" charset="0"/>
                        <a:cs typeface="Arial" pitchFamily="34" charset="0"/>
                      </a:endParaRPr>
                    </a:p>
                  </a:txBody>
                  <a:tcPr/>
                </a:tc>
                <a:tc>
                  <a:txBody>
                    <a:bodyPr/>
                    <a:lstStyle/>
                    <a:p>
                      <a:pPr algn="ctr"/>
                      <a:r>
                        <a:rPr lang="ru-RU" sz="1400" b="0" i="0" u="none" strike="noStrike" kern="1200" baseline="0" dirty="0">
                          <a:solidFill>
                            <a:schemeClr val="tx1"/>
                          </a:solidFill>
                          <a:latin typeface="Arial" pitchFamily="34" charset="0"/>
                          <a:ea typeface="+mn-ea"/>
                          <a:cs typeface="Arial" pitchFamily="34" charset="0"/>
                        </a:rPr>
                        <a:t>0.374</a:t>
                      </a:r>
                      <a:endParaRPr lang="ru-RU" sz="1400" dirty="0">
                        <a:latin typeface="Arial" pitchFamily="34" charset="0"/>
                        <a:cs typeface="Arial" pitchFamily="34" charset="0"/>
                      </a:endParaRPr>
                    </a:p>
                  </a:txBody>
                  <a:tcPr/>
                </a:tc>
                <a:extLst>
                  <a:ext uri="{0D108BD9-81ED-4DB2-BD59-A6C34878D82A}">
                    <a16:rowId xmlns:a16="http://schemas.microsoft.com/office/drawing/2014/main" xmlns="" val="10001"/>
                  </a:ext>
                </a:extLst>
              </a:tr>
              <a:tr h="144132">
                <a:tc>
                  <a:txBody>
                    <a:bodyPr/>
                    <a:lstStyle/>
                    <a:p>
                      <a:pPr algn="ctr"/>
                      <a:r>
                        <a:rPr lang="en-US" sz="1400" b="0" i="0" u="none" strike="noStrike" kern="1200" baseline="0" dirty="0">
                          <a:solidFill>
                            <a:schemeClr val="tx1"/>
                          </a:solidFill>
                          <a:latin typeface="Arial" pitchFamily="34" charset="0"/>
                          <a:ea typeface="+mn-ea"/>
                          <a:cs typeface="Arial" pitchFamily="34" charset="0"/>
                        </a:rPr>
                        <a:t>O−</a:t>
                      </a:r>
                      <a:endParaRPr lang="ru-RU" sz="1400" dirty="0">
                        <a:latin typeface="Arial" pitchFamily="34" charset="0"/>
                        <a:cs typeface="Arial" pitchFamily="34" charset="0"/>
                      </a:endParaRPr>
                    </a:p>
                  </a:txBody>
                  <a:tcPr/>
                </a:tc>
                <a:tc>
                  <a:txBody>
                    <a:bodyPr/>
                    <a:lstStyle/>
                    <a:p>
                      <a:pPr algn="ctr"/>
                      <a:r>
                        <a:rPr lang="ru-RU" sz="1400" b="0" i="0" u="none" strike="noStrike" kern="1200" baseline="0" dirty="0">
                          <a:solidFill>
                            <a:schemeClr val="tx1"/>
                          </a:solidFill>
                          <a:latin typeface="Arial" pitchFamily="34" charset="0"/>
                          <a:ea typeface="+mn-ea"/>
                          <a:cs typeface="Arial" pitchFamily="34" charset="0"/>
                        </a:rPr>
                        <a:t>0.066</a:t>
                      </a:r>
                      <a:endParaRPr lang="ru-RU" sz="1400" dirty="0">
                        <a:latin typeface="Arial" pitchFamily="34" charset="0"/>
                        <a:cs typeface="Arial" pitchFamily="34" charset="0"/>
                      </a:endParaRPr>
                    </a:p>
                  </a:txBody>
                  <a:tcPr/>
                </a:tc>
                <a:extLst>
                  <a:ext uri="{0D108BD9-81ED-4DB2-BD59-A6C34878D82A}">
                    <a16:rowId xmlns:a16="http://schemas.microsoft.com/office/drawing/2014/main" xmlns="" val="10002"/>
                  </a:ext>
                </a:extLst>
              </a:tr>
              <a:tr h="144132">
                <a:tc>
                  <a:txBody>
                    <a:bodyPr/>
                    <a:lstStyle/>
                    <a:p>
                      <a:pPr algn="ctr"/>
                      <a:r>
                        <a:rPr lang="en-US" sz="1400" b="0" i="0" u="none" strike="noStrike" kern="1200" baseline="0" dirty="0">
                          <a:solidFill>
                            <a:schemeClr val="tx1"/>
                          </a:solidFill>
                          <a:latin typeface="Arial" pitchFamily="34" charset="0"/>
                          <a:ea typeface="+mn-ea"/>
                          <a:cs typeface="Arial" pitchFamily="34" charset="0"/>
                        </a:rPr>
                        <a:t>A+</a:t>
                      </a:r>
                      <a:endParaRPr lang="ru-RU" sz="1400" dirty="0">
                        <a:latin typeface="Arial" pitchFamily="34" charset="0"/>
                        <a:cs typeface="Arial" pitchFamily="34" charset="0"/>
                      </a:endParaRPr>
                    </a:p>
                  </a:txBody>
                  <a:tcPr/>
                </a:tc>
                <a:tc>
                  <a:txBody>
                    <a:bodyPr/>
                    <a:lstStyle/>
                    <a:p>
                      <a:pPr algn="ctr"/>
                      <a:r>
                        <a:rPr lang="ru-RU" sz="1400" b="0" i="0" u="none" strike="noStrike" kern="1200" baseline="0" dirty="0">
                          <a:solidFill>
                            <a:schemeClr val="tx1"/>
                          </a:solidFill>
                          <a:latin typeface="Arial" pitchFamily="34" charset="0"/>
                          <a:ea typeface="+mn-ea"/>
                          <a:cs typeface="Arial" pitchFamily="34" charset="0"/>
                        </a:rPr>
                        <a:t>0.357</a:t>
                      </a:r>
                      <a:endParaRPr lang="ru-RU" sz="1400" dirty="0">
                        <a:latin typeface="Arial" pitchFamily="34" charset="0"/>
                        <a:cs typeface="Arial" pitchFamily="34" charset="0"/>
                      </a:endParaRPr>
                    </a:p>
                  </a:txBody>
                  <a:tcPr/>
                </a:tc>
                <a:extLst>
                  <a:ext uri="{0D108BD9-81ED-4DB2-BD59-A6C34878D82A}">
                    <a16:rowId xmlns:a16="http://schemas.microsoft.com/office/drawing/2014/main" xmlns="" val="10003"/>
                  </a:ext>
                </a:extLst>
              </a:tr>
              <a:tr h="144132">
                <a:tc>
                  <a:txBody>
                    <a:bodyPr/>
                    <a:lstStyle/>
                    <a:p>
                      <a:pPr algn="ctr"/>
                      <a:r>
                        <a:rPr lang="en-US" sz="1400" b="0" i="0" u="none" strike="noStrike" kern="1200" baseline="0" dirty="0">
                          <a:solidFill>
                            <a:schemeClr val="tx1"/>
                          </a:solidFill>
                          <a:latin typeface="Arial" pitchFamily="34" charset="0"/>
                          <a:ea typeface="+mn-ea"/>
                          <a:cs typeface="Arial" pitchFamily="34" charset="0"/>
                        </a:rPr>
                        <a:t>A−</a:t>
                      </a:r>
                      <a:endParaRPr lang="ru-RU" sz="1400" dirty="0">
                        <a:latin typeface="Arial" pitchFamily="34" charset="0"/>
                        <a:cs typeface="Arial" pitchFamily="34" charset="0"/>
                      </a:endParaRPr>
                    </a:p>
                  </a:txBody>
                  <a:tcPr/>
                </a:tc>
                <a:tc>
                  <a:txBody>
                    <a:bodyPr/>
                    <a:lstStyle/>
                    <a:p>
                      <a:pPr algn="ctr"/>
                      <a:r>
                        <a:rPr lang="ru-RU" sz="1400" b="0" i="0" u="none" strike="noStrike" kern="1200" baseline="0" dirty="0">
                          <a:solidFill>
                            <a:schemeClr val="tx1"/>
                          </a:solidFill>
                          <a:latin typeface="Arial" pitchFamily="34" charset="0"/>
                          <a:ea typeface="+mn-ea"/>
                          <a:cs typeface="Arial" pitchFamily="34" charset="0"/>
                        </a:rPr>
                        <a:t>0.063</a:t>
                      </a:r>
                      <a:endParaRPr lang="ru-RU" sz="1400" dirty="0">
                        <a:latin typeface="Arial" pitchFamily="34" charset="0"/>
                        <a:cs typeface="Arial" pitchFamily="34" charset="0"/>
                      </a:endParaRPr>
                    </a:p>
                  </a:txBody>
                  <a:tcPr/>
                </a:tc>
                <a:extLst>
                  <a:ext uri="{0D108BD9-81ED-4DB2-BD59-A6C34878D82A}">
                    <a16:rowId xmlns:a16="http://schemas.microsoft.com/office/drawing/2014/main" xmlns="" val="10004"/>
                  </a:ext>
                </a:extLst>
              </a:tr>
              <a:tr h="144132">
                <a:tc>
                  <a:txBody>
                    <a:bodyPr/>
                    <a:lstStyle/>
                    <a:p>
                      <a:pPr algn="ctr"/>
                      <a:r>
                        <a:rPr lang="en-US" sz="1400" b="0" i="0" u="none" strike="noStrike" kern="1200" baseline="0" dirty="0">
                          <a:solidFill>
                            <a:schemeClr val="tx1"/>
                          </a:solidFill>
                          <a:latin typeface="Arial" pitchFamily="34" charset="0"/>
                          <a:ea typeface="+mn-ea"/>
                          <a:cs typeface="Arial" pitchFamily="34" charset="0"/>
                        </a:rPr>
                        <a:t>B+</a:t>
                      </a:r>
                      <a:endParaRPr lang="ru-RU" sz="1400" dirty="0">
                        <a:latin typeface="Arial" pitchFamily="34" charset="0"/>
                        <a:cs typeface="Arial" pitchFamily="34" charset="0"/>
                      </a:endParaRPr>
                    </a:p>
                  </a:txBody>
                  <a:tcPr/>
                </a:tc>
                <a:tc>
                  <a:txBody>
                    <a:bodyPr/>
                    <a:lstStyle/>
                    <a:p>
                      <a:pPr algn="ctr"/>
                      <a:r>
                        <a:rPr lang="ru-RU" sz="1400" b="0" i="0" u="none" strike="noStrike" kern="1200" baseline="0" dirty="0">
                          <a:solidFill>
                            <a:schemeClr val="tx1"/>
                          </a:solidFill>
                          <a:latin typeface="Arial" pitchFamily="34" charset="0"/>
                          <a:ea typeface="+mn-ea"/>
                          <a:cs typeface="Arial" pitchFamily="34" charset="0"/>
                        </a:rPr>
                        <a:t>0.085</a:t>
                      </a:r>
                      <a:endParaRPr lang="ru-RU" sz="1400" dirty="0">
                        <a:latin typeface="Arial" pitchFamily="34" charset="0"/>
                        <a:cs typeface="Arial" pitchFamily="34" charset="0"/>
                      </a:endParaRPr>
                    </a:p>
                  </a:txBody>
                  <a:tcPr/>
                </a:tc>
                <a:extLst>
                  <a:ext uri="{0D108BD9-81ED-4DB2-BD59-A6C34878D82A}">
                    <a16:rowId xmlns:a16="http://schemas.microsoft.com/office/drawing/2014/main" xmlns="" val="10005"/>
                  </a:ext>
                </a:extLst>
              </a:tr>
              <a:tr h="144132">
                <a:tc>
                  <a:txBody>
                    <a:bodyPr/>
                    <a:lstStyle/>
                    <a:p>
                      <a:pPr algn="ctr"/>
                      <a:r>
                        <a:rPr lang="en-US" sz="1400" b="0" i="0" u="none" strike="noStrike" kern="1200" baseline="0" dirty="0">
                          <a:solidFill>
                            <a:schemeClr val="tx1"/>
                          </a:solidFill>
                          <a:latin typeface="Arial" pitchFamily="34" charset="0"/>
                          <a:ea typeface="+mn-ea"/>
                          <a:cs typeface="Arial" pitchFamily="34" charset="0"/>
                        </a:rPr>
                        <a:t>B−</a:t>
                      </a:r>
                      <a:endParaRPr lang="ru-RU" sz="1400" dirty="0">
                        <a:latin typeface="Arial" pitchFamily="34" charset="0"/>
                        <a:cs typeface="Arial" pitchFamily="34" charset="0"/>
                      </a:endParaRPr>
                    </a:p>
                  </a:txBody>
                  <a:tcPr/>
                </a:tc>
                <a:tc>
                  <a:txBody>
                    <a:bodyPr/>
                    <a:lstStyle/>
                    <a:p>
                      <a:pPr algn="ctr"/>
                      <a:r>
                        <a:rPr lang="ru-RU" sz="1400" b="0" i="0" u="none" strike="noStrike" kern="1200" baseline="0" dirty="0">
                          <a:solidFill>
                            <a:schemeClr val="tx1"/>
                          </a:solidFill>
                          <a:latin typeface="Arial" pitchFamily="34" charset="0"/>
                          <a:ea typeface="+mn-ea"/>
                          <a:cs typeface="Arial" pitchFamily="34" charset="0"/>
                        </a:rPr>
                        <a:t>0.015</a:t>
                      </a:r>
                      <a:endParaRPr lang="ru-RU" sz="1400" dirty="0">
                        <a:latin typeface="Arial" pitchFamily="34" charset="0"/>
                        <a:cs typeface="Arial" pitchFamily="34" charset="0"/>
                      </a:endParaRPr>
                    </a:p>
                  </a:txBody>
                  <a:tcPr/>
                </a:tc>
                <a:extLst>
                  <a:ext uri="{0D108BD9-81ED-4DB2-BD59-A6C34878D82A}">
                    <a16:rowId xmlns:a16="http://schemas.microsoft.com/office/drawing/2014/main" xmlns="" val="10006"/>
                  </a:ext>
                </a:extLst>
              </a:tr>
              <a:tr h="144132">
                <a:tc>
                  <a:txBody>
                    <a:bodyPr/>
                    <a:lstStyle/>
                    <a:p>
                      <a:pPr algn="ctr"/>
                      <a:r>
                        <a:rPr lang="en-US" sz="1400" b="0" i="0" u="none" strike="noStrike" kern="1200" baseline="0" dirty="0">
                          <a:solidFill>
                            <a:schemeClr val="tx1"/>
                          </a:solidFill>
                          <a:latin typeface="Arial" pitchFamily="34" charset="0"/>
                          <a:ea typeface="+mn-ea"/>
                          <a:cs typeface="Arial" pitchFamily="34" charset="0"/>
                        </a:rPr>
                        <a:t>AB+</a:t>
                      </a:r>
                      <a:endParaRPr lang="ru-RU" sz="1400" dirty="0">
                        <a:latin typeface="Arial" pitchFamily="34" charset="0"/>
                        <a:cs typeface="Arial" pitchFamily="34" charset="0"/>
                      </a:endParaRPr>
                    </a:p>
                  </a:txBody>
                  <a:tcPr/>
                </a:tc>
                <a:tc>
                  <a:txBody>
                    <a:bodyPr/>
                    <a:lstStyle/>
                    <a:p>
                      <a:pPr algn="ctr"/>
                      <a:r>
                        <a:rPr lang="ru-RU" sz="1400" b="0" i="0" u="none" strike="noStrike" kern="1200" baseline="0" dirty="0">
                          <a:solidFill>
                            <a:schemeClr val="tx1"/>
                          </a:solidFill>
                          <a:latin typeface="Arial" pitchFamily="34" charset="0"/>
                          <a:ea typeface="+mn-ea"/>
                          <a:cs typeface="Arial" pitchFamily="34" charset="0"/>
                        </a:rPr>
                        <a:t>0.034</a:t>
                      </a:r>
                      <a:endParaRPr lang="ru-RU" sz="1400" dirty="0">
                        <a:latin typeface="Arial" pitchFamily="34" charset="0"/>
                        <a:cs typeface="Arial" pitchFamily="34" charset="0"/>
                      </a:endParaRPr>
                    </a:p>
                  </a:txBody>
                  <a:tcPr/>
                </a:tc>
                <a:extLst>
                  <a:ext uri="{0D108BD9-81ED-4DB2-BD59-A6C34878D82A}">
                    <a16:rowId xmlns:a16="http://schemas.microsoft.com/office/drawing/2014/main" xmlns="" val="10007"/>
                  </a:ext>
                </a:extLst>
              </a:tr>
              <a:tr h="144132">
                <a:tc>
                  <a:txBody>
                    <a:bodyPr/>
                    <a:lstStyle/>
                    <a:p>
                      <a:pPr algn="ctr"/>
                      <a:r>
                        <a:rPr lang="en-US" sz="1400" b="0" i="0" u="none" strike="noStrike" kern="1200" baseline="0" dirty="0">
                          <a:solidFill>
                            <a:schemeClr val="tx1"/>
                          </a:solidFill>
                          <a:latin typeface="Arial" pitchFamily="34" charset="0"/>
                          <a:ea typeface="+mn-ea"/>
                          <a:cs typeface="Arial" pitchFamily="34" charset="0"/>
                        </a:rPr>
                        <a:t>AB−</a:t>
                      </a:r>
                      <a:endParaRPr lang="ru-RU" sz="1400" dirty="0">
                        <a:latin typeface="Arial" pitchFamily="34" charset="0"/>
                        <a:cs typeface="Arial" pitchFamily="34" charset="0"/>
                      </a:endParaRPr>
                    </a:p>
                  </a:txBody>
                  <a:tcPr/>
                </a:tc>
                <a:tc>
                  <a:txBody>
                    <a:bodyPr/>
                    <a:lstStyle/>
                    <a:p>
                      <a:pPr algn="ctr"/>
                      <a:r>
                        <a:rPr lang="ru-RU" sz="1400" b="0" i="0" u="none" strike="noStrike" kern="1200" baseline="0" dirty="0">
                          <a:solidFill>
                            <a:schemeClr val="tx1"/>
                          </a:solidFill>
                          <a:latin typeface="Arial" pitchFamily="34" charset="0"/>
                          <a:ea typeface="+mn-ea"/>
                          <a:cs typeface="Arial" pitchFamily="34" charset="0"/>
                        </a:rPr>
                        <a:t>0.006</a:t>
                      </a:r>
                      <a:endParaRPr lang="ru-RU" sz="1400" dirty="0">
                        <a:latin typeface="Arial" pitchFamily="34" charset="0"/>
                        <a:cs typeface="Arial" pitchFamily="34" charset="0"/>
                      </a:endParaRPr>
                    </a:p>
                  </a:txBody>
                  <a:tcPr/>
                </a:tc>
                <a:extLst>
                  <a:ext uri="{0D108BD9-81ED-4DB2-BD59-A6C34878D82A}">
                    <a16:rowId xmlns:a16="http://schemas.microsoft.com/office/drawing/2014/main" xmlns="" val="10008"/>
                  </a:ext>
                </a:extLst>
              </a:tr>
            </a:tbl>
          </a:graphicData>
        </a:graphic>
      </p:graphicFrame>
      <p:pic>
        <p:nvPicPr>
          <p:cNvPr id="7" name="Picture 2" descr="A graphic representation of three variants of genes is shown."/>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535489" y="4102225"/>
            <a:ext cx="3397627" cy="257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11385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9144000" cy="1325563"/>
          </a:xfrm>
        </p:spPr>
        <p:txBody>
          <a:bodyPr>
            <a:normAutofit/>
          </a:bodyPr>
          <a:lstStyle/>
          <a:p>
            <a:pPr algn="ctr"/>
            <a:r>
              <a:rPr lang="en-CA" dirty="0" smtClean="0"/>
              <a:t>Probability Rules: Probability of Not</a:t>
            </a:r>
            <a:endParaRPr lang="en-CA" dirty="0"/>
          </a:p>
        </p:txBody>
      </p:sp>
      <p:sp>
        <p:nvSpPr>
          <p:cNvPr id="3" name="Content Placeholder 2"/>
          <p:cNvSpPr>
            <a:spLocks noGrp="1"/>
          </p:cNvSpPr>
          <p:nvPr>
            <p:ph idx="1"/>
          </p:nvPr>
        </p:nvSpPr>
        <p:spPr>
          <a:xfrm>
            <a:off x="-1" y="1512474"/>
            <a:ext cx="9144000" cy="4351338"/>
          </a:xfrm>
        </p:spPr>
        <p:txBody>
          <a:bodyPr/>
          <a:lstStyle/>
          <a:p>
            <a:pPr marL="0" indent="0" algn="ctr">
              <a:buNone/>
            </a:pPr>
            <a:r>
              <a:rPr lang="en-US" dirty="0" err="1"/>
              <a:t>ΣPr</a:t>
            </a:r>
            <a:r>
              <a:rPr lang="en-US" dirty="0"/>
              <a:t>[X] = 1 	therefore	</a:t>
            </a:r>
            <a:r>
              <a:rPr lang="en-US" dirty="0" err="1"/>
              <a:t>Pr</a:t>
            </a:r>
            <a:r>
              <a:rPr lang="en-US" dirty="0"/>
              <a:t>[not x] = 1 – P[X]</a:t>
            </a:r>
          </a:p>
          <a:p>
            <a:pPr marL="0" indent="0" algn="ctr">
              <a:buNone/>
            </a:pPr>
            <a:r>
              <a:rPr lang="en-US" dirty="0" smtClean="0"/>
              <a:t>What is the probability that a randomly chosen person </a:t>
            </a:r>
            <a:r>
              <a:rPr lang="en-US" b="1" dirty="0" smtClean="0"/>
              <a:t>does not</a:t>
            </a:r>
            <a:r>
              <a:rPr lang="en-US" dirty="0" smtClean="0"/>
              <a:t> have blood type O+ or AB+?</a:t>
            </a:r>
          </a:p>
          <a:p>
            <a:pPr marL="0" indent="0" algn="ctr">
              <a:buNone/>
            </a:pPr>
            <a:r>
              <a:rPr lang="en-US" dirty="0" err="1" smtClean="0"/>
              <a:t>Pr</a:t>
            </a:r>
            <a:r>
              <a:rPr lang="en-US" dirty="0" smtClean="0"/>
              <a:t>[not O+ Or AB+] = 1 - 0.408 = 0.592</a:t>
            </a:r>
            <a:endParaRPr lang="en-CA" dirty="0"/>
          </a:p>
        </p:txBody>
      </p:sp>
      <p:graphicFrame>
        <p:nvGraphicFramePr>
          <p:cNvPr id="6" name="Table Placeholder 2"/>
          <p:cNvGraphicFramePr>
            <a:graphicFrameLocks/>
          </p:cNvGraphicFramePr>
          <p:nvPr>
            <p:extLst/>
          </p:nvPr>
        </p:nvGraphicFramePr>
        <p:xfrm>
          <a:off x="1245186" y="3796038"/>
          <a:ext cx="2294573" cy="2743200"/>
        </p:xfrm>
        <a:graphic>
          <a:graphicData uri="http://schemas.openxmlformats.org/drawingml/2006/table">
            <a:tbl>
              <a:tblPr firstRow="1" bandRow="1"/>
              <a:tblGrid>
                <a:gridCol w="1146493">
                  <a:extLst>
                    <a:ext uri="{9D8B030D-6E8A-4147-A177-3AD203B41FA5}">
                      <a16:colId xmlns:a16="http://schemas.microsoft.com/office/drawing/2014/main" xmlns="" val="20000"/>
                    </a:ext>
                  </a:extLst>
                </a:gridCol>
                <a:gridCol w="1148080">
                  <a:extLst>
                    <a:ext uri="{9D8B030D-6E8A-4147-A177-3AD203B41FA5}">
                      <a16:colId xmlns:a16="http://schemas.microsoft.com/office/drawing/2014/main" xmlns="" val="20001"/>
                    </a:ext>
                  </a:extLst>
                </a:gridCol>
              </a:tblGrid>
              <a:tr h="175361">
                <a:tc>
                  <a:txBody>
                    <a:bodyPr/>
                    <a:lstStyle/>
                    <a:p>
                      <a:pPr algn="ctr"/>
                      <a:r>
                        <a:rPr lang="en-US" sz="1400" b="1" i="0" u="none" strike="noStrike" kern="1200" baseline="0" dirty="0">
                          <a:solidFill>
                            <a:schemeClr val="tx1"/>
                          </a:solidFill>
                          <a:latin typeface="Arial" pitchFamily="34" charset="0"/>
                          <a:ea typeface="+mn-ea"/>
                          <a:cs typeface="Arial" pitchFamily="34" charset="0"/>
                        </a:rPr>
                        <a:t>Blood type</a:t>
                      </a:r>
                      <a:endParaRPr lang="ru-RU" sz="1400" b="1" dirty="0">
                        <a:latin typeface="Arial" pitchFamily="34" charset="0"/>
                        <a:cs typeface="Arial" pitchFamily="34" charset="0"/>
                      </a:endParaRPr>
                    </a:p>
                  </a:txBody>
                  <a:tcPr/>
                </a:tc>
                <a:tc>
                  <a:txBody>
                    <a:bodyPr/>
                    <a:lstStyle/>
                    <a:p>
                      <a:pPr algn="ctr"/>
                      <a:r>
                        <a:rPr lang="en-US" sz="1400" b="1" i="0" u="none" strike="noStrike" kern="1200" baseline="0" dirty="0">
                          <a:solidFill>
                            <a:schemeClr val="tx1"/>
                          </a:solidFill>
                          <a:latin typeface="Arial" pitchFamily="34" charset="0"/>
                          <a:ea typeface="+mn-ea"/>
                          <a:cs typeface="Arial" pitchFamily="34" charset="0"/>
                        </a:rPr>
                        <a:t>Probability</a:t>
                      </a:r>
                      <a:endParaRPr lang="ru-RU" sz="1400" b="1" dirty="0">
                        <a:latin typeface="Arial" pitchFamily="34" charset="0"/>
                        <a:cs typeface="Arial" pitchFamily="34" charset="0"/>
                      </a:endParaRPr>
                    </a:p>
                  </a:txBody>
                  <a:tcPr/>
                </a:tc>
                <a:extLst>
                  <a:ext uri="{0D108BD9-81ED-4DB2-BD59-A6C34878D82A}">
                    <a16:rowId xmlns:a16="http://schemas.microsoft.com/office/drawing/2014/main" xmlns="" val="10000"/>
                  </a:ext>
                </a:extLst>
              </a:tr>
              <a:tr h="144132">
                <a:tc>
                  <a:txBody>
                    <a:bodyPr/>
                    <a:lstStyle/>
                    <a:p>
                      <a:pPr algn="ctr"/>
                      <a:r>
                        <a:rPr lang="en-US" sz="1400" b="0" i="0" u="none" strike="noStrike" kern="1200" baseline="0" dirty="0">
                          <a:solidFill>
                            <a:schemeClr val="tx1"/>
                          </a:solidFill>
                          <a:latin typeface="Arial" pitchFamily="34" charset="0"/>
                          <a:ea typeface="+mn-ea"/>
                          <a:cs typeface="Arial" pitchFamily="34" charset="0"/>
                        </a:rPr>
                        <a:t>O+</a:t>
                      </a:r>
                      <a:endParaRPr lang="ru-RU" sz="1400" dirty="0">
                        <a:latin typeface="Arial" pitchFamily="34" charset="0"/>
                        <a:cs typeface="Arial" pitchFamily="34" charset="0"/>
                      </a:endParaRPr>
                    </a:p>
                  </a:txBody>
                  <a:tcPr/>
                </a:tc>
                <a:tc>
                  <a:txBody>
                    <a:bodyPr/>
                    <a:lstStyle/>
                    <a:p>
                      <a:pPr algn="ctr"/>
                      <a:r>
                        <a:rPr lang="ru-RU" sz="1400" b="0" i="0" u="none" strike="noStrike" kern="1200" baseline="0" dirty="0">
                          <a:solidFill>
                            <a:schemeClr val="tx1"/>
                          </a:solidFill>
                          <a:latin typeface="Arial" pitchFamily="34" charset="0"/>
                          <a:ea typeface="+mn-ea"/>
                          <a:cs typeface="Arial" pitchFamily="34" charset="0"/>
                        </a:rPr>
                        <a:t>0.374</a:t>
                      </a:r>
                      <a:endParaRPr lang="ru-RU" sz="1400" dirty="0">
                        <a:latin typeface="Arial" pitchFamily="34" charset="0"/>
                        <a:cs typeface="Arial" pitchFamily="34" charset="0"/>
                      </a:endParaRPr>
                    </a:p>
                  </a:txBody>
                  <a:tcPr/>
                </a:tc>
                <a:extLst>
                  <a:ext uri="{0D108BD9-81ED-4DB2-BD59-A6C34878D82A}">
                    <a16:rowId xmlns:a16="http://schemas.microsoft.com/office/drawing/2014/main" xmlns="" val="10001"/>
                  </a:ext>
                </a:extLst>
              </a:tr>
              <a:tr h="144132">
                <a:tc>
                  <a:txBody>
                    <a:bodyPr/>
                    <a:lstStyle/>
                    <a:p>
                      <a:pPr algn="ctr"/>
                      <a:r>
                        <a:rPr lang="en-US" sz="1400" b="0" i="0" u="none" strike="noStrike" kern="1200" baseline="0" dirty="0">
                          <a:solidFill>
                            <a:schemeClr val="tx1"/>
                          </a:solidFill>
                          <a:latin typeface="Arial" pitchFamily="34" charset="0"/>
                          <a:ea typeface="+mn-ea"/>
                          <a:cs typeface="Arial" pitchFamily="34" charset="0"/>
                        </a:rPr>
                        <a:t>O−</a:t>
                      </a:r>
                      <a:endParaRPr lang="ru-RU" sz="1400" dirty="0">
                        <a:latin typeface="Arial" pitchFamily="34" charset="0"/>
                        <a:cs typeface="Arial" pitchFamily="34" charset="0"/>
                      </a:endParaRPr>
                    </a:p>
                  </a:txBody>
                  <a:tcPr/>
                </a:tc>
                <a:tc>
                  <a:txBody>
                    <a:bodyPr/>
                    <a:lstStyle/>
                    <a:p>
                      <a:pPr algn="ctr"/>
                      <a:r>
                        <a:rPr lang="ru-RU" sz="1400" b="0" i="0" u="none" strike="noStrike" kern="1200" baseline="0" dirty="0">
                          <a:solidFill>
                            <a:schemeClr val="tx1"/>
                          </a:solidFill>
                          <a:latin typeface="Arial" pitchFamily="34" charset="0"/>
                          <a:ea typeface="+mn-ea"/>
                          <a:cs typeface="Arial" pitchFamily="34" charset="0"/>
                        </a:rPr>
                        <a:t>0.066</a:t>
                      </a:r>
                      <a:endParaRPr lang="ru-RU" sz="1400" dirty="0">
                        <a:latin typeface="Arial" pitchFamily="34" charset="0"/>
                        <a:cs typeface="Arial" pitchFamily="34" charset="0"/>
                      </a:endParaRPr>
                    </a:p>
                  </a:txBody>
                  <a:tcPr/>
                </a:tc>
                <a:extLst>
                  <a:ext uri="{0D108BD9-81ED-4DB2-BD59-A6C34878D82A}">
                    <a16:rowId xmlns:a16="http://schemas.microsoft.com/office/drawing/2014/main" xmlns="" val="10002"/>
                  </a:ext>
                </a:extLst>
              </a:tr>
              <a:tr h="144132">
                <a:tc>
                  <a:txBody>
                    <a:bodyPr/>
                    <a:lstStyle/>
                    <a:p>
                      <a:pPr algn="ctr"/>
                      <a:r>
                        <a:rPr lang="en-US" sz="1400" b="0" i="0" u="none" strike="noStrike" kern="1200" baseline="0" dirty="0">
                          <a:solidFill>
                            <a:schemeClr val="tx1"/>
                          </a:solidFill>
                          <a:latin typeface="Arial" pitchFamily="34" charset="0"/>
                          <a:ea typeface="+mn-ea"/>
                          <a:cs typeface="Arial" pitchFamily="34" charset="0"/>
                        </a:rPr>
                        <a:t>A+</a:t>
                      </a:r>
                      <a:endParaRPr lang="ru-RU" sz="1400" dirty="0">
                        <a:latin typeface="Arial" pitchFamily="34" charset="0"/>
                        <a:cs typeface="Arial" pitchFamily="34" charset="0"/>
                      </a:endParaRPr>
                    </a:p>
                  </a:txBody>
                  <a:tcPr/>
                </a:tc>
                <a:tc>
                  <a:txBody>
                    <a:bodyPr/>
                    <a:lstStyle/>
                    <a:p>
                      <a:pPr algn="ctr"/>
                      <a:r>
                        <a:rPr lang="ru-RU" sz="1400" b="0" i="0" u="none" strike="noStrike" kern="1200" baseline="0" dirty="0">
                          <a:solidFill>
                            <a:schemeClr val="tx1"/>
                          </a:solidFill>
                          <a:latin typeface="Arial" pitchFamily="34" charset="0"/>
                          <a:ea typeface="+mn-ea"/>
                          <a:cs typeface="Arial" pitchFamily="34" charset="0"/>
                        </a:rPr>
                        <a:t>0.357</a:t>
                      </a:r>
                      <a:endParaRPr lang="ru-RU" sz="1400" dirty="0">
                        <a:latin typeface="Arial" pitchFamily="34" charset="0"/>
                        <a:cs typeface="Arial" pitchFamily="34" charset="0"/>
                      </a:endParaRPr>
                    </a:p>
                  </a:txBody>
                  <a:tcPr/>
                </a:tc>
                <a:extLst>
                  <a:ext uri="{0D108BD9-81ED-4DB2-BD59-A6C34878D82A}">
                    <a16:rowId xmlns:a16="http://schemas.microsoft.com/office/drawing/2014/main" xmlns="" val="10003"/>
                  </a:ext>
                </a:extLst>
              </a:tr>
              <a:tr h="144132">
                <a:tc>
                  <a:txBody>
                    <a:bodyPr/>
                    <a:lstStyle/>
                    <a:p>
                      <a:pPr algn="ctr"/>
                      <a:r>
                        <a:rPr lang="en-US" sz="1400" b="0" i="0" u="none" strike="noStrike" kern="1200" baseline="0" dirty="0">
                          <a:solidFill>
                            <a:schemeClr val="tx1"/>
                          </a:solidFill>
                          <a:latin typeface="Arial" pitchFamily="34" charset="0"/>
                          <a:ea typeface="+mn-ea"/>
                          <a:cs typeface="Arial" pitchFamily="34" charset="0"/>
                        </a:rPr>
                        <a:t>A−</a:t>
                      </a:r>
                      <a:endParaRPr lang="ru-RU" sz="1400" dirty="0">
                        <a:latin typeface="Arial" pitchFamily="34" charset="0"/>
                        <a:cs typeface="Arial" pitchFamily="34" charset="0"/>
                      </a:endParaRPr>
                    </a:p>
                  </a:txBody>
                  <a:tcPr/>
                </a:tc>
                <a:tc>
                  <a:txBody>
                    <a:bodyPr/>
                    <a:lstStyle/>
                    <a:p>
                      <a:pPr algn="ctr"/>
                      <a:r>
                        <a:rPr lang="ru-RU" sz="1400" b="0" i="0" u="none" strike="noStrike" kern="1200" baseline="0" dirty="0">
                          <a:solidFill>
                            <a:schemeClr val="tx1"/>
                          </a:solidFill>
                          <a:latin typeface="Arial" pitchFamily="34" charset="0"/>
                          <a:ea typeface="+mn-ea"/>
                          <a:cs typeface="Arial" pitchFamily="34" charset="0"/>
                        </a:rPr>
                        <a:t>0.063</a:t>
                      </a:r>
                      <a:endParaRPr lang="ru-RU" sz="1400" dirty="0">
                        <a:latin typeface="Arial" pitchFamily="34" charset="0"/>
                        <a:cs typeface="Arial" pitchFamily="34" charset="0"/>
                      </a:endParaRPr>
                    </a:p>
                  </a:txBody>
                  <a:tcPr/>
                </a:tc>
                <a:extLst>
                  <a:ext uri="{0D108BD9-81ED-4DB2-BD59-A6C34878D82A}">
                    <a16:rowId xmlns:a16="http://schemas.microsoft.com/office/drawing/2014/main" xmlns="" val="10004"/>
                  </a:ext>
                </a:extLst>
              </a:tr>
              <a:tr h="144132">
                <a:tc>
                  <a:txBody>
                    <a:bodyPr/>
                    <a:lstStyle/>
                    <a:p>
                      <a:pPr algn="ctr"/>
                      <a:r>
                        <a:rPr lang="en-US" sz="1400" b="0" i="0" u="none" strike="noStrike" kern="1200" baseline="0" dirty="0">
                          <a:solidFill>
                            <a:schemeClr val="tx1"/>
                          </a:solidFill>
                          <a:latin typeface="Arial" pitchFamily="34" charset="0"/>
                          <a:ea typeface="+mn-ea"/>
                          <a:cs typeface="Arial" pitchFamily="34" charset="0"/>
                        </a:rPr>
                        <a:t>B+</a:t>
                      </a:r>
                      <a:endParaRPr lang="ru-RU" sz="1400" dirty="0">
                        <a:latin typeface="Arial" pitchFamily="34" charset="0"/>
                        <a:cs typeface="Arial" pitchFamily="34" charset="0"/>
                      </a:endParaRPr>
                    </a:p>
                  </a:txBody>
                  <a:tcPr/>
                </a:tc>
                <a:tc>
                  <a:txBody>
                    <a:bodyPr/>
                    <a:lstStyle/>
                    <a:p>
                      <a:pPr algn="ctr"/>
                      <a:r>
                        <a:rPr lang="ru-RU" sz="1400" b="0" i="0" u="none" strike="noStrike" kern="1200" baseline="0" dirty="0">
                          <a:solidFill>
                            <a:schemeClr val="tx1"/>
                          </a:solidFill>
                          <a:latin typeface="Arial" pitchFamily="34" charset="0"/>
                          <a:ea typeface="+mn-ea"/>
                          <a:cs typeface="Arial" pitchFamily="34" charset="0"/>
                        </a:rPr>
                        <a:t>0.085</a:t>
                      </a:r>
                      <a:endParaRPr lang="ru-RU" sz="1400" dirty="0">
                        <a:latin typeface="Arial" pitchFamily="34" charset="0"/>
                        <a:cs typeface="Arial" pitchFamily="34" charset="0"/>
                      </a:endParaRPr>
                    </a:p>
                  </a:txBody>
                  <a:tcPr/>
                </a:tc>
                <a:extLst>
                  <a:ext uri="{0D108BD9-81ED-4DB2-BD59-A6C34878D82A}">
                    <a16:rowId xmlns:a16="http://schemas.microsoft.com/office/drawing/2014/main" xmlns="" val="10005"/>
                  </a:ext>
                </a:extLst>
              </a:tr>
              <a:tr h="144132">
                <a:tc>
                  <a:txBody>
                    <a:bodyPr/>
                    <a:lstStyle/>
                    <a:p>
                      <a:pPr algn="ctr"/>
                      <a:r>
                        <a:rPr lang="en-US" sz="1400" b="0" i="0" u="none" strike="noStrike" kern="1200" baseline="0" dirty="0">
                          <a:solidFill>
                            <a:schemeClr val="tx1"/>
                          </a:solidFill>
                          <a:latin typeface="Arial" pitchFamily="34" charset="0"/>
                          <a:ea typeface="+mn-ea"/>
                          <a:cs typeface="Arial" pitchFamily="34" charset="0"/>
                        </a:rPr>
                        <a:t>B−</a:t>
                      </a:r>
                      <a:endParaRPr lang="ru-RU" sz="1400" dirty="0">
                        <a:latin typeface="Arial" pitchFamily="34" charset="0"/>
                        <a:cs typeface="Arial" pitchFamily="34" charset="0"/>
                      </a:endParaRPr>
                    </a:p>
                  </a:txBody>
                  <a:tcPr/>
                </a:tc>
                <a:tc>
                  <a:txBody>
                    <a:bodyPr/>
                    <a:lstStyle/>
                    <a:p>
                      <a:pPr algn="ctr"/>
                      <a:r>
                        <a:rPr lang="ru-RU" sz="1400" b="0" i="0" u="none" strike="noStrike" kern="1200" baseline="0" dirty="0">
                          <a:solidFill>
                            <a:schemeClr val="tx1"/>
                          </a:solidFill>
                          <a:latin typeface="Arial" pitchFamily="34" charset="0"/>
                          <a:ea typeface="+mn-ea"/>
                          <a:cs typeface="Arial" pitchFamily="34" charset="0"/>
                        </a:rPr>
                        <a:t>0.015</a:t>
                      </a:r>
                      <a:endParaRPr lang="ru-RU" sz="1400" dirty="0">
                        <a:latin typeface="Arial" pitchFamily="34" charset="0"/>
                        <a:cs typeface="Arial" pitchFamily="34" charset="0"/>
                      </a:endParaRPr>
                    </a:p>
                  </a:txBody>
                  <a:tcPr/>
                </a:tc>
                <a:extLst>
                  <a:ext uri="{0D108BD9-81ED-4DB2-BD59-A6C34878D82A}">
                    <a16:rowId xmlns:a16="http://schemas.microsoft.com/office/drawing/2014/main" xmlns="" val="10006"/>
                  </a:ext>
                </a:extLst>
              </a:tr>
              <a:tr h="144132">
                <a:tc>
                  <a:txBody>
                    <a:bodyPr/>
                    <a:lstStyle/>
                    <a:p>
                      <a:pPr algn="ctr"/>
                      <a:r>
                        <a:rPr lang="en-US" sz="1400" b="0" i="0" u="none" strike="noStrike" kern="1200" baseline="0" dirty="0">
                          <a:solidFill>
                            <a:schemeClr val="tx1"/>
                          </a:solidFill>
                          <a:latin typeface="Arial" pitchFamily="34" charset="0"/>
                          <a:ea typeface="+mn-ea"/>
                          <a:cs typeface="Arial" pitchFamily="34" charset="0"/>
                        </a:rPr>
                        <a:t>AB+</a:t>
                      </a:r>
                      <a:endParaRPr lang="ru-RU" sz="1400" dirty="0">
                        <a:latin typeface="Arial" pitchFamily="34" charset="0"/>
                        <a:cs typeface="Arial" pitchFamily="34" charset="0"/>
                      </a:endParaRPr>
                    </a:p>
                  </a:txBody>
                  <a:tcPr/>
                </a:tc>
                <a:tc>
                  <a:txBody>
                    <a:bodyPr/>
                    <a:lstStyle/>
                    <a:p>
                      <a:pPr algn="ctr"/>
                      <a:r>
                        <a:rPr lang="ru-RU" sz="1400" b="0" i="0" u="none" strike="noStrike" kern="1200" baseline="0" dirty="0">
                          <a:solidFill>
                            <a:schemeClr val="tx1"/>
                          </a:solidFill>
                          <a:latin typeface="Arial" pitchFamily="34" charset="0"/>
                          <a:ea typeface="+mn-ea"/>
                          <a:cs typeface="Arial" pitchFamily="34" charset="0"/>
                        </a:rPr>
                        <a:t>0.034</a:t>
                      </a:r>
                      <a:endParaRPr lang="ru-RU" sz="1400" dirty="0">
                        <a:latin typeface="Arial" pitchFamily="34" charset="0"/>
                        <a:cs typeface="Arial" pitchFamily="34" charset="0"/>
                      </a:endParaRPr>
                    </a:p>
                  </a:txBody>
                  <a:tcPr/>
                </a:tc>
                <a:extLst>
                  <a:ext uri="{0D108BD9-81ED-4DB2-BD59-A6C34878D82A}">
                    <a16:rowId xmlns:a16="http://schemas.microsoft.com/office/drawing/2014/main" xmlns="" val="10007"/>
                  </a:ext>
                </a:extLst>
              </a:tr>
              <a:tr h="144132">
                <a:tc>
                  <a:txBody>
                    <a:bodyPr/>
                    <a:lstStyle/>
                    <a:p>
                      <a:pPr algn="ctr"/>
                      <a:r>
                        <a:rPr lang="en-US" sz="1400" b="0" i="0" u="none" strike="noStrike" kern="1200" baseline="0" dirty="0">
                          <a:solidFill>
                            <a:schemeClr val="tx1"/>
                          </a:solidFill>
                          <a:latin typeface="Arial" pitchFamily="34" charset="0"/>
                          <a:ea typeface="+mn-ea"/>
                          <a:cs typeface="Arial" pitchFamily="34" charset="0"/>
                        </a:rPr>
                        <a:t>AB−</a:t>
                      </a:r>
                      <a:endParaRPr lang="ru-RU" sz="1400" dirty="0">
                        <a:latin typeface="Arial" pitchFamily="34" charset="0"/>
                        <a:cs typeface="Arial" pitchFamily="34" charset="0"/>
                      </a:endParaRPr>
                    </a:p>
                  </a:txBody>
                  <a:tcPr/>
                </a:tc>
                <a:tc>
                  <a:txBody>
                    <a:bodyPr/>
                    <a:lstStyle/>
                    <a:p>
                      <a:pPr algn="ctr"/>
                      <a:r>
                        <a:rPr lang="ru-RU" sz="1400" b="0" i="0" u="none" strike="noStrike" kern="1200" baseline="0" dirty="0">
                          <a:solidFill>
                            <a:schemeClr val="tx1"/>
                          </a:solidFill>
                          <a:latin typeface="Arial" pitchFamily="34" charset="0"/>
                          <a:ea typeface="+mn-ea"/>
                          <a:cs typeface="Arial" pitchFamily="34" charset="0"/>
                        </a:rPr>
                        <a:t>0.006</a:t>
                      </a:r>
                      <a:endParaRPr lang="ru-RU" sz="1400" dirty="0">
                        <a:latin typeface="Arial" pitchFamily="34" charset="0"/>
                        <a:cs typeface="Arial" pitchFamily="34" charset="0"/>
                      </a:endParaRPr>
                    </a:p>
                  </a:txBody>
                  <a:tcPr/>
                </a:tc>
                <a:extLst>
                  <a:ext uri="{0D108BD9-81ED-4DB2-BD59-A6C34878D82A}">
                    <a16:rowId xmlns:a16="http://schemas.microsoft.com/office/drawing/2014/main" xmlns="" val="10008"/>
                  </a:ext>
                </a:extLst>
              </a:tr>
            </a:tbl>
          </a:graphicData>
        </a:graphic>
      </p:graphicFrame>
      <p:pic>
        <p:nvPicPr>
          <p:cNvPr id="7" name="Picture 2" descr="A graphic representation of three variants of genes is shown."/>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535489" y="4102225"/>
            <a:ext cx="3397627" cy="257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69923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9144000" cy="1325563"/>
          </a:xfrm>
        </p:spPr>
        <p:txBody>
          <a:bodyPr/>
          <a:lstStyle/>
          <a:p>
            <a:pPr algn="ctr"/>
            <a:r>
              <a:rPr lang="en-CA" dirty="0" smtClean="0"/>
              <a:t>Probability Rules: General Addition Principle</a:t>
            </a:r>
            <a:endParaRPr lang="en-CA" dirty="0"/>
          </a:p>
        </p:txBody>
      </p:sp>
      <p:sp>
        <p:nvSpPr>
          <p:cNvPr id="3" name="Content Placeholder 2"/>
          <p:cNvSpPr>
            <a:spLocks noGrp="1"/>
          </p:cNvSpPr>
          <p:nvPr>
            <p:ph idx="1"/>
          </p:nvPr>
        </p:nvSpPr>
        <p:spPr>
          <a:xfrm>
            <a:off x="-1" y="1512474"/>
            <a:ext cx="9144000" cy="4351338"/>
          </a:xfrm>
        </p:spPr>
        <p:txBody>
          <a:bodyPr/>
          <a:lstStyle/>
          <a:p>
            <a:pPr marL="0" indent="0" algn="ctr">
              <a:buNone/>
            </a:pPr>
            <a:r>
              <a:rPr lang="en-US" dirty="0" err="1"/>
              <a:t>Pr</a:t>
            </a:r>
            <a:r>
              <a:rPr lang="en-US" dirty="0"/>
              <a:t>[</a:t>
            </a:r>
            <a:r>
              <a:rPr lang="en-US" i="1" dirty="0"/>
              <a:t>A</a:t>
            </a:r>
            <a:r>
              <a:rPr lang="en-US" dirty="0"/>
              <a:t> or </a:t>
            </a:r>
            <a:r>
              <a:rPr lang="en-US" i="1" dirty="0"/>
              <a:t>B</a:t>
            </a:r>
            <a:r>
              <a:rPr lang="en-US" dirty="0"/>
              <a:t>]= </a:t>
            </a:r>
            <a:r>
              <a:rPr lang="en-US" dirty="0" err="1"/>
              <a:t>Pr</a:t>
            </a:r>
            <a:r>
              <a:rPr lang="en-US" dirty="0"/>
              <a:t>[</a:t>
            </a:r>
            <a:r>
              <a:rPr lang="en-US" i="1" dirty="0"/>
              <a:t>A</a:t>
            </a:r>
            <a:r>
              <a:rPr lang="en-US" dirty="0"/>
              <a:t>] + </a:t>
            </a:r>
            <a:r>
              <a:rPr lang="en-US" dirty="0" err="1"/>
              <a:t>Pr</a:t>
            </a:r>
            <a:r>
              <a:rPr lang="en-US" dirty="0"/>
              <a:t>[</a:t>
            </a:r>
            <a:r>
              <a:rPr lang="en-US" i="1" dirty="0"/>
              <a:t>B</a:t>
            </a:r>
            <a:r>
              <a:rPr lang="en-US" dirty="0"/>
              <a:t>] − </a:t>
            </a:r>
            <a:r>
              <a:rPr lang="en-US" dirty="0" err="1"/>
              <a:t>Pr</a:t>
            </a:r>
            <a:r>
              <a:rPr lang="en-US" dirty="0"/>
              <a:t>[</a:t>
            </a:r>
            <a:r>
              <a:rPr lang="en-US" i="1" dirty="0"/>
              <a:t>A</a:t>
            </a:r>
            <a:r>
              <a:rPr lang="en-US" dirty="0"/>
              <a:t> and </a:t>
            </a:r>
            <a:r>
              <a:rPr lang="en-US" i="1" dirty="0"/>
              <a:t>B</a:t>
            </a:r>
            <a:r>
              <a:rPr lang="en-US" dirty="0" smtClean="0"/>
              <a:t>]</a:t>
            </a:r>
          </a:p>
          <a:p>
            <a:endParaRPr lang="en-CA" dirty="0"/>
          </a:p>
        </p:txBody>
      </p:sp>
    </p:spTree>
    <p:extLst>
      <p:ext uri="{BB962C8B-B14F-4D97-AF65-F5344CB8AC3E}">
        <p14:creationId xmlns:p14="http://schemas.microsoft.com/office/powerpoint/2010/main" val="18818144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Learning Objectives</a:t>
            </a:r>
            <a:endParaRPr lang="en-CA" dirty="0"/>
          </a:p>
        </p:txBody>
      </p:sp>
      <p:sp>
        <p:nvSpPr>
          <p:cNvPr id="4" name="Content Placeholder 2"/>
          <p:cNvSpPr>
            <a:spLocks noGrp="1"/>
          </p:cNvSpPr>
          <p:nvPr>
            <p:ph idx="1"/>
          </p:nvPr>
        </p:nvSpPr>
        <p:spPr>
          <a:xfrm>
            <a:off x="584200" y="1325563"/>
            <a:ext cx="7975600" cy="4351338"/>
          </a:xfrm>
        </p:spPr>
        <p:txBody>
          <a:bodyPr>
            <a:normAutofit/>
          </a:bodyPr>
          <a:lstStyle/>
          <a:p>
            <a:pPr marL="457200" lvl="1" indent="-457200">
              <a:spcBef>
                <a:spcPts val="624"/>
              </a:spcBef>
              <a:buFont typeface="+mj-lt"/>
              <a:buAutoNum type="arabicPeriod"/>
            </a:pPr>
            <a:r>
              <a:rPr lang="en-US" sz="2800" dirty="0" smtClean="0"/>
              <a:t>Describe the connection between probability and statistical reasoning</a:t>
            </a:r>
          </a:p>
          <a:p>
            <a:pPr marL="457200" lvl="1" indent="-457200">
              <a:spcBef>
                <a:spcPts val="624"/>
              </a:spcBef>
              <a:buFont typeface="+mj-lt"/>
              <a:buAutoNum type="arabicPeriod"/>
            </a:pPr>
            <a:r>
              <a:rPr lang="en-US" sz="2800" dirty="0" smtClean="0"/>
              <a:t>Apply standard probability rules to calculate the probabilities of complex events</a:t>
            </a:r>
          </a:p>
          <a:p>
            <a:pPr marL="457200" lvl="1" indent="-457200">
              <a:spcBef>
                <a:spcPts val="624"/>
              </a:spcBef>
              <a:buFont typeface="+mj-lt"/>
              <a:buAutoNum type="arabicPeriod"/>
            </a:pPr>
            <a:r>
              <a:rPr lang="en-US" sz="2800" dirty="0" smtClean="0"/>
              <a:t>Use </a:t>
            </a:r>
            <a:r>
              <a:rPr lang="en-US" sz="2800" dirty="0" err="1" smtClean="0"/>
              <a:t>Baye’s</a:t>
            </a:r>
            <a:r>
              <a:rPr lang="en-US" sz="2800" dirty="0" smtClean="0"/>
              <a:t> theorem to translate between probabilistic statements</a:t>
            </a:r>
            <a:endParaRPr lang="en-US" sz="2800" dirty="0"/>
          </a:p>
        </p:txBody>
      </p:sp>
    </p:spTree>
    <p:extLst>
      <p:ext uri="{BB962C8B-B14F-4D97-AF65-F5344CB8AC3E}">
        <p14:creationId xmlns:p14="http://schemas.microsoft.com/office/powerpoint/2010/main" val="30720032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9144000" cy="1325563"/>
          </a:xfrm>
        </p:spPr>
        <p:txBody>
          <a:bodyPr/>
          <a:lstStyle/>
          <a:p>
            <a:pPr algn="ctr"/>
            <a:r>
              <a:rPr lang="en-CA" dirty="0" smtClean="0"/>
              <a:t>Probability Rules: General Addition Principle</a:t>
            </a:r>
            <a:endParaRPr lang="en-CA" dirty="0"/>
          </a:p>
        </p:txBody>
      </p:sp>
      <p:sp>
        <p:nvSpPr>
          <p:cNvPr id="3" name="Content Placeholder 2"/>
          <p:cNvSpPr>
            <a:spLocks noGrp="1"/>
          </p:cNvSpPr>
          <p:nvPr>
            <p:ph idx="1"/>
          </p:nvPr>
        </p:nvSpPr>
        <p:spPr>
          <a:xfrm>
            <a:off x="-1" y="1512474"/>
            <a:ext cx="9144000" cy="4351338"/>
          </a:xfrm>
        </p:spPr>
        <p:txBody>
          <a:bodyPr/>
          <a:lstStyle/>
          <a:p>
            <a:pPr marL="0" indent="0" algn="ctr">
              <a:buNone/>
            </a:pPr>
            <a:r>
              <a:rPr lang="en-US" dirty="0" err="1"/>
              <a:t>Pr</a:t>
            </a:r>
            <a:r>
              <a:rPr lang="en-US" dirty="0"/>
              <a:t>[</a:t>
            </a:r>
            <a:r>
              <a:rPr lang="en-US" i="1" dirty="0"/>
              <a:t>A</a:t>
            </a:r>
            <a:r>
              <a:rPr lang="en-US" dirty="0"/>
              <a:t> or </a:t>
            </a:r>
            <a:r>
              <a:rPr lang="en-US" i="1" dirty="0"/>
              <a:t>B</a:t>
            </a:r>
            <a:r>
              <a:rPr lang="en-US" dirty="0"/>
              <a:t>]= </a:t>
            </a:r>
            <a:r>
              <a:rPr lang="en-US" dirty="0" err="1"/>
              <a:t>Pr</a:t>
            </a:r>
            <a:r>
              <a:rPr lang="en-US" dirty="0"/>
              <a:t>[</a:t>
            </a:r>
            <a:r>
              <a:rPr lang="en-US" i="1" dirty="0"/>
              <a:t>A</a:t>
            </a:r>
            <a:r>
              <a:rPr lang="en-US" dirty="0"/>
              <a:t>] + </a:t>
            </a:r>
            <a:r>
              <a:rPr lang="en-US" dirty="0" err="1"/>
              <a:t>Pr</a:t>
            </a:r>
            <a:r>
              <a:rPr lang="en-US" dirty="0"/>
              <a:t>[</a:t>
            </a:r>
            <a:r>
              <a:rPr lang="en-US" i="1" dirty="0"/>
              <a:t>B</a:t>
            </a:r>
            <a:r>
              <a:rPr lang="en-US" dirty="0"/>
              <a:t>] − </a:t>
            </a:r>
            <a:r>
              <a:rPr lang="en-US" dirty="0" err="1"/>
              <a:t>Pr</a:t>
            </a:r>
            <a:r>
              <a:rPr lang="en-US" dirty="0"/>
              <a:t>[</a:t>
            </a:r>
            <a:r>
              <a:rPr lang="en-US" i="1" dirty="0"/>
              <a:t>A</a:t>
            </a:r>
            <a:r>
              <a:rPr lang="en-US" dirty="0"/>
              <a:t> and </a:t>
            </a:r>
            <a:r>
              <a:rPr lang="en-US" i="1" dirty="0"/>
              <a:t>B</a:t>
            </a:r>
            <a:r>
              <a:rPr lang="en-US" dirty="0" smtClean="0"/>
              <a:t>]</a:t>
            </a:r>
          </a:p>
          <a:p>
            <a:pPr marL="0" indent="0" algn="ctr">
              <a:buNone/>
            </a:pPr>
            <a:r>
              <a:rPr lang="en-US" dirty="0" smtClean="0"/>
              <a:t>What is the probability that a randomly chosen person has blood type O or is Rh +?</a:t>
            </a:r>
          </a:p>
          <a:p>
            <a:endParaRPr lang="en-CA" dirty="0"/>
          </a:p>
        </p:txBody>
      </p:sp>
      <p:graphicFrame>
        <p:nvGraphicFramePr>
          <p:cNvPr id="6" name="Table Placeholder 2"/>
          <p:cNvGraphicFramePr>
            <a:graphicFrameLocks/>
          </p:cNvGraphicFramePr>
          <p:nvPr>
            <p:extLst>
              <p:ext uri="{D42A27DB-BD31-4B8C-83A1-F6EECF244321}">
                <p14:modId xmlns:p14="http://schemas.microsoft.com/office/powerpoint/2010/main" val="3497414914"/>
              </p:ext>
            </p:extLst>
          </p:nvPr>
        </p:nvGraphicFramePr>
        <p:xfrm>
          <a:off x="1207608" y="3933825"/>
          <a:ext cx="2294573" cy="2743200"/>
        </p:xfrm>
        <a:graphic>
          <a:graphicData uri="http://schemas.openxmlformats.org/drawingml/2006/table">
            <a:tbl>
              <a:tblPr firstRow="1" bandRow="1"/>
              <a:tblGrid>
                <a:gridCol w="1146493">
                  <a:extLst>
                    <a:ext uri="{9D8B030D-6E8A-4147-A177-3AD203B41FA5}">
                      <a16:colId xmlns:a16="http://schemas.microsoft.com/office/drawing/2014/main" xmlns="" val="20000"/>
                    </a:ext>
                  </a:extLst>
                </a:gridCol>
                <a:gridCol w="1148080">
                  <a:extLst>
                    <a:ext uri="{9D8B030D-6E8A-4147-A177-3AD203B41FA5}">
                      <a16:colId xmlns:a16="http://schemas.microsoft.com/office/drawing/2014/main" xmlns="" val="20001"/>
                    </a:ext>
                  </a:extLst>
                </a:gridCol>
              </a:tblGrid>
              <a:tr h="175361">
                <a:tc>
                  <a:txBody>
                    <a:bodyPr/>
                    <a:lstStyle/>
                    <a:p>
                      <a:pPr algn="ctr"/>
                      <a:r>
                        <a:rPr lang="en-US" sz="1400" b="1" i="0" u="none" strike="noStrike" kern="1200" baseline="0" dirty="0">
                          <a:solidFill>
                            <a:schemeClr val="tx1"/>
                          </a:solidFill>
                          <a:latin typeface="Arial" pitchFamily="34" charset="0"/>
                          <a:ea typeface="+mn-ea"/>
                          <a:cs typeface="Arial" pitchFamily="34" charset="0"/>
                        </a:rPr>
                        <a:t>Blood type</a:t>
                      </a:r>
                      <a:endParaRPr lang="ru-RU" sz="1400" b="1" dirty="0">
                        <a:latin typeface="Arial" pitchFamily="34" charset="0"/>
                        <a:cs typeface="Arial" pitchFamily="34" charset="0"/>
                      </a:endParaRPr>
                    </a:p>
                  </a:txBody>
                  <a:tcPr/>
                </a:tc>
                <a:tc>
                  <a:txBody>
                    <a:bodyPr/>
                    <a:lstStyle/>
                    <a:p>
                      <a:pPr algn="ctr"/>
                      <a:r>
                        <a:rPr lang="en-US" sz="1400" b="1" i="0" u="none" strike="noStrike" kern="1200" baseline="0" dirty="0">
                          <a:solidFill>
                            <a:schemeClr val="tx1"/>
                          </a:solidFill>
                          <a:latin typeface="Arial" pitchFamily="34" charset="0"/>
                          <a:ea typeface="+mn-ea"/>
                          <a:cs typeface="Arial" pitchFamily="34" charset="0"/>
                        </a:rPr>
                        <a:t>Probability</a:t>
                      </a:r>
                      <a:endParaRPr lang="ru-RU" sz="1400" b="1" dirty="0">
                        <a:latin typeface="Arial" pitchFamily="34" charset="0"/>
                        <a:cs typeface="Arial" pitchFamily="34" charset="0"/>
                      </a:endParaRPr>
                    </a:p>
                  </a:txBody>
                  <a:tcPr/>
                </a:tc>
                <a:extLst>
                  <a:ext uri="{0D108BD9-81ED-4DB2-BD59-A6C34878D82A}">
                    <a16:rowId xmlns:a16="http://schemas.microsoft.com/office/drawing/2014/main" xmlns="" val="10000"/>
                  </a:ext>
                </a:extLst>
              </a:tr>
              <a:tr h="144132">
                <a:tc>
                  <a:txBody>
                    <a:bodyPr/>
                    <a:lstStyle/>
                    <a:p>
                      <a:pPr algn="ctr"/>
                      <a:r>
                        <a:rPr lang="en-US" sz="1400" b="0" i="0" u="none" strike="noStrike" kern="1200" baseline="0" dirty="0">
                          <a:solidFill>
                            <a:schemeClr val="tx1"/>
                          </a:solidFill>
                          <a:latin typeface="Arial" pitchFamily="34" charset="0"/>
                          <a:ea typeface="+mn-ea"/>
                          <a:cs typeface="Arial" pitchFamily="34" charset="0"/>
                        </a:rPr>
                        <a:t>O+</a:t>
                      </a:r>
                      <a:endParaRPr lang="ru-RU" sz="1400" dirty="0">
                        <a:latin typeface="Arial" pitchFamily="34" charset="0"/>
                        <a:cs typeface="Arial" pitchFamily="34" charset="0"/>
                      </a:endParaRPr>
                    </a:p>
                  </a:txBody>
                  <a:tcPr/>
                </a:tc>
                <a:tc>
                  <a:txBody>
                    <a:bodyPr/>
                    <a:lstStyle/>
                    <a:p>
                      <a:pPr algn="ctr"/>
                      <a:r>
                        <a:rPr lang="ru-RU" sz="1400" b="0" i="0" u="none" strike="noStrike" kern="1200" baseline="0" dirty="0">
                          <a:solidFill>
                            <a:schemeClr val="tx1"/>
                          </a:solidFill>
                          <a:latin typeface="Arial" pitchFamily="34" charset="0"/>
                          <a:ea typeface="+mn-ea"/>
                          <a:cs typeface="Arial" pitchFamily="34" charset="0"/>
                        </a:rPr>
                        <a:t>0.374</a:t>
                      </a:r>
                      <a:endParaRPr lang="ru-RU" sz="1400" dirty="0">
                        <a:latin typeface="Arial" pitchFamily="34" charset="0"/>
                        <a:cs typeface="Arial" pitchFamily="34" charset="0"/>
                      </a:endParaRPr>
                    </a:p>
                  </a:txBody>
                  <a:tcPr/>
                </a:tc>
                <a:extLst>
                  <a:ext uri="{0D108BD9-81ED-4DB2-BD59-A6C34878D82A}">
                    <a16:rowId xmlns:a16="http://schemas.microsoft.com/office/drawing/2014/main" xmlns="" val="10001"/>
                  </a:ext>
                </a:extLst>
              </a:tr>
              <a:tr h="144132">
                <a:tc>
                  <a:txBody>
                    <a:bodyPr/>
                    <a:lstStyle/>
                    <a:p>
                      <a:pPr algn="ctr"/>
                      <a:r>
                        <a:rPr lang="en-US" sz="1400" b="0" i="0" u="none" strike="noStrike" kern="1200" baseline="0" dirty="0">
                          <a:solidFill>
                            <a:schemeClr val="tx1"/>
                          </a:solidFill>
                          <a:latin typeface="Arial" pitchFamily="34" charset="0"/>
                          <a:ea typeface="+mn-ea"/>
                          <a:cs typeface="Arial" pitchFamily="34" charset="0"/>
                        </a:rPr>
                        <a:t>O−</a:t>
                      </a:r>
                      <a:endParaRPr lang="ru-RU" sz="1400" dirty="0">
                        <a:latin typeface="Arial" pitchFamily="34" charset="0"/>
                        <a:cs typeface="Arial" pitchFamily="34" charset="0"/>
                      </a:endParaRPr>
                    </a:p>
                  </a:txBody>
                  <a:tcPr/>
                </a:tc>
                <a:tc>
                  <a:txBody>
                    <a:bodyPr/>
                    <a:lstStyle/>
                    <a:p>
                      <a:pPr algn="ctr"/>
                      <a:r>
                        <a:rPr lang="ru-RU" sz="1400" b="0" i="0" u="none" strike="noStrike" kern="1200" baseline="0" dirty="0">
                          <a:solidFill>
                            <a:schemeClr val="tx1"/>
                          </a:solidFill>
                          <a:latin typeface="Arial" pitchFamily="34" charset="0"/>
                          <a:ea typeface="+mn-ea"/>
                          <a:cs typeface="Arial" pitchFamily="34" charset="0"/>
                        </a:rPr>
                        <a:t>0.066</a:t>
                      </a:r>
                      <a:endParaRPr lang="ru-RU" sz="1400" dirty="0">
                        <a:latin typeface="Arial" pitchFamily="34" charset="0"/>
                        <a:cs typeface="Arial" pitchFamily="34" charset="0"/>
                      </a:endParaRPr>
                    </a:p>
                  </a:txBody>
                  <a:tcPr/>
                </a:tc>
                <a:extLst>
                  <a:ext uri="{0D108BD9-81ED-4DB2-BD59-A6C34878D82A}">
                    <a16:rowId xmlns:a16="http://schemas.microsoft.com/office/drawing/2014/main" xmlns="" val="10002"/>
                  </a:ext>
                </a:extLst>
              </a:tr>
              <a:tr h="144132">
                <a:tc>
                  <a:txBody>
                    <a:bodyPr/>
                    <a:lstStyle/>
                    <a:p>
                      <a:pPr algn="ctr"/>
                      <a:r>
                        <a:rPr lang="en-US" sz="1400" b="0" i="0" u="none" strike="noStrike" kern="1200" baseline="0" dirty="0">
                          <a:solidFill>
                            <a:schemeClr val="tx1"/>
                          </a:solidFill>
                          <a:latin typeface="Arial" pitchFamily="34" charset="0"/>
                          <a:ea typeface="+mn-ea"/>
                          <a:cs typeface="Arial" pitchFamily="34" charset="0"/>
                        </a:rPr>
                        <a:t>A+</a:t>
                      </a:r>
                      <a:endParaRPr lang="ru-RU" sz="1400" dirty="0">
                        <a:latin typeface="Arial" pitchFamily="34" charset="0"/>
                        <a:cs typeface="Arial" pitchFamily="34" charset="0"/>
                      </a:endParaRPr>
                    </a:p>
                  </a:txBody>
                  <a:tcPr/>
                </a:tc>
                <a:tc>
                  <a:txBody>
                    <a:bodyPr/>
                    <a:lstStyle/>
                    <a:p>
                      <a:pPr algn="ctr"/>
                      <a:r>
                        <a:rPr lang="ru-RU" sz="1400" b="0" i="0" u="none" strike="noStrike" kern="1200" baseline="0" dirty="0">
                          <a:solidFill>
                            <a:schemeClr val="tx1"/>
                          </a:solidFill>
                          <a:latin typeface="Arial" pitchFamily="34" charset="0"/>
                          <a:ea typeface="+mn-ea"/>
                          <a:cs typeface="Arial" pitchFamily="34" charset="0"/>
                        </a:rPr>
                        <a:t>0.357</a:t>
                      </a:r>
                      <a:endParaRPr lang="ru-RU" sz="1400" dirty="0">
                        <a:latin typeface="Arial" pitchFamily="34" charset="0"/>
                        <a:cs typeface="Arial" pitchFamily="34" charset="0"/>
                      </a:endParaRPr>
                    </a:p>
                  </a:txBody>
                  <a:tcPr/>
                </a:tc>
                <a:extLst>
                  <a:ext uri="{0D108BD9-81ED-4DB2-BD59-A6C34878D82A}">
                    <a16:rowId xmlns:a16="http://schemas.microsoft.com/office/drawing/2014/main" xmlns="" val="10003"/>
                  </a:ext>
                </a:extLst>
              </a:tr>
              <a:tr h="144132">
                <a:tc>
                  <a:txBody>
                    <a:bodyPr/>
                    <a:lstStyle/>
                    <a:p>
                      <a:pPr algn="ctr"/>
                      <a:r>
                        <a:rPr lang="en-US" sz="1400" b="0" i="0" u="none" strike="noStrike" kern="1200" baseline="0" dirty="0">
                          <a:solidFill>
                            <a:schemeClr val="tx1"/>
                          </a:solidFill>
                          <a:latin typeface="Arial" pitchFamily="34" charset="0"/>
                          <a:ea typeface="+mn-ea"/>
                          <a:cs typeface="Arial" pitchFamily="34" charset="0"/>
                        </a:rPr>
                        <a:t>A−</a:t>
                      </a:r>
                      <a:endParaRPr lang="ru-RU" sz="1400" dirty="0">
                        <a:latin typeface="Arial" pitchFamily="34" charset="0"/>
                        <a:cs typeface="Arial" pitchFamily="34" charset="0"/>
                      </a:endParaRPr>
                    </a:p>
                  </a:txBody>
                  <a:tcPr/>
                </a:tc>
                <a:tc>
                  <a:txBody>
                    <a:bodyPr/>
                    <a:lstStyle/>
                    <a:p>
                      <a:pPr algn="ctr"/>
                      <a:r>
                        <a:rPr lang="ru-RU" sz="1400" b="0" i="0" u="none" strike="noStrike" kern="1200" baseline="0" dirty="0">
                          <a:solidFill>
                            <a:schemeClr val="tx1"/>
                          </a:solidFill>
                          <a:latin typeface="Arial" pitchFamily="34" charset="0"/>
                          <a:ea typeface="+mn-ea"/>
                          <a:cs typeface="Arial" pitchFamily="34" charset="0"/>
                        </a:rPr>
                        <a:t>0.063</a:t>
                      </a:r>
                      <a:endParaRPr lang="ru-RU" sz="1400" dirty="0">
                        <a:latin typeface="Arial" pitchFamily="34" charset="0"/>
                        <a:cs typeface="Arial" pitchFamily="34" charset="0"/>
                      </a:endParaRPr>
                    </a:p>
                  </a:txBody>
                  <a:tcPr/>
                </a:tc>
                <a:extLst>
                  <a:ext uri="{0D108BD9-81ED-4DB2-BD59-A6C34878D82A}">
                    <a16:rowId xmlns:a16="http://schemas.microsoft.com/office/drawing/2014/main" xmlns="" val="10004"/>
                  </a:ext>
                </a:extLst>
              </a:tr>
              <a:tr h="144132">
                <a:tc>
                  <a:txBody>
                    <a:bodyPr/>
                    <a:lstStyle/>
                    <a:p>
                      <a:pPr algn="ctr"/>
                      <a:r>
                        <a:rPr lang="en-US" sz="1400" b="0" i="0" u="none" strike="noStrike" kern="1200" baseline="0" dirty="0">
                          <a:solidFill>
                            <a:schemeClr val="tx1"/>
                          </a:solidFill>
                          <a:latin typeface="Arial" pitchFamily="34" charset="0"/>
                          <a:ea typeface="+mn-ea"/>
                          <a:cs typeface="Arial" pitchFamily="34" charset="0"/>
                        </a:rPr>
                        <a:t>B+</a:t>
                      </a:r>
                      <a:endParaRPr lang="ru-RU" sz="1400" dirty="0">
                        <a:latin typeface="Arial" pitchFamily="34" charset="0"/>
                        <a:cs typeface="Arial" pitchFamily="34" charset="0"/>
                      </a:endParaRPr>
                    </a:p>
                  </a:txBody>
                  <a:tcPr/>
                </a:tc>
                <a:tc>
                  <a:txBody>
                    <a:bodyPr/>
                    <a:lstStyle/>
                    <a:p>
                      <a:pPr algn="ctr"/>
                      <a:r>
                        <a:rPr lang="ru-RU" sz="1400" b="0" i="0" u="none" strike="noStrike" kern="1200" baseline="0" dirty="0">
                          <a:solidFill>
                            <a:schemeClr val="tx1"/>
                          </a:solidFill>
                          <a:latin typeface="Arial" pitchFamily="34" charset="0"/>
                          <a:ea typeface="+mn-ea"/>
                          <a:cs typeface="Arial" pitchFamily="34" charset="0"/>
                        </a:rPr>
                        <a:t>0.085</a:t>
                      </a:r>
                      <a:endParaRPr lang="ru-RU" sz="1400" dirty="0">
                        <a:latin typeface="Arial" pitchFamily="34" charset="0"/>
                        <a:cs typeface="Arial" pitchFamily="34" charset="0"/>
                      </a:endParaRPr>
                    </a:p>
                  </a:txBody>
                  <a:tcPr/>
                </a:tc>
                <a:extLst>
                  <a:ext uri="{0D108BD9-81ED-4DB2-BD59-A6C34878D82A}">
                    <a16:rowId xmlns:a16="http://schemas.microsoft.com/office/drawing/2014/main" xmlns="" val="10005"/>
                  </a:ext>
                </a:extLst>
              </a:tr>
              <a:tr h="144132">
                <a:tc>
                  <a:txBody>
                    <a:bodyPr/>
                    <a:lstStyle/>
                    <a:p>
                      <a:pPr algn="ctr"/>
                      <a:r>
                        <a:rPr lang="en-US" sz="1400" b="0" i="0" u="none" strike="noStrike" kern="1200" baseline="0" dirty="0">
                          <a:solidFill>
                            <a:schemeClr val="tx1"/>
                          </a:solidFill>
                          <a:latin typeface="Arial" pitchFamily="34" charset="0"/>
                          <a:ea typeface="+mn-ea"/>
                          <a:cs typeface="Arial" pitchFamily="34" charset="0"/>
                        </a:rPr>
                        <a:t>B−</a:t>
                      </a:r>
                      <a:endParaRPr lang="ru-RU" sz="1400" dirty="0">
                        <a:latin typeface="Arial" pitchFamily="34" charset="0"/>
                        <a:cs typeface="Arial" pitchFamily="34" charset="0"/>
                      </a:endParaRPr>
                    </a:p>
                  </a:txBody>
                  <a:tcPr/>
                </a:tc>
                <a:tc>
                  <a:txBody>
                    <a:bodyPr/>
                    <a:lstStyle/>
                    <a:p>
                      <a:pPr algn="ctr"/>
                      <a:r>
                        <a:rPr lang="ru-RU" sz="1400" b="0" i="0" u="none" strike="noStrike" kern="1200" baseline="0" dirty="0">
                          <a:solidFill>
                            <a:schemeClr val="tx1"/>
                          </a:solidFill>
                          <a:latin typeface="Arial" pitchFamily="34" charset="0"/>
                          <a:ea typeface="+mn-ea"/>
                          <a:cs typeface="Arial" pitchFamily="34" charset="0"/>
                        </a:rPr>
                        <a:t>0.015</a:t>
                      </a:r>
                      <a:endParaRPr lang="ru-RU" sz="1400" dirty="0">
                        <a:latin typeface="Arial" pitchFamily="34" charset="0"/>
                        <a:cs typeface="Arial" pitchFamily="34" charset="0"/>
                      </a:endParaRPr>
                    </a:p>
                  </a:txBody>
                  <a:tcPr/>
                </a:tc>
                <a:extLst>
                  <a:ext uri="{0D108BD9-81ED-4DB2-BD59-A6C34878D82A}">
                    <a16:rowId xmlns:a16="http://schemas.microsoft.com/office/drawing/2014/main" xmlns="" val="10006"/>
                  </a:ext>
                </a:extLst>
              </a:tr>
              <a:tr h="144132">
                <a:tc>
                  <a:txBody>
                    <a:bodyPr/>
                    <a:lstStyle/>
                    <a:p>
                      <a:pPr algn="ctr"/>
                      <a:r>
                        <a:rPr lang="en-US" sz="1400" b="0" i="0" u="none" strike="noStrike" kern="1200" baseline="0" dirty="0">
                          <a:solidFill>
                            <a:schemeClr val="tx1"/>
                          </a:solidFill>
                          <a:latin typeface="Arial" pitchFamily="34" charset="0"/>
                          <a:ea typeface="+mn-ea"/>
                          <a:cs typeface="Arial" pitchFamily="34" charset="0"/>
                        </a:rPr>
                        <a:t>AB+</a:t>
                      </a:r>
                      <a:endParaRPr lang="ru-RU" sz="1400" dirty="0">
                        <a:latin typeface="Arial" pitchFamily="34" charset="0"/>
                        <a:cs typeface="Arial" pitchFamily="34" charset="0"/>
                      </a:endParaRPr>
                    </a:p>
                  </a:txBody>
                  <a:tcPr/>
                </a:tc>
                <a:tc>
                  <a:txBody>
                    <a:bodyPr/>
                    <a:lstStyle/>
                    <a:p>
                      <a:pPr algn="ctr"/>
                      <a:r>
                        <a:rPr lang="ru-RU" sz="1400" b="0" i="0" u="none" strike="noStrike" kern="1200" baseline="0" dirty="0">
                          <a:solidFill>
                            <a:schemeClr val="tx1"/>
                          </a:solidFill>
                          <a:latin typeface="Arial" pitchFamily="34" charset="0"/>
                          <a:ea typeface="+mn-ea"/>
                          <a:cs typeface="Arial" pitchFamily="34" charset="0"/>
                        </a:rPr>
                        <a:t>0.034</a:t>
                      </a:r>
                      <a:endParaRPr lang="ru-RU" sz="1400" dirty="0">
                        <a:latin typeface="Arial" pitchFamily="34" charset="0"/>
                        <a:cs typeface="Arial" pitchFamily="34" charset="0"/>
                      </a:endParaRPr>
                    </a:p>
                  </a:txBody>
                  <a:tcPr/>
                </a:tc>
                <a:extLst>
                  <a:ext uri="{0D108BD9-81ED-4DB2-BD59-A6C34878D82A}">
                    <a16:rowId xmlns:a16="http://schemas.microsoft.com/office/drawing/2014/main" xmlns="" val="10007"/>
                  </a:ext>
                </a:extLst>
              </a:tr>
              <a:tr h="144132">
                <a:tc>
                  <a:txBody>
                    <a:bodyPr/>
                    <a:lstStyle/>
                    <a:p>
                      <a:pPr algn="ctr"/>
                      <a:r>
                        <a:rPr lang="en-US" sz="1400" b="0" i="0" u="none" strike="noStrike" kern="1200" baseline="0" dirty="0">
                          <a:solidFill>
                            <a:schemeClr val="tx1"/>
                          </a:solidFill>
                          <a:latin typeface="Arial" pitchFamily="34" charset="0"/>
                          <a:ea typeface="+mn-ea"/>
                          <a:cs typeface="Arial" pitchFamily="34" charset="0"/>
                        </a:rPr>
                        <a:t>AB−</a:t>
                      </a:r>
                      <a:endParaRPr lang="ru-RU" sz="1400" dirty="0">
                        <a:latin typeface="Arial" pitchFamily="34" charset="0"/>
                        <a:cs typeface="Arial" pitchFamily="34" charset="0"/>
                      </a:endParaRPr>
                    </a:p>
                  </a:txBody>
                  <a:tcPr/>
                </a:tc>
                <a:tc>
                  <a:txBody>
                    <a:bodyPr/>
                    <a:lstStyle/>
                    <a:p>
                      <a:pPr algn="ctr"/>
                      <a:r>
                        <a:rPr lang="ru-RU" sz="1400" b="0" i="0" u="none" strike="noStrike" kern="1200" baseline="0" dirty="0">
                          <a:solidFill>
                            <a:schemeClr val="tx1"/>
                          </a:solidFill>
                          <a:latin typeface="Arial" pitchFamily="34" charset="0"/>
                          <a:ea typeface="+mn-ea"/>
                          <a:cs typeface="Arial" pitchFamily="34" charset="0"/>
                        </a:rPr>
                        <a:t>0.006</a:t>
                      </a:r>
                      <a:endParaRPr lang="ru-RU" sz="1400" dirty="0">
                        <a:latin typeface="Arial" pitchFamily="34" charset="0"/>
                        <a:cs typeface="Arial" pitchFamily="34" charset="0"/>
                      </a:endParaRPr>
                    </a:p>
                  </a:txBody>
                  <a:tcPr/>
                </a:tc>
                <a:extLst>
                  <a:ext uri="{0D108BD9-81ED-4DB2-BD59-A6C34878D82A}">
                    <a16:rowId xmlns:a16="http://schemas.microsoft.com/office/drawing/2014/main" xmlns="" val="10008"/>
                  </a:ext>
                </a:extLst>
              </a:tr>
            </a:tbl>
          </a:graphicData>
        </a:graphic>
      </p:graphicFrame>
      <p:pic>
        <p:nvPicPr>
          <p:cNvPr id="7" name="Picture 2" descr="A graphic representation of three variants of genes is shown."/>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535489" y="4102225"/>
            <a:ext cx="3397627" cy="257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13305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9144000" cy="1325563"/>
          </a:xfrm>
        </p:spPr>
        <p:txBody>
          <a:bodyPr/>
          <a:lstStyle/>
          <a:p>
            <a:pPr algn="ctr"/>
            <a:r>
              <a:rPr lang="en-CA" dirty="0" smtClean="0"/>
              <a:t>Probability Rules: General Addition Principle</a:t>
            </a:r>
            <a:endParaRPr lang="en-CA" dirty="0"/>
          </a:p>
        </p:txBody>
      </p:sp>
      <p:sp>
        <p:nvSpPr>
          <p:cNvPr id="3" name="Content Placeholder 2"/>
          <p:cNvSpPr>
            <a:spLocks noGrp="1"/>
          </p:cNvSpPr>
          <p:nvPr>
            <p:ph idx="1"/>
          </p:nvPr>
        </p:nvSpPr>
        <p:spPr>
          <a:xfrm>
            <a:off x="-1" y="1512474"/>
            <a:ext cx="9144000" cy="4351338"/>
          </a:xfrm>
        </p:spPr>
        <p:txBody>
          <a:bodyPr/>
          <a:lstStyle/>
          <a:p>
            <a:pPr marL="0" indent="0" algn="ctr">
              <a:buNone/>
            </a:pPr>
            <a:r>
              <a:rPr lang="en-US" dirty="0" err="1"/>
              <a:t>Pr</a:t>
            </a:r>
            <a:r>
              <a:rPr lang="en-US" dirty="0"/>
              <a:t>[</a:t>
            </a:r>
            <a:r>
              <a:rPr lang="en-US" i="1" dirty="0"/>
              <a:t>A</a:t>
            </a:r>
            <a:r>
              <a:rPr lang="en-US" dirty="0"/>
              <a:t> or </a:t>
            </a:r>
            <a:r>
              <a:rPr lang="en-US" i="1" dirty="0"/>
              <a:t>B</a:t>
            </a:r>
            <a:r>
              <a:rPr lang="en-US" dirty="0"/>
              <a:t>]= </a:t>
            </a:r>
            <a:r>
              <a:rPr lang="en-US" dirty="0" err="1"/>
              <a:t>Pr</a:t>
            </a:r>
            <a:r>
              <a:rPr lang="en-US" dirty="0"/>
              <a:t>[</a:t>
            </a:r>
            <a:r>
              <a:rPr lang="en-US" i="1" dirty="0"/>
              <a:t>A</a:t>
            </a:r>
            <a:r>
              <a:rPr lang="en-US" dirty="0"/>
              <a:t>] + </a:t>
            </a:r>
            <a:r>
              <a:rPr lang="en-US" dirty="0" err="1"/>
              <a:t>Pr</a:t>
            </a:r>
            <a:r>
              <a:rPr lang="en-US" dirty="0"/>
              <a:t>[</a:t>
            </a:r>
            <a:r>
              <a:rPr lang="en-US" i="1" dirty="0"/>
              <a:t>B</a:t>
            </a:r>
            <a:r>
              <a:rPr lang="en-US" dirty="0"/>
              <a:t>] − </a:t>
            </a:r>
            <a:r>
              <a:rPr lang="en-US" dirty="0" err="1"/>
              <a:t>Pr</a:t>
            </a:r>
            <a:r>
              <a:rPr lang="en-US" dirty="0"/>
              <a:t>[</a:t>
            </a:r>
            <a:r>
              <a:rPr lang="en-US" i="1" dirty="0"/>
              <a:t>A</a:t>
            </a:r>
            <a:r>
              <a:rPr lang="en-US" dirty="0"/>
              <a:t> and </a:t>
            </a:r>
            <a:r>
              <a:rPr lang="en-US" i="1" dirty="0"/>
              <a:t>B</a:t>
            </a:r>
            <a:r>
              <a:rPr lang="en-US" dirty="0" smtClean="0"/>
              <a:t>]</a:t>
            </a:r>
          </a:p>
          <a:p>
            <a:pPr marL="0" indent="0" algn="ctr">
              <a:buNone/>
            </a:pPr>
            <a:r>
              <a:rPr lang="en-US" dirty="0" smtClean="0"/>
              <a:t>What is the probability that a randomly chosen person has blood type O or is Rh +?</a:t>
            </a:r>
          </a:p>
          <a:p>
            <a:pPr marL="0" indent="0" algn="ctr">
              <a:buNone/>
            </a:pPr>
            <a:r>
              <a:rPr lang="en-US" dirty="0" err="1" smtClean="0"/>
              <a:t>Pr</a:t>
            </a:r>
            <a:r>
              <a:rPr lang="en-US" dirty="0" smtClean="0"/>
              <a:t>[O] + </a:t>
            </a:r>
            <a:r>
              <a:rPr lang="en-US" dirty="0" err="1" smtClean="0"/>
              <a:t>Pr</a:t>
            </a:r>
            <a:r>
              <a:rPr lang="en-US" dirty="0" smtClean="0"/>
              <a:t>[+] – P[O and +] = (0.374+0.066) + (0.374+0.357+0.085+0.034) – 0.374 = 0.916</a:t>
            </a:r>
            <a:endParaRPr lang="en-US" dirty="0"/>
          </a:p>
          <a:p>
            <a:endParaRPr lang="en-CA" dirty="0"/>
          </a:p>
        </p:txBody>
      </p:sp>
      <p:graphicFrame>
        <p:nvGraphicFramePr>
          <p:cNvPr id="6" name="Table Placeholder 2"/>
          <p:cNvGraphicFramePr>
            <a:graphicFrameLocks/>
          </p:cNvGraphicFramePr>
          <p:nvPr>
            <p:extLst/>
          </p:nvPr>
        </p:nvGraphicFramePr>
        <p:xfrm>
          <a:off x="1207608" y="3933825"/>
          <a:ext cx="2294573" cy="2743200"/>
        </p:xfrm>
        <a:graphic>
          <a:graphicData uri="http://schemas.openxmlformats.org/drawingml/2006/table">
            <a:tbl>
              <a:tblPr firstRow="1" bandRow="1"/>
              <a:tblGrid>
                <a:gridCol w="1146493">
                  <a:extLst>
                    <a:ext uri="{9D8B030D-6E8A-4147-A177-3AD203B41FA5}">
                      <a16:colId xmlns:a16="http://schemas.microsoft.com/office/drawing/2014/main" xmlns="" val="20000"/>
                    </a:ext>
                  </a:extLst>
                </a:gridCol>
                <a:gridCol w="1148080">
                  <a:extLst>
                    <a:ext uri="{9D8B030D-6E8A-4147-A177-3AD203B41FA5}">
                      <a16:colId xmlns:a16="http://schemas.microsoft.com/office/drawing/2014/main" xmlns="" val="20001"/>
                    </a:ext>
                  </a:extLst>
                </a:gridCol>
              </a:tblGrid>
              <a:tr h="175361">
                <a:tc>
                  <a:txBody>
                    <a:bodyPr/>
                    <a:lstStyle/>
                    <a:p>
                      <a:pPr algn="ctr"/>
                      <a:r>
                        <a:rPr lang="en-US" sz="1400" b="1" i="0" u="none" strike="noStrike" kern="1200" baseline="0" dirty="0">
                          <a:solidFill>
                            <a:schemeClr val="tx1"/>
                          </a:solidFill>
                          <a:latin typeface="Arial" pitchFamily="34" charset="0"/>
                          <a:ea typeface="+mn-ea"/>
                          <a:cs typeface="Arial" pitchFamily="34" charset="0"/>
                        </a:rPr>
                        <a:t>Blood type</a:t>
                      </a:r>
                      <a:endParaRPr lang="ru-RU" sz="1400" b="1" dirty="0">
                        <a:latin typeface="Arial" pitchFamily="34" charset="0"/>
                        <a:cs typeface="Arial" pitchFamily="34" charset="0"/>
                      </a:endParaRPr>
                    </a:p>
                  </a:txBody>
                  <a:tcPr/>
                </a:tc>
                <a:tc>
                  <a:txBody>
                    <a:bodyPr/>
                    <a:lstStyle/>
                    <a:p>
                      <a:pPr algn="ctr"/>
                      <a:r>
                        <a:rPr lang="en-US" sz="1400" b="1" i="0" u="none" strike="noStrike" kern="1200" baseline="0" dirty="0">
                          <a:solidFill>
                            <a:schemeClr val="tx1"/>
                          </a:solidFill>
                          <a:latin typeface="Arial" pitchFamily="34" charset="0"/>
                          <a:ea typeface="+mn-ea"/>
                          <a:cs typeface="Arial" pitchFamily="34" charset="0"/>
                        </a:rPr>
                        <a:t>Probability</a:t>
                      </a:r>
                      <a:endParaRPr lang="ru-RU" sz="1400" b="1" dirty="0">
                        <a:latin typeface="Arial" pitchFamily="34" charset="0"/>
                        <a:cs typeface="Arial" pitchFamily="34" charset="0"/>
                      </a:endParaRPr>
                    </a:p>
                  </a:txBody>
                  <a:tcPr/>
                </a:tc>
                <a:extLst>
                  <a:ext uri="{0D108BD9-81ED-4DB2-BD59-A6C34878D82A}">
                    <a16:rowId xmlns:a16="http://schemas.microsoft.com/office/drawing/2014/main" xmlns="" val="10000"/>
                  </a:ext>
                </a:extLst>
              </a:tr>
              <a:tr h="144132">
                <a:tc>
                  <a:txBody>
                    <a:bodyPr/>
                    <a:lstStyle/>
                    <a:p>
                      <a:pPr algn="ctr"/>
                      <a:r>
                        <a:rPr lang="en-US" sz="1400" b="0" i="0" u="none" strike="noStrike" kern="1200" baseline="0" dirty="0">
                          <a:solidFill>
                            <a:schemeClr val="tx1"/>
                          </a:solidFill>
                          <a:latin typeface="Arial" pitchFamily="34" charset="0"/>
                          <a:ea typeface="+mn-ea"/>
                          <a:cs typeface="Arial" pitchFamily="34" charset="0"/>
                        </a:rPr>
                        <a:t>O+</a:t>
                      </a:r>
                      <a:endParaRPr lang="ru-RU" sz="1400" dirty="0">
                        <a:latin typeface="Arial" pitchFamily="34" charset="0"/>
                        <a:cs typeface="Arial" pitchFamily="34" charset="0"/>
                      </a:endParaRPr>
                    </a:p>
                  </a:txBody>
                  <a:tcPr/>
                </a:tc>
                <a:tc>
                  <a:txBody>
                    <a:bodyPr/>
                    <a:lstStyle/>
                    <a:p>
                      <a:pPr algn="ctr"/>
                      <a:r>
                        <a:rPr lang="ru-RU" sz="1400" b="0" i="0" u="none" strike="noStrike" kern="1200" baseline="0" dirty="0">
                          <a:solidFill>
                            <a:schemeClr val="tx1"/>
                          </a:solidFill>
                          <a:latin typeface="Arial" pitchFamily="34" charset="0"/>
                          <a:ea typeface="+mn-ea"/>
                          <a:cs typeface="Arial" pitchFamily="34" charset="0"/>
                        </a:rPr>
                        <a:t>0.374</a:t>
                      </a:r>
                      <a:endParaRPr lang="ru-RU" sz="1400" dirty="0">
                        <a:latin typeface="Arial" pitchFamily="34" charset="0"/>
                        <a:cs typeface="Arial" pitchFamily="34" charset="0"/>
                      </a:endParaRPr>
                    </a:p>
                  </a:txBody>
                  <a:tcPr/>
                </a:tc>
                <a:extLst>
                  <a:ext uri="{0D108BD9-81ED-4DB2-BD59-A6C34878D82A}">
                    <a16:rowId xmlns:a16="http://schemas.microsoft.com/office/drawing/2014/main" xmlns="" val="10001"/>
                  </a:ext>
                </a:extLst>
              </a:tr>
              <a:tr h="144132">
                <a:tc>
                  <a:txBody>
                    <a:bodyPr/>
                    <a:lstStyle/>
                    <a:p>
                      <a:pPr algn="ctr"/>
                      <a:r>
                        <a:rPr lang="en-US" sz="1400" b="0" i="0" u="none" strike="noStrike" kern="1200" baseline="0" dirty="0">
                          <a:solidFill>
                            <a:schemeClr val="tx1"/>
                          </a:solidFill>
                          <a:latin typeface="Arial" pitchFamily="34" charset="0"/>
                          <a:ea typeface="+mn-ea"/>
                          <a:cs typeface="Arial" pitchFamily="34" charset="0"/>
                        </a:rPr>
                        <a:t>O−</a:t>
                      </a:r>
                      <a:endParaRPr lang="ru-RU" sz="1400" dirty="0">
                        <a:latin typeface="Arial" pitchFamily="34" charset="0"/>
                        <a:cs typeface="Arial" pitchFamily="34" charset="0"/>
                      </a:endParaRPr>
                    </a:p>
                  </a:txBody>
                  <a:tcPr/>
                </a:tc>
                <a:tc>
                  <a:txBody>
                    <a:bodyPr/>
                    <a:lstStyle/>
                    <a:p>
                      <a:pPr algn="ctr"/>
                      <a:r>
                        <a:rPr lang="ru-RU" sz="1400" b="0" i="0" u="none" strike="noStrike" kern="1200" baseline="0" dirty="0">
                          <a:solidFill>
                            <a:schemeClr val="tx1"/>
                          </a:solidFill>
                          <a:latin typeface="Arial" pitchFamily="34" charset="0"/>
                          <a:ea typeface="+mn-ea"/>
                          <a:cs typeface="Arial" pitchFamily="34" charset="0"/>
                        </a:rPr>
                        <a:t>0.066</a:t>
                      </a:r>
                      <a:endParaRPr lang="ru-RU" sz="1400" dirty="0">
                        <a:latin typeface="Arial" pitchFamily="34" charset="0"/>
                        <a:cs typeface="Arial" pitchFamily="34" charset="0"/>
                      </a:endParaRPr>
                    </a:p>
                  </a:txBody>
                  <a:tcPr/>
                </a:tc>
                <a:extLst>
                  <a:ext uri="{0D108BD9-81ED-4DB2-BD59-A6C34878D82A}">
                    <a16:rowId xmlns:a16="http://schemas.microsoft.com/office/drawing/2014/main" xmlns="" val="10002"/>
                  </a:ext>
                </a:extLst>
              </a:tr>
              <a:tr h="144132">
                <a:tc>
                  <a:txBody>
                    <a:bodyPr/>
                    <a:lstStyle/>
                    <a:p>
                      <a:pPr algn="ctr"/>
                      <a:r>
                        <a:rPr lang="en-US" sz="1400" b="0" i="0" u="none" strike="noStrike" kern="1200" baseline="0" dirty="0">
                          <a:solidFill>
                            <a:schemeClr val="tx1"/>
                          </a:solidFill>
                          <a:latin typeface="Arial" pitchFamily="34" charset="0"/>
                          <a:ea typeface="+mn-ea"/>
                          <a:cs typeface="Arial" pitchFamily="34" charset="0"/>
                        </a:rPr>
                        <a:t>A+</a:t>
                      </a:r>
                      <a:endParaRPr lang="ru-RU" sz="1400" dirty="0">
                        <a:latin typeface="Arial" pitchFamily="34" charset="0"/>
                        <a:cs typeface="Arial" pitchFamily="34" charset="0"/>
                      </a:endParaRPr>
                    </a:p>
                  </a:txBody>
                  <a:tcPr/>
                </a:tc>
                <a:tc>
                  <a:txBody>
                    <a:bodyPr/>
                    <a:lstStyle/>
                    <a:p>
                      <a:pPr algn="ctr"/>
                      <a:r>
                        <a:rPr lang="ru-RU" sz="1400" b="0" i="0" u="none" strike="noStrike" kern="1200" baseline="0" dirty="0">
                          <a:solidFill>
                            <a:schemeClr val="tx1"/>
                          </a:solidFill>
                          <a:latin typeface="Arial" pitchFamily="34" charset="0"/>
                          <a:ea typeface="+mn-ea"/>
                          <a:cs typeface="Arial" pitchFamily="34" charset="0"/>
                        </a:rPr>
                        <a:t>0.357</a:t>
                      </a:r>
                      <a:endParaRPr lang="ru-RU" sz="1400" dirty="0">
                        <a:latin typeface="Arial" pitchFamily="34" charset="0"/>
                        <a:cs typeface="Arial" pitchFamily="34" charset="0"/>
                      </a:endParaRPr>
                    </a:p>
                  </a:txBody>
                  <a:tcPr/>
                </a:tc>
                <a:extLst>
                  <a:ext uri="{0D108BD9-81ED-4DB2-BD59-A6C34878D82A}">
                    <a16:rowId xmlns:a16="http://schemas.microsoft.com/office/drawing/2014/main" xmlns="" val="10003"/>
                  </a:ext>
                </a:extLst>
              </a:tr>
              <a:tr h="144132">
                <a:tc>
                  <a:txBody>
                    <a:bodyPr/>
                    <a:lstStyle/>
                    <a:p>
                      <a:pPr algn="ctr"/>
                      <a:r>
                        <a:rPr lang="en-US" sz="1400" b="0" i="0" u="none" strike="noStrike" kern="1200" baseline="0" dirty="0">
                          <a:solidFill>
                            <a:schemeClr val="tx1"/>
                          </a:solidFill>
                          <a:latin typeface="Arial" pitchFamily="34" charset="0"/>
                          <a:ea typeface="+mn-ea"/>
                          <a:cs typeface="Arial" pitchFamily="34" charset="0"/>
                        </a:rPr>
                        <a:t>A−</a:t>
                      </a:r>
                      <a:endParaRPr lang="ru-RU" sz="1400" dirty="0">
                        <a:latin typeface="Arial" pitchFamily="34" charset="0"/>
                        <a:cs typeface="Arial" pitchFamily="34" charset="0"/>
                      </a:endParaRPr>
                    </a:p>
                  </a:txBody>
                  <a:tcPr/>
                </a:tc>
                <a:tc>
                  <a:txBody>
                    <a:bodyPr/>
                    <a:lstStyle/>
                    <a:p>
                      <a:pPr algn="ctr"/>
                      <a:r>
                        <a:rPr lang="ru-RU" sz="1400" b="0" i="0" u="none" strike="noStrike" kern="1200" baseline="0" dirty="0">
                          <a:solidFill>
                            <a:schemeClr val="tx1"/>
                          </a:solidFill>
                          <a:latin typeface="Arial" pitchFamily="34" charset="0"/>
                          <a:ea typeface="+mn-ea"/>
                          <a:cs typeface="Arial" pitchFamily="34" charset="0"/>
                        </a:rPr>
                        <a:t>0.063</a:t>
                      </a:r>
                      <a:endParaRPr lang="ru-RU" sz="1400" dirty="0">
                        <a:latin typeface="Arial" pitchFamily="34" charset="0"/>
                        <a:cs typeface="Arial" pitchFamily="34" charset="0"/>
                      </a:endParaRPr>
                    </a:p>
                  </a:txBody>
                  <a:tcPr/>
                </a:tc>
                <a:extLst>
                  <a:ext uri="{0D108BD9-81ED-4DB2-BD59-A6C34878D82A}">
                    <a16:rowId xmlns:a16="http://schemas.microsoft.com/office/drawing/2014/main" xmlns="" val="10004"/>
                  </a:ext>
                </a:extLst>
              </a:tr>
              <a:tr h="144132">
                <a:tc>
                  <a:txBody>
                    <a:bodyPr/>
                    <a:lstStyle/>
                    <a:p>
                      <a:pPr algn="ctr"/>
                      <a:r>
                        <a:rPr lang="en-US" sz="1400" b="0" i="0" u="none" strike="noStrike" kern="1200" baseline="0" dirty="0">
                          <a:solidFill>
                            <a:schemeClr val="tx1"/>
                          </a:solidFill>
                          <a:latin typeface="Arial" pitchFamily="34" charset="0"/>
                          <a:ea typeface="+mn-ea"/>
                          <a:cs typeface="Arial" pitchFamily="34" charset="0"/>
                        </a:rPr>
                        <a:t>B+</a:t>
                      </a:r>
                      <a:endParaRPr lang="ru-RU" sz="1400" dirty="0">
                        <a:latin typeface="Arial" pitchFamily="34" charset="0"/>
                        <a:cs typeface="Arial" pitchFamily="34" charset="0"/>
                      </a:endParaRPr>
                    </a:p>
                  </a:txBody>
                  <a:tcPr/>
                </a:tc>
                <a:tc>
                  <a:txBody>
                    <a:bodyPr/>
                    <a:lstStyle/>
                    <a:p>
                      <a:pPr algn="ctr"/>
                      <a:r>
                        <a:rPr lang="ru-RU" sz="1400" b="0" i="0" u="none" strike="noStrike" kern="1200" baseline="0" dirty="0">
                          <a:solidFill>
                            <a:schemeClr val="tx1"/>
                          </a:solidFill>
                          <a:latin typeface="Arial" pitchFamily="34" charset="0"/>
                          <a:ea typeface="+mn-ea"/>
                          <a:cs typeface="Arial" pitchFamily="34" charset="0"/>
                        </a:rPr>
                        <a:t>0.085</a:t>
                      </a:r>
                      <a:endParaRPr lang="ru-RU" sz="1400" dirty="0">
                        <a:latin typeface="Arial" pitchFamily="34" charset="0"/>
                        <a:cs typeface="Arial" pitchFamily="34" charset="0"/>
                      </a:endParaRPr>
                    </a:p>
                  </a:txBody>
                  <a:tcPr/>
                </a:tc>
                <a:extLst>
                  <a:ext uri="{0D108BD9-81ED-4DB2-BD59-A6C34878D82A}">
                    <a16:rowId xmlns:a16="http://schemas.microsoft.com/office/drawing/2014/main" xmlns="" val="10005"/>
                  </a:ext>
                </a:extLst>
              </a:tr>
              <a:tr h="144132">
                <a:tc>
                  <a:txBody>
                    <a:bodyPr/>
                    <a:lstStyle/>
                    <a:p>
                      <a:pPr algn="ctr"/>
                      <a:r>
                        <a:rPr lang="en-US" sz="1400" b="0" i="0" u="none" strike="noStrike" kern="1200" baseline="0" dirty="0">
                          <a:solidFill>
                            <a:schemeClr val="tx1"/>
                          </a:solidFill>
                          <a:latin typeface="Arial" pitchFamily="34" charset="0"/>
                          <a:ea typeface="+mn-ea"/>
                          <a:cs typeface="Arial" pitchFamily="34" charset="0"/>
                        </a:rPr>
                        <a:t>B−</a:t>
                      </a:r>
                      <a:endParaRPr lang="ru-RU" sz="1400" dirty="0">
                        <a:latin typeface="Arial" pitchFamily="34" charset="0"/>
                        <a:cs typeface="Arial" pitchFamily="34" charset="0"/>
                      </a:endParaRPr>
                    </a:p>
                  </a:txBody>
                  <a:tcPr/>
                </a:tc>
                <a:tc>
                  <a:txBody>
                    <a:bodyPr/>
                    <a:lstStyle/>
                    <a:p>
                      <a:pPr algn="ctr"/>
                      <a:r>
                        <a:rPr lang="ru-RU" sz="1400" b="0" i="0" u="none" strike="noStrike" kern="1200" baseline="0" dirty="0">
                          <a:solidFill>
                            <a:schemeClr val="tx1"/>
                          </a:solidFill>
                          <a:latin typeface="Arial" pitchFamily="34" charset="0"/>
                          <a:ea typeface="+mn-ea"/>
                          <a:cs typeface="Arial" pitchFamily="34" charset="0"/>
                        </a:rPr>
                        <a:t>0.015</a:t>
                      </a:r>
                      <a:endParaRPr lang="ru-RU" sz="1400" dirty="0">
                        <a:latin typeface="Arial" pitchFamily="34" charset="0"/>
                        <a:cs typeface="Arial" pitchFamily="34" charset="0"/>
                      </a:endParaRPr>
                    </a:p>
                  </a:txBody>
                  <a:tcPr/>
                </a:tc>
                <a:extLst>
                  <a:ext uri="{0D108BD9-81ED-4DB2-BD59-A6C34878D82A}">
                    <a16:rowId xmlns:a16="http://schemas.microsoft.com/office/drawing/2014/main" xmlns="" val="10006"/>
                  </a:ext>
                </a:extLst>
              </a:tr>
              <a:tr h="144132">
                <a:tc>
                  <a:txBody>
                    <a:bodyPr/>
                    <a:lstStyle/>
                    <a:p>
                      <a:pPr algn="ctr"/>
                      <a:r>
                        <a:rPr lang="en-US" sz="1400" b="0" i="0" u="none" strike="noStrike" kern="1200" baseline="0" dirty="0">
                          <a:solidFill>
                            <a:schemeClr val="tx1"/>
                          </a:solidFill>
                          <a:latin typeface="Arial" pitchFamily="34" charset="0"/>
                          <a:ea typeface="+mn-ea"/>
                          <a:cs typeface="Arial" pitchFamily="34" charset="0"/>
                        </a:rPr>
                        <a:t>AB+</a:t>
                      </a:r>
                      <a:endParaRPr lang="ru-RU" sz="1400" dirty="0">
                        <a:latin typeface="Arial" pitchFamily="34" charset="0"/>
                        <a:cs typeface="Arial" pitchFamily="34" charset="0"/>
                      </a:endParaRPr>
                    </a:p>
                  </a:txBody>
                  <a:tcPr/>
                </a:tc>
                <a:tc>
                  <a:txBody>
                    <a:bodyPr/>
                    <a:lstStyle/>
                    <a:p>
                      <a:pPr algn="ctr"/>
                      <a:r>
                        <a:rPr lang="ru-RU" sz="1400" b="0" i="0" u="none" strike="noStrike" kern="1200" baseline="0" dirty="0">
                          <a:solidFill>
                            <a:schemeClr val="tx1"/>
                          </a:solidFill>
                          <a:latin typeface="Arial" pitchFamily="34" charset="0"/>
                          <a:ea typeface="+mn-ea"/>
                          <a:cs typeface="Arial" pitchFamily="34" charset="0"/>
                        </a:rPr>
                        <a:t>0.034</a:t>
                      </a:r>
                      <a:endParaRPr lang="ru-RU" sz="1400" dirty="0">
                        <a:latin typeface="Arial" pitchFamily="34" charset="0"/>
                        <a:cs typeface="Arial" pitchFamily="34" charset="0"/>
                      </a:endParaRPr>
                    </a:p>
                  </a:txBody>
                  <a:tcPr/>
                </a:tc>
                <a:extLst>
                  <a:ext uri="{0D108BD9-81ED-4DB2-BD59-A6C34878D82A}">
                    <a16:rowId xmlns:a16="http://schemas.microsoft.com/office/drawing/2014/main" xmlns="" val="10007"/>
                  </a:ext>
                </a:extLst>
              </a:tr>
              <a:tr h="144132">
                <a:tc>
                  <a:txBody>
                    <a:bodyPr/>
                    <a:lstStyle/>
                    <a:p>
                      <a:pPr algn="ctr"/>
                      <a:r>
                        <a:rPr lang="en-US" sz="1400" b="0" i="0" u="none" strike="noStrike" kern="1200" baseline="0" dirty="0">
                          <a:solidFill>
                            <a:schemeClr val="tx1"/>
                          </a:solidFill>
                          <a:latin typeface="Arial" pitchFamily="34" charset="0"/>
                          <a:ea typeface="+mn-ea"/>
                          <a:cs typeface="Arial" pitchFamily="34" charset="0"/>
                        </a:rPr>
                        <a:t>AB−</a:t>
                      </a:r>
                      <a:endParaRPr lang="ru-RU" sz="1400" dirty="0">
                        <a:latin typeface="Arial" pitchFamily="34" charset="0"/>
                        <a:cs typeface="Arial" pitchFamily="34" charset="0"/>
                      </a:endParaRPr>
                    </a:p>
                  </a:txBody>
                  <a:tcPr/>
                </a:tc>
                <a:tc>
                  <a:txBody>
                    <a:bodyPr/>
                    <a:lstStyle/>
                    <a:p>
                      <a:pPr algn="ctr"/>
                      <a:r>
                        <a:rPr lang="ru-RU" sz="1400" b="0" i="0" u="none" strike="noStrike" kern="1200" baseline="0" dirty="0">
                          <a:solidFill>
                            <a:schemeClr val="tx1"/>
                          </a:solidFill>
                          <a:latin typeface="Arial" pitchFamily="34" charset="0"/>
                          <a:ea typeface="+mn-ea"/>
                          <a:cs typeface="Arial" pitchFamily="34" charset="0"/>
                        </a:rPr>
                        <a:t>0.006</a:t>
                      </a:r>
                      <a:endParaRPr lang="ru-RU" sz="1400" dirty="0">
                        <a:latin typeface="Arial" pitchFamily="34" charset="0"/>
                        <a:cs typeface="Arial" pitchFamily="34" charset="0"/>
                      </a:endParaRPr>
                    </a:p>
                  </a:txBody>
                  <a:tcPr/>
                </a:tc>
                <a:extLst>
                  <a:ext uri="{0D108BD9-81ED-4DB2-BD59-A6C34878D82A}">
                    <a16:rowId xmlns:a16="http://schemas.microsoft.com/office/drawing/2014/main" xmlns="" val="10008"/>
                  </a:ext>
                </a:extLst>
              </a:tr>
            </a:tbl>
          </a:graphicData>
        </a:graphic>
      </p:graphicFrame>
      <p:pic>
        <p:nvPicPr>
          <p:cNvPr id="7" name="Picture 2" descr="A graphic representation of three variants of genes is shown."/>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535489" y="4102225"/>
            <a:ext cx="3397627" cy="257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3031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9144000" cy="1325563"/>
          </a:xfrm>
        </p:spPr>
        <p:txBody>
          <a:bodyPr>
            <a:normAutofit/>
          </a:bodyPr>
          <a:lstStyle/>
          <a:p>
            <a:pPr algn="ctr"/>
            <a:r>
              <a:rPr lang="en-CA" dirty="0" smtClean="0"/>
              <a:t>Probability Rules: Multiplication</a:t>
            </a:r>
            <a:endParaRPr lang="en-CA" dirty="0"/>
          </a:p>
        </p:txBody>
      </p:sp>
      <p:sp>
        <p:nvSpPr>
          <p:cNvPr id="3" name="Content Placeholder 2"/>
          <p:cNvSpPr>
            <a:spLocks noGrp="1"/>
          </p:cNvSpPr>
          <p:nvPr>
            <p:ph idx="1"/>
          </p:nvPr>
        </p:nvSpPr>
        <p:spPr>
          <a:xfrm>
            <a:off x="-1" y="1325563"/>
            <a:ext cx="9144000" cy="4351338"/>
          </a:xfrm>
        </p:spPr>
        <p:txBody>
          <a:bodyPr/>
          <a:lstStyle/>
          <a:p>
            <a:pPr marL="0" indent="0" algn="ctr">
              <a:buNone/>
            </a:pPr>
            <a:r>
              <a:rPr lang="en-US" dirty="0" smtClean="0"/>
              <a:t>For independent events:</a:t>
            </a:r>
          </a:p>
          <a:p>
            <a:pPr marL="0" indent="0" algn="ctr">
              <a:buNone/>
            </a:pPr>
            <a:r>
              <a:rPr lang="en-US" dirty="0" smtClean="0"/>
              <a:t>P[</a:t>
            </a:r>
            <a:r>
              <a:rPr lang="en-US" i="1" dirty="0" smtClean="0"/>
              <a:t>A</a:t>
            </a:r>
            <a:r>
              <a:rPr lang="en-US" dirty="0" smtClean="0"/>
              <a:t> </a:t>
            </a:r>
            <a:r>
              <a:rPr lang="en-US" dirty="0"/>
              <a:t>&amp; </a:t>
            </a:r>
            <a:r>
              <a:rPr lang="en-US" i="1" dirty="0"/>
              <a:t>B</a:t>
            </a:r>
            <a:r>
              <a:rPr lang="en-US" dirty="0"/>
              <a:t>] = P[</a:t>
            </a:r>
            <a:r>
              <a:rPr lang="en-US" i="1" dirty="0"/>
              <a:t>A</a:t>
            </a:r>
            <a:r>
              <a:rPr lang="en-US" dirty="0"/>
              <a:t>] </a:t>
            </a:r>
            <a:r>
              <a:rPr lang="en-US" dirty="0" smtClean="0"/>
              <a:t>P[</a:t>
            </a:r>
            <a:r>
              <a:rPr lang="en-US" i="1" dirty="0" smtClean="0"/>
              <a:t>B</a:t>
            </a:r>
            <a:r>
              <a:rPr lang="en-US" dirty="0" smtClean="0"/>
              <a:t>]</a:t>
            </a:r>
            <a:endParaRPr lang="en-US" dirty="0"/>
          </a:p>
          <a:p>
            <a:pPr marL="0" indent="0" algn="ctr">
              <a:buNone/>
            </a:pPr>
            <a:endParaRPr lang="en-CA" dirty="0"/>
          </a:p>
        </p:txBody>
      </p:sp>
    </p:spTree>
    <p:extLst>
      <p:ext uri="{BB962C8B-B14F-4D97-AF65-F5344CB8AC3E}">
        <p14:creationId xmlns:p14="http://schemas.microsoft.com/office/powerpoint/2010/main" val="32465300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9144000" cy="1325563"/>
          </a:xfrm>
        </p:spPr>
        <p:txBody>
          <a:bodyPr>
            <a:normAutofit/>
          </a:bodyPr>
          <a:lstStyle/>
          <a:p>
            <a:pPr algn="ctr"/>
            <a:r>
              <a:rPr lang="en-CA" dirty="0" smtClean="0"/>
              <a:t>Probability Rules: Multiplication</a:t>
            </a:r>
            <a:endParaRPr lang="en-CA" dirty="0"/>
          </a:p>
        </p:txBody>
      </p:sp>
      <p:sp>
        <p:nvSpPr>
          <p:cNvPr id="3" name="Content Placeholder 2"/>
          <p:cNvSpPr>
            <a:spLocks noGrp="1"/>
          </p:cNvSpPr>
          <p:nvPr>
            <p:ph idx="1"/>
          </p:nvPr>
        </p:nvSpPr>
        <p:spPr>
          <a:xfrm>
            <a:off x="-1" y="1325563"/>
            <a:ext cx="9144000" cy="4351338"/>
          </a:xfrm>
        </p:spPr>
        <p:txBody>
          <a:bodyPr/>
          <a:lstStyle/>
          <a:p>
            <a:pPr marL="0" indent="0" algn="ctr">
              <a:buNone/>
            </a:pPr>
            <a:r>
              <a:rPr lang="en-US" dirty="0" smtClean="0"/>
              <a:t>For independent events:</a:t>
            </a:r>
          </a:p>
          <a:p>
            <a:pPr marL="0" indent="0" algn="ctr">
              <a:buNone/>
            </a:pPr>
            <a:r>
              <a:rPr lang="en-US" dirty="0" smtClean="0"/>
              <a:t>P[</a:t>
            </a:r>
            <a:r>
              <a:rPr lang="en-US" i="1" dirty="0" smtClean="0"/>
              <a:t>A</a:t>
            </a:r>
            <a:r>
              <a:rPr lang="en-US" dirty="0" smtClean="0"/>
              <a:t> </a:t>
            </a:r>
            <a:r>
              <a:rPr lang="en-US" dirty="0"/>
              <a:t>&amp; </a:t>
            </a:r>
            <a:r>
              <a:rPr lang="en-US" i="1" dirty="0"/>
              <a:t>B</a:t>
            </a:r>
            <a:r>
              <a:rPr lang="en-US" dirty="0"/>
              <a:t>] = P[</a:t>
            </a:r>
            <a:r>
              <a:rPr lang="en-US" i="1" dirty="0"/>
              <a:t>A</a:t>
            </a:r>
            <a:r>
              <a:rPr lang="en-US" dirty="0"/>
              <a:t>] </a:t>
            </a:r>
            <a:r>
              <a:rPr lang="en-US" dirty="0" smtClean="0"/>
              <a:t>P[</a:t>
            </a:r>
            <a:r>
              <a:rPr lang="en-US" i="1" dirty="0" smtClean="0"/>
              <a:t>B</a:t>
            </a:r>
            <a:r>
              <a:rPr lang="en-US" dirty="0" smtClean="0"/>
              <a:t>]</a:t>
            </a:r>
            <a:endParaRPr lang="en-US" dirty="0"/>
          </a:p>
          <a:p>
            <a:pPr marL="0" indent="0" algn="ctr">
              <a:buNone/>
            </a:pPr>
            <a:endParaRPr lang="en-CA" dirty="0"/>
          </a:p>
        </p:txBody>
      </p:sp>
      <p:pic>
        <p:nvPicPr>
          <p:cNvPr id="8" name="Picture 2" descr="A table shows the possible outcomes of rolling two dice.&#10;A table of 6 rows and 6 columns shows all the possible outcomes of rolling two six-sided dice. First row reads: 1, 1; 1, 2; 1, 3; 1, 4; 1, 5; 1, 6; 2, 1; 2, 2; 2, 3; 2, 4; 2, 5; 2, 6; 3, 1; 3, 2; 3, 3; 3, 4; 3, 5; 3, 6; 4, 1; 4, 2; 4, 3; 4, 4; 4, 5; 4, 6; 5, 1; 5, 2; 5, 3; 5, 4; 5, 5; 5, 6; 6, 1; 6, 2; 6, 3; 6, 4; 6, 5; 6, 6. Third row is highlighted with the text reading, probability of rolling a 3 on the first roll is 1 over 6. The third column is highlighted with the text reading, probability of rolling a 3 on the second roll is 1 over 6. &#10;FIGURE 5.5-2 The general addition rule. Pr[A and B] is subtracted from Pr[ ] Pr[ ] + A B so that the outcomes where both A and B occur (the tan shaded areas) are not counted twice."/>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 y="2830882"/>
            <a:ext cx="6002479" cy="402711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201638" y="2855934"/>
            <a:ext cx="2743200" cy="3108543"/>
          </a:xfrm>
          <a:prstGeom prst="rect">
            <a:avLst/>
          </a:prstGeom>
          <a:noFill/>
        </p:spPr>
        <p:txBody>
          <a:bodyPr wrap="square" rtlCol="0">
            <a:spAutoFit/>
          </a:bodyPr>
          <a:lstStyle/>
          <a:p>
            <a:r>
              <a:rPr lang="en-CA" sz="2800" dirty="0" smtClean="0">
                <a:latin typeface="Arial" panose="020B0604020202020204" pitchFamily="34" charset="0"/>
                <a:cs typeface="Arial" panose="020B0604020202020204" pitchFamily="34" charset="0"/>
              </a:rPr>
              <a:t>E.g., Probability of rolling a 3 on first roll and a 3 on the second roll of a dice</a:t>
            </a:r>
          </a:p>
          <a:p>
            <a:r>
              <a:rPr lang="en-CA" sz="2800" dirty="0" smtClean="0">
                <a:latin typeface="Arial" panose="020B0604020202020204" pitchFamily="34" charset="0"/>
                <a:cs typeface="Arial" panose="020B0604020202020204" pitchFamily="34" charset="0"/>
              </a:rPr>
              <a:t>1/6 * 1/6 = 1/36 = 0.028</a:t>
            </a:r>
            <a:endParaRPr lang="en-CA"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46660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9144000" cy="1325563"/>
          </a:xfrm>
        </p:spPr>
        <p:txBody>
          <a:bodyPr>
            <a:normAutofit/>
          </a:bodyPr>
          <a:lstStyle/>
          <a:p>
            <a:pPr algn="ctr"/>
            <a:r>
              <a:rPr lang="en-CA" dirty="0" smtClean="0"/>
              <a:t>Probability Rules: Multiplication</a:t>
            </a:r>
            <a:endParaRPr lang="en-CA" dirty="0"/>
          </a:p>
        </p:txBody>
      </p:sp>
      <p:sp>
        <p:nvSpPr>
          <p:cNvPr id="3" name="Content Placeholder 2"/>
          <p:cNvSpPr>
            <a:spLocks noGrp="1"/>
          </p:cNvSpPr>
          <p:nvPr>
            <p:ph idx="1"/>
          </p:nvPr>
        </p:nvSpPr>
        <p:spPr>
          <a:xfrm>
            <a:off x="-1" y="1325563"/>
            <a:ext cx="9144000" cy="4351338"/>
          </a:xfrm>
        </p:spPr>
        <p:txBody>
          <a:bodyPr/>
          <a:lstStyle/>
          <a:p>
            <a:pPr marL="0" indent="0" algn="ctr">
              <a:buNone/>
            </a:pPr>
            <a:r>
              <a:rPr lang="en-US" dirty="0" smtClean="0"/>
              <a:t>For dependent events:</a:t>
            </a:r>
          </a:p>
          <a:p>
            <a:pPr marL="0" indent="0" algn="ctr">
              <a:buNone/>
            </a:pPr>
            <a:r>
              <a:rPr lang="en-US" dirty="0" smtClean="0"/>
              <a:t>P[</a:t>
            </a:r>
            <a:r>
              <a:rPr lang="en-US" i="1" dirty="0" smtClean="0"/>
              <a:t>A</a:t>
            </a:r>
            <a:r>
              <a:rPr lang="en-US" dirty="0" smtClean="0"/>
              <a:t> </a:t>
            </a:r>
            <a:r>
              <a:rPr lang="en-US" dirty="0"/>
              <a:t>&amp; </a:t>
            </a:r>
            <a:r>
              <a:rPr lang="en-US" i="1" dirty="0"/>
              <a:t>B</a:t>
            </a:r>
            <a:r>
              <a:rPr lang="en-US" dirty="0"/>
              <a:t>] ≠</a:t>
            </a:r>
            <a:r>
              <a:rPr lang="en-US" dirty="0" smtClean="0"/>
              <a:t> </a:t>
            </a:r>
            <a:r>
              <a:rPr lang="en-US" dirty="0"/>
              <a:t>P[</a:t>
            </a:r>
            <a:r>
              <a:rPr lang="en-US" i="1" dirty="0"/>
              <a:t>A</a:t>
            </a:r>
            <a:r>
              <a:rPr lang="en-US" dirty="0"/>
              <a:t>] </a:t>
            </a:r>
            <a:r>
              <a:rPr lang="en-US" dirty="0" smtClean="0"/>
              <a:t>P[</a:t>
            </a:r>
            <a:r>
              <a:rPr lang="en-US" i="1" dirty="0" smtClean="0"/>
              <a:t>B</a:t>
            </a:r>
            <a:r>
              <a:rPr lang="en-US" dirty="0" smtClean="0"/>
              <a:t>]</a:t>
            </a:r>
            <a:endParaRPr lang="en-US" dirty="0"/>
          </a:p>
          <a:p>
            <a:pPr marL="0" indent="0" algn="ctr">
              <a:buNone/>
            </a:pPr>
            <a:endParaRPr lang="en-CA" dirty="0"/>
          </a:p>
        </p:txBody>
      </p:sp>
    </p:spTree>
    <p:extLst>
      <p:ext uri="{BB962C8B-B14F-4D97-AF65-F5344CB8AC3E}">
        <p14:creationId xmlns:p14="http://schemas.microsoft.com/office/powerpoint/2010/main" val="4667299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9144000" cy="1325563"/>
          </a:xfrm>
        </p:spPr>
        <p:txBody>
          <a:bodyPr>
            <a:normAutofit/>
          </a:bodyPr>
          <a:lstStyle/>
          <a:p>
            <a:pPr algn="ctr"/>
            <a:r>
              <a:rPr lang="en-CA" dirty="0" smtClean="0"/>
              <a:t>Probability Rules: Multiplication</a:t>
            </a:r>
            <a:endParaRPr lang="en-CA" dirty="0"/>
          </a:p>
        </p:txBody>
      </p:sp>
      <p:sp>
        <p:nvSpPr>
          <p:cNvPr id="3" name="Content Placeholder 2"/>
          <p:cNvSpPr>
            <a:spLocks noGrp="1"/>
          </p:cNvSpPr>
          <p:nvPr>
            <p:ph idx="1"/>
          </p:nvPr>
        </p:nvSpPr>
        <p:spPr>
          <a:xfrm>
            <a:off x="-1" y="1325563"/>
            <a:ext cx="9144000" cy="4351338"/>
          </a:xfrm>
        </p:spPr>
        <p:txBody>
          <a:bodyPr/>
          <a:lstStyle/>
          <a:p>
            <a:pPr marL="0" indent="0" algn="ctr">
              <a:buNone/>
            </a:pPr>
            <a:r>
              <a:rPr lang="en-US" dirty="0" smtClean="0"/>
              <a:t>For dependent events:</a:t>
            </a:r>
          </a:p>
          <a:p>
            <a:pPr marL="0" indent="0" algn="ctr">
              <a:buNone/>
            </a:pPr>
            <a:r>
              <a:rPr lang="en-US" dirty="0" smtClean="0"/>
              <a:t>P[</a:t>
            </a:r>
            <a:r>
              <a:rPr lang="en-US" i="1" dirty="0" smtClean="0"/>
              <a:t>A</a:t>
            </a:r>
            <a:r>
              <a:rPr lang="en-US" dirty="0" smtClean="0"/>
              <a:t> </a:t>
            </a:r>
            <a:r>
              <a:rPr lang="en-US" dirty="0"/>
              <a:t>&amp; </a:t>
            </a:r>
            <a:r>
              <a:rPr lang="en-US" i="1" dirty="0"/>
              <a:t>B</a:t>
            </a:r>
            <a:r>
              <a:rPr lang="en-US" dirty="0"/>
              <a:t>] ≠</a:t>
            </a:r>
            <a:r>
              <a:rPr lang="en-US" dirty="0" smtClean="0"/>
              <a:t> </a:t>
            </a:r>
            <a:r>
              <a:rPr lang="en-US" dirty="0"/>
              <a:t>P[</a:t>
            </a:r>
            <a:r>
              <a:rPr lang="en-US" i="1" dirty="0"/>
              <a:t>A</a:t>
            </a:r>
            <a:r>
              <a:rPr lang="en-US" dirty="0"/>
              <a:t>] </a:t>
            </a:r>
            <a:r>
              <a:rPr lang="en-US" dirty="0" smtClean="0"/>
              <a:t>P[</a:t>
            </a:r>
            <a:r>
              <a:rPr lang="en-US" i="1" dirty="0" smtClean="0"/>
              <a:t>B</a:t>
            </a:r>
            <a:r>
              <a:rPr lang="en-US" dirty="0" smtClean="0"/>
              <a:t>]</a:t>
            </a:r>
            <a:endParaRPr lang="en-US" dirty="0"/>
          </a:p>
          <a:p>
            <a:pPr marL="0" indent="0" algn="ctr">
              <a:buNone/>
            </a:pPr>
            <a:endParaRPr lang="en-CA" dirty="0"/>
          </a:p>
        </p:txBody>
      </p:sp>
      <p:pic>
        <p:nvPicPr>
          <p:cNvPr id="6" name="Picture 2" descr="A photo of an insect, jewel wasp, is shown."/>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75165" y="2651126"/>
            <a:ext cx="4304323" cy="267629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697260" y="2651126"/>
            <a:ext cx="4321480" cy="3108543"/>
          </a:xfrm>
          <a:prstGeom prst="rect">
            <a:avLst/>
          </a:prstGeom>
          <a:noFill/>
        </p:spPr>
        <p:txBody>
          <a:bodyPr wrap="square" rtlCol="0">
            <a:spAutoFit/>
          </a:bodyPr>
          <a:lstStyle/>
          <a:p>
            <a:r>
              <a:rPr lang="en-CA" sz="2800" dirty="0" smtClean="0">
                <a:latin typeface="Arial" panose="020B0604020202020204" pitchFamily="34" charset="0"/>
                <a:cs typeface="Arial" panose="020B0604020202020204" pitchFamily="34" charset="0"/>
              </a:rPr>
              <a:t>e.g., jewel wasps lay their eggs in fly larvae and can alter sex ratio of their offspring</a:t>
            </a:r>
            <a:r>
              <a:rPr lang="en-CA" sz="2800" dirty="0">
                <a:latin typeface="Arial" panose="020B0604020202020204" pitchFamily="34" charset="0"/>
                <a:cs typeface="Arial" panose="020B0604020202020204" pitchFamily="34" charset="0"/>
              </a:rPr>
              <a:t> </a:t>
            </a:r>
            <a:r>
              <a:rPr lang="en-CA" sz="2800" dirty="0" smtClean="0">
                <a:latin typeface="Arial" panose="020B0604020202020204" pitchFamily="34" charset="0"/>
                <a:cs typeface="Arial" panose="020B0604020202020204" pitchFamily="34" charset="0"/>
              </a:rPr>
              <a:t>depending on whether the larvae has already been parasitized or not</a:t>
            </a:r>
          </a:p>
        </p:txBody>
      </p:sp>
    </p:spTree>
    <p:extLst>
      <p:ext uri="{BB962C8B-B14F-4D97-AF65-F5344CB8AC3E}">
        <p14:creationId xmlns:p14="http://schemas.microsoft.com/office/powerpoint/2010/main" val="7013701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9144000" cy="1325563"/>
          </a:xfrm>
        </p:spPr>
        <p:txBody>
          <a:bodyPr>
            <a:normAutofit/>
          </a:bodyPr>
          <a:lstStyle/>
          <a:p>
            <a:pPr algn="ctr"/>
            <a:r>
              <a:rPr lang="en-CA" dirty="0" smtClean="0"/>
              <a:t>Probability Rules: Multiplication</a:t>
            </a:r>
            <a:endParaRPr lang="en-CA" dirty="0"/>
          </a:p>
        </p:txBody>
      </p:sp>
      <p:sp>
        <p:nvSpPr>
          <p:cNvPr id="5" name="TextBox 4"/>
          <p:cNvSpPr txBox="1"/>
          <p:nvPr/>
        </p:nvSpPr>
        <p:spPr>
          <a:xfrm>
            <a:off x="-1" y="1074570"/>
            <a:ext cx="9018741" cy="1815882"/>
          </a:xfrm>
          <a:prstGeom prst="rect">
            <a:avLst/>
          </a:prstGeom>
          <a:noFill/>
        </p:spPr>
        <p:txBody>
          <a:bodyPr wrap="square" rtlCol="0">
            <a:spAutoFit/>
          </a:bodyPr>
          <a:lstStyle/>
          <a:p>
            <a:pPr marL="457200" indent="-457200">
              <a:buFont typeface="Arial" panose="020B0604020202020204" pitchFamily="34" charset="0"/>
              <a:buChar char="•"/>
            </a:pPr>
            <a:r>
              <a:rPr lang="en-CA" sz="2800" dirty="0" smtClean="0">
                <a:latin typeface="Arial" panose="020B0604020202020204" pitchFamily="34" charset="0"/>
                <a:cs typeface="Arial" panose="020B0604020202020204" pitchFamily="34" charset="0"/>
              </a:rPr>
              <a:t>Assume </a:t>
            </a:r>
            <a:r>
              <a:rPr lang="en-CA" sz="2800" dirty="0" err="1" smtClean="0">
                <a:latin typeface="Arial" panose="020B0604020202020204" pitchFamily="34" charset="0"/>
                <a:cs typeface="Arial" panose="020B0604020202020204" pitchFamily="34" charset="0"/>
              </a:rPr>
              <a:t>Pr</a:t>
            </a:r>
            <a:r>
              <a:rPr lang="en-CA" sz="2800" dirty="0">
                <a:latin typeface="Arial" panose="020B0604020202020204" pitchFamily="34" charset="0"/>
                <a:cs typeface="Arial" panose="020B0604020202020204" pitchFamily="34" charset="0"/>
              </a:rPr>
              <a:t>[</a:t>
            </a:r>
            <a:r>
              <a:rPr lang="en-CA" sz="2800" dirty="0" smtClean="0">
                <a:latin typeface="Arial" panose="020B0604020202020204" pitchFamily="34" charset="0"/>
                <a:cs typeface="Arial" panose="020B0604020202020204" pitchFamily="34" charset="0"/>
              </a:rPr>
              <a:t>host </a:t>
            </a:r>
            <a:r>
              <a:rPr lang="en-CA" sz="2800" dirty="0" smtClean="0">
                <a:latin typeface="Arial" panose="020B0604020202020204" pitchFamily="34" charset="0"/>
                <a:cs typeface="Arial" panose="020B0604020202020204" pitchFamily="34" charset="0"/>
              </a:rPr>
              <a:t>is already </a:t>
            </a:r>
            <a:r>
              <a:rPr lang="en-CA" sz="2800" dirty="0" smtClean="0">
                <a:latin typeface="Arial" panose="020B0604020202020204" pitchFamily="34" charset="0"/>
                <a:cs typeface="Arial" panose="020B0604020202020204" pitchFamily="34" charset="0"/>
              </a:rPr>
              <a:t>parasitized] </a:t>
            </a:r>
            <a:r>
              <a:rPr lang="en-CA" sz="2800" dirty="0" smtClean="0">
                <a:latin typeface="Arial" panose="020B0604020202020204" pitchFamily="34" charset="0"/>
                <a:cs typeface="Arial" panose="020B0604020202020204" pitchFamily="34" charset="0"/>
              </a:rPr>
              <a:t>= 0.2</a:t>
            </a:r>
          </a:p>
          <a:p>
            <a:pPr marL="457200" indent="-457200">
              <a:buFont typeface="Arial" panose="020B0604020202020204" pitchFamily="34" charset="0"/>
              <a:buChar char="•"/>
            </a:pPr>
            <a:r>
              <a:rPr lang="en-CA" sz="2800" dirty="0" smtClean="0">
                <a:latin typeface="Arial" panose="020B0604020202020204" pitchFamily="34" charset="0"/>
                <a:cs typeface="Arial" panose="020B0604020202020204" pitchFamily="34" charset="0"/>
              </a:rPr>
              <a:t>If </a:t>
            </a:r>
            <a:r>
              <a:rPr lang="en-CA" sz="2800" dirty="0" err="1" smtClean="0">
                <a:latin typeface="Arial" panose="020B0604020202020204" pitchFamily="34" charset="0"/>
                <a:cs typeface="Arial" panose="020B0604020202020204" pitchFamily="34" charset="0"/>
              </a:rPr>
              <a:t>unparasitized</a:t>
            </a:r>
            <a:r>
              <a:rPr lang="en-CA" sz="2800" dirty="0" smtClean="0">
                <a:latin typeface="Arial" panose="020B0604020202020204" pitchFamily="34" charset="0"/>
                <a:cs typeface="Arial" panose="020B0604020202020204" pitchFamily="34" charset="0"/>
              </a:rPr>
              <a:t>, </a:t>
            </a:r>
            <a:r>
              <a:rPr lang="en-CA" sz="2800" dirty="0" err="1" smtClean="0">
                <a:latin typeface="Arial" panose="020B0604020202020204" pitchFamily="34" charset="0"/>
                <a:cs typeface="Arial" panose="020B0604020202020204" pitchFamily="34" charset="0"/>
              </a:rPr>
              <a:t>Pr</a:t>
            </a:r>
            <a:r>
              <a:rPr lang="en-CA" sz="2800" dirty="0" smtClean="0">
                <a:latin typeface="Arial" panose="020B0604020202020204" pitchFamily="34" charset="0"/>
                <a:cs typeface="Arial" panose="020B0604020202020204" pitchFamily="34" charset="0"/>
              </a:rPr>
              <a:t>[laying </a:t>
            </a:r>
            <a:r>
              <a:rPr lang="en-CA" sz="2800" dirty="0" smtClean="0">
                <a:latin typeface="Arial" panose="020B0604020202020204" pitchFamily="34" charset="0"/>
                <a:cs typeface="Arial" panose="020B0604020202020204" pitchFamily="34" charset="0"/>
              </a:rPr>
              <a:t>a female </a:t>
            </a:r>
            <a:r>
              <a:rPr lang="en-CA" sz="2800" dirty="0" smtClean="0">
                <a:latin typeface="Arial" panose="020B0604020202020204" pitchFamily="34" charset="0"/>
                <a:cs typeface="Arial" panose="020B0604020202020204" pitchFamily="34" charset="0"/>
              </a:rPr>
              <a:t>egg] = </a:t>
            </a:r>
            <a:r>
              <a:rPr lang="en-CA" sz="2800" dirty="0" smtClean="0">
                <a:latin typeface="Arial" panose="020B0604020202020204" pitchFamily="34" charset="0"/>
                <a:cs typeface="Arial" panose="020B0604020202020204" pitchFamily="34" charset="0"/>
              </a:rPr>
              <a:t>0.95</a:t>
            </a:r>
          </a:p>
          <a:p>
            <a:pPr marL="457200" indent="-457200">
              <a:buFont typeface="Arial" panose="020B0604020202020204" pitchFamily="34" charset="0"/>
              <a:buChar char="•"/>
            </a:pPr>
            <a:r>
              <a:rPr lang="en-CA" sz="2800" dirty="0" smtClean="0">
                <a:latin typeface="Arial" panose="020B0604020202020204" pitchFamily="34" charset="0"/>
                <a:cs typeface="Arial" panose="020B0604020202020204" pitchFamily="34" charset="0"/>
              </a:rPr>
              <a:t>If parasitized, </a:t>
            </a:r>
            <a:r>
              <a:rPr lang="en-CA" sz="2800" dirty="0" err="1" smtClean="0">
                <a:latin typeface="Arial" panose="020B0604020202020204" pitchFamily="34" charset="0"/>
                <a:cs typeface="Arial" panose="020B0604020202020204" pitchFamily="34" charset="0"/>
              </a:rPr>
              <a:t>Pr</a:t>
            </a:r>
            <a:r>
              <a:rPr lang="en-CA" sz="2800" dirty="0" smtClean="0">
                <a:latin typeface="Arial" panose="020B0604020202020204" pitchFamily="34" charset="0"/>
                <a:cs typeface="Arial" panose="020B0604020202020204" pitchFamily="34" charset="0"/>
              </a:rPr>
              <a:t>[female egg] </a:t>
            </a:r>
            <a:r>
              <a:rPr lang="en-CA" sz="2800" dirty="0" smtClean="0">
                <a:latin typeface="Arial" panose="020B0604020202020204" pitchFamily="34" charset="0"/>
                <a:cs typeface="Arial" panose="020B0604020202020204" pitchFamily="34" charset="0"/>
              </a:rPr>
              <a:t>is 0.1</a:t>
            </a:r>
          </a:p>
          <a:p>
            <a:endParaRPr lang="en-CA" sz="28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626766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9144000" cy="1325563"/>
          </a:xfrm>
        </p:spPr>
        <p:txBody>
          <a:bodyPr>
            <a:normAutofit/>
          </a:bodyPr>
          <a:lstStyle/>
          <a:p>
            <a:pPr algn="ctr"/>
            <a:r>
              <a:rPr lang="en-CA" dirty="0" smtClean="0"/>
              <a:t>Probability Rules: Multiplication</a:t>
            </a:r>
            <a:endParaRPr lang="en-CA" dirty="0"/>
          </a:p>
        </p:txBody>
      </p:sp>
      <p:pic>
        <p:nvPicPr>
          <p:cNvPr id="6" name="Picture 2" descr="Set of three chevron arrows are shown depicting tree diagram. &#10;In the first set, one ray, labeled zero point two, points out host already parasitized-Yes and second ray, labeled zero point eight, points out host already parasitized-No. In the second set, one ray, labeled zero point nine, points out Sex of new egg-Male and second ray, labeled zero point one, points out Sex of new egg -Female. In the third set, one ray, labeled zero point zero five, points out Sex of new egg –Male and second ray, labeled zero point nine five, points out Sex of new egg –Female. The text on the right side reads: Probability, zero point two times zero point nine equals zero point one eight, zero point two times zero point one equals zero point zero two, zero point eight times zero point zero five equals zero point zero four, zero point eight times zero point nine five equals zero point seven six.&#10;FIGURE 5.8-1 A Venn diagram showing that the sex of eggs laid by Nasonia females depends on the state of the host."/>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17469" y="2616468"/>
            <a:ext cx="6147149" cy="424153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 y="1074570"/>
            <a:ext cx="9018741" cy="1815882"/>
          </a:xfrm>
          <a:prstGeom prst="rect">
            <a:avLst/>
          </a:prstGeom>
          <a:noFill/>
        </p:spPr>
        <p:txBody>
          <a:bodyPr wrap="square" rtlCol="0">
            <a:spAutoFit/>
          </a:bodyPr>
          <a:lstStyle/>
          <a:p>
            <a:pPr marL="457200" indent="-457200">
              <a:buFont typeface="Arial" panose="020B0604020202020204" pitchFamily="34" charset="0"/>
              <a:buChar char="•"/>
            </a:pPr>
            <a:r>
              <a:rPr lang="en-CA" sz="2800" dirty="0" smtClean="0">
                <a:latin typeface="Arial" panose="020B0604020202020204" pitchFamily="34" charset="0"/>
                <a:cs typeface="Arial" panose="020B0604020202020204" pitchFamily="34" charset="0"/>
              </a:rPr>
              <a:t>Assume </a:t>
            </a:r>
            <a:r>
              <a:rPr lang="en-CA" sz="2800" dirty="0" err="1" smtClean="0">
                <a:latin typeface="Arial" panose="020B0604020202020204" pitchFamily="34" charset="0"/>
                <a:cs typeface="Arial" panose="020B0604020202020204" pitchFamily="34" charset="0"/>
              </a:rPr>
              <a:t>Pr</a:t>
            </a:r>
            <a:r>
              <a:rPr lang="en-CA" sz="2800" dirty="0">
                <a:latin typeface="Arial" panose="020B0604020202020204" pitchFamily="34" charset="0"/>
                <a:cs typeface="Arial" panose="020B0604020202020204" pitchFamily="34" charset="0"/>
              </a:rPr>
              <a:t>[</a:t>
            </a:r>
            <a:r>
              <a:rPr lang="en-CA" sz="2800" dirty="0" smtClean="0">
                <a:latin typeface="Arial" panose="020B0604020202020204" pitchFamily="34" charset="0"/>
                <a:cs typeface="Arial" panose="020B0604020202020204" pitchFamily="34" charset="0"/>
              </a:rPr>
              <a:t>host </a:t>
            </a:r>
            <a:r>
              <a:rPr lang="en-CA" sz="2800" dirty="0" smtClean="0">
                <a:latin typeface="Arial" panose="020B0604020202020204" pitchFamily="34" charset="0"/>
                <a:cs typeface="Arial" panose="020B0604020202020204" pitchFamily="34" charset="0"/>
              </a:rPr>
              <a:t>is already </a:t>
            </a:r>
            <a:r>
              <a:rPr lang="en-CA" sz="2800" dirty="0" smtClean="0">
                <a:latin typeface="Arial" panose="020B0604020202020204" pitchFamily="34" charset="0"/>
                <a:cs typeface="Arial" panose="020B0604020202020204" pitchFamily="34" charset="0"/>
              </a:rPr>
              <a:t>parasitized] </a:t>
            </a:r>
            <a:r>
              <a:rPr lang="en-CA" sz="2800" dirty="0" smtClean="0">
                <a:latin typeface="Arial" panose="020B0604020202020204" pitchFamily="34" charset="0"/>
                <a:cs typeface="Arial" panose="020B0604020202020204" pitchFamily="34" charset="0"/>
              </a:rPr>
              <a:t>= 0.2</a:t>
            </a:r>
          </a:p>
          <a:p>
            <a:pPr marL="457200" indent="-457200">
              <a:buFont typeface="Arial" panose="020B0604020202020204" pitchFamily="34" charset="0"/>
              <a:buChar char="•"/>
            </a:pPr>
            <a:r>
              <a:rPr lang="en-CA" sz="2800" dirty="0" smtClean="0">
                <a:latin typeface="Arial" panose="020B0604020202020204" pitchFamily="34" charset="0"/>
                <a:cs typeface="Arial" panose="020B0604020202020204" pitchFamily="34" charset="0"/>
              </a:rPr>
              <a:t>If </a:t>
            </a:r>
            <a:r>
              <a:rPr lang="en-CA" sz="2800" dirty="0" err="1" smtClean="0">
                <a:latin typeface="Arial" panose="020B0604020202020204" pitchFamily="34" charset="0"/>
                <a:cs typeface="Arial" panose="020B0604020202020204" pitchFamily="34" charset="0"/>
              </a:rPr>
              <a:t>unparasitized</a:t>
            </a:r>
            <a:r>
              <a:rPr lang="en-CA" sz="2800" dirty="0" smtClean="0">
                <a:latin typeface="Arial" panose="020B0604020202020204" pitchFamily="34" charset="0"/>
                <a:cs typeface="Arial" panose="020B0604020202020204" pitchFamily="34" charset="0"/>
              </a:rPr>
              <a:t>, </a:t>
            </a:r>
            <a:r>
              <a:rPr lang="en-CA" sz="2800" dirty="0" err="1" smtClean="0">
                <a:latin typeface="Arial" panose="020B0604020202020204" pitchFamily="34" charset="0"/>
                <a:cs typeface="Arial" panose="020B0604020202020204" pitchFamily="34" charset="0"/>
              </a:rPr>
              <a:t>Pr</a:t>
            </a:r>
            <a:r>
              <a:rPr lang="en-CA" sz="2800" dirty="0" smtClean="0">
                <a:latin typeface="Arial" panose="020B0604020202020204" pitchFamily="34" charset="0"/>
                <a:cs typeface="Arial" panose="020B0604020202020204" pitchFamily="34" charset="0"/>
              </a:rPr>
              <a:t>[laying </a:t>
            </a:r>
            <a:r>
              <a:rPr lang="en-CA" sz="2800" dirty="0" smtClean="0">
                <a:latin typeface="Arial" panose="020B0604020202020204" pitchFamily="34" charset="0"/>
                <a:cs typeface="Arial" panose="020B0604020202020204" pitchFamily="34" charset="0"/>
              </a:rPr>
              <a:t>a female </a:t>
            </a:r>
            <a:r>
              <a:rPr lang="en-CA" sz="2800" dirty="0" smtClean="0">
                <a:latin typeface="Arial" panose="020B0604020202020204" pitchFamily="34" charset="0"/>
                <a:cs typeface="Arial" panose="020B0604020202020204" pitchFamily="34" charset="0"/>
              </a:rPr>
              <a:t>egg] = </a:t>
            </a:r>
            <a:r>
              <a:rPr lang="en-CA" sz="2800" dirty="0" smtClean="0">
                <a:latin typeface="Arial" panose="020B0604020202020204" pitchFamily="34" charset="0"/>
                <a:cs typeface="Arial" panose="020B0604020202020204" pitchFamily="34" charset="0"/>
              </a:rPr>
              <a:t>0.95</a:t>
            </a:r>
          </a:p>
          <a:p>
            <a:pPr marL="457200" indent="-457200">
              <a:buFont typeface="Arial" panose="020B0604020202020204" pitchFamily="34" charset="0"/>
              <a:buChar char="•"/>
            </a:pPr>
            <a:r>
              <a:rPr lang="en-CA" sz="2800" dirty="0" smtClean="0">
                <a:latin typeface="Arial" panose="020B0604020202020204" pitchFamily="34" charset="0"/>
                <a:cs typeface="Arial" panose="020B0604020202020204" pitchFamily="34" charset="0"/>
              </a:rPr>
              <a:t>If parasitized, </a:t>
            </a:r>
            <a:r>
              <a:rPr lang="en-CA" sz="2800" dirty="0" err="1" smtClean="0">
                <a:latin typeface="Arial" panose="020B0604020202020204" pitchFamily="34" charset="0"/>
                <a:cs typeface="Arial" panose="020B0604020202020204" pitchFamily="34" charset="0"/>
              </a:rPr>
              <a:t>Pr</a:t>
            </a:r>
            <a:r>
              <a:rPr lang="en-CA" sz="2800" dirty="0" smtClean="0">
                <a:latin typeface="Arial" panose="020B0604020202020204" pitchFamily="34" charset="0"/>
                <a:cs typeface="Arial" panose="020B0604020202020204" pitchFamily="34" charset="0"/>
              </a:rPr>
              <a:t>[female egg] </a:t>
            </a:r>
            <a:r>
              <a:rPr lang="en-CA" sz="2800" dirty="0" smtClean="0">
                <a:latin typeface="Arial" panose="020B0604020202020204" pitchFamily="34" charset="0"/>
                <a:cs typeface="Arial" panose="020B0604020202020204" pitchFamily="34" charset="0"/>
              </a:rPr>
              <a:t>is 0.1</a:t>
            </a:r>
          </a:p>
          <a:p>
            <a:endParaRPr lang="en-CA" sz="28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0317696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9144000" cy="1325563"/>
          </a:xfrm>
        </p:spPr>
        <p:txBody>
          <a:bodyPr>
            <a:normAutofit/>
          </a:bodyPr>
          <a:lstStyle/>
          <a:p>
            <a:pPr algn="ctr"/>
            <a:r>
              <a:rPr lang="en-CA" dirty="0" smtClean="0"/>
              <a:t>Probability Rules: Multiplication</a:t>
            </a:r>
            <a:endParaRPr lang="en-CA" dirty="0"/>
          </a:p>
        </p:txBody>
      </p:sp>
      <p:sp>
        <p:nvSpPr>
          <p:cNvPr id="3" name="Content Placeholder 2"/>
          <p:cNvSpPr>
            <a:spLocks noGrp="1"/>
          </p:cNvSpPr>
          <p:nvPr>
            <p:ph idx="1"/>
          </p:nvPr>
        </p:nvSpPr>
        <p:spPr>
          <a:xfrm>
            <a:off x="36512" y="1212829"/>
            <a:ext cx="9144000" cy="4351338"/>
          </a:xfrm>
        </p:spPr>
        <p:txBody>
          <a:bodyPr/>
          <a:lstStyle/>
          <a:p>
            <a:pPr marL="0" indent="0" algn="ctr">
              <a:buNone/>
            </a:pPr>
            <a:r>
              <a:rPr lang="en-US" dirty="0" smtClean="0"/>
              <a:t>What is the probability that a new, randomly chosen egg is male?</a:t>
            </a:r>
            <a:endParaRPr lang="en-US" dirty="0"/>
          </a:p>
          <a:p>
            <a:pPr marL="0" indent="0" algn="ctr">
              <a:buNone/>
            </a:pPr>
            <a:endParaRPr lang="en-CA" dirty="0"/>
          </a:p>
        </p:txBody>
      </p:sp>
      <p:pic>
        <p:nvPicPr>
          <p:cNvPr id="7" name="Picture 2" descr="Set of three chevron arrows are shown depicting tree diagram. &#10;In the first set, one ray, labeled zero point two, points out host already parasitized-Yes and second ray, labeled zero point eight, points out host already parasitized-No. In the second set, one ray, labeled zero point nine, points out Sex of new egg-Male which is highlighted and second ray, labeled zero point one, points out Sex of new egg -Female. In the third set, one ray, labeled zero point zero five, points out Sex of new egg –Male which is highlighted and second ray, labeled zero point nine five, points out Sex of new egg –Female. The text on the right side reads: Probability, zero point two times zero point nine equals zero point one eight which is highlighted, zero point two times zero point one equals zero point zero two, zero point eight times zero point zero five equals zero point zero four which is highlighted, zero point eight times zero point nine five equals zero point seven six. “zero point one eight plus zero point zero four equals zero point two two males” is shown.&#10;FIGURE 5.8-3 A probability tree for the sex of an egg laid by Nasonia."/>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1511" y="2287871"/>
            <a:ext cx="8294001" cy="39771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387628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9144000" cy="1325563"/>
          </a:xfrm>
        </p:spPr>
        <p:txBody>
          <a:bodyPr>
            <a:normAutofit/>
          </a:bodyPr>
          <a:lstStyle/>
          <a:p>
            <a:pPr algn="ctr"/>
            <a:r>
              <a:rPr lang="en-CA" dirty="0" smtClean="0"/>
              <a:t>Probability Rules: Multiplication</a:t>
            </a:r>
            <a:endParaRPr lang="en-CA" dirty="0"/>
          </a:p>
        </p:txBody>
      </p:sp>
      <p:sp>
        <p:nvSpPr>
          <p:cNvPr id="3" name="Content Placeholder 2"/>
          <p:cNvSpPr>
            <a:spLocks noGrp="1"/>
          </p:cNvSpPr>
          <p:nvPr>
            <p:ph idx="1"/>
          </p:nvPr>
        </p:nvSpPr>
        <p:spPr>
          <a:xfrm>
            <a:off x="36513" y="1397794"/>
            <a:ext cx="9144000" cy="4351338"/>
          </a:xfrm>
        </p:spPr>
        <p:txBody>
          <a:bodyPr/>
          <a:lstStyle/>
          <a:p>
            <a:pPr marL="0" indent="0" algn="ctr">
              <a:buNone/>
            </a:pPr>
            <a:r>
              <a:rPr lang="en-US" dirty="0" smtClean="0"/>
              <a:t>Are the events ‘host already parasitized’ (A) and ‘sex of new egg being male’ (B) independent?</a:t>
            </a:r>
          </a:p>
          <a:p>
            <a:pPr marL="0" indent="0" algn="ctr">
              <a:buNone/>
            </a:pPr>
            <a:endParaRPr lang="en-US" dirty="0"/>
          </a:p>
          <a:p>
            <a:pPr marL="0" indent="0" algn="ctr">
              <a:buNone/>
            </a:pPr>
            <a:endParaRPr lang="en-US" dirty="0" smtClean="0"/>
          </a:p>
        </p:txBody>
      </p:sp>
    </p:spTree>
    <p:extLst>
      <p:ext uri="{BB962C8B-B14F-4D97-AF65-F5344CB8AC3E}">
        <p14:creationId xmlns:p14="http://schemas.microsoft.com/office/powerpoint/2010/main" val="27886618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Samples vs Populations</a:t>
            </a:r>
            <a:endParaRPr lang="en-CA" dirty="0"/>
          </a:p>
        </p:txBody>
      </p:sp>
      <p:sp>
        <p:nvSpPr>
          <p:cNvPr id="4" name="Content Placeholder 2"/>
          <p:cNvSpPr>
            <a:spLocks noGrp="1"/>
          </p:cNvSpPr>
          <p:nvPr>
            <p:ph idx="1"/>
          </p:nvPr>
        </p:nvSpPr>
        <p:spPr>
          <a:xfrm>
            <a:off x="584200" y="1325563"/>
            <a:ext cx="7975600" cy="4351338"/>
          </a:xfrm>
        </p:spPr>
        <p:txBody>
          <a:bodyPr>
            <a:normAutofit/>
          </a:bodyPr>
          <a:lstStyle/>
          <a:p>
            <a:pPr marL="457200" lvl="1" indent="-457200">
              <a:spcBef>
                <a:spcPts val="624"/>
              </a:spcBef>
            </a:pPr>
            <a:r>
              <a:rPr lang="en-US" sz="2800" dirty="0" smtClean="0"/>
              <a:t>Statistics is used to learn about the population from the data (sample)</a:t>
            </a:r>
          </a:p>
          <a:p>
            <a:pPr marL="457200" lvl="1" indent="-457200">
              <a:spcBef>
                <a:spcPts val="624"/>
              </a:spcBef>
            </a:pPr>
            <a:r>
              <a:rPr lang="en-US" sz="2800" dirty="0" smtClean="0"/>
              <a:t>Need to make educated guesses of parameters using estimates from samples</a:t>
            </a:r>
          </a:p>
          <a:p>
            <a:pPr marL="457200" lvl="1" indent="-457200">
              <a:spcBef>
                <a:spcPts val="624"/>
              </a:spcBef>
            </a:pPr>
            <a:r>
              <a:rPr lang="en-US" sz="2800" dirty="0" smtClean="0"/>
              <a:t>Estimates differ from parameters by chance</a:t>
            </a:r>
          </a:p>
          <a:p>
            <a:pPr marL="457200" lvl="1" indent="-457200">
              <a:spcBef>
                <a:spcPts val="624"/>
              </a:spcBef>
            </a:pPr>
            <a:r>
              <a:rPr lang="en-US" sz="2800" dirty="0" smtClean="0"/>
              <a:t>Probability is used to quantify uncertainty</a:t>
            </a:r>
            <a:endParaRPr lang="en-US" sz="2800" dirty="0"/>
          </a:p>
        </p:txBody>
      </p:sp>
    </p:spTree>
    <p:extLst>
      <p:ext uri="{BB962C8B-B14F-4D97-AF65-F5344CB8AC3E}">
        <p14:creationId xmlns:p14="http://schemas.microsoft.com/office/powerpoint/2010/main" val="27960312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9144000" cy="1325563"/>
          </a:xfrm>
        </p:spPr>
        <p:txBody>
          <a:bodyPr>
            <a:normAutofit/>
          </a:bodyPr>
          <a:lstStyle/>
          <a:p>
            <a:pPr algn="ctr"/>
            <a:r>
              <a:rPr lang="en-CA" dirty="0" smtClean="0"/>
              <a:t>Probability Rules: Multiplication</a:t>
            </a:r>
            <a:endParaRPr lang="en-CA" dirty="0"/>
          </a:p>
        </p:txBody>
      </p:sp>
      <p:sp>
        <p:nvSpPr>
          <p:cNvPr id="3" name="Content Placeholder 2"/>
          <p:cNvSpPr>
            <a:spLocks noGrp="1"/>
          </p:cNvSpPr>
          <p:nvPr>
            <p:ph idx="1"/>
          </p:nvPr>
        </p:nvSpPr>
        <p:spPr>
          <a:xfrm>
            <a:off x="36513" y="1397794"/>
            <a:ext cx="9144000" cy="4351338"/>
          </a:xfrm>
        </p:spPr>
        <p:txBody>
          <a:bodyPr/>
          <a:lstStyle/>
          <a:p>
            <a:pPr marL="0" indent="0" algn="ctr">
              <a:buNone/>
            </a:pPr>
            <a:r>
              <a:rPr lang="en-US" dirty="0" smtClean="0"/>
              <a:t>Are the events ‘host already parasitized’ (A) and ‘sex of new egg being male’ (B) independent?</a:t>
            </a:r>
          </a:p>
          <a:p>
            <a:pPr marL="0" indent="0" algn="ctr">
              <a:buNone/>
            </a:pPr>
            <a:endParaRPr lang="en-US" dirty="0"/>
          </a:p>
          <a:p>
            <a:pPr marL="0" indent="0" algn="ctr">
              <a:buNone/>
            </a:pPr>
            <a:r>
              <a:rPr lang="en-CA" dirty="0" smtClean="0"/>
              <a:t>If yes, then P(A&amp;B) = P(A) P(B) = </a:t>
            </a:r>
            <a:r>
              <a:rPr lang="en-CA" dirty="0" smtClean="0"/>
              <a:t>0.22 x </a:t>
            </a:r>
            <a:r>
              <a:rPr lang="en-CA" dirty="0" smtClean="0"/>
              <a:t>0.20 = 0.44</a:t>
            </a:r>
          </a:p>
          <a:p>
            <a:pPr marL="0" indent="0" algn="ctr">
              <a:buNone/>
            </a:pPr>
            <a:r>
              <a:rPr lang="en-CA" dirty="0" smtClean="0"/>
              <a:t>0.44 </a:t>
            </a:r>
            <a:r>
              <a:rPr lang="en-US" dirty="0" smtClean="0"/>
              <a:t>≠ 0.18 </a:t>
            </a:r>
          </a:p>
          <a:p>
            <a:pPr marL="0" indent="0" algn="ctr">
              <a:buNone/>
            </a:pPr>
            <a:endParaRPr lang="en-US" dirty="0" smtClean="0"/>
          </a:p>
        </p:txBody>
      </p:sp>
    </p:spTree>
    <p:extLst>
      <p:ext uri="{BB962C8B-B14F-4D97-AF65-F5344CB8AC3E}">
        <p14:creationId xmlns:p14="http://schemas.microsoft.com/office/powerpoint/2010/main" val="13772200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9144000" cy="1325563"/>
          </a:xfrm>
        </p:spPr>
        <p:txBody>
          <a:bodyPr>
            <a:normAutofit/>
          </a:bodyPr>
          <a:lstStyle/>
          <a:p>
            <a:pPr algn="ctr"/>
            <a:r>
              <a:rPr lang="en-CA" dirty="0" smtClean="0"/>
              <a:t>Probability Rules: Multiplication</a:t>
            </a:r>
            <a:endParaRPr lang="en-CA" dirty="0"/>
          </a:p>
        </p:txBody>
      </p:sp>
      <p:sp>
        <p:nvSpPr>
          <p:cNvPr id="3" name="Content Placeholder 2"/>
          <p:cNvSpPr>
            <a:spLocks noGrp="1"/>
          </p:cNvSpPr>
          <p:nvPr>
            <p:ph idx="1"/>
          </p:nvPr>
        </p:nvSpPr>
        <p:spPr>
          <a:xfrm>
            <a:off x="36513" y="1397794"/>
            <a:ext cx="9144000" cy="4351338"/>
          </a:xfrm>
        </p:spPr>
        <p:txBody>
          <a:bodyPr/>
          <a:lstStyle/>
          <a:p>
            <a:pPr marL="0" indent="0" algn="ctr">
              <a:buNone/>
            </a:pPr>
            <a:r>
              <a:rPr lang="en-US" dirty="0" smtClean="0"/>
              <a:t>Are the events ‘host already parasitized’ (A) and ‘sex of new egg being male’ (B) independent?</a:t>
            </a:r>
          </a:p>
          <a:p>
            <a:pPr marL="0" indent="0" algn="ctr">
              <a:buNone/>
            </a:pPr>
            <a:endParaRPr lang="en-US" dirty="0"/>
          </a:p>
          <a:p>
            <a:pPr marL="0" indent="0" algn="ctr">
              <a:buNone/>
            </a:pPr>
            <a:r>
              <a:rPr lang="en-CA" dirty="0" smtClean="0"/>
              <a:t>If yes, then P(A&amp;B) = P(A) P(B) = 0.22 x 0.20 = 0.44</a:t>
            </a:r>
          </a:p>
          <a:p>
            <a:pPr marL="0" indent="0" algn="ctr">
              <a:buNone/>
            </a:pPr>
            <a:r>
              <a:rPr lang="en-CA" dirty="0" smtClean="0"/>
              <a:t>0.44 </a:t>
            </a:r>
            <a:r>
              <a:rPr lang="en-US" dirty="0" smtClean="0"/>
              <a:t>≠ 0.18 </a:t>
            </a:r>
          </a:p>
          <a:p>
            <a:pPr marL="0" indent="0" algn="ctr">
              <a:buNone/>
            </a:pPr>
            <a:endParaRPr lang="en-US" dirty="0" smtClean="0"/>
          </a:p>
          <a:p>
            <a:pPr marL="0" indent="0" algn="ctr">
              <a:buNone/>
            </a:pPr>
            <a:r>
              <a:rPr lang="en-US" dirty="0" smtClean="0"/>
              <a:t>Therefore events not independent</a:t>
            </a:r>
            <a:endParaRPr lang="en-CA" dirty="0"/>
          </a:p>
        </p:txBody>
      </p:sp>
    </p:spTree>
    <p:extLst>
      <p:ext uri="{BB962C8B-B14F-4D97-AF65-F5344CB8AC3E}">
        <p14:creationId xmlns:p14="http://schemas.microsoft.com/office/powerpoint/2010/main" val="96919322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9144000" cy="1325563"/>
          </a:xfrm>
        </p:spPr>
        <p:txBody>
          <a:bodyPr>
            <a:normAutofit/>
          </a:bodyPr>
          <a:lstStyle/>
          <a:p>
            <a:pPr algn="ctr"/>
            <a:r>
              <a:rPr lang="en-CA" dirty="0" smtClean="0"/>
              <a:t>Conditional Probability</a:t>
            </a:r>
            <a:endParaRPr lang="en-CA" dirty="0"/>
          </a:p>
        </p:txBody>
      </p:sp>
      <p:sp>
        <p:nvSpPr>
          <p:cNvPr id="3" name="Content Placeholder 2"/>
          <p:cNvSpPr>
            <a:spLocks noGrp="1"/>
          </p:cNvSpPr>
          <p:nvPr>
            <p:ph idx="1"/>
          </p:nvPr>
        </p:nvSpPr>
        <p:spPr>
          <a:xfrm>
            <a:off x="657615" y="1325563"/>
            <a:ext cx="7828767" cy="4351338"/>
          </a:xfrm>
        </p:spPr>
        <p:txBody>
          <a:bodyPr>
            <a:noAutofit/>
          </a:bodyPr>
          <a:lstStyle/>
          <a:p>
            <a:r>
              <a:rPr lang="en-CA" dirty="0" smtClean="0"/>
              <a:t>Probability of an event occurring given that a condition is met</a:t>
            </a:r>
          </a:p>
          <a:p>
            <a:r>
              <a:rPr lang="en-CA" dirty="0" smtClean="0"/>
              <a:t>Law </a:t>
            </a:r>
            <a:r>
              <a:rPr lang="en-CA" dirty="0" smtClean="0"/>
              <a:t>of total probability</a:t>
            </a:r>
          </a:p>
          <a:p>
            <a:pPr marL="0" indent="0">
              <a:buNone/>
            </a:pPr>
            <a:r>
              <a:rPr lang="en-US" i="1" dirty="0" smtClean="0"/>
              <a:t>		P</a:t>
            </a:r>
            <a:r>
              <a:rPr lang="en-US" dirty="0" smtClean="0"/>
              <a:t>[</a:t>
            </a:r>
            <a:r>
              <a:rPr lang="en-US" i="1" dirty="0" smtClean="0"/>
              <a:t>X</a:t>
            </a:r>
            <a:r>
              <a:rPr lang="en-US" dirty="0"/>
              <a:t>] = ∑(</a:t>
            </a:r>
            <a:r>
              <a:rPr lang="en-US" i="1" dirty="0"/>
              <a:t>P</a:t>
            </a:r>
            <a:r>
              <a:rPr lang="en-US" dirty="0"/>
              <a:t>[</a:t>
            </a:r>
            <a:r>
              <a:rPr lang="en-US" i="1" dirty="0" err="1"/>
              <a:t>X</a:t>
            </a:r>
            <a:r>
              <a:rPr lang="en-US" dirty="0" err="1"/>
              <a:t>|</a:t>
            </a:r>
            <a:r>
              <a:rPr lang="en-US" i="1" dirty="0" err="1"/>
              <a:t>Y</a:t>
            </a:r>
            <a:r>
              <a:rPr lang="en-US" i="1" baseline="-25000" dirty="0" err="1"/>
              <a:t>i</a:t>
            </a:r>
            <a:r>
              <a:rPr lang="en-US" dirty="0"/>
              <a:t>]</a:t>
            </a:r>
            <a:r>
              <a:rPr lang="en-US" i="1" dirty="0"/>
              <a:t>P</a:t>
            </a:r>
            <a:r>
              <a:rPr lang="en-US" dirty="0"/>
              <a:t>[</a:t>
            </a:r>
            <a:r>
              <a:rPr lang="en-US" i="1" dirty="0"/>
              <a:t>Y</a:t>
            </a:r>
            <a:r>
              <a:rPr lang="en-US" i="1" baseline="-25000" dirty="0"/>
              <a:t>i</a:t>
            </a:r>
            <a:r>
              <a:rPr lang="en-US" dirty="0" smtClean="0"/>
              <a:t>])</a:t>
            </a:r>
          </a:p>
          <a:p>
            <a:pPr marL="0" indent="0">
              <a:buNone/>
            </a:pPr>
            <a:endParaRPr lang="en-US" dirty="0"/>
          </a:p>
          <a:p>
            <a:pPr marL="461963" indent="-461963"/>
            <a:r>
              <a:rPr lang="en-US" dirty="0"/>
              <a:t>Weighting conditional probabilities by the probability of the condition (Y</a:t>
            </a:r>
            <a:r>
              <a:rPr lang="en-US" i="1" baseline="-25000" dirty="0"/>
              <a:t>i</a:t>
            </a:r>
            <a:r>
              <a:rPr lang="en-US" dirty="0"/>
              <a:t>) and </a:t>
            </a:r>
          </a:p>
          <a:p>
            <a:pPr marL="461963" indent="-461963"/>
            <a:r>
              <a:rPr lang="en-US" dirty="0"/>
              <a:t>Summing over all conditions</a:t>
            </a:r>
          </a:p>
          <a:p>
            <a:endParaRPr lang="en-CA" dirty="0"/>
          </a:p>
        </p:txBody>
      </p:sp>
    </p:spTree>
    <p:extLst>
      <p:ext uri="{BB962C8B-B14F-4D97-AF65-F5344CB8AC3E}">
        <p14:creationId xmlns:p14="http://schemas.microsoft.com/office/powerpoint/2010/main" val="42647136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9144000" cy="1325563"/>
          </a:xfrm>
        </p:spPr>
        <p:txBody>
          <a:bodyPr>
            <a:normAutofit/>
          </a:bodyPr>
          <a:lstStyle/>
          <a:p>
            <a:pPr algn="ctr"/>
            <a:r>
              <a:rPr lang="en-CA" dirty="0" smtClean="0"/>
              <a:t>Conditional Probability</a:t>
            </a:r>
            <a:endParaRPr lang="en-CA" dirty="0"/>
          </a:p>
        </p:txBody>
      </p:sp>
      <p:pic>
        <p:nvPicPr>
          <p:cNvPr id="5" name="Picture 2" descr="A square is divided into 4 parts with labels “female, not parasitized 76 percentage”, “male, not parasitized 4 percentage”, “female, parasitized 2 percentage”, and “male, parasitized 18 percentage.”&#10;FIGURE 5.8-2 A probability tree for the sex of offspring laid by Nasonia according to whether the host has been previously parasitized."/>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0" y="3190910"/>
            <a:ext cx="4235580" cy="362334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Set of three chevron arrows are shown depicting tree diagram. &#10;In the first set, one ray, labeled zero point two, points out host already parasitized-Yes and second ray, labeled zero point eight, points out host already parasitized-No. In the second set, one ray, labeled zero point nine, points out Sex of new egg-Male which is highlighted and second ray, labeled zero point one, points out Sex of new egg -Female. In the third set, one ray, labeled zero point zero five, points out Sex of new egg –Male which is highlighted and second ray, labeled zero point nine five, points out Sex of new egg –Female. The text on the right side reads: Probability, zero point two times zero point nine equals zero point one eight which is highlighted, zero point two times zero point one equals zero point zero two, zero point eight times zero point zero five equals zero point zero four which is highlighted, zero point eight times zero point nine five equals zero point seven six. “zero point one eight plus zero point zero four equals zero point two two males” is shown.&#10;FIGURE 5.8-3 A probability tree for the sex of an egg laid by Nasonia."/>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359238" y="3855372"/>
            <a:ext cx="4784762" cy="229442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434645" y="989894"/>
            <a:ext cx="8571569" cy="1815882"/>
          </a:xfrm>
          <a:prstGeom prst="rect">
            <a:avLst/>
          </a:prstGeom>
        </p:spPr>
        <p:txBody>
          <a:bodyPr wrap="square">
            <a:spAutoFit/>
          </a:bodyPr>
          <a:lstStyle/>
          <a:p>
            <a:r>
              <a:rPr lang="en-US" sz="2800" i="1" dirty="0" smtClean="0">
                <a:latin typeface="Arial" panose="020B0604020202020204" pitchFamily="34" charset="0"/>
                <a:cs typeface="Arial" panose="020B0604020202020204" pitchFamily="34" charset="0"/>
              </a:rPr>
              <a:t>P</a:t>
            </a:r>
            <a:r>
              <a:rPr lang="en-US" sz="2800" dirty="0" smtClean="0">
                <a:latin typeface="Arial" panose="020B0604020202020204" pitchFamily="34" charset="0"/>
                <a:cs typeface="Arial" panose="020B0604020202020204" pitchFamily="34" charset="0"/>
              </a:rPr>
              <a:t>[</a:t>
            </a:r>
            <a:r>
              <a:rPr lang="en-US" sz="2800" i="1" dirty="0" smtClean="0">
                <a:latin typeface="Arial" panose="020B0604020202020204" pitchFamily="34" charset="0"/>
                <a:cs typeface="Arial" panose="020B0604020202020204" pitchFamily="34" charset="0"/>
              </a:rPr>
              <a:t>egg is male</a:t>
            </a:r>
            <a:r>
              <a:rPr lang="en-US" sz="2800" dirty="0" smtClean="0">
                <a:latin typeface="Arial" panose="020B0604020202020204" pitchFamily="34" charset="0"/>
                <a:cs typeface="Arial" panose="020B0604020202020204" pitchFamily="34" charset="0"/>
              </a:rPr>
              <a:t>] </a:t>
            </a:r>
            <a:r>
              <a:rPr lang="en-US" sz="2800" dirty="0">
                <a:latin typeface="Arial" panose="020B0604020202020204" pitchFamily="34" charset="0"/>
                <a:cs typeface="Arial" panose="020B0604020202020204" pitchFamily="34" charset="0"/>
              </a:rPr>
              <a:t>= </a:t>
            </a:r>
            <a:r>
              <a:rPr lang="en-US" sz="2800" i="1" dirty="0" err="1" smtClean="0">
                <a:latin typeface="Arial" panose="020B0604020202020204" pitchFamily="34" charset="0"/>
                <a:cs typeface="Arial" panose="020B0604020202020204" pitchFamily="34" charset="0"/>
              </a:rPr>
              <a:t>Pr</a:t>
            </a:r>
            <a:r>
              <a:rPr lang="en-US" sz="2800" i="1" dirty="0" smtClean="0">
                <a:latin typeface="Arial" panose="020B0604020202020204" pitchFamily="34" charset="0"/>
                <a:cs typeface="Arial" panose="020B0604020202020204" pitchFamily="34" charset="0"/>
              </a:rPr>
              <a:t>[host already parasitized]*</a:t>
            </a:r>
            <a:r>
              <a:rPr lang="en-US" sz="2800" i="1" dirty="0" err="1" smtClean="0">
                <a:latin typeface="Arial" panose="020B0604020202020204" pitchFamily="34" charset="0"/>
                <a:cs typeface="Arial" panose="020B0604020202020204" pitchFamily="34" charset="0"/>
              </a:rPr>
              <a:t>Pr</a:t>
            </a:r>
            <a:r>
              <a:rPr lang="en-US" sz="2800" dirty="0" smtClean="0">
                <a:latin typeface="Arial" panose="020B0604020202020204" pitchFamily="34" charset="0"/>
                <a:cs typeface="Arial" panose="020B0604020202020204" pitchFamily="34" charset="0"/>
              </a:rPr>
              <a:t>[egg is </a:t>
            </a:r>
            <a:r>
              <a:rPr lang="en-US" sz="2800" dirty="0" err="1" smtClean="0">
                <a:latin typeface="Arial" panose="020B0604020202020204" pitchFamily="34" charset="0"/>
                <a:cs typeface="Arial" panose="020B0604020202020204" pitchFamily="34" charset="0"/>
              </a:rPr>
              <a:t>male|</a:t>
            </a:r>
            <a:r>
              <a:rPr lang="en-US" sz="2800" i="1" dirty="0" err="1">
                <a:latin typeface="Arial" panose="020B0604020202020204" pitchFamily="34" charset="0"/>
                <a:cs typeface="Arial" panose="020B0604020202020204" pitchFamily="34" charset="0"/>
              </a:rPr>
              <a:t>host</a:t>
            </a:r>
            <a:r>
              <a:rPr lang="en-US" sz="2800" i="1" dirty="0">
                <a:latin typeface="Arial" panose="020B0604020202020204" pitchFamily="34" charset="0"/>
                <a:cs typeface="Arial" panose="020B0604020202020204" pitchFamily="34" charset="0"/>
              </a:rPr>
              <a:t> already </a:t>
            </a:r>
            <a:r>
              <a:rPr lang="en-US" sz="2800" i="1" dirty="0" smtClean="0">
                <a:latin typeface="Arial" panose="020B0604020202020204" pitchFamily="34" charset="0"/>
                <a:cs typeface="Arial" panose="020B0604020202020204" pitchFamily="34" charset="0"/>
              </a:rPr>
              <a:t>parasitized</a:t>
            </a:r>
            <a:r>
              <a:rPr lang="en-US" sz="2800" dirty="0" smtClean="0">
                <a:latin typeface="Arial" panose="020B0604020202020204" pitchFamily="34" charset="0"/>
                <a:cs typeface="Arial" panose="020B0604020202020204" pitchFamily="34" charset="0"/>
              </a:rPr>
              <a:t>]</a:t>
            </a:r>
            <a:r>
              <a:rPr lang="en-US" sz="2800" i="1" dirty="0">
                <a:latin typeface="Arial" panose="020B0604020202020204" pitchFamily="34" charset="0"/>
                <a:cs typeface="Arial" panose="020B0604020202020204" pitchFamily="34" charset="0"/>
              </a:rPr>
              <a:t> </a:t>
            </a:r>
            <a:r>
              <a:rPr lang="en-US" sz="2800" i="1" dirty="0" smtClean="0">
                <a:latin typeface="Arial" panose="020B0604020202020204" pitchFamily="34" charset="0"/>
                <a:cs typeface="Arial" panose="020B0604020202020204" pitchFamily="34" charset="0"/>
              </a:rPr>
              <a:t>+ </a:t>
            </a:r>
            <a:r>
              <a:rPr lang="en-US" sz="2800" i="1" dirty="0" err="1" smtClean="0">
                <a:latin typeface="Arial" panose="020B0604020202020204" pitchFamily="34" charset="0"/>
                <a:cs typeface="Arial" panose="020B0604020202020204" pitchFamily="34" charset="0"/>
              </a:rPr>
              <a:t>Pr</a:t>
            </a:r>
            <a:r>
              <a:rPr lang="en-US" sz="2800" i="1" dirty="0" smtClean="0">
                <a:latin typeface="Arial" panose="020B0604020202020204" pitchFamily="34" charset="0"/>
                <a:cs typeface="Arial" panose="020B0604020202020204" pitchFamily="34" charset="0"/>
              </a:rPr>
              <a:t>[host not parasitized]*</a:t>
            </a:r>
            <a:r>
              <a:rPr lang="en-US" sz="2800" i="1" dirty="0" err="1" smtClean="0">
                <a:latin typeface="Arial" panose="020B0604020202020204" pitchFamily="34" charset="0"/>
                <a:cs typeface="Arial" panose="020B0604020202020204" pitchFamily="34" charset="0"/>
              </a:rPr>
              <a:t>Pr</a:t>
            </a:r>
            <a:r>
              <a:rPr lang="en-US" sz="2800" i="1" dirty="0" smtClean="0">
                <a:latin typeface="Arial" panose="020B0604020202020204" pitchFamily="34" charset="0"/>
                <a:cs typeface="Arial" panose="020B0604020202020204" pitchFamily="34" charset="0"/>
              </a:rPr>
              <a:t>[egg is </a:t>
            </a:r>
            <a:r>
              <a:rPr lang="en-US" sz="2800" i="1" dirty="0" err="1" smtClean="0">
                <a:latin typeface="Arial" panose="020B0604020202020204" pitchFamily="34" charset="0"/>
                <a:cs typeface="Arial" panose="020B0604020202020204" pitchFamily="34" charset="0"/>
              </a:rPr>
              <a:t>male|host</a:t>
            </a:r>
            <a:r>
              <a:rPr lang="en-US" sz="2800" i="1" dirty="0" smtClean="0">
                <a:latin typeface="Arial" panose="020B0604020202020204" pitchFamily="34" charset="0"/>
                <a:cs typeface="Arial" panose="020B0604020202020204" pitchFamily="34" charset="0"/>
              </a:rPr>
              <a:t> not parasitized]</a:t>
            </a:r>
          </a:p>
          <a:p>
            <a:r>
              <a:rPr lang="en-US" sz="2800" i="1" dirty="0" smtClean="0">
                <a:latin typeface="Arial" panose="020B0604020202020204" pitchFamily="34" charset="0"/>
                <a:cs typeface="Arial" panose="020B0604020202020204" pitchFamily="34" charset="0"/>
              </a:rPr>
              <a:t>= (0.20*0.9) + (0.80*0.05) = 0.22</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7185325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9144000" cy="1325563"/>
          </a:xfrm>
        </p:spPr>
        <p:txBody>
          <a:bodyPr>
            <a:normAutofit/>
          </a:bodyPr>
          <a:lstStyle/>
          <a:p>
            <a:pPr algn="ctr"/>
            <a:r>
              <a:rPr lang="en-CA" dirty="0" smtClean="0"/>
              <a:t>Probability Rules: General Multiplication</a:t>
            </a:r>
            <a:endParaRPr lang="en-CA" dirty="0"/>
          </a:p>
        </p:txBody>
      </p:sp>
      <p:sp>
        <p:nvSpPr>
          <p:cNvPr id="3" name="Content Placeholder 2"/>
          <p:cNvSpPr>
            <a:spLocks noGrp="1"/>
          </p:cNvSpPr>
          <p:nvPr>
            <p:ph idx="1"/>
          </p:nvPr>
        </p:nvSpPr>
        <p:spPr>
          <a:xfrm>
            <a:off x="-1" y="1325563"/>
            <a:ext cx="9144000" cy="4351338"/>
          </a:xfrm>
        </p:spPr>
        <p:txBody>
          <a:bodyPr/>
          <a:lstStyle/>
          <a:p>
            <a:pPr marL="0" indent="0" algn="ctr">
              <a:buNone/>
            </a:pPr>
            <a:r>
              <a:rPr lang="en-US" dirty="0" smtClean="0"/>
              <a:t>For dependent events:</a:t>
            </a:r>
          </a:p>
          <a:p>
            <a:pPr marL="0" indent="0" algn="ctr">
              <a:buNone/>
            </a:pPr>
            <a:r>
              <a:rPr lang="en-US" dirty="0" smtClean="0"/>
              <a:t>P[</a:t>
            </a:r>
            <a:r>
              <a:rPr lang="en-US" i="1" dirty="0" smtClean="0"/>
              <a:t>A</a:t>
            </a:r>
            <a:r>
              <a:rPr lang="en-US" dirty="0" smtClean="0"/>
              <a:t> </a:t>
            </a:r>
            <a:r>
              <a:rPr lang="en-US" dirty="0"/>
              <a:t>&amp; </a:t>
            </a:r>
            <a:r>
              <a:rPr lang="en-US" i="1" dirty="0"/>
              <a:t>B</a:t>
            </a:r>
            <a:r>
              <a:rPr lang="en-US" dirty="0"/>
              <a:t>] = P[</a:t>
            </a:r>
            <a:r>
              <a:rPr lang="en-US" i="1" dirty="0"/>
              <a:t>A</a:t>
            </a:r>
            <a:r>
              <a:rPr lang="en-US" dirty="0"/>
              <a:t>] </a:t>
            </a:r>
            <a:r>
              <a:rPr lang="en-US" dirty="0" smtClean="0"/>
              <a:t>P[</a:t>
            </a:r>
            <a:r>
              <a:rPr lang="en-US" i="1" dirty="0" smtClean="0"/>
              <a:t>B|A</a:t>
            </a:r>
            <a:r>
              <a:rPr lang="en-US" dirty="0" smtClean="0"/>
              <a:t>]</a:t>
            </a:r>
            <a:endParaRPr lang="en-US" dirty="0"/>
          </a:p>
        </p:txBody>
      </p:sp>
    </p:spTree>
    <p:extLst>
      <p:ext uri="{BB962C8B-B14F-4D97-AF65-F5344CB8AC3E}">
        <p14:creationId xmlns:p14="http://schemas.microsoft.com/office/powerpoint/2010/main" val="282336737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9144000" cy="1325563"/>
          </a:xfrm>
        </p:spPr>
        <p:txBody>
          <a:bodyPr>
            <a:normAutofit/>
          </a:bodyPr>
          <a:lstStyle/>
          <a:p>
            <a:pPr algn="ctr"/>
            <a:r>
              <a:rPr lang="en-CA" dirty="0" smtClean="0"/>
              <a:t>Probability Rules: General Multiplication</a:t>
            </a:r>
            <a:endParaRPr lang="en-CA" dirty="0"/>
          </a:p>
        </p:txBody>
      </p:sp>
      <p:sp>
        <p:nvSpPr>
          <p:cNvPr id="3" name="Content Placeholder 2"/>
          <p:cNvSpPr>
            <a:spLocks noGrp="1"/>
          </p:cNvSpPr>
          <p:nvPr>
            <p:ph idx="1"/>
          </p:nvPr>
        </p:nvSpPr>
        <p:spPr>
          <a:xfrm>
            <a:off x="-1" y="1325563"/>
            <a:ext cx="9144000" cy="4351338"/>
          </a:xfrm>
        </p:spPr>
        <p:txBody>
          <a:bodyPr/>
          <a:lstStyle/>
          <a:p>
            <a:pPr marL="0" indent="0" algn="ctr">
              <a:buNone/>
            </a:pPr>
            <a:r>
              <a:rPr lang="en-US" dirty="0" smtClean="0"/>
              <a:t>For dependent events:</a:t>
            </a:r>
          </a:p>
          <a:p>
            <a:pPr marL="0" indent="0" algn="ctr">
              <a:buNone/>
            </a:pPr>
            <a:r>
              <a:rPr lang="en-US" dirty="0" smtClean="0"/>
              <a:t>P[</a:t>
            </a:r>
            <a:r>
              <a:rPr lang="en-US" i="1" dirty="0" smtClean="0"/>
              <a:t>A</a:t>
            </a:r>
            <a:r>
              <a:rPr lang="en-US" dirty="0" smtClean="0"/>
              <a:t> </a:t>
            </a:r>
            <a:r>
              <a:rPr lang="en-US" dirty="0"/>
              <a:t>&amp; </a:t>
            </a:r>
            <a:r>
              <a:rPr lang="en-US" i="1" dirty="0"/>
              <a:t>B</a:t>
            </a:r>
            <a:r>
              <a:rPr lang="en-US" dirty="0"/>
              <a:t>] = P[</a:t>
            </a:r>
            <a:r>
              <a:rPr lang="en-US" i="1" dirty="0"/>
              <a:t>A</a:t>
            </a:r>
            <a:r>
              <a:rPr lang="en-US" dirty="0"/>
              <a:t>] </a:t>
            </a:r>
            <a:r>
              <a:rPr lang="en-US" dirty="0" smtClean="0"/>
              <a:t>P[</a:t>
            </a:r>
            <a:r>
              <a:rPr lang="en-US" i="1" dirty="0" smtClean="0"/>
              <a:t>B|A</a:t>
            </a:r>
            <a:r>
              <a:rPr lang="en-US" dirty="0" smtClean="0"/>
              <a:t>]</a:t>
            </a:r>
            <a:endParaRPr lang="en-US" dirty="0"/>
          </a:p>
          <a:p>
            <a:pPr marL="0" indent="0" algn="ctr">
              <a:buNone/>
            </a:pPr>
            <a:r>
              <a:rPr lang="en-CA" dirty="0" smtClean="0"/>
              <a:t>e.g., what is the probability that an egg is male and the host was parasitized?</a:t>
            </a:r>
          </a:p>
          <a:p>
            <a:pPr marL="0" indent="0" algn="ctr">
              <a:buNone/>
            </a:pPr>
            <a:r>
              <a:rPr lang="en-CA" dirty="0" smtClean="0"/>
              <a:t>= 0.2 x 0.8 = 0.18</a:t>
            </a:r>
          </a:p>
        </p:txBody>
      </p:sp>
      <p:pic>
        <p:nvPicPr>
          <p:cNvPr id="4" name="Picture 2" descr="Set of three chevron arrows are shown depicting tree diagram. &#10;In the first set, one ray, labeled zero point two, points out host already parasitized-Yes and second ray, labeled zero point eight, points out host already parasitized-No. In the second set, one ray, labeled zero point nine, points out Sex of new egg-Male which is highlighted and second ray, labeled zero point one, points out Sex of new egg -Female. In the third set, one ray, labeled zero point zero five, points out Sex of new egg –Male which is highlighted and second ray, labeled zero point nine five, points out Sex of new egg –Female. The text on the right side reads: Probability, zero point two times zero point nine equals zero point one eight which is highlighted, zero point two times zero point one equals zero point zero two, zero point eight times zero point zero five equals zero point zero four which is highlighted, zero point eight times zero point nine five equals zero point seven six. “zero point one eight plus zero point zero four equals zero point two two males” is shown.&#10;FIGURE 5.8-3 A probability tree for the sex of an egg laid by Nasonia."/>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589831" y="3962922"/>
            <a:ext cx="6037364" cy="2895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938414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9144000" cy="1325563"/>
          </a:xfrm>
        </p:spPr>
        <p:txBody>
          <a:bodyPr>
            <a:normAutofit/>
          </a:bodyPr>
          <a:lstStyle/>
          <a:p>
            <a:pPr algn="ctr"/>
            <a:r>
              <a:rPr lang="en-CA" dirty="0" smtClean="0"/>
              <a:t>Sampling without Replacement</a:t>
            </a:r>
            <a:endParaRPr lang="en-CA" dirty="0"/>
          </a:p>
        </p:txBody>
      </p:sp>
      <p:sp>
        <p:nvSpPr>
          <p:cNvPr id="3" name="Content Placeholder 2"/>
          <p:cNvSpPr>
            <a:spLocks noGrp="1"/>
          </p:cNvSpPr>
          <p:nvPr>
            <p:ph idx="1"/>
          </p:nvPr>
        </p:nvSpPr>
        <p:spPr>
          <a:xfrm>
            <a:off x="-1" y="1325563"/>
            <a:ext cx="9144000" cy="4351338"/>
          </a:xfrm>
        </p:spPr>
        <p:txBody>
          <a:bodyPr/>
          <a:lstStyle/>
          <a:p>
            <a:r>
              <a:rPr lang="en-CA" dirty="0" smtClean="0"/>
              <a:t>Outcome of one random trial eliminates or depletes </a:t>
            </a:r>
            <a:r>
              <a:rPr lang="en-CA" dirty="0" smtClean="0"/>
              <a:t>an outcome </a:t>
            </a:r>
            <a:r>
              <a:rPr lang="en-CA" dirty="0" smtClean="0"/>
              <a:t>from </a:t>
            </a:r>
            <a:r>
              <a:rPr lang="en-CA" dirty="0" smtClean="0"/>
              <a:t>all possible outcomes </a:t>
            </a:r>
            <a:r>
              <a:rPr lang="en-CA" dirty="0" smtClean="0"/>
              <a:t>and changes the probability distribution of values for subsequent random </a:t>
            </a:r>
            <a:r>
              <a:rPr lang="en-CA" dirty="0" smtClean="0"/>
              <a:t>trials</a:t>
            </a:r>
            <a:endParaRPr lang="en-CA" dirty="0" smtClean="0"/>
          </a:p>
        </p:txBody>
      </p:sp>
    </p:spTree>
    <p:extLst>
      <p:ext uri="{BB962C8B-B14F-4D97-AF65-F5344CB8AC3E}">
        <p14:creationId xmlns:p14="http://schemas.microsoft.com/office/powerpoint/2010/main" val="1372424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9144000" cy="1325563"/>
          </a:xfrm>
        </p:spPr>
        <p:txBody>
          <a:bodyPr>
            <a:normAutofit/>
          </a:bodyPr>
          <a:lstStyle/>
          <a:p>
            <a:pPr algn="ctr"/>
            <a:r>
              <a:rPr lang="en-CA" dirty="0" smtClean="0"/>
              <a:t>Sampling without Replacement</a:t>
            </a:r>
            <a:endParaRPr lang="en-CA" dirty="0"/>
          </a:p>
        </p:txBody>
      </p:sp>
      <p:sp>
        <p:nvSpPr>
          <p:cNvPr id="3" name="Content Placeholder 2"/>
          <p:cNvSpPr>
            <a:spLocks noGrp="1"/>
          </p:cNvSpPr>
          <p:nvPr>
            <p:ph idx="1"/>
          </p:nvPr>
        </p:nvSpPr>
        <p:spPr>
          <a:xfrm>
            <a:off x="-1" y="1325563"/>
            <a:ext cx="9144000" cy="4351338"/>
          </a:xfrm>
        </p:spPr>
        <p:txBody>
          <a:bodyPr/>
          <a:lstStyle/>
          <a:p>
            <a:r>
              <a:rPr lang="en-CA" dirty="0" smtClean="0"/>
              <a:t>Outcome of one random trial eliminates or depletes outcome from possibilities and changes the probability distribution of values for subsequent random trials</a:t>
            </a:r>
          </a:p>
          <a:p>
            <a:r>
              <a:rPr lang="en-CA" dirty="0" smtClean="0"/>
              <a:t>E.g., What is the probability of drawing Ace-2-3 from a deck of cards? </a:t>
            </a:r>
            <a:endParaRPr lang="en-CA" dirty="0"/>
          </a:p>
        </p:txBody>
      </p:sp>
      <p:pic>
        <p:nvPicPr>
          <p:cNvPr id="4" name="Picture 3"/>
          <p:cNvPicPr>
            <a:picLocks noChangeAspect="1"/>
          </p:cNvPicPr>
          <p:nvPr/>
        </p:nvPicPr>
        <p:blipFill>
          <a:blip r:embed="rId3"/>
          <a:stretch>
            <a:fillRect/>
          </a:stretch>
        </p:blipFill>
        <p:spPr>
          <a:xfrm>
            <a:off x="789140" y="3720230"/>
            <a:ext cx="2510216" cy="3137770"/>
          </a:xfrm>
          <a:prstGeom prst="rect">
            <a:avLst/>
          </a:prstGeom>
        </p:spPr>
      </p:pic>
      <p:sp>
        <p:nvSpPr>
          <p:cNvPr id="5" name="TextBox 4"/>
          <p:cNvSpPr txBox="1"/>
          <p:nvPr/>
        </p:nvSpPr>
        <p:spPr>
          <a:xfrm>
            <a:off x="3782860" y="3845490"/>
            <a:ext cx="3845491" cy="1384995"/>
          </a:xfrm>
          <a:prstGeom prst="rect">
            <a:avLst/>
          </a:prstGeom>
          <a:noFill/>
        </p:spPr>
        <p:txBody>
          <a:bodyPr wrap="square" rtlCol="0">
            <a:spAutoFit/>
          </a:bodyPr>
          <a:lstStyle/>
          <a:p>
            <a:r>
              <a:rPr lang="en-CA" sz="2800" dirty="0" smtClean="0">
                <a:latin typeface="Arial" panose="020B0604020202020204" pitchFamily="34" charset="0"/>
                <a:cs typeface="Arial" panose="020B0604020202020204" pitchFamily="34" charset="0"/>
              </a:rPr>
              <a:t>P(Ace) = </a:t>
            </a:r>
            <a:r>
              <a:rPr lang="en-CA" sz="2800" dirty="0" smtClean="0">
                <a:latin typeface="Arial" panose="020B0604020202020204" pitchFamily="34" charset="0"/>
                <a:cs typeface="Arial" panose="020B0604020202020204" pitchFamily="34" charset="0"/>
              </a:rPr>
              <a:t>4/52</a:t>
            </a:r>
            <a:endParaRPr lang="en-CA" sz="2800" dirty="0" smtClean="0">
              <a:latin typeface="Arial" panose="020B0604020202020204" pitchFamily="34" charset="0"/>
              <a:cs typeface="Arial" panose="020B0604020202020204" pitchFamily="34" charset="0"/>
            </a:endParaRPr>
          </a:p>
          <a:p>
            <a:r>
              <a:rPr lang="en-CA" sz="2800" dirty="0" smtClean="0">
                <a:latin typeface="Arial" panose="020B0604020202020204" pitchFamily="34" charset="0"/>
                <a:cs typeface="Arial" panose="020B0604020202020204" pitchFamily="34" charset="0"/>
              </a:rPr>
              <a:t>P(2) = 4/51</a:t>
            </a:r>
          </a:p>
          <a:p>
            <a:r>
              <a:rPr lang="en-CA" sz="2800" dirty="0" smtClean="0">
                <a:latin typeface="Arial" panose="020B0604020202020204" pitchFamily="34" charset="0"/>
                <a:cs typeface="Arial" panose="020B0604020202020204" pitchFamily="34" charset="0"/>
              </a:rPr>
              <a:t>P(3) = 4/50</a:t>
            </a:r>
            <a:endParaRPr lang="en-CA"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087366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9144000" cy="1325563"/>
          </a:xfrm>
        </p:spPr>
        <p:txBody>
          <a:bodyPr>
            <a:normAutofit/>
          </a:bodyPr>
          <a:lstStyle/>
          <a:p>
            <a:pPr algn="ctr"/>
            <a:r>
              <a:rPr lang="en-CA" dirty="0" smtClean="0"/>
              <a:t>Bayes Theorem</a:t>
            </a:r>
            <a:endParaRPr lang="en-CA" dirty="0"/>
          </a:p>
        </p:txBody>
      </p:sp>
      <p:sp>
        <p:nvSpPr>
          <p:cNvPr id="4" name="Content Placeholder 4"/>
          <p:cNvSpPr txBox="1">
            <a:spLocks/>
          </p:cNvSpPr>
          <p:nvPr/>
        </p:nvSpPr>
        <p:spPr>
          <a:xfrm>
            <a:off x="581394" y="1325563"/>
            <a:ext cx="8054237" cy="149279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The probability of A given B equals the probability of B given A times the probability of A divided by the probability of B</a:t>
            </a:r>
            <a:endParaRPr lang="en-US" dirty="0"/>
          </a:p>
        </p:txBody>
      </p:sp>
      <p:pic>
        <p:nvPicPr>
          <p:cNvPr id="5" name="Picture 2" descr="A mathematical equation is shown. The equation reads, P open bracket A modulus B close bracket equals start fraction P open bracket B modulus A close bracket multiplied by P open bracket A close bracket over P open bracket B close bracket end fraction."/>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79613" y="3893827"/>
            <a:ext cx="5257800" cy="153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061171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9144000" cy="1325563"/>
          </a:xfrm>
        </p:spPr>
        <p:txBody>
          <a:bodyPr>
            <a:normAutofit/>
          </a:bodyPr>
          <a:lstStyle/>
          <a:p>
            <a:pPr algn="ctr"/>
            <a:r>
              <a:rPr lang="en-CA" dirty="0" smtClean="0"/>
              <a:t>Bayes Theorem: Derivation</a:t>
            </a:r>
            <a:endParaRPr lang="en-CA" dirty="0"/>
          </a:p>
        </p:txBody>
      </p:sp>
      <p:sp>
        <p:nvSpPr>
          <p:cNvPr id="6" name="Content Placeholder 2"/>
          <p:cNvSpPr>
            <a:spLocks noGrp="1"/>
          </p:cNvSpPr>
          <p:nvPr>
            <p:ph idx="1"/>
          </p:nvPr>
        </p:nvSpPr>
        <p:spPr>
          <a:xfrm>
            <a:off x="265113" y="1424837"/>
            <a:ext cx="8686799" cy="2986313"/>
          </a:xfrm>
        </p:spPr>
        <p:txBody>
          <a:bodyPr>
            <a:noAutofit/>
          </a:bodyPr>
          <a:lstStyle/>
          <a:p>
            <a:pPr marL="0" indent="0">
              <a:buNone/>
            </a:pPr>
            <a:r>
              <a:rPr lang="en-US" b="1" dirty="0"/>
              <a:t>We know</a:t>
            </a:r>
          </a:p>
          <a:p>
            <a:pPr marL="0" indent="0" algn="ctr">
              <a:buNone/>
            </a:pPr>
            <a:r>
              <a:rPr lang="en-US" i="1" dirty="0"/>
              <a:t>P</a:t>
            </a:r>
            <a:r>
              <a:rPr lang="en-US" dirty="0"/>
              <a:t>[</a:t>
            </a:r>
            <a:r>
              <a:rPr lang="en-US" i="1" dirty="0"/>
              <a:t>A</a:t>
            </a:r>
            <a:r>
              <a:rPr lang="en-US" dirty="0"/>
              <a:t>&amp;</a:t>
            </a:r>
            <a:r>
              <a:rPr lang="en-US" i="1" dirty="0"/>
              <a:t>B</a:t>
            </a:r>
            <a:r>
              <a:rPr lang="en-US" dirty="0"/>
              <a:t>] = </a:t>
            </a:r>
            <a:r>
              <a:rPr lang="en-US" i="1" dirty="0"/>
              <a:t>P</a:t>
            </a:r>
            <a:r>
              <a:rPr lang="en-US" dirty="0"/>
              <a:t>[</a:t>
            </a:r>
            <a:r>
              <a:rPr lang="en-US" i="1" dirty="0"/>
              <a:t>B</a:t>
            </a:r>
            <a:r>
              <a:rPr lang="en-US" dirty="0"/>
              <a:t>] × </a:t>
            </a:r>
            <a:r>
              <a:rPr lang="en-US" i="1" dirty="0"/>
              <a:t>P</a:t>
            </a:r>
            <a:r>
              <a:rPr lang="en-US" dirty="0"/>
              <a:t>[</a:t>
            </a:r>
            <a:r>
              <a:rPr lang="en-US" i="1" dirty="0"/>
              <a:t>A</a:t>
            </a:r>
            <a:r>
              <a:rPr lang="en-US" dirty="0"/>
              <a:t>|</a:t>
            </a:r>
            <a:r>
              <a:rPr lang="en-US" i="1" dirty="0"/>
              <a:t>B</a:t>
            </a:r>
            <a:r>
              <a:rPr lang="en-US" dirty="0"/>
              <a:t>] </a:t>
            </a:r>
            <a:r>
              <a:rPr lang="en-US" dirty="0" smtClean="0"/>
              <a:t>AND</a:t>
            </a:r>
            <a:endParaRPr lang="en-US" dirty="0"/>
          </a:p>
          <a:p>
            <a:pPr marL="0" indent="0" algn="ctr">
              <a:buNone/>
            </a:pPr>
            <a:r>
              <a:rPr lang="en-US" dirty="0"/>
              <a:t>P[A&amp;B] = P[A] × P[B|A]</a:t>
            </a:r>
          </a:p>
          <a:p>
            <a:pPr marL="0" indent="0">
              <a:buNone/>
              <a:tabLst>
                <a:tab pos="1600200" algn="l"/>
              </a:tabLst>
            </a:pPr>
            <a:r>
              <a:rPr lang="en-US" b="1" dirty="0"/>
              <a:t>Clearly, 	</a:t>
            </a:r>
            <a:r>
              <a:rPr lang="en-US" i="1" dirty="0"/>
              <a:t>P</a:t>
            </a:r>
            <a:r>
              <a:rPr lang="en-US" dirty="0"/>
              <a:t>[</a:t>
            </a:r>
            <a:r>
              <a:rPr lang="en-US" i="1" dirty="0"/>
              <a:t>A</a:t>
            </a:r>
            <a:r>
              <a:rPr lang="en-US" dirty="0"/>
              <a:t>&amp;</a:t>
            </a:r>
            <a:r>
              <a:rPr lang="en-US" i="1" dirty="0"/>
              <a:t>B</a:t>
            </a:r>
            <a:r>
              <a:rPr lang="en-US" dirty="0"/>
              <a:t>] = </a:t>
            </a:r>
            <a:r>
              <a:rPr lang="en-US" i="1" dirty="0"/>
              <a:t>P</a:t>
            </a:r>
            <a:r>
              <a:rPr lang="en-US" dirty="0"/>
              <a:t>[</a:t>
            </a:r>
            <a:r>
              <a:rPr lang="en-US" i="1" dirty="0"/>
              <a:t>A</a:t>
            </a:r>
            <a:r>
              <a:rPr lang="en-US" dirty="0"/>
              <a:t>&amp;</a:t>
            </a:r>
            <a:r>
              <a:rPr lang="en-US" i="1" dirty="0"/>
              <a:t>B</a:t>
            </a:r>
            <a:r>
              <a:rPr lang="en-US" dirty="0"/>
              <a:t>] so</a:t>
            </a:r>
          </a:p>
          <a:p>
            <a:pPr marL="0" indent="0" algn="ctr">
              <a:buNone/>
            </a:pPr>
            <a:r>
              <a:rPr lang="en-US" i="1" dirty="0"/>
              <a:t>P</a:t>
            </a:r>
            <a:r>
              <a:rPr lang="en-US" dirty="0"/>
              <a:t>[</a:t>
            </a:r>
            <a:r>
              <a:rPr lang="en-US" i="1" dirty="0"/>
              <a:t>B</a:t>
            </a:r>
            <a:r>
              <a:rPr lang="en-US" dirty="0"/>
              <a:t>] × </a:t>
            </a:r>
            <a:r>
              <a:rPr lang="en-US" i="1" dirty="0"/>
              <a:t>P</a:t>
            </a:r>
            <a:r>
              <a:rPr lang="en-US" dirty="0"/>
              <a:t>[</a:t>
            </a:r>
            <a:r>
              <a:rPr lang="en-US" i="1" dirty="0"/>
              <a:t>A</a:t>
            </a:r>
            <a:r>
              <a:rPr lang="en-US" dirty="0"/>
              <a:t>|</a:t>
            </a:r>
            <a:r>
              <a:rPr lang="en-US" i="1" dirty="0"/>
              <a:t>B</a:t>
            </a:r>
            <a:r>
              <a:rPr lang="en-US" dirty="0"/>
              <a:t>] = </a:t>
            </a:r>
            <a:r>
              <a:rPr lang="en-US" i="1" dirty="0"/>
              <a:t>P</a:t>
            </a:r>
            <a:r>
              <a:rPr lang="en-US" dirty="0"/>
              <a:t>[</a:t>
            </a:r>
            <a:r>
              <a:rPr lang="en-US" i="1" dirty="0"/>
              <a:t>A</a:t>
            </a:r>
            <a:r>
              <a:rPr lang="en-US" dirty="0"/>
              <a:t>] × </a:t>
            </a:r>
            <a:r>
              <a:rPr lang="en-US" i="1" dirty="0"/>
              <a:t>P</a:t>
            </a:r>
            <a:r>
              <a:rPr lang="en-US" dirty="0"/>
              <a:t>[</a:t>
            </a:r>
            <a:r>
              <a:rPr lang="en-US" i="1" dirty="0"/>
              <a:t>B</a:t>
            </a:r>
            <a:r>
              <a:rPr lang="en-US" dirty="0"/>
              <a:t>|</a:t>
            </a:r>
            <a:r>
              <a:rPr lang="en-US" i="1" dirty="0"/>
              <a:t>A</a:t>
            </a:r>
            <a:r>
              <a:rPr lang="en-US" dirty="0"/>
              <a:t>]</a:t>
            </a:r>
          </a:p>
          <a:p>
            <a:pPr marL="0" indent="0">
              <a:buNone/>
            </a:pPr>
            <a:r>
              <a:rPr lang="en-US" b="1" dirty="0"/>
              <a:t>Divide both sides </a:t>
            </a:r>
            <a:r>
              <a:rPr lang="en-US" dirty="0"/>
              <a:t>by P[</a:t>
            </a:r>
            <a:r>
              <a:rPr lang="en-US" i="1" dirty="0"/>
              <a:t>B</a:t>
            </a:r>
            <a:r>
              <a:rPr lang="en-US" dirty="0"/>
              <a:t>] to find</a:t>
            </a:r>
          </a:p>
        </p:txBody>
      </p:sp>
      <p:pic>
        <p:nvPicPr>
          <p:cNvPr id="7" name="Picture 2" descr="A mathematical equation is shown. The equation reads, P open bracket A modulus B close bracket equals start fraction P open bracket B modulus A close bracket multiplied by P open bracket A close bracket over P open bracket B close bracket end fraction."/>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452267" y="4985494"/>
            <a:ext cx="4312489"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67867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Probability</a:t>
            </a:r>
            <a:endParaRPr lang="en-CA" dirty="0"/>
          </a:p>
        </p:txBody>
      </p:sp>
      <p:sp>
        <p:nvSpPr>
          <p:cNvPr id="4" name="Content Placeholder 2"/>
          <p:cNvSpPr>
            <a:spLocks noGrp="1"/>
          </p:cNvSpPr>
          <p:nvPr>
            <p:ph idx="1"/>
          </p:nvPr>
        </p:nvSpPr>
        <p:spPr>
          <a:xfrm>
            <a:off x="584200" y="1325563"/>
            <a:ext cx="7975600" cy="4351338"/>
          </a:xfrm>
        </p:spPr>
        <p:txBody>
          <a:bodyPr>
            <a:normAutofit/>
          </a:bodyPr>
          <a:lstStyle/>
          <a:p>
            <a:pPr marL="457200" lvl="1" indent="-457200">
              <a:spcBef>
                <a:spcPts val="624"/>
              </a:spcBef>
            </a:pPr>
            <a:r>
              <a:rPr lang="en-US" sz="2800" dirty="0" smtClean="0"/>
              <a:t>What is the probability that the mean of a sample differs from the population mean?</a:t>
            </a:r>
          </a:p>
          <a:p>
            <a:pPr marL="457200" lvl="1" indent="-457200">
              <a:spcBef>
                <a:spcPts val="624"/>
              </a:spcBef>
            </a:pPr>
            <a:r>
              <a:rPr lang="en-US" sz="2800" dirty="0" smtClean="0"/>
              <a:t>What is the probability that the means of two samples are different?</a:t>
            </a:r>
          </a:p>
          <a:p>
            <a:pPr marL="457200" lvl="1" indent="-457200">
              <a:spcBef>
                <a:spcPts val="624"/>
              </a:spcBef>
            </a:pPr>
            <a:r>
              <a:rPr lang="en-US" sz="2800" dirty="0" smtClean="0"/>
              <a:t>What is the probability that two variables are independent?</a:t>
            </a:r>
          </a:p>
          <a:p>
            <a:pPr marL="457200" lvl="1" indent="-457200">
              <a:spcBef>
                <a:spcPts val="624"/>
              </a:spcBef>
            </a:pPr>
            <a:endParaRPr lang="en-US" sz="2800" dirty="0"/>
          </a:p>
        </p:txBody>
      </p:sp>
    </p:spTree>
    <p:extLst>
      <p:ext uri="{BB962C8B-B14F-4D97-AF65-F5344CB8AC3E}">
        <p14:creationId xmlns:p14="http://schemas.microsoft.com/office/powerpoint/2010/main" val="109303701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9144000" cy="1325563"/>
          </a:xfrm>
        </p:spPr>
        <p:txBody>
          <a:bodyPr>
            <a:normAutofit/>
          </a:bodyPr>
          <a:lstStyle/>
          <a:p>
            <a:pPr algn="ctr"/>
            <a:r>
              <a:rPr lang="en-CA" dirty="0" smtClean="0"/>
              <a:t>Bayes Theorem: Example</a:t>
            </a:r>
            <a:endParaRPr lang="en-CA" dirty="0"/>
          </a:p>
        </p:txBody>
      </p:sp>
      <mc:AlternateContent xmlns:mc="http://schemas.openxmlformats.org/markup-compatibility/2006" xmlns:a14="http://schemas.microsoft.com/office/drawing/2010/main">
        <mc:Choice Requires="a14">
          <p:sp>
            <p:nvSpPr>
              <p:cNvPr id="6" name="Content Placeholder 2"/>
              <p:cNvSpPr>
                <a:spLocks noGrp="1"/>
              </p:cNvSpPr>
              <p:nvPr>
                <p:ph idx="1"/>
              </p:nvPr>
            </p:nvSpPr>
            <p:spPr>
              <a:xfrm>
                <a:off x="265113" y="1424837"/>
                <a:ext cx="8686799" cy="2986313"/>
              </a:xfrm>
            </p:spPr>
            <p:txBody>
              <a:bodyPr>
                <a:noAutofit/>
              </a:bodyPr>
              <a:lstStyle/>
              <a:p>
                <a:pPr marL="0" indent="0">
                  <a:buNone/>
                </a:pPr>
                <a:r>
                  <a:rPr lang="en-US" dirty="0" smtClean="0"/>
                  <a:t>Down syndrome occurs in 1/1000 pregnancies. The test for down syndrome has a sensitivity (i.e., probability of correctly identifying a fetus with down syndrome) of 0.60 and a false-positive rate of 0.05. What is the probability that a fetus with a positive test result actually has down syndrome?</a:t>
                </a:r>
              </a:p>
              <a:p>
                <a:pPr marL="0" indent="0">
                  <a:buNone/>
                </a:pPr>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unc>
                        <m:funcPr>
                          <m:ctrlPr>
                            <a:rPr lang="en-CA" b="0" i="1" smtClean="0">
                              <a:latin typeface="Cambria Math" panose="02040503050406030204" pitchFamily="18" charset="0"/>
                            </a:rPr>
                          </m:ctrlPr>
                        </m:funcPr>
                        <m:fName>
                          <m:r>
                            <m:rPr>
                              <m:sty m:val="p"/>
                            </m:rPr>
                            <a:rPr lang="en-CA" b="0" i="0" smtClean="0">
                              <a:latin typeface="Cambria Math" panose="02040503050406030204" pitchFamily="18" charset="0"/>
                            </a:rPr>
                            <m:t>Pr</m:t>
                          </m:r>
                        </m:fName>
                        <m:e>
                          <m:d>
                            <m:dPr>
                              <m:begChr m:val="["/>
                              <m:endChr m:val="]"/>
                              <m:ctrlPr>
                                <a:rPr lang="en-CA" b="0" i="1" smtClean="0">
                                  <a:latin typeface="Cambria Math" panose="02040503050406030204" pitchFamily="18" charset="0"/>
                                </a:rPr>
                              </m:ctrlPr>
                            </m:dPr>
                            <m:e>
                              <m:r>
                                <a:rPr lang="en-CA" b="0" i="1" smtClean="0">
                                  <a:latin typeface="Cambria Math" panose="02040503050406030204" pitchFamily="18" charset="0"/>
                                </a:rPr>
                                <m:t>𝐷𝑆</m:t>
                              </m:r>
                            </m:e>
                            <m:e>
                              <m:r>
                                <a:rPr lang="en-CA" b="0" i="1" smtClean="0">
                                  <a:latin typeface="Cambria Math" panose="02040503050406030204" pitchFamily="18" charset="0"/>
                                </a:rPr>
                                <m:t>𝑝𝑜𝑠𝑖𝑡𝑖𝑣𝑒</m:t>
                              </m:r>
                              <m:r>
                                <a:rPr lang="en-CA" b="0" i="1" smtClean="0">
                                  <a:latin typeface="Cambria Math" panose="02040503050406030204" pitchFamily="18" charset="0"/>
                                </a:rPr>
                                <m:t> </m:t>
                              </m:r>
                              <m:r>
                                <a:rPr lang="en-CA" b="0" i="1" smtClean="0">
                                  <a:latin typeface="Cambria Math" panose="02040503050406030204" pitchFamily="18" charset="0"/>
                                </a:rPr>
                                <m:t>𝑟𝑒𝑠𝑢𝑙𝑡</m:t>
                              </m:r>
                            </m:e>
                          </m:d>
                        </m:e>
                      </m:func>
                    </m:oMath>
                  </m:oMathPara>
                </a14:m>
                <a:endParaRPr lang="en-CA" b="0" i="1" dirty="0" smtClean="0">
                  <a:latin typeface="Cambria Math" panose="02040503050406030204" pitchFamily="18" charset="0"/>
                </a:endParaRPr>
              </a:p>
              <a:p>
                <a:pPr marL="0" indent="0">
                  <a:buNone/>
                </a:pPr>
                <a:endParaRPr lang="en-CA" b="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 </m:t>
                      </m:r>
                      <m:f>
                        <m:fPr>
                          <m:ctrlPr>
                            <a:rPr lang="en-US" i="1">
                              <a:latin typeface="Cambria Math" panose="02040503050406030204" pitchFamily="18" charset="0"/>
                            </a:rPr>
                          </m:ctrlPr>
                        </m:fPr>
                        <m:num>
                          <m:func>
                            <m:funcPr>
                              <m:ctrlPr>
                                <a:rPr lang="en-CA" i="1">
                                  <a:latin typeface="Cambria Math" panose="02040503050406030204" pitchFamily="18" charset="0"/>
                                </a:rPr>
                              </m:ctrlPr>
                            </m:funcPr>
                            <m:fName>
                              <m:r>
                                <m:rPr>
                                  <m:sty m:val="p"/>
                                </m:rPr>
                                <a:rPr lang="en-CA">
                                  <a:latin typeface="Cambria Math" panose="02040503050406030204" pitchFamily="18" charset="0"/>
                                </a:rPr>
                                <m:t>Pr</m:t>
                              </m:r>
                            </m:fName>
                            <m:e>
                              <m:d>
                                <m:dPr>
                                  <m:begChr m:val="["/>
                                  <m:endChr m:val="]"/>
                                  <m:ctrlPr>
                                    <a:rPr lang="en-CA" i="1">
                                      <a:latin typeface="Cambria Math" panose="02040503050406030204" pitchFamily="18" charset="0"/>
                                    </a:rPr>
                                  </m:ctrlPr>
                                </m:dPr>
                                <m:e>
                                  <m:r>
                                    <a:rPr lang="en-CA" i="1">
                                      <a:latin typeface="Cambria Math" panose="02040503050406030204" pitchFamily="18" charset="0"/>
                                    </a:rPr>
                                    <m:t>𝑝𝑜𝑠𝑖𝑡𝑖𝑣𝑒</m:t>
                                  </m:r>
                                  <m:r>
                                    <a:rPr lang="en-CA" i="1">
                                      <a:latin typeface="Cambria Math" panose="02040503050406030204" pitchFamily="18" charset="0"/>
                                    </a:rPr>
                                    <m:t> </m:t>
                                  </m:r>
                                  <m:r>
                                    <a:rPr lang="en-CA" i="1">
                                      <a:latin typeface="Cambria Math" panose="02040503050406030204" pitchFamily="18" charset="0"/>
                                    </a:rPr>
                                    <m:t>𝑟𝑒𝑠𝑢𝑙𝑡</m:t>
                                  </m:r>
                                </m:e>
                                <m:e>
                                  <m:r>
                                    <a:rPr lang="en-CA" i="1">
                                      <a:latin typeface="Cambria Math" panose="02040503050406030204" pitchFamily="18" charset="0"/>
                                    </a:rPr>
                                    <m:t>𝐷𝑆</m:t>
                                  </m:r>
                                </m:e>
                              </m:d>
                            </m:e>
                          </m:func>
                          <m:r>
                            <m:rPr>
                              <m:sty m:val="p"/>
                            </m:rPr>
                            <a:rPr lang="en-CA">
                              <a:latin typeface="Cambria Math" panose="02040503050406030204" pitchFamily="18" charset="0"/>
                            </a:rPr>
                            <m:t>Pr</m:t>
                          </m:r>
                          <m:r>
                            <a:rPr lang="en-CA" i="1">
                              <a:latin typeface="Cambria Math" panose="02040503050406030204" pitchFamily="18" charset="0"/>
                            </a:rPr>
                            <m:t>⁡[</m:t>
                          </m:r>
                          <m:r>
                            <a:rPr lang="en-CA" i="1">
                              <a:latin typeface="Cambria Math" panose="02040503050406030204" pitchFamily="18" charset="0"/>
                            </a:rPr>
                            <m:t>𝐷𝑆</m:t>
                          </m:r>
                          <m:r>
                            <a:rPr lang="en-CA" i="1">
                              <a:latin typeface="Cambria Math" panose="02040503050406030204" pitchFamily="18" charset="0"/>
                            </a:rPr>
                            <m:t>]</m:t>
                          </m:r>
                        </m:num>
                        <m:den>
                          <m:r>
                            <m:rPr>
                              <m:sty m:val="p"/>
                            </m:rPr>
                            <a:rPr lang="en-CA">
                              <a:latin typeface="Cambria Math" panose="02040503050406030204" pitchFamily="18" charset="0"/>
                            </a:rPr>
                            <m:t>Pr</m:t>
                          </m:r>
                          <m:r>
                            <a:rPr lang="en-CA" i="1">
                              <a:latin typeface="Cambria Math" panose="02040503050406030204" pitchFamily="18" charset="0"/>
                            </a:rPr>
                            <m:t>⁡[</m:t>
                          </m:r>
                          <m:r>
                            <a:rPr lang="en-CA" i="1">
                              <a:latin typeface="Cambria Math" panose="02040503050406030204" pitchFamily="18" charset="0"/>
                            </a:rPr>
                            <m:t>𝑝𝑜𝑠𝑖𝑡𝑖𝑣𝑒</m:t>
                          </m:r>
                          <m:r>
                            <a:rPr lang="en-CA" i="1">
                              <a:latin typeface="Cambria Math" panose="02040503050406030204" pitchFamily="18" charset="0"/>
                            </a:rPr>
                            <m:t> </m:t>
                          </m:r>
                          <m:r>
                            <a:rPr lang="en-CA" i="1">
                              <a:latin typeface="Cambria Math" panose="02040503050406030204" pitchFamily="18" charset="0"/>
                            </a:rPr>
                            <m:t>𝑟𝑒𝑠𝑢𝑙𝑡</m:t>
                          </m:r>
                          <m:r>
                            <a:rPr lang="en-CA" i="1">
                              <a:latin typeface="Cambria Math" panose="02040503050406030204" pitchFamily="18" charset="0"/>
                            </a:rPr>
                            <m:t>]</m:t>
                          </m:r>
                        </m:den>
                      </m:f>
                    </m:oMath>
                  </m:oMathPara>
                </a14:m>
                <a:endParaRPr lang="en-US" dirty="0" smtClean="0"/>
              </a:p>
              <a:p>
                <a:pPr marL="0" indent="0">
                  <a:buNone/>
                </a:pPr>
                <a:endParaRPr lang="en-US" dirty="0"/>
              </a:p>
              <a:p>
                <a:pPr marL="0" indent="0">
                  <a:buNone/>
                </a:pPr>
                <a:endParaRPr lang="en-US" dirty="0"/>
              </a:p>
            </p:txBody>
          </p:sp>
        </mc:Choice>
        <mc:Fallback xmlns="">
          <p:sp>
            <p:nvSpPr>
              <p:cNvPr id="6" name="Content Placeholder 2"/>
              <p:cNvSpPr>
                <a:spLocks noGrp="1" noRot="1" noChangeAspect="1" noMove="1" noResize="1" noEditPoints="1" noAdjustHandles="1" noChangeArrowheads="1" noChangeShapeType="1" noTextEdit="1"/>
              </p:cNvSpPr>
              <p:nvPr>
                <p:ph idx="1"/>
              </p:nvPr>
            </p:nvSpPr>
            <p:spPr>
              <a:xfrm>
                <a:off x="265113" y="1424837"/>
                <a:ext cx="8686799" cy="2986313"/>
              </a:xfrm>
              <a:blipFill rotWithShape="0">
                <a:blip r:embed="rId3"/>
                <a:stretch>
                  <a:fillRect l="-1404" t="-3673" r="-1053" b="-53878"/>
                </a:stretch>
              </a:blipFill>
            </p:spPr>
            <p:txBody>
              <a:bodyPr/>
              <a:lstStyle/>
              <a:p>
                <a:r>
                  <a:rPr lang="en-CA">
                    <a:noFill/>
                  </a:rPr>
                  <a:t> </a:t>
                </a:r>
              </a:p>
            </p:txBody>
          </p:sp>
        </mc:Fallback>
      </mc:AlternateContent>
    </p:spTree>
    <p:extLst>
      <p:ext uri="{BB962C8B-B14F-4D97-AF65-F5344CB8AC3E}">
        <p14:creationId xmlns:p14="http://schemas.microsoft.com/office/powerpoint/2010/main" val="191069055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9144000" cy="1325563"/>
          </a:xfrm>
        </p:spPr>
        <p:txBody>
          <a:bodyPr>
            <a:normAutofit/>
          </a:bodyPr>
          <a:lstStyle/>
          <a:p>
            <a:pPr algn="ctr"/>
            <a:r>
              <a:rPr lang="en-CA" dirty="0" smtClean="0"/>
              <a:t>Bayes Theorem: Example</a:t>
            </a:r>
            <a:endParaRPr lang="en-CA" dirty="0"/>
          </a:p>
        </p:txBody>
      </p:sp>
      <mc:AlternateContent xmlns:mc="http://schemas.openxmlformats.org/markup-compatibility/2006">
        <mc:Choice xmlns:a14="http://schemas.microsoft.com/office/drawing/2010/main" Requires="a14">
          <p:sp>
            <p:nvSpPr>
              <p:cNvPr id="6" name="Content Placeholder 2"/>
              <p:cNvSpPr>
                <a:spLocks noGrp="1"/>
              </p:cNvSpPr>
              <p:nvPr>
                <p:ph idx="1"/>
              </p:nvPr>
            </p:nvSpPr>
            <p:spPr>
              <a:xfrm>
                <a:off x="228599" y="2586626"/>
                <a:ext cx="8686799" cy="2986313"/>
              </a:xfrm>
            </p:spPr>
            <p:txBody>
              <a:bodyPr>
                <a:noAutofit/>
              </a:bodyPr>
              <a:lstStyle/>
              <a:p>
                <a:pPr marL="0" indent="0">
                  <a:buNone/>
                </a:pPr>
                <a:endParaRPr lang="en-US"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unc>
                        <m:funcPr>
                          <m:ctrlPr>
                            <a:rPr lang="en-CA" b="0" i="1" smtClean="0">
                              <a:latin typeface="Cambria Math" panose="02040503050406030204" pitchFamily="18" charset="0"/>
                            </a:rPr>
                          </m:ctrlPr>
                        </m:funcPr>
                        <m:fName>
                          <m:r>
                            <m:rPr>
                              <m:sty m:val="p"/>
                            </m:rPr>
                            <a:rPr lang="en-CA" b="0" i="0" smtClean="0">
                              <a:latin typeface="Cambria Math" panose="02040503050406030204" pitchFamily="18" charset="0"/>
                            </a:rPr>
                            <m:t>Pr</m:t>
                          </m:r>
                        </m:fName>
                        <m:e>
                          <m:r>
                            <a:rPr lang="en-CA" b="0" i="1" smtClean="0">
                              <a:latin typeface="Cambria Math" panose="02040503050406030204" pitchFamily="18" charset="0"/>
                            </a:rPr>
                            <m:t>[</m:t>
                          </m:r>
                          <m:r>
                            <a:rPr lang="en-CA" b="0" i="1" smtClean="0">
                              <a:latin typeface="Cambria Math" panose="02040503050406030204" pitchFamily="18" charset="0"/>
                            </a:rPr>
                            <m:t>𝑝𝑜𝑠𝑖𝑡𝑖𝑣𝑒</m:t>
                          </m:r>
                          <m:r>
                            <a:rPr lang="en-CA" b="0" i="1" smtClean="0">
                              <a:latin typeface="Cambria Math" panose="02040503050406030204" pitchFamily="18" charset="0"/>
                            </a:rPr>
                            <m:t> </m:t>
                          </m:r>
                          <m:r>
                            <a:rPr lang="en-CA" b="0" i="1" smtClean="0">
                              <a:latin typeface="Cambria Math" panose="02040503050406030204" pitchFamily="18" charset="0"/>
                            </a:rPr>
                            <m:t>𝑟𝑒𝑠𝑢𝑙𝑡</m:t>
                          </m:r>
                          <m:r>
                            <a:rPr lang="en-CA" b="0" i="1" smtClean="0">
                              <a:latin typeface="Cambria Math" panose="02040503050406030204" pitchFamily="18" charset="0"/>
                            </a:rPr>
                            <m:t>]</m:t>
                          </m:r>
                        </m:e>
                      </m:func>
                      <m:r>
                        <a:rPr lang="en-CA" b="0" i="1" smtClean="0">
                          <a:latin typeface="Cambria Math" panose="02040503050406030204" pitchFamily="18" charset="0"/>
                        </a:rPr>
                        <m:t>=</m:t>
                      </m:r>
                      <m:func>
                        <m:funcPr>
                          <m:ctrlPr>
                            <a:rPr lang="en-CA" b="0" i="1" smtClean="0">
                              <a:latin typeface="Cambria Math" panose="02040503050406030204" pitchFamily="18" charset="0"/>
                            </a:rPr>
                          </m:ctrlPr>
                        </m:funcPr>
                        <m:fName>
                          <m:r>
                            <m:rPr>
                              <m:sty m:val="p"/>
                            </m:rPr>
                            <a:rPr lang="en-CA" b="0" i="0" smtClean="0">
                              <a:latin typeface="Cambria Math" panose="02040503050406030204" pitchFamily="18" charset="0"/>
                            </a:rPr>
                            <m:t>Pr</m:t>
                          </m:r>
                        </m:fName>
                        <m:e>
                          <m:d>
                            <m:dPr>
                              <m:begChr m:val="["/>
                              <m:endChr m:val="]"/>
                              <m:ctrlPr>
                                <a:rPr lang="en-CA" b="0" i="1" smtClean="0">
                                  <a:latin typeface="Cambria Math" panose="02040503050406030204" pitchFamily="18" charset="0"/>
                                </a:rPr>
                              </m:ctrlPr>
                            </m:dPr>
                            <m:e>
                              <m:r>
                                <a:rPr lang="en-CA" b="0" i="1" smtClean="0">
                                  <a:latin typeface="Cambria Math" panose="02040503050406030204" pitchFamily="18" charset="0"/>
                                </a:rPr>
                                <m:t>𝑝𝑜𝑠𝑖𝑡𝑖𝑣𝑒</m:t>
                              </m:r>
                              <m:r>
                                <a:rPr lang="en-CA" b="0" i="1" smtClean="0">
                                  <a:latin typeface="Cambria Math" panose="02040503050406030204" pitchFamily="18" charset="0"/>
                                </a:rPr>
                                <m:t> </m:t>
                              </m:r>
                              <m:r>
                                <a:rPr lang="en-CA" b="0" i="1" smtClean="0">
                                  <a:latin typeface="Cambria Math" panose="02040503050406030204" pitchFamily="18" charset="0"/>
                                </a:rPr>
                                <m:t>𝑟𝑒𝑠𝑢𝑙𝑡</m:t>
                              </m:r>
                            </m:e>
                            <m:e>
                              <m:r>
                                <a:rPr lang="en-CA" b="0" i="1" smtClean="0">
                                  <a:latin typeface="Cambria Math" panose="02040503050406030204" pitchFamily="18" charset="0"/>
                                </a:rPr>
                                <m:t>𝐷𝑆</m:t>
                              </m:r>
                            </m:e>
                          </m:d>
                        </m:e>
                      </m:func>
                      <m:func>
                        <m:funcPr>
                          <m:ctrlPr>
                            <a:rPr lang="en-CA" b="0" i="1" smtClean="0">
                              <a:latin typeface="Cambria Math" panose="02040503050406030204" pitchFamily="18" charset="0"/>
                            </a:rPr>
                          </m:ctrlPr>
                        </m:funcPr>
                        <m:fName>
                          <m:r>
                            <m:rPr>
                              <m:sty m:val="p"/>
                            </m:rPr>
                            <a:rPr lang="en-CA" b="0" i="0" smtClean="0">
                              <a:latin typeface="Cambria Math" panose="02040503050406030204" pitchFamily="18" charset="0"/>
                            </a:rPr>
                            <m:t>Pr</m:t>
                          </m:r>
                        </m:fName>
                        <m:e>
                          <m:d>
                            <m:dPr>
                              <m:begChr m:val="["/>
                              <m:endChr m:val="]"/>
                              <m:ctrlPr>
                                <a:rPr lang="en-CA" b="0" i="1" smtClean="0">
                                  <a:latin typeface="Cambria Math" panose="02040503050406030204" pitchFamily="18" charset="0"/>
                                </a:rPr>
                              </m:ctrlPr>
                            </m:dPr>
                            <m:e>
                              <m:r>
                                <a:rPr lang="en-CA" b="0" i="1" smtClean="0">
                                  <a:latin typeface="Cambria Math" panose="02040503050406030204" pitchFamily="18" charset="0"/>
                                </a:rPr>
                                <m:t>𝐷𝑆</m:t>
                              </m:r>
                            </m:e>
                          </m:d>
                        </m:e>
                      </m:func>
                      <m:r>
                        <a:rPr lang="en-CA" b="0" i="1" smtClean="0">
                          <a:latin typeface="Cambria Math" panose="02040503050406030204" pitchFamily="18" charset="0"/>
                        </a:rPr>
                        <m:t>+</m:t>
                      </m:r>
                      <m:func>
                        <m:funcPr>
                          <m:ctrlPr>
                            <a:rPr lang="en-CA" b="0" i="1" smtClean="0">
                              <a:latin typeface="Cambria Math" panose="02040503050406030204" pitchFamily="18" charset="0"/>
                            </a:rPr>
                          </m:ctrlPr>
                        </m:funcPr>
                        <m:fName>
                          <m:r>
                            <m:rPr>
                              <m:sty m:val="p"/>
                            </m:rPr>
                            <a:rPr lang="en-CA" b="0" i="0" smtClean="0">
                              <a:latin typeface="Cambria Math" panose="02040503050406030204" pitchFamily="18" charset="0"/>
                            </a:rPr>
                            <m:t>Pr</m:t>
                          </m:r>
                        </m:fName>
                        <m:e>
                          <m:d>
                            <m:dPr>
                              <m:begChr m:val="["/>
                              <m:endChr m:val="]"/>
                              <m:ctrlPr>
                                <a:rPr lang="en-CA" b="0" i="1" smtClean="0">
                                  <a:latin typeface="Cambria Math" panose="02040503050406030204" pitchFamily="18" charset="0"/>
                                </a:rPr>
                              </m:ctrlPr>
                            </m:dPr>
                            <m:e>
                              <m:r>
                                <a:rPr lang="en-CA" b="0" i="1" smtClean="0">
                                  <a:latin typeface="Cambria Math" panose="02040503050406030204" pitchFamily="18" charset="0"/>
                                </a:rPr>
                                <m:t>𝑝𝑜𝑠𝑖𝑡𝑖𝑣𝑒</m:t>
                              </m:r>
                              <m:r>
                                <a:rPr lang="en-CA" b="0" i="1" smtClean="0">
                                  <a:latin typeface="Cambria Math" panose="02040503050406030204" pitchFamily="18" charset="0"/>
                                </a:rPr>
                                <m:t> </m:t>
                              </m:r>
                              <m:r>
                                <a:rPr lang="en-CA" b="0" i="1" smtClean="0">
                                  <a:latin typeface="Cambria Math" panose="02040503050406030204" pitchFamily="18" charset="0"/>
                                </a:rPr>
                                <m:t>𝑟𝑒𝑠𝑢𝑙𝑡</m:t>
                              </m:r>
                            </m:e>
                            <m:e>
                              <m:r>
                                <a:rPr lang="en-CA" b="0" i="1" smtClean="0">
                                  <a:latin typeface="Cambria Math" panose="02040503050406030204" pitchFamily="18" charset="0"/>
                                </a:rPr>
                                <m:t>𝑛𝑜𝐷𝑆</m:t>
                              </m:r>
                            </m:e>
                          </m:d>
                          <m:r>
                            <a:rPr lang="en-CA" b="0" i="1" smtClean="0">
                              <a:latin typeface="Cambria Math" panose="02040503050406030204" pitchFamily="18" charset="0"/>
                            </a:rPr>
                            <m:t>=</m:t>
                          </m:r>
                          <m:d>
                            <m:dPr>
                              <m:ctrlPr>
                                <a:rPr lang="en-CA" b="0" i="1" smtClean="0">
                                  <a:latin typeface="Cambria Math" panose="02040503050406030204" pitchFamily="18" charset="0"/>
                                </a:rPr>
                              </m:ctrlPr>
                            </m:dPr>
                            <m:e>
                              <m:r>
                                <a:rPr lang="en-CA" b="0" i="1" smtClean="0">
                                  <a:latin typeface="Cambria Math" panose="02040503050406030204" pitchFamily="18" charset="0"/>
                                </a:rPr>
                                <m:t>0.60 </m:t>
                              </m:r>
                              <m:r>
                                <a:rPr lang="en-CA" b="0" i="1" smtClean="0">
                                  <a:latin typeface="Cambria Math" panose="02040503050406030204" pitchFamily="18" charset="0"/>
                                  <a:ea typeface="Cambria Math" panose="02040503050406030204" pitchFamily="18" charset="0"/>
                                </a:rPr>
                                <m:t>×0.001</m:t>
                              </m:r>
                            </m:e>
                          </m:d>
                          <m:r>
                            <a:rPr lang="en-CA" b="0" i="1" smtClean="0">
                              <a:latin typeface="Cambria Math" panose="02040503050406030204" pitchFamily="18" charset="0"/>
                              <a:ea typeface="Cambria Math" panose="02040503050406030204" pitchFamily="18" charset="0"/>
                            </a:rPr>
                            <m:t>+</m:t>
                          </m:r>
                          <m:d>
                            <m:dPr>
                              <m:begChr m:val="["/>
                              <m:endChr m:val="]"/>
                              <m:ctrlPr>
                                <a:rPr lang="en-CA" b="0" i="1" smtClean="0">
                                  <a:latin typeface="Cambria Math" panose="02040503050406030204" pitchFamily="18" charset="0"/>
                                  <a:ea typeface="Cambria Math" panose="02040503050406030204" pitchFamily="18" charset="0"/>
                                </a:rPr>
                              </m:ctrlPr>
                            </m:dPr>
                            <m:e>
                              <m:r>
                                <a:rPr lang="en-CA" b="0" i="1" smtClean="0">
                                  <a:latin typeface="Cambria Math" panose="02040503050406030204" pitchFamily="18" charset="0"/>
                                  <a:ea typeface="Cambria Math" panose="02040503050406030204" pitchFamily="18" charset="0"/>
                                </a:rPr>
                                <m:t>0.05×</m:t>
                              </m:r>
                              <m:d>
                                <m:dPr>
                                  <m:ctrlPr>
                                    <a:rPr lang="en-CA" b="0" i="1" smtClean="0">
                                      <a:latin typeface="Cambria Math" panose="02040503050406030204" pitchFamily="18" charset="0"/>
                                      <a:ea typeface="Cambria Math" panose="02040503050406030204" pitchFamily="18" charset="0"/>
                                    </a:rPr>
                                  </m:ctrlPr>
                                </m:dPr>
                                <m:e>
                                  <m:r>
                                    <a:rPr lang="en-CA" b="0" i="1" smtClean="0">
                                      <a:latin typeface="Cambria Math" panose="02040503050406030204" pitchFamily="18" charset="0"/>
                                      <a:ea typeface="Cambria Math" panose="02040503050406030204" pitchFamily="18" charset="0"/>
                                    </a:rPr>
                                    <m:t>1−0.001</m:t>
                                  </m:r>
                                </m:e>
                              </m:d>
                            </m:e>
                          </m:d>
                          <m:r>
                            <a:rPr lang="en-CA" b="0" i="1" smtClean="0">
                              <a:latin typeface="Cambria Math" panose="02040503050406030204" pitchFamily="18" charset="0"/>
                              <a:ea typeface="Cambria Math" panose="02040503050406030204" pitchFamily="18" charset="0"/>
                            </a:rPr>
                            <m:t>=0.05055</m:t>
                          </m:r>
                        </m:e>
                      </m:func>
                    </m:oMath>
                  </m:oMathPara>
                </a14:m>
                <a:endParaRPr lang="en-CA" b="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 </m:t>
                      </m:r>
                    </m:oMath>
                  </m:oMathPara>
                </a14:m>
                <a:endParaRPr lang="en-CA" b="0" i="1" dirty="0" smtClean="0">
                  <a:latin typeface="Cambria Math" panose="02040503050406030204" pitchFamily="18" charset="0"/>
                </a:endParaRPr>
              </a:p>
              <a:p>
                <a:pPr marL="0" indent="0">
                  <a:buNone/>
                </a:pPr>
                <a:endParaRPr lang="en-CA" b="0" i="1" dirty="0" smtClean="0">
                  <a:latin typeface="Cambria Math" panose="02040503050406030204" pitchFamily="18" charset="0"/>
                </a:endParaRPr>
              </a:p>
              <a:p>
                <a:pPr marL="0" indent="0">
                  <a:buNone/>
                </a:pPr>
                <a14:m>
                  <m:oMath xmlns:m="http://schemas.openxmlformats.org/officeDocument/2006/math">
                    <m:r>
                      <a:rPr lang="en-CA" b="0" i="1" smtClean="0">
                        <a:latin typeface="Cambria Math" panose="02040503050406030204" pitchFamily="18" charset="0"/>
                      </a:rPr>
                      <m:t>= </m:t>
                    </m:r>
                    <m:f>
                      <m:fPr>
                        <m:ctrlPr>
                          <a:rPr lang="en-US" i="1">
                            <a:latin typeface="Cambria Math" panose="02040503050406030204" pitchFamily="18" charset="0"/>
                          </a:rPr>
                        </m:ctrlPr>
                      </m:fPr>
                      <m:num>
                        <m:func>
                          <m:funcPr>
                            <m:ctrlPr>
                              <a:rPr lang="en-CA" i="1">
                                <a:latin typeface="Cambria Math" panose="02040503050406030204" pitchFamily="18" charset="0"/>
                              </a:rPr>
                            </m:ctrlPr>
                          </m:funcPr>
                          <m:fName>
                            <m:r>
                              <m:rPr>
                                <m:sty m:val="p"/>
                              </m:rPr>
                              <a:rPr lang="en-CA">
                                <a:latin typeface="Cambria Math" panose="02040503050406030204" pitchFamily="18" charset="0"/>
                              </a:rPr>
                              <m:t>Pr</m:t>
                            </m:r>
                          </m:fName>
                          <m:e>
                            <m:d>
                              <m:dPr>
                                <m:begChr m:val="["/>
                                <m:endChr m:val="]"/>
                                <m:ctrlPr>
                                  <a:rPr lang="en-CA" i="1">
                                    <a:latin typeface="Cambria Math" panose="02040503050406030204" pitchFamily="18" charset="0"/>
                                  </a:rPr>
                                </m:ctrlPr>
                              </m:dPr>
                              <m:e>
                                <m:r>
                                  <a:rPr lang="en-CA" i="1">
                                    <a:latin typeface="Cambria Math" panose="02040503050406030204" pitchFamily="18" charset="0"/>
                                  </a:rPr>
                                  <m:t>𝑝𝑜𝑠𝑖𝑡𝑖𝑣𝑒</m:t>
                                </m:r>
                                <m:r>
                                  <a:rPr lang="en-CA" i="1">
                                    <a:latin typeface="Cambria Math" panose="02040503050406030204" pitchFamily="18" charset="0"/>
                                  </a:rPr>
                                  <m:t> </m:t>
                                </m:r>
                                <m:r>
                                  <a:rPr lang="en-CA" i="1">
                                    <a:latin typeface="Cambria Math" panose="02040503050406030204" pitchFamily="18" charset="0"/>
                                  </a:rPr>
                                  <m:t>𝑟𝑒𝑠𝑢𝑙𝑡</m:t>
                                </m:r>
                              </m:e>
                              <m:e>
                                <m:r>
                                  <a:rPr lang="en-CA" i="1">
                                    <a:latin typeface="Cambria Math" panose="02040503050406030204" pitchFamily="18" charset="0"/>
                                  </a:rPr>
                                  <m:t>𝐷𝑆</m:t>
                                </m:r>
                              </m:e>
                            </m:d>
                          </m:e>
                        </m:func>
                        <m:r>
                          <m:rPr>
                            <m:sty m:val="p"/>
                          </m:rPr>
                          <a:rPr lang="en-CA">
                            <a:latin typeface="Cambria Math" panose="02040503050406030204" pitchFamily="18" charset="0"/>
                          </a:rPr>
                          <m:t>Pr</m:t>
                        </m:r>
                        <m:r>
                          <a:rPr lang="en-CA" i="1">
                            <a:latin typeface="Cambria Math" panose="02040503050406030204" pitchFamily="18" charset="0"/>
                          </a:rPr>
                          <m:t>⁡[</m:t>
                        </m:r>
                        <m:r>
                          <a:rPr lang="en-CA" i="1">
                            <a:latin typeface="Cambria Math" panose="02040503050406030204" pitchFamily="18" charset="0"/>
                          </a:rPr>
                          <m:t>𝐷𝑆</m:t>
                        </m:r>
                        <m:r>
                          <a:rPr lang="en-CA" i="1">
                            <a:latin typeface="Cambria Math" panose="02040503050406030204" pitchFamily="18" charset="0"/>
                          </a:rPr>
                          <m:t>]</m:t>
                        </m:r>
                      </m:num>
                      <m:den>
                        <m:r>
                          <m:rPr>
                            <m:sty m:val="p"/>
                          </m:rPr>
                          <a:rPr lang="en-CA">
                            <a:latin typeface="Cambria Math" panose="02040503050406030204" pitchFamily="18" charset="0"/>
                          </a:rPr>
                          <m:t>Pr</m:t>
                        </m:r>
                        <m:r>
                          <a:rPr lang="en-CA" i="1">
                            <a:latin typeface="Cambria Math" panose="02040503050406030204" pitchFamily="18" charset="0"/>
                          </a:rPr>
                          <m:t>⁡[</m:t>
                        </m:r>
                        <m:r>
                          <a:rPr lang="en-CA" i="1">
                            <a:latin typeface="Cambria Math" panose="02040503050406030204" pitchFamily="18" charset="0"/>
                          </a:rPr>
                          <m:t>𝑝𝑜𝑠𝑖𝑡𝑖𝑣𝑒</m:t>
                        </m:r>
                        <m:r>
                          <a:rPr lang="en-CA" i="1">
                            <a:latin typeface="Cambria Math" panose="02040503050406030204" pitchFamily="18" charset="0"/>
                          </a:rPr>
                          <m:t> </m:t>
                        </m:r>
                        <m:r>
                          <a:rPr lang="en-CA" i="1">
                            <a:latin typeface="Cambria Math" panose="02040503050406030204" pitchFamily="18" charset="0"/>
                          </a:rPr>
                          <m:t>𝑟𝑒𝑠𝑢𝑙𝑡</m:t>
                        </m:r>
                        <m:r>
                          <a:rPr lang="en-CA" i="1">
                            <a:latin typeface="Cambria Math" panose="02040503050406030204" pitchFamily="18" charset="0"/>
                          </a:rPr>
                          <m:t>]</m:t>
                        </m:r>
                      </m:den>
                    </m:f>
                    <m:r>
                      <a:rPr lang="en-CA" b="0" i="0" smtClean="0">
                        <a:latin typeface="Cambria Math" panose="02040503050406030204" pitchFamily="18" charset="0"/>
                      </a:rPr>
                      <m:t>= </m:t>
                    </m:r>
                  </m:oMath>
                </a14:m>
                <a:r>
                  <a:rPr lang="en-US" dirty="0" smtClean="0"/>
                  <a:t> </a:t>
                </a:r>
                <a14:m>
                  <m:oMath xmlns:m="http://schemas.openxmlformats.org/officeDocument/2006/math">
                    <m:f>
                      <m:fPr>
                        <m:ctrlPr>
                          <a:rPr lang="en-US" i="1" dirty="0" smtClean="0">
                            <a:latin typeface="Cambria Math" panose="02040503050406030204" pitchFamily="18" charset="0"/>
                          </a:rPr>
                        </m:ctrlPr>
                      </m:fPr>
                      <m:num>
                        <m:r>
                          <a:rPr lang="en-CA" b="0" i="1" dirty="0" smtClean="0">
                            <a:latin typeface="Cambria Math" panose="02040503050406030204" pitchFamily="18" charset="0"/>
                          </a:rPr>
                          <m:t>0.60</m:t>
                        </m:r>
                        <m:r>
                          <a:rPr lang="en-CA" b="0" i="1" dirty="0" smtClean="0">
                            <a:latin typeface="Cambria Math" panose="02040503050406030204" pitchFamily="18" charset="0"/>
                            <a:ea typeface="Cambria Math" panose="02040503050406030204" pitchFamily="18" charset="0"/>
                          </a:rPr>
                          <m:t>×0.001</m:t>
                        </m:r>
                      </m:num>
                      <m:den>
                        <m:r>
                          <a:rPr lang="en-CA" b="0" i="1" dirty="0" smtClean="0">
                            <a:latin typeface="Cambria Math" panose="02040503050406030204" pitchFamily="18" charset="0"/>
                          </a:rPr>
                          <m:t>0.0505</m:t>
                        </m:r>
                      </m:den>
                    </m:f>
                  </m:oMath>
                </a14:m>
                <a:r>
                  <a:rPr lang="en-US" dirty="0" smtClean="0"/>
                  <a:t> = 0.012</a:t>
                </a:r>
              </a:p>
              <a:p>
                <a:pPr marL="0" indent="0">
                  <a:buNone/>
                </a:pPr>
                <a:endParaRPr lang="en-US" dirty="0"/>
              </a:p>
              <a:p>
                <a:pPr marL="0" indent="0">
                  <a:buNone/>
                </a:pPr>
                <a:endParaRPr lang="en-US" dirty="0"/>
              </a:p>
            </p:txBody>
          </p:sp>
        </mc:Choice>
        <mc:Fallback>
          <p:sp>
            <p:nvSpPr>
              <p:cNvPr id="6" name="Content Placeholder 2"/>
              <p:cNvSpPr>
                <a:spLocks noGrp="1" noRot="1" noChangeAspect="1" noMove="1" noResize="1" noEditPoints="1" noAdjustHandles="1" noChangeArrowheads="1" noChangeShapeType="1" noTextEdit="1"/>
              </p:cNvSpPr>
              <p:nvPr>
                <p:ph idx="1"/>
              </p:nvPr>
            </p:nvSpPr>
            <p:spPr>
              <a:xfrm>
                <a:off x="228599" y="2586626"/>
                <a:ext cx="8686799" cy="2986313"/>
              </a:xfrm>
              <a:blipFill rotWithShape="0">
                <a:blip r:embed="rId3"/>
                <a:stretch>
                  <a:fillRect b="-24490"/>
                </a:stretch>
              </a:blipFill>
            </p:spPr>
            <p:txBody>
              <a:bodyPr/>
              <a:lstStyle/>
              <a:p>
                <a:r>
                  <a:rPr lang="en-CA">
                    <a:noFill/>
                  </a:rPr>
                  <a:t> </a:t>
                </a:r>
              </a:p>
            </p:txBody>
          </p:sp>
        </mc:Fallback>
      </mc:AlternateContent>
      <p:pic>
        <p:nvPicPr>
          <p:cNvPr id="4" name="Picture 2" descr="A mathematical equation is shown. The equation reads, P open bracket A modulus B close bracket equals start fraction P open bracket B modulus A close bracket multiplied by P open bracket A close bracket over P open bracket B close bracket end fraction."/>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487193" y="1325563"/>
            <a:ext cx="4312489"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358171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75156"/>
            <a:ext cx="9144000" cy="1325563"/>
          </a:xfrm>
        </p:spPr>
        <p:txBody>
          <a:bodyPr>
            <a:normAutofit/>
          </a:bodyPr>
          <a:lstStyle/>
          <a:p>
            <a:pPr algn="ctr"/>
            <a:r>
              <a:rPr lang="en-CA" dirty="0" smtClean="0"/>
              <a:t>Summary</a:t>
            </a:r>
            <a:endParaRPr lang="en-CA" dirty="0"/>
          </a:p>
        </p:txBody>
      </p:sp>
      <p:grpSp>
        <p:nvGrpSpPr>
          <p:cNvPr id="5" name="Group 4"/>
          <p:cNvGrpSpPr/>
          <p:nvPr/>
        </p:nvGrpSpPr>
        <p:grpSpPr>
          <a:xfrm>
            <a:off x="6565973" y="1703540"/>
            <a:ext cx="1738783" cy="597222"/>
            <a:chOff x="2143385" y="3447552"/>
            <a:chExt cx="4995358" cy="1207895"/>
          </a:xfrm>
        </p:grpSpPr>
        <mc:AlternateContent xmlns:mc="http://schemas.openxmlformats.org/markup-compatibility/2006" xmlns:a14="http://schemas.microsoft.com/office/drawing/2010/main">
          <mc:Choice Requires="a14">
            <p:sp>
              <p:nvSpPr>
                <p:cNvPr id="6" name="Rectangle 5"/>
                <p:cNvSpPr/>
                <p:nvPr/>
              </p:nvSpPr>
              <p:spPr>
                <a:xfrm>
                  <a:off x="2143385" y="3447552"/>
                  <a:ext cx="2245360" cy="1207895"/>
                </a:xfrm>
                <a:prstGeom prst="rect">
                  <a:avLst/>
                </a:prstGeom>
                <a:solidFill>
                  <a:schemeClr val="accent2">
                    <a:lumMod val="75000"/>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a:latin typeface="Cambria Math" charset="0"/>
                            <a:ea typeface="Helvetica" charset="0"/>
                            <a:cs typeface="Helvetica" charset="0"/>
                          </a:rPr>
                          <m:t>𝐶</m:t>
                        </m:r>
                      </m:oMath>
                    </m:oMathPara>
                  </a14:m>
                  <a:endParaRPr lang="en-US" dirty="0">
                    <a:latin typeface="Arial" panose="020B0604020202020204" pitchFamily="34" charset="0"/>
                    <a:cs typeface="Arial" panose="020B0604020202020204" pitchFamily="34" charset="0"/>
                  </a:endParaRPr>
                </a:p>
              </p:txBody>
            </p:sp>
          </mc:Choice>
          <mc:Fallback xmlns="">
            <p:sp>
              <p:nvSpPr>
                <p:cNvPr id="15" name="Rectangle 14"/>
                <p:cNvSpPr>
                  <a:spLocks noRot="1" noChangeAspect="1" noMove="1" noResize="1" noEditPoints="1" noAdjustHandles="1" noChangeArrowheads="1" noChangeShapeType="1" noTextEdit="1"/>
                </p:cNvSpPr>
                <p:nvPr/>
              </p:nvSpPr>
              <p:spPr>
                <a:xfrm>
                  <a:off x="2143385" y="3447552"/>
                  <a:ext cx="2245360" cy="1207895"/>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4893383" y="3447552"/>
                  <a:ext cx="2245360" cy="1207895"/>
                </a:xfrm>
                <a:prstGeom prst="rect">
                  <a:avLst/>
                </a:prstGeom>
                <a:solidFill>
                  <a:schemeClr val="accent1">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a:latin typeface="Cambria Math" charset="0"/>
                            <a:ea typeface="Helvetica" charset="0"/>
                            <a:cs typeface="Helvetica" charset="0"/>
                          </a:rPr>
                          <m:t>𝐸</m:t>
                        </m:r>
                      </m:oMath>
                    </m:oMathPara>
                  </a14:m>
                  <a:endParaRPr lang="en-US" dirty="0">
                    <a:latin typeface="Arial" panose="020B0604020202020204" pitchFamily="34" charset="0"/>
                    <a:cs typeface="Arial" panose="020B0604020202020204" pitchFamily="34" charset="0"/>
                  </a:endParaRPr>
                </a:p>
              </p:txBody>
            </p:sp>
          </mc:Choice>
          <mc:Fallback xmlns="">
            <p:sp>
              <p:nvSpPr>
                <p:cNvPr id="16" name="Rectangle 15"/>
                <p:cNvSpPr>
                  <a:spLocks noRot="1" noChangeAspect="1" noMove="1" noResize="1" noEditPoints="1" noAdjustHandles="1" noChangeArrowheads="1" noChangeShapeType="1" noTextEdit="1"/>
                </p:cNvSpPr>
                <p:nvPr/>
              </p:nvSpPr>
              <p:spPr>
                <a:xfrm>
                  <a:off x="4893383" y="3447552"/>
                  <a:ext cx="2245360" cy="1207895"/>
                </a:xfrm>
                <a:prstGeom prst="rect">
                  <a:avLst/>
                </a:prstGeom>
                <a:blipFill rotWithShape="0">
                  <a:blip r:embed="rId4"/>
                  <a:stretch>
                    <a:fillRect/>
                  </a:stretch>
                </a:blipFill>
              </p:spPr>
              <p:txBody>
                <a:bodyPr/>
                <a:lstStyle/>
                <a:p>
                  <a:r>
                    <a:rPr lang="en-US">
                      <a:noFill/>
                    </a:rPr>
                    <a:t> </a:t>
                  </a:r>
                </a:p>
              </p:txBody>
            </p:sp>
          </mc:Fallback>
        </mc:AlternateContent>
      </p:grpSp>
      <p:grpSp>
        <p:nvGrpSpPr>
          <p:cNvPr id="8" name="Group 7"/>
          <p:cNvGrpSpPr/>
          <p:nvPr/>
        </p:nvGrpSpPr>
        <p:grpSpPr>
          <a:xfrm>
            <a:off x="6565973" y="2459757"/>
            <a:ext cx="1738783" cy="659223"/>
            <a:chOff x="2572365" y="2976341"/>
            <a:chExt cx="4132860" cy="1207895"/>
          </a:xfrm>
        </p:grpSpPr>
        <mc:AlternateContent xmlns:mc="http://schemas.openxmlformats.org/markup-compatibility/2006" xmlns:a14="http://schemas.microsoft.com/office/drawing/2010/main">
          <mc:Choice Requires="a14">
            <p:sp>
              <p:nvSpPr>
                <p:cNvPr id="9" name="Rectangle 8"/>
                <p:cNvSpPr/>
                <p:nvPr/>
              </p:nvSpPr>
              <p:spPr>
                <a:xfrm>
                  <a:off x="2572365" y="2976341"/>
                  <a:ext cx="2245360" cy="1207895"/>
                </a:xfrm>
                <a:prstGeom prst="rect">
                  <a:avLst/>
                </a:prstGeom>
                <a:solidFill>
                  <a:schemeClr val="accent2">
                    <a:lumMod val="75000"/>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a:latin typeface="Cambria Math" charset="0"/>
                            <a:ea typeface="Helvetica" charset="0"/>
                            <a:cs typeface="Helvetica" charset="0"/>
                          </a:rPr>
                          <m:t>𝐶</m:t>
                        </m:r>
                      </m:oMath>
                    </m:oMathPara>
                  </a14:m>
                  <a:endParaRPr lang="en-US" dirty="0">
                    <a:latin typeface="Arial" panose="020B0604020202020204" pitchFamily="34" charset="0"/>
                    <a:cs typeface="Arial" panose="020B0604020202020204" pitchFamily="34" charset="0"/>
                  </a:endParaRPr>
                </a:p>
              </p:txBody>
            </p:sp>
          </mc:Choice>
          <mc:Fallback xmlns="">
            <p:sp>
              <p:nvSpPr>
                <p:cNvPr id="17" name="Rectangle 16"/>
                <p:cNvSpPr>
                  <a:spLocks noRot="1" noChangeAspect="1" noMove="1" noResize="1" noEditPoints="1" noAdjustHandles="1" noChangeArrowheads="1" noChangeShapeType="1" noTextEdit="1"/>
                </p:cNvSpPr>
                <p:nvPr/>
              </p:nvSpPr>
              <p:spPr>
                <a:xfrm>
                  <a:off x="2572365" y="2976341"/>
                  <a:ext cx="2245360" cy="1207895"/>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4459865" y="2976341"/>
                  <a:ext cx="2245360" cy="1207895"/>
                </a:xfrm>
                <a:prstGeom prst="rect">
                  <a:avLst/>
                </a:prstGeom>
                <a:solidFill>
                  <a:schemeClr val="accent4">
                    <a:lumMod val="75000"/>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charset="0"/>
                            <a:ea typeface="Helvetica" charset="0"/>
                            <a:cs typeface="Helvetica" charset="0"/>
                          </a:rPr>
                          <m:t>𝐹</m:t>
                        </m:r>
                      </m:oMath>
                    </m:oMathPara>
                  </a14:m>
                  <a:endParaRPr lang="en-US" dirty="0">
                    <a:latin typeface="Arial" panose="020B0604020202020204" pitchFamily="34" charset="0"/>
                    <a:cs typeface="Arial" panose="020B0604020202020204" pitchFamily="34" charset="0"/>
                  </a:endParaRPr>
                </a:p>
              </p:txBody>
            </p:sp>
          </mc:Choice>
          <mc:Fallback xmlns="">
            <p:sp>
              <p:nvSpPr>
                <p:cNvPr id="18" name="Rectangle 17"/>
                <p:cNvSpPr>
                  <a:spLocks noRot="1" noChangeAspect="1" noMove="1" noResize="1" noEditPoints="1" noAdjustHandles="1" noChangeArrowheads="1" noChangeShapeType="1" noTextEdit="1"/>
                </p:cNvSpPr>
                <p:nvPr/>
              </p:nvSpPr>
              <p:spPr>
                <a:xfrm>
                  <a:off x="4459865" y="2976341"/>
                  <a:ext cx="2245360" cy="1207895"/>
                </a:xfrm>
                <a:prstGeom prst="rect">
                  <a:avLst/>
                </a:prstGeom>
                <a:blipFill rotWithShape="0">
                  <a:blip r:embed="rId6"/>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1" name="Rectangle 10"/>
              <p:cNvSpPr/>
              <p:nvPr/>
            </p:nvSpPr>
            <p:spPr>
              <a:xfrm>
                <a:off x="1160978" y="3914298"/>
                <a:ext cx="3596497" cy="461665"/>
              </a:xfrm>
              <a:prstGeom prst="rect">
                <a:avLst/>
              </a:prstGeom>
            </p:spPr>
            <p:txBody>
              <a:bodyPr wrap="none">
                <a:spAutoFit/>
              </a:bodyPr>
              <a:lstStyle/>
              <a:p>
                <a:pPr>
                  <a:defRPr/>
                </a:pPr>
                <a14:m>
                  <m:oMathPara xmlns:m="http://schemas.openxmlformats.org/officeDocument/2006/math">
                    <m:oMathParaPr>
                      <m:jc m:val="left"/>
                    </m:oMathParaPr>
                    <m:oMath xmlns:m="http://schemas.openxmlformats.org/officeDocument/2006/math">
                      <m:r>
                        <a:rPr lang="en-US" sz="2400" i="1">
                          <a:latin typeface="Cambria Math" charset="0"/>
                          <a:ea typeface="Helvetica" charset="0"/>
                          <a:cs typeface="Helvetica" charset="0"/>
                        </a:rPr>
                        <m:t>𝑃</m:t>
                      </m:r>
                      <m:d>
                        <m:dPr>
                          <m:ctrlPr>
                            <a:rPr lang="en-US" sz="2400" i="1">
                              <a:latin typeface="Cambria Math" panose="02040503050406030204" pitchFamily="18" charset="0"/>
                              <a:ea typeface="Helvetica" charset="0"/>
                              <a:cs typeface="Helvetica" charset="0"/>
                            </a:rPr>
                          </m:ctrlPr>
                        </m:dPr>
                        <m:e>
                          <m:r>
                            <a:rPr lang="en-US" sz="2400" i="1">
                              <a:latin typeface="Cambria Math" charset="0"/>
                              <a:ea typeface="Helvetica" charset="0"/>
                              <a:cs typeface="Helvetica" charset="0"/>
                            </a:rPr>
                            <m:t>𝐶</m:t>
                          </m:r>
                          <m:r>
                            <a:rPr lang="en-US" sz="2400" i="1">
                              <a:latin typeface="Cambria Math" charset="0"/>
                              <a:ea typeface="Helvetica" charset="0"/>
                              <a:cs typeface="Helvetica" charset="0"/>
                            </a:rPr>
                            <m:t> ∩</m:t>
                          </m:r>
                          <m:r>
                            <a:rPr lang="en-US" sz="2400" i="1">
                              <a:latin typeface="Cambria Math" charset="0"/>
                              <a:ea typeface="Helvetica" charset="0"/>
                              <a:cs typeface="Helvetica" charset="0"/>
                            </a:rPr>
                            <m:t>𝐹</m:t>
                          </m:r>
                        </m:e>
                      </m:d>
                      <m:r>
                        <a:rPr lang="en-US" sz="2400" i="1">
                          <a:latin typeface="Cambria Math" charset="0"/>
                          <a:ea typeface="Helvetica" charset="0"/>
                          <a:cs typeface="Helvetica" charset="0"/>
                        </a:rPr>
                        <m:t>=</m:t>
                      </m:r>
                      <m:r>
                        <a:rPr lang="en-US" sz="2400" i="1">
                          <a:latin typeface="Cambria Math" charset="0"/>
                          <a:ea typeface="Helvetica" charset="0"/>
                          <a:cs typeface="Helvetica" charset="0"/>
                        </a:rPr>
                        <m:t>𝑃</m:t>
                      </m:r>
                      <m:d>
                        <m:dPr>
                          <m:ctrlPr>
                            <a:rPr lang="en-US" sz="2400" i="1">
                              <a:latin typeface="Cambria Math" panose="02040503050406030204" pitchFamily="18" charset="0"/>
                              <a:ea typeface="Helvetica" charset="0"/>
                              <a:cs typeface="Helvetica" charset="0"/>
                            </a:rPr>
                          </m:ctrlPr>
                        </m:dPr>
                        <m:e>
                          <m:r>
                            <a:rPr lang="en-US" sz="2400" i="1">
                              <a:latin typeface="Cambria Math" charset="0"/>
                              <a:ea typeface="Helvetica" charset="0"/>
                              <a:cs typeface="Helvetica" charset="0"/>
                            </a:rPr>
                            <m:t>𝐶</m:t>
                          </m:r>
                        </m:e>
                      </m:d>
                      <m:r>
                        <a:rPr lang="en-US" sz="2400" i="1">
                          <a:latin typeface="Cambria Math" charset="0"/>
                          <a:ea typeface="Cambria Math" charset="0"/>
                          <a:cs typeface="Cambria Math" charset="0"/>
                        </a:rPr>
                        <m:t>×</m:t>
                      </m:r>
                      <m:r>
                        <a:rPr lang="en-US" sz="2400" i="1">
                          <a:latin typeface="Cambria Math" charset="0"/>
                          <a:ea typeface="Helvetica" charset="0"/>
                          <a:cs typeface="Helvetica" charset="0"/>
                        </a:rPr>
                        <m:t>𝑃</m:t>
                      </m:r>
                      <m:d>
                        <m:dPr>
                          <m:ctrlPr>
                            <a:rPr lang="en-US" sz="2400" i="1">
                              <a:latin typeface="Cambria Math" panose="02040503050406030204" pitchFamily="18" charset="0"/>
                              <a:ea typeface="Helvetica" charset="0"/>
                              <a:cs typeface="Helvetica" charset="0"/>
                            </a:rPr>
                          </m:ctrlPr>
                        </m:dPr>
                        <m:e>
                          <m:r>
                            <a:rPr lang="en-US" sz="2400" i="1">
                              <a:latin typeface="Cambria Math" charset="0"/>
                              <a:ea typeface="Helvetica" charset="0"/>
                              <a:cs typeface="Helvetica" charset="0"/>
                            </a:rPr>
                            <m:t>𝐹</m:t>
                          </m:r>
                        </m:e>
                      </m:d>
                    </m:oMath>
                  </m:oMathPara>
                </a14:m>
                <a:endParaRPr lang="en-US" sz="2400" dirty="0">
                  <a:latin typeface="Arial" panose="020B0604020202020204" pitchFamily="34" charset="0"/>
                  <a:ea typeface="Helvetica" charset="0"/>
                  <a:cs typeface="Arial" panose="020B0604020202020204" pitchFamily="34" charset="0"/>
                </a:endParaRPr>
              </a:p>
            </p:txBody>
          </p:sp>
        </mc:Choice>
        <mc:Fallback xmlns="">
          <p:sp>
            <p:nvSpPr>
              <p:cNvPr id="11" name="Rectangle 10"/>
              <p:cNvSpPr>
                <a:spLocks noRot="1" noChangeAspect="1" noMove="1" noResize="1" noEditPoints="1" noAdjustHandles="1" noChangeArrowheads="1" noChangeShapeType="1" noTextEdit="1"/>
              </p:cNvSpPr>
              <p:nvPr/>
            </p:nvSpPr>
            <p:spPr>
              <a:xfrm>
                <a:off x="1160978" y="3914298"/>
                <a:ext cx="3596497" cy="461665"/>
              </a:xfrm>
              <a:prstGeom prst="rect">
                <a:avLst/>
              </a:prstGeom>
              <a:blipFill rotWithShape="0">
                <a:blip r:embed="rId7"/>
                <a:stretch>
                  <a:fillRect l="-339"/>
                </a:stretch>
              </a:blipFill>
            </p:spPr>
            <p:txBody>
              <a:bodyPr/>
              <a:lstStyle/>
              <a:p>
                <a:r>
                  <a:rPr lang="en-CA">
                    <a:noFill/>
                  </a:rPr>
                  <a:t> </a:t>
                </a:r>
              </a:p>
            </p:txBody>
          </p:sp>
        </mc:Fallback>
      </mc:AlternateContent>
      <p:grpSp>
        <p:nvGrpSpPr>
          <p:cNvPr id="12" name="Group 11"/>
          <p:cNvGrpSpPr/>
          <p:nvPr/>
        </p:nvGrpSpPr>
        <p:grpSpPr>
          <a:xfrm>
            <a:off x="6555402" y="3781255"/>
            <a:ext cx="1749354" cy="677824"/>
            <a:chOff x="2572365" y="2976341"/>
            <a:chExt cx="4132860" cy="1207895"/>
          </a:xfrm>
        </p:grpSpPr>
        <mc:AlternateContent xmlns:mc="http://schemas.openxmlformats.org/markup-compatibility/2006" xmlns:a14="http://schemas.microsoft.com/office/drawing/2010/main">
          <mc:Choice Requires="a14">
            <p:sp>
              <p:nvSpPr>
                <p:cNvPr id="13" name="Rectangle 12"/>
                <p:cNvSpPr/>
                <p:nvPr/>
              </p:nvSpPr>
              <p:spPr>
                <a:xfrm>
                  <a:off x="2572365" y="2976341"/>
                  <a:ext cx="2245360" cy="1207895"/>
                </a:xfrm>
                <a:prstGeom prst="rect">
                  <a:avLst/>
                </a:prstGeom>
                <a:solidFill>
                  <a:schemeClr val="accent2">
                    <a:lumMod val="75000"/>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a:latin typeface="Cambria Math" charset="0"/>
                            <a:ea typeface="Helvetica" charset="0"/>
                            <a:cs typeface="Helvetica" charset="0"/>
                          </a:rPr>
                          <m:t>𝐶</m:t>
                        </m:r>
                      </m:oMath>
                    </m:oMathPara>
                  </a14:m>
                  <a:endParaRPr lang="en-US" dirty="0">
                    <a:latin typeface="Arial" panose="020B0604020202020204" pitchFamily="34" charset="0"/>
                    <a:cs typeface="Arial" panose="020B0604020202020204" pitchFamily="34" charset="0"/>
                  </a:endParaRPr>
                </a:p>
              </p:txBody>
            </p:sp>
          </mc:Choice>
          <mc:Fallback xmlns="">
            <p:sp>
              <p:nvSpPr>
                <p:cNvPr id="23" name="Rectangle 22"/>
                <p:cNvSpPr>
                  <a:spLocks noRot="1" noChangeAspect="1" noMove="1" noResize="1" noEditPoints="1" noAdjustHandles="1" noChangeArrowheads="1" noChangeShapeType="1" noTextEdit="1"/>
                </p:cNvSpPr>
                <p:nvPr/>
              </p:nvSpPr>
              <p:spPr>
                <a:xfrm>
                  <a:off x="2572365" y="2976341"/>
                  <a:ext cx="2245360" cy="1207895"/>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p:cNvSpPr/>
                <p:nvPr/>
              </p:nvSpPr>
              <p:spPr>
                <a:xfrm>
                  <a:off x="4459865" y="2976341"/>
                  <a:ext cx="2245360" cy="1207895"/>
                </a:xfrm>
                <a:prstGeom prst="rect">
                  <a:avLst/>
                </a:prstGeom>
                <a:solidFill>
                  <a:schemeClr val="accent4">
                    <a:lumMod val="75000"/>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charset="0"/>
                            <a:ea typeface="Helvetica" charset="0"/>
                            <a:cs typeface="Helvetica" charset="0"/>
                          </a:rPr>
                          <m:t>𝐹</m:t>
                        </m:r>
                      </m:oMath>
                    </m:oMathPara>
                  </a14:m>
                  <a:endParaRPr lang="en-US" dirty="0">
                    <a:latin typeface="Arial" panose="020B0604020202020204" pitchFamily="34" charset="0"/>
                    <a:cs typeface="Arial" panose="020B0604020202020204" pitchFamily="34" charset="0"/>
                  </a:endParaRPr>
                </a:p>
              </p:txBody>
            </p:sp>
          </mc:Choice>
          <mc:Fallback xmlns="">
            <p:sp>
              <p:nvSpPr>
                <p:cNvPr id="24" name="Rectangle 23"/>
                <p:cNvSpPr>
                  <a:spLocks noRot="1" noChangeAspect="1" noMove="1" noResize="1" noEditPoints="1" noAdjustHandles="1" noChangeArrowheads="1" noChangeShapeType="1" noTextEdit="1"/>
                </p:cNvSpPr>
                <p:nvPr/>
              </p:nvSpPr>
              <p:spPr>
                <a:xfrm>
                  <a:off x="4459865" y="2976341"/>
                  <a:ext cx="2245360" cy="1207895"/>
                </a:xfrm>
                <a:prstGeom prst="rect">
                  <a:avLst/>
                </a:prstGeom>
                <a:blipFill rotWithShape="0">
                  <a:blip r:embed="rId9"/>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5" name="Rectangle 14"/>
              <p:cNvSpPr/>
              <p:nvPr/>
            </p:nvSpPr>
            <p:spPr>
              <a:xfrm>
                <a:off x="1204465" y="2484646"/>
                <a:ext cx="5102872" cy="461665"/>
              </a:xfrm>
              <a:prstGeom prst="rect">
                <a:avLst/>
              </a:prstGeom>
            </p:spPr>
            <p:txBody>
              <a:bodyPr wrap="none">
                <a:spAutoFit/>
              </a:bodyPr>
              <a:lstStyle/>
              <a:p>
                <a:pPr>
                  <a:defRPr/>
                </a:pPr>
                <a14:m>
                  <m:oMathPara xmlns:m="http://schemas.openxmlformats.org/officeDocument/2006/math">
                    <m:oMathParaPr>
                      <m:jc m:val="left"/>
                    </m:oMathParaPr>
                    <m:oMath xmlns:m="http://schemas.openxmlformats.org/officeDocument/2006/math">
                      <m:r>
                        <a:rPr lang="en-US" sz="2400" i="1">
                          <a:latin typeface="Cambria Math" charset="0"/>
                          <a:ea typeface="Helvetica" charset="0"/>
                          <a:cs typeface="Helvetica" charset="0"/>
                        </a:rPr>
                        <m:t>𝑃</m:t>
                      </m:r>
                      <m:d>
                        <m:dPr>
                          <m:ctrlPr>
                            <a:rPr lang="en-US" sz="2400" i="1">
                              <a:latin typeface="Cambria Math" panose="02040503050406030204" pitchFamily="18" charset="0"/>
                              <a:ea typeface="Helvetica" charset="0"/>
                              <a:cs typeface="Helvetica" charset="0"/>
                            </a:rPr>
                          </m:ctrlPr>
                        </m:dPr>
                        <m:e>
                          <m:r>
                            <a:rPr lang="en-US" sz="2400" i="1">
                              <a:latin typeface="Cambria Math" charset="0"/>
                              <a:ea typeface="Helvetica" charset="0"/>
                              <a:cs typeface="Helvetica" charset="0"/>
                            </a:rPr>
                            <m:t>𝐶</m:t>
                          </m:r>
                          <m:r>
                            <a:rPr lang="en-US" sz="2400" i="1">
                              <a:latin typeface="Cambria Math" charset="0"/>
                              <a:ea typeface="Cambria Math" charset="0"/>
                              <a:cs typeface="Cambria Math" charset="0"/>
                            </a:rPr>
                            <m:t>∪</m:t>
                          </m:r>
                          <m:r>
                            <a:rPr lang="en-US" sz="2400" i="1">
                              <a:latin typeface="Cambria Math" charset="0"/>
                              <a:ea typeface="Helvetica" charset="0"/>
                              <a:cs typeface="Helvetica" charset="0"/>
                            </a:rPr>
                            <m:t>𝐹</m:t>
                          </m:r>
                        </m:e>
                      </m:d>
                      <m:r>
                        <a:rPr lang="en-US" sz="2400" i="1">
                          <a:latin typeface="Cambria Math" charset="0"/>
                          <a:ea typeface="Helvetica" charset="0"/>
                          <a:cs typeface="Helvetica" charset="0"/>
                        </a:rPr>
                        <m:t>=</m:t>
                      </m:r>
                      <m:r>
                        <a:rPr lang="en-US" sz="2400" i="1">
                          <a:latin typeface="Cambria Math" charset="0"/>
                          <a:ea typeface="Helvetica" charset="0"/>
                          <a:cs typeface="Helvetica" charset="0"/>
                        </a:rPr>
                        <m:t>𝑃</m:t>
                      </m:r>
                      <m:d>
                        <m:dPr>
                          <m:ctrlPr>
                            <a:rPr lang="en-US" sz="2400" i="1">
                              <a:latin typeface="Cambria Math" panose="02040503050406030204" pitchFamily="18" charset="0"/>
                              <a:ea typeface="Helvetica" charset="0"/>
                              <a:cs typeface="Helvetica" charset="0"/>
                            </a:rPr>
                          </m:ctrlPr>
                        </m:dPr>
                        <m:e>
                          <m:r>
                            <a:rPr lang="en-US" sz="2400" i="1">
                              <a:latin typeface="Cambria Math" charset="0"/>
                              <a:ea typeface="Helvetica" charset="0"/>
                              <a:cs typeface="Helvetica" charset="0"/>
                            </a:rPr>
                            <m:t>𝐶</m:t>
                          </m:r>
                        </m:e>
                      </m:d>
                      <m:r>
                        <a:rPr lang="en-US" sz="2400" i="1">
                          <a:latin typeface="Cambria Math" charset="0"/>
                          <a:ea typeface="Helvetica" charset="0"/>
                          <a:cs typeface="Helvetica" charset="0"/>
                        </a:rPr>
                        <m:t>+</m:t>
                      </m:r>
                      <m:r>
                        <a:rPr lang="en-US" sz="2400" i="1">
                          <a:latin typeface="Cambria Math" charset="0"/>
                          <a:ea typeface="Helvetica" charset="0"/>
                          <a:cs typeface="Helvetica" charset="0"/>
                        </a:rPr>
                        <m:t>𝑃</m:t>
                      </m:r>
                      <m:d>
                        <m:dPr>
                          <m:ctrlPr>
                            <a:rPr lang="en-US" sz="2400" i="1">
                              <a:latin typeface="Cambria Math" panose="02040503050406030204" pitchFamily="18" charset="0"/>
                              <a:ea typeface="Helvetica" charset="0"/>
                              <a:cs typeface="Helvetica" charset="0"/>
                            </a:rPr>
                          </m:ctrlPr>
                        </m:dPr>
                        <m:e>
                          <m:r>
                            <a:rPr lang="en-US" sz="2400" i="1">
                              <a:latin typeface="Cambria Math" charset="0"/>
                              <a:ea typeface="Helvetica" charset="0"/>
                              <a:cs typeface="Helvetica" charset="0"/>
                            </a:rPr>
                            <m:t>𝐹</m:t>
                          </m:r>
                        </m:e>
                      </m:d>
                      <m:r>
                        <a:rPr lang="en-US" sz="2400" i="1">
                          <a:latin typeface="Cambria Math" charset="0"/>
                          <a:ea typeface="Helvetica" charset="0"/>
                          <a:cs typeface="Helvetica" charset="0"/>
                        </a:rPr>
                        <m:t>−</m:t>
                      </m:r>
                      <m:r>
                        <a:rPr lang="en-US" sz="2400" i="1">
                          <a:latin typeface="Cambria Math" charset="0"/>
                          <a:ea typeface="Helvetica" charset="0"/>
                          <a:cs typeface="Helvetica" charset="0"/>
                        </a:rPr>
                        <m:t>𝑃</m:t>
                      </m:r>
                      <m:d>
                        <m:dPr>
                          <m:ctrlPr>
                            <a:rPr lang="mr-IN" sz="2400" i="1">
                              <a:latin typeface="Cambria Math" panose="02040503050406030204" pitchFamily="18" charset="0"/>
                              <a:ea typeface="Helvetica" charset="0"/>
                              <a:cs typeface="Helvetica" charset="0"/>
                            </a:rPr>
                          </m:ctrlPr>
                        </m:dPr>
                        <m:e>
                          <m:r>
                            <a:rPr lang="en-US" sz="2400" i="1">
                              <a:latin typeface="Cambria Math" charset="0"/>
                              <a:ea typeface="Helvetica" charset="0"/>
                              <a:cs typeface="Helvetica" charset="0"/>
                            </a:rPr>
                            <m:t>𝐶</m:t>
                          </m:r>
                          <m:r>
                            <a:rPr lang="en-US" sz="2400" i="1">
                              <a:latin typeface="Cambria Math" charset="0"/>
                              <a:ea typeface="Cambria Math" charset="0"/>
                              <a:cs typeface="Cambria Math" charset="0"/>
                            </a:rPr>
                            <m:t>∩</m:t>
                          </m:r>
                          <m:r>
                            <a:rPr lang="en-US" sz="2400" i="1">
                              <a:latin typeface="Cambria Math" charset="0"/>
                              <a:ea typeface="Helvetica" charset="0"/>
                              <a:cs typeface="Helvetica" charset="0"/>
                            </a:rPr>
                            <m:t>𝐹</m:t>
                          </m:r>
                        </m:e>
                      </m:d>
                    </m:oMath>
                  </m:oMathPara>
                </a14:m>
                <a:endParaRPr lang="en-US" sz="2400" dirty="0">
                  <a:latin typeface="Arial" panose="020B0604020202020204" pitchFamily="34" charset="0"/>
                  <a:ea typeface="Helvetica" charset="0"/>
                  <a:cs typeface="Arial" panose="020B0604020202020204" pitchFamily="34" charset="0"/>
                </a:endParaRPr>
              </a:p>
            </p:txBody>
          </p:sp>
        </mc:Choice>
        <mc:Fallback xmlns="">
          <p:sp>
            <p:nvSpPr>
              <p:cNvPr id="15" name="Rectangle 14"/>
              <p:cNvSpPr>
                <a:spLocks noRot="1" noChangeAspect="1" noMove="1" noResize="1" noEditPoints="1" noAdjustHandles="1" noChangeArrowheads="1" noChangeShapeType="1" noTextEdit="1"/>
              </p:cNvSpPr>
              <p:nvPr/>
            </p:nvSpPr>
            <p:spPr>
              <a:xfrm>
                <a:off x="1204465" y="2484646"/>
                <a:ext cx="5102872" cy="461665"/>
              </a:xfrm>
              <a:prstGeom prst="rect">
                <a:avLst/>
              </a:prstGeom>
              <a:blipFill rotWithShape="0">
                <a:blip r:embed="rId10"/>
                <a:stretch>
                  <a:fillRect l="-358"/>
                </a:stretch>
              </a:blipFill>
            </p:spPr>
            <p:txBody>
              <a:bodyPr/>
              <a:lstStyle/>
              <a:p>
                <a:r>
                  <a:rPr lang="en-CA">
                    <a:noFill/>
                  </a:rPr>
                  <a:t> </a:t>
                </a:r>
              </a:p>
            </p:txBody>
          </p:sp>
        </mc:Fallback>
      </mc:AlternateContent>
      <p:grpSp>
        <p:nvGrpSpPr>
          <p:cNvPr id="16" name="Group 15"/>
          <p:cNvGrpSpPr/>
          <p:nvPr/>
        </p:nvGrpSpPr>
        <p:grpSpPr>
          <a:xfrm>
            <a:off x="6565973" y="5649827"/>
            <a:ext cx="1738783" cy="643567"/>
            <a:chOff x="1371225" y="4846100"/>
            <a:chExt cx="2245360" cy="1207896"/>
          </a:xfrm>
        </p:grpSpPr>
        <mc:AlternateContent xmlns:mc="http://schemas.openxmlformats.org/markup-compatibility/2006" xmlns:a14="http://schemas.microsoft.com/office/drawing/2010/main">
          <mc:Choice Requires="a14">
            <p:sp>
              <p:nvSpPr>
                <p:cNvPr id="17" name="Rectangle 16"/>
                <p:cNvSpPr/>
                <p:nvPr/>
              </p:nvSpPr>
              <p:spPr>
                <a:xfrm>
                  <a:off x="1371225" y="4846100"/>
                  <a:ext cx="2245360" cy="1207896"/>
                </a:xfrm>
                <a:prstGeom prst="rect">
                  <a:avLst/>
                </a:prstGeom>
                <a:solidFill>
                  <a:schemeClr val="accent4">
                    <a:lumMod val="75000"/>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charset="0"/>
                            <a:ea typeface="Helvetica" charset="0"/>
                            <a:cs typeface="Helvetica" charset="0"/>
                          </a:rPr>
                          <m:t>𝐹</m:t>
                        </m:r>
                      </m:oMath>
                    </m:oMathPara>
                  </a14:m>
                  <a:endParaRPr lang="en-US" dirty="0">
                    <a:latin typeface="Arial" panose="020B0604020202020204" pitchFamily="34" charset="0"/>
                    <a:cs typeface="Arial" panose="020B0604020202020204" pitchFamily="34" charset="0"/>
                  </a:endParaRPr>
                </a:p>
              </p:txBody>
            </p:sp>
          </mc:Choice>
          <mc:Fallback xmlns="">
            <p:sp>
              <p:nvSpPr>
                <p:cNvPr id="29" name="Rectangle 28"/>
                <p:cNvSpPr>
                  <a:spLocks noRot="1" noChangeAspect="1" noMove="1" noResize="1" noEditPoints="1" noAdjustHandles="1" noChangeArrowheads="1" noChangeShapeType="1" noTextEdit="1"/>
                </p:cNvSpPr>
                <p:nvPr/>
              </p:nvSpPr>
              <p:spPr>
                <a:xfrm>
                  <a:off x="1371225" y="4846100"/>
                  <a:ext cx="2245360" cy="1207896"/>
                </a:xfrm>
                <a:prstGeom prst="rect">
                  <a:avLst/>
                </a:prstGeom>
                <a:blipFill rotWithShape="0">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p:cNvSpPr/>
                <p:nvPr/>
              </p:nvSpPr>
              <p:spPr>
                <a:xfrm>
                  <a:off x="1371225" y="4846101"/>
                  <a:ext cx="357860" cy="1207895"/>
                </a:xfrm>
                <a:prstGeom prst="rect">
                  <a:avLst/>
                </a:prstGeom>
                <a:solidFill>
                  <a:schemeClr val="accent2">
                    <a:lumMod val="75000"/>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a:latin typeface="Cambria Math" charset="0"/>
                            <a:ea typeface="Helvetica" charset="0"/>
                            <a:cs typeface="Helvetica" charset="0"/>
                          </a:rPr>
                          <m:t>𝐶</m:t>
                        </m:r>
                      </m:oMath>
                    </m:oMathPara>
                  </a14:m>
                  <a:endParaRPr lang="en-US" dirty="0">
                    <a:latin typeface="Arial" panose="020B0604020202020204" pitchFamily="34" charset="0"/>
                    <a:cs typeface="Arial" panose="020B0604020202020204" pitchFamily="34" charset="0"/>
                  </a:endParaRPr>
                </a:p>
              </p:txBody>
            </p:sp>
          </mc:Choice>
          <mc:Fallback xmlns="">
            <p:sp>
              <p:nvSpPr>
                <p:cNvPr id="30" name="Rectangle 29"/>
                <p:cNvSpPr>
                  <a:spLocks noRot="1" noChangeAspect="1" noMove="1" noResize="1" noEditPoints="1" noAdjustHandles="1" noChangeArrowheads="1" noChangeShapeType="1" noTextEdit="1"/>
                </p:cNvSpPr>
                <p:nvPr/>
              </p:nvSpPr>
              <p:spPr>
                <a:xfrm>
                  <a:off x="1371225" y="4846101"/>
                  <a:ext cx="357860" cy="1207895"/>
                </a:xfrm>
                <a:prstGeom prst="rect">
                  <a:avLst/>
                </a:prstGeom>
                <a:blipFill rotWithShape="0">
                  <a:blip r:embed="rId12"/>
                  <a:stretch>
                    <a:fillRect l="-25000"/>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9" name="Rectangle 18"/>
              <p:cNvSpPr/>
              <p:nvPr/>
            </p:nvSpPr>
            <p:spPr>
              <a:xfrm>
                <a:off x="1376614" y="5432069"/>
                <a:ext cx="2884123" cy="861326"/>
              </a:xfrm>
              <a:prstGeom prst="rect">
                <a:avLst/>
              </a:prstGeom>
            </p:spPr>
            <p:txBody>
              <a:bodyPr wrap="none">
                <a:spAutoFit/>
              </a:bodyPr>
              <a:lstStyle/>
              <a:p>
                <a:pPr>
                  <a:defRPr/>
                </a:pPr>
                <a14:m>
                  <m:oMathPara xmlns:m="http://schemas.openxmlformats.org/officeDocument/2006/math">
                    <m:oMathParaPr>
                      <m:jc m:val="left"/>
                    </m:oMathParaPr>
                    <m:oMath xmlns:m="http://schemas.openxmlformats.org/officeDocument/2006/math">
                      <m:r>
                        <a:rPr lang="en-US" sz="2400" i="1">
                          <a:latin typeface="Cambria Math" charset="0"/>
                          <a:ea typeface="Helvetica" charset="0"/>
                          <a:cs typeface="Helvetica" charset="0"/>
                        </a:rPr>
                        <m:t>𝑃</m:t>
                      </m:r>
                      <m:d>
                        <m:dPr>
                          <m:ctrlPr>
                            <a:rPr lang="en-US" sz="2400" i="1">
                              <a:latin typeface="Cambria Math" panose="02040503050406030204" pitchFamily="18" charset="0"/>
                              <a:ea typeface="Helvetica" charset="0"/>
                              <a:cs typeface="Helvetica" charset="0"/>
                            </a:rPr>
                          </m:ctrlPr>
                        </m:dPr>
                        <m:e>
                          <m:r>
                            <a:rPr lang="en-US" sz="2400" i="1">
                              <a:latin typeface="Cambria Math" charset="0"/>
                              <a:ea typeface="Helvetica" charset="0"/>
                              <a:cs typeface="Helvetica" charset="0"/>
                            </a:rPr>
                            <m:t>𝐶</m:t>
                          </m:r>
                          <m:r>
                            <a:rPr lang="en-US" sz="2400" i="1">
                              <a:latin typeface="Cambria Math" charset="0"/>
                              <a:ea typeface="Helvetica" charset="0"/>
                              <a:cs typeface="Helvetica" charset="0"/>
                            </a:rPr>
                            <m:t> |</m:t>
                          </m:r>
                          <m:r>
                            <a:rPr lang="en-US" sz="2400" i="1">
                              <a:latin typeface="Cambria Math" charset="0"/>
                              <a:ea typeface="Helvetica" charset="0"/>
                              <a:cs typeface="Helvetica" charset="0"/>
                            </a:rPr>
                            <m:t>𝐹</m:t>
                          </m:r>
                        </m:e>
                      </m:d>
                      <m:r>
                        <a:rPr lang="en-US" sz="2400" i="1">
                          <a:latin typeface="Cambria Math" charset="0"/>
                          <a:ea typeface="Helvetica" charset="0"/>
                          <a:cs typeface="Helvetica" charset="0"/>
                        </a:rPr>
                        <m:t>=</m:t>
                      </m:r>
                      <m:f>
                        <m:fPr>
                          <m:ctrlPr>
                            <a:rPr lang="mr-IN" sz="2400" i="1">
                              <a:latin typeface="Cambria Math" panose="02040503050406030204" pitchFamily="18" charset="0"/>
                              <a:ea typeface="Helvetica" charset="0"/>
                              <a:cs typeface="Helvetica" charset="0"/>
                            </a:rPr>
                          </m:ctrlPr>
                        </m:fPr>
                        <m:num>
                          <m:r>
                            <a:rPr lang="en-US" sz="2400" i="1">
                              <a:latin typeface="Cambria Math" charset="0"/>
                              <a:ea typeface="Helvetica" charset="0"/>
                              <a:cs typeface="Helvetica" charset="0"/>
                            </a:rPr>
                            <m:t>𝑃</m:t>
                          </m:r>
                          <m:d>
                            <m:dPr>
                              <m:ctrlPr>
                                <a:rPr lang="en-US" sz="2400" i="1">
                                  <a:latin typeface="Cambria Math" panose="02040503050406030204" pitchFamily="18" charset="0"/>
                                  <a:ea typeface="Helvetica" charset="0"/>
                                  <a:cs typeface="Helvetica" charset="0"/>
                                </a:rPr>
                              </m:ctrlPr>
                            </m:dPr>
                            <m:e>
                              <m:r>
                                <a:rPr lang="en-US" sz="2400" i="1">
                                  <a:latin typeface="Cambria Math" charset="0"/>
                                  <a:ea typeface="Helvetica" charset="0"/>
                                  <a:cs typeface="Helvetica" charset="0"/>
                                </a:rPr>
                                <m:t>𝐶</m:t>
                              </m:r>
                              <m:r>
                                <a:rPr lang="en-US" sz="2400" i="1">
                                  <a:latin typeface="Cambria Math" charset="0"/>
                                  <a:ea typeface="Cambria Math" charset="0"/>
                                  <a:cs typeface="Cambria Math" charset="0"/>
                                </a:rPr>
                                <m:t>∩</m:t>
                              </m:r>
                              <m:r>
                                <a:rPr lang="en-US" sz="2400" i="1">
                                  <a:latin typeface="Cambria Math" charset="0"/>
                                  <a:ea typeface="Cambria Math" charset="0"/>
                                  <a:cs typeface="Cambria Math" charset="0"/>
                                </a:rPr>
                                <m:t>𝐹</m:t>
                              </m:r>
                            </m:e>
                          </m:d>
                        </m:num>
                        <m:den>
                          <m:r>
                            <a:rPr lang="en-US" sz="2400" i="1">
                              <a:latin typeface="Cambria Math" charset="0"/>
                              <a:ea typeface="Helvetica" charset="0"/>
                              <a:cs typeface="Helvetica" charset="0"/>
                            </a:rPr>
                            <m:t>𝑃</m:t>
                          </m:r>
                          <m:d>
                            <m:dPr>
                              <m:ctrlPr>
                                <a:rPr lang="en-US" sz="2400" i="1">
                                  <a:latin typeface="Cambria Math" panose="02040503050406030204" pitchFamily="18" charset="0"/>
                                  <a:ea typeface="Helvetica" charset="0"/>
                                  <a:cs typeface="Helvetica" charset="0"/>
                                </a:rPr>
                              </m:ctrlPr>
                            </m:dPr>
                            <m:e>
                              <m:r>
                                <a:rPr lang="en-US" sz="2400" i="1">
                                  <a:latin typeface="Cambria Math" charset="0"/>
                                  <a:ea typeface="Helvetica" charset="0"/>
                                  <a:cs typeface="Helvetica" charset="0"/>
                                </a:rPr>
                                <m:t>𝐹</m:t>
                              </m:r>
                            </m:e>
                          </m:d>
                        </m:den>
                      </m:f>
                    </m:oMath>
                  </m:oMathPara>
                </a14:m>
                <a:endParaRPr lang="en-US" sz="2400" dirty="0">
                  <a:latin typeface="Arial" panose="020B0604020202020204" pitchFamily="34" charset="0"/>
                  <a:ea typeface="Helvetica" charset="0"/>
                  <a:cs typeface="Arial" panose="020B0604020202020204" pitchFamily="34" charset="0"/>
                </a:endParaRPr>
              </a:p>
            </p:txBody>
          </p:sp>
        </mc:Choice>
        <mc:Fallback xmlns="">
          <p:sp>
            <p:nvSpPr>
              <p:cNvPr id="19" name="Rectangle 18"/>
              <p:cNvSpPr>
                <a:spLocks noRot="1" noChangeAspect="1" noMove="1" noResize="1" noEditPoints="1" noAdjustHandles="1" noChangeArrowheads="1" noChangeShapeType="1" noTextEdit="1"/>
              </p:cNvSpPr>
              <p:nvPr/>
            </p:nvSpPr>
            <p:spPr>
              <a:xfrm>
                <a:off x="1376614" y="5432069"/>
                <a:ext cx="2884123" cy="861326"/>
              </a:xfrm>
              <a:prstGeom prst="rect">
                <a:avLst/>
              </a:prstGeom>
              <a:blipFill rotWithShape="0">
                <a:blip r:embed="rId13"/>
                <a:stretch>
                  <a:fillRect/>
                </a:stretch>
              </a:blipFill>
            </p:spPr>
            <p:txBody>
              <a:bodyPr/>
              <a:lstStyle/>
              <a:p>
                <a:r>
                  <a:rPr lang="en-CA">
                    <a:noFill/>
                  </a:rPr>
                  <a:t> </a:t>
                </a:r>
              </a:p>
            </p:txBody>
          </p:sp>
        </mc:Fallback>
      </mc:AlternateContent>
      <p:sp>
        <p:nvSpPr>
          <p:cNvPr id="20" name="TextBox 19"/>
          <p:cNvSpPr txBox="1"/>
          <p:nvPr/>
        </p:nvSpPr>
        <p:spPr>
          <a:xfrm>
            <a:off x="402800" y="1313097"/>
            <a:ext cx="2845651" cy="523220"/>
          </a:xfrm>
          <a:prstGeom prst="rect">
            <a:avLst/>
          </a:prstGeom>
          <a:noFill/>
        </p:spPr>
        <p:txBody>
          <a:bodyPr wrap="none" rtlCol="0">
            <a:spAutoFit/>
          </a:bodyPr>
          <a:lstStyle/>
          <a:p>
            <a:r>
              <a:rPr lang="en-US" sz="2800" dirty="0">
                <a:solidFill>
                  <a:schemeClr val="accent1">
                    <a:lumMod val="75000"/>
                  </a:schemeClr>
                </a:solidFill>
                <a:latin typeface="Arial" panose="020B0604020202020204" pitchFamily="34" charset="0"/>
                <a:ea typeface="Helvetica" charset="0"/>
                <a:cs typeface="Arial" panose="020B0604020202020204" pitchFamily="34" charset="0"/>
              </a:rPr>
              <a:t>Addition rule (or)</a:t>
            </a:r>
          </a:p>
        </p:txBody>
      </p:sp>
      <p:sp>
        <p:nvSpPr>
          <p:cNvPr id="21" name="TextBox 20"/>
          <p:cNvSpPr txBox="1"/>
          <p:nvPr/>
        </p:nvSpPr>
        <p:spPr>
          <a:xfrm>
            <a:off x="353898" y="3454549"/>
            <a:ext cx="3906839" cy="523220"/>
          </a:xfrm>
          <a:prstGeom prst="rect">
            <a:avLst/>
          </a:prstGeom>
          <a:noFill/>
        </p:spPr>
        <p:txBody>
          <a:bodyPr wrap="none" rtlCol="0">
            <a:spAutoFit/>
          </a:bodyPr>
          <a:lstStyle/>
          <a:p>
            <a:r>
              <a:rPr lang="en-US" sz="2800" dirty="0">
                <a:solidFill>
                  <a:schemeClr val="accent1">
                    <a:lumMod val="75000"/>
                  </a:schemeClr>
                </a:solidFill>
                <a:latin typeface="Arial" panose="020B0604020202020204" pitchFamily="34" charset="0"/>
                <a:ea typeface="Helvetica" charset="0"/>
                <a:cs typeface="Arial" panose="020B0604020202020204" pitchFamily="34" charset="0"/>
              </a:rPr>
              <a:t>Multiplication rule (and)</a:t>
            </a:r>
          </a:p>
        </p:txBody>
      </p:sp>
      <p:sp>
        <p:nvSpPr>
          <p:cNvPr id="22" name="TextBox 21"/>
          <p:cNvSpPr txBox="1"/>
          <p:nvPr/>
        </p:nvSpPr>
        <p:spPr>
          <a:xfrm>
            <a:off x="177331" y="4908843"/>
            <a:ext cx="4927952" cy="523220"/>
          </a:xfrm>
          <a:prstGeom prst="rect">
            <a:avLst/>
          </a:prstGeom>
          <a:noFill/>
        </p:spPr>
        <p:txBody>
          <a:bodyPr wrap="none" rtlCol="0">
            <a:spAutoFit/>
          </a:bodyPr>
          <a:lstStyle/>
          <a:p>
            <a:r>
              <a:rPr lang="en-US" sz="2800" dirty="0">
                <a:solidFill>
                  <a:schemeClr val="accent1">
                    <a:lumMod val="75000"/>
                  </a:schemeClr>
                </a:solidFill>
                <a:latin typeface="Arial" panose="020B0604020202020204" pitchFamily="34" charset="0"/>
                <a:ea typeface="Helvetica" charset="0"/>
                <a:cs typeface="Arial" panose="020B0604020202020204" pitchFamily="34" charset="0"/>
              </a:rPr>
              <a:t>Conditional probability (given)</a:t>
            </a:r>
          </a:p>
        </p:txBody>
      </p:sp>
      <mc:AlternateContent xmlns:mc="http://schemas.openxmlformats.org/markup-compatibility/2006" xmlns:a14="http://schemas.microsoft.com/office/drawing/2010/main">
        <mc:Choice Requires="a14">
          <p:sp>
            <p:nvSpPr>
              <p:cNvPr id="23" name="Rectangle 22">
                <a:extLst>
                  <a:ext uri="{FF2B5EF4-FFF2-40B4-BE49-F238E27FC236}">
                    <a16:creationId xmlns="" xmlns:a16="http://schemas.microsoft.com/office/drawing/2014/main" id="{3DD10968-E6E1-F540-9D67-901B90873754}"/>
                  </a:ext>
                </a:extLst>
              </p:cNvPr>
              <p:cNvSpPr/>
              <p:nvPr/>
            </p:nvSpPr>
            <p:spPr>
              <a:xfrm>
                <a:off x="1204465" y="1879199"/>
                <a:ext cx="3548407" cy="461665"/>
              </a:xfrm>
              <a:prstGeom prst="rect">
                <a:avLst/>
              </a:prstGeom>
            </p:spPr>
            <p:txBody>
              <a:bodyPr wrap="none">
                <a:spAutoFit/>
              </a:bodyPr>
              <a:lstStyle/>
              <a:p>
                <a:pPr>
                  <a:defRPr/>
                </a:pPr>
                <a14:m>
                  <m:oMathPara xmlns:m="http://schemas.openxmlformats.org/officeDocument/2006/math">
                    <m:oMathParaPr>
                      <m:jc m:val="left"/>
                    </m:oMathParaPr>
                    <m:oMath xmlns:m="http://schemas.openxmlformats.org/officeDocument/2006/math">
                      <m:r>
                        <a:rPr lang="en-US" sz="2400" i="1" smtClean="0">
                          <a:latin typeface="Cambria Math" charset="0"/>
                          <a:ea typeface="Helvetica" charset="0"/>
                          <a:cs typeface="Helvetica" charset="0"/>
                        </a:rPr>
                        <m:t>𝑃</m:t>
                      </m:r>
                      <m:d>
                        <m:dPr>
                          <m:ctrlPr>
                            <a:rPr lang="en-US" sz="2400" i="1">
                              <a:latin typeface="Cambria Math" panose="02040503050406030204" pitchFamily="18" charset="0"/>
                              <a:ea typeface="Helvetica" charset="0"/>
                              <a:cs typeface="Helvetica" charset="0"/>
                            </a:rPr>
                          </m:ctrlPr>
                        </m:dPr>
                        <m:e>
                          <m:r>
                            <a:rPr lang="en-US" sz="2400" i="1">
                              <a:latin typeface="Cambria Math" charset="0"/>
                              <a:ea typeface="Helvetica" charset="0"/>
                              <a:cs typeface="Helvetica" charset="0"/>
                            </a:rPr>
                            <m:t>𝐶</m:t>
                          </m:r>
                          <m:r>
                            <a:rPr lang="en-US" sz="2400" i="1">
                              <a:latin typeface="Cambria Math" charset="0"/>
                              <a:ea typeface="Cambria Math" charset="0"/>
                              <a:cs typeface="Cambria Math" charset="0"/>
                            </a:rPr>
                            <m:t>∪</m:t>
                          </m:r>
                          <m:r>
                            <a:rPr lang="en-US" sz="2400" b="0" i="1" smtClean="0">
                              <a:latin typeface="Cambria Math" panose="02040503050406030204" pitchFamily="18" charset="0"/>
                              <a:ea typeface="Cambria Math" charset="0"/>
                              <a:cs typeface="Cambria Math" charset="0"/>
                            </a:rPr>
                            <m:t>𝐸</m:t>
                          </m:r>
                        </m:e>
                      </m:d>
                      <m:r>
                        <a:rPr lang="en-US" sz="2400" i="1">
                          <a:latin typeface="Cambria Math" charset="0"/>
                          <a:ea typeface="Helvetica" charset="0"/>
                          <a:cs typeface="Helvetica" charset="0"/>
                        </a:rPr>
                        <m:t>=</m:t>
                      </m:r>
                      <m:r>
                        <a:rPr lang="en-US" sz="2400" i="1">
                          <a:latin typeface="Cambria Math" charset="0"/>
                          <a:ea typeface="Helvetica" charset="0"/>
                          <a:cs typeface="Helvetica" charset="0"/>
                        </a:rPr>
                        <m:t>𝑃</m:t>
                      </m:r>
                      <m:d>
                        <m:dPr>
                          <m:ctrlPr>
                            <a:rPr lang="en-US" sz="2400" i="1">
                              <a:latin typeface="Cambria Math" panose="02040503050406030204" pitchFamily="18" charset="0"/>
                              <a:ea typeface="Helvetica" charset="0"/>
                              <a:cs typeface="Helvetica" charset="0"/>
                            </a:rPr>
                          </m:ctrlPr>
                        </m:dPr>
                        <m:e>
                          <m:r>
                            <a:rPr lang="en-US" sz="2400" i="1">
                              <a:latin typeface="Cambria Math" charset="0"/>
                              <a:ea typeface="Helvetica" charset="0"/>
                              <a:cs typeface="Helvetica" charset="0"/>
                            </a:rPr>
                            <m:t>𝐶</m:t>
                          </m:r>
                        </m:e>
                      </m:d>
                      <m:r>
                        <a:rPr lang="en-US" sz="2400" i="1">
                          <a:latin typeface="Cambria Math" charset="0"/>
                          <a:ea typeface="Helvetica" charset="0"/>
                          <a:cs typeface="Helvetica" charset="0"/>
                        </a:rPr>
                        <m:t>+</m:t>
                      </m:r>
                      <m:r>
                        <a:rPr lang="en-US" sz="2400" i="1">
                          <a:latin typeface="Cambria Math" charset="0"/>
                          <a:ea typeface="Helvetica" charset="0"/>
                          <a:cs typeface="Helvetica" charset="0"/>
                        </a:rPr>
                        <m:t>𝑃</m:t>
                      </m:r>
                      <m:d>
                        <m:dPr>
                          <m:ctrlPr>
                            <a:rPr lang="en-US" sz="2400" i="1">
                              <a:latin typeface="Cambria Math" panose="02040503050406030204" pitchFamily="18" charset="0"/>
                              <a:ea typeface="Helvetica" charset="0"/>
                              <a:cs typeface="Helvetica" charset="0"/>
                            </a:rPr>
                          </m:ctrlPr>
                        </m:dPr>
                        <m:e>
                          <m:r>
                            <a:rPr lang="en-US" sz="2400" b="0" i="1" smtClean="0">
                              <a:latin typeface="Cambria Math" panose="02040503050406030204" pitchFamily="18" charset="0"/>
                              <a:ea typeface="Helvetica" charset="0"/>
                              <a:cs typeface="Helvetica" charset="0"/>
                            </a:rPr>
                            <m:t>𝐸</m:t>
                          </m:r>
                        </m:e>
                      </m:d>
                    </m:oMath>
                  </m:oMathPara>
                </a14:m>
                <a:endParaRPr lang="en-US" sz="2400" dirty="0">
                  <a:latin typeface="Arial" panose="020B0604020202020204" pitchFamily="34" charset="0"/>
                  <a:ea typeface="Helvetica" charset="0"/>
                  <a:cs typeface="Arial" panose="020B0604020202020204" pitchFamily="34" charset="0"/>
                </a:endParaRPr>
              </a:p>
            </p:txBody>
          </p:sp>
        </mc:Choice>
        <mc:Fallback xmlns="">
          <p:sp>
            <p:nvSpPr>
              <p:cNvPr id="23" name="Rectangle 22">
                <a:extLst>
                  <a:ext uri="{FF2B5EF4-FFF2-40B4-BE49-F238E27FC236}">
                    <a16:creationId xmlns:a16="http://schemas.microsoft.com/office/drawing/2014/main" xmlns:a14="http://schemas.microsoft.com/office/drawing/2010/main" xmlns="" id="{3DD10968-E6E1-F540-9D67-901B90873754}"/>
                  </a:ext>
                </a:extLst>
              </p:cNvPr>
              <p:cNvSpPr>
                <a:spLocks noRot="1" noChangeAspect="1" noMove="1" noResize="1" noEditPoints="1" noAdjustHandles="1" noChangeArrowheads="1" noChangeShapeType="1" noTextEdit="1"/>
              </p:cNvSpPr>
              <p:nvPr/>
            </p:nvSpPr>
            <p:spPr>
              <a:xfrm>
                <a:off x="1204465" y="1879199"/>
                <a:ext cx="3548407" cy="461665"/>
              </a:xfrm>
              <a:prstGeom prst="rect">
                <a:avLst/>
              </a:prstGeom>
              <a:blipFill rotWithShape="0">
                <a:blip r:embed="rId14"/>
                <a:stretch>
                  <a:fillRect l="-515"/>
                </a:stretch>
              </a:blipFill>
            </p:spPr>
            <p:txBody>
              <a:bodyPr/>
              <a:lstStyle/>
              <a:p>
                <a:r>
                  <a:rPr lang="en-CA">
                    <a:noFill/>
                  </a:rPr>
                  <a:t> </a:t>
                </a:r>
              </a:p>
            </p:txBody>
          </p:sp>
        </mc:Fallback>
      </mc:AlternateContent>
    </p:spTree>
    <p:extLst>
      <p:ext uri="{BB962C8B-B14F-4D97-AF65-F5344CB8AC3E}">
        <p14:creationId xmlns:p14="http://schemas.microsoft.com/office/powerpoint/2010/main" val="117957297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9144000" cy="1325563"/>
          </a:xfrm>
        </p:spPr>
        <p:txBody>
          <a:bodyPr>
            <a:normAutofit/>
          </a:bodyPr>
          <a:lstStyle/>
          <a:p>
            <a:pPr algn="ctr"/>
            <a:r>
              <a:rPr lang="en-CA" dirty="0" smtClean="0"/>
              <a:t>Practice</a:t>
            </a:r>
            <a:endParaRPr lang="en-CA" dirty="0"/>
          </a:p>
        </p:txBody>
      </p:sp>
      <p:sp>
        <p:nvSpPr>
          <p:cNvPr id="3" name="Content Placeholder 2"/>
          <p:cNvSpPr>
            <a:spLocks noGrp="1"/>
          </p:cNvSpPr>
          <p:nvPr>
            <p:ph idx="1"/>
          </p:nvPr>
        </p:nvSpPr>
        <p:spPr>
          <a:xfrm>
            <a:off x="71438" y="1348419"/>
            <a:ext cx="9144000" cy="4351338"/>
          </a:xfrm>
        </p:spPr>
        <p:txBody>
          <a:bodyPr/>
          <a:lstStyle/>
          <a:p>
            <a:pPr marL="0" indent="0" algn="ctr">
              <a:buNone/>
            </a:pPr>
            <a:r>
              <a:rPr lang="en-CA" dirty="0" smtClean="0"/>
              <a:t>Please see PDF files in Blackboard for practice questions &amp; answers</a:t>
            </a:r>
            <a:endParaRPr lang="en-CA" dirty="0"/>
          </a:p>
        </p:txBody>
      </p:sp>
    </p:spTree>
    <p:extLst>
      <p:ext uri="{BB962C8B-B14F-4D97-AF65-F5344CB8AC3E}">
        <p14:creationId xmlns:p14="http://schemas.microsoft.com/office/powerpoint/2010/main" val="34874564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Probability</a:t>
            </a:r>
            <a:endParaRPr lang="en-CA" dirty="0"/>
          </a:p>
        </p:txBody>
      </p:sp>
      <p:sp>
        <p:nvSpPr>
          <p:cNvPr id="4" name="Content Placeholder 2"/>
          <p:cNvSpPr>
            <a:spLocks noGrp="1"/>
          </p:cNvSpPr>
          <p:nvPr>
            <p:ph idx="1"/>
          </p:nvPr>
        </p:nvSpPr>
        <p:spPr>
          <a:xfrm>
            <a:off x="100208" y="993416"/>
            <a:ext cx="8943584" cy="4351338"/>
          </a:xfrm>
        </p:spPr>
        <p:txBody>
          <a:bodyPr>
            <a:normAutofit/>
          </a:bodyPr>
          <a:lstStyle/>
          <a:p>
            <a:pPr marL="457200" lvl="1" indent="-457200">
              <a:spcBef>
                <a:spcPts val="624"/>
              </a:spcBef>
            </a:pPr>
            <a:r>
              <a:rPr lang="en-US" sz="2800" dirty="0" smtClean="0"/>
              <a:t>Proportion of times an event would occur if we repeated a </a:t>
            </a:r>
            <a:r>
              <a:rPr lang="en-US" sz="2800" b="1" dirty="0" smtClean="0"/>
              <a:t>random trial</a:t>
            </a:r>
            <a:r>
              <a:rPr lang="en-US" sz="2800" dirty="0" smtClean="0"/>
              <a:t> over and over again under the same conditions (Range: 0 and 1</a:t>
            </a:r>
            <a:r>
              <a:rPr lang="en-US" sz="2800" dirty="0" smtClean="0"/>
              <a:t>)</a:t>
            </a:r>
            <a:endParaRPr lang="en-US" sz="2800" dirty="0" smtClean="0"/>
          </a:p>
        </p:txBody>
      </p:sp>
    </p:spTree>
    <p:extLst>
      <p:ext uri="{BB962C8B-B14F-4D97-AF65-F5344CB8AC3E}">
        <p14:creationId xmlns:p14="http://schemas.microsoft.com/office/powerpoint/2010/main" val="22916279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Probability</a:t>
            </a:r>
            <a:endParaRPr lang="en-CA" dirty="0"/>
          </a:p>
        </p:txBody>
      </p:sp>
      <p:sp>
        <p:nvSpPr>
          <p:cNvPr id="4" name="Content Placeholder 2"/>
          <p:cNvSpPr>
            <a:spLocks noGrp="1"/>
          </p:cNvSpPr>
          <p:nvPr>
            <p:ph idx="1"/>
          </p:nvPr>
        </p:nvSpPr>
        <p:spPr>
          <a:xfrm>
            <a:off x="100208" y="993416"/>
            <a:ext cx="8943584" cy="4351338"/>
          </a:xfrm>
        </p:spPr>
        <p:txBody>
          <a:bodyPr>
            <a:normAutofit/>
          </a:bodyPr>
          <a:lstStyle/>
          <a:p>
            <a:pPr marL="457200" lvl="1" indent="-457200">
              <a:spcBef>
                <a:spcPts val="624"/>
              </a:spcBef>
            </a:pPr>
            <a:r>
              <a:rPr lang="en-US" sz="2800" dirty="0" smtClean="0"/>
              <a:t>Proportion of times an event would occur if we repeated a </a:t>
            </a:r>
            <a:r>
              <a:rPr lang="en-US" sz="2800" b="1" dirty="0" smtClean="0"/>
              <a:t>random trial </a:t>
            </a:r>
            <a:r>
              <a:rPr lang="en-US" sz="2800" dirty="0" smtClean="0"/>
              <a:t>over and over again under the same conditions (Range: 0 and 1)</a:t>
            </a:r>
          </a:p>
          <a:p>
            <a:pPr marL="457200" lvl="1" indent="-457200">
              <a:spcBef>
                <a:spcPts val="624"/>
              </a:spcBef>
            </a:pPr>
            <a:r>
              <a:rPr lang="en-US" sz="2800" b="1" dirty="0" smtClean="0"/>
              <a:t>Random trial</a:t>
            </a:r>
            <a:r>
              <a:rPr lang="en-US" sz="2800" dirty="0" smtClean="0"/>
              <a:t> is a process with two or more outcomes whose occurrence cannot be predicted with certainty (1 outcome/trial)</a:t>
            </a:r>
            <a:endParaRPr lang="en-US" sz="2800" dirty="0"/>
          </a:p>
        </p:txBody>
      </p:sp>
    </p:spTree>
    <p:extLst>
      <p:ext uri="{BB962C8B-B14F-4D97-AF65-F5344CB8AC3E}">
        <p14:creationId xmlns:p14="http://schemas.microsoft.com/office/powerpoint/2010/main" val="8703237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Probability</a:t>
            </a:r>
            <a:endParaRPr lang="en-CA" dirty="0"/>
          </a:p>
        </p:txBody>
      </p:sp>
      <p:sp>
        <p:nvSpPr>
          <p:cNvPr id="4" name="Content Placeholder 2"/>
          <p:cNvSpPr>
            <a:spLocks noGrp="1"/>
          </p:cNvSpPr>
          <p:nvPr>
            <p:ph idx="1"/>
          </p:nvPr>
        </p:nvSpPr>
        <p:spPr>
          <a:xfrm>
            <a:off x="100208" y="993416"/>
            <a:ext cx="8943584" cy="4351338"/>
          </a:xfrm>
        </p:spPr>
        <p:txBody>
          <a:bodyPr>
            <a:normAutofit/>
          </a:bodyPr>
          <a:lstStyle/>
          <a:p>
            <a:pPr marL="457200" lvl="1" indent="-457200">
              <a:spcBef>
                <a:spcPts val="624"/>
              </a:spcBef>
            </a:pPr>
            <a:r>
              <a:rPr lang="en-US" sz="2800" dirty="0" smtClean="0"/>
              <a:t>Proportion of times an event would occur if we repeated a </a:t>
            </a:r>
            <a:r>
              <a:rPr lang="en-US" sz="2800" b="1" dirty="0" smtClean="0"/>
              <a:t>random trial </a:t>
            </a:r>
            <a:r>
              <a:rPr lang="en-US" sz="2800" dirty="0" smtClean="0"/>
              <a:t>over and over again under the same conditions (Range: 0 and 1)</a:t>
            </a:r>
          </a:p>
          <a:p>
            <a:pPr marL="457200" lvl="1" indent="-457200">
              <a:spcBef>
                <a:spcPts val="624"/>
              </a:spcBef>
            </a:pPr>
            <a:r>
              <a:rPr lang="en-US" sz="2800" b="1" dirty="0" smtClean="0"/>
              <a:t>Random trial</a:t>
            </a:r>
            <a:r>
              <a:rPr lang="en-US" sz="2800" dirty="0" smtClean="0"/>
              <a:t> is a process with two or more outcomes whose occurrence cannot be predicted with certainty (1 outcome/trial)</a:t>
            </a:r>
            <a:endParaRPr lang="en-US" sz="2800" dirty="0"/>
          </a:p>
        </p:txBody>
      </p:sp>
      <p:pic>
        <p:nvPicPr>
          <p:cNvPr id="5" name="Picture Placeholder 2" descr="The possible outcomes of a roll of a six-sided die are shown. The six sides of a die are shown, and the side with 4 is highlighted&#10;FIGURE 5.2-1 A Venn diagram for the possible outcomes of a roll of a six-sided die. The area corresponding to the event “the result is a four” is highlighted in red."/>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9278" y="3573462"/>
            <a:ext cx="4646706" cy="331605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837580" y="4390647"/>
            <a:ext cx="2447099" cy="954107"/>
          </a:xfrm>
          <a:prstGeom prst="rect">
            <a:avLst/>
          </a:prstGeom>
          <a:noFill/>
        </p:spPr>
        <p:txBody>
          <a:bodyPr wrap="square" rtlCol="0">
            <a:spAutoFit/>
          </a:bodyPr>
          <a:lstStyle/>
          <a:p>
            <a:r>
              <a:rPr lang="en-CA" sz="2800" dirty="0" err="1" smtClean="0">
                <a:latin typeface="Arial" panose="020B0604020202020204" pitchFamily="34" charset="0"/>
                <a:cs typeface="Arial" panose="020B0604020202020204" pitchFamily="34" charset="0"/>
              </a:rPr>
              <a:t>Pr</a:t>
            </a:r>
            <a:r>
              <a:rPr lang="en-CA" sz="2800" dirty="0" smtClean="0">
                <a:latin typeface="Arial" panose="020B0604020202020204" pitchFamily="34" charset="0"/>
                <a:cs typeface="Arial" panose="020B0604020202020204" pitchFamily="34" charset="0"/>
              </a:rPr>
              <a:t>[rolling a 4] = 1/6 = 0.17</a:t>
            </a:r>
            <a:endParaRPr lang="en-CA"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96969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Foundational Concepts in Probability</a:t>
            </a:r>
            <a:endParaRPr lang="en-CA" dirty="0"/>
          </a:p>
        </p:txBody>
      </p:sp>
      <p:sp>
        <p:nvSpPr>
          <p:cNvPr id="4" name="Content Placeholder 2"/>
          <p:cNvSpPr>
            <a:spLocks noGrp="1"/>
          </p:cNvSpPr>
          <p:nvPr>
            <p:ph idx="1"/>
          </p:nvPr>
        </p:nvSpPr>
        <p:spPr>
          <a:xfrm>
            <a:off x="247194" y="1660597"/>
            <a:ext cx="8722638" cy="4351338"/>
          </a:xfrm>
        </p:spPr>
        <p:txBody>
          <a:bodyPr>
            <a:normAutofit/>
          </a:bodyPr>
          <a:lstStyle/>
          <a:p>
            <a:pPr marL="0" lvl="1" indent="0">
              <a:spcBef>
                <a:spcPts val="624"/>
              </a:spcBef>
              <a:buNone/>
            </a:pPr>
            <a:r>
              <a:rPr lang="en-US" sz="2800" dirty="0" smtClean="0"/>
              <a:t>Sample space			The world of potential 						outcomes</a:t>
            </a:r>
          </a:p>
          <a:p>
            <a:pPr marL="0" lvl="1" indent="0">
              <a:spcBef>
                <a:spcPts val="624"/>
              </a:spcBef>
              <a:buNone/>
            </a:pPr>
            <a:endParaRPr lang="en-US" sz="2800" dirty="0"/>
          </a:p>
          <a:p>
            <a:pPr marL="0" lvl="1" indent="0">
              <a:spcBef>
                <a:spcPts val="624"/>
              </a:spcBef>
              <a:buNone/>
            </a:pPr>
            <a:endParaRPr lang="en-US" sz="2800" dirty="0" smtClean="0"/>
          </a:p>
          <a:p>
            <a:pPr marL="0" lvl="1" indent="0">
              <a:spcBef>
                <a:spcPts val="624"/>
              </a:spcBef>
              <a:buNone/>
            </a:pPr>
            <a:r>
              <a:rPr lang="en-US" sz="2800" dirty="0" smtClean="0"/>
              <a:t>Mutually exclusive events</a:t>
            </a:r>
          </a:p>
          <a:p>
            <a:pPr marL="0" lvl="1" indent="0">
              <a:spcBef>
                <a:spcPts val="624"/>
              </a:spcBef>
              <a:buNone/>
            </a:pPr>
            <a:endParaRPr lang="en-US" sz="2800" dirty="0" smtClean="0"/>
          </a:p>
          <a:p>
            <a:pPr marL="0" lvl="1" indent="0">
              <a:spcBef>
                <a:spcPts val="624"/>
              </a:spcBef>
              <a:buNone/>
            </a:pPr>
            <a:endParaRPr lang="en-US" sz="2800" dirty="0"/>
          </a:p>
          <a:p>
            <a:pPr marL="0" lvl="1" indent="0">
              <a:spcBef>
                <a:spcPts val="624"/>
              </a:spcBef>
              <a:buNone/>
            </a:pPr>
            <a:endParaRPr lang="en-US" sz="2800" dirty="0" smtClean="0"/>
          </a:p>
          <a:p>
            <a:pPr marL="0" lvl="1" indent="0">
              <a:spcBef>
                <a:spcPts val="624"/>
              </a:spcBef>
              <a:buNone/>
            </a:pPr>
            <a:r>
              <a:rPr lang="en-US" sz="2800" dirty="0" smtClean="0"/>
              <a:t>Non-exclusive events</a:t>
            </a:r>
            <a:endParaRPr lang="en-US" sz="2800" dirty="0"/>
          </a:p>
        </p:txBody>
      </p:sp>
      <p:pic>
        <p:nvPicPr>
          <p:cNvPr id="5" name="Picture 2" descr="A Venn diagram represents mutually exclusive events. Two individual circles labeled A and B are shown."/>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171348" y="2913156"/>
            <a:ext cx="2802811" cy="13650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descr="A Venn diagram represents non-exclusive events. A portion of circle A is shown overlapping with that of circle B."/>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312937" y="4747591"/>
            <a:ext cx="2519632" cy="15662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81208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CA" dirty="0" smtClean="0"/>
              <a:t>Probability Distributions</a:t>
            </a:r>
            <a:endParaRPr lang="en-CA" dirty="0"/>
          </a:p>
        </p:txBody>
      </p:sp>
      <p:sp>
        <p:nvSpPr>
          <p:cNvPr id="4" name="Content Placeholder 2"/>
          <p:cNvSpPr>
            <a:spLocks noGrp="1"/>
          </p:cNvSpPr>
          <p:nvPr>
            <p:ph idx="1"/>
          </p:nvPr>
        </p:nvSpPr>
        <p:spPr>
          <a:xfrm>
            <a:off x="584200" y="1298315"/>
            <a:ext cx="7975600" cy="4351338"/>
          </a:xfrm>
        </p:spPr>
        <p:txBody>
          <a:bodyPr>
            <a:normAutofit/>
          </a:bodyPr>
          <a:lstStyle/>
          <a:p>
            <a:pPr marL="457200" lvl="1" indent="-457200">
              <a:spcBef>
                <a:spcPts val="624"/>
              </a:spcBef>
            </a:pPr>
            <a:r>
              <a:rPr lang="en-US" sz="2800" dirty="0" smtClean="0"/>
              <a:t>List of probabilities of all mutually exclusive outcomes of a random trial</a:t>
            </a:r>
          </a:p>
          <a:p>
            <a:pPr marL="457200" lvl="1" indent="-457200">
              <a:spcBef>
                <a:spcPts val="624"/>
              </a:spcBef>
            </a:pPr>
            <a:r>
              <a:rPr lang="en-US" sz="2800" dirty="0" smtClean="0"/>
              <a:t>Discrete or Continuous</a:t>
            </a:r>
            <a:endParaRPr lang="en-US" sz="2800" dirty="0"/>
          </a:p>
        </p:txBody>
      </p:sp>
    </p:spTree>
    <p:extLst>
      <p:ext uri="{BB962C8B-B14F-4D97-AF65-F5344CB8AC3E}">
        <p14:creationId xmlns:p14="http://schemas.microsoft.com/office/powerpoint/2010/main" val="19664158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3567</TotalTime>
  <Words>1633</Words>
  <Application>Microsoft Office PowerPoint</Application>
  <PresentationFormat>On-screen Show (4:3)</PresentationFormat>
  <Paragraphs>335</Paragraphs>
  <Slides>43</Slides>
  <Notes>35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Calibri</vt:lpstr>
      <vt:lpstr>Cambria Math</vt:lpstr>
      <vt:lpstr>Helvetica</vt:lpstr>
      <vt:lpstr>Office Theme</vt:lpstr>
      <vt:lpstr>Probability and probability distributions</vt:lpstr>
      <vt:lpstr>Learning Objectives</vt:lpstr>
      <vt:lpstr>Samples vs Populations</vt:lpstr>
      <vt:lpstr>Probability</vt:lpstr>
      <vt:lpstr>Probability</vt:lpstr>
      <vt:lpstr>Probability</vt:lpstr>
      <vt:lpstr>Probability</vt:lpstr>
      <vt:lpstr>Foundational Concepts in Probability</vt:lpstr>
      <vt:lpstr>Probability Distributions</vt:lpstr>
      <vt:lpstr>Discrete Probability Distributions</vt:lpstr>
      <vt:lpstr>Continuous Probability Density</vt:lpstr>
      <vt:lpstr>Continuous Probability Density</vt:lpstr>
      <vt:lpstr>Probability Rules: Addition Principle Mutually Exclusive Outcomes</vt:lpstr>
      <vt:lpstr>Probability Rules: Addition Principle Mutually Exclusive Outcomes</vt:lpstr>
      <vt:lpstr>Probability Rules: Addition Principle Mutually Exclusive Outcomes</vt:lpstr>
      <vt:lpstr>Probability Rules: Probability of Not</vt:lpstr>
      <vt:lpstr>Probability Rules: Probability of Not</vt:lpstr>
      <vt:lpstr>Probability Rules: Probability of Not</vt:lpstr>
      <vt:lpstr>Probability Rules: General Addition Principle</vt:lpstr>
      <vt:lpstr>Probability Rules: General Addition Principle</vt:lpstr>
      <vt:lpstr>Probability Rules: General Addition Principle</vt:lpstr>
      <vt:lpstr>Probability Rules: Multiplication</vt:lpstr>
      <vt:lpstr>Probability Rules: Multiplication</vt:lpstr>
      <vt:lpstr>Probability Rules: Multiplication</vt:lpstr>
      <vt:lpstr>Probability Rules: Multiplication</vt:lpstr>
      <vt:lpstr>Probability Rules: Multiplication</vt:lpstr>
      <vt:lpstr>Probability Rules: Multiplication</vt:lpstr>
      <vt:lpstr>Probability Rules: Multiplication</vt:lpstr>
      <vt:lpstr>Probability Rules: Multiplication</vt:lpstr>
      <vt:lpstr>Probability Rules: Multiplication</vt:lpstr>
      <vt:lpstr>Probability Rules: Multiplication</vt:lpstr>
      <vt:lpstr>Conditional Probability</vt:lpstr>
      <vt:lpstr>Conditional Probability</vt:lpstr>
      <vt:lpstr>Probability Rules: General Multiplication</vt:lpstr>
      <vt:lpstr>Probability Rules: General Multiplication</vt:lpstr>
      <vt:lpstr>Sampling without Replacement</vt:lpstr>
      <vt:lpstr>Sampling without Replacement</vt:lpstr>
      <vt:lpstr>Bayes Theorem</vt:lpstr>
      <vt:lpstr>Bayes Theorem: Derivation</vt:lpstr>
      <vt:lpstr>Bayes Theorem: Example</vt:lpstr>
      <vt:lpstr>Bayes Theorem: Example</vt:lpstr>
      <vt:lpstr>Summary</vt:lpstr>
      <vt:lpstr>Practice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Heather Bryan</dc:creator>
  <cp:lastModifiedBy>Heather Bryan</cp:lastModifiedBy>
  <cp:revision>244</cp:revision>
  <dcterms:created xsi:type="dcterms:W3CDTF">2020-09-13T18:34:08Z</dcterms:created>
  <dcterms:modified xsi:type="dcterms:W3CDTF">2020-09-28T20:15:16Z</dcterms:modified>
</cp:coreProperties>
</file>