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57" r:id="rId3"/>
    <p:sldId id="363" r:id="rId4"/>
    <p:sldId id="364" r:id="rId5"/>
    <p:sldId id="298" r:id="rId6"/>
    <p:sldId id="331" r:id="rId7"/>
    <p:sldId id="332" r:id="rId8"/>
    <p:sldId id="333" r:id="rId9"/>
    <p:sldId id="320" r:id="rId10"/>
    <p:sldId id="299" r:id="rId11"/>
    <p:sldId id="300" r:id="rId12"/>
    <p:sldId id="329" r:id="rId13"/>
    <p:sldId id="321" r:id="rId14"/>
    <p:sldId id="356" r:id="rId15"/>
    <p:sldId id="357" r:id="rId16"/>
    <p:sldId id="322" r:id="rId17"/>
    <p:sldId id="360" r:id="rId18"/>
    <p:sldId id="358" r:id="rId19"/>
    <p:sldId id="323" r:id="rId20"/>
    <p:sldId id="362" r:id="rId21"/>
    <p:sldId id="361" r:id="rId22"/>
    <p:sldId id="325" r:id="rId23"/>
    <p:sldId id="330" r:id="rId24"/>
    <p:sldId id="334" r:id="rId25"/>
    <p:sldId id="326" r:id="rId26"/>
    <p:sldId id="335" r:id="rId27"/>
    <p:sldId id="327" r:id="rId28"/>
    <p:sldId id="301" r:id="rId29"/>
    <p:sldId id="336" r:id="rId30"/>
    <p:sldId id="337" r:id="rId31"/>
    <p:sldId id="338" r:id="rId32"/>
    <p:sldId id="365" r:id="rId33"/>
    <p:sldId id="366" r:id="rId34"/>
    <p:sldId id="309" r:id="rId35"/>
    <p:sldId id="339" r:id="rId36"/>
    <p:sldId id="340" r:id="rId37"/>
    <p:sldId id="341" r:id="rId38"/>
    <p:sldId id="310" r:id="rId39"/>
    <p:sldId id="312" r:id="rId40"/>
    <p:sldId id="313" r:id="rId41"/>
    <p:sldId id="347" r:id="rId42"/>
    <p:sldId id="302" r:id="rId43"/>
    <p:sldId id="304" r:id="rId44"/>
    <p:sldId id="305" r:id="rId45"/>
    <p:sldId id="306" r:id="rId46"/>
    <p:sldId id="348" r:id="rId47"/>
    <p:sldId id="307" r:id="rId48"/>
    <p:sldId id="349" r:id="rId49"/>
    <p:sldId id="350" r:id="rId50"/>
    <p:sldId id="303" r:id="rId51"/>
    <p:sldId id="308" r:id="rId52"/>
    <p:sldId id="351" r:id="rId53"/>
    <p:sldId id="352" r:id="rId54"/>
    <p:sldId id="353" r:id="rId55"/>
    <p:sldId id="29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69620" autoAdjust="0"/>
  </p:normalViewPr>
  <p:slideViewPr>
    <p:cSldViewPr snapToGrid="0" showGuides="1">
      <p:cViewPr varScale="1">
        <p:scale>
          <a:sx n="77" d="100"/>
          <a:sy n="77" d="100"/>
        </p:scale>
        <p:origin x="2292" y="90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8D1C7-3834-42C5-B55C-AD38434F39A7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15843-4C83-4A58-A610-5E17F487C3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9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4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-like a</a:t>
            </a:r>
            <a:r>
              <a:rPr lang="en-CA" baseline="0" dirty="0" smtClean="0"/>
              <a:t> series of t-tests, but uses larger critical value to limit Type I error rate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01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3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98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183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920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23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29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Sums of squares</a:t>
            </a:r>
            <a:r>
              <a:rPr lang="en-US" baseline="0" dirty="0" smtClean="0"/>
              <a:t> can be used to calculate the average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Sums of squares</a:t>
            </a:r>
            <a:r>
              <a:rPr lang="en-US" baseline="0" dirty="0" smtClean="0"/>
              <a:t> can be used to calculate the average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Null hypothesis is that variation of individuals among groups (</a:t>
            </a:r>
            <a:r>
              <a:rPr lang="en-CA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CA" sz="1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variation of individuals within groups (</a:t>
            </a:r>
            <a:r>
              <a:rPr lang="en-CA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CA" sz="1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en-CA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null hypothesis, F = 1</a:t>
            </a:r>
            <a:endParaRPr lang="en-CA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4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Null hypothesis is that variation of individuals among groups (</a:t>
            </a:r>
            <a:r>
              <a:rPr lang="en-CA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CA" sz="1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variation of individuals within groups (</a:t>
            </a:r>
            <a:r>
              <a:rPr lang="en-CA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CA" sz="1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en-CA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null hypothesis, F = 1</a:t>
            </a:r>
            <a:endParaRPr lang="en-CA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0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48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53067"/>
            <a:ext cx="7772400" cy="885296"/>
          </a:xfrm>
        </p:spPr>
        <p:txBody>
          <a:bodyPr anchor="b"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15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71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63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2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73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4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77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9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9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1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2A84-9181-48C0-84D8-51849C835DE8}" type="datetimeFigureOut">
              <a:rPr lang="en-CA" smtClean="0"/>
              <a:t>2021-10-07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49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" y="1189973"/>
            <a:ext cx="8494713" cy="1415441"/>
          </a:xfrm>
        </p:spPr>
        <p:txBody>
          <a:bodyPr>
            <a:noAutofit/>
          </a:bodyPr>
          <a:lstStyle/>
          <a:p>
            <a:r>
              <a:rPr lang="en-CA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Comparing more than two means</a:t>
            </a:r>
            <a:endParaRPr lang="en-C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925"/>
            <a:ext cx="6858000" cy="1655762"/>
          </a:xfrm>
        </p:spPr>
        <p:txBody>
          <a:bodyPr>
            <a:normAutofit/>
          </a:bodyPr>
          <a:lstStyle/>
          <a:p>
            <a:r>
              <a:rPr lang="en-CA" dirty="0" smtClean="0"/>
              <a:t>NRES 776</a:t>
            </a:r>
          </a:p>
          <a:p>
            <a:r>
              <a:rPr lang="en-CA" dirty="0" smtClean="0"/>
              <a:t>Instructor: Heather Bryan</a:t>
            </a:r>
          </a:p>
          <a:p>
            <a:r>
              <a:rPr lang="en-CA" dirty="0" smtClean="0"/>
              <a:t>Oct 7, 2021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</a:t>
            </a:r>
            <a:endParaRPr lang="en-CA" dirty="0"/>
          </a:p>
        </p:txBody>
      </p:sp>
      <p:graphicFrame>
        <p:nvGraphicFramePr>
          <p:cNvPr id="6" name="Table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526398"/>
              </p:ext>
            </p:extLst>
          </p:nvPr>
        </p:nvGraphicFramePr>
        <p:xfrm>
          <a:off x="466924" y="1137673"/>
          <a:ext cx="8137128" cy="204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377"/>
                <a:gridCol w="4735081"/>
                <a:gridCol w="989972"/>
                <a:gridCol w="873441"/>
                <a:gridCol w="373257"/>
              </a:tblGrid>
              <a:tr h="48903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Treatment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(h)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Ȳ</a:t>
                      </a: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903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Control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0.53, 0.36, 0.20, −0.37, −0.60, −0.64, −0.68, −1.27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−0.3088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0.6176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903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Knees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0.73, 0.31, 0.03, −0.29, −0.56, −0.96, −1.61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−0.3357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0.7908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903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Eyes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−0.78, −0.86, −1.35, −1.48, −1.52, −2.04, −2.83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−1.5514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0.7063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Placeholder 7" descr="A strip chart shows the phase shift in the circadian rhythm of melatonin production by light treatment in control, knees and eyes.&#10;&quot;The horizontal axis has three points: Control, Knees, and Eyes. The vertical axis represents shift in circadian rhythm (h), ranging from negative 3 to 1. For the control group, the shift in the circadian rhythm lies between negative 1 point 4 to 0 point 6. The error bar indicates: minimum Shift in circadian rhythm as negative 0 point 5; median as negative 0 point 35; maximum Shift in circadian rhythm as negative 0 point 1.&#10;When the knees are subjected to light treatment, the shift in the circadian rhythm lies between negative 1 point 65 to 0 point 8. The error bar indicates: minimum shift in circadian rhythm as negative 0 point 8; median as negative 0 point 35; maximum Shift in circadian rhythm as 0.&#10;When the eyes are subjected to light treatment, the shift in the circadian rhythm lies between negative 2 point 85 to negative 1 point 2. The error bar indicates: minimum Shift in circadian rhythm as negative 1 point 9; median as negative 1 point 6; maximum Shift in circadian rhythm as negative 1 point 2.&quot;">
            <a:extLst>
              <a:ext uri="{FF2B5EF4-FFF2-40B4-BE49-F238E27FC236}">
                <a16:creationId xmlns:a16="http://schemas.microsoft.com/office/drawing/2014/main" xmlns="" id="{F6B2034E-89A1-47B8-8DF4-B35F8190D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44" y="3335469"/>
            <a:ext cx="4272087" cy="35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32556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H</a:t>
            </a:r>
            <a:r>
              <a:rPr lang="en-US" b="1" baseline="-25000" dirty="0" smtClean="0"/>
              <a:t>0</a:t>
            </a:r>
            <a:r>
              <a:rPr lang="en-US" b="1" dirty="0" smtClean="0"/>
              <a:t>: </a:t>
            </a:r>
            <a:r>
              <a:rPr lang="en-US" dirty="0" smtClean="0"/>
              <a:t>All </a:t>
            </a:r>
            <a:r>
              <a:rPr lang="en-US" dirty="0"/>
              <a:t>samples come from the same (statistical) population.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i="1" dirty="0"/>
              <a:t>i.e.</a:t>
            </a:r>
            <a:r>
              <a:rPr lang="en-US" sz="2800" dirty="0"/>
              <a:t> Among group variance = 0.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ka </a:t>
            </a:r>
            <a:r>
              <a:rPr lang="en-US" sz="2800" b="1" i="1" dirty="0" smtClean="0"/>
              <a:t>H</a:t>
            </a:r>
            <a:r>
              <a:rPr lang="en-US" sz="2800" b="1" baseline="-25000" dirty="0" smtClean="0"/>
              <a:t>0</a:t>
            </a:r>
            <a:r>
              <a:rPr lang="en-US" sz="2800" b="1" dirty="0"/>
              <a:t>: </a:t>
            </a:r>
            <a:r>
              <a:rPr lang="en-US" sz="2800" dirty="0" smtClean="0"/>
              <a:t>µ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µ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µ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µ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… = µ</a:t>
            </a:r>
            <a:r>
              <a:rPr lang="en-US" sz="2800" i="1" baseline="-25000" dirty="0" smtClean="0"/>
              <a:t>k</a:t>
            </a:r>
            <a:endParaRPr lang="en-US" sz="2800" dirty="0"/>
          </a:p>
          <a:p>
            <a:pPr marL="0" indent="0">
              <a:buNone/>
            </a:pPr>
            <a:r>
              <a:rPr lang="en-US" b="1" i="1" dirty="0" smtClean="0"/>
              <a:t>H</a:t>
            </a:r>
            <a:r>
              <a:rPr lang="en-US" b="1" i="1" baseline="-25000" dirty="0" smtClean="0"/>
              <a:t>A</a:t>
            </a:r>
            <a:r>
              <a:rPr lang="en-US" b="1" dirty="0" smtClean="0"/>
              <a:t>: </a:t>
            </a:r>
            <a:r>
              <a:rPr lang="en-US" dirty="0" smtClean="0"/>
              <a:t>Not </a:t>
            </a:r>
            <a:r>
              <a:rPr lang="en-US" dirty="0"/>
              <a:t>all populations have equal </a:t>
            </a:r>
            <a:r>
              <a:rPr lang="en-US" dirty="0" smtClean="0"/>
              <a:t>means (at least one is different from the others).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i="1" dirty="0"/>
              <a:t>i.e. </a:t>
            </a:r>
            <a:r>
              <a:rPr lang="en-US" sz="2800" dirty="0"/>
              <a:t>Among group variance &gt; 0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36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F32246-9950-C341-B3DF-ADDCD5926015}"/>
              </a:ext>
            </a:extLst>
          </p:cNvPr>
          <p:cNvSpPr txBox="1"/>
          <p:nvPr/>
        </p:nvSpPr>
        <p:spPr>
          <a:xfrm>
            <a:off x="322687" y="197772"/>
            <a:ext cx="84256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ANOVA Table for Circadian Rhythm Data</a:t>
            </a:r>
            <a:endParaRPr 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469790"/>
              </p:ext>
            </p:extLst>
          </p:nvPr>
        </p:nvGraphicFramePr>
        <p:xfrm>
          <a:off x="132086" y="2154476"/>
          <a:ext cx="8806804" cy="1889760"/>
        </p:xfrm>
        <a:graphic>
          <a:graphicData uri="http://schemas.openxmlformats.org/drawingml/2006/table">
            <a:tbl>
              <a:tblPr firstRow="1" bandRow="1"/>
              <a:tblGrid>
                <a:gridCol w="2414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3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38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76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92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3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5899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of variation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 of squares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df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 squares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-ratio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Groups (treatment)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7.224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3.6122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7.29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0.004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Error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9.415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0.4955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16.639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5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ANOVA: Partitioning the sum of squares</a:t>
            </a:r>
            <a:endParaRPr lang="en-C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4536" y="1610934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The total variation: the difference between each observation (Y</a:t>
            </a:r>
            <a:r>
              <a:rPr lang="en-US" baseline="-25000" dirty="0" smtClean="0"/>
              <a:t>i</a:t>
            </a:r>
            <a:r>
              <a:rPr lang="en-US" dirty="0" smtClean="0"/>
              <a:t>) and the grand mean of the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1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ANOVA: Partitioning the sum of squares</a:t>
            </a:r>
            <a:endParaRPr lang="en-C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4536" y="1610934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The total variation: the difference between each observation (Y</a:t>
            </a:r>
            <a:r>
              <a:rPr lang="en-US" baseline="-25000" dirty="0" smtClean="0"/>
              <a:t>i</a:t>
            </a:r>
            <a:r>
              <a:rPr lang="en-US" dirty="0" smtClean="0"/>
              <a:t>) and the grand mean of the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3" name="Picture Placeholder 7" descr="Three graphs depict variations in circadian rhythm data for the light treatment groups Control, Knees, and Eyes.&#10;&quot;Three graphs titled, Total, Groups, and Error have Control, Knees, and Eyes marked on the horizontal axes. The vertical axes represent Phase shift in hours and is marked from negative 3 to 1. The approximate data of the graphs are as follows. The first graph Total has 8 subjects under Control and the shift in the circadian rhythm lies between negative 1 point 2 and 0 point 6. There are 7 subjects under Knees and the shift in the circadian rhythm lies between negative 1 point 7 and 0 point 8. For Eyes, there are 7 subjects and the shift in the circadian rhythm lies between negative 0 point 8 and negative 2 point 9. The grand mean is marked at negative 0 point 8. &#10;For the Groups graph, Short horizontal lines are marked corresponding to sample values for the light treatment. The sample values are: Control, negative 0 point 2; Knees, negative 0 point 2; and Eyes, negative one point five. In the Error graph, the subjects are individually correlated with the sampled value presented in the Groups graph.&quot;">
            <a:extLst>
              <a:ext uri="{FF2B5EF4-FFF2-40B4-BE49-F238E27FC236}">
                <a16:creationId xmlns="" xmlns:a16="http://schemas.microsoft.com/office/drawing/2014/main" id="{0BB29D34-CE53-4A80-B24E-B0DD9EE47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39"/>
          <a:stretch/>
        </p:blipFill>
        <p:spPr>
          <a:xfrm>
            <a:off x="5530321" y="2704952"/>
            <a:ext cx="3288264" cy="30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ANOVA: Partitioning the sum of squares</a:t>
            </a:r>
            <a:endParaRPr lang="en-C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4536" y="1610934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The total variation: the difference between each observation (Y</a:t>
            </a:r>
            <a:r>
              <a:rPr lang="en-US" baseline="-25000" dirty="0" smtClean="0"/>
              <a:t>i</a:t>
            </a:r>
            <a:r>
              <a:rPr lang="en-US" dirty="0" smtClean="0"/>
              <a:t>) and the grand mean of the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709BA9A7-A3A1-D241-BC51-E321F4343E09}"/>
                  </a:ext>
                </a:extLst>
              </p:cNvPr>
              <p:cNvSpPr txBox="1"/>
              <p:nvPr/>
            </p:nvSpPr>
            <p:spPr>
              <a:xfrm>
                <a:off x="0" y="3360627"/>
                <a:ext cx="5137325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9BA9A7-A3A1-D241-BC51-E321F434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60627"/>
                <a:ext cx="5137325" cy="1225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C588DBA-3A73-9845-984D-F9CE1171D56E}"/>
                  </a:ext>
                </a:extLst>
              </p:cNvPr>
              <p:cNvSpPr txBox="1"/>
              <p:nvPr/>
            </p:nvSpPr>
            <p:spPr>
              <a:xfrm>
                <a:off x="246491" y="5793418"/>
                <a:ext cx="72298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: treatments or groups (levels of a factor)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: replicates of a treatment or group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C588DBA-3A73-9845-984D-F9CE1171D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1" y="5793418"/>
                <a:ext cx="7229856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109" b="-160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057C1BF-167B-F041-BE26-1C5D70C36E27}"/>
                  </a:ext>
                </a:extLst>
              </p:cNvPr>
              <p:cNvSpPr txBox="1"/>
              <p:nvPr/>
            </p:nvSpPr>
            <p:spPr>
              <a:xfrm>
                <a:off x="3155720" y="4497032"/>
                <a:ext cx="20661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observation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𝑗</m:t>
                    </m:r>
                  </m:oMath>
                </a14:m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in</a:t>
                </a:r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group</a:t>
                </a:r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𝑖</m:t>
                    </m:r>
                  </m:oMath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057C1BF-167B-F041-BE26-1C5D70C36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20" y="4497032"/>
                <a:ext cx="2066148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4720" t="-5147" b="-169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A7383-2D7B-4E47-A7C9-4CF055BA6478}"/>
              </a:ext>
            </a:extLst>
          </p:cNvPr>
          <p:cNvSpPr txBox="1"/>
          <p:nvPr/>
        </p:nvSpPr>
        <p:spPr>
          <a:xfrm>
            <a:off x="3155720" y="3017835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grand mean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1DA6951D-399A-9F40-BF5B-436420071206}"/>
              </a:ext>
            </a:extLst>
          </p:cNvPr>
          <p:cNvSpPr/>
          <p:nvPr/>
        </p:nvSpPr>
        <p:spPr>
          <a:xfrm rot="16200000">
            <a:off x="3286625" y="4185821"/>
            <a:ext cx="195072" cy="338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E9C2C67B-E0C9-7741-BBD3-CA9B263E1438}"/>
              </a:ext>
            </a:extLst>
          </p:cNvPr>
          <p:cNvSpPr/>
          <p:nvPr/>
        </p:nvSpPr>
        <p:spPr>
          <a:xfrm rot="5400000">
            <a:off x="4119439" y="3404250"/>
            <a:ext cx="195072" cy="338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7" descr="Three graphs depict variations in circadian rhythm data for the light treatment groups Control, Knees, and Eyes.&#10;&quot;Three graphs titled, Total, Groups, and Error have Control, Knees, and Eyes marked on the horizontal axes. The vertical axes represent Phase shift in hours and is marked from negative 3 to 1. The approximate data of the graphs are as follows. The first graph Total has 8 subjects under Control and the shift in the circadian rhythm lies between negative 1 point 2 and 0 point 6. There are 7 subjects under Knees and the shift in the circadian rhythm lies between negative 1 point 7 and 0 point 8. For Eyes, there are 7 subjects and the shift in the circadian rhythm lies between negative 0 point 8 and negative 2 point 9. The grand mean is marked at negative 0 point 8. &#10;For the Groups graph, Short horizontal lines are marked corresponding to sample values for the light treatment. The sample values are: Control, negative 0 point 2; Knees, negative 0 point 2; and Eyes, negative one point five. In the Error graph, the subjects are individually correlated with the sampled value presented in the Groups graph.&quot;">
            <a:extLst>
              <a:ext uri="{FF2B5EF4-FFF2-40B4-BE49-F238E27FC236}">
                <a16:creationId xmlns="" xmlns:a16="http://schemas.microsoft.com/office/drawing/2014/main" id="{0BB29D34-CE53-4A80-B24E-B0DD9EE47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39"/>
          <a:stretch/>
        </p:blipFill>
        <p:spPr>
          <a:xfrm>
            <a:off x="5530321" y="2704952"/>
            <a:ext cx="3288264" cy="30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ANOVA: Partitioning the sum of squares</a:t>
            </a:r>
            <a:endParaRPr lang="en-C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2588" y="1489305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Variation among groups: Deviation between the mean of the group to which an observation belongs and the grand mean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4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ANOVA: Partitioning the sum of squares</a:t>
            </a:r>
            <a:endParaRPr lang="en-C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2588" y="1489305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Variation among groups: Deviation between the mean of the group to which an observation belongs and the grand mean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1" name="Picture Placeholder 7" descr="Three graphs depict variations in circadian rhythm data for the light treatment groups Control, Knees, and Eyes.&#10;&quot;Three graphs titled, Total, Groups, and Error have Control, Knees, and Eyes marked on the horizontal axes. The vertical axes represent Phase shift in hours and is marked from negative 3 to 1. The approximate data of the graphs are as follows. The first graph Total has 8 subjects under Control and the shift in the circadian rhythm lies between negative 1 point 2 and 0 point 6. There are 7 subjects under Knees and the shift in the circadian rhythm lies between negative 1 point 7 and 0 point 8. For Eyes, there are 7 subjects and the shift in the circadian rhythm lies between negative 0 point 8 and negative 2 point 9. The grand mean is marked at negative 0 point 8. &#10;For the Groups graph, Short horizontal lines are marked corresponding to sample values for the light treatment. The sample values are: Control, negative 0 point 2; Knees, negative 0 point 2; and Eyes, negative one point five. In the Error graph, the subjects are individually correlated with the sampled value presented in the Groups graph.&quot;">
            <a:extLst>
              <a:ext uri="{FF2B5EF4-FFF2-40B4-BE49-F238E27FC236}">
                <a16:creationId xmlns="" xmlns:a16="http://schemas.microsoft.com/office/drawing/2014/main" id="{0BB29D34-CE53-4A80-B24E-B0DD9EE47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8" r="30162"/>
          <a:stretch/>
        </p:blipFill>
        <p:spPr>
          <a:xfrm>
            <a:off x="6188426" y="3314833"/>
            <a:ext cx="2862266" cy="30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ANOVA: Partitioning the sum of squares</a:t>
            </a:r>
            <a:endParaRPr lang="en-C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2588" y="1489305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Variation among groups: Deviation between the mean of the group to which an observation belongs and the grand mean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709BA9A7-A3A1-D241-BC51-E321F4343E09}"/>
                  </a:ext>
                </a:extLst>
              </p:cNvPr>
              <p:cNvSpPr txBox="1"/>
              <p:nvPr/>
            </p:nvSpPr>
            <p:spPr>
              <a:xfrm>
                <a:off x="240814" y="3012173"/>
                <a:ext cx="5264133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𝑎𝑚𝑜𝑛𝑔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9BA9A7-A3A1-D241-BC51-E321F434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14" y="3012173"/>
                <a:ext cx="5264133" cy="1225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EC588DBA-3A73-9845-984D-F9CE1171D56E}"/>
                  </a:ext>
                </a:extLst>
              </p:cNvPr>
              <p:cNvSpPr txBox="1"/>
              <p:nvPr/>
            </p:nvSpPr>
            <p:spPr>
              <a:xfrm>
                <a:off x="240814" y="5856259"/>
                <a:ext cx="72298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: treatments or groups (levels of a factor)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: replicates of treatment or group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𝑖</m:t>
                    </m:r>
                  </m:oMath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C588DBA-3A73-9845-984D-F9CE1171D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14" y="5856259"/>
                <a:ext cx="7229856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1F8874DC-703D-BF41-8B44-57117A7EAC37}"/>
                  </a:ext>
                </a:extLst>
              </p:cNvPr>
              <p:cNvSpPr/>
              <p:nvPr/>
            </p:nvSpPr>
            <p:spPr>
              <a:xfrm>
                <a:off x="2521147" y="4468797"/>
                <a:ext cx="2912913" cy="13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F8874DC-703D-BF41-8B44-57117A7EA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47" y="4468797"/>
                <a:ext cx="2912913" cy="13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="" xmlns:a16="http://schemas.microsoft.com/office/drawing/2014/main" id="{0C73BBD8-CB58-B041-AD30-F1D9942BB337}"/>
              </a:ext>
            </a:extLst>
          </p:cNvPr>
          <p:cNvSpPr/>
          <p:nvPr/>
        </p:nvSpPr>
        <p:spPr>
          <a:xfrm rot="16200000">
            <a:off x="4268739" y="3837254"/>
            <a:ext cx="195072" cy="338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34311661-BC8C-6046-AC5E-660A235CFD56}"/>
                  </a:ext>
                </a:extLst>
              </p:cNvPr>
              <p:cNvSpPr txBox="1"/>
              <p:nvPr/>
            </p:nvSpPr>
            <p:spPr>
              <a:xfrm>
                <a:off x="4137830" y="4135557"/>
                <a:ext cx="19961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charset="0"/>
                    <a:ea typeface="Helvetica" charset="0"/>
                    <a:cs typeface="Helvetica" charset="0"/>
                  </a:rPr>
                  <a:t>mean of</a:t>
                </a:r>
                <a:r>
                  <a:rPr lang="en-US" sz="20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2000" dirty="0">
                    <a:latin typeface="Helvetica" charset="0"/>
                    <a:ea typeface="Helvetica" charset="0"/>
                    <a:cs typeface="Helvetica" charset="0"/>
                  </a:rPr>
                  <a:t>group</a:t>
                </a:r>
                <a:r>
                  <a:rPr lang="en-US" sz="20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𝑖</m:t>
                    </m:r>
                  </m:oMath>
                </a14:m>
                <a:endParaRPr lang="en-US" sz="2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4311661-BC8C-6046-AC5E-660A235C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0" y="4135557"/>
                <a:ext cx="199618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364" t="-6061" b="-27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="" xmlns:a16="http://schemas.microsoft.com/office/drawing/2014/main" id="{BDF26970-9814-7C41-9855-1848B9513F1B}"/>
              </a:ext>
            </a:extLst>
          </p:cNvPr>
          <p:cNvSpPr/>
          <p:nvPr/>
        </p:nvSpPr>
        <p:spPr>
          <a:xfrm rot="5400000">
            <a:off x="4940421" y="3143087"/>
            <a:ext cx="195072" cy="338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2E3B20F-BCE3-2749-AD73-FAD831B9525A}"/>
              </a:ext>
            </a:extLst>
          </p:cNvPr>
          <p:cNvSpPr txBox="1"/>
          <p:nvPr/>
        </p:nvSpPr>
        <p:spPr>
          <a:xfrm>
            <a:off x="4768625" y="277959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grand mean</a:t>
            </a:r>
          </a:p>
        </p:txBody>
      </p:sp>
      <p:pic>
        <p:nvPicPr>
          <p:cNvPr id="11" name="Picture Placeholder 7" descr="Three graphs depict variations in circadian rhythm data for the light treatment groups Control, Knees, and Eyes.&#10;&quot;Three graphs titled, Total, Groups, and Error have Control, Knees, and Eyes marked on the horizontal axes. The vertical axes represent Phase shift in hours and is marked from negative 3 to 1. The approximate data of the graphs are as follows. The first graph Total has 8 subjects under Control and the shift in the circadian rhythm lies between negative 1 point 2 and 0 point 6. There are 7 subjects under Knees and the shift in the circadian rhythm lies between negative 1 point 7 and 0 point 8. For Eyes, there are 7 subjects and the shift in the circadian rhythm lies between negative 0 point 8 and negative 2 point 9. The grand mean is marked at negative 0 point 8. &#10;For the Groups graph, Short horizontal lines are marked corresponding to sample values for the light treatment. The sample values are: Control, negative 0 point 2; Knees, negative 0 point 2; and Eyes, negative one point five. In the Error graph, the subjects are individually correlated with the sampled value presented in the Groups graph.&quot;">
            <a:extLst>
              <a:ext uri="{FF2B5EF4-FFF2-40B4-BE49-F238E27FC236}">
                <a16:creationId xmlns="" xmlns:a16="http://schemas.microsoft.com/office/drawing/2014/main" id="{0BB29D34-CE53-4A80-B24E-B0DD9EE477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8" r="30162"/>
          <a:stretch/>
        </p:blipFill>
        <p:spPr>
          <a:xfrm>
            <a:off x="6188426" y="3314833"/>
            <a:ext cx="2862266" cy="30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ANOVA: Partitioning the sum of squares</a:t>
            </a:r>
            <a:endParaRPr lang="en-C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2588" y="1489305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Variation within groups: Deviation between each observation and the group mean (also called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error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2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Learning Objectives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4200" y="1486205"/>
            <a:ext cx="7975600" cy="4351338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en-US" sz="2800" dirty="0" smtClean="0"/>
              <a:t>Describe components of variation in a one-way ANOVA</a:t>
            </a:r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en-US" sz="2800" dirty="0"/>
              <a:t>Conduct and interpret a one-way </a:t>
            </a:r>
            <a:r>
              <a:rPr lang="en-US" sz="2800" dirty="0" smtClean="0"/>
              <a:t>ANOVA</a:t>
            </a:r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en-US" sz="2800" dirty="0" smtClean="0"/>
              <a:t>Conduct posteriori tests of pair-wise differences</a:t>
            </a:r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en-US" sz="2800" dirty="0" smtClean="0"/>
              <a:t>Conduct </a:t>
            </a:r>
            <a:r>
              <a:rPr lang="en-US" sz="2800" dirty="0" smtClean="0"/>
              <a:t>and interpret a </a:t>
            </a:r>
            <a:r>
              <a:rPr lang="en-US" sz="2800" dirty="0" err="1" smtClean="0"/>
              <a:t>Kruskal</a:t>
            </a:r>
            <a:r>
              <a:rPr lang="en-US" sz="2800" dirty="0" smtClean="0"/>
              <a:t>-Wallis 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20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ANOVA: Partitioning the sum of squares</a:t>
            </a:r>
            <a:endParaRPr lang="en-C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2588" y="1489305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Variation within groups: Deviation between each observation and the group mean (also called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error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0" name="Picture Placeholder 7" descr="Three graphs depict variations in circadian rhythm data for the light treatment groups Control, Knees, and Eyes.&#10;&quot;Three graphs titled, Total, Groups, and Error have Control, Knees, and Eyes marked on the horizontal axes. The vertical axes represent Phase shift in hours and is marked from negative 3 to 1. The approximate data of the graphs are as follows. The first graph Total has 8 subjects under Control and the shift in the circadian rhythm lies between negative 1 point 2 and 0 point 6. There are 7 subjects under Knees and the shift in the circadian rhythm lies between negative 1 point 7 and 0 point 8. For Eyes, there are 7 subjects and the shift in the circadian rhythm lies between negative 0 point 8 and negative 2 point 9. The grand mean is marked at negative 0 point 8. &#10;For the Groups graph, Short horizontal lines are marked corresponding to sample values for the light treatment. The sample values are: Control, negative 0 point 2; Knees, negative 0 point 2; and Eyes, negative one point five. In the Error graph, the subjects are individually correlated with the sampled value presented in the Groups graph.&quot;">
            <a:extLst>
              <a:ext uri="{FF2B5EF4-FFF2-40B4-BE49-F238E27FC236}">
                <a16:creationId xmlns="" xmlns:a16="http://schemas.microsoft.com/office/drawing/2014/main" id="{0BB29D34-CE53-4A80-B24E-B0DD9EE47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6"/>
          <a:stretch/>
        </p:blipFill>
        <p:spPr>
          <a:xfrm>
            <a:off x="6193385" y="3319923"/>
            <a:ext cx="2890232" cy="32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ANOVA: Partitioning the sum of squares</a:t>
            </a:r>
            <a:endParaRPr lang="en-C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2588" y="1489305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Variation within groups: Deviation between each observation and the group mean (also called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error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09BA9A7-A3A1-D241-BC51-E321F4343E09}"/>
                  </a:ext>
                </a:extLst>
              </p:cNvPr>
              <p:cNvSpPr txBox="1"/>
              <p:nvPr/>
            </p:nvSpPr>
            <p:spPr>
              <a:xfrm>
                <a:off x="233970" y="3067286"/>
                <a:ext cx="5450979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9BA9A7-A3A1-D241-BC51-E321F434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0" y="3067286"/>
                <a:ext cx="5450979" cy="1225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C588DBA-3A73-9845-984D-F9CE1171D56E}"/>
                  </a:ext>
                </a:extLst>
              </p:cNvPr>
              <p:cNvSpPr txBox="1"/>
              <p:nvPr/>
            </p:nvSpPr>
            <p:spPr>
              <a:xfrm>
                <a:off x="233970" y="5382708"/>
                <a:ext cx="72298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: treatments or groups (levels of a factor)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: replicates of a treatment or group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C588DBA-3A73-9845-984D-F9CE1171D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0" y="5382708"/>
                <a:ext cx="7229856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="" xmlns:a16="http://schemas.microsoft.com/office/drawing/2014/main" id="{F647E8F4-9EF1-C54D-B06F-D4505E1439CC}"/>
              </a:ext>
            </a:extLst>
          </p:cNvPr>
          <p:cNvSpPr/>
          <p:nvPr/>
        </p:nvSpPr>
        <p:spPr>
          <a:xfrm rot="16200000">
            <a:off x="4268739" y="3970527"/>
            <a:ext cx="195072" cy="338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C9D6FBEE-F23E-B94F-BD8D-9A4D335B5CB6}"/>
                  </a:ext>
                </a:extLst>
              </p:cNvPr>
              <p:cNvSpPr txBox="1"/>
              <p:nvPr/>
            </p:nvSpPr>
            <p:spPr>
              <a:xfrm>
                <a:off x="1404094" y="4292301"/>
                <a:ext cx="33704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observation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𝑗</m:t>
                    </m:r>
                  </m:oMath>
                </a14:m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in</a:t>
                </a:r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group</a:t>
                </a:r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𝑖</m:t>
                    </m:r>
                  </m:oMath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D6FBEE-F23E-B94F-BD8D-9A4D335B5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94" y="4292301"/>
                <a:ext cx="337041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712" t="-9211" b="-302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E45F9A3B-2ADA-9B46-8C7D-36C6A44212CD}"/>
                  </a:ext>
                </a:extLst>
              </p:cNvPr>
              <p:cNvSpPr txBox="1"/>
              <p:nvPr/>
            </p:nvSpPr>
            <p:spPr>
              <a:xfrm>
                <a:off x="4368363" y="2672711"/>
                <a:ext cx="2363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mean of</a:t>
                </a:r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group</a:t>
                </a:r>
                <a:r>
                  <a:rPr lang="en-US" sz="2400" i="1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𝑖</m:t>
                    </m:r>
                  </m:oMath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5F9A3B-2ADA-9B46-8C7D-36C6A4421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363" y="2672711"/>
                <a:ext cx="236327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134" t="-9211" b="-302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="" xmlns:a16="http://schemas.microsoft.com/office/drawing/2014/main" id="{3F439BE6-FC4C-4D4D-B840-CFA23DCE74B7}"/>
              </a:ext>
            </a:extLst>
          </p:cNvPr>
          <p:cNvSpPr/>
          <p:nvPr/>
        </p:nvSpPr>
        <p:spPr>
          <a:xfrm rot="5400000">
            <a:off x="5002394" y="3166941"/>
            <a:ext cx="195072" cy="338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7" descr="Three graphs depict variations in circadian rhythm data for the light treatment groups Control, Knees, and Eyes.&#10;&quot;Three graphs titled, Total, Groups, and Error have Control, Knees, and Eyes marked on the horizontal axes. The vertical axes represent Phase shift in hours and is marked from negative 3 to 1. The approximate data of the graphs are as follows. The first graph Total has 8 subjects under Control and the shift in the circadian rhythm lies between negative 1 point 2 and 0 point 6. There are 7 subjects under Knees and the shift in the circadian rhythm lies between negative 1 point 7 and 0 point 8. For Eyes, there are 7 subjects and the shift in the circadian rhythm lies between negative 0 point 8 and negative 2 point 9. The grand mean is marked at negative 0 point 8. &#10;For the Groups graph, Short horizontal lines are marked corresponding to sample values for the light treatment. The sample values are: Control, negative 0 point 2; Knees, negative 0 point 2; and Eyes, negative one point five. In the Error graph, the subjects are individually correlated with the sampled value presented in the Groups graph.&quot;">
            <a:extLst>
              <a:ext uri="{FF2B5EF4-FFF2-40B4-BE49-F238E27FC236}">
                <a16:creationId xmlns="" xmlns:a16="http://schemas.microsoft.com/office/drawing/2014/main" id="{0BB29D34-CE53-4A80-B24E-B0DD9EE477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6"/>
          <a:stretch/>
        </p:blipFill>
        <p:spPr>
          <a:xfrm>
            <a:off x="6193385" y="3319923"/>
            <a:ext cx="2890232" cy="32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F32246-9950-C341-B3DF-ADDCD5926015}"/>
              </a:ext>
            </a:extLst>
          </p:cNvPr>
          <p:cNvSpPr txBox="1"/>
          <p:nvPr/>
        </p:nvSpPr>
        <p:spPr>
          <a:xfrm>
            <a:off x="322687" y="197772"/>
            <a:ext cx="842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Calculating the mean squares</a:t>
            </a:r>
            <a:endParaRPr 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89" y="1186842"/>
            <a:ext cx="8229600" cy="92392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/>
              <a:t>The </a:t>
            </a:r>
            <a:r>
              <a:rPr lang="en-US" sz="2600" b="1" dirty="0"/>
              <a:t>Mean Squares Group</a:t>
            </a:r>
            <a:r>
              <a:rPr lang="en-US" sz="2600" dirty="0"/>
              <a:t> is </a:t>
            </a:r>
            <a:r>
              <a:rPr lang="en-US" sz="2600" dirty="0" smtClean="0"/>
              <a:t>the </a:t>
            </a:r>
            <a:r>
              <a:rPr lang="en-US" sz="2600" dirty="0"/>
              <a:t>deviation of group means from the grand mean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5" name="Picture 2" descr="Two mathematical equations are shown. &#10;The first mathematical equation reads, M S subscript group equals start fraction S S subscript groups over d f subscript groups end fraction, ampersand.&#10;The second mathematical equation reads, d f subscript group equals k minus 1. &#10;Text below reads, where k equals the number of group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89" y="2367785"/>
            <a:ext cx="3692637" cy="27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Placeholder 7" descr="Three graphs depict variations in circadian rhythm data for the light treatment groups Control, Knees, and Eyes.&#10;&quot;Three graphs titled, Total, Groups, and Error have Control, Knees, and Eyes marked on the horizontal axes. The vertical axes represent Phase shift in hours and is marked from negative 3 to 1. The approximate data of the graphs are as follows. The first graph Total has 8 subjects under Control and the shift in the circadian rhythm lies between negative 1 point 2 and 0 point 6. There are 7 subjects under Knees and the shift in the circadian rhythm lies between negative 1 point 7 and 0 point 8. For Eyes, there are 7 subjects and the shift in the circadian rhythm lies between negative 0 point 8 and negative 2 point 9. The grand mean is marked at negative 0 point 8. &#10;For the Groups graph, Short horizontal lines are marked corresponding to sample values for the light treatment. The sample values are: Control, negative 0 point 2; Knees, negative 0 point 2; and Eyes, negative one point five. In the Error graph, the subjects are individually correlated with the sampled value presented in the Groups graph.&quot;">
            <a:extLst>
              <a:ext uri="{FF2B5EF4-FFF2-40B4-BE49-F238E27FC236}">
                <a16:creationId xmlns="" xmlns:a16="http://schemas.microsoft.com/office/drawing/2014/main" id="{0BB29D34-CE53-4A80-B24E-B0DD9EE47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8" r="30162"/>
          <a:stretch/>
        </p:blipFill>
        <p:spPr>
          <a:xfrm>
            <a:off x="4865221" y="2367785"/>
            <a:ext cx="3883068" cy="41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F32246-9950-C341-B3DF-ADDCD5926015}"/>
              </a:ext>
            </a:extLst>
          </p:cNvPr>
          <p:cNvSpPr txBox="1"/>
          <p:nvPr/>
        </p:nvSpPr>
        <p:spPr>
          <a:xfrm>
            <a:off x="322687" y="197772"/>
            <a:ext cx="842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Calculating the mean squares</a:t>
            </a:r>
            <a:endParaRPr 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89" y="1186842"/>
            <a:ext cx="8229600" cy="923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Mean square error </a:t>
            </a:r>
            <a:r>
              <a:rPr lang="en-US" dirty="0"/>
              <a:t>measures the variation </a:t>
            </a:r>
            <a:r>
              <a:rPr lang="en-US" u="sng" dirty="0"/>
              <a:t>WITHIN</a:t>
            </a:r>
            <a:r>
              <a:rPr lang="en-US" dirty="0"/>
              <a:t> sampled groups.</a:t>
            </a:r>
          </a:p>
        </p:txBody>
      </p:sp>
      <p:pic>
        <p:nvPicPr>
          <p:cNvPr id="8" name="Picture 3" descr="A mathematical equation reads, M S subscript error equals start fraction S S subscript error over d f subscript error end fraction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89" y="2492313"/>
            <a:ext cx="3873013" cy="113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Placeholder 7" descr="Three graphs depict variations in circadian rhythm data for the light treatment groups Control, Knees, and Eyes.&#10;&quot;Three graphs titled, Total, Groups, and Error have Control, Knees, and Eyes marked on the horizontal axes. The vertical axes represent Phase shift in hours and is marked from negative 3 to 1. The approximate data of the graphs are as follows. The first graph Total has 8 subjects under Control and the shift in the circadian rhythm lies between negative 1 point 2 and 0 point 6. There are 7 subjects under Knees and the shift in the circadian rhythm lies between negative 1 point 7 and 0 point 8. For Eyes, there are 7 subjects and the shift in the circadian rhythm lies between negative 0 point 8 and negative 2 point 9. The grand mean is marked at negative 0 point 8. &#10;For the Groups graph, Short horizontal lines are marked corresponding to sample values for the light treatment. The sample values are: Control, negative 0 point 2; Knees, negative 0 point 2; and Eyes, negative one point five. In the Error graph, the subjects are individually correlated with the sampled value presented in the Groups graph.&quot;">
            <a:extLst>
              <a:ext uri="{FF2B5EF4-FFF2-40B4-BE49-F238E27FC236}">
                <a16:creationId xmlns="" xmlns:a16="http://schemas.microsoft.com/office/drawing/2014/main" id="{0BB29D34-CE53-4A80-B24E-B0DD9EE47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6"/>
          <a:stretch/>
        </p:blipFill>
        <p:spPr>
          <a:xfrm>
            <a:off x="4947779" y="2492312"/>
            <a:ext cx="3695179" cy="41028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689" y="404902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A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N-k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F32246-9950-C341-B3DF-ADDCD5926015}"/>
              </a:ext>
            </a:extLst>
          </p:cNvPr>
          <p:cNvSpPr txBox="1"/>
          <p:nvPr/>
        </p:nvSpPr>
        <p:spPr>
          <a:xfrm>
            <a:off x="322687" y="197772"/>
            <a:ext cx="842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Variance ratio: F</a:t>
            </a:r>
            <a:endParaRPr 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3" name="Picture Placeholder 5" descr="A graph representing F distribution with 2 and 19 degrees of freedom is shown.&#10;The horizontal axis represents F subscript (2, 19) ranging from 0 to 10 in increments of 2. The vertical axis represents probability density ranging from 0 to 1 point 0 in increments of 0 point 2. Vertical line representing F distribution begins from 0 to 1 point 0 and the line curves down to 6. The critical value is marked at 3 point 52 and the area to the right of the critical value under the curve is 0 point 05.">
            <a:extLst>
              <a:ext uri="{FF2B5EF4-FFF2-40B4-BE49-F238E27FC236}">
                <a16:creationId xmlns="" xmlns:a16="http://schemas.microsoft.com/office/drawing/2014/main" id="{E68EF4ED-2B28-4871-B094-237FC1353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246120"/>
            <a:ext cx="4571999" cy="3611880"/>
          </a:xfrm>
          <a:prstGeom prst="rect">
            <a:avLst/>
          </a:prstGeom>
        </p:spPr>
      </p:pic>
      <p:pic>
        <p:nvPicPr>
          <p:cNvPr id="5" name="Picture 3" descr="A mathematical expression reads, start fraction M S subscript group over M S subscript error end frac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745" y="3278810"/>
            <a:ext cx="1345379" cy="10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250" y="3500110"/>
            <a:ext cx="8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 =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Placeholder 2"/>
          <p:cNvGraphicFramePr>
            <a:graphicFrameLocks/>
          </p:cNvGraphicFramePr>
          <p:nvPr>
            <p:extLst/>
          </p:nvPr>
        </p:nvGraphicFramePr>
        <p:xfrm>
          <a:off x="132085" y="991971"/>
          <a:ext cx="8806804" cy="1889760"/>
        </p:xfrm>
        <a:graphic>
          <a:graphicData uri="http://schemas.openxmlformats.org/drawingml/2006/table">
            <a:tbl>
              <a:tblPr firstRow="1" bandRow="1"/>
              <a:tblGrid>
                <a:gridCol w="2414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3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38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76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92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3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5899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of variation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 of squares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df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 squares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-ratio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Groups (treatment)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7.224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3.6122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7.29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0.004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Error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9.415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0.4955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16.639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F32246-9950-C341-B3DF-ADDCD5926015}"/>
              </a:ext>
            </a:extLst>
          </p:cNvPr>
          <p:cNvSpPr txBox="1"/>
          <p:nvPr/>
        </p:nvSpPr>
        <p:spPr>
          <a:xfrm>
            <a:off x="322687" y="197772"/>
            <a:ext cx="842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Variance ratio: F</a:t>
            </a:r>
            <a:endParaRPr 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3" name="Picture Placeholder 5" descr="A graph representing F distribution with 2 and 19 degrees of freedom is shown.&#10;The horizontal axis represents F subscript (2, 19) ranging from 0 to 10 in increments of 2. The vertical axis represents probability density ranging from 0 to 1 point 0 in increments of 0 point 2. Vertical line representing F distribution begins from 0 to 1 point 0 and the line curves down to 6. The critical value is marked at 3 point 52 and the area to the right of the critical value under the curve is 0 point 05.">
            <a:extLst>
              <a:ext uri="{FF2B5EF4-FFF2-40B4-BE49-F238E27FC236}">
                <a16:creationId xmlns="" xmlns:a16="http://schemas.microsoft.com/office/drawing/2014/main" id="{E68EF4ED-2B28-4871-B094-237FC1353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246120"/>
            <a:ext cx="4571999" cy="3611880"/>
          </a:xfrm>
          <a:prstGeom prst="rect">
            <a:avLst/>
          </a:prstGeom>
        </p:spPr>
      </p:pic>
      <p:pic>
        <p:nvPicPr>
          <p:cNvPr id="5" name="Picture 3" descr="A mathematical expression reads, start fraction M S subscript group over M S subscript error end frac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745" y="3278810"/>
            <a:ext cx="1345379" cy="10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250" y="3500110"/>
            <a:ext cx="8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 =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232037"/>
              </p:ext>
            </p:extLst>
          </p:nvPr>
        </p:nvGraphicFramePr>
        <p:xfrm>
          <a:off x="132085" y="991971"/>
          <a:ext cx="8806804" cy="1889760"/>
        </p:xfrm>
        <a:graphic>
          <a:graphicData uri="http://schemas.openxmlformats.org/drawingml/2006/table">
            <a:tbl>
              <a:tblPr firstRow="1" bandRow="1"/>
              <a:tblGrid>
                <a:gridCol w="2414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3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38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76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92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3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5899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of variation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 of squares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df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 squares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-ratio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Groups (treatment)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7.224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3.6122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7.29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0.004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Error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9.415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0.4955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16.639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2687" y="4684924"/>
            <a:ext cx="3597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Reject H</a:t>
            </a:r>
            <a:r>
              <a:rPr lang="en-CA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At least one population mean is different from the others.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F32246-9950-C341-B3DF-ADDCD5926015}"/>
              </a:ext>
            </a:extLst>
          </p:cNvPr>
          <p:cNvSpPr txBox="1"/>
          <p:nvPr/>
        </p:nvSpPr>
        <p:spPr>
          <a:xfrm>
            <a:off x="322687" y="235351"/>
            <a:ext cx="842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Variance Explained: R</a:t>
            </a:r>
            <a:r>
              <a:rPr lang="en-US" sz="4400" b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2</a:t>
            </a:r>
            <a:endParaRPr lang="en-US" sz="4400" b="1" baseline="30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4168"/>
                <a:ext cx="8229600" cy="12096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summarizes the proportion of total variance “explained” by group membership</a:t>
                </a:r>
                <a:r>
                  <a:rPr lang="en-US" dirty="0" smtClean="0"/>
                  <a:t>.</a:t>
                </a:r>
                <a:endParaRPr lang="en-US" sz="1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4168"/>
                <a:ext cx="8229600" cy="1209675"/>
              </a:xfrm>
              <a:blipFill rotWithShape="0">
                <a:blip r:embed="rId3"/>
                <a:stretch>
                  <a:fillRect l="-1481" t="-8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13" descr="A mathematical equation reads, R squared equals start fraction S S subscript groups over S S subscript Total end fraction.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765" y="2559354"/>
            <a:ext cx="2249446" cy="8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F32246-9950-C341-B3DF-ADDCD5926015}"/>
              </a:ext>
            </a:extLst>
          </p:cNvPr>
          <p:cNvSpPr txBox="1"/>
          <p:nvPr/>
        </p:nvSpPr>
        <p:spPr>
          <a:xfrm>
            <a:off x="322687" y="235351"/>
            <a:ext cx="842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Variance Explained: R</a:t>
            </a:r>
            <a:r>
              <a:rPr lang="en-US" sz="4400" b="1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2</a:t>
            </a:r>
            <a:endParaRPr lang="en-US" sz="4400" b="1" baseline="30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4168"/>
                <a:ext cx="8229600" cy="12096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summarizes the proportion of total variance “explained” by group membership</a:t>
                </a:r>
                <a:r>
                  <a:rPr lang="en-US" dirty="0" smtClean="0"/>
                  <a:t>.</a:t>
                </a:r>
                <a:endParaRPr lang="en-US" sz="1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4168"/>
                <a:ext cx="8229600" cy="1209675"/>
              </a:xfrm>
              <a:blipFill rotWithShape="0">
                <a:blip r:embed="rId3"/>
                <a:stretch>
                  <a:fillRect l="-1481" t="-8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13" descr="A mathematical equation reads, R squared equals start fraction S S subscript groups over S S subscript Total end fraction.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765" y="2559354"/>
            <a:ext cx="2249446" cy="823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8759" y="3753965"/>
                <a:ext cx="5273457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2800" b="0" i="1" baseline="300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224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639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59" y="3753965"/>
                <a:ext cx="5273457" cy="901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8237" y="4826563"/>
            <a:ext cx="8487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circadian rhythm example, 43% of total sum of squares among subjects is explained by differences among light treatments. Remaining 57% is variance unexplained by light treatment (error)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 Assumptions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325563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Measurements in every group represent a random sample from the corresponding population</a:t>
            </a:r>
          </a:p>
        </p:txBody>
      </p:sp>
    </p:spTree>
    <p:extLst>
      <p:ext uri="{BB962C8B-B14F-4D97-AF65-F5344CB8AC3E}">
        <p14:creationId xmlns:p14="http://schemas.microsoft.com/office/powerpoint/2010/main" val="25726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 Assumptions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688" y="1325563"/>
                <a:ext cx="8229600" cy="52380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Measurements in every group represent a random sample from the corresponding population</a:t>
                </a:r>
              </a:p>
              <a:p>
                <a:r>
                  <a:rPr lang="en-US" dirty="0" smtClean="0"/>
                  <a:t>Variable is normally distributed in each of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populations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88" y="1325563"/>
                <a:ext cx="8229600" cy="5238075"/>
              </a:xfrm>
              <a:blipFill rotWithShape="0">
                <a:blip r:embed="rId2"/>
                <a:stretch>
                  <a:fillRect l="-1333" t="-1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analysis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19621" y="1725417"/>
            <a:ext cx="830475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24"/>
              </a:spcBef>
              <a:spcAft>
                <a:spcPts val="1200"/>
              </a:spcAft>
              <a:buNone/>
            </a:pPr>
            <a:r>
              <a:rPr lang="en-US" sz="2000" dirty="0">
                <a:latin typeface="Arial" pitchFamily="34" charset="0"/>
                <a:cs typeface="Arial" panose="020B0604020202020204" pitchFamily="34" charset="0"/>
              </a:rPr>
              <a:t>Which of the following best describes the concept of an ANOVA analysis?</a:t>
            </a: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000" dirty="0">
                <a:latin typeface="Arial" pitchFamily="34" charset="0"/>
                <a:cs typeface="Arial" panose="020B0604020202020204" pitchFamily="34" charset="0"/>
              </a:rPr>
              <a:t>We compare the differences between group means to see if they are less than expected from the variation within the groups.</a:t>
            </a:r>
            <a:endParaRPr lang="en-US" sz="20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000" dirty="0">
                <a:latin typeface="Arial" pitchFamily="34" charset="0"/>
                <a:cs typeface="Arial" panose="020B0604020202020204" pitchFamily="34" charset="0"/>
              </a:rPr>
              <a:t>We compare the differences between group means to see if they are more than expected from the variation within the groups.</a:t>
            </a:r>
            <a:endParaRPr lang="en-US" sz="20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000" dirty="0">
                <a:latin typeface="Arial" pitchFamily="34" charset="0"/>
                <a:cs typeface="Arial" panose="020B0604020202020204" pitchFamily="34" charset="0"/>
              </a:rPr>
              <a:t>We compare the values of the group means to see if they are less than expected from the values within the groups.</a:t>
            </a:r>
            <a:endParaRPr lang="en-US" sz="20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000" dirty="0">
                <a:latin typeface="Arial" pitchFamily="34" charset="0"/>
                <a:cs typeface="Arial" panose="020B0604020202020204" pitchFamily="34" charset="0"/>
              </a:rPr>
              <a:t>We compare the values of the group means to see if they are more than expected from the values within the groups</a:t>
            </a:r>
            <a:r>
              <a:rPr lang="en-US" sz="2000" dirty="0" smtClean="0">
                <a:latin typeface="Arial" pitchFamily="34" charset="0"/>
                <a:cs typeface="Arial" panose="020B0604020202020204" pitchFamily="34" charset="0"/>
              </a:rPr>
              <a:t>.</a:t>
            </a:r>
            <a:endParaRPr lang="en-US" sz="2000" baseline="-25000" dirty="0">
              <a:latin typeface="Arial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54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 Assumptions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688" y="1325563"/>
                <a:ext cx="8229600" cy="52380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Measurements in every group represent a random sample from the corresponding population</a:t>
                </a:r>
              </a:p>
              <a:p>
                <a:r>
                  <a:rPr lang="en-US" dirty="0" smtClean="0"/>
                  <a:t>Variable is normally distributed in each of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populations</a:t>
                </a:r>
              </a:p>
              <a:p>
                <a:r>
                  <a:rPr lang="en-US" sz="2800" dirty="0" smtClean="0"/>
                  <a:t>Variance is the same in all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populations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88" y="1325563"/>
                <a:ext cx="8229600" cy="5238075"/>
              </a:xfrm>
              <a:blipFill rotWithShape="0">
                <a:blip r:embed="rId2"/>
                <a:stretch>
                  <a:fillRect l="-1333" t="-1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3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 Assumptions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688" y="1325563"/>
                <a:ext cx="8229600" cy="52380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Measurements in every group represent a random sample from the corresponding population</a:t>
                </a:r>
              </a:p>
              <a:p>
                <a:r>
                  <a:rPr lang="en-US" dirty="0" smtClean="0"/>
                  <a:t>Variable is normally distributed in each of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populations</a:t>
                </a:r>
              </a:p>
              <a:p>
                <a:r>
                  <a:rPr lang="en-US" sz="2800" dirty="0" smtClean="0"/>
                  <a:t>Variance is the same in all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populations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**ANOVA is relatively robust to departures from normality if n is large in each group and to unequal variances if n is large and similar among groups and if the difference in variances &lt;10x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88" y="1325563"/>
                <a:ext cx="8229600" cy="5238075"/>
              </a:xfrm>
              <a:blipFill rotWithShape="0">
                <a:blip r:embed="rId2"/>
                <a:stretch>
                  <a:fillRect l="-1481" t="-1977" r="-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2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analysis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24"/>
              </a:spcBef>
              <a:spcAft>
                <a:spcPts val="1200"/>
              </a:spcAft>
              <a:buNone/>
            </a:pP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The </a:t>
            </a:r>
            <a:r>
              <a:rPr lang="en-US" sz="2400" i="1" dirty="0">
                <a:latin typeface="Arial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-ratio comparison used in an ANOVA is verbally described by which of the following?</a:t>
            </a: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Error mean square divided by group mean square.</a:t>
            </a:r>
            <a:endParaRPr lang="en-US" sz="24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Error mean square divided by overall mean square.</a:t>
            </a:r>
            <a:endParaRPr lang="en-US" sz="24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Group mean square divided by error mean square.</a:t>
            </a:r>
            <a:endParaRPr lang="en-US" sz="24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Group mean square divided by overall mean square</a:t>
            </a:r>
            <a:r>
              <a:rPr lang="en-US" sz="2400" dirty="0" smtClean="0">
                <a:latin typeface="Arial" pitchFamily="34" charset="0"/>
                <a:cs typeface="Arial" panose="020B0604020202020204" pitchFamily="34" charset="0"/>
              </a:rPr>
              <a:t>.</a:t>
            </a:r>
            <a:endParaRPr lang="en-US" sz="2400" baseline="-25000" dirty="0">
              <a:latin typeface="Arial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11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analysis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(answer)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24"/>
              </a:spcBef>
              <a:spcAft>
                <a:spcPts val="1200"/>
              </a:spcAft>
              <a:buNone/>
            </a:pP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The </a:t>
            </a:r>
            <a:r>
              <a:rPr lang="en-US" sz="2400" i="1" dirty="0">
                <a:latin typeface="Arial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-ratio comparison used in an ANOVA is verbally described by which of the following?</a:t>
            </a: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Error mean square divided by group mean square.</a:t>
            </a:r>
            <a:endParaRPr lang="en-US" sz="24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Error mean square divided by overall mean square.</a:t>
            </a:r>
            <a:endParaRPr lang="en-US" sz="24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anose="020B0604020202020204" pitchFamily="34" charset="0"/>
              </a:rPr>
              <a:t>Group mean square divided by error mean square.</a:t>
            </a:r>
            <a:endParaRPr lang="en-US" sz="2400" b="1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spcAft>
                <a:spcPts val="1200"/>
              </a:spcAft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anose="020B0604020202020204" pitchFamily="34" charset="0"/>
              </a:rPr>
              <a:t>Group mean square divided by overall mean square</a:t>
            </a:r>
            <a:r>
              <a:rPr lang="en-US" sz="2400" dirty="0" smtClean="0">
                <a:latin typeface="Arial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24"/>
              </a:spcBef>
              <a:buNone/>
            </a:pPr>
            <a:r>
              <a:rPr lang="en-US" sz="2400" b="1" dirty="0">
                <a:latin typeface="Arial" pitchFamily="34" charset="0"/>
                <a:cs typeface="Arial" panose="020B0604020202020204" pitchFamily="34" charset="0"/>
              </a:rPr>
              <a:t>The correct answer is C</a:t>
            </a:r>
            <a:r>
              <a:rPr lang="en-US" sz="2400" b="1" dirty="0" smtClean="0">
                <a:latin typeface="Arial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06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 Posteriori Comparisons of Means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450823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After significant ANOVA results</a:t>
            </a:r>
          </a:p>
        </p:txBody>
      </p:sp>
    </p:spTree>
    <p:extLst>
      <p:ext uri="{BB962C8B-B14F-4D97-AF65-F5344CB8AC3E}">
        <p14:creationId xmlns:p14="http://schemas.microsoft.com/office/powerpoint/2010/main" val="18874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 Posteriori Comparisons of Means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450823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After significant ANOVA results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sz="2800" dirty="0" smtClean="0"/>
              <a:t>Planned: k-1 or less, determined before experiment starts (e.g., contrast with control only), must have strong justification</a:t>
            </a:r>
          </a:p>
          <a:p>
            <a:pPr lvl="1"/>
            <a:r>
              <a:rPr lang="en-US" sz="2800" dirty="0" smtClean="0"/>
              <a:t>Unplanned: All possible pair-wise comparisons, less powerful because you are making more comparisons</a:t>
            </a:r>
          </a:p>
        </p:txBody>
      </p:sp>
    </p:spTree>
    <p:extLst>
      <p:ext uri="{BB962C8B-B14F-4D97-AF65-F5344CB8AC3E}">
        <p14:creationId xmlns:p14="http://schemas.microsoft.com/office/powerpoint/2010/main" val="13067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 Posteriori Comparisons of Means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450823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After significant ANOVA results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sz="2800" dirty="0" smtClean="0"/>
              <a:t>Planned: k-1 or less, determined before experiment starts (e.g., contrast with control only), must have strong justification</a:t>
            </a:r>
          </a:p>
          <a:p>
            <a:pPr lvl="1"/>
            <a:r>
              <a:rPr lang="en-US" sz="2800" dirty="0" smtClean="0"/>
              <a:t>Unplanned: All possible pair-wise comparisons, less powerful because you are making more comparisons</a:t>
            </a:r>
          </a:p>
          <a:p>
            <a:pPr marL="263525" lvl="1" indent="-263525"/>
            <a:r>
              <a:rPr lang="en-US" sz="2800" dirty="0" smtClean="0"/>
              <a:t>All posteriori tests have goal of controlling experiment-wide Type I error</a:t>
            </a:r>
          </a:p>
        </p:txBody>
      </p:sp>
    </p:spTree>
    <p:extLst>
      <p:ext uri="{BB962C8B-B14F-4D97-AF65-F5344CB8AC3E}">
        <p14:creationId xmlns:p14="http://schemas.microsoft.com/office/powerpoint/2010/main" val="3877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 Posteriori Comparisons of Means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450823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After significant ANOVA results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sz="2800" dirty="0" smtClean="0"/>
              <a:t>Planned: k-1 or less, determined before experiment starts (e.g., contrast with control only), must have strong justification</a:t>
            </a:r>
          </a:p>
          <a:p>
            <a:pPr lvl="1"/>
            <a:r>
              <a:rPr lang="en-US" sz="2800" dirty="0" smtClean="0"/>
              <a:t>Unplanned: All possible pair-wise comparisons, less powerful because you are making more comparisons</a:t>
            </a:r>
          </a:p>
          <a:p>
            <a:pPr marL="263525" lvl="1" indent="-263525"/>
            <a:r>
              <a:rPr lang="en-US" sz="2800" dirty="0" smtClean="0"/>
              <a:t>All posteriori tests have goal of controlling experiment-wide Type I error</a:t>
            </a:r>
          </a:p>
          <a:p>
            <a:pPr marL="263525" lvl="1" indent="-263525"/>
            <a:r>
              <a:rPr lang="en-US" sz="2800" dirty="0" smtClean="0"/>
              <a:t>No ‘best’ approach—all are different and may give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4261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Planned Comparisons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325563"/>
            <a:ext cx="8229600" cy="52380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E.g., how big is the difference between the knee-treatment and control groups?</a:t>
            </a:r>
            <a:r>
              <a:rPr lang="en-US" dirty="0"/>
              <a:t> </a:t>
            </a:r>
            <a:r>
              <a:rPr lang="en-US" dirty="0" smtClean="0"/>
              <a:t>Is the difference between groups statistically significant?</a:t>
            </a:r>
          </a:p>
          <a:p>
            <a:r>
              <a:rPr lang="en-US" dirty="0" smtClean="0"/>
              <a:t>Procedure similar to t-test, but uses different standard error</a:t>
            </a:r>
          </a:p>
          <a:p>
            <a:endParaRPr lang="en-US" sz="2800" dirty="0" smtClean="0"/>
          </a:p>
        </p:txBody>
      </p:sp>
      <p:pic>
        <p:nvPicPr>
          <p:cNvPr id="4" name="Picture 2" descr="The mathematical equation reads, S E equals square root M S subscript error multiplied by open parenthesis start fraction 1 over n subscript 1 end fraction plus start fraction 1 over n subscript 2 end fraction close parenthesi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234" y="3573463"/>
            <a:ext cx="4104507" cy="142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6"/>
              <p:cNvSpPr txBox="1">
                <a:spLocks/>
              </p:cNvSpPr>
              <p:nvPr/>
            </p:nvSpPr>
            <p:spPr>
              <a:xfrm>
                <a:off x="420687" y="4765502"/>
                <a:ext cx="8229600" cy="1371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600" dirty="0" smtClean="0">
                    <a:latin typeface="Calibri" pitchFamily="34" charset="0"/>
                  </a:rPr>
                  <a:t>and</a:t>
                </a:r>
                <a:endParaRPr lang="en-US" sz="2600" dirty="0">
                  <a:latin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df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df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error</m:t>
                          </m:r>
                        </m:sub>
                      </m:sSub>
                      <m:r>
                        <a:rPr lang="ar-AE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60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ar-AE" sz="2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60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ar-AE" sz="26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7" y="4765502"/>
                <a:ext cx="8229600" cy="1371600"/>
              </a:xfrm>
              <a:prstGeom prst="rect">
                <a:avLst/>
              </a:prstGeom>
              <a:blipFill rotWithShape="0"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0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Unplanned Comparisons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325563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Aka post-hoc tests</a:t>
            </a:r>
          </a:p>
          <a:p>
            <a:r>
              <a:rPr lang="en-US" sz="2800" dirty="0" smtClean="0"/>
              <a:t>Need to adjust for inflated false positive rates (Type I errors)</a:t>
            </a:r>
          </a:p>
          <a:p>
            <a:r>
              <a:rPr lang="en-US" dirty="0" smtClean="0"/>
              <a:t>E.g., Tukey-Kramer method, with test statistic q</a:t>
            </a:r>
            <a:endParaRPr lang="en-US" sz="2800" dirty="0" smtClean="0"/>
          </a:p>
        </p:txBody>
      </p:sp>
      <p:pic>
        <p:nvPicPr>
          <p:cNvPr id="7" name="Picture 2" descr="A mathematical equation is shown. &#10;The mathematical equation reads, q equals start fraction Y bar subscript i minus Y bar subscript j over S E end fraction, where S E equals square root M S subscript error open parenthesis start fraction 1 over n subscript i end fraction plus start fraction 1 over n subscript j end fraction close parenthesi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136" y="3805288"/>
            <a:ext cx="7708704" cy="132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1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analysis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501040" y="1562578"/>
            <a:ext cx="814191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24"/>
              </a:spcBef>
              <a:spcAft>
                <a:spcPts val="1200"/>
              </a:spcAft>
              <a:buNone/>
            </a:pPr>
            <a:r>
              <a:rPr lang="en-US" sz="2000" dirty="0">
                <a:latin typeface="Arial" pitchFamily="34" charset="0"/>
                <a:cs typeface="Arial" panose="020B0604020202020204" pitchFamily="34" charset="0"/>
              </a:rPr>
              <a:t>Which of the following best describes the concept of an ANOVA analysis?</a:t>
            </a: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000" dirty="0">
                <a:latin typeface="Arial" pitchFamily="34" charset="0"/>
                <a:cs typeface="Arial" panose="020B0604020202020204" pitchFamily="34" charset="0"/>
              </a:rPr>
              <a:t>We compare the differences between group means to see if they are less than expected from the variation within the groups.</a:t>
            </a:r>
            <a:endParaRPr lang="en-US" sz="20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000" b="1" dirty="0">
                <a:latin typeface="Arial" pitchFamily="34" charset="0"/>
                <a:cs typeface="Arial" panose="020B0604020202020204" pitchFamily="34" charset="0"/>
              </a:rPr>
              <a:t>We compare the differences between group means to see if they are more than expected from the variation within the groups.</a:t>
            </a:r>
            <a:endParaRPr lang="en-US" sz="2000" b="1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buFont typeface="+mj-lt"/>
              <a:buAutoNum type="alphaUcPeriod"/>
            </a:pPr>
            <a:r>
              <a:rPr lang="en-US" sz="2000" dirty="0">
                <a:latin typeface="Arial" pitchFamily="34" charset="0"/>
                <a:cs typeface="Arial" panose="020B0604020202020204" pitchFamily="34" charset="0"/>
              </a:rPr>
              <a:t>We compare the values of the group means to see if they are less than expected from the values within the groups.</a:t>
            </a:r>
            <a:endParaRPr lang="en-US" sz="2000" baseline="-25000" dirty="0">
              <a:latin typeface="Arial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24"/>
              </a:spcBef>
              <a:spcAft>
                <a:spcPts val="1200"/>
              </a:spcAft>
              <a:buFont typeface="+mj-lt"/>
              <a:buAutoNum type="alphaUcPeriod"/>
            </a:pPr>
            <a:r>
              <a:rPr lang="en-US" sz="2000" dirty="0">
                <a:latin typeface="Arial" pitchFamily="34" charset="0"/>
                <a:cs typeface="Arial" panose="020B0604020202020204" pitchFamily="34" charset="0"/>
              </a:rPr>
              <a:t>We compare the values of the group means to see if they are more than expected from the values within the groups</a:t>
            </a:r>
            <a:r>
              <a:rPr lang="en-US" sz="2000" dirty="0" smtClean="0">
                <a:latin typeface="Arial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24"/>
              </a:spcBef>
              <a:buNone/>
            </a:pPr>
            <a:r>
              <a:rPr lang="en-US" sz="2000" b="1" dirty="0">
                <a:latin typeface="Arial" pitchFamily="34" charset="0"/>
                <a:cs typeface="Arial" panose="020B0604020202020204" pitchFamily="34" charset="0"/>
              </a:rPr>
              <a:t>The correct answer is B</a:t>
            </a:r>
            <a:r>
              <a:rPr lang="en-US" sz="2000" b="1" dirty="0" smtClean="0">
                <a:latin typeface="Arial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37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Unplanned Comparisons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325563"/>
            <a:ext cx="8229600" cy="5238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E.g., </a:t>
            </a:r>
            <a:r>
              <a:rPr lang="en-US" dirty="0"/>
              <a:t>Bonferroni Corrections</a:t>
            </a:r>
          </a:p>
          <a:p>
            <a:pPr lvl="1">
              <a:defRPr/>
            </a:pPr>
            <a:r>
              <a:rPr lang="en-US" sz="2800" dirty="0" smtClean="0"/>
              <a:t>Divides experiment-wide alpha by </a:t>
            </a:r>
            <a:r>
              <a:rPr lang="en-US" sz="2800" dirty="0"/>
              <a:t>the number </a:t>
            </a:r>
            <a:r>
              <a:rPr lang="en-US" sz="2800" dirty="0" smtClean="0"/>
              <a:t>of comparisons </a:t>
            </a:r>
            <a:r>
              <a:rPr lang="en-US" sz="2800" dirty="0"/>
              <a:t>to give an adjusted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level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’) for each individual test</a:t>
            </a:r>
          </a:p>
          <a:p>
            <a:pPr lvl="1">
              <a:defRPr/>
            </a:pPr>
            <a:endParaRPr lang="en-US" sz="2800" dirty="0"/>
          </a:p>
          <a:p>
            <a:pPr lvl="1" algn="ctr">
              <a:buNone/>
              <a:defRPr/>
            </a:pP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’ 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/k, k = number of comparisons</a:t>
            </a:r>
          </a:p>
          <a:p>
            <a:r>
              <a:rPr lang="en-US" dirty="0" smtClean="0"/>
              <a:t> For a comparison to be significant, p-value must be lower than the adjusted p-value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480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112621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Non-parametric alternative to one-way ANOVA</a:t>
            </a:r>
          </a:p>
          <a:p>
            <a:r>
              <a:rPr lang="en-US" dirty="0" smtClean="0"/>
              <a:t>Similar to Mann-Whitney U test, based on ranks</a:t>
            </a:r>
          </a:p>
        </p:txBody>
      </p:sp>
    </p:spTree>
    <p:extLst>
      <p:ext uri="{BB962C8B-B14F-4D97-AF65-F5344CB8AC3E}">
        <p14:creationId xmlns:p14="http://schemas.microsoft.com/office/powerpoint/2010/main" val="28391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112621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Non-parametric alternative to one-way ANOVA</a:t>
            </a:r>
          </a:p>
          <a:p>
            <a:r>
              <a:rPr lang="en-US" dirty="0" smtClean="0"/>
              <a:t>Similar to Mann-Whitney U test, based on ranks</a:t>
            </a:r>
          </a:p>
          <a:p>
            <a:r>
              <a:rPr lang="en-US" dirty="0" smtClean="0"/>
              <a:t>Example: 3 groups, want to test for a difference among groups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7010"/>
              </p:ext>
            </p:extLst>
          </p:nvPr>
        </p:nvGraphicFramePr>
        <p:xfrm>
          <a:off x="1487488" y="3056351"/>
          <a:ext cx="6096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34023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CA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CA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CA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112621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Step 1: assign ranks</a:t>
            </a:r>
          </a:p>
          <a:p>
            <a:r>
              <a:rPr lang="en-US" dirty="0" smtClean="0"/>
              <a:t>Note for ties: take average rank (e.g., 3 ones all get ranks of 2, the 2 eights get ranked 9.5)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82087"/>
              </p:ext>
            </p:extLst>
          </p:nvPr>
        </p:nvGraphicFramePr>
        <p:xfrm>
          <a:off x="1487488" y="2855934"/>
          <a:ext cx="6096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34023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CA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CA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CA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  </a:t>
                      </a:r>
                      <a:r>
                        <a:rPr lang="en-CA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(12)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  (2)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(2)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  (9.5)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   (8)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 (4)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  (2)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  (9.5)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   (7)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  (11)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   (14)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 (5)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   (15)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 (6)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  (13)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1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112621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Step 2: Calculate mean observed rank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53799"/>
              </p:ext>
            </p:extLst>
          </p:nvPr>
        </p:nvGraphicFramePr>
        <p:xfrm>
          <a:off x="2801144" y="1584538"/>
          <a:ext cx="6096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34023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CA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CA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CA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  </a:t>
                      </a:r>
                      <a:r>
                        <a:rPr lang="en-CA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(12)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  (2)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(2)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  (9.5)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   (8)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 (4)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  (2)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  (9.5)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   (7)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  (11)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   (14)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 (5)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   (15)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 (6)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  (13)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34.5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61.5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832" y="5160723"/>
            <a:ext cx="245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 of ranks</a:t>
            </a:r>
            <a:endParaRPr lang="en-C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614" y="5749445"/>
            <a:ext cx="245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C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832" y="6296807"/>
            <a:ext cx="245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 rank</a:t>
            </a:r>
            <a:endParaRPr lang="en-C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112621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Step 3: Calculate </a:t>
            </a:r>
            <a:r>
              <a:rPr lang="en-US" dirty="0" err="1" smtClean="0"/>
              <a:t>Kruskal</a:t>
            </a:r>
            <a:r>
              <a:rPr lang="en-US" dirty="0" smtClean="0"/>
              <a:t>-Wallis test statistic (H)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1FF4F37-D4E7-6B42-9A5A-BF63D90304D6}"/>
                  </a:ext>
                </a:extLst>
              </p:cNvPr>
              <p:cNvSpPr txBox="1"/>
              <p:nvPr/>
            </p:nvSpPr>
            <p:spPr>
              <a:xfrm>
                <a:off x="2337578" y="1902684"/>
                <a:ext cx="4395819" cy="107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" charset="0"/>
                          <a:cs typeface="Helvetica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" charset="0"/>
                          <a:cs typeface="Helvetica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FF4F37-D4E7-6B42-9A5A-BF63D9030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78" y="1902684"/>
                <a:ext cx="4395819" cy="1070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9FA767E0-D2EF-8D41-9FFC-386F066366F1}"/>
                  </a:ext>
                </a:extLst>
              </p:cNvPr>
              <p:cNvSpPr txBox="1"/>
              <p:nvPr/>
            </p:nvSpPr>
            <p:spPr>
              <a:xfrm>
                <a:off x="2491660" y="3150694"/>
                <a:ext cx="3068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Helvetica" pitchFamily="2" charset="0"/>
                    <a:ea typeface="Helvetica" charset="0"/>
                    <a:cs typeface="Helvetica" charset="0"/>
                  </a:rPr>
                  <a:t>: sample size in group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𝑖</m:t>
                    </m:r>
                  </m:oMath>
                </a14:m>
                <a:endParaRPr lang="en-US" sz="2000" dirty="0"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A767E0-D2EF-8D41-9FFC-386F0663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660" y="3150694"/>
                <a:ext cx="3068019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034D40B7-1655-044C-9C7B-5ADBDB05FCBF}"/>
                  </a:ext>
                </a:extLst>
              </p:cNvPr>
              <p:cNvSpPr/>
              <p:nvPr/>
            </p:nvSpPr>
            <p:spPr>
              <a:xfrm>
                <a:off x="420688" y="3173353"/>
                <a:ext cx="18596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>
                    <a:latin typeface="Helvetica" pitchFamily="2" charset="0"/>
                  </a:rPr>
                  <a:t>sample size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34D40B7-1655-044C-9C7B-5ADBDB05F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8" y="3173353"/>
                <a:ext cx="1859676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769" r="-2295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FEAE7B4C-1E2B-5E45-9EDA-AFCA719D613F}"/>
                  </a:ext>
                </a:extLst>
              </p:cNvPr>
              <p:cNvSpPr txBox="1"/>
              <p:nvPr/>
            </p:nvSpPr>
            <p:spPr>
              <a:xfrm>
                <a:off x="5871963" y="3127156"/>
                <a:ext cx="2778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Helvetica" pitchFamily="2" charset="0"/>
                    <a:ea typeface="Helvetica" charset="0"/>
                    <a:cs typeface="Helvetica" charset="0"/>
                  </a:rPr>
                  <a:t>: rank sum in group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𝑖</m:t>
                    </m:r>
                  </m:oMath>
                </a14:m>
                <a:endParaRPr lang="en-US" sz="2000" dirty="0"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EAE7B4C-1E2B-5E45-9EDA-AFCA719D6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63" y="3127156"/>
                <a:ext cx="2778325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85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112621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Step 3: Calculate </a:t>
            </a:r>
            <a:r>
              <a:rPr lang="en-US" dirty="0" err="1" smtClean="0"/>
              <a:t>Kruskal</a:t>
            </a:r>
            <a:r>
              <a:rPr lang="en-US" dirty="0" smtClean="0"/>
              <a:t>-Wallis test statistic (H)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1FF4F37-D4E7-6B42-9A5A-BF63D90304D6}"/>
                  </a:ext>
                </a:extLst>
              </p:cNvPr>
              <p:cNvSpPr txBox="1"/>
              <p:nvPr/>
            </p:nvSpPr>
            <p:spPr>
              <a:xfrm>
                <a:off x="2337578" y="1902684"/>
                <a:ext cx="4671151" cy="104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" charset="0"/>
                          <a:cs typeface="Helvetica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" charset="0"/>
                          <a:cs typeface="Helvetica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1FF4F37-D4E7-6B42-9A5A-BF63D9030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78" y="1902684"/>
                <a:ext cx="4671151" cy="1049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9FA767E0-D2EF-8D41-9FFC-386F066366F1}"/>
                  </a:ext>
                </a:extLst>
              </p:cNvPr>
              <p:cNvSpPr txBox="1"/>
              <p:nvPr/>
            </p:nvSpPr>
            <p:spPr>
              <a:xfrm>
                <a:off x="2491660" y="3150694"/>
                <a:ext cx="3068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Helvetica" pitchFamily="2" charset="0"/>
                    <a:ea typeface="Helvetica" charset="0"/>
                    <a:cs typeface="Helvetica" charset="0"/>
                  </a:rPr>
                  <a:t>: sample size in group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𝑖</m:t>
                    </m:r>
                  </m:oMath>
                </a14:m>
                <a:endParaRPr lang="en-US" sz="2000" dirty="0"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A767E0-D2EF-8D41-9FFC-386F0663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660" y="3150694"/>
                <a:ext cx="3068019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034D40B7-1655-044C-9C7B-5ADBDB05FCBF}"/>
                  </a:ext>
                </a:extLst>
              </p:cNvPr>
              <p:cNvSpPr/>
              <p:nvPr/>
            </p:nvSpPr>
            <p:spPr>
              <a:xfrm>
                <a:off x="420688" y="3173353"/>
                <a:ext cx="18596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>
                    <a:latin typeface="Helvetica" pitchFamily="2" charset="0"/>
                  </a:rPr>
                  <a:t>sample size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34D40B7-1655-044C-9C7B-5ADBDB05F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8" y="3173353"/>
                <a:ext cx="1859676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769" r="-2295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FEAE7B4C-1E2B-5E45-9EDA-AFCA719D613F}"/>
                  </a:ext>
                </a:extLst>
              </p:cNvPr>
              <p:cNvSpPr txBox="1"/>
              <p:nvPr/>
            </p:nvSpPr>
            <p:spPr>
              <a:xfrm>
                <a:off x="5653942" y="3169881"/>
                <a:ext cx="34900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Helvetica" pitchFamily="2" charset="0"/>
                    <a:ea typeface="Helvetica" charset="0"/>
                    <a:cs typeface="Helvetica" charset="0"/>
                  </a:rPr>
                  <a:t>: </a:t>
                </a:r>
                <a:r>
                  <a:rPr lang="en-US" sz="2000" dirty="0" smtClean="0">
                    <a:latin typeface="Helvetica" pitchFamily="2" charset="0"/>
                    <a:ea typeface="Helvetica" charset="0"/>
                    <a:cs typeface="Helvetica" charset="0"/>
                  </a:rPr>
                  <a:t>mean rank </a:t>
                </a:r>
                <a:r>
                  <a:rPr lang="en-US" sz="2000" dirty="0">
                    <a:latin typeface="Helvetica" pitchFamily="2" charset="0"/>
                    <a:ea typeface="Helvetica" charset="0"/>
                    <a:cs typeface="Helvetica" charset="0"/>
                  </a:rPr>
                  <a:t>sum in group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𝑖</m:t>
                    </m:r>
                  </m:oMath>
                </a14:m>
                <a:endParaRPr lang="en-US" sz="2000" dirty="0"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AE7B4C-1E2B-5E45-9EDA-AFCA719D6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42" y="3169881"/>
                <a:ext cx="3490058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91FF4F37-D4E7-6B42-9A5A-BF63D90304D6}"/>
                  </a:ext>
                </a:extLst>
              </p:cNvPr>
              <p:cNvSpPr txBox="1"/>
              <p:nvPr/>
            </p:nvSpPr>
            <p:spPr>
              <a:xfrm>
                <a:off x="152654" y="3860735"/>
                <a:ext cx="8621527" cy="1484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" charset="0"/>
                          <a:cs typeface="Helvetica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Helvetica" charset="0"/>
                          <a:cs typeface="Helvetica" charset="0"/>
                        </a:rPr>
                        <m:t>=[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latin typeface="Helvetica" charset="0"/>
                  <a:ea typeface="Helvetica" charset="0"/>
                  <a:cs typeface="Helvetica" charset="0"/>
                </a:endParaRPr>
              </a:p>
              <a:p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      = 4.14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FF4F37-D4E7-6B42-9A5A-BF63D9030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4" y="3860735"/>
                <a:ext cx="8621527" cy="1484765"/>
              </a:xfrm>
              <a:prstGeom prst="rect">
                <a:avLst/>
              </a:prstGeom>
              <a:blipFill rotWithShape="0">
                <a:blip r:embed="rId6"/>
                <a:stretch>
                  <a:fillRect b="-118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17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112621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Step 4: Determine the p-value</a:t>
            </a:r>
          </a:p>
          <a:p>
            <a:r>
              <a:rPr lang="en-US" dirty="0" smtClean="0"/>
              <a:t>H </a:t>
            </a:r>
            <a:r>
              <a:rPr lang="en-US" dirty="0"/>
              <a:t>statistic approximates a chi-square (</a:t>
            </a:r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) statistic with the number of </a:t>
            </a:r>
            <a:r>
              <a:rPr lang="en-US" dirty="0" smtClean="0"/>
              <a:t>groups </a:t>
            </a:r>
            <a:r>
              <a:rPr lang="en-US" dirty="0"/>
              <a:t>minus one degrees of freedom (k-1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4F4DF81-0DAA-4E4D-A1AC-D69B4D8FA9EA}"/>
              </a:ext>
            </a:extLst>
          </p:cNvPr>
          <p:cNvGrpSpPr/>
          <p:nvPr/>
        </p:nvGrpSpPr>
        <p:grpSpPr>
          <a:xfrm>
            <a:off x="5118506" y="2705812"/>
            <a:ext cx="3654444" cy="3937950"/>
            <a:chOff x="-595926" y="5000303"/>
            <a:chExt cx="5206186" cy="5260892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EB89214-E3A9-B941-B3F5-48BDE5F24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95926" y="5000303"/>
              <a:ext cx="5206186" cy="50651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id="{7916A7F4-F33F-ED4B-8225-DC448BE48DAE}"/>
                    </a:ext>
                  </a:extLst>
                </p:cNvPr>
                <p:cNvSpPr txBox="1"/>
                <p:nvPr/>
              </p:nvSpPr>
              <p:spPr>
                <a:xfrm>
                  <a:off x="2007167" y="9802737"/>
                  <a:ext cx="547258" cy="45845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916A7F4-F33F-ED4B-8225-DC448BE4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167" y="9802737"/>
                  <a:ext cx="547258" cy="45845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286" t="-1786" r="-6349" b="-2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49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112621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Step 4: Determine the p-value</a:t>
            </a:r>
          </a:p>
          <a:p>
            <a:r>
              <a:rPr lang="en-US" dirty="0" smtClean="0"/>
              <a:t>H </a:t>
            </a:r>
            <a:r>
              <a:rPr lang="en-US" dirty="0"/>
              <a:t>statistic approximates a chi-square (</a:t>
            </a:r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) statistic with the number of </a:t>
            </a:r>
            <a:r>
              <a:rPr lang="en-US" dirty="0" smtClean="0"/>
              <a:t>groups </a:t>
            </a:r>
            <a:r>
              <a:rPr lang="en-US" dirty="0"/>
              <a:t>minus one degrees of freedom (k-1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In this case, 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4F4DF81-0DAA-4E4D-A1AC-D69B4D8FA9EA}"/>
              </a:ext>
            </a:extLst>
          </p:cNvPr>
          <p:cNvGrpSpPr/>
          <p:nvPr/>
        </p:nvGrpSpPr>
        <p:grpSpPr>
          <a:xfrm>
            <a:off x="5118506" y="2705812"/>
            <a:ext cx="3654444" cy="3937950"/>
            <a:chOff x="-595926" y="5000303"/>
            <a:chExt cx="5206186" cy="5260892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EB89214-E3A9-B941-B3F5-48BDE5F24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95926" y="5000303"/>
              <a:ext cx="5206186" cy="50651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id="{7916A7F4-F33F-ED4B-8225-DC448BE48DAE}"/>
                    </a:ext>
                  </a:extLst>
                </p:cNvPr>
                <p:cNvSpPr txBox="1"/>
                <p:nvPr/>
              </p:nvSpPr>
              <p:spPr>
                <a:xfrm>
                  <a:off x="2007167" y="9802737"/>
                  <a:ext cx="547258" cy="45845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916A7F4-F33F-ED4B-8225-DC448BE4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167" y="9802737"/>
                  <a:ext cx="547258" cy="45845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286" t="-1786" r="-6349" b="-2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7916A7F4-F33F-ED4B-8225-DC448BE48DAE}"/>
                  </a:ext>
                </a:extLst>
              </p:cNvPr>
              <p:cNvSpPr txBox="1"/>
              <p:nvPr/>
            </p:nvSpPr>
            <p:spPr>
              <a:xfrm>
                <a:off x="727343" y="3466398"/>
                <a:ext cx="4084508" cy="1307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CA" sz="2800" b="0" dirty="0" smtClean="0">
                  <a:solidFill>
                    <a:schemeClr val="tx1"/>
                  </a:solidFill>
                  <a:latin typeface="Helvetica" charset="0"/>
                </a:endParaRPr>
              </a:p>
              <a:p>
                <a:endParaRPr lang="en-US" sz="28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r>
                  <a:rPr lang="en-US" sz="2800" dirty="0" smtClean="0">
                    <a:latin typeface="Helvetica" charset="0"/>
                    <a:ea typeface="Helvetica" charset="0"/>
                    <a:cs typeface="Helvetica" charset="0"/>
                  </a:rPr>
                  <a:t>H = 4.14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16A7F4-F33F-ED4B-8225-DC448BE48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3" y="3466398"/>
                <a:ext cx="4084508" cy="1307281"/>
              </a:xfrm>
              <a:prstGeom prst="rect">
                <a:avLst/>
              </a:prstGeom>
              <a:blipFill rotWithShape="0">
                <a:blip r:embed="rId4"/>
                <a:stretch>
                  <a:fillRect l="-5224" b="-154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7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112621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Step 4: Determine the p-value</a:t>
            </a:r>
          </a:p>
          <a:p>
            <a:r>
              <a:rPr lang="en-US" dirty="0" smtClean="0"/>
              <a:t>H </a:t>
            </a:r>
            <a:r>
              <a:rPr lang="en-US" dirty="0"/>
              <a:t>statistic approximates a chi-square (</a:t>
            </a:r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) statistic with the number of </a:t>
            </a:r>
            <a:r>
              <a:rPr lang="en-US" dirty="0" smtClean="0"/>
              <a:t>groups </a:t>
            </a:r>
            <a:r>
              <a:rPr lang="en-US" dirty="0"/>
              <a:t>minus one degrees of freedom (k-1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In this case, 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4F4DF81-0DAA-4E4D-A1AC-D69B4D8FA9EA}"/>
              </a:ext>
            </a:extLst>
          </p:cNvPr>
          <p:cNvGrpSpPr/>
          <p:nvPr/>
        </p:nvGrpSpPr>
        <p:grpSpPr>
          <a:xfrm>
            <a:off x="5118506" y="2705812"/>
            <a:ext cx="3654444" cy="3937950"/>
            <a:chOff x="-595926" y="5000303"/>
            <a:chExt cx="5206186" cy="5260892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EB89214-E3A9-B941-B3F5-48BDE5F24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95926" y="5000303"/>
              <a:ext cx="5206186" cy="50651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id="{7916A7F4-F33F-ED4B-8225-DC448BE48DAE}"/>
                    </a:ext>
                  </a:extLst>
                </p:cNvPr>
                <p:cNvSpPr txBox="1"/>
                <p:nvPr/>
              </p:nvSpPr>
              <p:spPr>
                <a:xfrm>
                  <a:off x="2007167" y="9802737"/>
                  <a:ext cx="547258" cy="45845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916A7F4-F33F-ED4B-8225-DC448BE4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167" y="9802737"/>
                  <a:ext cx="547258" cy="45845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286" t="-1786" r="-6349" b="-2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7916A7F4-F33F-ED4B-8225-DC448BE48DAE}"/>
                  </a:ext>
                </a:extLst>
              </p:cNvPr>
              <p:cNvSpPr txBox="1"/>
              <p:nvPr/>
            </p:nvSpPr>
            <p:spPr>
              <a:xfrm>
                <a:off x="727343" y="3466398"/>
                <a:ext cx="4084508" cy="3030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=5.99</m:t>
                      </m:r>
                    </m:oMath>
                  </m:oMathPara>
                </a14:m>
                <a:endParaRPr lang="en-CA" sz="2800" b="0" dirty="0" smtClean="0">
                  <a:solidFill>
                    <a:schemeClr val="tx1"/>
                  </a:solidFill>
                  <a:latin typeface="Helvetica" charset="0"/>
                </a:endParaRPr>
              </a:p>
              <a:p>
                <a:endParaRPr lang="en-US" sz="28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r>
                  <a:rPr lang="en-US" sz="2800" dirty="0" smtClean="0">
                    <a:latin typeface="Helvetica" charset="0"/>
                    <a:ea typeface="Helvetica" charset="0"/>
                    <a:cs typeface="Helvetica" charset="0"/>
                  </a:rPr>
                  <a:t>H = 4.14</a:t>
                </a:r>
              </a:p>
              <a:p>
                <a:endParaRPr lang="en-US" sz="28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r>
                  <a:rPr lang="en-US" sz="2800" dirty="0" smtClean="0">
                    <a:latin typeface="Helvetica" charset="0"/>
                    <a:ea typeface="Helvetica" charset="0"/>
                    <a:cs typeface="Helvetica" charset="0"/>
                  </a:rPr>
                  <a:t>Fail to reject the null hypothesis (could apply a correction factor for ties)</a:t>
                </a:r>
                <a:endParaRPr lang="en-US" sz="28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916A7F4-F33F-ED4B-8225-DC448BE48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3" y="3466398"/>
                <a:ext cx="4084508" cy="3030830"/>
              </a:xfrm>
              <a:prstGeom prst="rect">
                <a:avLst/>
              </a:prstGeom>
              <a:blipFill rotWithShape="0">
                <a:blip r:embed="rId4"/>
                <a:stretch>
                  <a:fillRect l="-5224" r="-6269" b="-60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7688" y="1125299"/>
            <a:ext cx="7975600" cy="4351338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Comparing &gt;2 means</a:t>
            </a:r>
          </a:p>
        </p:txBody>
      </p:sp>
    </p:spTree>
    <p:extLst>
      <p:ext uri="{BB962C8B-B14F-4D97-AF65-F5344CB8AC3E}">
        <p14:creationId xmlns:p14="http://schemas.microsoft.com/office/powerpoint/2010/main" val="9955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Kruskal</a:t>
            </a:r>
            <a:r>
              <a:rPr lang="en-CA" dirty="0" smtClean="0"/>
              <a:t>-Wallis Test Assumptions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325563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Group samples are random samples</a:t>
            </a:r>
          </a:p>
          <a:p>
            <a:r>
              <a:rPr lang="en-US" dirty="0" smtClean="0"/>
              <a:t>Distribution of variable must have same shape in every group if you are comparing medians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**Lower power than ANOVA when sample sizes small, similar power when sample sizes are large</a:t>
            </a:r>
          </a:p>
        </p:txBody>
      </p:sp>
    </p:spTree>
    <p:extLst>
      <p:ext uri="{BB962C8B-B14F-4D97-AF65-F5344CB8AC3E}">
        <p14:creationId xmlns:p14="http://schemas.microsoft.com/office/powerpoint/2010/main" val="27076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Nonparametric multiple comparisons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0688" y="1605203"/>
            <a:ext cx="8229600" cy="5238075"/>
          </a:xfrm>
        </p:spPr>
        <p:txBody>
          <a:bodyPr>
            <a:normAutofit/>
          </a:bodyPr>
          <a:lstStyle/>
          <a:p>
            <a:r>
              <a:rPr lang="en-US" dirty="0" smtClean="0"/>
              <a:t>Similar idea to Tukey’s post-hoc tests</a:t>
            </a:r>
          </a:p>
          <a:p>
            <a:r>
              <a:rPr lang="en-US" dirty="0" smtClean="0"/>
              <a:t>Can be implemented in R</a:t>
            </a:r>
          </a:p>
          <a:p>
            <a:r>
              <a:rPr lang="en-US" dirty="0" smtClean="0"/>
              <a:t>Examples include</a:t>
            </a:r>
          </a:p>
          <a:p>
            <a:pPr lvl="1"/>
            <a:r>
              <a:rPr lang="en-US" sz="2800" dirty="0" smtClean="0"/>
              <a:t>Dunn Test for multiple comparisons: appropriate for groups with unequal numbers</a:t>
            </a:r>
          </a:p>
          <a:p>
            <a:pPr lvl="1"/>
            <a:r>
              <a:rPr lang="en-US" sz="2800" dirty="0" err="1" smtClean="0"/>
              <a:t>Nemenyi</a:t>
            </a:r>
            <a:r>
              <a:rPr lang="en-US" sz="2800" dirty="0" smtClean="0"/>
              <a:t> Test: appropriate when groups have equal numbers</a:t>
            </a:r>
          </a:p>
          <a:p>
            <a:pPr lvl="1"/>
            <a:r>
              <a:rPr lang="en-US" sz="2800" dirty="0" smtClean="0"/>
              <a:t>Pairwise Mann-Whitney U tests with adjusted p-values</a:t>
            </a:r>
          </a:p>
        </p:txBody>
      </p:sp>
    </p:spTree>
    <p:extLst>
      <p:ext uri="{BB962C8B-B14F-4D97-AF65-F5344CB8AC3E}">
        <p14:creationId xmlns:p14="http://schemas.microsoft.com/office/powerpoint/2010/main" val="26309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20063" y="1064712"/>
            <a:ext cx="8830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One-way ANOVAs are appropriate when the predictor variable is categorical and the response variable is continuous</a:t>
            </a:r>
          </a:p>
        </p:txBody>
      </p:sp>
    </p:spTree>
    <p:extLst>
      <p:ext uri="{BB962C8B-B14F-4D97-AF65-F5344CB8AC3E}">
        <p14:creationId xmlns:p14="http://schemas.microsoft.com/office/powerpoint/2010/main" val="37537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20063" y="1064712"/>
            <a:ext cx="8830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One-way ANOVAs are appropriate when the predictor variable is categorical and the response variable is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ANOVA compares means of &gt;2 groups by comparing the variance among subjects within groups with the variation among the sampled individuals in different groups</a:t>
            </a:r>
          </a:p>
        </p:txBody>
      </p:sp>
    </p:spTree>
    <p:extLst>
      <p:ext uri="{BB962C8B-B14F-4D97-AF65-F5344CB8AC3E}">
        <p14:creationId xmlns:p14="http://schemas.microsoft.com/office/powerpoint/2010/main" val="10131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20063" y="1064712"/>
            <a:ext cx="88308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One-way ANOVAs are appropriate when the predictor variable is categorical and the response variable is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ANOVA compares means of &gt;2 groups by comparing the variance among subjects within groups with the variation among the sampled individuals in different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Posteriori tests are used to determine which means are different, and include planned and unplanned comparisons</a:t>
            </a:r>
          </a:p>
        </p:txBody>
      </p:sp>
    </p:spTree>
    <p:extLst>
      <p:ext uri="{BB962C8B-B14F-4D97-AF65-F5344CB8AC3E}">
        <p14:creationId xmlns:p14="http://schemas.microsoft.com/office/powerpoint/2010/main" val="41729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20063" y="1064712"/>
            <a:ext cx="88308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One-way ANOVAs are appropriate when the predictor variable is categorical and the response variable is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ANOVA compares means of &gt;2 groups by comparing the variance among subjects within groups with the variation among the sampled individuals in different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Posteriori tests are used to determine which means are different, and include planned and unplanned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Kruskal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-Wallis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is a non-parametric alternative to one-way ANOVA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7688" y="1125299"/>
            <a:ext cx="7975600" cy="4351338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Comparing &gt;2 means</a:t>
            </a:r>
          </a:p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Are individuals from different groups, on average, more different than individuals chosen from the same group</a:t>
            </a:r>
          </a:p>
        </p:txBody>
      </p:sp>
    </p:spTree>
    <p:extLst>
      <p:ext uri="{BB962C8B-B14F-4D97-AF65-F5344CB8AC3E}">
        <p14:creationId xmlns:p14="http://schemas.microsoft.com/office/powerpoint/2010/main" val="27980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7688" y="1125299"/>
            <a:ext cx="7975600" cy="4351338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Comparing &gt;2 means</a:t>
            </a:r>
          </a:p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Are individuals from different groups, on average, more different than individuals chosen from the same group</a:t>
            </a:r>
          </a:p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General approach is to partition the sum of squares (variation) between random error and treatment (group effect)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ED57A64B-B767-D94F-9CCC-2B64721DED19}"/>
                  </a:ext>
                </a:extLst>
              </p:cNvPr>
              <p:cNvSpPr txBox="1"/>
              <p:nvPr/>
            </p:nvSpPr>
            <p:spPr>
              <a:xfrm>
                <a:off x="811167" y="4262523"/>
                <a:ext cx="7448642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𝑎𝑚𝑜𝑛𝑔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57A64B-B767-D94F-9CCC-2B64721D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7" y="4262523"/>
                <a:ext cx="7448642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5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7688" y="1125299"/>
            <a:ext cx="7975600" cy="4351338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Comparing &gt;2 means</a:t>
            </a:r>
          </a:p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Are individuals from different groups, on average, more different than individuals chosen from the same group</a:t>
            </a:r>
          </a:p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General approach is to partition the sum of squares (variation) between random error and treatment (group effect)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ED57A64B-B767-D94F-9CCC-2B64721DED19}"/>
                  </a:ext>
                </a:extLst>
              </p:cNvPr>
              <p:cNvSpPr txBox="1"/>
              <p:nvPr/>
            </p:nvSpPr>
            <p:spPr>
              <a:xfrm>
                <a:off x="811167" y="4262523"/>
                <a:ext cx="7448642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𝑎𝑚𝑜𝑛𝑔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𝑔𝑟𝑜𝑢𝑝𝑠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57A64B-B767-D94F-9CCC-2B64721D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7" y="4262523"/>
                <a:ext cx="7448642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21976" y="5028021"/>
            <a:ext cx="8111668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large compared to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 conclude there are significant treatment effects ...</a:t>
            </a:r>
          </a:p>
        </p:txBody>
      </p:sp>
    </p:spTree>
    <p:extLst>
      <p:ext uri="{BB962C8B-B14F-4D97-AF65-F5344CB8AC3E}">
        <p14:creationId xmlns:p14="http://schemas.microsoft.com/office/powerpoint/2010/main" val="33004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One-way ANOVA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7688" y="1325563"/>
            <a:ext cx="7975600" cy="4351338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24"/>
              </a:spcBef>
            </a:pPr>
            <a:r>
              <a:rPr lang="en-US" sz="2800" dirty="0" smtClean="0"/>
              <a:t>Example: Shifts in circadian rhythm</a:t>
            </a:r>
          </a:p>
        </p:txBody>
      </p:sp>
      <p:pic>
        <p:nvPicPr>
          <p:cNvPr id="5" name="Picture Placeholder 7" descr="An illustration shows a human face at the background with an analog clock in the foreground.&#10;">
            <a:extLst>
              <a:ext uri="{FF2B5EF4-FFF2-40B4-BE49-F238E27FC236}">
                <a16:creationId xmlns:a16="http://schemas.microsoft.com/office/drawing/2014/main" xmlns="" id="{C3DB55C6-9B3E-4A4B-9105-83CEBC90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87" y="1910579"/>
            <a:ext cx="5531826" cy="47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9540</TotalTime>
  <Words>2403</Words>
  <Application>Microsoft Office PowerPoint</Application>
  <PresentationFormat>On-screen Show (4:3)</PresentationFormat>
  <Paragraphs>404</Paragraphs>
  <Slides>55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Helvetica</vt:lpstr>
      <vt:lpstr>Symbol</vt:lpstr>
      <vt:lpstr>Office Theme</vt:lpstr>
      <vt:lpstr>Comparing more than two means</vt:lpstr>
      <vt:lpstr>Learning Objectives</vt:lpstr>
      <vt:lpstr>The analysis of variance</vt:lpstr>
      <vt:lpstr>The analysis of variance</vt:lpstr>
      <vt:lpstr>One-way ANOVA</vt:lpstr>
      <vt:lpstr>One-way ANOVA</vt:lpstr>
      <vt:lpstr>One-way ANOVA</vt:lpstr>
      <vt:lpstr>One-way ANOVA</vt:lpstr>
      <vt:lpstr>One-way ANOVA</vt:lpstr>
      <vt:lpstr>One-way ANOVA</vt:lpstr>
      <vt:lpstr>One-way ANOVA</vt:lpstr>
      <vt:lpstr>PowerPoint Presentation</vt:lpstr>
      <vt:lpstr>One-way ANOVA: Partitioning the sum of squares</vt:lpstr>
      <vt:lpstr>One-way ANOVA: Partitioning the sum of squares</vt:lpstr>
      <vt:lpstr>One-way ANOVA: Partitioning the sum of squares</vt:lpstr>
      <vt:lpstr>One-way ANOVA: Partitioning the sum of squares</vt:lpstr>
      <vt:lpstr>One-way ANOVA: Partitioning the sum of squares</vt:lpstr>
      <vt:lpstr>One-way ANOVA: Partitioning the sum of squares</vt:lpstr>
      <vt:lpstr>One-way ANOVA: Partitioning the sum of squares</vt:lpstr>
      <vt:lpstr>One-way ANOVA: Partitioning the sum of squares</vt:lpstr>
      <vt:lpstr>One-way ANOVA: Partitioning the sum of squares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One-way ANOVA Assumptions</vt:lpstr>
      <vt:lpstr>One-way ANOVA Assumptions</vt:lpstr>
      <vt:lpstr>One-way ANOVA Assumptions</vt:lpstr>
      <vt:lpstr>One-way ANOVA Assumptions</vt:lpstr>
      <vt:lpstr>The analysis of variance</vt:lpstr>
      <vt:lpstr>The analysis of variance (answer)</vt:lpstr>
      <vt:lpstr>A Posteriori Comparisons of Means</vt:lpstr>
      <vt:lpstr>A Posteriori Comparisons of Means</vt:lpstr>
      <vt:lpstr>A Posteriori Comparisons of Means</vt:lpstr>
      <vt:lpstr>A Posteriori Comparisons of Means</vt:lpstr>
      <vt:lpstr>Planned Comparisons</vt:lpstr>
      <vt:lpstr>Unplanned Comparisons</vt:lpstr>
      <vt:lpstr>Unplanned Comparisons</vt:lpstr>
      <vt:lpstr>Kruskal-Wallis Test</vt:lpstr>
      <vt:lpstr>Kruskal-Wallis Test</vt:lpstr>
      <vt:lpstr>Kruskal-Wallis Test</vt:lpstr>
      <vt:lpstr>Kruskal-Wallis Test</vt:lpstr>
      <vt:lpstr>Kruskal-Wallis Test</vt:lpstr>
      <vt:lpstr>Kruskal-Wallis Test</vt:lpstr>
      <vt:lpstr>Kruskal-Wallis Test</vt:lpstr>
      <vt:lpstr>Kruskal-Wallis Test</vt:lpstr>
      <vt:lpstr>Kruskal-Wallis Test</vt:lpstr>
      <vt:lpstr>Kruskal-Wallis Test Assumptions</vt:lpstr>
      <vt:lpstr>Nonparametric multiple comparisons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Bryan</dc:creator>
  <cp:lastModifiedBy>Heather Bryan</cp:lastModifiedBy>
  <cp:revision>493</cp:revision>
  <dcterms:created xsi:type="dcterms:W3CDTF">2020-09-13T18:34:08Z</dcterms:created>
  <dcterms:modified xsi:type="dcterms:W3CDTF">2021-10-07T18:57:59Z</dcterms:modified>
</cp:coreProperties>
</file>