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493" r:id="rId2"/>
    <p:sldId id="256" r:id="rId3"/>
    <p:sldId id="515" r:id="rId4"/>
    <p:sldId id="516" r:id="rId5"/>
    <p:sldId id="517" r:id="rId6"/>
    <p:sldId id="518" r:id="rId7"/>
    <p:sldId id="257" r:id="rId8"/>
    <p:sldId id="474" r:id="rId9"/>
    <p:sldId id="458" r:id="rId10"/>
    <p:sldId id="462" r:id="rId11"/>
    <p:sldId id="459" r:id="rId12"/>
    <p:sldId id="460" r:id="rId13"/>
    <p:sldId id="461" r:id="rId14"/>
    <p:sldId id="477" r:id="rId15"/>
    <p:sldId id="478" r:id="rId16"/>
    <p:sldId id="496" r:id="rId17"/>
    <p:sldId id="497" r:id="rId18"/>
    <p:sldId id="480" r:id="rId19"/>
    <p:sldId id="498" r:id="rId20"/>
    <p:sldId id="499" r:id="rId21"/>
    <p:sldId id="479" r:id="rId22"/>
    <p:sldId id="481" r:id="rId23"/>
    <p:sldId id="500" r:id="rId24"/>
    <p:sldId id="492" r:id="rId25"/>
    <p:sldId id="494" r:id="rId26"/>
    <p:sldId id="495" r:id="rId27"/>
    <p:sldId id="501" r:id="rId28"/>
    <p:sldId id="502" r:id="rId29"/>
    <p:sldId id="482" r:id="rId30"/>
    <p:sldId id="487" r:id="rId31"/>
    <p:sldId id="503" r:id="rId32"/>
    <p:sldId id="488" r:id="rId33"/>
    <p:sldId id="504" r:id="rId34"/>
    <p:sldId id="483" r:id="rId35"/>
    <p:sldId id="484" r:id="rId36"/>
    <p:sldId id="485" r:id="rId37"/>
    <p:sldId id="486" r:id="rId38"/>
    <p:sldId id="505" r:id="rId39"/>
    <p:sldId id="506" r:id="rId40"/>
    <p:sldId id="489" r:id="rId41"/>
    <p:sldId id="507" r:id="rId42"/>
    <p:sldId id="508" r:id="rId43"/>
    <p:sldId id="509" r:id="rId44"/>
    <p:sldId id="510" r:id="rId45"/>
    <p:sldId id="511" r:id="rId46"/>
    <p:sldId id="512" r:id="rId47"/>
    <p:sldId id="514" r:id="rId48"/>
    <p:sldId id="513" r:id="rId49"/>
    <p:sldId id="49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8" userDrawn="1">
          <p15:clr>
            <a:srgbClr val="A4A3A4"/>
          </p15:clr>
        </p15:guide>
        <p15:guide id="2" pos="569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65593" autoAdjust="0"/>
  </p:normalViewPr>
  <p:slideViewPr>
    <p:cSldViewPr snapToGrid="0" showGuides="1">
      <p:cViewPr varScale="1">
        <p:scale>
          <a:sx n="72" d="100"/>
          <a:sy n="72" d="100"/>
        </p:scale>
        <p:origin x="2424" y="78"/>
      </p:cViewPr>
      <p:guideLst>
        <p:guide orient="horz" pos="2568"/>
        <p:guide pos="5692"/>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2020-11-25</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Image: https://www.survivingburningman.com/2017/08/06/shoes-bring-burning-man/</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8</a:t>
            </a:fld>
            <a:endParaRPr lang="en-CA"/>
          </a:p>
        </p:txBody>
      </p:sp>
    </p:spTree>
    <p:extLst>
      <p:ext uri="{BB962C8B-B14F-4D97-AF65-F5344CB8AC3E}">
        <p14:creationId xmlns:p14="http://schemas.microsoft.com/office/powerpoint/2010/main" val="820141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-best choice of parameter is the one</a:t>
            </a:r>
            <a:r>
              <a:rPr lang="en-CA" baseline="0" dirty="0" smtClean="0"/>
              <a:t> with the highest likelihood, the one for which the data have the highest probability of occurring</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17</a:t>
            </a:fld>
            <a:endParaRPr lang="en-CA"/>
          </a:p>
        </p:txBody>
      </p:sp>
    </p:spTree>
    <p:extLst>
      <p:ext uri="{BB962C8B-B14F-4D97-AF65-F5344CB8AC3E}">
        <p14:creationId xmlns:p14="http://schemas.microsoft.com/office/powerpoint/2010/main" val="3162242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18</a:t>
            </a:fld>
            <a:endParaRPr lang="en-CA"/>
          </a:p>
        </p:txBody>
      </p:sp>
    </p:spTree>
    <p:extLst>
      <p:ext uri="{BB962C8B-B14F-4D97-AF65-F5344CB8AC3E}">
        <p14:creationId xmlns:p14="http://schemas.microsoft.com/office/powerpoint/2010/main" val="384221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19</a:t>
            </a:fld>
            <a:endParaRPr lang="en-CA"/>
          </a:p>
        </p:txBody>
      </p:sp>
    </p:spTree>
    <p:extLst>
      <p:ext uri="{BB962C8B-B14F-4D97-AF65-F5344CB8AC3E}">
        <p14:creationId xmlns:p14="http://schemas.microsoft.com/office/powerpoint/2010/main" val="84130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20</a:t>
            </a:fld>
            <a:endParaRPr lang="en-CA"/>
          </a:p>
        </p:txBody>
      </p:sp>
    </p:spTree>
    <p:extLst>
      <p:ext uri="{BB962C8B-B14F-4D97-AF65-F5344CB8AC3E}">
        <p14:creationId xmlns:p14="http://schemas.microsoft.com/office/powerpoint/2010/main" val="3320969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21</a:t>
            </a:fld>
            <a:endParaRPr lang="en-CA"/>
          </a:p>
        </p:txBody>
      </p:sp>
    </p:spTree>
    <p:extLst>
      <p:ext uri="{BB962C8B-B14F-4D97-AF65-F5344CB8AC3E}">
        <p14:creationId xmlns:p14="http://schemas.microsoft.com/office/powerpoint/2010/main" val="215350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4139202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23</a:t>
            </a:fld>
            <a:endParaRPr lang="en-CA"/>
          </a:p>
        </p:txBody>
      </p:sp>
    </p:spTree>
    <p:extLst>
      <p:ext uri="{BB962C8B-B14F-4D97-AF65-F5344CB8AC3E}">
        <p14:creationId xmlns:p14="http://schemas.microsoft.com/office/powerpoint/2010/main" val="1245392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24</a:t>
            </a:fld>
            <a:endParaRPr lang="en-CA"/>
          </a:p>
        </p:txBody>
      </p:sp>
    </p:spTree>
    <p:extLst>
      <p:ext uri="{BB962C8B-B14F-4D97-AF65-F5344CB8AC3E}">
        <p14:creationId xmlns:p14="http://schemas.microsoft.com/office/powerpoint/2010/main" val="753774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25</a:t>
            </a:fld>
            <a:endParaRPr lang="en-CA"/>
          </a:p>
        </p:txBody>
      </p:sp>
    </p:spTree>
    <p:extLst>
      <p:ext uri="{BB962C8B-B14F-4D97-AF65-F5344CB8AC3E}">
        <p14:creationId xmlns:p14="http://schemas.microsoft.com/office/powerpoint/2010/main" val="3036637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26</a:t>
            </a:fld>
            <a:endParaRPr lang="en-CA"/>
          </a:p>
        </p:txBody>
      </p:sp>
    </p:spTree>
    <p:extLst>
      <p:ext uri="{BB962C8B-B14F-4D97-AF65-F5344CB8AC3E}">
        <p14:creationId xmlns:p14="http://schemas.microsoft.com/office/powerpoint/2010/main" val="85991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-median time to mating was 13 hours for starved females and 22.8 hours for fed females</a:t>
            </a:r>
            <a:endParaRPr lang="en-CA" dirty="0" smtClean="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9</a:t>
            </a:fld>
            <a:endParaRPr lang="en-CA"/>
          </a:p>
        </p:txBody>
      </p:sp>
    </p:spTree>
    <p:extLst>
      <p:ext uri="{BB962C8B-B14F-4D97-AF65-F5344CB8AC3E}">
        <p14:creationId xmlns:p14="http://schemas.microsoft.com/office/powerpoint/2010/main" val="329882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27</a:t>
            </a:fld>
            <a:endParaRPr lang="en-CA"/>
          </a:p>
        </p:txBody>
      </p:sp>
    </p:spTree>
    <p:extLst>
      <p:ext uri="{BB962C8B-B14F-4D97-AF65-F5344CB8AC3E}">
        <p14:creationId xmlns:p14="http://schemas.microsoft.com/office/powerpoint/2010/main" val="3552714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28</a:t>
            </a:fld>
            <a:endParaRPr lang="en-CA"/>
          </a:p>
        </p:txBody>
      </p:sp>
    </p:spTree>
    <p:extLst>
      <p:ext uri="{BB962C8B-B14F-4D97-AF65-F5344CB8AC3E}">
        <p14:creationId xmlns:p14="http://schemas.microsoft.com/office/powerpoint/2010/main" val="3848574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Tiny wasp parasitizes eggs of cabbage white butterfly</a:t>
            </a:r>
            <a:r>
              <a:rPr lang="en-CA" baseline="0" dirty="0" smtClean="0"/>
              <a:t> by riding on the butterfly until she lands to lay her eggs. Once she lays the eggs, the wasp parasitizes them. Researchers wanted to know whether the wasps could differentiate between butterflies that had been mated and those that hadn’t yet mated. They carried out trials where wasps were presented with mated and unmated female butterflies. Of 32 wasps test, 23 chose mated females and 9 chose unmated females. </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29</a:t>
            </a:fld>
            <a:endParaRPr lang="en-CA"/>
          </a:p>
        </p:txBody>
      </p:sp>
    </p:spTree>
    <p:extLst>
      <p:ext uri="{BB962C8B-B14F-4D97-AF65-F5344CB8AC3E}">
        <p14:creationId xmlns:p14="http://schemas.microsoft.com/office/powerpoint/2010/main" val="783324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Probability model here is</a:t>
            </a:r>
            <a:r>
              <a:rPr lang="en-CA" baseline="0" dirty="0" smtClean="0"/>
              <a:t> conditional on p; we want to estimate the likelihood for different values of p</a:t>
            </a:r>
            <a:endParaRPr lang="en-CA" dirty="0" smtClean="0"/>
          </a:p>
          <a:p>
            <a:r>
              <a:rPr lang="en-CA" dirty="0" smtClean="0"/>
              <a:t>Likelihood</a:t>
            </a:r>
            <a:r>
              <a:rPr lang="en-CA" baseline="0" dirty="0" smtClean="0"/>
              <a:t> formula: probability of obtaining the data for a given value of p</a:t>
            </a:r>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30</a:t>
            </a:fld>
            <a:endParaRPr lang="en-CA"/>
          </a:p>
        </p:txBody>
      </p:sp>
    </p:spTree>
    <p:extLst>
      <p:ext uri="{BB962C8B-B14F-4D97-AF65-F5344CB8AC3E}">
        <p14:creationId xmlns:p14="http://schemas.microsoft.com/office/powerpoint/2010/main" val="4007524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3519295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32</a:t>
            </a:fld>
            <a:endParaRPr lang="en-CA"/>
          </a:p>
        </p:txBody>
      </p:sp>
    </p:spTree>
    <p:extLst>
      <p:ext uri="{BB962C8B-B14F-4D97-AF65-F5344CB8AC3E}">
        <p14:creationId xmlns:p14="http://schemas.microsoft.com/office/powerpoint/2010/main" val="3307905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33</a:t>
            </a:fld>
            <a:endParaRPr lang="en-CA"/>
          </a:p>
        </p:txBody>
      </p:sp>
    </p:spTree>
    <p:extLst>
      <p:ext uri="{BB962C8B-B14F-4D97-AF65-F5344CB8AC3E}">
        <p14:creationId xmlns:p14="http://schemas.microsoft.com/office/powerpoint/2010/main" val="1565609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40</a:t>
            </a:fld>
            <a:endParaRPr lang="en-CA"/>
          </a:p>
        </p:txBody>
      </p:sp>
    </p:spTree>
    <p:extLst>
      <p:ext uri="{BB962C8B-B14F-4D97-AF65-F5344CB8AC3E}">
        <p14:creationId xmlns:p14="http://schemas.microsoft.com/office/powerpoint/2010/main" val="3340469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41</a:t>
            </a:fld>
            <a:endParaRPr lang="en-CA"/>
          </a:p>
        </p:txBody>
      </p:sp>
    </p:spTree>
    <p:extLst>
      <p:ext uri="{BB962C8B-B14F-4D97-AF65-F5344CB8AC3E}">
        <p14:creationId xmlns:p14="http://schemas.microsoft.com/office/powerpoint/2010/main" val="2653386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42</a:t>
            </a:fld>
            <a:endParaRPr lang="en-CA"/>
          </a:p>
        </p:txBody>
      </p:sp>
    </p:spTree>
    <p:extLst>
      <p:ext uri="{BB962C8B-B14F-4D97-AF65-F5344CB8AC3E}">
        <p14:creationId xmlns:p14="http://schemas.microsoft.com/office/powerpoint/2010/main" val="179495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-median time to mating was 13 hours for starved females and 22.8 hours for fed females</a:t>
            </a:r>
            <a:endParaRPr lang="en-CA" dirty="0" smtClean="0"/>
          </a:p>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10</a:t>
            </a:fld>
            <a:endParaRPr lang="en-CA"/>
          </a:p>
        </p:txBody>
      </p:sp>
    </p:spTree>
    <p:extLst>
      <p:ext uri="{BB962C8B-B14F-4D97-AF65-F5344CB8AC3E}">
        <p14:creationId xmlns:p14="http://schemas.microsoft.com/office/powerpoint/2010/main" val="2365496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43</a:t>
            </a:fld>
            <a:endParaRPr lang="en-CA"/>
          </a:p>
        </p:txBody>
      </p:sp>
    </p:spTree>
    <p:extLst>
      <p:ext uri="{BB962C8B-B14F-4D97-AF65-F5344CB8AC3E}">
        <p14:creationId xmlns:p14="http://schemas.microsoft.com/office/powerpoint/2010/main" val="2297427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44</a:t>
            </a:fld>
            <a:endParaRPr lang="en-CA"/>
          </a:p>
        </p:txBody>
      </p:sp>
    </p:spTree>
    <p:extLst>
      <p:ext uri="{BB962C8B-B14F-4D97-AF65-F5344CB8AC3E}">
        <p14:creationId xmlns:p14="http://schemas.microsoft.com/office/powerpoint/2010/main" val="3880246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11</a:t>
            </a:fld>
            <a:endParaRPr lang="en-CA"/>
          </a:p>
        </p:txBody>
      </p:sp>
    </p:spTree>
    <p:extLst>
      <p:ext uri="{BB962C8B-B14F-4D97-AF65-F5344CB8AC3E}">
        <p14:creationId xmlns:p14="http://schemas.microsoft.com/office/powerpoint/2010/main" val="85230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12</a:t>
            </a:fld>
            <a:endParaRPr lang="en-CA"/>
          </a:p>
        </p:txBody>
      </p:sp>
    </p:spTree>
    <p:extLst>
      <p:ext uri="{BB962C8B-B14F-4D97-AF65-F5344CB8AC3E}">
        <p14:creationId xmlns:p14="http://schemas.microsoft.com/office/powerpoint/2010/main" val="1809505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-can use bootstrapping and simulation for more complex modeling</a:t>
            </a:r>
          </a:p>
          <a:p>
            <a:r>
              <a:rPr lang="en-CA" dirty="0" smtClean="0"/>
              <a:t>-example</a:t>
            </a:r>
            <a:r>
              <a:rPr lang="en-CA" baseline="0" dirty="0" smtClean="0"/>
              <a:t> is in Harrison et al. 2017 (reading for tomorrow)</a:t>
            </a:r>
          </a:p>
          <a:p>
            <a:r>
              <a:rPr lang="en-CA" baseline="0" dirty="0" smtClean="0"/>
              <a:t>-excessive zeroes can be a problem with count data (may need to use zero-inflated models)</a:t>
            </a:r>
          </a:p>
          <a:p>
            <a:r>
              <a:rPr lang="en-CA" baseline="0" dirty="0" smtClean="0"/>
              <a:t>-they used simulation to generate 10,000 new data sets from a model they fit to see if there are more zeroes than expected due to chance</a:t>
            </a:r>
          </a:p>
          <a:p>
            <a:r>
              <a:rPr lang="en-CA" baseline="0" dirty="0" smtClean="0"/>
              <a:t>-in this case, their data set (observed number of zeroes, shown in Red) didn’t have more zeroes than would be expected by chance</a:t>
            </a:r>
          </a:p>
          <a:p>
            <a:endParaRPr lang="en-CA" baseline="0" dirty="0" smtClean="0"/>
          </a:p>
          <a:p>
            <a:r>
              <a:rPr lang="en-CA" baseline="0" dirty="0" smtClean="0"/>
              <a:t>-they used bootstrapping to determine whether there was evidence of </a:t>
            </a:r>
            <a:r>
              <a:rPr lang="en-CA" baseline="0" dirty="0" err="1" smtClean="0"/>
              <a:t>overdispersion</a:t>
            </a:r>
            <a:r>
              <a:rPr lang="en-CA" baseline="0" dirty="0" smtClean="0"/>
              <a:t> in their data</a:t>
            </a:r>
          </a:p>
          <a:p>
            <a:r>
              <a:rPr lang="en-CA" baseline="0" dirty="0" smtClean="0"/>
              <a:t>-re-sampled from simulated data 1000 times, each time calculated dispersion parameter and standard error</a:t>
            </a:r>
          </a:p>
          <a:p>
            <a:r>
              <a:rPr lang="en-CA" baseline="0" dirty="0" smtClean="0"/>
              <a:t>-compared expected sum of squares of </a:t>
            </a:r>
            <a:r>
              <a:rPr lang="en-CA" baseline="0" dirty="0" err="1" smtClean="0"/>
              <a:t>pearson</a:t>
            </a:r>
            <a:r>
              <a:rPr lang="en-CA" baseline="0" dirty="0" smtClean="0"/>
              <a:t> residuals under model with a dispersion parameter of 1 to the SS </a:t>
            </a:r>
            <a:r>
              <a:rPr lang="en-CA" baseline="0" dirty="0" err="1" smtClean="0"/>
              <a:t>pearson</a:t>
            </a:r>
            <a:r>
              <a:rPr lang="en-CA" baseline="0" dirty="0" smtClean="0"/>
              <a:t> residuals in the data</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13</a:t>
            </a:fld>
            <a:endParaRPr lang="en-CA"/>
          </a:p>
        </p:txBody>
      </p:sp>
    </p:spTree>
    <p:extLst>
      <p:ext uri="{BB962C8B-B14F-4D97-AF65-F5344CB8AC3E}">
        <p14:creationId xmlns:p14="http://schemas.microsoft.com/office/powerpoint/2010/main" val="2676945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14</a:t>
            </a:fld>
            <a:endParaRPr lang="en-CA"/>
          </a:p>
        </p:txBody>
      </p:sp>
    </p:spTree>
    <p:extLst>
      <p:ext uri="{BB962C8B-B14F-4D97-AF65-F5344CB8AC3E}">
        <p14:creationId xmlns:p14="http://schemas.microsoft.com/office/powerpoint/2010/main" val="2235809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-best choice of parameter is the one</a:t>
            </a:r>
            <a:r>
              <a:rPr lang="en-CA" baseline="0" dirty="0" smtClean="0"/>
              <a:t> with the highest likelihood, the one for which the data have the highest probability of occurring</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15</a:t>
            </a:fld>
            <a:endParaRPr lang="en-CA"/>
          </a:p>
        </p:txBody>
      </p:sp>
    </p:spTree>
    <p:extLst>
      <p:ext uri="{BB962C8B-B14F-4D97-AF65-F5344CB8AC3E}">
        <p14:creationId xmlns:p14="http://schemas.microsoft.com/office/powerpoint/2010/main" val="109640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-best choice of parameter is the one</a:t>
            </a:r>
            <a:r>
              <a:rPr lang="en-CA" baseline="0" dirty="0" smtClean="0"/>
              <a:t> with the highest likelihood, the one for which the data have the highest probability of occurring</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16</a:t>
            </a:fld>
            <a:endParaRPr lang="en-CA"/>
          </a:p>
        </p:txBody>
      </p:sp>
    </p:spTree>
    <p:extLst>
      <p:ext uri="{BB962C8B-B14F-4D97-AF65-F5344CB8AC3E}">
        <p14:creationId xmlns:p14="http://schemas.microsoft.com/office/powerpoint/2010/main" val="107264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2020-11-25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2020-11-25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2020-11-25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2020-11-25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2020-11-25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2020-11-25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2020-11-25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2020-11-25</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0.png"/></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519" y="1848676"/>
            <a:ext cx="8494713" cy="814191"/>
          </a:xfrm>
        </p:spPr>
        <p:txBody>
          <a:bodyPr>
            <a:noAutofit/>
          </a:bodyPr>
          <a:lstStyle/>
          <a:p>
            <a:r>
              <a:rPr lang="en-CA" dirty="0" smtClean="0">
                <a:solidFill>
                  <a:schemeClr val="accent2">
                    <a:lumMod val="40000"/>
                    <a:lumOff val="60000"/>
                  </a:schemeClr>
                </a:solidFill>
              </a:rPr>
              <a:t>Likelihood</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1106424" y="3847733"/>
            <a:ext cx="6858000" cy="1655762"/>
          </a:xfrm>
        </p:spPr>
        <p:txBody>
          <a:bodyPr>
            <a:normAutofit/>
          </a:bodyPr>
          <a:lstStyle/>
          <a:p>
            <a:r>
              <a:rPr lang="en-CA" dirty="0" smtClean="0"/>
              <a:t>NRES 776</a:t>
            </a:r>
          </a:p>
          <a:p>
            <a:r>
              <a:rPr lang="en-CA" dirty="0" smtClean="0"/>
              <a:t>Instructor: Heather Bryan</a:t>
            </a:r>
          </a:p>
          <a:p>
            <a:r>
              <a:rPr lang="en-CA" dirty="0" smtClean="0"/>
              <a:t>Nov 25, 2020</a:t>
            </a:r>
            <a:endParaRPr lang="en-CA" dirty="0"/>
          </a:p>
        </p:txBody>
      </p:sp>
    </p:spTree>
    <p:extLst>
      <p:ext uri="{BB962C8B-B14F-4D97-AF65-F5344CB8AC3E}">
        <p14:creationId xmlns:p14="http://schemas.microsoft.com/office/powerpoint/2010/main" val="478134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77" y="1325563"/>
            <a:ext cx="8826173" cy="3445566"/>
          </a:xfrm>
        </p:spPr>
        <p:txBody>
          <a:bodyPr>
            <a:noAutofit/>
          </a:bodyPr>
          <a:lstStyle/>
          <a:p>
            <a:r>
              <a:rPr lang="en-CA" sz="2800" b="0" dirty="0" smtClean="0">
                <a:solidFill>
                  <a:schemeClr val="tx1"/>
                </a:solidFill>
              </a:rPr>
              <a:t>Difference in median time to mating: -9.8 hours</a:t>
            </a:r>
            <a:br>
              <a:rPr lang="en-CA" sz="2800" b="0" dirty="0" smtClean="0">
                <a:solidFill>
                  <a:schemeClr val="tx1"/>
                </a:solidFill>
              </a:rPr>
            </a:br>
            <a:r>
              <a:rPr lang="en-CA" sz="2800" b="0" dirty="0" smtClean="0">
                <a:solidFill>
                  <a:schemeClr val="tx1"/>
                </a:solidFill>
              </a:rPr>
              <a:t>1) Resample from starved group (n=11) and fed group (n=13)</a:t>
            </a:r>
            <a:br>
              <a:rPr lang="en-CA" sz="2800" b="0" dirty="0" smtClean="0">
                <a:solidFill>
                  <a:schemeClr val="tx1"/>
                </a:solidFill>
              </a:rPr>
            </a:br>
            <a:r>
              <a:rPr lang="en-CA" sz="2800" b="0" dirty="0" smtClean="0">
                <a:solidFill>
                  <a:schemeClr val="tx1"/>
                </a:solidFill>
              </a:rPr>
              <a:t>2) Calculate the median difference in the resampled data</a:t>
            </a:r>
            <a:br>
              <a:rPr lang="en-CA" sz="2800" b="0" dirty="0" smtClean="0">
                <a:solidFill>
                  <a:schemeClr val="tx1"/>
                </a:solidFill>
              </a:rPr>
            </a:br>
            <a:r>
              <a:rPr lang="en-CA" sz="2800" b="0" dirty="0" smtClean="0">
                <a:solidFill>
                  <a:schemeClr val="tx1"/>
                </a:solidFill>
              </a:rPr>
              <a:t>3) Repeat 1000 times</a:t>
            </a:r>
            <a:br>
              <a:rPr lang="en-CA" sz="2800" b="0" dirty="0" smtClean="0">
                <a:solidFill>
                  <a:schemeClr val="tx1"/>
                </a:solidFill>
              </a:rPr>
            </a:br>
            <a:r>
              <a:rPr lang="en-CA" sz="2800" b="0" dirty="0" smtClean="0">
                <a:solidFill>
                  <a:schemeClr val="tx1"/>
                </a:solidFill>
              </a:rPr>
              <a:t>4) Calculate confidence interval on the difference using bootstrap estimates of the difference</a:t>
            </a:r>
            <a:br>
              <a:rPr lang="en-CA" sz="2800" b="0" dirty="0" smtClean="0">
                <a:solidFill>
                  <a:schemeClr val="tx1"/>
                </a:solidFill>
              </a:rPr>
            </a:br>
            <a:endParaRPr lang="en-CA" sz="2800" b="0" dirty="0">
              <a:solidFill>
                <a:schemeClr val="tx1"/>
              </a:solidFill>
            </a:endParaRPr>
          </a:p>
        </p:txBody>
      </p:sp>
      <p:pic>
        <p:nvPicPr>
          <p:cNvPr id="8" name="Picture 7" descr="A photo shows a sagebrush cricke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35023" y="4568248"/>
            <a:ext cx="3169429" cy="228975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dirty="0" smtClean="0"/>
              <a:t>Bootstrapping with multiple groups</a:t>
            </a:r>
            <a:endParaRPr lang="en-CA" dirty="0"/>
          </a:p>
        </p:txBody>
      </p:sp>
    </p:spTree>
    <p:extLst>
      <p:ext uri="{BB962C8B-B14F-4D97-AF65-F5344CB8AC3E}">
        <p14:creationId xmlns:p14="http://schemas.microsoft.com/office/powerpoint/2010/main" val="1314861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a:bodyPr>
          <a:lstStyle/>
          <a:p>
            <a:pPr algn="ctr"/>
            <a:r>
              <a:rPr lang="en-CA" dirty="0" smtClean="0"/>
              <a:t>Bootstrapping with multiple groups</a:t>
            </a:r>
            <a:endParaRPr lang="en-CA" dirty="0"/>
          </a:p>
        </p:txBody>
      </p:sp>
      <p:pic>
        <p:nvPicPr>
          <p:cNvPr id="3" name="Picture Placeholder 5" descr="A histogram shows the frequency of bootstrap replicate difference in median.&#10;The horizontal axis represents Bootstrap replicate difference in median with points ranging from minus 60 to 20 with increments of 20. The vertical axis represents Frequency with points ranging from 0 to 150 with increments of 50. The approximate data are as follows: minus 70 to minus 65 Bootstrap replicate difference in median, frequency 5; minus 65 to minus 60 Bootstrap replicate difference in median, frequency 20; minus 60 to minus 55 Bootstrap replicate difference in median, frequency 25; minus 55 to 50 Bootstrap replicate difference in median, frequency 20; minus 50 to minus 45 Bootstrap replicate difference in median, 10; minus 45 to minus 40 Bootstrap replicate difference in median, 60 frequency; minus 40 to minus 35 Bootstrap replicate difference in median, frequency 50; minus 35 to minus 30 Bootstrap replicate difference in median, frequency 5; minus 30 to minus 25 Bootstrap replicate difference in median, 120 frequency; minus 25 to minus 20, frequency 70; minus 20 to minus 15 Bootstrap replicate difference in median, frequency 20; minus 15 to minus 10 Bootstrap replicate difference in median, frequency 140, minus 10 to minus 5 Bootstrap replicate difference in median, frequency 160; minus 5 to 0 Bootstrap replicate difference in median, frequency 75; 0 to 5, frequency 20; 5 to 10 Bootstrap replicate difference in median, frequency 100; 10 to 15 Bootstrap replicate difference in median, frequency 45; 15 to 20, frequency 10; 20 to 25 Bootstrap replicate difference in median, frequency 4.&#10;FIGURE 19.2-3 The distribution of bootstrap replicate estimates of the difference in median time to mating, in hours, between starved and fed female crickets.">
            <a:extLst>
              <a:ext uri="{FF2B5EF4-FFF2-40B4-BE49-F238E27FC236}">
                <a16:creationId xmlns:a16="http://schemas.microsoft.com/office/drawing/2014/main" xmlns="" id="{1292CCFE-412A-4C1C-8C59-18C708C26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519" y="1325563"/>
            <a:ext cx="6430493" cy="4419503"/>
          </a:xfrm>
          <a:prstGeom prst="rect">
            <a:avLst/>
          </a:prstGeom>
        </p:spPr>
      </p:pic>
      <p:sp>
        <p:nvSpPr>
          <p:cNvPr id="5" name="Rectangle 4"/>
          <p:cNvSpPr/>
          <p:nvPr/>
        </p:nvSpPr>
        <p:spPr>
          <a:xfrm>
            <a:off x="238539" y="5876527"/>
            <a:ext cx="8666922" cy="830997"/>
          </a:xfrm>
          <a:prstGeom prst="rect">
            <a:avLst/>
          </a:prstGeom>
        </p:spPr>
        <p:txBody>
          <a:bodyPr wrap="square">
            <a:spAutoFit/>
          </a:bodyPr>
          <a:lstStyle/>
          <a:p>
            <a:pPr algn="ctr"/>
            <a:r>
              <a:rPr lang="en-CA" sz="2400" dirty="0">
                <a:latin typeface="Arial" panose="020B0604020202020204" pitchFamily="34" charset="0"/>
                <a:cs typeface="Arial" panose="020B0604020202020204" pitchFamily="34" charset="0"/>
              </a:rPr>
              <a:t>95% Confidence </a:t>
            </a:r>
            <a:r>
              <a:rPr lang="en-CA" sz="2400" dirty="0" smtClean="0">
                <a:latin typeface="Arial" panose="020B0604020202020204" pitchFamily="34" charset="0"/>
                <a:cs typeface="Arial" panose="020B0604020202020204" pitchFamily="34" charset="0"/>
              </a:rPr>
              <a:t>Interval (0.025 </a:t>
            </a:r>
            <a:r>
              <a:rPr lang="en-CA" sz="2400" dirty="0">
                <a:latin typeface="Arial" panose="020B0604020202020204" pitchFamily="34" charset="0"/>
                <a:cs typeface="Arial" panose="020B0604020202020204" pitchFamily="34" charset="0"/>
              </a:rPr>
              <a:t>quantile to 0.975 </a:t>
            </a:r>
            <a:r>
              <a:rPr lang="en-CA" sz="2400" dirty="0" smtClean="0">
                <a:latin typeface="Arial" panose="020B0604020202020204" pitchFamily="34" charset="0"/>
                <a:cs typeface="Arial" panose="020B0604020202020204" pitchFamily="34" charset="0"/>
              </a:rPr>
              <a:t>quantile)</a:t>
            </a:r>
          </a:p>
          <a:p>
            <a:pPr algn="ctr"/>
            <a:r>
              <a:rPr lang="en-CA" sz="2400" dirty="0" smtClean="0">
                <a:latin typeface="Arial" panose="020B0604020202020204" pitchFamily="34" charset="0"/>
                <a:cs typeface="Arial" panose="020B0604020202020204" pitchFamily="34" charset="0"/>
              </a:rPr>
              <a:t>-62.5 &lt; difference between medians &lt; 12.2</a:t>
            </a:r>
            <a:endParaRPr lang="en-C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9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a:bodyPr>
          <a:lstStyle/>
          <a:p>
            <a:pPr algn="ctr"/>
            <a:r>
              <a:rPr lang="en-CA" dirty="0" smtClean="0"/>
              <a:t>Assumptions of bootstrapping</a:t>
            </a:r>
            <a:endParaRPr lang="en-CA" dirty="0"/>
          </a:p>
        </p:txBody>
      </p:sp>
      <p:sp>
        <p:nvSpPr>
          <p:cNvPr id="4" name="TextBox 3"/>
          <p:cNvSpPr txBox="1"/>
          <p:nvPr/>
        </p:nvSpPr>
        <p:spPr>
          <a:xfrm>
            <a:off x="669234" y="1206293"/>
            <a:ext cx="7805531" cy="3539430"/>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Each sample is a random sample from corresponding population</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Sample must be large enough to reflect frequency distribution in the population</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Bootstrap analyses on small samples will produce standard errors that are too small and confidence intervals that are too narrow, overestimating the precision of the estimate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139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513" y="0"/>
            <a:ext cx="7105098" cy="1325563"/>
          </a:xfrm>
        </p:spPr>
        <p:txBody>
          <a:bodyPr>
            <a:normAutofit/>
          </a:bodyPr>
          <a:lstStyle/>
          <a:p>
            <a:pPr algn="ctr"/>
            <a:r>
              <a:rPr lang="en-CA" dirty="0" smtClean="0"/>
              <a:t>Simulation Further Applications</a:t>
            </a:r>
            <a:endParaRPr lang="en-CA" baseline="-25000" dirty="0"/>
          </a:p>
        </p:txBody>
      </p:sp>
      <p:pic>
        <p:nvPicPr>
          <p:cNvPr id="3" name="Picture 2"/>
          <p:cNvPicPr>
            <a:picLocks noChangeAspect="1"/>
          </p:cNvPicPr>
          <p:nvPr/>
        </p:nvPicPr>
        <p:blipFill>
          <a:blip r:embed="rId3"/>
          <a:stretch>
            <a:fillRect/>
          </a:stretch>
        </p:blipFill>
        <p:spPr>
          <a:xfrm>
            <a:off x="0" y="1325563"/>
            <a:ext cx="9144000" cy="4649995"/>
          </a:xfrm>
          <a:prstGeom prst="rect">
            <a:avLst/>
          </a:prstGeom>
        </p:spPr>
      </p:pic>
      <p:sp>
        <p:nvSpPr>
          <p:cNvPr id="5" name="TextBox 4"/>
          <p:cNvSpPr txBox="1"/>
          <p:nvPr/>
        </p:nvSpPr>
        <p:spPr>
          <a:xfrm>
            <a:off x="0" y="6122504"/>
            <a:ext cx="9036050"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Assessing model fit for GLMMs (Harrison et al. 2017)</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2135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normAutofit/>
          </a:bodyPr>
          <a:lstStyle/>
          <a:p>
            <a:pPr algn="ctr"/>
            <a:r>
              <a:rPr lang="en-CA" dirty="0" smtClean="0"/>
              <a:t>Summary for simulation and bootstrapping</a:t>
            </a:r>
            <a:endParaRPr lang="en-CA" dirty="0"/>
          </a:p>
        </p:txBody>
      </p:sp>
      <p:sp>
        <p:nvSpPr>
          <p:cNvPr id="4" name="TextBox 3"/>
          <p:cNvSpPr txBox="1"/>
          <p:nvPr/>
        </p:nvSpPr>
        <p:spPr>
          <a:xfrm>
            <a:off x="311426" y="1616765"/>
            <a:ext cx="8521148" cy="3108543"/>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Simulation can be used in hypothesis testing where the frequency distribution of test statistics calculated on the simulated samples gives a null distribution of the test statistic</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Bootstrapping can be used to calculate standard errors of estimates and confidence intervals of parameters by resampling from the data</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90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What is 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1162759"/>
            <a:ext cx="8229600" cy="2913942"/>
          </a:xfrm>
        </p:spPr>
        <p:txBody>
          <a:bodyPr>
            <a:noAutofit/>
          </a:bodyPr>
          <a:lstStyle/>
          <a:p>
            <a:pPr marL="0" indent="0" fontAlgn="base">
              <a:buNone/>
            </a:pPr>
            <a:r>
              <a:rPr lang="en-US" dirty="0"/>
              <a:t>Likelihood measures how well </a:t>
            </a:r>
            <a:r>
              <a:rPr lang="en-US" dirty="0" smtClean="0"/>
              <a:t>the data support a particular value for a parameter.</a:t>
            </a:r>
            <a:endParaRPr lang="en-US" dirty="0"/>
          </a:p>
          <a:p>
            <a:pPr marL="0" indent="0" fontAlgn="base">
              <a:buNone/>
            </a:pPr>
            <a:endParaRPr lang="en-US" dirty="0"/>
          </a:p>
        </p:txBody>
      </p:sp>
    </p:spTree>
    <p:extLst>
      <p:ext uri="{BB962C8B-B14F-4D97-AF65-F5344CB8AC3E}">
        <p14:creationId xmlns:p14="http://schemas.microsoft.com/office/powerpoint/2010/main" val="405243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What is 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1162759"/>
            <a:ext cx="8229600" cy="2913942"/>
          </a:xfrm>
        </p:spPr>
        <p:txBody>
          <a:bodyPr>
            <a:noAutofit/>
          </a:bodyPr>
          <a:lstStyle/>
          <a:p>
            <a:pPr marL="0" indent="0" fontAlgn="base">
              <a:buNone/>
            </a:pPr>
            <a:r>
              <a:rPr lang="en-US" dirty="0"/>
              <a:t>Likelihood measures how well </a:t>
            </a:r>
            <a:r>
              <a:rPr lang="en-US" dirty="0" smtClean="0"/>
              <a:t>the data support a particular value for a parameter.</a:t>
            </a:r>
            <a:endParaRPr lang="en-US" dirty="0"/>
          </a:p>
          <a:p>
            <a:pPr marL="0" indent="0" fontAlgn="base">
              <a:buNone/>
            </a:pPr>
            <a:endParaRPr lang="en-US" dirty="0"/>
          </a:p>
          <a:p>
            <a:pPr marL="0" indent="0" fontAlgn="base">
              <a:buNone/>
            </a:pPr>
            <a:r>
              <a:rPr lang="en-US" dirty="0"/>
              <a:t>The likelihood of a specified parameter value is calculated as the probability of the data given this parameter value</a:t>
            </a:r>
            <a:r>
              <a:rPr lang="en-US" dirty="0" smtClean="0"/>
              <a:t>.</a:t>
            </a:r>
          </a:p>
          <a:p>
            <a:pPr marL="0" indent="0" fontAlgn="base">
              <a:buNone/>
            </a:pPr>
            <a:endParaRPr lang="en-US" dirty="0"/>
          </a:p>
        </p:txBody>
      </p:sp>
    </p:spTree>
    <p:extLst>
      <p:ext uri="{BB962C8B-B14F-4D97-AF65-F5344CB8AC3E}">
        <p14:creationId xmlns:p14="http://schemas.microsoft.com/office/powerpoint/2010/main" val="53397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What is 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1162759"/>
            <a:ext cx="8229600" cy="2913942"/>
          </a:xfrm>
        </p:spPr>
        <p:txBody>
          <a:bodyPr>
            <a:noAutofit/>
          </a:bodyPr>
          <a:lstStyle/>
          <a:p>
            <a:pPr marL="0" indent="0" fontAlgn="base">
              <a:buNone/>
            </a:pPr>
            <a:r>
              <a:rPr lang="en-US" dirty="0"/>
              <a:t>Likelihood measures how well </a:t>
            </a:r>
            <a:r>
              <a:rPr lang="en-US" dirty="0" smtClean="0"/>
              <a:t>the data support a particular value for a parameter.</a:t>
            </a:r>
            <a:endParaRPr lang="en-US" dirty="0"/>
          </a:p>
          <a:p>
            <a:pPr marL="0" indent="0" fontAlgn="base">
              <a:buNone/>
            </a:pPr>
            <a:endParaRPr lang="en-US" dirty="0"/>
          </a:p>
          <a:p>
            <a:pPr marL="0" indent="0" fontAlgn="base">
              <a:buNone/>
            </a:pPr>
            <a:r>
              <a:rPr lang="en-US" dirty="0"/>
              <a:t>The likelihood of a specified parameter value is calculated as the probability of the data given this parameter value</a:t>
            </a:r>
            <a:r>
              <a:rPr lang="en-US" dirty="0" smtClean="0"/>
              <a:t>.</a:t>
            </a:r>
          </a:p>
          <a:p>
            <a:pPr marL="0" indent="0" fontAlgn="base">
              <a:buNone/>
            </a:pPr>
            <a:endParaRPr lang="en-US" dirty="0"/>
          </a:p>
          <a:p>
            <a:pPr marL="0" indent="0" fontAlgn="base">
              <a:buNone/>
            </a:pPr>
            <a:r>
              <a:rPr lang="en-US" dirty="0" smtClean="0"/>
              <a:t>Likelihood methods involve calculating the probability of obtaining the observed data for each possible value of the parameter and comparing the probability between different possible values</a:t>
            </a:r>
            <a:endParaRPr lang="en-US" dirty="0"/>
          </a:p>
        </p:txBody>
      </p:sp>
    </p:spTree>
    <p:extLst>
      <p:ext uri="{BB962C8B-B14F-4D97-AF65-F5344CB8AC3E}">
        <p14:creationId xmlns:p14="http://schemas.microsoft.com/office/powerpoint/2010/main" val="294070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What is 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1162759"/>
            <a:ext cx="8229600" cy="2913942"/>
          </a:xfrm>
        </p:spPr>
        <p:txBody>
          <a:bodyPr>
            <a:noAutofit/>
          </a:bodyPr>
          <a:lstStyle/>
          <a:p>
            <a:pPr marL="0" indent="0" fontAlgn="base">
              <a:buNone/>
            </a:pPr>
            <a:r>
              <a:rPr lang="en-US" dirty="0" smtClean="0"/>
              <a:t>Likelihoods of parameters closer to true value should be higher than those farther from the true value</a:t>
            </a:r>
          </a:p>
          <a:p>
            <a:pPr marL="0" indent="0" fontAlgn="base">
              <a:buNone/>
            </a:pPr>
            <a:endParaRPr lang="en-US" dirty="0" smtClean="0"/>
          </a:p>
        </p:txBody>
      </p:sp>
    </p:spTree>
    <p:extLst>
      <p:ext uri="{BB962C8B-B14F-4D97-AF65-F5344CB8AC3E}">
        <p14:creationId xmlns:p14="http://schemas.microsoft.com/office/powerpoint/2010/main" val="331441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What is 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1162759"/>
            <a:ext cx="8229600" cy="2913942"/>
          </a:xfrm>
        </p:spPr>
        <p:txBody>
          <a:bodyPr>
            <a:noAutofit/>
          </a:bodyPr>
          <a:lstStyle/>
          <a:p>
            <a:pPr marL="0" indent="0" fontAlgn="base">
              <a:buNone/>
            </a:pPr>
            <a:r>
              <a:rPr lang="en-US" dirty="0" smtClean="0"/>
              <a:t>Likelihoods of parameters closer to true value should be higher than those farther from the true value</a:t>
            </a:r>
          </a:p>
          <a:p>
            <a:pPr marL="0" indent="0" fontAlgn="base">
              <a:buNone/>
            </a:pPr>
            <a:endParaRPr lang="en-US" dirty="0" smtClean="0"/>
          </a:p>
          <a:p>
            <a:pPr marL="0" indent="0" fontAlgn="base">
              <a:buNone/>
            </a:pPr>
            <a:r>
              <a:rPr lang="en-US" dirty="0" smtClean="0"/>
              <a:t>Maximum likelihood estimate is the value of the parameter for which the likelihood is highest</a:t>
            </a:r>
          </a:p>
          <a:p>
            <a:pPr marL="0" indent="0" fontAlgn="base">
              <a:buNone/>
            </a:pPr>
            <a:endParaRPr lang="en-US" dirty="0" smtClean="0"/>
          </a:p>
        </p:txBody>
      </p:sp>
    </p:spTree>
    <p:extLst>
      <p:ext uri="{BB962C8B-B14F-4D97-AF65-F5344CB8AC3E}">
        <p14:creationId xmlns:p14="http://schemas.microsoft.com/office/powerpoint/2010/main" val="177371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366" y="0"/>
            <a:ext cx="8494713" cy="814191"/>
          </a:xfrm>
        </p:spPr>
        <p:txBody>
          <a:bodyPr>
            <a:noAutofit/>
          </a:bodyPr>
          <a:lstStyle/>
          <a:p>
            <a:r>
              <a:rPr lang="en-CA" dirty="0" smtClean="0">
                <a:solidFill>
                  <a:schemeClr val="accent2">
                    <a:lumMod val="40000"/>
                    <a:lumOff val="60000"/>
                  </a:schemeClr>
                </a:solidFill>
              </a:rPr>
              <a:t>Announcements</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277366" y="932254"/>
            <a:ext cx="8738009" cy="5614320"/>
          </a:xfrm>
        </p:spPr>
        <p:txBody>
          <a:bodyPr>
            <a:noAutofit/>
          </a:bodyPr>
          <a:lstStyle/>
          <a:p>
            <a:pPr marL="457200" indent="-457200" algn="l">
              <a:buFont typeface="Arial" panose="020B0604020202020204" pitchFamily="34" charset="0"/>
              <a:buChar char="•"/>
            </a:pPr>
            <a:r>
              <a:rPr lang="en-CA" sz="2400" dirty="0" smtClean="0"/>
              <a:t>1</a:t>
            </a:r>
            <a:r>
              <a:rPr lang="en-CA" sz="2400" baseline="30000" dirty="0" smtClean="0"/>
              <a:t>st</a:t>
            </a:r>
            <a:r>
              <a:rPr lang="en-CA" sz="2400" dirty="0" smtClean="0"/>
              <a:t> draft of Project 2 due in lab next week for peer review session</a:t>
            </a:r>
          </a:p>
        </p:txBody>
      </p:sp>
    </p:spTree>
    <p:extLst>
      <p:ext uri="{BB962C8B-B14F-4D97-AF65-F5344CB8AC3E}">
        <p14:creationId xmlns:p14="http://schemas.microsoft.com/office/powerpoint/2010/main" val="3076079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What is 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1162759"/>
            <a:ext cx="8229600" cy="2913942"/>
          </a:xfrm>
        </p:spPr>
        <p:txBody>
          <a:bodyPr>
            <a:noAutofit/>
          </a:bodyPr>
          <a:lstStyle/>
          <a:p>
            <a:pPr marL="0" indent="0" fontAlgn="base">
              <a:buNone/>
            </a:pPr>
            <a:r>
              <a:rPr lang="en-US" dirty="0" smtClean="0"/>
              <a:t>Likelihoods of parameters closer to true value should be higher than those farther from the true value</a:t>
            </a:r>
          </a:p>
          <a:p>
            <a:pPr marL="0" indent="0" fontAlgn="base">
              <a:buNone/>
            </a:pPr>
            <a:endParaRPr lang="en-US" dirty="0" smtClean="0"/>
          </a:p>
          <a:p>
            <a:pPr marL="0" indent="0" fontAlgn="base">
              <a:buNone/>
            </a:pPr>
            <a:r>
              <a:rPr lang="en-US" dirty="0" smtClean="0"/>
              <a:t>Maximum likelihood estimate is the value of the parameter for which the likelihood is highest</a:t>
            </a:r>
          </a:p>
          <a:p>
            <a:pPr marL="0" indent="0" fontAlgn="base">
              <a:buNone/>
            </a:pPr>
            <a:endParaRPr lang="en-US" dirty="0" smtClean="0"/>
          </a:p>
          <a:p>
            <a:pPr marL="0" indent="0" fontAlgn="base">
              <a:buNone/>
            </a:pPr>
            <a:r>
              <a:rPr lang="en-US" dirty="0" smtClean="0"/>
              <a:t>Examples of maximum likelihood estimates: mean, proportion</a:t>
            </a:r>
            <a:endParaRPr lang="en-US" dirty="0"/>
          </a:p>
        </p:txBody>
      </p:sp>
    </p:spTree>
    <p:extLst>
      <p:ext uri="{BB962C8B-B14F-4D97-AF65-F5344CB8AC3E}">
        <p14:creationId xmlns:p14="http://schemas.microsoft.com/office/powerpoint/2010/main" val="3539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Uses of 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457200" y="1162759"/>
            <a:ext cx="8229600" cy="4880232"/>
          </a:xfrm>
        </p:spPr>
        <p:txBody>
          <a:bodyPr>
            <a:noAutofit/>
          </a:bodyPr>
          <a:lstStyle/>
          <a:p>
            <a:pPr fontAlgn="base"/>
            <a:r>
              <a:rPr lang="en-US" dirty="0" smtClean="0"/>
              <a:t>Inferring evolutionary history from genomic data</a:t>
            </a:r>
          </a:p>
          <a:p>
            <a:pPr fontAlgn="base"/>
            <a:r>
              <a:rPr lang="en-US" dirty="0" smtClean="0"/>
              <a:t>Phylogeny</a:t>
            </a:r>
          </a:p>
          <a:p>
            <a:pPr fontAlgn="base"/>
            <a:r>
              <a:rPr lang="en-US" dirty="0" smtClean="0"/>
              <a:t>Maximum likelihood estimates sometimes used as best guess of parameter value</a:t>
            </a:r>
          </a:p>
          <a:p>
            <a:pPr fontAlgn="base"/>
            <a:r>
              <a:rPr lang="en-US" dirty="0" smtClean="0"/>
              <a:t>Fit many different types of complex models</a:t>
            </a:r>
          </a:p>
          <a:p>
            <a:pPr fontAlgn="base"/>
            <a:r>
              <a:rPr lang="en-US" dirty="0" smtClean="0"/>
              <a:t>Provide confidence intervals</a:t>
            </a:r>
          </a:p>
          <a:p>
            <a:pPr fontAlgn="base"/>
            <a:r>
              <a:rPr lang="en-US" dirty="0" smtClean="0"/>
              <a:t>Test hypotheses (including data that aren’t normally distributed)</a:t>
            </a:r>
          </a:p>
          <a:p>
            <a:pPr fontAlgn="base"/>
            <a:r>
              <a:rPr lang="en-US" dirty="0" smtClean="0"/>
              <a:t>Bayesian statistics</a:t>
            </a:r>
            <a:endParaRPr lang="en-US" dirty="0"/>
          </a:p>
        </p:txBody>
      </p:sp>
    </p:spTree>
    <p:extLst>
      <p:ext uri="{BB962C8B-B14F-4D97-AF65-F5344CB8AC3E}">
        <p14:creationId xmlns:p14="http://schemas.microsoft.com/office/powerpoint/2010/main" val="419241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Review of probability</a:t>
            </a:r>
            <a:endParaRPr lang="en-CA" dirty="0"/>
          </a:p>
        </p:txBody>
      </p:sp>
      <p:sp>
        <p:nvSpPr>
          <p:cNvPr id="4" name="TextBox 3"/>
          <p:cNvSpPr txBox="1"/>
          <p:nvPr/>
        </p:nvSpPr>
        <p:spPr>
          <a:xfrm>
            <a:off x="198782" y="901148"/>
            <a:ext cx="8521148" cy="1384995"/>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a:t>The </a:t>
            </a:r>
            <a:r>
              <a:rPr lang="en-US" sz="2800" i="1" dirty="0"/>
              <a:t>probability</a:t>
            </a:r>
            <a:r>
              <a:rPr lang="en-US" sz="2800" dirty="0"/>
              <a:t> of an event is the </a:t>
            </a:r>
            <a:r>
              <a:rPr lang="en-US" sz="2800" u="sng" dirty="0"/>
              <a:t>proportion</a:t>
            </a:r>
            <a:r>
              <a:rPr lang="en-US" sz="2800" dirty="0"/>
              <a:t> of times that the event would occur if we repeated a random trial over and over again under the same conditions</a:t>
            </a:r>
            <a:r>
              <a:rPr lang="en-US" sz="2800" dirty="0" smtClean="0"/>
              <a:t>.</a:t>
            </a:r>
            <a:endParaRPr lang="en-US" sz="2800" dirty="0"/>
          </a:p>
        </p:txBody>
      </p:sp>
    </p:spTree>
    <p:extLst>
      <p:ext uri="{BB962C8B-B14F-4D97-AF65-F5344CB8AC3E}">
        <p14:creationId xmlns:p14="http://schemas.microsoft.com/office/powerpoint/2010/main" val="148531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Review of probability</a:t>
            </a:r>
            <a:endParaRPr lang="en-CA" dirty="0"/>
          </a:p>
        </p:txBody>
      </p:sp>
      <p:sp>
        <p:nvSpPr>
          <p:cNvPr id="4" name="TextBox 3"/>
          <p:cNvSpPr txBox="1"/>
          <p:nvPr/>
        </p:nvSpPr>
        <p:spPr>
          <a:xfrm>
            <a:off x="198782" y="901148"/>
            <a:ext cx="8521148" cy="2677656"/>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a:t>The </a:t>
            </a:r>
            <a:r>
              <a:rPr lang="en-US" sz="2800" i="1" dirty="0"/>
              <a:t>probability</a:t>
            </a:r>
            <a:r>
              <a:rPr lang="en-US" sz="2800" dirty="0"/>
              <a:t> of an event is the </a:t>
            </a:r>
            <a:r>
              <a:rPr lang="en-US" sz="2800" u="sng" dirty="0"/>
              <a:t>proportion</a:t>
            </a:r>
            <a:r>
              <a:rPr lang="en-US" sz="2800" dirty="0"/>
              <a:t> of times that the event would occur if we repeated a random trial over and over again under the same conditions.</a:t>
            </a:r>
          </a:p>
          <a:p>
            <a:pPr marL="457200" indent="-457200" fontAlgn="base">
              <a:buFont typeface="Arial" panose="020B0604020202020204" pitchFamily="34" charset="0"/>
              <a:buChar char="•"/>
            </a:pPr>
            <a:r>
              <a:rPr lang="en-US" sz="2800" dirty="0"/>
              <a:t>A </a:t>
            </a:r>
            <a:r>
              <a:rPr lang="en-US" sz="2800" i="1" dirty="0"/>
              <a:t>probability distribution</a:t>
            </a:r>
            <a:r>
              <a:rPr lang="en-US" sz="2800" dirty="0"/>
              <a:t> is a list of all mutually exclusive outcomes of a random trial and their probabilities of occurrence.</a:t>
            </a:r>
            <a:endParaRPr lang="en-US" sz="2800" dirty="0"/>
          </a:p>
        </p:txBody>
      </p:sp>
    </p:spTree>
    <p:extLst>
      <p:ext uri="{BB962C8B-B14F-4D97-AF65-F5344CB8AC3E}">
        <p14:creationId xmlns:p14="http://schemas.microsoft.com/office/powerpoint/2010/main" val="193728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Review of probability</a:t>
            </a:r>
            <a:endParaRPr lang="en-CA" dirty="0"/>
          </a:p>
        </p:txBody>
      </p:sp>
      <p:sp>
        <p:nvSpPr>
          <p:cNvPr id="4" name="TextBox 3"/>
          <p:cNvSpPr txBox="1"/>
          <p:nvPr/>
        </p:nvSpPr>
        <p:spPr>
          <a:xfrm>
            <a:off x="198782" y="1011206"/>
            <a:ext cx="8521148" cy="954107"/>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Right handedness in toads (expected H0 p = 0.5)</a:t>
            </a:r>
          </a:p>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Binominal probability distribution</a:t>
            </a:r>
            <a:endParaRPr lang="en-US" sz="2800" dirty="0">
              <a:latin typeface="Arial" panose="020B0604020202020204" pitchFamily="34" charset="0"/>
              <a:cs typeface="Arial" panose="020B0604020202020204" pitchFamily="34" charset="0"/>
            </a:endParaRPr>
          </a:p>
        </p:txBody>
      </p:sp>
      <p:pic>
        <p:nvPicPr>
          <p:cNvPr id="5" name="Picture 2" descr="A photo of a toad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0655" y="3411013"/>
            <a:ext cx="3739275" cy="3446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histogram plots probability for different number of right-handed toads.&#10;The approximate data are as follows. 2 right-handed toads, probability zero point zero zero two five; 3, zero point zero zero five; 4, zero point zero one; 5, zero point zero three; 6, zero point zero seven; 7, zero point one two; 8, zero point one six five; 9, zero point one eight; 10, zero point one six five; 11, zero point one two; 12, zero point zero seven; 13, zero point zero three; 14, zero point zero one; 15, zero point zero zero five; 16, zero point zero zero two five. Rectangular bars 2, 3, 4, 14, 15, and 16 are shaded. 9 is highlighted with label, Expected value under H not. 14 is highlighted with label Observed value.&#10;FIGURE 6.2-2 The null distribution for the number of right-handed toads out of the 18 sampled. Outcomes in red are values as different as, or more different from, the expectation under 0 H than 14, the number observed in the data."/>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83703" y="3411013"/>
            <a:ext cx="4025144" cy="34469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7" name="TextBox 6"/>
              <p:cNvSpPr txBox="1"/>
              <p:nvPr/>
            </p:nvSpPr>
            <p:spPr>
              <a:xfrm>
                <a:off x="742121" y="2084706"/>
                <a:ext cx="7659757"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rPr>
                          </m:ctrlPr>
                        </m:funcPr>
                        <m:fName>
                          <m:r>
                            <m:rPr>
                              <m:sty m:val="p"/>
                            </m:rPr>
                            <a:rPr lang="en-CA" sz="2400" b="0" i="0" smtClean="0">
                              <a:latin typeface="Cambria Math" panose="02040503050406030204" pitchFamily="18" charset="0"/>
                            </a:rPr>
                            <m:t>Pr</m:t>
                          </m:r>
                        </m:fName>
                        <m:e>
                          <m:r>
                            <a:rPr lang="en-CA" sz="2400" i="1">
                              <a:latin typeface="Cambria Math" panose="02040503050406030204" pitchFamily="18" charset="0"/>
                            </a:rPr>
                            <m:t>[</m:t>
                          </m:r>
                          <m:r>
                            <a:rPr lang="en-CA" sz="2400" i="1">
                              <a:latin typeface="Cambria Math" panose="02040503050406030204" pitchFamily="18" charset="0"/>
                            </a:rPr>
                            <m:t>𝑌</m:t>
                          </m:r>
                          <m:r>
                            <a:rPr lang="en-CA" sz="2400" i="1">
                              <a:latin typeface="Cambria Math" panose="02040503050406030204" pitchFamily="18" charset="0"/>
                            </a:rPr>
                            <m:t> </m:t>
                          </m:r>
                          <m:r>
                            <a:rPr lang="en-CA" sz="2400" i="1">
                              <a:latin typeface="Cambria Math" panose="02040503050406030204" pitchFamily="18" charset="0"/>
                            </a:rPr>
                            <m:t>𝑡𝑜𝑎𝑑𝑠</m:t>
                          </m:r>
                          <m:r>
                            <a:rPr lang="en-CA" sz="2400" i="1">
                              <a:latin typeface="Cambria Math" panose="02040503050406030204" pitchFamily="18" charset="0"/>
                            </a:rPr>
                            <m:t> </m:t>
                          </m:r>
                          <m:r>
                            <a:rPr lang="en-CA" sz="2400" i="1">
                              <a:latin typeface="Cambria Math" panose="02040503050406030204" pitchFamily="18" charset="0"/>
                            </a:rPr>
                            <m:t>𝑏𝑒𝑖𝑛𝑔</m:t>
                          </m:r>
                          <m:r>
                            <a:rPr lang="en-CA" sz="2400" i="1">
                              <a:latin typeface="Cambria Math" panose="02040503050406030204" pitchFamily="18" charset="0"/>
                            </a:rPr>
                            <m:t> </m:t>
                          </m:r>
                          <m:r>
                            <a:rPr lang="en-CA" sz="2400" i="1">
                              <a:latin typeface="Cambria Math" panose="02040503050406030204" pitchFamily="18" charset="0"/>
                            </a:rPr>
                            <m:t>𝑟𝑖𝑔h𝑡</m:t>
                          </m:r>
                          <m:r>
                            <a:rPr lang="en-CA" sz="2400" i="1">
                              <a:latin typeface="Cambria Math" panose="02040503050406030204" pitchFamily="18" charset="0"/>
                            </a:rPr>
                            <m:t> </m:t>
                          </m:r>
                          <m:r>
                            <a:rPr lang="en-CA" sz="2400" i="1">
                              <a:latin typeface="Cambria Math" panose="02040503050406030204" pitchFamily="18" charset="0"/>
                            </a:rPr>
                            <m:t>h𝑎𝑛𝑑𝑒𝑑</m:t>
                          </m:r>
                          <m:r>
                            <a:rPr lang="en-CA" sz="2400" b="0" i="1" smtClean="0">
                              <a:latin typeface="Cambria Math" panose="02040503050406030204" pitchFamily="18" charset="0"/>
                            </a:rPr>
                            <m:t>]</m:t>
                          </m:r>
                        </m:e>
                      </m:func>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f>
                            <m:fPr>
                              <m:ctrlPr>
                                <a:rPr lang="en-CA" sz="2400" i="1">
                                  <a:latin typeface="Cambria Math" panose="02040503050406030204" pitchFamily="18" charset="0"/>
                                </a:rPr>
                              </m:ctrlPr>
                            </m:fPr>
                            <m:num>
                              <m:r>
                                <a:rPr lang="en-CA" sz="2400" i="1">
                                  <a:latin typeface="Cambria Math" panose="02040503050406030204" pitchFamily="18" charset="0"/>
                                </a:rPr>
                                <m:t>𝑛</m:t>
                              </m:r>
                            </m:num>
                            <m:den>
                              <m:r>
                                <a:rPr lang="en-CA" sz="2400" i="1">
                                  <a:latin typeface="Cambria Math" panose="02040503050406030204" pitchFamily="18" charset="0"/>
                                </a:rPr>
                                <m:t>𝑦</m:t>
                              </m:r>
                            </m:den>
                          </m:f>
                        </m:e>
                      </m:d>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𝑝</m:t>
                          </m:r>
                        </m:e>
                        <m:sup>
                          <m:r>
                            <a:rPr lang="en-CA" sz="2400" b="0" i="1" smtClean="0">
                              <a:latin typeface="Cambria Math" panose="02040503050406030204" pitchFamily="18" charset="0"/>
                            </a:rPr>
                            <m:t>𝑌</m:t>
                          </m:r>
                        </m:sup>
                      </m:sSup>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(1−</m:t>
                          </m:r>
                          <m:r>
                            <a:rPr lang="en-CA" sz="2400" b="0" i="1" smtClean="0">
                              <a:latin typeface="Cambria Math" panose="02040503050406030204" pitchFamily="18" charset="0"/>
                            </a:rPr>
                            <m:t>𝑝</m:t>
                          </m:r>
                          <m:r>
                            <a:rPr lang="en-CA" sz="2400" b="0" i="1" smtClean="0">
                              <a:latin typeface="Cambria Math" panose="02040503050406030204" pitchFamily="18" charset="0"/>
                            </a:rPr>
                            <m:t>)</m:t>
                          </m:r>
                        </m:e>
                        <m:sup>
                          <m:r>
                            <a:rPr lang="en-CA" sz="2400" b="0" i="1" smtClean="0">
                              <a:latin typeface="Cambria Math" panose="02040503050406030204" pitchFamily="18" charset="0"/>
                            </a:rPr>
                            <m:t>𝑛</m:t>
                          </m:r>
                          <m:r>
                            <a:rPr lang="en-CA" sz="2400" b="0" i="1" smtClean="0">
                              <a:latin typeface="Cambria Math" panose="02040503050406030204" pitchFamily="18" charset="0"/>
                            </a:rPr>
                            <m:t>−</m:t>
                          </m:r>
                          <m:r>
                            <a:rPr lang="en-CA" sz="2400" b="0" i="1" smtClean="0">
                              <a:latin typeface="Cambria Math" panose="02040503050406030204" pitchFamily="18" charset="0"/>
                            </a:rPr>
                            <m:t>𝑌</m:t>
                          </m:r>
                        </m:sup>
                      </m:sSup>
                    </m:oMath>
                  </m:oMathPara>
                </a14:m>
                <a:endParaRPr lang="en-CA" sz="2400" dirty="0"/>
              </a:p>
            </p:txBody>
          </p:sp>
        </mc:Choice>
        <mc:Fallback>
          <p:sp>
            <p:nvSpPr>
              <p:cNvPr id="7" name="TextBox 6"/>
              <p:cNvSpPr txBox="1">
                <a:spLocks noRot="1" noChangeAspect="1" noMove="1" noResize="1" noEditPoints="1" noAdjustHandles="1" noChangeArrowheads="1" noChangeShapeType="1" noTextEdit="1"/>
              </p:cNvSpPr>
              <p:nvPr/>
            </p:nvSpPr>
            <p:spPr>
              <a:xfrm>
                <a:off x="742121" y="2084706"/>
                <a:ext cx="7659757" cy="922176"/>
              </a:xfrm>
              <a:prstGeom prst="rect">
                <a:avLst/>
              </a:prstGeom>
              <a:blipFill rotWithShape="0">
                <a:blip r:embed="rId5"/>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86201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Calculating Likelihood</a:t>
            </a:r>
            <a:endParaRPr lang="en-CA" dirty="0"/>
          </a:p>
        </p:txBody>
      </p:sp>
      <p:sp>
        <p:nvSpPr>
          <p:cNvPr id="4" name="TextBox 3"/>
          <p:cNvSpPr txBox="1"/>
          <p:nvPr/>
        </p:nvSpPr>
        <p:spPr>
          <a:xfrm>
            <a:off x="198782" y="901148"/>
            <a:ext cx="8521148" cy="3539430"/>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Likelihood is a conditional probability</a:t>
            </a:r>
          </a:p>
          <a:p>
            <a:pPr fontAlgn="base"/>
            <a:endParaRPr lang="en-US" sz="2800" dirty="0" smtClean="0">
              <a:latin typeface="Arial" panose="020B0604020202020204" pitchFamily="34" charset="0"/>
              <a:cs typeface="Arial" panose="020B0604020202020204" pitchFamily="34" charset="0"/>
            </a:endParaRPr>
          </a:p>
          <a:p>
            <a:pPr marL="457200" indent="-457200" fontAlgn="base">
              <a:buFont typeface="Arial" panose="020B0604020202020204" pitchFamily="34" charset="0"/>
              <a:buChar char="•"/>
            </a:pPr>
            <a:r>
              <a:rPr lang="en-CA" sz="2800" dirty="0">
                <a:latin typeface="Arial" panose="020B0604020202020204" pitchFamily="34" charset="0"/>
                <a:cs typeface="Arial" panose="020B0604020202020204" pitchFamily="34" charset="0"/>
              </a:rPr>
              <a:t>That is, the likelihood of a parameter value given the data, L(</a:t>
            </a:r>
            <a:r>
              <a:rPr lang="en-CA" sz="2800" dirty="0" err="1">
                <a:latin typeface="Arial" panose="020B0604020202020204" pitchFamily="34" charset="0"/>
                <a:cs typeface="Arial" panose="020B0604020202020204" pitchFamily="34" charset="0"/>
              </a:rPr>
              <a:t>Param</a:t>
            </a:r>
            <a:r>
              <a:rPr lang="en-CA" sz="2800" dirty="0">
                <a:latin typeface="Arial" panose="020B0604020202020204" pitchFamily="34" charset="0"/>
                <a:cs typeface="Arial" panose="020B0604020202020204" pitchFamily="34" charset="0"/>
              </a:rPr>
              <a:t> val. | D), is the probability of the data given this parameter value.</a:t>
            </a:r>
          </a:p>
          <a:p>
            <a:pPr marL="457200" indent="-457200" fontAlgn="base">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a:p>
            <a:pPr marL="457200" indent="-457200" fontAlgn="base">
              <a:buFont typeface="Arial" panose="020B0604020202020204" pitchFamily="34" charset="0"/>
              <a:buChar char="•"/>
            </a:pPr>
            <a:r>
              <a:rPr lang="en-CA" sz="2800" dirty="0">
                <a:latin typeface="Arial" panose="020B0604020202020204" pitchFamily="34" charset="0"/>
                <a:cs typeface="Arial" panose="020B0604020202020204" pitchFamily="34" charset="0"/>
              </a:rPr>
              <a:t>L(</a:t>
            </a:r>
            <a:r>
              <a:rPr lang="en-CA" sz="2800" dirty="0" err="1">
                <a:latin typeface="Arial" panose="020B0604020202020204" pitchFamily="34" charset="0"/>
                <a:cs typeface="Arial" panose="020B0604020202020204" pitchFamily="34" charset="0"/>
              </a:rPr>
              <a:t>Param</a:t>
            </a:r>
            <a:r>
              <a:rPr lang="en-CA" sz="2800" dirty="0">
                <a:latin typeface="Arial" panose="020B0604020202020204" pitchFamily="34" charset="0"/>
                <a:cs typeface="Arial" panose="020B0604020202020204" pitchFamily="34" charset="0"/>
              </a:rPr>
              <a:t> val. | D) = </a:t>
            </a:r>
            <a:r>
              <a:rPr lang="en-CA" sz="2800" dirty="0" err="1">
                <a:latin typeface="Arial" panose="020B0604020202020204" pitchFamily="34" charset="0"/>
                <a:cs typeface="Arial" panose="020B0604020202020204" pitchFamily="34" charset="0"/>
              </a:rPr>
              <a:t>Pr</a:t>
            </a:r>
            <a:r>
              <a:rPr lang="en-CA" sz="2800" dirty="0">
                <a:latin typeface="Arial" panose="020B0604020202020204" pitchFamily="34" charset="0"/>
                <a:cs typeface="Arial" panose="020B0604020202020204" pitchFamily="34" charset="0"/>
              </a:rPr>
              <a:t>(D | </a:t>
            </a:r>
            <a:r>
              <a:rPr lang="en-CA" sz="2800" dirty="0" err="1">
                <a:latin typeface="Arial" panose="020B0604020202020204" pitchFamily="34" charset="0"/>
                <a:cs typeface="Arial" panose="020B0604020202020204" pitchFamily="34" charset="0"/>
              </a:rPr>
              <a:t>Param</a:t>
            </a:r>
            <a:r>
              <a:rPr lang="en-CA" sz="2800" dirty="0">
                <a:latin typeface="Arial" panose="020B0604020202020204" pitchFamily="34" charset="0"/>
                <a:cs typeface="Arial" panose="020B0604020202020204" pitchFamily="34" charset="0"/>
              </a:rPr>
              <a:t> val.)</a:t>
            </a:r>
          </a:p>
          <a:p>
            <a:pPr marL="457200" indent="-457200" fontAlgn="base">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9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 vs. Probability</a:t>
            </a:r>
            <a:endParaRPr lang="en-CA" dirty="0"/>
          </a:p>
        </p:txBody>
      </p:sp>
      <p:sp>
        <p:nvSpPr>
          <p:cNvPr id="4" name="TextBox 3"/>
          <p:cNvSpPr txBox="1"/>
          <p:nvPr/>
        </p:nvSpPr>
        <p:spPr>
          <a:xfrm>
            <a:off x="198782" y="901148"/>
            <a:ext cx="8521148" cy="954107"/>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Likelihoods are calculated just like probabilities, but the difference is our orientation</a:t>
            </a:r>
          </a:p>
        </p:txBody>
      </p:sp>
    </p:spTree>
    <p:extLst>
      <p:ext uri="{BB962C8B-B14F-4D97-AF65-F5344CB8AC3E}">
        <p14:creationId xmlns:p14="http://schemas.microsoft.com/office/powerpoint/2010/main" val="17333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 vs. Probability</a:t>
            </a:r>
            <a:endParaRPr lang="en-CA" dirty="0"/>
          </a:p>
        </p:txBody>
      </p:sp>
      <p:sp>
        <p:nvSpPr>
          <p:cNvPr id="4" name="TextBox 3"/>
          <p:cNvSpPr txBox="1"/>
          <p:nvPr/>
        </p:nvSpPr>
        <p:spPr>
          <a:xfrm>
            <a:off x="198782" y="901148"/>
            <a:ext cx="8521148" cy="2246769"/>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Likelihoods are calculated just like probabilities, but the difference is our orientation</a:t>
            </a:r>
          </a:p>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 calculating </a:t>
            </a:r>
            <a:r>
              <a:rPr lang="en-US" sz="2800" b="1" dirty="0" smtClean="0">
                <a:solidFill>
                  <a:schemeClr val="accent2">
                    <a:lumMod val="75000"/>
                  </a:schemeClr>
                </a:solidFill>
                <a:latin typeface="Arial" panose="020B0604020202020204" pitchFamily="34" charset="0"/>
                <a:cs typeface="Arial" panose="020B0604020202020204" pitchFamily="34" charset="0"/>
              </a:rPr>
              <a:t>likelihoods</a:t>
            </a:r>
            <a:r>
              <a:rPr lang="en-US" sz="2800" dirty="0" smtClean="0">
                <a:latin typeface="Arial" panose="020B0604020202020204" pitchFamily="34" charset="0"/>
                <a:cs typeface="Arial" panose="020B0604020202020204" pitchFamily="34" charset="0"/>
              </a:rPr>
              <a:t>, we are considering many parameter values and one outcome (i.e., the observed data)</a:t>
            </a:r>
          </a:p>
        </p:txBody>
      </p:sp>
    </p:spTree>
    <p:extLst>
      <p:ext uri="{BB962C8B-B14F-4D97-AF65-F5344CB8AC3E}">
        <p14:creationId xmlns:p14="http://schemas.microsoft.com/office/powerpoint/2010/main" val="27498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 vs. Probability</a:t>
            </a:r>
            <a:endParaRPr lang="en-CA" dirty="0"/>
          </a:p>
        </p:txBody>
      </p:sp>
      <p:sp>
        <p:nvSpPr>
          <p:cNvPr id="4" name="TextBox 3"/>
          <p:cNvSpPr txBox="1"/>
          <p:nvPr/>
        </p:nvSpPr>
        <p:spPr>
          <a:xfrm>
            <a:off x="198782" y="901148"/>
            <a:ext cx="8521148" cy="3539430"/>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Likelihoods are calculated just like probabilities, but the difference is our orientation</a:t>
            </a:r>
          </a:p>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 calculating </a:t>
            </a:r>
            <a:r>
              <a:rPr lang="en-US" sz="2800" b="1" dirty="0" smtClean="0">
                <a:solidFill>
                  <a:schemeClr val="accent2">
                    <a:lumMod val="75000"/>
                  </a:schemeClr>
                </a:solidFill>
                <a:latin typeface="Arial" panose="020B0604020202020204" pitchFamily="34" charset="0"/>
                <a:cs typeface="Arial" panose="020B0604020202020204" pitchFamily="34" charset="0"/>
              </a:rPr>
              <a:t>likelihoods</a:t>
            </a:r>
            <a:r>
              <a:rPr lang="en-US" sz="2800" dirty="0" smtClean="0">
                <a:latin typeface="Arial" panose="020B0604020202020204" pitchFamily="34" charset="0"/>
                <a:cs typeface="Arial" panose="020B0604020202020204" pitchFamily="34" charset="0"/>
              </a:rPr>
              <a:t>, we are considering many parameter values and one outcome (i.e., the observed data)</a:t>
            </a:r>
          </a:p>
          <a:p>
            <a:pPr marL="457200" indent="-457200" fontAlgn="base">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 calculating </a:t>
            </a:r>
            <a:r>
              <a:rPr lang="en-US" sz="2800" b="1" dirty="0" smtClean="0">
                <a:solidFill>
                  <a:schemeClr val="accent2">
                    <a:lumMod val="75000"/>
                  </a:schemeClr>
                </a:solidFill>
                <a:latin typeface="Arial" panose="020B0604020202020204" pitchFamily="34" charset="0"/>
                <a:cs typeface="Arial" panose="020B0604020202020204" pitchFamily="34" charset="0"/>
              </a:rPr>
              <a:t>probabilities</a:t>
            </a:r>
            <a:r>
              <a:rPr lang="en-US" sz="2800" dirty="0" smtClean="0">
                <a:latin typeface="Arial" panose="020B0604020202020204" pitchFamily="34" charset="0"/>
                <a:cs typeface="Arial" panose="020B0604020202020204" pitchFamily="34" charset="0"/>
              </a:rPr>
              <a:t>, we are considering one parameter value and all possible outcomes (i.e., all of sample space)</a:t>
            </a:r>
          </a:p>
        </p:txBody>
      </p:sp>
    </p:spTree>
    <p:extLst>
      <p:ext uri="{BB962C8B-B14F-4D97-AF65-F5344CB8AC3E}">
        <p14:creationId xmlns:p14="http://schemas.microsoft.com/office/powerpoint/2010/main" val="247501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 Example</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pic>
        <p:nvPicPr>
          <p:cNvPr id="6" name="Picture Placeholder 5" descr="A photo of a wasp riding on a female butterfly’s leg is shown.">
            <a:extLst>
              <a:ext uri="{FF2B5EF4-FFF2-40B4-BE49-F238E27FC236}">
                <a16:creationId xmlns:a16="http://schemas.microsoft.com/office/drawing/2014/main" xmlns="" id="{0968AFF7-07CE-4360-8ABF-FD1141BE4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228" y="1162758"/>
            <a:ext cx="7287544" cy="5264880"/>
          </a:xfrm>
          <a:prstGeom prst="rect">
            <a:avLst/>
          </a:prstGeom>
        </p:spPr>
      </p:pic>
    </p:spTree>
    <p:extLst>
      <p:ext uri="{BB962C8B-B14F-4D97-AF65-F5344CB8AC3E}">
        <p14:creationId xmlns:p14="http://schemas.microsoft.com/office/powerpoint/2010/main" val="313770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366" y="0"/>
            <a:ext cx="8494713" cy="814191"/>
          </a:xfrm>
        </p:spPr>
        <p:txBody>
          <a:bodyPr>
            <a:noAutofit/>
          </a:bodyPr>
          <a:lstStyle/>
          <a:p>
            <a:r>
              <a:rPr lang="en-CA" dirty="0" smtClean="0">
                <a:solidFill>
                  <a:schemeClr val="accent2">
                    <a:lumMod val="40000"/>
                    <a:lumOff val="60000"/>
                  </a:schemeClr>
                </a:solidFill>
              </a:rPr>
              <a:t>Announcements</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277366" y="932254"/>
            <a:ext cx="8738009" cy="5614320"/>
          </a:xfrm>
        </p:spPr>
        <p:txBody>
          <a:bodyPr>
            <a:noAutofit/>
          </a:bodyPr>
          <a:lstStyle/>
          <a:p>
            <a:pPr marL="457200" indent="-457200" algn="l">
              <a:buFont typeface="Arial" panose="020B0604020202020204" pitchFamily="34" charset="0"/>
              <a:buChar char="•"/>
            </a:pPr>
            <a:r>
              <a:rPr lang="en-CA" sz="2400" dirty="0" smtClean="0"/>
              <a:t>1</a:t>
            </a:r>
            <a:r>
              <a:rPr lang="en-CA" sz="2400" baseline="30000" dirty="0" smtClean="0"/>
              <a:t>st</a:t>
            </a:r>
            <a:r>
              <a:rPr lang="en-CA" sz="2400" dirty="0" smtClean="0"/>
              <a:t> draft of Project 2 due in lab next week for peer review session</a:t>
            </a:r>
          </a:p>
          <a:p>
            <a:pPr marL="457200" indent="-457200" algn="l">
              <a:buFont typeface="Arial" panose="020B0604020202020204" pitchFamily="34" charset="0"/>
              <a:buChar char="•"/>
            </a:pPr>
            <a:r>
              <a:rPr lang="en-CA" sz="2400" dirty="0" smtClean="0"/>
              <a:t>Project presentations Dec 7</a:t>
            </a:r>
            <a:r>
              <a:rPr lang="en-CA" sz="2400" baseline="30000" dirty="0" smtClean="0"/>
              <a:t>th</a:t>
            </a:r>
            <a:r>
              <a:rPr lang="en-CA" sz="2400" dirty="0" smtClean="0"/>
              <a:t> in lecture (3-5 min each, questions at end)</a:t>
            </a:r>
          </a:p>
        </p:txBody>
      </p:sp>
    </p:spTree>
    <p:extLst>
      <p:ext uri="{BB962C8B-B14F-4D97-AF65-F5344CB8AC3E}">
        <p14:creationId xmlns:p14="http://schemas.microsoft.com/office/powerpoint/2010/main" val="11907200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pic>
        <p:nvPicPr>
          <p:cNvPr id="6" name="Picture Placeholder 5" descr="A photo of a wasp riding on a female butterfly’s leg is shown.">
            <a:extLst>
              <a:ext uri="{FF2B5EF4-FFF2-40B4-BE49-F238E27FC236}">
                <a16:creationId xmlns:a16="http://schemas.microsoft.com/office/drawing/2014/main" xmlns="" id="{0968AFF7-07CE-4360-8ABF-FD1141BE4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45955"/>
            <a:ext cx="3133331" cy="2263673"/>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742121" y="1617250"/>
                <a:ext cx="7659757" cy="922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rPr>
                          </m:ctrlPr>
                        </m:funcPr>
                        <m:fName>
                          <m:r>
                            <m:rPr>
                              <m:sty m:val="p"/>
                            </m:rPr>
                            <a:rPr lang="en-CA" sz="2400" b="0" i="0" smtClean="0">
                              <a:latin typeface="Cambria Math" panose="02040503050406030204" pitchFamily="18" charset="0"/>
                            </a:rPr>
                            <m:t>Pr</m:t>
                          </m:r>
                        </m:fName>
                        <m:e>
                          <m:d>
                            <m:dPr>
                              <m:begChr m:val="["/>
                              <m:endChr m:val="]"/>
                              <m:ctrlPr>
                                <a:rPr lang="en-CA" sz="2400" b="0" i="1" smtClean="0">
                                  <a:latin typeface="Cambria Math" panose="02040503050406030204" pitchFamily="18" charset="0"/>
                                </a:rPr>
                              </m:ctrlPr>
                            </m:dPr>
                            <m:e>
                              <m:r>
                                <a:rPr lang="en-CA" sz="2400" b="0" i="1" smtClean="0">
                                  <a:latin typeface="Cambria Math" panose="02040503050406030204" pitchFamily="18" charset="0"/>
                                </a:rPr>
                                <m:t>𝑌</m:t>
                              </m:r>
                              <m:r>
                                <a:rPr lang="en-CA" sz="2400" b="0" i="1" smtClean="0">
                                  <a:latin typeface="Cambria Math" panose="02040503050406030204" pitchFamily="18" charset="0"/>
                                </a:rPr>
                                <m:t> </m:t>
                              </m:r>
                              <m:r>
                                <a:rPr lang="en-CA" sz="2400" b="0" i="1" smtClean="0">
                                  <a:latin typeface="Cambria Math" panose="02040503050406030204" pitchFamily="18" charset="0"/>
                                </a:rPr>
                                <m:t>𝑐h𝑜𝑜𝑠𝑒</m:t>
                              </m:r>
                              <m:r>
                                <a:rPr lang="en-CA" sz="2400" b="0" i="1" smtClean="0">
                                  <a:latin typeface="Cambria Math" panose="02040503050406030204" pitchFamily="18" charset="0"/>
                                </a:rPr>
                                <m:t> </m:t>
                              </m:r>
                              <m:r>
                                <a:rPr lang="en-CA" sz="2400" b="0" i="1" smtClean="0">
                                  <a:latin typeface="Cambria Math" panose="02040503050406030204" pitchFamily="18" charset="0"/>
                                </a:rPr>
                                <m:t>𝑚𝑎𝑡𝑒𝑑</m:t>
                              </m:r>
                            </m:e>
                            <m:e>
                              <m:r>
                                <a:rPr lang="en-CA" sz="2400" b="0" i="1" smtClean="0">
                                  <a:latin typeface="Cambria Math" panose="02040503050406030204" pitchFamily="18" charset="0"/>
                                </a:rPr>
                                <m:t>𝑝</m:t>
                              </m:r>
                            </m:e>
                          </m:d>
                        </m:e>
                      </m:func>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f>
                            <m:fPr>
                              <m:ctrlPr>
                                <a:rPr lang="en-CA" sz="2400" i="1">
                                  <a:latin typeface="Cambria Math" panose="02040503050406030204" pitchFamily="18" charset="0"/>
                                </a:rPr>
                              </m:ctrlPr>
                            </m:fPr>
                            <m:num>
                              <m:r>
                                <a:rPr lang="en-CA" sz="2400" i="1">
                                  <a:latin typeface="Cambria Math" panose="02040503050406030204" pitchFamily="18" charset="0"/>
                                </a:rPr>
                                <m:t>𝑛</m:t>
                              </m:r>
                            </m:num>
                            <m:den>
                              <m:r>
                                <a:rPr lang="en-CA" sz="2400" i="1">
                                  <a:latin typeface="Cambria Math" panose="02040503050406030204" pitchFamily="18" charset="0"/>
                                </a:rPr>
                                <m:t>𝑦</m:t>
                              </m:r>
                            </m:den>
                          </m:f>
                        </m:e>
                      </m:d>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𝑝</m:t>
                          </m:r>
                        </m:e>
                        <m:sup>
                          <m:r>
                            <a:rPr lang="en-CA" sz="2400" b="0" i="1" smtClean="0">
                              <a:latin typeface="Cambria Math" panose="02040503050406030204" pitchFamily="18" charset="0"/>
                            </a:rPr>
                            <m:t>𝑌</m:t>
                          </m:r>
                        </m:sup>
                      </m:sSup>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(1−</m:t>
                          </m:r>
                          <m:r>
                            <a:rPr lang="en-CA" sz="2400" b="0" i="1" smtClean="0">
                              <a:latin typeface="Cambria Math" panose="02040503050406030204" pitchFamily="18" charset="0"/>
                            </a:rPr>
                            <m:t>𝑝</m:t>
                          </m:r>
                          <m:r>
                            <a:rPr lang="en-CA" sz="2400" b="0" i="1" smtClean="0">
                              <a:latin typeface="Cambria Math" panose="02040503050406030204" pitchFamily="18" charset="0"/>
                            </a:rPr>
                            <m:t>)</m:t>
                          </m:r>
                        </m:e>
                        <m:sup>
                          <m:r>
                            <a:rPr lang="en-CA" sz="2400" b="0" i="1" smtClean="0">
                              <a:latin typeface="Cambria Math" panose="02040503050406030204" pitchFamily="18" charset="0"/>
                            </a:rPr>
                            <m:t>𝑛</m:t>
                          </m:r>
                          <m:r>
                            <a:rPr lang="en-CA" sz="2400" b="0" i="1" smtClean="0">
                              <a:latin typeface="Cambria Math" panose="02040503050406030204" pitchFamily="18" charset="0"/>
                            </a:rPr>
                            <m:t>−</m:t>
                          </m:r>
                          <m:r>
                            <a:rPr lang="en-CA" sz="2400" b="0" i="1" smtClean="0">
                              <a:latin typeface="Cambria Math" panose="02040503050406030204" pitchFamily="18" charset="0"/>
                            </a:rPr>
                            <m:t>𝑌</m:t>
                          </m:r>
                        </m:sup>
                      </m:sSup>
                    </m:oMath>
                  </m:oMathPara>
                </a14:m>
                <a:endParaRPr lang="en-CA"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42121" y="1617250"/>
                <a:ext cx="7659757" cy="922176"/>
              </a:xfrm>
              <a:prstGeom prst="rect">
                <a:avLst/>
              </a:prstGeom>
              <a:blipFill rotWithShape="0">
                <a:blip r:embed="rId4"/>
                <a:stretch>
                  <a:fillRect/>
                </a:stretch>
              </a:blipFill>
            </p:spPr>
            <p:txBody>
              <a:bodyPr/>
              <a:lstStyle/>
              <a:p>
                <a:r>
                  <a:rPr lang="en-CA">
                    <a:noFill/>
                  </a:rPr>
                  <a:t> </a:t>
                </a:r>
              </a:p>
            </p:txBody>
          </p:sp>
        </mc:Fallback>
      </mc:AlternateContent>
      <p:sp>
        <p:nvSpPr>
          <p:cNvPr id="5" name="TextBox 4"/>
          <p:cNvSpPr txBox="1"/>
          <p:nvPr/>
        </p:nvSpPr>
        <p:spPr>
          <a:xfrm>
            <a:off x="437321" y="1089751"/>
            <a:ext cx="3207026" cy="523220"/>
          </a:xfrm>
          <a:prstGeom prst="rect">
            <a:avLst/>
          </a:prstGeom>
          <a:noFill/>
        </p:spPr>
        <p:txBody>
          <a:bodyPr wrap="square" rtlCol="0">
            <a:spAutoFit/>
          </a:bodyPr>
          <a:lstStyle/>
          <a:p>
            <a:r>
              <a:rPr lang="en-CA" sz="2800" dirty="0" smtClean="0"/>
              <a:t>Probability model</a:t>
            </a:r>
            <a:endParaRPr lang="en-CA" sz="2800" dirty="0"/>
          </a:p>
        </p:txBody>
      </p:sp>
      <mc:AlternateContent xmlns:mc="http://schemas.openxmlformats.org/markup-compatibility/2006">
        <mc:Choice xmlns:a14="http://schemas.microsoft.com/office/drawing/2010/main" Requires="a14">
          <p:sp>
            <p:nvSpPr>
              <p:cNvPr id="7" name="TextBox 6"/>
              <p:cNvSpPr txBox="1"/>
              <p:nvPr/>
            </p:nvSpPr>
            <p:spPr>
              <a:xfrm>
                <a:off x="104086" y="3362462"/>
                <a:ext cx="8931964" cy="12834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rPr>
                          </m:ctrlPr>
                        </m:funcPr>
                        <m:fName>
                          <m:r>
                            <m:rPr>
                              <m:sty m:val="p"/>
                            </m:rPr>
                            <a:rPr lang="en-CA" sz="2400" b="0" i="0" smtClean="0">
                              <a:latin typeface="Cambria Math" panose="02040503050406030204" pitchFamily="18" charset="0"/>
                            </a:rPr>
                            <m:t>L</m:t>
                          </m:r>
                        </m:fName>
                        <m:e>
                          <m:r>
                            <a:rPr lang="en-CA" sz="2400" b="0" i="1" smtClean="0">
                              <a:latin typeface="Cambria Math" panose="02040503050406030204" pitchFamily="18" charset="0"/>
                            </a:rPr>
                            <m:t>[</m:t>
                          </m:r>
                          <m:r>
                            <a:rPr lang="en-CA" sz="2400" i="1">
                              <a:latin typeface="Cambria Math" panose="02040503050406030204" pitchFamily="18" charset="0"/>
                            </a:rPr>
                            <m:t>𝑝</m:t>
                          </m:r>
                          <m:r>
                            <a:rPr lang="en-CA" sz="2400" i="1">
                              <a:latin typeface="Cambria Math" panose="02040503050406030204" pitchFamily="18" charset="0"/>
                            </a:rPr>
                            <m:t>|</m:t>
                          </m:r>
                          <m:r>
                            <a:rPr lang="en-CA" sz="2400" i="1">
                              <a:latin typeface="Cambria Math" panose="02040503050406030204" pitchFamily="18" charset="0"/>
                            </a:rPr>
                            <m:t>𝑌</m:t>
                          </m:r>
                          <m:r>
                            <a:rPr lang="en-CA" sz="2400" i="1">
                              <a:latin typeface="Cambria Math" panose="02040503050406030204" pitchFamily="18" charset="0"/>
                            </a:rPr>
                            <m:t> </m:t>
                          </m:r>
                          <m:r>
                            <a:rPr lang="en-CA" sz="2400" i="1">
                              <a:latin typeface="Cambria Math" panose="02040503050406030204" pitchFamily="18" charset="0"/>
                            </a:rPr>
                            <m:t>𝑐h𝑜𝑜𝑠𝑒</m:t>
                          </m:r>
                          <m:r>
                            <a:rPr lang="en-CA" sz="2400" i="1">
                              <a:latin typeface="Cambria Math" panose="02040503050406030204" pitchFamily="18" charset="0"/>
                            </a:rPr>
                            <m:t> </m:t>
                          </m:r>
                          <m:r>
                            <a:rPr lang="en-CA" sz="2400" i="1">
                              <a:latin typeface="Cambria Math" panose="02040503050406030204" pitchFamily="18" charset="0"/>
                            </a:rPr>
                            <m:t>𝑚𝑎𝑡𝑒𝑑</m:t>
                          </m:r>
                          <m:r>
                            <a:rPr lang="en-CA" sz="2400" b="0" i="1" smtClean="0">
                              <a:latin typeface="Cambria Math" panose="02040503050406030204" pitchFamily="18" charset="0"/>
                            </a:rPr>
                            <m:t>]</m:t>
                          </m:r>
                        </m:e>
                      </m:func>
                      <m:r>
                        <a:rPr lang="en-CA" sz="2400" b="0" i="1" smtClean="0">
                          <a:latin typeface="Cambria Math" panose="02040503050406030204" pitchFamily="18" charset="0"/>
                        </a:rPr>
                        <m:t>=</m:t>
                      </m:r>
                      <m:func>
                        <m:funcPr>
                          <m:ctrlPr>
                            <a:rPr lang="en-CA" sz="2400" i="1">
                              <a:latin typeface="Cambria Math" panose="02040503050406030204" pitchFamily="18" charset="0"/>
                            </a:rPr>
                          </m:ctrlPr>
                        </m:funcPr>
                        <m:fName>
                          <m:r>
                            <m:rPr>
                              <m:sty m:val="p"/>
                            </m:rPr>
                            <a:rPr lang="en-CA" sz="2400">
                              <a:latin typeface="Cambria Math" panose="02040503050406030204" pitchFamily="18" charset="0"/>
                            </a:rPr>
                            <m:t>Pr</m:t>
                          </m:r>
                        </m:fName>
                        <m:e>
                          <m:d>
                            <m:dPr>
                              <m:begChr m:val="["/>
                              <m:endChr m:val="]"/>
                              <m:ctrlPr>
                                <a:rPr lang="en-CA" sz="2400" i="1">
                                  <a:latin typeface="Cambria Math" panose="02040503050406030204" pitchFamily="18" charset="0"/>
                                </a:rPr>
                              </m:ctrlPr>
                            </m:dPr>
                            <m:e>
                              <m:r>
                                <a:rPr lang="en-CA" sz="2400" i="1">
                                  <a:latin typeface="Cambria Math" panose="02040503050406030204" pitchFamily="18" charset="0"/>
                                </a:rPr>
                                <m:t>𝑌</m:t>
                              </m:r>
                              <m:r>
                                <a:rPr lang="en-CA" sz="2400" i="1">
                                  <a:latin typeface="Cambria Math" panose="02040503050406030204" pitchFamily="18" charset="0"/>
                                </a:rPr>
                                <m:t> </m:t>
                              </m:r>
                              <m:r>
                                <a:rPr lang="en-CA" sz="2400" i="1">
                                  <a:latin typeface="Cambria Math" panose="02040503050406030204" pitchFamily="18" charset="0"/>
                                </a:rPr>
                                <m:t>𝑐h𝑜𝑜𝑠𝑒</m:t>
                              </m:r>
                              <m:r>
                                <a:rPr lang="en-CA" sz="2400" i="1">
                                  <a:latin typeface="Cambria Math" panose="02040503050406030204" pitchFamily="18" charset="0"/>
                                </a:rPr>
                                <m:t> </m:t>
                              </m:r>
                              <m:r>
                                <a:rPr lang="en-CA" sz="2400" i="1">
                                  <a:latin typeface="Cambria Math" panose="02040503050406030204" pitchFamily="18" charset="0"/>
                                </a:rPr>
                                <m:t>𝑚𝑎𝑡𝑒𝑑</m:t>
                              </m:r>
                            </m:e>
                            <m:e>
                              <m:r>
                                <a:rPr lang="en-CA" sz="2400" i="1">
                                  <a:latin typeface="Cambria Math" panose="02040503050406030204" pitchFamily="18" charset="0"/>
                                </a:rPr>
                                <m:t>𝑝</m:t>
                              </m:r>
                            </m:e>
                          </m:d>
                          <m:r>
                            <a:rPr lang="en-CA" sz="2400" b="0" i="1" smtClean="0">
                              <a:latin typeface="Cambria Math" panose="02040503050406030204" pitchFamily="18" charset="0"/>
                            </a:rPr>
                            <m:t>=</m:t>
                          </m:r>
                        </m:e>
                      </m:func>
                      <m:d>
                        <m:dPr>
                          <m:ctrlPr>
                            <a:rPr lang="en-CA" sz="2400" b="0" i="1" smtClean="0">
                              <a:latin typeface="Cambria Math" panose="02040503050406030204" pitchFamily="18" charset="0"/>
                            </a:rPr>
                          </m:ctrlPr>
                        </m:dPr>
                        <m:e>
                          <m:f>
                            <m:fPr>
                              <m:ctrlPr>
                                <a:rPr lang="en-CA" sz="2400" i="1">
                                  <a:latin typeface="Cambria Math" panose="02040503050406030204" pitchFamily="18" charset="0"/>
                                </a:rPr>
                              </m:ctrlPr>
                            </m:fPr>
                            <m:num>
                              <m:r>
                                <a:rPr lang="en-CA" sz="2400" i="1">
                                  <a:latin typeface="Cambria Math" panose="02040503050406030204" pitchFamily="18" charset="0"/>
                                </a:rPr>
                                <m:t>𝑛</m:t>
                              </m:r>
                            </m:num>
                            <m:den>
                              <m:r>
                                <a:rPr lang="en-CA" sz="2400" i="1">
                                  <a:latin typeface="Cambria Math" panose="02040503050406030204" pitchFamily="18" charset="0"/>
                                </a:rPr>
                                <m:t>𝑦</m:t>
                              </m:r>
                            </m:den>
                          </m:f>
                        </m:e>
                      </m:d>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𝑝</m:t>
                          </m:r>
                        </m:e>
                        <m:sup>
                          <m:r>
                            <a:rPr lang="en-CA" sz="2400" b="0" i="1" smtClean="0">
                              <a:latin typeface="Cambria Math" panose="02040503050406030204" pitchFamily="18" charset="0"/>
                            </a:rPr>
                            <m:t>𝑌</m:t>
                          </m:r>
                        </m:sup>
                      </m:sSup>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(1−</m:t>
                          </m:r>
                          <m:r>
                            <a:rPr lang="en-CA" sz="2400" b="0" i="1" smtClean="0">
                              <a:latin typeface="Cambria Math" panose="02040503050406030204" pitchFamily="18" charset="0"/>
                            </a:rPr>
                            <m:t>𝑝</m:t>
                          </m:r>
                          <m:r>
                            <a:rPr lang="en-CA" sz="2400" b="0" i="1" smtClean="0">
                              <a:latin typeface="Cambria Math" panose="02040503050406030204" pitchFamily="18" charset="0"/>
                            </a:rPr>
                            <m:t>)</m:t>
                          </m:r>
                        </m:e>
                        <m:sup>
                          <m:r>
                            <a:rPr lang="en-CA" sz="2400" b="0" i="1" smtClean="0">
                              <a:latin typeface="Cambria Math" panose="02040503050406030204" pitchFamily="18" charset="0"/>
                            </a:rPr>
                            <m:t>𝑛</m:t>
                          </m:r>
                          <m:r>
                            <a:rPr lang="en-CA" sz="2400" b="0" i="1" smtClean="0">
                              <a:latin typeface="Cambria Math" panose="02040503050406030204" pitchFamily="18" charset="0"/>
                            </a:rPr>
                            <m:t>−</m:t>
                          </m:r>
                          <m:r>
                            <a:rPr lang="en-CA" sz="2400" b="0" i="1" smtClean="0">
                              <a:latin typeface="Cambria Math" panose="02040503050406030204" pitchFamily="18" charset="0"/>
                            </a:rPr>
                            <m:t>𝑌</m:t>
                          </m:r>
                        </m:sup>
                      </m:sSup>
                    </m:oMath>
                  </m:oMathPara>
                </a14:m>
                <a:endParaRPr lang="en-CA" sz="2400" dirty="0"/>
              </a:p>
            </p:txBody>
          </p:sp>
        </mc:Choice>
        <mc:Fallback>
          <p:sp>
            <p:nvSpPr>
              <p:cNvPr id="7" name="TextBox 6"/>
              <p:cNvSpPr txBox="1">
                <a:spLocks noRot="1" noChangeAspect="1" noMove="1" noResize="1" noEditPoints="1" noAdjustHandles="1" noChangeArrowheads="1" noChangeShapeType="1" noTextEdit="1"/>
              </p:cNvSpPr>
              <p:nvPr/>
            </p:nvSpPr>
            <p:spPr>
              <a:xfrm>
                <a:off x="104086" y="3362462"/>
                <a:ext cx="8931964" cy="1283493"/>
              </a:xfrm>
              <a:prstGeom prst="rect">
                <a:avLst/>
              </a:prstGeom>
              <a:blipFill rotWithShape="0">
                <a:blip r:embed="rId5"/>
                <a:stretch>
                  <a:fillRect/>
                </a:stretch>
              </a:blipFill>
            </p:spPr>
            <p:txBody>
              <a:bodyPr/>
              <a:lstStyle/>
              <a:p>
                <a:r>
                  <a:rPr lang="en-CA">
                    <a:noFill/>
                  </a:rPr>
                  <a:t> </a:t>
                </a:r>
              </a:p>
            </p:txBody>
          </p:sp>
        </mc:Fallback>
      </mc:AlternateContent>
      <p:sp>
        <p:nvSpPr>
          <p:cNvPr id="8" name="TextBox 7"/>
          <p:cNvSpPr txBox="1"/>
          <p:nvPr/>
        </p:nvSpPr>
        <p:spPr>
          <a:xfrm>
            <a:off x="437321" y="2687672"/>
            <a:ext cx="3207026" cy="523220"/>
          </a:xfrm>
          <a:prstGeom prst="rect">
            <a:avLst/>
          </a:prstGeom>
          <a:noFill/>
        </p:spPr>
        <p:txBody>
          <a:bodyPr wrap="square" rtlCol="0">
            <a:spAutoFit/>
          </a:bodyPr>
          <a:lstStyle/>
          <a:p>
            <a:r>
              <a:rPr lang="en-CA" sz="2800" dirty="0" smtClean="0"/>
              <a:t>Likelihood formula</a:t>
            </a:r>
            <a:endParaRPr lang="en-CA" sz="2800" dirty="0"/>
          </a:p>
        </p:txBody>
      </p:sp>
    </p:spTree>
    <p:extLst>
      <p:ext uri="{BB962C8B-B14F-4D97-AF65-F5344CB8AC3E}">
        <p14:creationId xmlns:p14="http://schemas.microsoft.com/office/powerpoint/2010/main" val="331159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pic>
        <p:nvPicPr>
          <p:cNvPr id="6" name="Picture Placeholder 5" descr="A photo of a wasp riding on a female butterfly’s leg is shown.">
            <a:extLst>
              <a:ext uri="{FF2B5EF4-FFF2-40B4-BE49-F238E27FC236}">
                <a16:creationId xmlns:a16="http://schemas.microsoft.com/office/drawing/2014/main" xmlns="" id="{0968AFF7-07CE-4360-8ABF-FD1141BE4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58993"/>
            <a:ext cx="3459077" cy="2499007"/>
          </a:xfrm>
          <a:prstGeom prst="rect">
            <a:avLst/>
          </a:prstGeom>
        </p:spPr>
      </p:pic>
      <p:sp>
        <p:nvSpPr>
          <p:cNvPr id="8" name="TextBox 7"/>
          <p:cNvSpPr txBox="1"/>
          <p:nvPr/>
        </p:nvSpPr>
        <p:spPr>
          <a:xfrm>
            <a:off x="318052" y="1345135"/>
            <a:ext cx="8401878" cy="954107"/>
          </a:xfrm>
          <a:prstGeom prst="rect">
            <a:avLst/>
          </a:prstGeom>
          <a:noFill/>
        </p:spPr>
        <p:txBody>
          <a:bodyPr wrap="square" rtlCol="0">
            <a:spAutoFit/>
          </a:bodyPr>
          <a:lstStyle/>
          <a:p>
            <a:r>
              <a:rPr lang="en-CA" sz="2800" dirty="0" smtClean="0"/>
              <a:t>Likelihood formula where p = 0.5 and number of wasps that chose mated butterflies = 23 or 32 trials</a:t>
            </a:r>
            <a:endParaRPr lang="en-CA" sz="2800" dirty="0"/>
          </a:p>
        </p:txBody>
      </p:sp>
    </p:spTree>
    <p:extLst>
      <p:ext uri="{BB962C8B-B14F-4D97-AF65-F5344CB8AC3E}">
        <p14:creationId xmlns:p14="http://schemas.microsoft.com/office/powerpoint/2010/main" val="331853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pic>
        <p:nvPicPr>
          <p:cNvPr id="6" name="Picture Placeholder 5" descr="A photo of a wasp riding on a female butterfly’s leg is shown.">
            <a:extLst>
              <a:ext uri="{FF2B5EF4-FFF2-40B4-BE49-F238E27FC236}">
                <a16:creationId xmlns:a16="http://schemas.microsoft.com/office/drawing/2014/main" xmlns="" id="{0968AFF7-07CE-4360-8ABF-FD1141BE4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58993"/>
            <a:ext cx="3459077" cy="249900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06018" y="2683364"/>
                <a:ext cx="8931964" cy="1291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rPr>
                          </m:ctrlPr>
                        </m:funcPr>
                        <m:fName>
                          <m:r>
                            <m:rPr>
                              <m:sty m:val="p"/>
                            </m:rPr>
                            <a:rPr lang="en-CA" sz="2400" b="0" i="0" smtClean="0">
                              <a:latin typeface="Cambria Math" panose="02040503050406030204" pitchFamily="18" charset="0"/>
                            </a:rPr>
                            <m:t>L</m:t>
                          </m:r>
                        </m:fName>
                        <m:e>
                          <m:r>
                            <a:rPr lang="en-CA" sz="2400" b="0" i="1" smtClean="0">
                              <a:latin typeface="Cambria Math" panose="02040503050406030204" pitchFamily="18" charset="0"/>
                            </a:rPr>
                            <m:t>[0.5</m:t>
                          </m:r>
                          <m:r>
                            <a:rPr lang="en-CA" sz="2400" i="1">
                              <a:latin typeface="Cambria Math" panose="02040503050406030204" pitchFamily="18" charset="0"/>
                            </a:rPr>
                            <m:t>|</m:t>
                          </m:r>
                          <m:r>
                            <a:rPr lang="en-CA" sz="2400" b="0" i="1" smtClean="0">
                              <a:latin typeface="Cambria Math" panose="02040503050406030204" pitchFamily="18" charset="0"/>
                            </a:rPr>
                            <m:t>23]</m:t>
                          </m:r>
                        </m:e>
                      </m:func>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f>
                            <m:fPr>
                              <m:ctrlPr>
                                <a:rPr lang="en-CA" sz="2400" i="1">
                                  <a:latin typeface="Cambria Math" panose="02040503050406030204" pitchFamily="18" charset="0"/>
                                </a:rPr>
                              </m:ctrlPr>
                            </m:fPr>
                            <m:num>
                              <m:r>
                                <a:rPr lang="en-CA" sz="2400" b="0" i="1" smtClean="0">
                                  <a:latin typeface="Cambria Math" panose="02040503050406030204" pitchFamily="18" charset="0"/>
                                </a:rPr>
                                <m:t>32</m:t>
                              </m:r>
                            </m:num>
                            <m:den>
                              <m:r>
                                <a:rPr lang="en-CA" sz="2400" b="0" i="1" smtClean="0">
                                  <a:latin typeface="Cambria Math" panose="02040503050406030204" pitchFamily="18" charset="0"/>
                                </a:rPr>
                                <m:t>23</m:t>
                              </m:r>
                            </m:den>
                          </m:f>
                        </m:e>
                      </m:d>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0.5</m:t>
                          </m:r>
                        </m:e>
                        <m:sup>
                          <m:r>
                            <a:rPr lang="en-CA" sz="2400" b="0" i="1" smtClean="0">
                              <a:latin typeface="Cambria Math" panose="02040503050406030204" pitchFamily="18" charset="0"/>
                            </a:rPr>
                            <m:t>23</m:t>
                          </m:r>
                        </m:sup>
                      </m:sSup>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(1−0.5)</m:t>
                          </m:r>
                        </m:e>
                        <m:sup>
                          <m:r>
                            <a:rPr lang="en-CA" sz="2400" b="0" i="1" smtClean="0">
                              <a:latin typeface="Cambria Math" panose="02040503050406030204" pitchFamily="18" charset="0"/>
                            </a:rPr>
                            <m:t>32−23</m:t>
                          </m:r>
                        </m:sup>
                      </m:sSup>
                    </m:oMath>
                  </m:oMathPara>
                </a14:m>
                <a:endParaRPr lang="en-CA" sz="2400" dirty="0" smtClean="0"/>
              </a:p>
              <a:p>
                <a:pPr marL="3233738"/>
                <a:r>
                  <a:rPr lang="en-CA" sz="2400" dirty="0" smtClean="0">
                    <a:latin typeface="Cambria" panose="02040503050406030204" pitchFamily="18" charset="0"/>
                    <a:ea typeface="Cambria" panose="02040503050406030204" pitchFamily="18" charset="0"/>
                  </a:rPr>
                  <a:t>= 0.00653</a:t>
                </a:r>
                <a:endParaRPr lang="en-CA" sz="2400" dirty="0">
                  <a:latin typeface="Cambria" panose="02040503050406030204" pitchFamily="18" charset="0"/>
                  <a:ea typeface="Cambria"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06018" y="2683364"/>
                <a:ext cx="8931964" cy="1291507"/>
              </a:xfrm>
              <a:prstGeom prst="rect">
                <a:avLst/>
              </a:prstGeom>
              <a:blipFill rotWithShape="0">
                <a:blip r:embed="rId4"/>
                <a:stretch>
                  <a:fillRect b="-9434"/>
                </a:stretch>
              </a:blipFill>
            </p:spPr>
            <p:txBody>
              <a:bodyPr/>
              <a:lstStyle/>
              <a:p>
                <a:r>
                  <a:rPr lang="en-CA">
                    <a:noFill/>
                  </a:rPr>
                  <a:t> </a:t>
                </a:r>
              </a:p>
            </p:txBody>
          </p:sp>
        </mc:Fallback>
      </mc:AlternateContent>
      <p:sp>
        <p:nvSpPr>
          <p:cNvPr id="8" name="TextBox 7"/>
          <p:cNvSpPr txBox="1"/>
          <p:nvPr/>
        </p:nvSpPr>
        <p:spPr>
          <a:xfrm>
            <a:off x="318052" y="1345135"/>
            <a:ext cx="8401878" cy="954107"/>
          </a:xfrm>
          <a:prstGeom prst="rect">
            <a:avLst/>
          </a:prstGeom>
          <a:noFill/>
        </p:spPr>
        <p:txBody>
          <a:bodyPr wrap="square" rtlCol="0">
            <a:spAutoFit/>
          </a:bodyPr>
          <a:lstStyle/>
          <a:p>
            <a:r>
              <a:rPr lang="en-CA" sz="2800" dirty="0" smtClean="0"/>
              <a:t>Likelihood formula where p = 0.5 and number of wasps that chose mated butterflies = 23 or 32 trials</a:t>
            </a:r>
            <a:endParaRPr lang="en-CA" sz="2800" dirty="0"/>
          </a:p>
        </p:txBody>
      </p:sp>
    </p:spTree>
    <p:extLst>
      <p:ext uri="{BB962C8B-B14F-4D97-AF65-F5344CB8AC3E}">
        <p14:creationId xmlns:p14="http://schemas.microsoft.com/office/powerpoint/2010/main" val="111094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5469"/>
            <a:ext cx="9144000" cy="1325563"/>
          </a:xfrm>
        </p:spPr>
        <p:txBody>
          <a:bodyPr>
            <a:normAutofit/>
          </a:bodyPr>
          <a:lstStyle/>
          <a:p>
            <a:pPr algn="ctr"/>
            <a:r>
              <a:rPr lang="en-CA" dirty="0" smtClean="0"/>
              <a:t>Likelihood</a:t>
            </a:r>
            <a:endParaRPr lang="en-CA" dirty="0"/>
          </a:p>
        </p:txBody>
      </p:sp>
      <p:sp>
        <p:nvSpPr>
          <p:cNvPr id="4" name="TextBox 3"/>
          <p:cNvSpPr txBox="1"/>
          <p:nvPr/>
        </p:nvSpPr>
        <p:spPr>
          <a:xfrm>
            <a:off x="198782" y="901148"/>
            <a:ext cx="8521148" cy="523220"/>
          </a:xfrm>
          <a:prstGeom prst="rect">
            <a:avLst/>
          </a:prstGeom>
          <a:noFill/>
        </p:spPr>
        <p:txBody>
          <a:bodyPr wrap="square" rtlCol="0">
            <a:spAutoFit/>
          </a:bodyPr>
          <a:lstStyle/>
          <a:p>
            <a:pPr marL="285750" indent="-285750">
              <a:buFont typeface="Arial" panose="020B0604020202020204" pitchFamily="34" charset="0"/>
              <a:buChar char="•"/>
            </a:pPr>
            <a:endParaRPr lang="en-CA" sz="2800" dirty="0">
              <a:latin typeface="Arial" panose="020B0604020202020204" pitchFamily="34" charset="0"/>
              <a:cs typeface="Arial" panose="020B0604020202020204" pitchFamily="34" charset="0"/>
            </a:endParaRPr>
          </a:p>
        </p:txBody>
      </p:sp>
      <p:pic>
        <p:nvPicPr>
          <p:cNvPr id="6" name="Picture Placeholder 5" descr="A photo of a wasp riding on a female butterfly’s leg is shown.">
            <a:extLst>
              <a:ext uri="{FF2B5EF4-FFF2-40B4-BE49-F238E27FC236}">
                <a16:creationId xmlns:a16="http://schemas.microsoft.com/office/drawing/2014/main" xmlns="" id="{0968AFF7-07CE-4360-8ABF-FD1141BE4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58993"/>
            <a:ext cx="3459077" cy="2499007"/>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06018" y="2683364"/>
                <a:ext cx="8931964" cy="12915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rPr>
                          </m:ctrlPr>
                        </m:funcPr>
                        <m:fName>
                          <m:r>
                            <m:rPr>
                              <m:sty m:val="p"/>
                            </m:rPr>
                            <a:rPr lang="en-CA" sz="2400" b="0" i="0" smtClean="0">
                              <a:latin typeface="Cambria Math" panose="02040503050406030204" pitchFamily="18" charset="0"/>
                            </a:rPr>
                            <m:t>L</m:t>
                          </m:r>
                        </m:fName>
                        <m:e>
                          <m:r>
                            <a:rPr lang="en-CA" sz="2400" b="0" i="1" smtClean="0">
                              <a:latin typeface="Cambria Math" panose="02040503050406030204" pitchFamily="18" charset="0"/>
                            </a:rPr>
                            <m:t>[0.5</m:t>
                          </m:r>
                          <m:r>
                            <a:rPr lang="en-CA" sz="2400" i="1">
                              <a:latin typeface="Cambria Math" panose="02040503050406030204" pitchFamily="18" charset="0"/>
                            </a:rPr>
                            <m:t>|</m:t>
                          </m:r>
                          <m:r>
                            <a:rPr lang="en-CA" sz="2400" b="0" i="1" smtClean="0">
                              <a:latin typeface="Cambria Math" panose="02040503050406030204" pitchFamily="18" charset="0"/>
                            </a:rPr>
                            <m:t>23]</m:t>
                          </m:r>
                        </m:e>
                      </m:func>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f>
                            <m:fPr>
                              <m:ctrlPr>
                                <a:rPr lang="en-CA" sz="2400" i="1">
                                  <a:latin typeface="Cambria Math" panose="02040503050406030204" pitchFamily="18" charset="0"/>
                                </a:rPr>
                              </m:ctrlPr>
                            </m:fPr>
                            <m:num>
                              <m:r>
                                <a:rPr lang="en-CA" sz="2400" b="0" i="1" smtClean="0">
                                  <a:latin typeface="Cambria Math" panose="02040503050406030204" pitchFamily="18" charset="0"/>
                                </a:rPr>
                                <m:t>32</m:t>
                              </m:r>
                            </m:num>
                            <m:den>
                              <m:r>
                                <a:rPr lang="en-CA" sz="2400" b="0" i="1" smtClean="0">
                                  <a:latin typeface="Cambria Math" panose="02040503050406030204" pitchFamily="18" charset="0"/>
                                </a:rPr>
                                <m:t>23</m:t>
                              </m:r>
                            </m:den>
                          </m:f>
                        </m:e>
                      </m:d>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0.5</m:t>
                          </m:r>
                        </m:e>
                        <m:sup>
                          <m:r>
                            <a:rPr lang="en-CA" sz="2400" b="0" i="1" smtClean="0">
                              <a:latin typeface="Cambria Math" panose="02040503050406030204" pitchFamily="18" charset="0"/>
                            </a:rPr>
                            <m:t>23</m:t>
                          </m:r>
                        </m:sup>
                      </m:sSup>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(1−0.5)</m:t>
                          </m:r>
                        </m:e>
                        <m:sup>
                          <m:r>
                            <a:rPr lang="en-CA" sz="2400" b="0" i="1" smtClean="0">
                              <a:latin typeface="Cambria Math" panose="02040503050406030204" pitchFamily="18" charset="0"/>
                            </a:rPr>
                            <m:t>32−23</m:t>
                          </m:r>
                        </m:sup>
                      </m:sSup>
                    </m:oMath>
                  </m:oMathPara>
                </a14:m>
                <a:endParaRPr lang="en-CA" sz="2400" dirty="0" smtClean="0"/>
              </a:p>
              <a:p>
                <a:pPr marL="3233738"/>
                <a:r>
                  <a:rPr lang="en-CA" sz="2400" dirty="0" smtClean="0">
                    <a:latin typeface="Cambria" panose="02040503050406030204" pitchFamily="18" charset="0"/>
                    <a:ea typeface="Cambria" panose="02040503050406030204" pitchFamily="18" charset="0"/>
                  </a:rPr>
                  <a:t>= 0.00653</a:t>
                </a:r>
                <a:endParaRPr lang="en-CA" sz="2400" dirty="0">
                  <a:latin typeface="Cambria" panose="02040503050406030204" pitchFamily="18" charset="0"/>
                  <a:ea typeface="Cambria"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06018" y="2683364"/>
                <a:ext cx="8931964" cy="1291507"/>
              </a:xfrm>
              <a:prstGeom prst="rect">
                <a:avLst/>
              </a:prstGeom>
              <a:blipFill rotWithShape="0">
                <a:blip r:embed="rId4"/>
                <a:stretch>
                  <a:fillRect b="-9434"/>
                </a:stretch>
              </a:blipFill>
            </p:spPr>
            <p:txBody>
              <a:bodyPr/>
              <a:lstStyle/>
              <a:p>
                <a:r>
                  <a:rPr lang="en-CA">
                    <a:noFill/>
                  </a:rPr>
                  <a:t> </a:t>
                </a:r>
              </a:p>
            </p:txBody>
          </p:sp>
        </mc:Fallback>
      </mc:AlternateContent>
      <p:sp>
        <p:nvSpPr>
          <p:cNvPr id="8" name="TextBox 7"/>
          <p:cNvSpPr txBox="1"/>
          <p:nvPr/>
        </p:nvSpPr>
        <p:spPr>
          <a:xfrm>
            <a:off x="318052" y="1345135"/>
            <a:ext cx="8401878" cy="954107"/>
          </a:xfrm>
          <a:prstGeom prst="rect">
            <a:avLst/>
          </a:prstGeom>
          <a:noFill/>
        </p:spPr>
        <p:txBody>
          <a:bodyPr wrap="square" rtlCol="0">
            <a:spAutoFit/>
          </a:bodyPr>
          <a:lstStyle/>
          <a:p>
            <a:r>
              <a:rPr lang="en-CA" sz="2800" dirty="0" smtClean="0"/>
              <a:t>Likelihood formula where p = 0.5 and number of wasps that chose mated butterflies = 23 or 32 trials</a:t>
            </a:r>
            <a:endParaRPr lang="en-CA" sz="2800" dirty="0"/>
          </a:p>
        </p:txBody>
      </p:sp>
      <p:sp>
        <p:nvSpPr>
          <p:cNvPr id="9" name="TextBox 8"/>
          <p:cNvSpPr txBox="1"/>
          <p:nvPr/>
        </p:nvSpPr>
        <p:spPr>
          <a:xfrm>
            <a:off x="3697357" y="4773311"/>
            <a:ext cx="5671930" cy="1569660"/>
          </a:xfrm>
          <a:prstGeom prst="rect">
            <a:avLst/>
          </a:prstGeom>
          <a:noFill/>
        </p:spPr>
        <p:txBody>
          <a:bodyPr wrap="square" rtlCol="0">
            <a:spAutoFit/>
          </a:bodyPr>
          <a:lstStyle/>
          <a:p>
            <a:r>
              <a:rPr lang="en-CA" sz="2400" dirty="0" smtClean="0">
                <a:latin typeface="Arial" panose="020B0604020202020204" pitchFamily="34" charset="0"/>
                <a:cs typeface="Arial" panose="020B0604020202020204" pitchFamily="34" charset="0"/>
              </a:rPr>
              <a:t>Note: Likelihoods often expressed as natural logs, which can facilitate some calculations</a:t>
            </a:r>
          </a:p>
          <a:p>
            <a:r>
              <a:rPr lang="en-CA" sz="2400" dirty="0" smtClean="0">
                <a:latin typeface="Arial" panose="020B0604020202020204" pitchFamily="34" charset="0"/>
                <a:cs typeface="Arial" panose="020B0604020202020204" pitchFamily="34" charset="0"/>
              </a:rPr>
              <a:t>E.g., ln(0.00653) = -5.03125</a:t>
            </a:r>
            <a:endParaRPr lang="en-C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86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107950" y="92765"/>
            <a:ext cx="9036050" cy="1046921"/>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r>
              <a:rPr lang="en-US" b="0" dirty="0" smtClean="0"/>
              <a:t>Table 20.3-1, The log-likelihood calculated for values of p between 0.52 and 0.88. The log-likelihood is maximized at p hat = 0.72. The third column calculates the difference between each log-likelihood and the maximum log-likelihood., Page 670a</a:t>
            </a:r>
            <a:endParaRPr lang="en-US" b="0" dirty="0"/>
          </a:p>
        </p:txBody>
      </p:sp>
      <p:graphicFrame>
        <p:nvGraphicFramePr>
          <p:cNvPr id="5" name="Table Placeholder 2"/>
          <p:cNvGraphicFramePr>
            <a:graphicFrameLocks/>
          </p:cNvGraphicFramePr>
          <p:nvPr>
            <p:extLst>
              <p:ext uri="{D42A27DB-BD31-4B8C-83A1-F6EECF244321}">
                <p14:modId xmlns:p14="http://schemas.microsoft.com/office/powerpoint/2010/main" val="763800518"/>
              </p:ext>
            </p:extLst>
          </p:nvPr>
        </p:nvGraphicFramePr>
        <p:xfrm>
          <a:off x="2065069" y="1321904"/>
          <a:ext cx="5252403" cy="5791200"/>
        </p:xfrm>
        <a:graphic>
          <a:graphicData uri="http://schemas.openxmlformats.org/drawingml/2006/table">
            <a:tbl>
              <a:tblPr firstRow="1" bandRow="1"/>
              <a:tblGrid>
                <a:gridCol w="1344930">
                  <a:extLst>
                    <a:ext uri="{9D8B030D-6E8A-4147-A177-3AD203B41FA5}">
                      <a16:colId xmlns:a16="http://schemas.microsoft.com/office/drawing/2014/main" xmlns="" val="20000"/>
                    </a:ext>
                  </a:extLst>
                </a:gridCol>
                <a:gridCol w="1440180">
                  <a:extLst>
                    <a:ext uri="{9D8B030D-6E8A-4147-A177-3AD203B41FA5}">
                      <a16:colId xmlns:a16="http://schemas.microsoft.com/office/drawing/2014/main" xmlns="" val="20001"/>
                    </a:ext>
                  </a:extLst>
                </a:gridCol>
                <a:gridCol w="2467293">
                  <a:extLst>
                    <a:ext uri="{9D8B030D-6E8A-4147-A177-3AD203B41FA5}">
                      <a16:colId xmlns:a16="http://schemas.microsoft.com/office/drawing/2014/main" xmlns="" val="1823418273"/>
                    </a:ext>
                  </a:extLst>
                </a:gridCol>
              </a:tblGrid>
              <a:tr h="0">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Proportion, </a:t>
                      </a:r>
                      <a:r>
                        <a:rPr lang="en-US" sz="1400" b="1" i="1" u="none" strike="noStrike" kern="1200" baseline="0" dirty="0">
                          <a:solidFill>
                            <a:schemeClr val="tx1"/>
                          </a:solidFill>
                          <a:latin typeface="Arial" panose="020B0604020202020204" pitchFamily="34" charset="0"/>
                          <a:ea typeface="+mn-ea"/>
                          <a:cs typeface="Arial" panose="020B0604020202020204" pitchFamily="34" charset="0"/>
                        </a:rPr>
                        <a:t>p</a:t>
                      </a:r>
                      <a:endParaRPr lang="ru-RU" sz="1400" b="1" dirty="0">
                        <a:latin typeface="Arial" pitchFamily="34" charset="0"/>
                        <a:cs typeface="Arial" pitchFamily="34" charset="0"/>
                      </a:endParaRPr>
                    </a:p>
                  </a:txBody>
                  <a:tcPr anchor="b"/>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Log-likelihood</a:t>
                      </a:r>
                      <a:endParaRPr lang="ru-RU" sz="1400" b="1" dirty="0">
                        <a:latin typeface="Arial" pitchFamily="34" charset="0"/>
                        <a:cs typeface="Arial" pitchFamily="34" charset="0"/>
                      </a:endParaRPr>
                    </a:p>
                  </a:txBody>
                  <a:tcPr anchor="b"/>
                </a:tc>
                <a:tc>
                  <a:txBody>
                    <a:bodyPr/>
                    <a:lstStyle/>
                    <a:p>
                      <a:pPr algn="ctr"/>
                      <a:r>
                        <a:rPr lang="en-US" sz="1400" b="1" i="0" u="none" strike="noStrike" kern="1200" baseline="0" dirty="0">
                          <a:solidFill>
                            <a:schemeClr val="tx1"/>
                          </a:solidFill>
                          <a:latin typeface="Arial" panose="020B0604020202020204" pitchFamily="34" charset="0"/>
                          <a:ea typeface="+mn-ea"/>
                          <a:cs typeface="Arial" panose="020B0604020202020204" pitchFamily="34" charset="0"/>
                        </a:rPr>
                        <a:t>Log-likelihood – maximum</a:t>
                      </a:r>
                      <a:endParaRPr lang="ru-RU" sz="1400" b="1" dirty="0">
                        <a:latin typeface="Arial" pitchFamily="34" charset="0"/>
                        <a:cs typeface="Arial" pitchFamily="34" charset="0"/>
                      </a:endParaRPr>
                    </a:p>
                  </a:txBody>
                  <a:tcPr anchor="b"/>
                </a:tc>
                <a:extLst>
                  <a:ext uri="{0D108BD9-81ED-4DB2-BD59-A6C34878D82A}">
                    <a16:rowId xmlns:a16="http://schemas.microsoft.com/office/drawing/2014/main" xmlns="" val="10000"/>
                  </a:ext>
                </a:extLst>
              </a:tr>
              <a:tr h="0">
                <a:tc>
                  <a:txBody>
                    <a:bodyPr/>
                    <a:lstStyle/>
                    <a:p>
                      <a:pPr algn="ctr"/>
                      <a:r>
                        <a:rPr lang="ru-RU" sz="1400" dirty="0">
                          <a:latin typeface="Arial" pitchFamily="34" charset="0"/>
                          <a:cs typeface="Arial" pitchFamily="34" charset="0"/>
                        </a:rPr>
                        <a:t>0.52</a:t>
                      </a:r>
                    </a:p>
                  </a:txBody>
                  <a:tcPr/>
                </a:tc>
                <a:tc>
                  <a:txBody>
                    <a:bodyPr/>
                    <a:lstStyle/>
                    <a:p>
                      <a:pPr algn="ctr"/>
                      <a:r>
                        <a:rPr lang="ru-RU" sz="1400" dirty="0">
                          <a:latin typeface="Arial" pitchFamily="34" charset="0"/>
                          <a:cs typeface="Arial" pitchFamily="34" charset="0"/>
                        </a:rPr>
                        <a:t>−4.497</a:t>
                      </a: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634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0">
                <a:tc>
                  <a:txBody>
                    <a:bodyPr/>
                    <a:lstStyle/>
                    <a:p>
                      <a:pPr algn="ctr"/>
                      <a:r>
                        <a:rPr lang="ru-RU" sz="1400" dirty="0">
                          <a:latin typeface="Arial" pitchFamily="34" charset="0"/>
                          <a:cs typeface="Arial" pitchFamily="34" charset="0"/>
                        </a:rPr>
                        <a:t>0.5</a:t>
                      </a:r>
                      <a:r>
                        <a:rPr lang="en-US" sz="1400" dirty="0">
                          <a:latin typeface="Arial" pitchFamily="34" charset="0"/>
                          <a:cs typeface="Arial" pitchFamily="34" charset="0"/>
                        </a:rPr>
                        <a:t>3</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−4.</a:t>
                      </a:r>
                      <a:r>
                        <a:rPr lang="en-US" sz="1400" dirty="0">
                          <a:latin typeface="Arial" pitchFamily="34" charset="0"/>
                          <a:cs typeface="Arial" pitchFamily="34" charset="0"/>
                        </a:rPr>
                        <a:t>248</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385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0">
                <a:tc>
                  <a:txBody>
                    <a:bodyPr/>
                    <a:lstStyle/>
                    <a:p>
                      <a:pPr algn="ctr"/>
                      <a:r>
                        <a:rPr lang="ru-RU" sz="1400" dirty="0">
                          <a:latin typeface="Arial" pitchFamily="34" charset="0"/>
                          <a:cs typeface="Arial" pitchFamily="34" charset="0"/>
                        </a:rPr>
                        <a:t>0.5</a:t>
                      </a:r>
                      <a:r>
                        <a:rPr lang="en-US" sz="1400" dirty="0">
                          <a:latin typeface="Arial" pitchFamily="34" charset="0"/>
                          <a:cs typeface="Arial" pitchFamily="34" charset="0"/>
                        </a:rPr>
                        <a:t>4</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−4.</a:t>
                      </a:r>
                      <a:r>
                        <a:rPr lang="en-US" sz="1400" dirty="0">
                          <a:latin typeface="Arial" pitchFamily="34" charset="0"/>
                          <a:cs typeface="Arial" pitchFamily="34" charset="0"/>
                        </a:rPr>
                        <a:t>012</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149</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3"/>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55</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3</a:t>
                      </a:r>
                      <a:r>
                        <a:rPr lang="ru-RU" sz="1400" dirty="0">
                          <a:latin typeface="Arial" pitchFamily="34" charset="0"/>
                          <a:cs typeface="Arial" pitchFamily="34" charset="0"/>
                        </a:rPr>
                        <a:t>.</a:t>
                      </a:r>
                      <a:r>
                        <a:rPr lang="en-US" sz="1400" dirty="0">
                          <a:latin typeface="Arial" pitchFamily="34" charset="0"/>
                          <a:cs typeface="Arial" pitchFamily="34" charset="0"/>
                        </a:rPr>
                        <a:t>787</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1</a:t>
                      </a:r>
                      <a:r>
                        <a:rPr lang="ru-RU" sz="1400" dirty="0">
                          <a:latin typeface="Arial" pitchFamily="34" charset="0"/>
                          <a:cs typeface="Arial" pitchFamily="34" charset="0"/>
                        </a:rPr>
                        <a:t>.</a:t>
                      </a:r>
                      <a:r>
                        <a:rPr lang="en-US" sz="1400" dirty="0">
                          <a:latin typeface="Arial" pitchFamily="34" charset="0"/>
                          <a:cs typeface="Arial" pitchFamily="34" charset="0"/>
                        </a:rPr>
                        <a:t>924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4"/>
                  </a:ext>
                </a:extLst>
              </a:tr>
              <a:tr h="0">
                <a:tc>
                  <a:txBody>
                    <a:bodyPr/>
                    <a:lstStyle/>
                    <a:p>
                      <a:pPr algn="ctr"/>
                      <a:r>
                        <a:rPr lang="ru-RU" sz="1400" dirty="0">
                          <a:latin typeface="Arial" pitchFamily="34" charset="0"/>
                          <a:cs typeface="Arial" pitchFamily="34" charset="0"/>
                        </a:rPr>
                        <a:t>0.5</a:t>
                      </a:r>
                      <a:r>
                        <a:rPr lang="en-US" sz="1400" dirty="0">
                          <a:latin typeface="Arial" pitchFamily="34" charset="0"/>
                          <a:cs typeface="Arial" pitchFamily="34" charset="0"/>
                        </a:rPr>
                        <a:t>6</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3</a:t>
                      </a:r>
                      <a:r>
                        <a:rPr lang="ru-RU" sz="1400" dirty="0">
                          <a:latin typeface="Arial" pitchFamily="34" charset="0"/>
                          <a:cs typeface="Arial" pitchFamily="34" charset="0"/>
                        </a:rPr>
                        <a:t>.</a:t>
                      </a:r>
                      <a:r>
                        <a:rPr lang="en-US" sz="1400" dirty="0">
                          <a:latin typeface="Arial" pitchFamily="34" charset="0"/>
                          <a:cs typeface="Arial" pitchFamily="34" charset="0"/>
                        </a:rPr>
                        <a:t>575</a:t>
                      </a:r>
                      <a:endParaRPr lang="ru-RU" sz="1400" dirty="0">
                        <a:latin typeface="Arial" pitchFamily="34" charset="0"/>
                        <a:cs typeface="Arial" pitchFamily="34" charset="0"/>
                      </a:endParaRPr>
                    </a:p>
                  </a:txBody>
                  <a:tcPr/>
                </a:tc>
                <a:tc>
                  <a:txBody>
                    <a:bodyPr/>
                    <a:lstStyle/>
                    <a:p>
                      <a:pPr algn="ctr"/>
                      <a:r>
                        <a:rPr lang="ru-RU" sz="1400" dirty="0" smtClean="0">
                          <a:latin typeface="Arial" pitchFamily="34" charset="0"/>
                          <a:cs typeface="Arial" pitchFamily="34" charset="0"/>
                        </a:rPr>
                        <a:t>−</a:t>
                      </a:r>
                      <a:r>
                        <a:rPr lang="en-US" sz="1400" dirty="0" smtClean="0">
                          <a:latin typeface="Arial" pitchFamily="34" charset="0"/>
                          <a:cs typeface="Arial" pitchFamily="34" charset="0"/>
                        </a:rPr>
                        <a:t>1.712</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5"/>
                  </a:ext>
                </a:extLst>
              </a:tr>
              <a:tr h="0">
                <a:tc>
                  <a:txBody>
                    <a:bodyPr/>
                    <a:lstStyle/>
                    <a:p>
                      <a:pPr algn="ctr"/>
                      <a:r>
                        <a:rPr lang="ru-RU" sz="1400" dirty="0">
                          <a:latin typeface="Arial" pitchFamily="34" charset="0"/>
                          <a:cs typeface="Arial" pitchFamily="34" charset="0"/>
                        </a:rPr>
                        <a:t>0.5</a:t>
                      </a:r>
                      <a:r>
                        <a:rPr lang="en-US" sz="1400" dirty="0">
                          <a:latin typeface="Arial" pitchFamily="34" charset="0"/>
                          <a:cs typeface="Arial" pitchFamily="34" charset="0"/>
                        </a:rPr>
                        <a:t>7</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3</a:t>
                      </a:r>
                      <a:r>
                        <a:rPr lang="ru-RU" sz="1400" dirty="0">
                          <a:latin typeface="Arial" pitchFamily="34" charset="0"/>
                          <a:cs typeface="Arial" pitchFamily="34" charset="0"/>
                        </a:rPr>
                        <a:t>.</a:t>
                      </a:r>
                      <a:r>
                        <a:rPr lang="en-US" sz="1400" dirty="0">
                          <a:latin typeface="Arial" pitchFamily="34" charset="0"/>
                          <a:cs typeface="Arial" pitchFamily="34" charset="0"/>
                        </a:rPr>
                        <a:t>375</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1</a:t>
                      </a:r>
                      <a:r>
                        <a:rPr lang="ru-RU" sz="1400" dirty="0">
                          <a:latin typeface="Arial" pitchFamily="34" charset="0"/>
                          <a:cs typeface="Arial" pitchFamily="34" charset="0"/>
                        </a:rPr>
                        <a:t>.</a:t>
                      </a:r>
                      <a:r>
                        <a:rPr lang="en-US" sz="1400" dirty="0">
                          <a:latin typeface="Arial" pitchFamily="34" charset="0"/>
                          <a:cs typeface="Arial" pitchFamily="34" charset="0"/>
                        </a:rPr>
                        <a:t>512</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6"/>
                  </a:ext>
                </a:extLst>
              </a:tr>
              <a:tr h="0">
                <a:tc>
                  <a:txBody>
                    <a:bodyPr/>
                    <a:lstStyle/>
                    <a:p>
                      <a:pPr algn="ctr"/>
                      <a:r>
                        <a:rPr lang="ru-RU" sz="1400" dirty="0">
                          <a:latin typeface="Arial" pitchFamily="34" charset="0"/>
                          <a:cs typeface="Arial" pitchFamily="34" charset="0"/>
                        </a:rPr>
                        <a:t>0.5</a:t>
                      </a:r>
                      <a:r>
                        <a:rPr lang="en-US" sz="1400" dirty="0">
                          <a:latin typeface="Arial" pitchFamily="34" charset="0"/>
                          <a:cs typeface="Arial" pitchFamily="34" charset="0"/>
                        </a:rPr>
                        <a:t>8</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3</a:t>
                      </a:r>
                      <a:r>
                        <a:rPr lang="ru-RU" sz="1400" dirty="0">
                          <a:latin typeface="Arial" pitchFamily="34" charset="0"/>
                          <a:cs typeface="Arial" pitchFamily="34" charset="0"/>
                        </a:rPr>
                        <a:t>.</a:t>
                      </a:r>
                      <a:r>
                        <a:rPr lang="en-US" sz="1400" dirty="0">
                          <a:latin typeface="Arial" pitchFamily="34" charset="0"/>
                          <a:cs typeface="Arial" pitchFamily="34" charset="0"/>
                        </a:rPr>
                        <a:t>187</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1</a:t>
                      </a:r>
                      <a:r>
                        <a:rPr lang="ru-RU" sz="1400" dirty="0">
                          <a:latin typeface="Arial" pitchFamily="34" charset="0"/>
                          <a:cs typeface="Arial" pitchFamily="34" charset="0"/>
                        </a:rPr>
                        <a:t>.</a:t>
                      </a:r>
                      <a:r>
                        <a:rPr lang="en-US" sz="1400" dirty="0">
                          <a:latin typeface="Arial" pitchFamily="34" charset="0"/>
                          <a:cs typeface="Arial" pitchFamily="34" charset="0"/>
                        </a:rPr>
                        <a:t>324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7"/>
                  </a:ext>
                </a:extLst>
              </a:tr>
              <a:tr h="0">
                <a:tc>
                  <a:txBody>
                    <a:bodyPr/>
                    <a:lstStyle/>
                    <a:p>
                      <a:pPr algn="ctr"/>
                      <a:r>
                        <a:rPr lang="ru-RU" sz="1400" dirty="0">
                          <a:latin typeface="Arial" pitchFamily="34" charset="0"/>
                          <a:cs typeface="Arial" pitchFamily="34" charset="0"/>
                        </a:rPr>
                        <a:t>0.5</a:t>
                      </a:r>
                      <a:r>
                        <a:rPr lang="en-US" sz="1400" dirty="0">
                          <a:latin typeface="Arial" pitchFamily="34" charset="0"/>
                          <a:cs typeface="Arial" pitchFamily="34" charset="0"/>
                        </a:rPr>
                        <a:t>9</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3</a:t>
                      </a:r>
                      <a:r>
                        <a:rPr lang="ru-RU" sz="1400" dirty="0">
                          <a:latin typeface="Arial" pitchFamily="34" charset="0"/>
                          <a:cs typeface="Arial" pitchFamily="34" charset="0"/>
                        </a:rPr>
                        <a:t>.</a:t>
                      </a:r>
                      <a:r>
                        <a:rPr lang="en-US" sz="1400" dirty="0">
                          <a:latin typeface="Arial" pitchFamily="34" charset="0"/>
                          <a:cs typeface="Arial" pitchFamily="34" charset="0"/>
                        </a:rPr>
                        <a:t>010</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147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8"/>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60</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846</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983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9"/>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61</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694</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831</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10"/>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62</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554</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691</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11"/>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63</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426</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563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12"/>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64</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310</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447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13"/>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65</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207</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344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14"/>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66</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117</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254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3409909750"/>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67</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2</a:t>
                      </a:r>
                      <a:r>
                        <a:rPr lang="ru-RU" sz="1400" dirty="0">
                          <a:latin typeface="Arial" pitchFamily="34" charset="0"/>
                          <a:cs typeface="Arial" pitchFamily="34" charset="0"/>
                        </a:rPr>
                        <a:t>.</a:t>
                      </a:r>
                      <a:r>
                        <a:rPr lang="en-US" sz="1400" dirty="0">
                          <a:latin typeface="Arial" pitchFamily="34" charset="0"/>
                          <a:cs typeface="Arial" pitchFamily="34" charset="0"/>
                        </a:rPr>
                        <a:t>039</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176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2056200535"/>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68</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1</a:t>
                      </a:r>
                      <a:r>
                        <a:rPr lang="ru-RU" sz="1400" dirty="0">
                          <a:latin typeface="Arial" pitchFamily="34" charset="0"/>
                          <a:cs typeface="Arial" pitchFamily="34" charset="0"/>
                        </a:rPr>
                        <a:t>.</a:t>
                      </a:r>
                      <a:r>
                        <a:rPr lang="en-US" sz="1400" dirty="0">
                          <a:latin typeface="Arial" pitchFamily="34" charset="0"/>
                          <a:cs typeface="Arial" pitchFamily="34" charset="0"/>
                        </a:rPr>
                        <a:t>976</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113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635356941"/>
                  </a:ext>
                </a:extLst>
              </a:tr>
              <a:tr h="0">
                <a:tc>
                  <a:txBody>
                    <a:bodyPr/>
                    <a:lstStyle/>
                    <a:p>
                      <a:pPr algn="ctr"/>
                      <a:r>
                        <a:rPr lang="ru-RU" sz="1400" dirty="0">
                          <a:latin typeface="Arial" pitchFamily="34" charset="0"/>
                          <a:cs typeface="Arial" pitchFamily="34" charset="0"/>
                        </a:rPr>
                        <a:t>0.</a:t>
                      </a:r>
                      <a:r>
                        <a:rPr lang="en-US" sz="1400" dirty="0">
                          <a:latin typeface="Arial" pitchFamily="34" charset="0"/>
                          <a:cs typeface="Arial" pitchFamily="34" charset="0"/>
                        </a:rPr>
                        <a:t>69</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1</a:t>
                      </a:r>
                      <a:r>
                        <a:rPr lang="ru-RU" sz="1400" dirty="0">
                          <a:latin typeface="Arial" pitchFamily="34" charset="0"/>
                          <a:cs typeface="Arial" pitchFamily="34" charset="0"/>
                        </a:rPr>
                        <a:t>.</a:t>
                      </a:r>
                      <a:r>
                        <a:rPr lang="en-US" sz="1400" dirty="0">
                          <a:latin typeface="Arial" pitchFamily="34" charset="0"/>
                          <a:cs typeface="Arial" pitchFamily="34" charset="0"/>
                        </a:rPr>
                        <a:t>926</a:t>
                      </a:r>
                      <a:endParaRPr lang="ru-RU" sz="1400" dirty="0">
                        <a:latin typeface="Arial" pitchFamily="34" charset="0"/>
                        <a:cs typeface="Arial" pitchFamily="34" charset="0"/>
                      </a:endParaRPr>
                    </a:p>
                  </a:txBody>
                  <a:tcPr/>
                </a:tc>
                <a:tc>
                  <a:txBody>
                    <a:bodyPr/>
                    <a:lstStyle/>
                    <a:p>
                      <a:pPr algn="ctr"/>
                      <a:r>
                        <a:rPr lang="ru-RU" sz="1400" dirty="0">
                          <a:latin typeface="Arial" pitchFamily="34" charset="0"/>
                          <a:cs typeface="Arial" pitchFamily="34" charset="0"/>
                        </a:rPr>
                        <a:t>−</a:t>
                      </a:r>
                      <a:r>
                        <a:rPr lang="en-US" sz="1400" dirty="0">
                          <a:latin typeface="Arial" pitchFamily="34" charset="0"/>
                          <a:cs typeface="Arial" pitchFamily="34" charset="0"/>
                        </a:rPr>
                        <a:t>0</a:t>
                      </a:r>
                      <a:r>
                        <a:rPr lang="ru-RU" sz="1400" dirty="0">
                          <a:latin typeface="Arial" pitchFamily="34" charset="0"/>
                          <a:cs typeface="Arial" pitchFamily="34" charset="0"/>
                        </a:rPr>
                        <a:t>.</a:t>
                      </a:r>
                      <a:r>
                        <a:rPr lang="en-US" sz="1400" dirty="0">
                          <a:latin typeface="Arial" pitchFamily="34" charset="0"/>
                          <a:cs typeface="Arial" pitchFamily="34" charset="0"/>
                        </a:rPr>
                        <a:t>063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615581811"/>
                  </a:ext>
                </a:extLst>
              </a:tr>
            </a:tbl>
          </a:graphicData>
        </a:graphic>
      </p:graphicFrame>
    </p:spTree>
    <p:extLst>
      <p:ext uri="{BB962C8B-B14F-4D97-AF65-F5344CB8AC3E}">
        <p14:creationId xmlns:p14="http://schemas.microsoft.com/office/powerpoint/2010/main" val="3106222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Maximum Likelihood Estimate</a:t>
            </a:r>
            <a:endParaRPr lang="en-CA" dirty="0"/>
          </a:p>
        </p:txBody>
      </p:sp>
      <p:pic>
        <p:nvPicPr>
          <p:cNvPr id="4" name="Picture Placeholder 5" descr="A graph shows a log-likelihood curve plotted against hypothesized proportion&#10;The horizontal axis is labeled Hypothesized proportion, p, ranging from 0 point 4 to 0 point 9 with increments of 0 point 1. The vertical axis is labeled Log-likelihood, ranging from negative 8 to negative 2 with increments of 2. A concave downward curve starts from (0 point 4, negative 8 point 5), rises up, peaks at (0 point 72, negative 1 point 863), slides down, and ends at (0 point 9, negative 6).&#10;FIGURE 20.3-1 The log-likelihood curve for p, the esti- mated proportion of wasps choosing the mated female butterfly. The log-likelihood is maximized at = 0.72 ˆ . p ">
            <a:extLst>
              <a:ext uri="{FF2B5EF4-FFF2-40B4-BE49-F238E27FC236}">
                <a16:creationId xmlns:a16="http://schemas.microsoft.com/office/drawing/2014/main" xmlns="" id="{5316F0F8-FCD0-4232-9F04-CED70A386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940" y="2796209"/>
            <a:ext cx="5227059" cy="4061791"/>
          </a:xfrm>
          <a:prstGeom prst="rect">
            <a:avLst/>
          </a:prstGeom>
        </p:spPr>
      </p:pic>
      <p:sp>
        <p:nvSpPr>
          <p:cNvPr id="3" name="TextBox 2"/>
          <p:cNvSpPr txBox="1"/>
          <p:nvPr/>
        </p:nvSpPr>
        <p:spPr>
          <a:xfrm>
            <a:off x="331305" y="1152945"/>
            <a:ext cx="8704745" cy="1815882"/>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Log-likelihood curve</a:t>
            </a:r>
          </a:p>
          <a:p>
            <a:pPr marL="285750" indent="-285750">
              <a:buFont typeface="Arial" panose="020B0604020202020204" pitchFamily="34" charset="0"/>
              <a:buChar char="•"/>
            </a:pPr>
            <a:r>
              <a:rPr lang="en-CA" sz="2800" dirty="0" smtClean="0">
                <a:latin typeface="Arial" panose="020B0604020202020204" pitchFamily="34" charset="0"/>
                <a:cs typeface="Arial" panose="020B0604020202020204" pitchFamily="34" charset="0"/>
              </a:rPr>
              <a:t>Maximum likelihood estimate of a parameter is the specific value having the highest likelihood given the data</a:t>
            </a:r>
            <a:endParaRPr lang="en-CA" sz="2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503583" y="3159883"/>
                <a:ext cx="3048000" cy="353943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Here: maximum of the log-likelihood curve occurs at </a:t>
                </a:r>
                <a14:m>
                  <m:oMath xmlns:m="http://schemas.openxmlformats.org/officeDocument/2006/math">
                    <m:acc>
                      <m:accPr>
                        <m:chr m:val="̂"/>
                        <m:ctrlPr>
                          <a:rPr lang="en-CA" sz="2800" i="1" smtClean="0">
                            <a:latin typeface="Cambria Math" panose="02040503050406030204" pitchFamily="18" charset="0"/>
                          </a:rPr>
                        </m:ctrlPr>
                      </m:accPr>
                      <m:e>
                        <m:r>
                          <a:rPr lang="en-CA" sz="2800" b="0" i="1" smtClean="0">
                            <a:latin typeface="Cambria Math" panose="02040503050406030204" pitchFamily="18" charset="0"/>
                          </a:rPr>
                          <m:t>𝑝</m:t>
                        </m:r>
                      </m:e>
                    </m:acc>
                    <m:r>
                      <a:rPr lang="en-CA" sz="2800" b="0" i="1" smtClean="0">
                        <a:latin typeface="Cambria Math" panose="02040503050406030204" pitchFamily="18" charset="0"/>
                      </a:rPr>
                      <m:t>=0.72</m:t>
                    </m:r>
                  </m:oMath>
                </a14:m>
                <a:endParaRPr lang="en-CA" sz="2800" dirty="0" smtClean="0">
                  <a:latin typeface="Arial" panose="020B0604020202020204" pitchFamily="34" charset="0"/>
                  <a:cs typeface="Arial" panose="020B0604020202020204" pitchFamily="34" charset="0"/>
                </a:endParaRPr>
              </a:p>
              <a:p>
                <a:endParaRPr lang="en-CA" sz="2800" dirty="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Same as p = 23/32 = 0.72</a:t>
                </a:r>
                <a:endParaRPr lang="en-CA" sz="2800" dirty="0">
                  <a:latin typeface="Arial" panose="020B0604020202020204" pitchFamily="34" charset="0"/>
                  <a:cs typeface="Arial" panose="020B0604020202020204"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503583" y="3159883"/>
                <a:ext cx="3048000" cy="3539430"/>
              </a:xfrm>
              <a:prstGeom prst="rect">
                <a:avLst/>
              </a:prstGeom>
              <a:blipFill rotWithShape="0">
                <a:blip r:embed="rId3"/>
                <a:stretch>
                  <a:fillRect l="-4200" t="-1721" b="-3787"/>
                </a:stretch>
              </a:blipFill>
            </p:spPr>
            <p:txBody>
              <a:bodyPr/>
              <a:lstStyle/>
              <a:p>
                <a:r>
                  <a:rPr lang="en-CA">
                    <a:noFill/>
                  </a:rPr>
                  <a:t> </a:t>
                </a:r>
              </a:p>
            </p:txBody>
          </p:sp>
        </mc:Fallback>
      </mc:AlternateContent>
    </p:spTree>
    <p:extLst>
      <p:ext uri="{BB962C8B-B14F-4D97-AF65-F5344CB8AC3E}">
        <p14:creationId xmlns:p14="http://schemas.microsoft.com/office/powerpoint/2010/main" val="3350888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Likelihood-based Confidence Intervals</a:t>
            </a:r>
            <a:endParaRPr lang="en-CA" dirty="0"/>
          </a:p>
        </p:txBody>
      </p:sp>
      <p:pic>
        <p:nvPicPr>
          <p:cNvPr id="5" name="Picture Placeholder 9" descr="A graph shows a log-likelihood curve plotted against hypothesized proportion.&#10;The horizontal axis is labeled Hypothesized proportion, p, ranging from 0 point 4 to 0 point 9 with increments of 0 point 1. The vertical axis is labeled Log-likelihood, ranging from negative 8 to negative 2 with increments of 2. The concave downward curve starts from (0 point 4, negative 8 point 5), rises up, peaks at (0 point 72, negative 1 point 863), slides down, and ends at (0 point 9, negative 6). Two vertical lines are drawn to the curve from 0 point 55 and 0 point 86. Two horizontal lines are drawn to the curve from negative 1 point 863 and negative 3 point 863, and the distance between them is 1 point 92 units.&#10;FIGURE 20.3-2 The likelihood-based 95% confidence interval for p. The top horizontal line indicates the highest log-likelihood −1.863 ( ) . The line immediately below corresponds to 1.92 units below the maximum. The 95% confidence interval, indicated by the red lines, is the range of values for the parameter whose log- likelihoods fall within 1.92 units of the maximum. This interval ranges from 0.55 to 0.86 for the wasp–butterfly data.">
            <a:extLst>
              <a:ext uri="{FF2B5EF4-FFF2-40B4-BE49-F238E27FC236}">
                <a16:creationId xmlns:a16="http://schemas.microsoft.com/office/drawing/2014/main" xmlns="" id="{4C5AB5F7-0D6F-4122-A765-24F85A726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141" y="3273287"/>
            <a:ext cx="4678859" cy="3584713"/>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xmlns="" id="{4349BD15-B366-D546-8B71-CA608EB3C540}"/>
                  </a:ext>
                </a:extLst>
              </p:cNvPr>
              <p:cNvSpPr/>
              <p:nvPr/>
            </p:nvSpPr>
            <p:spPr>
              <a:xfrm>
                <a:off x="238539" y="1320859"/>
                <a:ext cx="8627165" cy="2286973"/>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The </a:t>
                </a:r>
                <a14:m>
                  <m:oMath xmlns:m="http://schemas.openxmlformats.org/officeDocument/2006/math">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𝛼</m:t>
                    </m:r>
                  </m:oMath>
                </a14:m>
                <a:r>
                  <a:rPr lang="en-US" sz="2800" dirty="0">
                    <a:latin typeface="Arial" panose="020B0604020202020204" pitchFamily="34" charset="0"/>
                    <a:cs typeface="Arial" panose="020B0604020202020204" pitchFamily="34" charset="0"/>
                  </a:rPr>
                  <a:t> </a:t>
                </a:r>
                <a:r>
                  <a:rPr lang="en-US" sz="2800" b="1" dirty="0">
                    <a:solidFill>
                      <a:schemeClr val="accent2">
                        <a:lumMod val="75000"/>
                      </a:schemeClr>
                    </a:solidFill>
                    <a:latin typeface="Arial" panose="020B0604020202020204" pitchFamily="34" charset="0"/>
                    <a:cs typeface="Arial" panose="020B0604020202020204" pitchFamily="34" charset="0"/>
                  </a:rPr>
                  <a:t>likelihood-based confidence interval </a:t>
                </a:r>
                <a:r>
                  <a:rPr lang="en-US" sz="2800" dirty="0">
                    <a:latin typeface="Arial" panose="020B0604020202020204" pitchFamily="34" charset="0"/>
                    <a:cs typeface="Arial" panose="020B0604020202020204" pitchFamily="34" charset="0"/>
                  </a:rPr>
                  <a:t>includes parameter values whose log-likelihood</a:t>
                </a:r>
              </a:p>
              <a:p>
                <a:r>
                  <a:rPr lang="en-US" sz="2800" dirty="0">
                    <a:latin typeface="Arial" panose="020B0604020202020204" pitchFamily="34" charset="0"/>
                    <a:cs typeface="Arial" panose="020B0604020202020204" pitchFamily="34" charset="0"/>
                  </a:rPr>
                  <a:t>is within </a:t>
                </a:r>
                <a14:m>
                  <m:oMath xmlns:m="http://schemas.openxmlformats.org/officeDocument/2006/math">
                    <m:f>
                      <m:fPr>
                        <m:type m:val="lin"/>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𝜒</m:t>
                            </m:r>
                          </m:e>
                          <m:sub>
                            <m:r>
                              <a:rPr lang="en-US" sz="2800" i="1">
                                <a:latin typeface="Cambria Math" panose="02040503050406030204" pitchFamily="18" charset="0"/>
                                <a:ea typeface="Cambria Math" panose="02040503050406030204" pitchFamily="18" charset="0"/>
                              </a:rPr>
                              <m:t>𝛼</m:t>
                            </m:r>
                            <m:r>
                              <a:rPr lang="en-US" sz="2800" i="1">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rPr>
                              <m:t>2</m:t>
                            </m:r>
                          </m:sup>
                        </m:sSubSup>
                      </m:num>
                      <m:den>
                        <m:r>
                          <a:rPr lang="en-US" sz="2800" i="1">
                            <a:latin typeface="Cambria Math" panose="02040503050406030204" pitchFamily="18" charset="0"/>
                          </a:rPr>
                          <m:t>2=1.92</m:t>
                        </m:r>
                      </m:den>
                    </m:f>
                    <m:r>
                      <a:rPr lang="en-US" sz="2800" b="0" i="1" smtClean="0">
                        <a:latin typeface="Cambria Math" panose="02040503050406030204" pitchFamily="18" charset="0"/>
                      </a:rPr>
                      <m:t> </m:t>
                    </m:r>
                  </m:oMath>
                </a14:m>
                <a:r>
                  <a:rPr lang="en-US" sz="2800" dirty="0">
                    <a:latin typeface="Arial" panose="020B0604020202020204" pitchFamily="34" charset="0"/>
                    <a:cs typeface="Arial" panose="020B0604020202020204" pitchFamily="34" charset="0"/>
                  </a:rPr>
                  <a:t>log-likelihood units </a:t>
                </a:r>
                <a:r>
                  <a:rPr lang="en-US" sz="2800" dirty="0" smtClean="0">
                    <a:latin typeface="Arial" panose="020B0604020202020204" pitchFamily="34" charset="0"/>
                    <a:cs typeface="Arial" panose="020B0604020202020204" pitchFamily="34" charset="0"/>
                  </a:rPr>
                  <a:t>from the log-likelihood of the MLE</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p:txBody>
          </p:sp>
        </mc:Choice>
        <mc:Fallback xmlns="">
          <p:sp>
            <p:nvSpPr>
              <p:cNvPr id="6" name="Rectangle 5">
                <a:extLst>
                  <a:ext uri="{FF2B5EF4-FFF2-40B4-BE49-F238E27FC236}">
                    <a16:creationId xmlns="" xmlns:a16="http://schemas.microsoft.com/office/drawing/2014/main" xmlns:a14="http://schemas.microsoft.com/office/drawing/2010/main" id="{4349BD15-B366-D546-8B71-CA608EB3C540}"/>
                  </a:ext>
                </a:extLst>
              </p:cNvPr>
              <p:cNvSpPr>
                <a:spLocks noRot="1" noChangeAspect="1" noMove="1" noResize="1" noEditPoints="1" noAdjustHandles="1" noChangeArrowheads="1" noChangeShapeType="1" noTextEdit="1"/>
              </p:cNvSpPr>
              <p:nvPr/>
            </p:nvSpPr>
            <p:spPr>
              <a:xfrm>
                <a:off x="238539" y="1320859"/>
                <a:ext cx="8627165" cy="2286973"/>
              </a:xfrm>
              <a:prstGeom prst="rect">
                <a:avLst/>
              </a:prstGeom>
              <a:blipFill rotWithShape="0">
                <a:blip r:embed="rId3"/>
                <a:stretch>
                  <a:fillRect l="-1413" t="-2933"/>
                </a:stretch>
              </a:blipFill>
            </p:spPr>
            <p:txBody>
              <a:bodyPr/>
              <a:lstStyle/>
              <a:p>
                <a:r>
                  <a:rPr lang="en-CA">
                    <a:noFill/>
                  </a:rPr>
                  <a:t> </a:t>
                </a:r>
              </a:p>
            </p:txBody>
          </p:sp>
        </mc:Fallback>
      </mc:AlternateContent>
      <p:sp>
        <p:nvSpPr>
          <p:cNvPr id="3" name="TextBox 2"/>
          <p:cNvSpPr txBox="1"/>
          <p:nvPr/>
        </p:nvSpPr>
        <p:spPr>
          <a:xfrm>
            <a:off x="238539" y="3815090"/>
            <a:ext cx="3869634"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0.55&lt;p&lt;0.86</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9204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Log-likelihood ratio test</a:t>
            </a:r>
            <a:endParaRPr lang="en-CA" dirty="0"/>
          </a:p>
        </p:txBody>
      </p:sp>
      <p:sp>
        <p:nvSpPr>
          <p:cNvPr id="4" name="Content Placeholder 2">
            <a:extLst>
              <a:ext uri="{FF2B5EF4-FFF2-40B4-BE49-F238E27FC236}">
                <a16:creationId xmlns:a16="http://schemas.microsoft.com/office/drawing/2014/main" xmlns="" xmlns:a14="http://schemas.microsoft.com/office/drawing/2010/main" xmlns:mc="http://schemas.openxmlformats.org/markup-compatibility/2006" id="{2918893C-F65D-694E-8C48-511C88C8E720}"/>
              </a:ext>
            </a:extLst>
          </p:cNvPr>
          <p:cNvSpPr>
            <a:spLocks noGrp="1"/>
          </p:cNvSpPr>
          <p:nvPr>
            <p:ph idx="1"/>
          </p:nvPr>
        </p:nvSpPr>
        <p:spPr>
          <a:xfrm>
            <a:off x="321590" y="1206293"/>
            <a:ext cx="8500820" cy="5121275"/>
          </a:xfrm>
        </p:spPr>
        <p:txBody>
          <a:bodyPr>
            <a:noAutofit/>
          </a:bodyPr>
          <a:lstStyle/>
          <a:p>
            <a:pPr marL="0" indent="0" fontAlgn="base">
              <a:buNone/>
            </a:pPr>
            <a:r>
              <a:rPr lang="en-US" dirty="0"/>
              <a:t>The </a:t>
            </a:r>
            <a:r>
              <a:rPr lang="en-US" b="1" dirty="0"/>
              <a:t>Law of Likelihood </a:t>
            </a:r>
            <a:r>
              <a:rPr lang="en-US" dirty="0"/>
              <a:t>states that the extent to which data supports one parameter value or against another is the ratio of their likelihoods.</a:t>
            </a:r>
          </a:p>
          <a:p>
            <a:pPr marL="0" indent="0" fontAlgn="base">
              <a:buNone/>
            </a:pPr>
            <a:endParaRPr lang="en-US" sz="1000" dirty="0"/>
          </a:p>
          <a:p>
            <a:pPr marL="0" indent="0" fontAlgn="base">
              <a:buNone/>
            </a:pPr>
            <a:endParaRPr lang="en-US" sz="1900" dirty="0"/>
          </a:p>
        </p:txBody>
      </p:sp>
    </p:spTree>
    <p:extLst>
      <p:ext uri="{BB962C8B-B14F-4D97-AF65-F5344CB8AC3E}">
        <p14:creationId xmlns:p14="http://schemas.microsoft.com/office/powerpoint/2010/main" val="24718991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Log-likelihood ratio test</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xmlns="" id="{2918893C-F65D-694E-8C48-511C88C8E720}"/>
                  </a:ext>
                </a:extLst>
              </p:cNvPr>
              <p:cNvSpPr>
                <a:spLocks noGrp="1"/>
              </p:cNvSpPr>
              <p:nvPr>
                <p:ph idx="1"/>
              </p:nvPr>
            </p:nvSpPr>
            <p:spPr>
              <a:xfrm>
                <a:off x="321590" y="1206293"/>
                <a:ext cx="8500820" cy="5121275"/>
              </a:xfrm>
            </p:spPr>
            <p:txBody>
              <a:bodyPr>
                <a:noAutofit/>
              </a:bodyPr>
              <a:lstStyle/>
              <a:p>
                <a:pPr marL="0" indent="0" fontAlgn="base">
                  <a:buNone/>
                </a:pPr>
                <a:r>
                  <a:rPr lang="en-US" dirty="0"/>
                  <a:t>The </a:t>
                </a:r>
                <a:r>
                  <a:rPr lang="en-US" b="1" dirty="0"/>
                  <a:t>Law of Likelihood </a:t>
                </a:r>
                <a:r>
                  <a:rPr lang="en-US" dirty="0"/>
                  <a:t>states that the extent to which data supports one parameter value or against another is the ratio of their likelihoods.</a:t>
                </a:r>
              </a:p>
              <a:p>
                <a:pPr marL="0" indent="0" fontAlgn="base">
                  <a:buNone/>
                </a:pPr>
                <a:endParaRPr lang="en-US" sz="1000" dirty="0"/>
              </a:p>
              <a:p>
                <a:pPr marL="0" indent="0" fontAlgn="base">
                  <a:buNone/>
                </a:pPr>
                <a:r>
                  <a:rPr lang="en-US" dirty="0"/>
                  <a:t>The </a:t>
                </a:r>
                <a:r>
                  <a:rPr lang="en-US" b="1" dirty="0"/>
                  <a:t>Likelihood Ratio Test</a:t>
                </a:r>
                <a:r>
                  <a:rPr lang="en-US" dirty="0"/>
                  <a:t> tests </a:t>
                </a:r>
                <a:r>
                  <a:rPr lang="en-US" i="1" dirty="0"/>
                  <a:t>H</a:t>
                </a:r>
                <a:r>
                  <a:rPr lang="en-US" i="1" baseline="-25000" dirty="0"/>
                  <a:t>0</a:t>
                </a:r>
                <a:r>
                  <a:rPr lang="en-US" dirty="0"/>
                  <a:t> by comparing </a:t>
                </a:r>
                <a:endParaRPr lang="en-US" dirty="0"/>
              </a:p>
              <a:p>
                <a:pPr marL="0" indent="0" algn="ctr" fontAlgn="base">
                  <a:buNone/>
                </a:pPr>
                <a:endParaRPr lang="en-US" sz="2400" b="0" i="1" dirty="0" smtClean="0">
                  <a:solidFill>
                    <a:schemeClr val="accent2">
                      <a:lumMod val="75000"/>
                    </a:schemeClr>
                  </a:solidFill>
                  <a:latin typeface="Cambria Math" panose="02040503050406030204" pitchFamily="18" charset="0"/>
                  <a:ea typeface="Cambria Math" panose="02040503050406030204" pitchFamily="18" charset="0"/>
                </a:endParaRPr>
              </a:p>
              <a:p>
                <a:pPr marL="0" indent="0" algn="ctr" fontAlgn="base">
                  <a:buNone/>
                </a:pPr>
                <a14:m>
                  <m:oMath xmlns:m="http://schemas.openxmlformats.org/officeDocument/2006/math">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MLE</m:t>
                        </m:r>
                      </m:e>
                    </m:d>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oMath>
                </a14:m>
                <a:r>
                  <a:rPr lang="en-US" sz="2400" dirty="0">
                    <a:solidFill>
                      <a:schemeClr val="accent2">
                        <a:lumMod val="75000"/>
                      </a:schemeClr>
                    </a:solidFill>
                  </a:rPr>
                  <a:t> to </a:t>
                </a:r>
                <a14:m>
                  <m:oMath xmlns:m="http://schemas.openxmlformats.org/officeDocument/2006/math">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sSub>
                          <m:sSubPr>
                            <m:ctrlPr>
                              <a:rPr lang="en-US" sz="240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𝐻</m:t>
                            </m:r>
                          </m:e>
                          <m:sub>
                            <m:r>
                              <a:rPr lang="en-US" sz="2400" b="0" i="1" smtClean="0">
                                <a:solidFill>
                                  <a:schemeClr val="accent2">
                                    <a:lumMod val="75000"/>
                                  </a:schemeClr>
                                </a:solidFill>
                                <a:latin typeface="Cambria Math" panose="02040503050406030204" pitchFamily="18" charset="0"/>
                                <a:ea typeface="Cambria Math" panose="02040503050406030204" pitchFamily="18" charset="0"/>
                              </a:rPr>
                              <m:t>0</m:t>
                            </m:r>
                          </m:sub>
                        </m:sSub>
                      </m:e>
                    </m:d>
                    <m:r>
                      <m:rPr>
                        <m:sty m:val="p"/>
                      </m:rPr>
                      <a:rPr lang="en-US" sz="2400" i="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oMath>
                </a14:m>
                <a:r>
                  <a:rPr lang="en-US" sz="2400" dirty="0">
                    <a:solidFill>
                      <a:schemeClr val="accent2">
                        <a:lumMod val="75000"/>
                      </a:schemeClr>
                    </a:solidFill>
                  </a:rPr>
                  <a:t>, by finding </a:t>
                </a:r>
                <a:r>
                  <a:rPr lang="en-US" sz="2400" i="1" dirty="0" smtClean="0">
                    <a:solidFill>
                      <a:schemeClr val="accent2">
                        <a:lumMod val="75000"/>
                      </a:schemeClr>
                    </a:solidFill>
                  </a:rPr>
                  <a:t>G</a:t>
                </a:r>
              </a:p>
              <a:p>
                <a:pPr marL="0" indent="0" fontAlgn="base">
                  <a:buNone/>
                </a:pPr>
                <a:endParaRPr lang="en-US" i="1" dirty="0">
                  <a:solidFill>
                    <a:schemeClr val="accent2">
                      <a:lumMod val="75000"/>
                    </a:schemeClr>
                  </a:solidFill>
                </a:endParaRPr>
              </a:p>
              <a:p>
                <a:pPr marL="0" indent="0" algn="ctr" fontAlgn="base">
                  <a:buNone/>
                </a:pPr>
                <a14:m>
                  <m:oMath xmlns:m="http://schemas.openxmlformats.org/officeDocument/2006/math">
                    <m:r>
                      <a:rPr lang="en-US" sz="2400" b="0" i="1" smtClean="0">
                        <a:solidFill>
                          <a:schemeClr val="accent2">
                            <a:lumMod val="75000"/>
                          </a:schemeClr>
                        </a:solidFill>
                        <a:latin typeface="Cambria Math" panose="02040503050406030204" pitchFamily="18" charset="0"/>
                      </a:rPr>
                      <m:t>𝐺</m:t>
                    </m:r>
                    <m:r>
                      <a:rPr lang="en-US" sz="2400" b="0" i="1" smtClean="0">
                        <a:solidFill>
                          <a:schemeClr val="accent2">
                            <a:lumMod val="75000"/>
                          </a:schemeClr>
                        </a:solidFill>
                        <a:latin typeface="Cambria Math" panose="02040503050406030204" pitchFamily="18" charset="0"/>
                      </a:rPr>
                      <m:t>=</m:t>
                    </m:r>
                    <m:func>
                      <m:funcPr>
                        <m:ctrlPr>
                          <a:rPr lang="en-US" sz="2400" b="0" i="1" smtClean="0">
                            <a:solidFill>
                              <a:schemeClr val="accent2">
                                <a:lumMod val="75000"/>
                              </a:schemeClr>
                            </a:solidFill>
                            <a:latin typeface="Cambria Math" panose="02040503050406030204" pitchFamily="18" charset="0"/>
                          </a:rPr>
                        </m:ctrlPr>
                      </m:funcPr>
                      <m:fName>
                        <m:r>
                          <a:rPr lang="en-US" sz="2400" b="0" i="0" smtClean="0">
                            <a:solidFill>
                              <a:schemeClr val="accent2">
                                <a:lumMod val="75000"/>
                              </a:schemeClr>
                            </a:solidFill>
                            <a:latin typeface="Cambria Math" panose="02040503050406030204" pitchFamily="18" charset="0"/>
                          </a:rPr>
                          <m:t>2 </m:t>
                        </m:r>
                        <m:r>
                          <m:rPr>
                            <m:sty m:val="p"/>
                          </m:rPr>
                          <a:rPr lang="en-US" sz="2400" b="0" i="0" smtClean="0">
                            <a:solidFill>
                              <a:schemeClr val="accent2">
                                <a:lumMod val="75000"/>
                              </a:schemeClr>
                            </a:solidFill>
                            <a:latin typeface="Cambria Math" panose="02040503050406030204" pitchFamily="18" charset="0"/>
                          </a:rPr>
                          <m:t>ln</m:t>
                        </m:r>
                      </m:fName>
                      <m:e>
                        <m:d>
                          <m:dPr>
                            <m:ctrlPr>
                              <a:rPr lang="en-US" sz="2400" b="0" i="1" smtClean="0">
                                <a:solidFill>
                                  <a:schemeClr val="accent2">
                                    <a:lumMod val="75000"/>
                                  </a:schemeClr>
                                </a:solidFill>
                                <a:latin typeface="Cambria Math" panose="02040503050406030204" pitchFamily="18" charset="0"/>
                              </a:rPr>
                            </m:ctrlPr>
                          </m:dPr>
                          <m:e>
                            <m:f>
                              <m:fPr>
                                <m:ctrlPr>
                                  <a:rPr lang="en-US" sz="2400" i="1">
                                    <a:solidFill>
                                      <a:schemeClr val="accent2">
                                        <a:lumMod val="75000"/>
                                      </a:schemeClr>
                                    </a:solidFill>
                                    <a:latin typeface="Cambria Math" panose="02040503050406030204" pitchFamily="18" charset="0"/>
                                  </a:rPr>
                                </m:ctrlPr>
                              </m:fPr>
                              <m:num>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r>
                                      <m:rPr>
                                        <m:sty m:val="p"/>
                                      </m:rPr>
                                      <a:rPr lang="en-US" sz="2400">
                                        <a:solidFill>
                                          <a:schemeClr val="accent2">
                                            <a:lumMod val="75000"/>
                                          </a:schemeClr>
                                        </a:solidFill>
                                        <a:latin typeface="Cambria Math" panose="02040503050406030204" pitchFamily="18" charset="0"/>
                                        <a:ea typeface="Cambria Math" panose="02040503050406030204" pitchFamily="18" charset="0"/>
                                      </a:rPr>
                                      <m:t>MLE</m:t>
                                    </m:r>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num>
                              <m:den>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sSub>
                                      <m:sSubPr>
                                        <m:ctrlPr>
                                          <a:rPr lang="en-US" sz="2400" i="1">
                                            <a:solidFill>
                                              <a:schemeClr val="accent2">
                                                <a:lumMod val="75000"/>
                                              </a:schemeClr>
                                            </a:solidFill>
                                            <a:latin typeface="Cambria Math" panose="02040503050406030204" pitchFamily="18" charset="0"/>
                                            <a:ea typeface="Cambria Math" panose="02040503050406030204" pitchFamily="18" charset="0"/>
                                          </a:rPr>
                                        </m:ctrlPr>
                                      </m:sSubPr>
                                      <m:e>
                                        <m:r>
                                          <a:rPr lang="en-US" sz="2400" i="1">
                                            <a:solidFill>
                                              <a:schemeClr val="accent2">
                                                <a:lumMod val="75000"/>
                                              </a:schemeClr>
                                            </a:solidFill>
                                            <a:latin typeface="Cambria Math" panose="02040503050406030204" pitchFamily="18" charset="0"/>
                                            <a:ea typeface="Cambria Math" panose="02040503050406030204" pitchFamily="18" charset="0"/>
                                          </a:rPr>
                                          <m:t>𝐻</m:t>
                                        </m:r>
                                      </m:e>
                                      <m:sub>
                                        <m:r>
                                          <a:rPr lang="en-US" sz="2400" i="1">
                                            <a:solidFill>
                                              <a:schemeClr val="accent2">
                                                <a:lumMod val="75000"/>
                                              </a:schemeClr>
                                            </a:solidFill>
                                            <a:latin typeface="Cambria Math" panose="02040503050406030204" pitchFamily="18" charset="0"/>
                                            <a:ea typeface="Cambria Math" panose="02040503050406030204" pitchFamily="18" charset="0"/>
                                          </a:rPr>
                                          <m:t>0</m:t>
                                        </m:r>
                                      </m:sub>
                                    </m:sSub>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den>
                            </m:f>
                          </m:e>
                        </m:d>
                      </m:e>
                    </m:func>
                    <m:r>
                      <a:rPr lang="en-US" sz="2400" b="0" i="1" smtClean="0">
                        <a:solidFill>
                          <a:schemeClr val="accent2">
                            <a:lumMod val="75000"/>
                          </a:schemeClr>
                        </a:solidFill>
                        <a:latin typeface="Cambria Math" panose="02040503050406030204" pitchFamily="18" charset="0"/>
                      </a:rPr>
                      <m:t>=</m:t>
                    </m:r>
                  </m:oMath>
                </a14:m>
                <a:r>
                  <a:rPr lang="en-US" sz="2400" dirty="0">
                    <a:solidFill>
                      <a:schemeClr val="accent2">
                        <a:lumMod val="75000"/>
                      </a:schemeClr>
                    </a:solidFill>
                    <a:ea typeface="Cambria Math" panose="02040503050406030204" pitchFamily="18" charset="0"/>
                  </a:rPr>
                  <a:t> </a:t>
                </a:r>
                <a14:m>
                  <m:oMath xmlns:m="http://schemas.openxmlformats.org/officeDocument/2006/math">
                    <m:r>
                      <a:rPr lang="en-US" sz="2400" b="0" i="0" smtClean="0">
                        <a:solidFill>
                          <a:schemeClr val="accent2">
                            <a:lumMod val="75000"/>
                          </a:schemeClr>
                        </a:solidFill>
                        <a:latin typeface="Cambria Math" panose="02040503050406030204" pitchFamily="18" charset="0"/>
                        <a:ea typeface="Cambria Math" panose="02040503050406030204" pitchFamily="18" charset="0"/>
                      </a:rPr>
                      <m:t>2 (</m:t>
                    </m:r>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ln</m:t>
                    </m:r>
                    <m:r>
                      <a:rPr lang="en-US" sz="2400" b="0" i="0" smtClean="0">
                        <a:solidFill>
                          <a:schemeClr val="accent2">
                            <a:lumMod val="75000"/>
                          </a:schemeClr>
                        </a:solidFill>
                        <a:latin typeface="Cambria Math" panose="02040503050406030204" pitchFamily="18" charset="0"/>
                        <a:ea typeface="Cambria Math" panose="02040503050406030204" pitchFamily="18" charset="0"/>
                      </a:rPr>
                      <m:t>(</m:t>
                    </m:r>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r>
                          <m:rPr>
                            <m:sty m:val="p"/>
                          </m:rPr>
                          <a:rPr lang="en-US" sz="2400">
                            <a:solidFill>
                              <a:schemeClr val="accent2">
                                <a:lumMod val="75000"/>
                              </a:schemeClr>
                            </a:solidFill>
                            <a:latin typeface="Cambria Math" panose="02040503050406030204" pitchFamily="18" charset="0"/>
                            <a:ea typeface="Cambria Math" panose="02040503050406030204" pitchFamily="18" charset="0"/>
                          </a:rPr>
                          <m:t>MLE</m:t>
                        </m:r>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r>
                      <a:rPr lang="en-US" sz="2400" b="0" i="1" smtClean="0">
                        <a:solidFill>
                          <a:schemeClr val="accent2">
                            <a:lumMod val="75000"/>
                          </a:schemeClr>
                        </a:solidFill>
                        <a:latin typeface="Cambria Math" panose="02040503050406030204" pitchFamily="18" charset="0"/>
                        <a:ea typeface="Cambria Math" panose="02040503050406030204" pitchFamily="18" charset="0"/>
                      </a:rPr>
                      <m:t>)</m:t>
                    </m:r>
                  </m:oMath>
                </a14:m>
                <a:r>
                  <a:rPr lang="en-US" sz="2400" dirty="0">
                    <a:solidFill>
                      <a:schemeClr val="accent2">
                        <a:lumMod val="75000"/>
                      </a:schemeClr>
                    </a:solidFill>
                  </a:rPr>
                  <a:t>-</a:t>
                </a:r>
                <a14:m>
                  <m:oMath xmlns:m="http://schemas.openxmlformats.org/officeDocument/2006/math">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ln</m:t>
                    </m:r>
                    <m:d>
                      <m:dPr>
                        <m:endChr m:val="]"/>
                        <m:ctrlPr>
                          <a:rPr lang="en-US" sz="2400" b="0" i="1" smtClean="0">
                            <a:solidFill>
                              <a:schemeClr val="accent2">
                                <a:lumMod val="75000"/>
                              </a:schemeClr>
                            </a:solidFill>
                            <a:latin typeface="Cambria Math" panose="02040503050406030204" pitchFamily="18" charset="0"/>
                            <a:ea typeface="Cambria Math" panose="02040503050406030204" pitchFamily="18" charset="0"/>
                          </a:rPr>
                        </m:ctrlPr>
                      </m:d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sSub>
                              <m:sSubPr>
                                <m:ctrlPr>
                                  <a:rPr lang="en-US" sz="2400" i="1">
                                    <a:solidFill>
                                      <a:schemeClr val="accent2">
                                        <a:lumMod val="75000"/>
                                      </a:schemeClr>
                                    </a:solidFill>
                                    <a:latin typeface="Cambria Math" panose="02040503050406030204" pitchFamily="18" charset="0"/>
                                    <a:ea typeface="Cambria Math" panose="02040503050406030204" pitchFamily="18" charset="0"/>
                                  </a:rPr>
                                </m:ctrlPr>
                              </m:sSubPr>
                              <m:e>
                                <m:r>
                                  <a:rPr lang="en-US" sz="2400" i="1">
                                    <a:solidFill>
                                      <a:schemeClr val="accent2">
                                        <a:lumMod val="75000"/>
                                      </a:schemeClr>
                                    </a:solidFill>
                                    <a:latin typeface="Cambria Math" panose="02040503050406030204" pitchFamily="18" charset="0"/>
                                    <a:ea typeface="Cambria Math" panose="02040503050406030204" pitchFamily="18" charset="0"/>
                                  </a:rPr>
                                  <m:t>𝐻</m:t>
                                </m:r>
                              </m:e>
                              <m:sub>
                                <m:r>
                                  <a:rPr lang="en-US" sz="2400" i="1">
                                    <a:solidFill>
                                      <a:schemeClr val="accent2">
                                        <a:lumMod val="75000"/>
                                      </a:schemeClr>
                                    </a:solidFill>
                                    <a:latin typeface="Cambria Math" panose="02040503050406030204" pitchFamily="18" charset="0"/>
                                    <a:ea typeface="Cambria Math" panose="02040503050406030204" pitchFamily="18" charset="0"/>
                                  </a:rPr>
                                  <m:t>0</m:t>
                                </m:r>
                              </m:sub>
                            </m:sSub>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e>
                    </m:d>
                    <m:r>
                      <a:rPr lang="en-US" sz="2400" b="0" i="1" smtClean="0">
                        <a:solidFill>
                          <a:schemeClr val="accent2">
                            <a:lumMod val="75000"/>
                          </a:schemeClr>
                        </a:solidFill>
                        <a:latin typeface="Cambria Math" panose="02040503050406030204" pitchFamily="18" charset="0"/>
                        <a:ea typeface="Cambria Math" panose="02040503050406030204" pitchFamily="18" charset="0"/>
                      </a:rPr>
                      <m:t>))</m:t>
                    </m:r>
                  </m:oMath>
                </a14:m>
                <a:endParaRPr lang="en-US" sz="2400" dirty="0">
                  <a:solidFill>
                    <a:schemeClr val="accent2">
                      <a:lumMod val="75000"/>
                    </a:schemeClr>
                  </a:solidFill>
                </a:endParaRPr>
              </a:p>
              <a:p>
                <a:pPr marL="0" indent="0" fontAlgn="base">
                  <a:buNone/>
                </a:pPr>
                <a:endParaRPr lang="en-US" sz="400" dirty="0" smtClean="0">
                  <a:solidFill>
                    <a:schemeClr val="accent2">
                      <a:lumMod val="75000"/>
                    </a:schemeClr>
                  </a:solidFill>
                </a:endParaRPr>
              </a:p>
              <a:p>
                <a:pPr marL="0" indent="0" fontAlgn="base">
                  <a:buNone/>
                </a:pPr>
                <a:endParaRPr lang="en-US" sz="400" dirty="0">
                  <a:solidFill>
                    <a:schemeClr val="accent2">
                      <a:lumMod val="75000"/>
                    </a:schemeClr>
                  </a:solidFill>
                </a:endParaRPr>
              </a:p>
            </p:txBody>
          </p:sp>
        </mc:Choice>
        <mc:Fallback>
          <p:sp>
            <p:nvSpPr>
              <p:cNvPr id="4" name="Content Placeholder 2">
                <a:extLst>
                  <a:ext uri="{FF2B5EF4-FFF2-40B4-BE49-F238E27FC236}">
                    <a16:creationId xmlns:a16="http://schemas.microsoft.com/office/drawing/2014/main" xmlns="" xmlns:a14="http://schemas.microsoft.com/office/drawing/2010/main" id="{2918893C-F65D-694E-8C48-511C88C8E720}"/>
                  </a:ext>
                </a:extLst>
              </p:cNvPr>
              <p:cNvSpPr>
                <a:spLocks noGrp="1" noRot="1" noChangeAspect="1" noMove="1" noResize="1" noEditPoints="1" noAdjustHandles="1" noChangeArrowheads="1" noChangeShapeType="1" noTextEdit="1"/>
              </p:cNvSpPr>
              <p:nvPr>
                <p:ph idx="1"/>
              </p:nvPr>
            </p:nvSpPr>
            <p:spPr>
              <a:xfrm>
                <a:off x="321590" y="1206293"/>
                <a:ext cx="8500820" cy="5121275"/>
              </a:xfrm>
              <a:blipFill rotWithShape="0">
                <a:blip r:embed="rId2"/>
                <a:stretch>
                  <a:fillRect l="-1506" t="-2143" r="-1220"/>
                </a:stretch>
              </a:blipFill>
            </p:spPr>
            <p:txBody>
              <a:bodyPr/>
              <a:lstStyle/>
              <a:p>
                <a:r>
                  <a:rPr lang="en-CA">
                    <a:noFill/>
                  </a:rPr>
                  <a:t> </a:t>
                </a:r>
              </a:p>
            </p:txBody>
          </p:sp>
        </mc:Fallback>
      </mc:AlternateContent>
    </p:spTree>
    <p:extLst>
      <p:ext uri="{BB962C8B-B14F-4D97-AF65-F5344CB8AC3E}">
        <p14:creationId xmlns:p14="http://schemas.microsoft.com/office/powerpoint/2010/main" val="3925053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Log-likelihood ratio test</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xmlns="" id="{2918893C-F65D-694E-8C48-511C88C8E720}"/>
                  </a:ext>
                </a:extLst>
              </p:cNvPr>
              <p:cNvSpPr>
                <a:spLocks noGrp="1"/>
              </p:cNvSpPr>
              <p:nvPr>
                <p:ph idx="1"/>
              </p:nvPr>
            </p:nvSpPr>
            <p:spPr>
              <a:xfrm>
                <a:off x="321590" y="1206293"/>
                <a:ext cx="8500820" cy="5121275"/>
              </a:xfrm>
            </p:spPr>
            <p:txBody>
              <a:bodyPr>
                <a:noAutofit/>
              </a:bodyPr>
              <a:lstStyle/>
              <a:p>
                <a:pPr marL="0" indent="0" fontAlgn="base">
                  <a:buNone/>
                </a:pPr>
                <a:r>
                  <a:rPr lang="en-US" dirty="0"/>
                  <a:t>The </a:t>
                </a:r>
                <a:r>
                  <a:rPr lang="en-US" b="1" dirty="0"/>
                  <a:t>Law of Likelihood </a:t>
                </a:r>
                <a:r>
                  <a:rPr lang="en-US" dirty="0"/>
                  <a:t>states that the extent to which data supports one parameter value or against another is the ratio of their likelihoods.</a:t>
                </a:r>
              </a:p>
              <a:p>
                <a:pPr marL="0" indent="0" fontAlgn="base">
                  <a:buNone/>
                </a:pPr>
                <a:endParaRPr lang="en-US" sz="1000" dirty="0"/>
              </a:p>
              <a:p>
                <a:pPr marL="0" indent="0" fontAlgn="base">
                  <a:buNone/>
                </a:pPr>
                <a:r>
                  <a:rPr lang="en-US" dirty="0"/>
                  <a:t>The </a:t>
                </a:r>
                <a:r>
                  <a:rPr lang="en-US" b="1" dirty="0"/>
                  <a:t>Likelihood Ratio Test</a:t>
                </a:r>
                <a:r>
                  <a:rPr lang="en-US" dirty="0"/>
                  <a:t> tests </a:t>
                </a:r>
                <a:r>
                  <a:rPr lang="en-US" i="1" dirty="0"/>
                  <a:t>H</a:t>
                </a:r>
                <a:r>
                  <a:rPr lang="en-US" i="1" baseline="-25000" dirty="0"/>
                  <a:t>0</a:t>
                </a:r>
                <a:r>
                  <a:rPr lang="en-US" dirty="0"/>
                  <a:t> by comparing </a:t>
                </a:r>
                <a:endParaRPr lang="en-US" dirty="0"/>
              </a:p>
              <a:p>
                <a:pPr marL="0" indent="0" algn="ctr" fontAlgn="base">
                  <a:buNone/>
                </a:pPr>
                <a:endParaRPr lang="en-US" sz="2400" b="0" i="1" dirty="0" smtClean="0">
                  <a:solidFill>
                    <a:schemeClr val="accent2">
                      <a:lumMod val="75000"/>
                    </a:schemeClr>
                  </a:solidFill>
                  <a:latin typeface="Cambria Math" panose="02040503050406030204" pitchFamily="18" charset="0"/>
                  <a:ea typeface="Cambria Math" panose="02040503050406030204" pitchFamily="18" charset="0"/>
                </a:endParaRPr>
              </a:p>
              <a:p>
                <a:pPr marL="0" indent="0" algn="ctr" fontAlgn="base">
                  <a:buNone/>
                </a:pPr>
                <a14:m>
                  <m:oMath xmlns:m="http://schemas.openxmlformats.org/officeDocument/2006/math">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MLE</m:t>
                        </m:r>
                      </m:e>
                    </m:d>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oMath>
                </a14:m>
                <a:r>
                  <a:rPr lang="en-US" sz="2400" dirty="0">
                    <a:solidFill>
                      <a:schemeClr val="accent2">
                        <a:lumMod val="75000"/>
                      </a:schemeClr>
                    </a:solidFill>
                  </a:rPr>
                  <a:t> to </a:t>
                </a:r>
                <a14:m>
                  <m:oMath xmlns:m="http://schemas.openxmlformats.org/officeDocument/2006/math">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sSub>
                          <m:sSubPr>
                            <m:ctrlPr>
                              <a:rPr lang="en-US" sz="240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𝐻</m:t>
                            </m:r>
                          </m:e>
                          <m:sub>
                            <m:r>
                              <a:rPr lang="en-US" sz="2400" b="0" i="1" smtClean="0">
                                <a:solidFill>
                                  <a:schemeClr val="accent2">
                                    <a:lumMod val="75000"/>
                                  </a:schemeClr>
                                </a:solidFill>
                                <a:latin typeface="Cambria Math" panose="02040503050406030204" pitchFamily="18" charset="0"/>
                                <a:ea typeface="Cambria Math" panose="02040503050406030204" pitchFamily="18" charset="0"/>
                              </a:rPr>
                              <m:t>0</m:t>
                            </m:r>
                          </m:sub>
                        </m:sSub>
                      </m:e>
                    </m:d>
                    <m:r>
                      <m:rPr>
                        <m:sty m:val="p"/>
                      </m:rPr>
                      <a:rPr lang="en-US" sz="2400" i="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oMath>
                </a14:m>
                <a:r>
                  <a:rPr lang="en-US" sz="2400" dirty="0">
                    <a:solidFill>
                      <a:schemeClr val="accent2">
                        <a:lumMod val="75000"/>
                      </a:schemeClr>
                    </a:solidFill>
                  </a:rPr>
                  <a:t>, by finding </a:t>
                </a:r>
                <a:r>
                  <a:rPr lang="en-US" sz="2400" i="1" dirty="0" smtClean="0">
                    <a:solidFill>
                      <a:schemeClr val="accent2">
                        <a:lumMod val="75000"/>
                      </a:schemeClr>
                    </a:solidFill>
                  </a:rPr>
                  <a:t>G</a:t>
                </a:r>
              </a:p>
              <a:p>
                <a:pPr marL="0" indent="0" fontAlgn="base">
                  <a:buNone/>
                </a:pPr>
                <a:endParaRPr lang="en-US" i="1" dirty="0">
                  <a:solidFill>
                    <a:schemeClr val="accent2">
                      <a:lumMod val="75000"/>
                    </a:schemeClr>
                  </a:solidFill>
                </a:endParaRPr>
              </a:p>
              <a:p>
                <a:pPr marL="0" indent="0" algn="ctr" fontAlgn="base">
                  <a:buNone/>
                </a:pPr>
                <a14:m>
                  <m:oMath xmlns:m="http://schemas.openxmlformats.org/officeDocument/2006/math">
                    <m:r>
                      <a:rPr lang="en-US" sz="2400" b="0" i="1" smtClean="0">
                        <a:solidFill>
                          <a:schemeClr val="accent2">
                            <a:lumMod val="75000"/>
                          </a:schemeClr>
                        </a:solidFill>
                        <a:latin typeface="Cambria Math" panose="02040503050406030204" pitchFamily="18" charset="0"/>
                      </a:rPr>
                      <m:t>𝐺</m:t>
                    </m:r>
                    <m:r>
                      <a:rPr lang="en-US" sz="2400" b="0" i="1" smtClean="0">
                        <a:solidFill>
                          <a:schemeClr val="accent2">
                            <a:lumMod val="75000"/>
                          </a:schemeClr>
                        </a:solidFill>
                        <a:latin typeface="Cambria Math" panose="02040503050406030204" pitchFamily="18" charset="0"/>
                      </a:rPr>
                      <m:t>=</m:t>
                    </m:r>
                    <m:func>
                      <m:funcPr>
                        <m:ctrlPr>
                          <a:rPr lang="en-US" sz="2400" b="0" i="1" smtClean="0">
                            <a:solidFill>
                              <a:schemeClr val="accent2">
                                <a:lumMod val="75000"/>
                              </a:schemeClr>
                            </a:solidFill>
                            <a:latin typeface="Cambria Math" panose="02040503050406030204" pitchFamily="18" charset="0"/>
                          </a:rPr>
                        </m:ctrlPr>
                      </m:funcPr>
                      <m:fName>
                        <m:r>
                          <a:rPr lang="en-US" sz="2400" b="0" i="0" smtClean="0">
                            <a:solidFill>
                              <a:schemeClr val="accent2">
                                <a:lumMod val="75000"/>
                              </a:schemeClr>
                            </a:solidFill>
                            <a:latin typeface="Cambria Math" panose="02040503050406030204" pitchFamily="18" charset="0"/>
                          </a:rPr>
                          <m:t>2 </m:t>
                        </m:r>
                        <m:r>
                          <m:rPr>
                            <m:sty m:val="p"/>
                          </m:rPr>
                          <a:rPr lang="en-US" sz="2400" b="0" i="0" smtClean="0">
                            <a:solidFill>
                              <a:schemeClr val="accent2">
                                <a:lumMod val="75000"/>
                              </a:schemeClr>
                            </a:solidFill>
                            <a:latin typeface="Cambria Math" panose="02040503050406030204" pitchFamily="18" charset="0"/>
                          </a:rPr>
                          <m:t>ln</m:t>
                        </m:r>
                      </m:fName>
                      <m:e>
                        <m:d>
                          <m:dPr>
                            <m:ctrlPr>
                              <a:rPr lang="en-US" sz="2400" b="0" i="1" smtClean="0">
                                <a:solidFill>
                                  <a:schemeClr val="accent2">
                                    <a:lumMod val="75000"/>
                                  </a:schemeClr>
                                </a:solidFill>
                                <a:latin typeface="Cambria Math" panose="02040503050406030204" pitchFamily="18" charset="0"/>
                              </a:rPr>
                            </m:ctrlPr>
                          </m:dPr>
                          <m:e>
                            <m:f>
                              <m:fPr>
                                <m:ctrlPr>
                                  <a:rPr lang="en-US" sz="2400" i="1">
                                    <a:solidFill>
                                      <a:schemeClr val="accent2">
                                        <a:lumMod val="75000"/>
                                      </a:schemeClr>
                                    </a:solidFill>
                                    <a:latin typeface="Cambria Math" panose="02040503050406030204" pitchFamily="18" charset="0"/>
                                  </a:rPr>
                                </m:ctrlPr>
                              </m:fPr>
                              <m:num>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r>
                                      <m:rPr>
                                        <m:sty m:val="p"/>
                                      </m:rPr>
                                      <a:rPr lang="en-US" sz="2400">
                                        <a:solidFill>
                                          <a:schemeClr val="accent2">
                                            <a:lumMod val="75000"/>
                                          </a:schemeClr>
                                        </a:solidFill>
                                        <a:latin typeface="Cambria Math" panose="02040503050406030204" pitchFamily="18" charset="0"/>
                                        <a:ea typeface="Cambria Math" panose="02040503050406030204" pitchFamily="18" charset="0"/>
                                      </a:rPr>
                                      <m:t>MLE</m:t>
                                    </m:r>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num>
                              <m:den>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sSub>
                                      <m:sSubPr>
                                        <m:ctrlPr>
                                          <a:rPr lang="en-US" sz="2400" i="1">
                                            <a:solidFill>
                                              <a:schemeClr val="accent2">
                                                <a:lumMod val="75000"/>
                                              </a:schemeClr>
                                            </a:solidFill>
                                            <a:latin typeface="Cambria Math" panose="02040503050406030204" pitchFamily="18" charset="0"/>
                                            <a:ea typeface="Cambria Math" panose="02040503050406030204" pitchFamily="18" charset="0"/>
                                          </a:rPr>
                                        </m:ctrlPr>
                                      </m:sSubPr>
                                      <m:e>
                                        <m:r>
                                          <a:rPr lang="en-US" sz="2400" i="1">
                                            <a:solidFill>
                                              <a:schemeClr val="accent2">
                                                <a:lumMod val="75000"/>
                                              </a:schemeClr>
                                            </a:solidFill>
                                            <a:latin typeface="Cambria Math" panose="02040503050406030204" pitchFamily="18" charset="0"/>
                                            <a:ea typeface="Cambria Math" panose="02040503050406030204" pitchFamily="18" charset="0"/>
                                          </a:rPr>
                                          <m:t>𝐻</m:t>
                                        </m:r>
                                      </m:e>
                                      <m:sub>
                                        <m:r>
                                          <a:rPr lang="en-US" sz="2400" i="1">
                                            <a:solidFill>
                                              <a:schemeClr val="accent2">
                                                <a:lumMod val="75000"/>
                                              </a:schemeClr>
                                            </a:solidFill>
                                            <a:latin typeface="Cambria Math" panose="02040503050406030204" pitchFamily="18" charset="0"/>
                                            <a:ea typeface="Cambria Math" panose="02040503050406030204" pitchFamily="18" charset="0"/>
                                          </a:rPr>
                                          <m:t>0</m:t>
                                        </m:r>
                                      </m:sub>
                                    </m:sSub>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den>
                            </m:f>
                          </m:e>
                        </m:d>
                      </m:e>
                    </m:func>
                    <m:r>
                      <a:rPr lang="en-US" sz="2400" b="0" i="1" smtClean="0">
                        <a:solidFill>
                          <a:schemeClr val="accent2">
                            <a:lumMod val="75000"/>
                          </a:schemeClr>
                        </a:solidFill>
                        <a:latin typeface="Cambria Math" panose="02040503050406030204" pitchFamily="18" charset="0"/>
                      </a:rPr>
                      <m:t>=</m:t>
                    </m:r>
                  </m:oMath>
                </a14:m>
                <a:r>
                  <a:rPr lang="en-US" sz="2400" dirty="0">
                    <a:solidFill>
                      <a:schemeClr val="accent2">
                        <a:lumMod val="75000"/>
                      </a:schemeClr>
                    </a:solidFill>
                    <a:ea typeface="Cambria Math" panose="02040503050406030204" pitchFamily="18" charset="0"/>
                  </a:rPr>
                  <a:t> </a:t>
                </a:r>
                <a14:m>
                  <m:oMath xmlns:m="http://schemas.openxmlformats.org/officeDocument/2006/math">
                    <m:r>
                      <a:rPr lang="en-US" sz="2400" b="0" i="0" smtClean="0">
                        <a:solidFill>
                          <a:schemeClr val="accent2">
                            <a:lumMod val="75000"/>
                          </a:schemeClr>
                        </a:solidFill>
                        <a:latin typeface="Cambria Math" panose="02040503050406030204" pitchFamily="18" charset="0"/>
                        <a:ea typeface="Cambria Math" panose="02040503050406030204" pitchFamily="18" charset="0"/>
                      </a:rPr>
                      <m:t>2 (</m:t>
                    </m:r>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ln</m:t>
                    </m:r>
                    <m:r>
                      <a:rPr lang="en-US" sz="2400" b="0" i="0" smtClean="0">
                        <a:solidFill>
                          <a:schemeClr val="accent2">
                            <a:lumMod val="75000"/>
                          </a:schemeClr>
                        </a:solidFill>
                        <a:latin typeface="Cambria Math" panose="02040503050406030204" pitchFamily="18" charset="0"/>
                        <a:ea typeface="Cambria Math" panose="02040503050406030204" pitchFamily="18" charset="0"/>
                      </a:rPr>
                      <m:t>(</m:t>
                    </m:r>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r>
                          <m:rPr>
                            <m:sty m:val="p"/>
                          </m:rPr>
                          <a:rPr lang="en-US" sz="2400">
                            <a:solidFill>
                              <a:schemeClr val="accent2">
                                <a:lumMod val="75000"/>
                              </a:schemeClr>
                            </a:solidFill>
                            <a:latin typeface="Cambria Math" panose="02040503050406030204" pitchFamily="18" charset="0"/>
                            <a:ea typeface="Cambria Math" panose="02040503050406030204" pitchFamily="18" charset="0"/>
                          </a:rPr>
                          <m:t>MLE</m:t>
                        </m:r>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r>
                      <a:rPr lang="en-US" sz="2400" i="1">
                        <a:solidFill>
                          <a:schemeClr val="accent2">
                            <a:lumMod val="75000"/>
                          </a:schemeClr>
                        </a:solidFill>
                        <a:latin typeface="Cambria Math" panose="02040503050406030204" pitchFamily="18" charset="0"/>
                        <a:ea typeface="Cambria Math" panose="02040503050406030204" pitchFamily="18" charset="0"/>
                      </a:rPr>
                      <m:t>]</m:t>
                    </m:r>
                    <m:r>
                      <a:rPr lang="en-US" sz="2400" b="0" i="1" smtClean="0">
                        <a:solidFill>
                          <a:schemeClr val="accent2">
                            <a:lumMod val="75000"/>
                          </a:schemeClr>
                        </a:solidFill>
                        <a:latin typeface="Cambria Math" panose="02040503050406030204" pitchFamily="18" charset="0"/>
                        <a:ea typeface="Cambria Math" panose="02040503050406030204" pitchFamily="18" charset="0"/>
                      </a:rPr>
                      <m:t>)</m:t>
                    </m:r>
                  </m:oMath>
                </a14:m>
                <a:r>
                  <a:rPr lang="en-US" sz="2400" dirty="0">
                    <a:solidFill>
                      <a:schemeClr val="accent2">
                        <a:lumMod val="75000"/>
                      </a:schemeClr>
                    </a:solidFill>
                  </a:rPr>
                  <a:t>-</a:t>
                </a:r>
                <a14:m>
                  <m:oMath xmlns:m="http://schemas.openxmlformats.org/officeDocument/2006/math">
                    <m:r>
                      <m:rPr>
                        <m:sty m:val="p"/>
                      </m:rPr>
                      <a:rPr lang="en-US" sz="2400" b="0" i="0" smtClean="0">
                        <a:solidFill>
                          <a:schemeClr val="accent2">
                            <a:lumMod val="75000"/>
                          </a:schemeClr>
                        </a:solidFill>
                        <a:latin typeface="Cambria Math" panose="02040503050406030204" pitchFamily="18" charset="0"/>
                        <a:ea typeface="Cambria Math" panose="02040503050406030204" pitchFamily="18" charset="0"/>
                      </a:rPr>
                      <m:t>ln</m:t>
                    </m:r>
                    <m:d>
                      <m:dPr>
                        <m:endChr m:val="]"/>
                        <m:ctrlPr>
                          <a:rPr lang="en-US" sz="2400" b="0" i="1" smtClean="0">
                            <a:solidFill>
                              <a:schemeClr val="accent2">
                                <a:lumMod val="75000"/>
                              </a:schemeClr>
                            </a:solidFill>
                            <a:latin typeface="Cambria Math" panose="02040503050406030204" pitchFamily="18" charset="0"/>
                            <a:ea typeface="Cambria Math" panose="02040503050406030204" pitchFamily="18" charset="0"/>
                          </a:rPr>
                        </m:ctrlPr>
                      </m:d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𝐿</m:t>
                        </m:r>
                        <m:d>
                          <m:dPr>
                            <m:begChr m:val="["/>
                            <m:endChr m:val="|"/>
                            <m:ctrlPr>
                              <a:rPr lang="en-US" sz="2400" i="1">
                                <a:solidFill>
                                  <a:schemeClr val="accent2">
                                    <a:lumMod val="75000"/>
                                  </a:schemeClr>
                                </a:solidFill>
                                <a:latin typeface="Cambria Math" panose="02040503050406030204" pitchFamily="18" charset="0"/>
                                <a:ea typeface="Cambria Math" panose="02040503050406030204" pitchFamily="18" charset="0"/>
                              </a:rPr>
                            </m:ctrlPr>
                          </m:dPr>
                          <m:e>
                            <m:sSub>
                              <m:sSubPr>
                                <m:ctrlPr>
                                  <a:rPr lang="en-US" sz="2400" i="1">
                                    <a:solidFill>
                                      <a:schemeClr val="accent2">
                                        <a:lumMod val="75000"/>
                                      </a:schemeClr>
                                    </a:solidFill>
                                    <a:latin typeface="Cambria Math" panose="02040503050406030204" pitchFamily="18" charset="0"/>
                                    <a:ea typeface="Cambria Math" panose="02040503050406030204" pitchFamily="18" charset="0"/>
                                  </a:rPr>
                                </m:ctrlPr>
                              </m:sSubPr>
                              <m:e>
                                <m:r>
                                  <a:rPr lang="en-US" sz="2400" i="1">
                                    <a:solidFill>
                                      <a:schemeClr val="accent2">
                                        <a:lumMod val="75000"/>
                                      </a:schemeClr>
                                    </a:solidFill>
                                    <a:latin typeface="Cambria Math" panose="02040503050406030204" pitchFamily="18" charset="0"/>
                                    <a:ea typeface="Cambria Math" panose="02040503050406030204" pitchFamily="18" charset="0"/>
                                  </a:rPr>
                                  <m:t>𝐻</m:t>
                                </m:r>
                              </m:e>
                              <m:sub>
                                <m:r>
                                  <a:rPr lang="en-US" sz="2400" i="1">
                                    <a:solidFill>
                                      <a:schemeClr val="accent2">
                                        <a:lumMod val="75000"/>
                                      </a:schemeClr>
                                    </a:solidFill>
                                    <a:latin typeface="Cambria Math" panose="02040503050406030204" pitchFamily="18" charset="0"/>
                                    <a:ea typeface="Cambria Math" panose="02040503050406030204" pitchFamily="18" charset="0"/>
                                  </a:rPr>
                                  <m:t>0</m:t>
                                </m:r>
                              </m:sub>
                            </m:sSub>
                          </m:e>
                        </m:d>
                        <m:r>
                          <m:rPr>
                            <m:sty m:val="p"/>
                          </m:rPr>
                          <a:rPr lang="en-US" sz="2400">
                            <a:solidFill>
                              <a:schemeClr val="accent2">
                                <a:lumMod val="75000"/>
                              </a:schemeClr>
                            </a:solidFill>
                            <a:latin typeface="Cambria Math" panose="02040503050406030204" pitchFamily="18" charset="0"/>
                            <a:ea typeface="Cambria Math" panose="02040503050406030204" pitchFamily="18" charset="0"/>
                          </a:rPr>
                          <m:t>Data</m:t>
                        </m:r>
                      </m:e>
                    </m:d>
                    <m:r>
                      <a:rPr lang="en-US" sz="2400" b="0" i="1" smtClean="0">
                        <a:solidFill>
                          <a:schemeClr val="accent2">
                            <a:lumMod val="75000"/>
                          </a:schemeClr>
                        </a:solidFill>
                        <a:latin typeface="Cambria Math" panose="02040503050406030204" pitchFamily="18" charset="0"/>
                        <a:ea typeface="Cambria Math" panose="02040503050406030204" pitchFamily="18" charset="0"/>
                      </a:rPr>
                      <m:t>))</m:t>
                    </m:r>
                  </m:oMath>
                </a14:m>
                <a:endParaRPr lang="en-US" sz="2400" dirty="0">
                  <a:solidFill>
                    <a:schemeClr val="accent2">
                      <a:lumMod val="75000"/>
                    </a:schemeClr>
                  </a:solidFill>
                </a:endParaRPr>
              </a:p>
              <a:p>
                <a:pPr marL="0" indent="0" fontAlgn="base">
                  <a:buNone/>
                </a:pPr>
                <a:endParaRPr lang="en-US" sz="400" dirty="0" smtClean="0">
                  <a:solidFill>
                    <a:schemeClr val="accent2">
                      <a:lumMod val="75000"/>
                    </a:schemeClr>
                  </a:solidFill>
                </a:endParaRPr>
              </a:p>
              <a:p>
                <a:pPr marL="0" indent="0" fontAlgn="base">
                  <a:buNone/>
                </a:pPr>
                <a:endParaRPr lang="en-US" sz="400" dirty="0">
                  <a:solidFill>
                    <a:schemeClr val="accent2">
                      <a:lumMod val="75000"/>
                    </a:schemeClr>
                  </a:solidFill>
                </a:endParaRPr>
              </a:p>
              <a:p>
                <a:pPr marL="0" indent="0" fontAlgn="base">
                  <a:buNone/>
                </a:pPr>
                <a:r>
                  <a:rPr lang="en-US" i="1" dirty="0"/>
                  <a:t>G</a:t>
                </a:r>
                <a:r>
                  <a:rPr lang="en-US" dirty="0"/>
                  <a:t> is approximately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oMath>
                </a14:m>
                <a:r>
                  <a:rPr lang="el-GR" dirty="0"/>
                  <a:t> </a:t>
                </a:r>
                <a:r>
                  <a:rPr lang="en-US" dirty="0"/>
                  <a:t>distributed with </a:t>
                </a:r>
              </a:p>
              <a:p>
                <a:pPr marL="0" indent="0" fontAlgn="base">
                  <a:buNone/>
                </a:pPr>
                <a14:m>
                  <m:oMath xmlns:m="http://schemas.openxmlformats.org/officeDocument/2006/math">
                    <m:r>
                      <m:rPr>
                        <m:sty m:val="p"/>
                      </m:rPr>
                      <a:rPr lang="en-US" sz="1900" b="0" i="0" smtClean="0">
                        <a:latin typeface="Cambria Math" panose="02040503050406030204" pitchFamily="18" charset="0"/>
                      </a:rPr>
                      <m:t>df</m:t>
                    </m:r>
                    <m:r>
                      <a:rPr lang="en-US" sz="1900" b="0" i="0" smtClean="0">
                        <a:latin typeface="Cambria Math" panose="02040503050406030204" pitchFamily="18" charset="0"/>
                      </a:rPr>
                      <m:t>=</m:t>
                    </m:r>
                    <m:r>
                      <a:rPr lang="en-US" sz="1900" b="0" i="1" smtClean="0">
                        <a:latin typeface="Cambria Math" panose="02040503050406030204" pitchFamily="18" charset="0"/>
                      </a:rPr>
                      <m:t>#</m:t>
                    </m:r>
                    <m:r>
                      <m:rPr>
                        <m:sty m:val="p"/>
                      </m:rPr>
                      <a:rPr lang="en-US" sz="1900" b="0" i="0" smtClean="0">
                        <a:latin typeface="Cambria Math" panose="02040503050406030204" pitchFamily="18" charset="0"/>
                      </a:rPr>
                      <m:t>parameters</m:t>
                    </m:r>
                    <m:r>
                      <a:rPr lang="en-US" sz="1900" b="0" i="0" smtClean="0">
                        <a:latin typeface="Cambria Math" panose="02040503050406030204" pitchFamily="18" charset="0"/>
                      </a:rPr>
                      <m:t> </m:t>
                    </m:r>
                    <m:r>
                      <m:rPr>
                        <m:sty m:val="p"/>
                      </m:rPr>
                      <a:rPr lang="en-US" sz="1900" b="0" i="0" smtClean="0">
                        <a:latin typeface="Cambria Math" panose="02040503050406030204" pitchFamily="18" charset="0"/>
                      </a:rPr>
                      <m:t>estimated</m:t>
                    </m:r>
                    <m:r>
                      <a:rPr lang="en-US" sz="1900" b="0" i="0" smtClean="0">
                        <a:latin typeface="Cambria Math" panose="02040503050406030204" pitchFamily="18" charset="0"/>
                      </a:rPr>
                      <m:t> </m:t>
                    </m:r>
                    <m:r>
                      <m:rPr>
                        <m:sty m:val="p"/>
                      </m:rPr>
                      <a:rPr lang="en-US" sz="1900" b="0" i="0" smtClean="0">
                        <a:latin typeface="Cambria Math" panose="02040503050406030204" pitchFamily="18" charset="0"/>
                      </a:rPr>
                      <m:t>under</m:t>
                    </m:r>
                    <m:r>
                      <a:rPr lang="en-US" sz="1900" b="0" i="0" smtClean="0">
                        <a:latin typeface="Cambria Math" panose="02040503050406030204" pitchFamily="18" charset="0"/>
                      </a:rPr>
                      <m:t> </m:t>
                    </m:r>
                    <m:r>
                      <m:rPr>
                        <m:sty m:val="p"/>
                      </m:rPr>
                      <a:rPr lang="en-US" sz="1900" b="0" i="0" smtClean="0">
                        <a:latin typeface="Cambria Math" panose="02040503050406030204" pitchFamily="18" charset="0"/>
                      </a:rPr>
                      <m:t>ML</m:t>
                    </m:r>
                    <m:r>
                      <a:rPr lang="en-US" sz="1900" b="0" i="1" smtClean="0">
                        <a:latin typeface="Cambria Math" panose="02040503050406030204" pitchFamily="18" charset="0"/>
                      </a:rPr>
                      <m:t>𝐸</m:t>
                    </m:r>
                    <m:r>
                      <a:rPr lang="en-US" sz="1900" b="0" i="1" smtClean="0">
                        <a:latin typeface="Cambria Math" panose="02040503050406030204" pitchFamily="18" charset="0"/>
                      </a:rPr>
                      <m:t> − #</m:t>
                    </m:r>
                    <m:r>
                      <m:rPr>
                        <m:sty m:val="p"/>
                      </m:rPr>
                      <a:rPr lang="en-US" sz="1900">
                        <a:latin typeface="Cambria Math" panose="02040503050406030204" pitchFamily="18" charset="0"/>
                      </a:rPr>
                      <m:t>param</m:t>
                    </m:r>
                    <m:r>
                      <m:rPr>
                        <m:sty m:val="p"/>
                      </m:rPr>
                      <a:rPr lang="en-US" sz="1900" b="0" i="0" smtClean="0">
                        <a:latin typeface="Cambria Math" panose="02040503050406030204" pitchFamily="18" charset="0"/>
                      </a:rPr>
                      <m:t>eters</m:t>
                    </m:r>
                    <m:r>
                      <a:rPr lang="en-US" sz="1900">
                        <a:latin typeface="Cambria Math" panose="02040503050406030204" pitchFamily="18" charset="0"/>
                      </a:rPr>
                      <m:t> </m:t>
                    </m:r>
                    <m:r>
                      <m:rPr>
                        <m:sty m:val="p"/>
                      </m:rPr>
                      <a:rPr lang="en-US" sz="1900">
                        <a:latin typeface="Cambria Math" panose="02040503050406030204" pitchFamily="18" charset="0"/>
                      </a:rPr>
                      <m:t>estimated</m:t>
                    </m:r>
                    <m:r>
                      <a:rPr lang="en-US" sz="1900">
                        <a:latin typeface="Cambria Math" panose="02040503050406030204" pitchFamily="18" charset="0"/>
                      </a:rPr>
                      <m:t> </m:t>
                    </m:r>
                    <m:r>
                      <m:rPr>
                        <m:sty m:val="p"/>
                      </m:rPr>
                      <a:rPr lang="en-US" sz="1900">
                        <a:latin typeface="Cambria Math" panose="02040503050406030204" pitchFamily="18" charset="0"/>
                      </a:rPr>
                      <m:t>under</m:t>
                    </m:r>
                    <m:r>
                      <a:rPr lang="en-US" sz="1900">
                        <a:latin typeface="Cambria Math" panose="02040503050406030204" pitchFamily="18" charset="0"/>
                      </a:rPr>
                      <m:t> </m:t>
                    </m:r>
                    <m:sSub>
                      <m:sSubPr>
                        <m:ctrlPr>
                          <a:rPr lang="en-US" sz="1900" i="1" smtClean="0">
                            <a:latin typeface="Cambria Math" panose="02040503050406030204" pitchFamily="18" charset="0"/>
                          </a:rPr>
                        </m:ctrlPr>
                      </m:sSubPr>
                      <m:e>
                        <m:r>
                          <a:rPr lang="en-US" sz="1900" b="0" i="1" smtClean="0">
                            <a:latin typeface="Cambria Math" panose="02040503050406030204" pitchFamily="18" charset="0"/>
                          </a:rPr>
                          <m:t>𝐻</m:t>
                        </m:r>
                      </m:e>
                      <m:sub>
                        <m:r>
                          <a:rPr lang="en-US" sz="1900" b="0" i="1" smtClean="0">
                            <a:latin typeface="Cambria Math" panose="02040503050406030204" pitchFamily="18" charset="0"/>
                          </a:rPr>
                          <m:t>0</m:t>
                        </m:r>
                      </m:sub>
                    </m:sSub>
                  </m:oMath>
                </a14:m>
                <a:r>
                  <a:rPr lang="en-US" sz="1900" dirty="0"/>
                  <a:t>.</a:t>
                </a:r>
              </a:p>
            </p:txBody>
          </p:sp>
        </mc:Choice>
        <mc:Fallback>
          <p:sp>
            <p:nvSpPr>
              <p:cNvPr id="4" name="Content Placeholder 2">
                <a:extLst>
                  <a:ext uri="{FF2B5EF4-FFF2-40B4-BE49-F238E27FC236}">
                    <a16:creationId xmlns:a16="http://schemas.microsoft.com/office/drawing/2014/main" xmlns="" xmlns:a14="http://schemas.microsoft.com/office/drawing/2010/main" id="{2918893C-F65D-694E-8C48-511C88C8E720}"/>
                  </a:ext>
                </a:extLst>
              </p:cNvPr>
              <p:cNvSpPr>
                <a:spLocks noGrp="1" noRot="1" noChangeAspect="1" noMove="1" noResize="1" noEditPoints="1" noAdjustHandles="1" noChangeArrowheads="1" noChangeShapeType="1" noTextEdit="1"/>
              </p:cNvSpPr>
              <p:nvPr>
                <p:ph idx="1"/>
              </p:nvPr>
            </p:nvSpPr>
            <p:spPr>
              <a:xfrm>
                <a:off x="321590" y="1206293"/>
                <a:ext cx="8500820" cy="5121275"/>
              </a:xfrm>
              <a:blipFill rotWithShape="0">
                <a:blip r:embed="rId2"/>
                <a:stretch>
                  <a:fillRect l="-1506" t="-2143" r="-1220" b="-6786"/>
                </a:stretch>
              </a:blipFill>
            </p:spPr>
            <p:txBody>
              <a:bodyPr/>
              <a:lstStyle/>
              <a:p>
                <a:r>
                  <a:rPr lang="en-CA">
                    <a:noFill/>
                  </a:rPr>
                  <a:t> </a:t>
                </a:r>
              </a:p>
            </p:txBody>
          </p:sp>
        </mc:Fallback>
      </mc:AlternateContent>
    </p:spTree>
    <p:extLst>
      <p:ext uri="{BB962C8B-B14F-4D97-AF65-F5344CB8AC3E}">
        <p14:creationId xmlns:p14="http://schemas.microsoft.com/office/powerpoint/2010/main" val="324898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366" y="0"/>
            <a:ext cx="8494713" cy="814191"/>
          </a:xfrm>
        </p:spPr>
        <p:txBody>
          <a:bodyPr>
            <a:noAutofit/>
          </a:bodyPr>
          <a:lstStyle/>
          <a:p>
            <a:r>
              <a:rPr lang="en-CA" dirty="0" smtClean="0">
                <a:solidFill>
                  <a:schemeClr val="accent2">
                    <a:lumMod val="40000"/>
                    <a:lumOff val="60000"/>
                  </a:schemeClr>
                </a:solidFill>
              </a:rPr>
              <a:t>Announcements</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277366" y="932254"/>
            <a:ext cx="8738009" cy="5614320"/>
          </a:xfrm>
        </p:spPr>
        <p:txBody>
          <a:bodyPr>
            <a:noAutofit/>
          </a:bodyPr>
          <a:lstStyle/>
          <a:p>
            <a:pPr marL="457200" indent="-457200" algn="l">
              <a:buFont typeface="Arial" panose="020B0604020202020204" pitchFamily="34" charset="0"/>
              <a:buChar char="•"/>
            </a:pPr>
            <a:r>
              <a:rPr lang="en-CA" sz="2400" dirty="0" smtClean="0"/>
              <a:t>1</a:t>
            </a:r>
            <a:r>
              <a:rPr lang="en-CA" sz="2400" baseline="30000" dirty="0" smtClean="0"/>
              <a:t>st</a:t>
            </a:r>
            <a:r>
              <a:rPr lang="en-CA" sz="2400" dirty="0" smtClean="0"/>
              <a:t> draft of Project 2 due in lab next week for peer review session</a:t>
            </a:r>
          </a:p>
          <a:p>
            <a:pPr marL="457200" indent="-457200" algn="l">
              <a:buFont typeface="Arial" panose="020B0604020202020204" pitchFamily="34" charset="0"/>
              <a:buChar char="•"/>
            </a:pPr>
            <a:r>
              <a:rPr lang="en-CA" sz="2400" dirty="0" smtClean="0"/>
              <a:t>Project presentations Dec 7</a:t>
            </a:r>
            <a:r>
              <a:rPr lang="en-CA" sz="2400" baseline="30000" dirty="0" smtClean="0"/>
              <a:t>th</a:t>
            </a:r>
            <a:r>
              <a:rPr lang="en-CA" sz="2400" dirty="0" smtClean="0"/>
              <a:t> in lecture (3-5 min each, questions at end)</a:t>
            </a:r>
            <a:endParaRPr lang="en-CA" sz="2400" dirty="0" smtClean="0"/>
          </a:p>
          <a:p>
            <a:pPr marL="457200" indent="-457200" algn="l">
              <a:buFont typeface="Arial" panose="020B0604020202020204" pitchFamily="34" charset="0"/>
              <a:buChar char="•"/>
            </a:pPr>
            <a:r>
              <a:rPr lang="en-CA" sz="2400" dirty="0" smtClean="0"/>
              <a:t>Next lab will include review in prep for final lab exam</a:t>
            </a:r>
          </a:p>
        </p:txBody>
      </p:sp>
    </p:spTree>
    <p:extLst>
      <p:ext uri="{BB962C8B-B14F-4D97-AF65-F5344CB8AC3E}">
        <p14:creationId xmlns:p14="http://schemas.microsoft.com/office/powerpoint/2010/main" val="4078601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using a Log-likelihood ratio test</a:t>
            </a:r>
            <a:endParaRPr lang="en-CA" dirty="0"/>
          </a:p>
        </p:txBody>
      </p:sp>
      <p:sp>
        <p:nvSpPr>
          <p:cNvPr id="3" name="Content Placeholder 2">
            <a:extLst>
              <a:ext uri="{FF2B5EF4-FFF2-40B4-BE49-F238E27FC236}">
                <a16:creationId xmlns:a16="http://schemas.microsoft.com/office/drawing/2014/main" xmlns="" xmlns:a14="http://schemas.microsoft.com/office/drawing/2010/main" xmlns:mc="http://schemas.openxmlformats.org/markup-compatibility/2006" id="{2918893C-F65D-694E-8C48-511C88C8E720}"/>
              </a:ext>
            </a:extLst>
          </p:cNvPr>
          <p:cNvSpPr>
            <a:spLocks noGrp="1"/>
          </p:cNvSpPr>
          <p:nvPr>
            <p:ph idx="1"/>
          </p:nvPr>
        </p:nvSpPr>
        <p:spPr>
          <a:xfrm>
            <a:off x="66261" y="1496225"/>
            <a:ext cx="8930033" cy="5121275"/>
          </a:xfrm>
        </p:spPr>
        <p:txBody>
          <a:bodyPr>
            <a:noAutofit/>
          </a:bodyPr>
          <a:lstStyle/>
          <a:p>
            <a:pPr marL="0" indent="0" fontAlgn="base">
              <a:buNone/>
            </a:pPr>
            <a:r>
              <a:rPr lang="en-US" sz="2400" b="1" i="1" dirty="0" smtClean="0">
                <a:solidFill>
                  <a:schemeClr val="tx1"/>
                </a:solidFill>
              </a:rPr>
              <a:t>H</a:t>
            </a:r>
            <a:r>
              <a:rPr lang="en-US" sz="2400" b="1" i="1" baseline="-25000" dirty="0">
                <a:solidFill>
                  <a:schemeClr val="tx1"/>
                </a:solidFill>
              </a:rPr>
              <a:t>0</a:t>
            </a:r>
            <a:r>
              <a:rPr lang="en-US" sz="2400" b="1" dirty="0">
                <a:solidFill>
                  <a:schemeClr val="tx1"/>
                </a:solidFill>
              </a:rPr>
              <a:t>:</a:t>
            </a:r>
            <a:r>
              <a:rPr lang="en-US" sz="2400" dirty="0">
                <a:solidFill>
                  <a:schemeClr val="tx1"/>
                </a:solidFill>
              </a:rPr>
              <a:t> </a:t>
            </a:r>
            <a:r>
              <a:rPr lang="en-US" sz="2400" dirty="0" smtClean="0">
                <a:solidFill>
                  <a:schemeClr val="tx1"/>
                </a:solidFill>
              </a:rPr>
              <a:t>Wasps choose mated and unmated females with equal probability (p=0.5)</a:t>
            </a:r>
            <a:endParaRPr lang="en-US" sz="2400" dirty="0">
              <a:solidFill>
                <a:schemeClr val="tx1"/>
              </a:solidFill>
            </a:endParaRPr>
          </a:p>
          <a:p>
            <a:pPr marL="0" indent="0" fontAlgn="base">
              <a:buNone/>
            </a:pPr>
            <a:r>
              <a:rPr lang="en-US" sz="2400" i="1" dirty="0">
                <a:solidFill>
                  <a:schemeClr val="tx1"/>
                </a:solidFill>
              </a:rPr>
              <a:t>H</a:t>
            </a:r>
            <a:r>
              <a:rPr lang="en-US" sz="2400" i="1" baseline="-25000" dirty="0">
                <a:solidFill>
                  <a:schemeClr val="tx1"/>
                </a:solidFill>
              </a:rPr>
              <a:t>A</a:t>
            </a:r>
            <a:r>
              <a:rPr lang="en-US" sz="2400" dirty="0">
                <a:solidFill>
                  <a:schemeClr val="tx1"/>
                </a:solidFill>
              </a:rPr>
              <a:t>: </a:t>
            </a:r>
            <a:r>
              <a:rPr lang="en-US" sz="2400" dirty="0" smtClean="0"/>
              <a:t>Wasps prefer one type of female over the other (p</a:t>
            </a:r>
            <a:r>
              <a:rPr lang="en-US" sz="2400" dirty="0" smtClean="0">
                <a:latin typeface="Ebrima" panose="02000000000000000000" pitchFamily="2" charset="0"/>
                <a:ea typeface="Ebrima" panose="02000000000000000000" pitchFamily="2" charset="0"/>
                <a:cs typeface="Ebrima" panose="02000000000000000000" pitchFamily="2" charset="0"/>
              </a:rPr>
              <a:t>≠0.5)</a:t>
            </a:r>
            <a:endParaRPr lang="en-US" sz="2400" dirty="0">
              <a:solidFill>
                <a:schemeClr val="tx1"/>
              </a:solidFill>
            </a:endParaRPr>
          </a:p>
          <a:p>
            <a:pPr marL="0" indent="0" algn="ctr" fontAlgn="base">
              <a:buNone/>
            </a:pPr>
            <a:endParaRPr lang="en-US" sz="2000" dirty="0"/>
          </a:p>
        </p:txBody>
      </p:sp>
    </p:spTree>
    <p:extLst>
      <p:ext uri="{BB962C8B-B14F-4D97-AF65-F5344CB8AC3E}">
        <p14:creationId xmlns:p14="http://schemas.microsoft.com/office/powerpoint/2010/main" val="1407824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using a Log-likelihood ratio test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918893C-F65D-694E-8C48-511C88C8E720}"/>
                  </a:ext>
                </a:extLst>
              </p:cNvPr>
              <p:cNvSpPr>
                <a:spLocks noGrp="1"/>
              </p:cNvSpPr>
              <p:nvPr>
                <p:ph idx="1"/>
              </p:nvPr>
            </p:nvSpPr>
            <p:spPr>
              <a:xfrm>
                <a:off x="66261" y="1496225"/>
                <a:ext cx="8930033" cy="5121275"/>
              </a:xfrm>
            </p:spPr>
            <p:txBody>
              <a:bodyPr>
                <a:noAutofit/>
              </a:bodyPr>
              <a:lstStyle/>
              <a:p>
                <a:pPr marL="0" indent="0" fontAlgn="base">
                  <a:buNone/>
                </a:pPr>
                <a:r>
                  <a:rPr lang="en-US" sz="2400" b="1" i="1" dirty="0" smtClean="0">
                    <a:solidFill>
                      <a:schemeClr val="tx1"/>
                    </a:solidFill>
                  </a:rPr>
                  <a:t>H</a:t>
                </a:r>
                <a:r>
                  <a:rPr lang="en-US" sz="2400" b="1" i="1" baseline="-25000" dirty="0">
                    <a:solidFill>
                      <a:schemeClr val="tx1"/>
                    </a:solidFill>
                  </a:rPr>
                  <a:t>0</a:t>
                </a:r>
                <a:r>
                  <a:rPr lang="en-US" sz="2400" b="1" dirty="0">
                    <a:solidFill>
                      <a:schemeClr val="tx1"/>
                    </a:solidFill>
                  </a:rPr>
                  <a:t>:</a:t>
                </a:r>
                <a:r>
                  <a:rPr lang="en-US" sz="2400" dirty="0">
                    <a:solidFill>
                      <a:schemeClr val="tx1"/>
                    </a:solidFill>
                  </a:rPr>
                  <a:t> </a:t>
                </a:r>
                <a:r>
                  <a:rPr lang="en-US" sz="2400" dirty="0" smtClean="0">
                    <a:solidFill>
                      <a:schemeClr val="tx1"/>
                    </a:solidFill>
                  </a:rPr>
                  <a:t>Wasps choose mated and unmated females with equal probability (p=0.5)</a:t>
                </a:r>
                <a:endParaRPr lang="en-US" sz="2400" dirty="0">
                  <a:solidFill>
                    <a:schemeClr val="tx1"/>
                  </a:solidFill>
                </a:endParaRPr>
              </a:p>
              <a:p>
                <a:pPr marL="0" indent="0" fontAlgn="base">
                  <a:buNone/>
                </a:pPr>
                <a:r>
                  <a:rPr lang="en-US" sz="2400" i="1" dirty="0">
                    <a:solidFill>
                      <a:schemeClr val="tx1"/>
                    </a:solidFill>
                  </a:rPr>
                  <a:t>H</a:t>
                </a:r>
                <a:r>
                  <a:rPr lang="en-US" sz="2400" i="1" baseline="-25000" dirty="0">
                    <a:solidFill>
                      <a:schemeClr val="tx1"/>
                    </a:solidFill>
                  </a:rPr>
                  <a:t>A</a:t>
                </a:r>
                <a:r>
                  <a:rPr lang="en-US" sz="2400" dirty="0">
                    <a:solidFill>
                      <a:schemeClr val="tx1"/>
                    </a:solidFill>
                  </a:rPr>
                  <a:t>: </a:t>
                </a:r>
                <a:r>
                  <a:rPr lang="en-US" sz="2400" dirty="0" smtClean="0"/>
                  <a:t>Wasps prefer one type of female over the other (p</a:t>
                </a:r>
                <a:r>
                  <a:rPr lang="en-US" sz="2400" dirty="0" smtClean="0">
                    <a:latin typeface="Ebrima" panose="02000000000000000000" pitchFamily="2" charset="0"/>
                    <a:ea typeface="Ebrima" panose="02000000000000000000" pitchFamily="2" charset="0"/>
                    <a:cs typeface="Ebrima" panose="02000000000000000000" pitchFamily="2" charset="0"/>
                  </a:rPr>
                  <a:t>≠0.5)</a:t>
                </a:r>
                <a:endParaRPr lang="en-US" sz="2400" dirty="0">
                  <a:solidFill>
                    <a:schemeClr val="tx1"/>
                  </a:solidFill>
                </a:endParaRPr>
              </a:p>
              <a:p>
                <a:pPr marL="0" indent="0" algn="ctr" fontAlgn="base">
                  <a:buNone/>
                </a:pPr>
                <a:r>
                  <a:rPr lang="en-US" dirty="0" smtClean="0">
                    <a:ea typeface="Cambria Math" panose="02040503050406030204" pitchFamily="18" charset="0"/>
                  </a:rPr>
                  <a:t> </a:t>
                </a:r>
                <a14:m>
                  <m:oMath xmlns:m="http://schemas.openxmlformats.org/officeDocument/2006/math">
                    <m:r>
                      <a:rPr lang="en-CA" sz="2000" b="0" i="1" smtClean="0">
                        <a:latin typeface="Cambria Math" panose="02040503050406030204" pitchFamily="18" charset="0"/>
                        <a:ea typeface="Cambria Math" panose="02040503050406030204" pitchFamily="18" charset="0"/>
                      </a:rPr>
                      <m:t>𝐺</m:t>
                    </m:r>
                    <m:r>
                      <a:rPr lang="en-CA" sz="2000" b="0" i="1" smtClean="0">
                        <a:latin typeface="Cambria Math" panose="02040503050406030204" pitchFamily="18" charset="0"/>
                        <a:ea typeface="Cambria Math" panose="02040503050406030204" pitchFamily="18" charset="0"/>
                      </a:rPr>
                      <m:t>=2</m:t>
                    </m:r>
                    <m:r>
                      <m:rPr>
                        <m:sty m:val="p"/>
                      </m:rPr>
                      <a:rPr lang="en-CA" sz="2000" b="0" i="0" smtClean="0">
                        <a:latin typeface="Cambria Math" panose="02040503050406030204" pitchFamily="18" charset="0"/>
                        <a:ea typeface="Cambria Math" panose="02040503050406030204" pitchFamily="18" charset="0"/>
                      </a:rPr>
                      <m:t>ln</m:t>
                    </m:r>
                    <m:r>
                      <a:rPr lang="en-CA" sz="2000" b="0" i="1" smtClean="0">
                        <a:latin typeface="Cambria Math" panose="02040503050406030204" pitchFamily="18" charset="0"/>
                        <a:ea typeface="Cambria Math" panose="02040503050406030204" pitchFamily="18" charset="0"/>
                      </a:rPr>
                      <m:t>⁡(</m:t>
                    </m:r>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acc>
                          <m:accPr>
                            <m:chr m:val="̂"/>
                            <m:ctrlPr>
                              <a:rPr lang="en-CA" sz="2000" b="0" i="1" smtClean="0">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𝑝</m:t>
                            </m:r>
                          </m:e>
                        </m:acc>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𝑚𝑎𝑡𝑒𝑑𝑓𝑒𝑚𝑎𝑙𝑒</m:t>
                        </m:r>
                        <m:r>
                          <a:rPr lang="en-CA" sz="2000" b="0" i="1" smtClean="0">
                            <a:latin typeface="Cambria Math" panose="02040503050406030204" pitchFamily="18" charset="0"/>
                            <a:ea typeface="Cambria Math" panose="02040503050406030204" pitchFamily="18" charset="0"/>
                          </a:rPr>
                          <m:t>]</m:t>
                        </m:r>
                      </m:num>
                      <m:den>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𝑝</m:t>
                            </m:r>
                          </m:e>
                          <m:sub>
                            <m:r>
                              <a:rPr lang="en-CA" sz="2000" b="0" i="1" smtClean="0">
                                <a:latin typeface="Cambria Math" panose="02040503050406030204" pitchFamily="18" charset="0"/>
                                <a:ea typeface="Cambria Math" panose="02040503050406030204" pitchFamily="18" charset="0"/>
                              </a:rPr>
                              <m:t>0</m:t>
                            </m:r>
                          </m:sub>
                        </m:sSub>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𝑓𝑒𝑚𝑎𝑙𝑒</m:t>
                        </m:r>
                        <m:r>
                          <a:rPr lang="en-CA" sz="2000" b="0" i="1" smtClean="0">
                            <a:latin typeface="Cambria Math" panose="02040503050406030204" pitchFamily="18" charset="0"/>
                            <a:ea typeface="Cambria Math" panose="02040503050406030204" pitchFamily="18" charset="0"/>
                          </a:rPr>
                          <m:t>]</m:t>
                        </m:r>
                      </m:den>
                    </m:f>
                  </m:oMath>
                </a14:m>
                <a:r>
                  <a:rPr lang="en-US" dirty="0" smtClean="0"/>
                  <a:t>)</a:t>
                </a:r>
              </a:p>
              <a:p>
                <a:pPr marL="0" indent="0" algn="ctr" fontAlgn="base">
                  <a:buNone/>
                </a:pPr>
                <a:endParaRPr lang="en-US" dirty="0"/>
              </a:p>
              <a:p>
                <a:pPr marL="0" indent="0" fontAlgn="base">
                  <a:buNone/>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𝐺</m:t>
                      </m:r>
                      <m:r>
                        <a:rPr lang="en-CA" sz="2000" b="0" i="1" smtClean="0">
                          <a:latin typeface="Cambria Math" panose="02040503050406030204" pitchFamily="18" charset="0"/>
                        </a:rPr>
                        <m:t>=2(</m:t>
                      </m:r>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i="1">
                                      <a:latin typeface="Cambria Math" panose="02040503050406030204" pitchFamily="18" charset="0"/>
                                      <a:ea typeface="Cambria Math" panose="02040503050406030204" pitchFamily="18" charset="0"/>
                                    </a:rPr>
                                    <m:t>𝑝</m:t>
                                  </m:r>
                                </m:e>
                              </m:acc>
                            </m:e>
                            <m:e>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𝑚𝑎𝑡𝑒𝑑𝑓𝑒𝑚𝑎𝑙𝑒</m:t>
                              </m:r>
                            </m:e>
                          </m:d>
                        </m:e>
                      </m:func>
                      <m:r>
                        <a:rPr lang="en-CA" sz="2000" b="0" i="1" smtClean="0">
                          <a:latin typeface="Cambria Math" panose="02040503050406030204" pitchFamily="18" charset="0"/>
                          <a:ea typeface="Cambria Math" panose="02040503050406030204" pitchFamily="18" charset="0"/>
                        </a:rPr>
                        <m:t>−</m:t>
                      </m:r>
                      <m:func>
                        <m:funcPr>
                          <m:ctrlPr>
                            <a:rPr lang="en-CA" sz="2000" b="0" i="1" smtClean="0">
                              <a:latin typeface="Cambria Math" panose="02040503050406030204" pitchFamily="18" charset="0"/>
                              <a:ea typeface="Cambria Math" panose="02040503050406030204" pitchFamily="18" charset="0"/>
                            </a:rPr>
                          </m:ctrlPr>
                        </m:funcPr>
                        <m:fName>
                          <m:r>
                            <m:rPr>
                              <m:sty m:val="p"/>
                            </m:rPr>
                            <a:rPr lang="en-CA" sz="2000" b="0" i="0" smtClean="0">
                              <a:latin typeface="Cambria Math" panose="02040503050406030204" pitchFamily="18" charset="0"/>
                              <a:ea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r>
                            <a:rPr lang="en-CA" sz="2000" i="1">
                              <a:latin typeface="Cambria Math" panose="02040503050406030204" pitchFamily="18" charset="0"/>
                              <a:ea typeface="Cambria Math" panose="02040503050406030204" pitchFamily="18" charset="0"/>
                            </a:rPr>
                            <m:t>[</m:t>
                          </m:r>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𝑝</m:t>
                              </m:r>
                            </m:e>
                            <m:sub>
                              <m:r>
                                <a:rPr lang="en-CA" sz="2000" i="1">
                                  <a:latin typeface="Cambria Math" panose="02040503050406030204" pitchFamily="18" charset="0"/>
                                  <a:ea typeface="Cambria Math" panose="02040503050406030204" pitchFamily="18" charset="0"/>
                                </a:rPr>
                                <m:t>0</m:t>
                              </m:r>
                            </m:sub>
                          </m:sSub>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𝑓𝑒𝑚𝑎𝑙𝑒</m:t>
                          </m:r>
                          <m:r>
                            <a:rPr lang="en-CA" sz="2000" i="1">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3" name="Content Placeholder 2">
                <a:extLst>
                  <a:ext uri="{FF2B5EF4-FFF2-40B4-BE49-F238E27FC236}">
                    <a16:creationId xmlns="" xmlns:a16="http://schemas.microsoft.com/office/drawing/2014/main" xmlns:a14="http://schemas.microsoft.com/office/drawing/2010/main" id="{2918893C-F65D-694E-8C48-511C88C8E720}"/>
                  </a:ext>
                </a:extLst>
              </p:cNvPr>
              <p:cNvSpPr>
                <a:spLocks noGrp="1" noRot="1" noChangeAspect="1" noMove="1" noResize="1" noEditPoints="1" noAdjustHandles="1" noChangeArrowheads="1" noChangeShapeType="1" noTextEdit="1"/>
              </p:cNvSpPr>
              <p:nvPr>
                <p:ph idx="1"/>
              </p:nvPr>
            </p:nvSpPr>
            <p:spPr>
              <a:xfrm>
                <a:off x="66261" y="1496225"/>
                <a:ext cx="8930033" cy="5121275"/>
              </a:xfrm>
              <a:blipFill rotWithShape="0">
                <a:blip r:embed="rId3"/>
                <a:stretch>
                  <a:fillRect l="-1092" t="-1546"/>
                </a:stretch>
              </a:blipFill>
            </p:spPr>
            <p:txBody>
              <a:bodyPr/>
              <a:lstStyle/>
              <a:p>
                <a:r>
                  <a:rPr lang="en-CA">
                    <a:noFill/>
                  </a:rPr>
                  <a:t> </a:t>
                </a:r>
              </a:p>
            </p:txBody>
          </p:sp>
        </mc:Fallback>
      </mc:AlternateContent>
    </p:spTree>
    <p:extLst>
      <p:ext uri="{BB962C8B-B14F-4D97-AF65-F5344CB8AC3E}">
        <p14:creationId xmlns:p14="http://schemas.microsoft.com/office/powerpoint/2010/main" val="26489548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using a Log-likelihood ratio test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918893C-F65D-694E-8C48-511C88C8E720}"/>
                  </a:ext>
                </a:extLst>
              </p:cNvPr>
              <p:cNvSpPr>
                <a:spLocks noGrp="1"/>
              </p:cNvSpPr>
              <p:nvPr>
                <p:ph idx="1"/>
              </p:nvPr>
            </p:nvSpPr>
            <p:spPr>
              <a:xfrm>
                <a:off x="66261" y="1496225"/>
                <a:ext cx="8930033" cy="5121275"/>
              </a:xfrm>
            </p:spPr>
            <p:txBody>
              <a:bodyPr>
                <a:noAutofit/>
              </a:bodyPr>
              <a:lstStyle/>
              <a:p>
                <a:pPr marL="0" indent="0" fontAlgn="base">
                  <a:buNone/>
                </a:pPr>
                <a:r>
                  <a:rPr lang="en-US" sz="2400" b="1" i="1" dirty="0" smtClean="0">
                    <a:solidFill>
                      <a:schemeClr val="tx1"/>
                    </a:solidFill>
                  </a:rPr>
                  <a:t>H</a:t>
                </a:r>
                <a:r>
                  <a:rPr lang="en-US" sz="2400" b="1" i="1" baseline="-25000" dirty="0">
                    <a:solidFill>
                      <a:schemeClr val="tx1"/>
                    </a:solidFill>
                  </a:rPr>
                  <a:t>0</a:t>
                </a:r>
                <a:r>
                  <a:rPr lang="en-US" sz="2400" b="1" dirty="0">
                    <a:solidFill>
                      <a:schemeClr val="tx1"/>
                    </a:solidFill>
                  </a:rPr>
                  <a:t>:</a:t>
                </a:r>
                <a:r>
                  <a:rPr lang="en-US" sz="2400" dirty="0">
                    <a:solidFill>
                      <a:schemeClr val="tx1"/>
                    </a:solidFill>
                  </a:rPr>
                  <a:t> </a:t>
                </a:r>
                <a:r>
                  <a:rPr lang="en-US" sz="2400" dirty="0" smtClean="0">
                    <a:solidFill>
                      <a:schemeClr val="tx1"/>
                    </a:solidFill>
                  </a:rPr>
                  <a:t>Wasps choose mated and unmated females with equal probability (p=0.5)</a:t>
                </a:r>
                <a:endParaRPr lang="en-US" sz="2400" dirty="0">
                  <a:solidFill>
                    <a:schemeClr val="tx1"/>
                  </a:solidFill>
                </a:endParaRPr>
              </a:p>
              <a:p>
                <a:pPr marL="0" indent="0" fontAlgn="base">
                  <a:buNone/>
                </a:pPr>
                <a:r>
                  <a:rPr lang="en-US" sz="2400" i="1" dirty="0">
                    <a:solidFill>
                      <a:schemeClr val="tx1"/>
                    </a:solidFill>
                  </a:rPr>
                  <a:t>H</a:t>
                </a:r>
                <a:r>
                  <a:rPr lang="en-US" sz="2400" i="1" baseline="-25000" dirty="0">
                    <a:solidFill>
                      <a:schemeClr val="tx1"/>
                    </a:solidFill>
                  </a:rPr>
                  <a:t>A</a:t>
                </a:r>
                <a:r>
                  <a:rPr lang="en-US" sz="2400" dirty="0">
                    <a:solidFill>
                      <a:schemeClr val="tx1"/>
                    </a:solidFill>
                  </a:rPr>
                  <a:t>: </a:t>
                </a:r>
                <a:r>
                  <a:rPr lang="en-US" sz="2400" dirty="0" smtClean="0"/>
                  <a:t>Wasps prefer one type of female over the other (p</a:t>
                </a:r>
                <a:r>
                  <a:rPr lang="en-US" sz="2400" dirty="0" smtClean="0">
                    <a:latin typeface="Ebrima" panose="02000000000000000000" pitchFamily="2" charset="0"/>
                    <a:ea typeface="Ebrima" panose="02000000000000000000" pitchFamily="2" charset="0"/>
                    <a:cs typeface="Ebrima" panose="02000000000000000000" pitchFamily="2" charset="0"/>
                  </a:rPr>
                  <a:t>≠0.5)</a:t>
                </a:r>
                <a:endParaRPr lang="en-US" sz="2400" dirty="0">
                  <a:solidFill>
                    <a:schemeClr val="tx1"/>
                  </a:solidFill>
                </a:endParaRPr>
              </a:p>
              <a:p>
                <a:pPr marL="0" indent="0" algn="ctr" fontAlgn="base">
                  <a:buNone/>
                </a:pPr>
                <a:r>
                  <a:rPr lang="en-US" dirty="0" smtClean="0">
                    <a:ea typeface="Cambria Math" panose="02040503050406030204" pitchFamily="18" charset="0"/>
                  </a:rPr>
                  <a:t> </a:t>
                </a:r>
                <a14:m>
                  <m:oMath xmlns:m="http://schemas.openxmlformats.org/officeDocument/2006/math">
                    <m:r>
                      <a:rPr lang="en-CA" sz="2000" b="0" i="1" smtClean="0">
                        <a:latin typeface="Cambria Math" panose="02040503050406030204" pitchFamily="18" charset="0"/>
                        <a:ea typeface="Cambria Math" panose="02040503050406030204" pitchFamily="18" charset="0"/>
                      </a:rPr>
                      <m:t>𝐺</m:t>
                    </m:r>
                    <m:r>
                      <a:rPr lang="en-CA" sz="2000" b="0" i="1" smtClean="0">
                        <a:latin typeface="Cambria Math" panose="02040503050406030204" pitchFamily="18" charset="0"/>
                        <a:ea typeface="Cambria Math" panose="02040503050406030204" pitchFamily="18" charset="0"/>
                      </a:rPr>
                      <m:t>=2</m:t>
                    </m:r>
                    <m:r>
                      <m:rPr>
                        <m:sty m:val="p"/>
                      </m:rPr>
                      <a:rPr lang="en-CA" sz="2000" b="0" i="0" smtClean="0">
                        <a:latin typeface="Cambria Math" panose="02040503050406030204" pitchFamily="18" charset="0"/>
                        <a:ea typeface="Cambria Math" panose="02040503050406030204" pitchFamily="18" charset="0"/>
                      </a:rPr>
                      <m:t>ln</m:t>
                    </m:r>
                    <m:r>
                      <a:rPr lang="en-CA" sz="2000" b="0" i="1" smtClean="0">
                        <a:latin typeface="Cambria Math" panose="02040503050406030204" pitchFamily="18" charset="0"/>
                        <a:ea typeface="Cambria Math" panose="02040503050406030204" pitchFamily="18" charset="0"/>
                      </a:rPr>
                      <m:t>⁡(</m:t>
                    </m:r>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acc>
                          <m:accPr>
                            <m:chr m:val="̂"/>
                            <m:ctrlPr>
                              <a:rPr lang="en-CA" sz="2000" b="0" i="1" smtClean="0">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𝑝</m:t>
                            </m:r>
                          </m:e>
                        </m:acc>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𝑚𝑎𝑡𝑒𝑑𝑓𝑒𝑚𝑎𝑙𝑒</m:t>
                        </m:r>
                        <m:r>
                          <a:rPr lang="en-CA" sz="2000" b="0" i="1" smtClean="0">
                            <a:latin typeface="Cambria Math" panose="02040503050406030204" pitchFamily="18" charset="0"/>
                            <a:ea typeface="Cambria Math" panose="02040503050406030204" pitchFamily="18" charset="0"/>
                          </a:rPr>
                          <m:t>]</m:t>
                        </m:r>
                      </m:num>
                      <m:den>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𝑝</m:t>
                            </m:r>
                          </m:e>
                          <m:sub>
                            <m:r>
                              <a:rPr lang="en-CA" sz="2000" b="0" i="1" smtClean="0">
                                <a:latin typeface="Cambria Math" panose="02040503050406030204" pitchFamily="18" charset="0"/>
                                <a:ea typeface="Cambria Math" panose="02040503050406030204" pitchFamily="18" charset="0"/>
                              </a:rPr>
                              <m:t>0</m:t>
                            </m:r>
                          </m:sub>
                        </m:sSub>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𝑓𝑒𝑚𝑎𝑙𝑒</m:t>
                        </m:r>
                        <m:r>
                          <a:rPr lang="en-CA" sz="2000" b="0" i="1" smtClean="0">
                            <a:latin typeface="Cambria Math" panose="02040503050406030204" pitchFamily="18" charset="0"/>
                            <a:ea typeface="Cambria Math" panose="02040503050406030204" pitchFamily="18" charset="0"/>
                          </a:rPr>
                          <m:t>]</m:t>
                        </m:r>
                      </m:den>
                    </m:f>
                  </m:oMath>
                </a14:m>
                <a:r>
                  <a:rPr lang="en-US" dirty="0" smtClean="0"/>
                  <a:t>)</a:t>
                </a:r>
              </a:p>
              <a:p>
                <a:pPr marL="0" indent="0" algn="ctr" fontAlgn="base">
                  <a:buNone/>
                </a:pPr>
                <a:endParaRPr lang="en-US" dirty="0"/>
              </a:p>
              <a:p>
                <a:pPr marL="0" indent="0" fontAlgn="base">
                  <a:buNone/>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𝐺</m:t>
                      </m:r>
                      <m:r>
                        <a:rPr lang="en-CA" sz="2000" b="0" i="1" smtClean="0">
                          <a:latin typeface="Cambria Math" panose="02040503050406030204" pitchFamily="18" charset="0"/>
                        </a:rPr>
                        <m:t>=2(</m:t>
                      </m:r>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i="1">
                                      <a:latin typeface="Cambria Math" panose="02040503050406030204" pitchFamily="18" charset="0"/>
                                      <a:ea typeface="Cambria Math" panose="02040503050406030204" pitchFamily="18" charset="0"/>
                                    </a:rPr>
                                    <m:t>𝑝</m:t>
                                  </m:r>
                                </m:e>
                              </m:acc>
                            </m:e>
                            <m:e>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𝑚𝑎𝑡𝑒𝑑𝑓𝑒𝑚𝑎𝑙𝑒</m:t>
                              </m:r>
                            </m:e>
                          </m:d>
                        </m:e>
                      </m:func>
                      <m:r>
                        <a:rPr lang="en-CA" sz="2000" b="0" i="1" smtClean="0">
                          <a:latin typeface="Cambria Math" panose="02040503050406030204" pitchFamily="18" charset="0"/>
                          <a:ea typeface="Cambria Math" panose="02040503050406030204" pitchFamily="18" charset="0"/>
                        </a:rPr>
                        <m:t>−</m:t>
                      </m:r>
                      <m:func>
                        <m:funcPr>
                          <m:ctrlPr>
                            <a:rPr lang="en-CA" sz="2000" b="0" i="1" smtClean="0">
                              <a:latin typeface="Cambria Math" panose="02040503050406030204" pitchFamily="18" charset="0"/>
                              <a:ea typeface="Cambria Math" panose="02040503050406030204" pitchFamily="18" charset="0"/>
                            </a:rPr>
                          </m:ctrlPr>
                        </m:funcPr>
                        <m:fName>
                          <m:r>
                            <m:rPr>
                              <m:sty m:val="p"/>
                            </m:rPr>
                            <a:rPr lang="en-CA" sz="2000" b="0" i="0" smtClean="0">
                              <a:latin typeface="Cambria Math" panose="02040503050406030204" pitchFamily="18" charset="0"/>
                              <a:ea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r>
                            <a:rPr lang="en-CA" sz="2000" i="1">
                              <a:latin typeface="Cambria Math" panose="02040503050406030204" pitchFamily="18" charset="0"/>
                              <a:ea typeface="Cambria Math" panose="02040503050406030204" pitchFamily="18" charset="0"/>
                            </a:rPr>
                            <m:t>[</m:t>
                          </m:r>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𝑝</m:t>
                              </m:r>
                            </m:e>
                            <m:sub>
                              <m:r>
                                <a:rPr lang="en-CA" sz="2000" i="1">
                                  <a:latin typeface="Cambria Math" panose="02040503050406030204" pitchFamily="18" charset="0"/>
                                  <a:ea typeface="Cambria Math" panose="02040503050406030204" pitchFamily="18" charset="0"/>
                                </a:rPr>
                                <m:t>0</m:t>
                              </m:r>
                            </m:sub>
                          </m:sSub>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𝑓𝑒𝑚𝑎𝑙𝑒</m:t>
                          </m:r>
                          <m:r>
                            <a:rPr lang="en-CA" sz="2000" i="1">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3" name="Content Placeholder 2">
                <a:extLst>
                  <a:ext uri="{FF2B5EF4-FFF2-40B4-BE49-F238E27FC236}">
                    <a16:creationId xmlns="" xmlns:a16="http://schemas.microsoft.com/office/drawing/2014/main" xmlns:a14="http://schemas.microsoft.com/office/drawing/2010/main" id="{2918893C-F65D-694E-8C48-511C88C8E720}"/>
                  </a:ext>
                </a:extLst>
              </p:cNvPr>
              <p:cNvSpPr>
                <a:spLocks noGrp="1" noRot="1" noChangeAspect="1" noMove="1" noResize="1" noEditPoints="1" noAdjustHandles="1" noChangeArrowheads="1" noChangeShapeType="1" noTextEdit="1"/>
              </p:cNvSpPr>
              <p:nvPr>
                <p:ph idx="1"/>
              </p:nvPr>
            </p:nvSpPr>
            <p:spPr>
              <a:xfrm>
                <a:off x="66261" y="1496225"/>
                <a:ext cx="8930033" cy="5121275"/>
              </a:xfrm>
              <a:blipFill rotWithShape="0">
                <a:blip r:embed="rId3"/>
                <a:stretch>
                  <a:fillRect l="-1092" t="-15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77794" y="4292435"/>
                <a:ext cx="6241773" cy="10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m:t>
                          </m:r>
                        </m:fName>
                        <m:e>
                          <m:r>
                            <a:rPr lang="en-CA" sz="2000" b="0" i="1" smtClean="0">
                              <a:latin typeface="Cambria Math" panose="02040503050406030204" pitchFamily="18" charset="0"/>
                            </a:rPr>
                            <m:t>[0.72</m:t>
                          </m:r>
                          <m:r>
                            <a:rPr lang="en-CA" sz="2000" i="1">
                              <a:latin typeface="Cambria Math" panose="02040503050406030204" pitchFamily="18" charset="0"/>
                            </a:rPr>
                            <m:t>|</m:t>
                          </m:r>
                          <m:r>
                            <a:rPr lang="en-CA" sz="2000" b="0" i="1" smtClean="0">
                              <a:latin typeface="Cambria Math" panose="02040503050406030204" pitchFamily="18" charset="0"/>
                            </a:rPr>
                            <m:t>23]</m:t>
                          </m:r>
                        </m:e>
                      </m:func>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f>
                            <m:fPr>
                              <m:ctrlPr>
                                <a:rPr lang="en-CA" sz="2000" i="1">
                                  <a:latin typeface="Cambria Math" panose="02040503050406030204" pitchFamily="18" charset="0"/>
                                </a:rPr>
                              </m:ctrlPr>
                            </m:fPr>
                            <m:num>
                              <m:r>
                                <a:rPr lang="en-CA" sz="2000" b="0" i="1" smtClean="0">
                                  <a:latin typeface="Cambria Math" panose="02040503050406030204" pitchFamily="18" charset="0"/>
                                </a:rPr>
                                <m:t>32</m:t>
                              </m:r>
                            </m:num>
                            <m:den>
                              <m:r>
                                <a:rPr lang="en-CA" sz="2000" b="0" i="1" smtClean="0">
                                  <a:latin typeface="Cambria Math" panose="02040503050406030204" pitchFamily="18" charset="0"/>
                                </a:rPr>
                                <m:t>23</m:t>
                              </m:r>
                            </m:den>
                          </m:f>
                        </m:e>
                      </m:d>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0.72</m:t>
                          </m:r>
                        </m:e>
                        <m:sup>
                          <m:r>
                            <a:rPr lang="en-CA" sz="2000" b="0" i="1" smtClean="0">
                              <a:latin typeface="Cambria Math" panose="02040503050406030204" pitchFamily="18" charset="0"/>
                            </a:rPr>
                            <m:t>23</m:t>
                          </m:r>
                        </m:sup>
                      </m:s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(1−0.72)</m:t>
                          </m:r>
                        </m:e>
                        <m:sup>
                          <m:r>
                            <a:rPr lang="en-CA" sz="2000" b="0" i="1" smtClean="0">
                              <a:latin typeface="Cambria Math" panose="02040503050406030204" pitchFamily="18" charset="0"/>
                            </a:rPr>
                            <m:t>32−23</m:t>
                          </m:r>
                        </m:sup>
                      </m:sSup>
                    </m:oMath>
                  </m:oMathPara>
                </a14:m>
                <a:endParaRPr lang="en-CA" sz="2000" dirty="0" smtClean="0"/>
              </a:p>
              <a:p>
                <a:pPr marL="3233738"/>
                <a:r>
                  <a:rPr lang="en-CA" sz="2000" dirty="0" smtClean="0">
                    <a:latin typeface="Cambria" panose="02040503050406030204" pitchFamily="18" charset="0"/>
                    <a:ea typeface="Cambria" panose="02040503050406030204" pitchFamily="18" charset="0"/>
                  </a:rPr>
                  <a:t>= -1.863</a:t>
                </a:r>
                <a:endParaRPr lang="en-CA" sz="2000" dirty="0">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77794" y="4292435"/>
                <a:ext cx="6241773" cy="1091646"/>
              </a:xfrm>
              <a:prstGeom prst="rect">
                <a:avLst/>
              </a:prstGeom>
              <a:blipFill rotWithShape="0">
                <a:blip r:embed="rId5"/>
                <a:stretch>
                  <a:fillRect b="-8939"/>
                </a:stretch>
              </a:blipFill>
            </p:spPr>
            <p:txBody>
              <a:bodyPr/>
              <a:lstStyle/>
              <a:p>
                <a:r>
                  <a:rPr lang="en-CA">
                    <a:noFill/>
                  </a:rPr>
                  <a:t> </a:t>
                </a:r>
              </a:p>
            </p:txBody>
          </p:sp>
        </mc:Fallback>
      </mc:AlternateContent>
      <p:cxnSp>
        <p:nvCxnSpPr>
          <p:cNvPr id="9" name="Straight Arrow Connector 8"/>
          <p:cNvCxnSpPr/>
          <p:nvPr/>
        </p:nvCxnSpPr>
        <p:spPr>
          <a:xfrm flipH="1">
            <a:off x="3048000" y="4076700"/>
            <a:ext cx="251791" cy="37603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212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using a Log-likelihood ratio test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918893C-F65D-694E-8C48-511C88C8E720}"/>
                  </a:ext>
                </a:extLst>
              </p:cNvPr>
              <p:cNvSpPr>
                <a:spLocks noGrp="1"/>
              </p:cNvSpPr>
              <p:nvPr>
                <p:ph idx="1"/>
              </p:nvPr>
            </p:nvSpPr>
            <p:spPr>
              <a:xfrm>
                <a:off x="66261" y="1496225"/>
                <a:ext cx="8930033" cy="5121275"/>
              </a:xfrm>
            </p:spPr>
            <p:txBody>
              <a:bodyPr>
                <a:noAutofit/>
              </a:bodyPr>
              <a:lstStyle/>
              <a:p>
                <a:pPr marL="0" indent="0" fontAlgn="base">
                  <a:buNone/>
                </a:pPr>
                <a:r>
                  <a:rPr lang="en-US" sz="2400" b="1" i="1" dirty="0" smtClean="0">
                    <a:solidFill>
                      <a:schemeClr val="tx1"/>
                    </a:solidFill>
                  </a:rPr>
                  <a:t>H</a:t>
                </a:r>
                <a:r>
                  <a:rPr lang="en-US" sz="2400" b="1" i="1" baseline="-25000" dirty="0">
                    <a:solidFill>
                      <a:schemeClr val="tx1"/>
                    </a:solidFill>
                  </a:rPr>
                  <a:t>0</a:t>
                </a:r>
                <a:r>
                  <a:rPr lang="en-US" sz="2400" b="1" dirty="0">
                    <a:solidFill>
                      <a:schemeClr val="tx1"/>
                    </a:solidFill>
                  </a:rPr>
                  <a:t>:</a:t>
                </a:r>
                <a:r>
                  <a:rPr lang="en-US" sz="2400" dirty="0">
                    <a:solidFill>
                      <a:schemeClr val="tx1"/>
                    </a:solidFill>
                  </a:rPr>
                  <a:t> </a:t>
                </a:r>
                <a:r>
                  <a:rPr lang="en-US" sz="2400" dirty="0" smtClean="0">
                    <a:solidFill>
                      <a:schemeClr val="tx1"/>
                    </a:solidFill>
                  </a:rPr>
                  <a:t>Wasps choose mated and unmated females with equal probability (p=0.5)</a:t>
                </a:r>
                <a:endParaRPr lang="en-US" sz="2400" dirty="0">
                  <a:solidFill>
                    <a:schemeClr val="tx1"/>
                  </a:solidFill>
                </a:endParaRPr>
              </a:p>
              <a:p>
                <a:pPr marL="0" indent="0" fontAlgn="base">
                  <a:buNone/>
                </a:pPr>
                <a:r>
                  <a:rPr lang="en-US" sz="2400" i="1" dirty="0">
                    <a:solidFill>
                      <a:schemeClr val="tx1"/>
                    </a:solidFill>
                  </a:rPr>
                  <a:t>H</a:t>
                </a:r>
                <a:r>
                  <a:rPr lang="en-US" sz="2400" i="1" baseline="-25000" dirty="0">
                    <a:solidFill>
                      <a:schemeClr val="tx1"/>
                    </a:solidFill>
                  </a:rPr>
                  <a:t>A</a:t>
                </a:r>
                <a:r>
                  <a:rPr lang="en-US" sz="2400" dirty="0">
                    <a:solidFill>
                      <a:schemeClr val="tx1"/>
                    </a:solidFill>
                  </a:rPr>
                  <a:t>: </a:t>
                </a:r>
                <a:r>
                  <a:rPr lang="en-US" sz="2400" dirty="0" smtClean="0"/>
                  <a:t>Wasps prefer one type of female over the other (p</a:t>
                </a:r>
                <a:r>
                  <a:rPr lang="en-US" sz="2400" dirty="0" smtClean="0">
                    <a:latin typeface="Ebrima" panose="02000000000000000000" pitchFamily="2" charset="0"/>
                    <a:ea typeface="Ebrima" panose="02000000000000000000" pitchFamily="2" charset="0"/>
                    <a:cs typeface="Ebrima" panose="02000000000000000000" pitchFamily="2" charset="0"/>
                  </a:rPr>
                  <a:t>≠0.5)</a:t>
                </a:r>
                <a:endParaRPr lang="en-US" sz="2400" dirty="0">
                  <a:solidFill>
                    <a:schemeClr val="tx1"/>
                  </a:solidFill>
                </a:endParaRPr>
              </a:p>
              <a:p>
                <a:pPr marL="0" indent="0" algn="ctr" fontAlgn="base">
                  <a:buNone/>
                </a:pPr>
                <a:r>
                  <a:rPr lang="en-US" dirty="0" smtClean="0">
                    <a:ea typeface="Cambria Math" panose="02040503050406030204" pitchFamily="18" charset="0"/>
                  </a:rPr>
                  <a:t> </a:t>
                </a:r>
                <a14:m>
                  <m:oMath xmlns:m="http://schemas.openxmlformats.org/officeDocument/2006/math">
                    <m:r>
                      <a:rPr lang="en-CA" sz="2000" b="0" i="1" smtClean="0">
                        <a:latin typeface="Cambria Math" panose="02040503050406030204" pitchFamily="18" charset="0"/>
                        <a:ea typeface="Cambria Math" panose="02040503050406030204" pitchFamily="18" charset="0"/>
                      </a:rPr>
                      <m:t>𝐺</m:t>
                    </m:r>
                    <m:r>
                      <a:rPr lang="en-CA" sz="2000" b="0" i="1" smtClean="0">
                        <a:latin typeface="Cambria Math" panose="02040503050406030204" pitchFamily="18" charset="0"/>
                        <a:ea typeface="Cambria Math" panose="02040503050406030204" pitchFamily="18" charset="0"/>
                      </a:rPr>
                      <m:t>=2</m:t>
                    </m:r>
                    <m:r>
                      <m:rPr>
                        <m:sty m:val="p"/>
                      </m:rPr>
                      <a:rPr lang="en-CA" sz="2000" b="0" i="0" smtClean="0">
                        <a:latin typeface="Cambria Math" panose="02040503050406030204" pitchFamily="18" charset="0"/>
                        <a:ea typeface="Cambria Math" panose="02040503050406030204" pitchFamily="18" charset="0"/>
                      </a:rPr>
                      <m:t>ln</m:t>
                    </m:r>
                    <m:r>
                      <a:rPr lang="en-CA" sz="2000" b="0" i="1" smtClean="0">
                        <a:latin typeface="Cambria Math" panose="02040503050406030204" pitchFamily="18" charset="0"/>
                        <a:ea typeface="Cambria Math" panose="02040503050406030204" pitchFamily="18" charset="0"/>
                      </a:rPr>
                      <m:t>⁡(</m:t>
                    </m:r>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acc>
                          <m:accPr>
                            <m:chr m:val="̂"/>
                            <m:ctrlPr>
                              <a:rPr lang="en-CA" sz="2000" b="0" i="1" smtClean="0">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𝑝</m:t>
                            </m:r>
                          </m:e>
                        </m:acc>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𝑚𝑎𝑡𝑒𝑑𝑓𝑒𝑚𝑎𝑙𝑒</m:t>
                        </m:r>
                        <m:r>
                          <a:rPr lang="en-CA" sz="2000" b="0" i="1" smtClean="0">
                            <a:latin typeface="Cambria Math" panose="02040503050406030204" pitchFamily="18" charset="0"/>
                            <a:ea typeface="Cambria Math" panose="02040503050406030204" pitchFamily="18" charset="0"/>
                          </a:rPr>
                          <m:t>]</m:t>
                        </m:r>
                      </m:num>
                      <m:den>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𝑝</m:t>
                            </m:r>
                          </m:e>
                          <m:sub>
                            <m:r>
                              <a:rPr lang="en-CA" sz="2000" b="0" i="1" smtClean="0">
                                <a:latin typeface="Cambria Math" panose="02040503050406030204" pitchFamily="18" charset="0"/>
                                <a:ea typeface="Cambria Math" panose="02040503050406030204" pitchFamily="18" charset="0"/>
                              </a:rPr>
                              <m:t>0</m:t>
                            </m:r>
                          </m:sub>
                        </m:sSub>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𝑓𝑒𝑚𝑎𝑙𝑒</m:t>
                        </m:r>
                        <m:r>
                          <a:rPr lang="en-CA" sz="2000" b="0" i="1" smtClean="0">
                            <a:latin typeface="Cambria Math" panose="02040503050406030204" pitchFamily="18" charset="0"/>
                            <a:ea typeface="Cambria Math" panose="02040503050406030204" pitchFamily="18" charset="0"/>
                          </a:rPr>
                          <m:t>]</m:t>
                        </m:r>
                      </m:den>
                    </m:f>
                  </m:oMath>
                </a14:m>
                <a:r>
                  <a:rPr lang="en-US" dirty="0" smtClean="0"/>
                  <a:t>)</a:t>
                </a:r>
              </a:p>
              <a:p>
                <a:pPr marL="0" indent="0" algn="ctr" fontAlgn="base">
                  <a:buNone/>
                </a:pPr>
                <a:endParaRPr lang="en-US" dirty="0"/>
              </a:p>
              <a:p>
                <a:pPr marL="0" indent="0" fontAlgn="base">
                  <a:buNone/>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𝐺</m:t>
                      </m:r>
                      <m:r>
                        <a:rPr lang="en-CA" sz="2000" b="0" i="1" smtClean="0">
                          <a:latin typeface="Cambria Math" panose="02040503050406030204" pitchFamily="18" charset="0"/>
                        </a:rPr>
                        <m:t>=2(</m:t>
                      </m:r>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i="1">
                                      <a:latin typeface="Cambria Math" panose="02040503050406030204" pitchFamily="18" charset="0"/>
                                      <a:ea typeface="Cambria Math" panose="02040503050406030204" pitchFamily="18" charset="0"/>
                                    </a:rPr>
                                    <m:t>𝑝</m:t>
                                  </m:r>
                                </m:e>
                              </m:acc>
                            </m:e>
                            <m:e>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𝑚𝑎𝑡𝑒𝑑𝑓𝑒𝑚𝑎𝑙𝑒</m:t>
                              </m:r>
                            </m:e>
                          </m:d>
                        </m:e>
                      </m:func>
                      <m:r>
                        <a:rPr lang="en-CA" sz="2000" b="0" i="1" smtClean="0">
                          <a:latin typeface="Cambria Math" panose="02040503050406030204" pitchFamily="18" charset="0"/>
                          <a:ea typeface="Cambria Math" panose="02040503050406030204" pitchFamily="18" charset="0"/>
                        </a:rPr>
                        <m:t>−</m:t>
                      </m:r>
                      <m:func>
                        <m:funcPr>
                          <m:ctrlPr>
                            <a:rPr lang="en-CA" sz="2000" b="0" i="1" smtClean="0">
                              <a:latin typeface="Cambria Math" panose="02040503050406030204" pitchFamily="18" charset="0"/>
                              <a:ea typeface="Cambria Math" panose="02040503050406030204" pitchFamily="18" charset="0"/>
                            </a:rPr>
                          </m:ctrlPr>
                        </m:funcPr>
                        <m:fName>
                          <m:r>
                            <m:rPr>
                              <m:sty m:val="p"/>
                            </m:rPr>
                            <a:rPr lang="en-CA" sz="2000" b="0" i="0" smtClean="0">
                              <a:latin typeface="Cambria Math" panose="02040503050406030204" pitchFamily="18" charset="0"/>
                              <a:ea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r>
                            <a:rPr lang="en-CA" sz="2000" i="1">
                              <a:latin typeface="Cambria Math" panose="02040503050406030204" pitchFamily="18" charset="0"/>
                              <a:ea typeface="Cambria Math" panose="02040503050406030204" pitchFamily="18" charset="0"/>
                            </a:rPr>
                            <m:t>[</m:t>
                          </m:r>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𝑝</m:t>
                              </m:r>
                            </m:e>
                            <m:sub>
                              <m:r>
                                <a:rPr lang="en-CA" sz="2000" i="1">
                                  <a:latin typeface="Cambria Math" panose="02040503050406030204" pitchFamily="18" charset="0"/>
                                  <a:ea typeface="Cambria Math" panose="02040503050406030204" pitchFamily="18" charset="0"/>
                                </a:rPr>
                                <m:t>0</m:t>
                              </m:r>
                            </m:sub>
                          </m:sSub>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𝑓𝑒𝑚𝑎𝑙𝑒</m:t>
                          </m:r>
                          <m:r>
                            <a:rPr lang="en-CA" sz="2000" i="1">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3" name="Content Placeholder 2">
                <a:extLst>
                  <a:ext uri="{FF2B5EF4-FFF2-40B4-BE49-F238E27FC236}">
                    <a16:creationId xmlns="" xmlns:a16="http://schemas.microsoft.com/office/drawing/2014/main" xmlns:a14="http://schemas.microsoft.com/office/drawing/2010/main" id="{2918893C-F65D-694E-8C48-511C88C8E720}"/>
                  </a:ext>
                </a:extLst>
              </p:cNvPr>
              <p:cNvSpPr>
                <a:spLocks noGrp="1" noRot="1" noChangeAspect="1" noMove="1" noResize="1" noEditPoints="1" noAdjustHandles="1" noChangeArrowheads="1" noChangeShapeType="1" noTextEdit="1"/>
              </p:cNvSpPr>
              <p:nvPr>
                <p:ph idx="1"/>
              </p:nvPr>
            </p:nvSpPr>
            <p:spPr>
              <a:xfrm>
                <a:off x="66261" y="1496225"/>
                <a:ext cx="8930033" cy="5121275"/>
              </a:xfrm>
              <a:blipFill rotWithShape="0">
                <a:blip r:embed="rId3"/>
                <a:stretch>
                  <a:fillRect l="-1092" t="-15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909392" y="4292435"/>
                <a:ext cx="6241773" cy="10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m:t>
                          </m:r>
                        </m:fName>
                        <m:e>
                          <m:r>
                            <a:rPr lang="en-CA" sz="2000" b="0" i="1" smtClean="0">
                              <a:latin typeface="Cambria Math" panose="02040503050406030204" pitchFamily="18" charset="0"/>
                            </a:rPr>
                            <m:t>[0.5</m:t>
                          </m:r>
                          <m:r>
                            <a:rPr lang="en-CA" sz="2000" i="1">
                              <a:latin typeface="Cambria Math" panose="02040503050406030204" pitchFamily="18" charset="0"/>
                            </a:rPr>
                            <m:t>|</m:t>
                          </m:r>
                          <m:r>
                            <a:rPr lang="en-CA" sz="2000" b="0" i="1" smtClean="0">
                              <a:latin typeface="Cambria Math" panose="02040503050406030204" pitchFamily="18" charset="0"/>
                            </a:rPr>
                            <m:t>23]</m:t>
                          </m:r>
                        </m:e>
                      </m:func>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f>
                            <m:fPr>
                              <m:ctrlPr>
                                <a:rPr lang="en-CA" sz="2000" i="1">
                                  <a:latin typeface="Cambria Math" panose="02040503050406030204" pitchFamily="18" charset="0"/>
                                </a:rPr>
                              </m:ctrlPr>
                            </m:fPr>
                            <m:num>
                              <m:r>
                                <a:rPr lang="en-CA" sz="2000" b="0" i="1" smtClean="0">
                                  <a:latin typeface="Cambria Math" panose="02040503050406030204" pitchFamily="18" charset="0"/>
                                </a:rPr>
                                <m:t>32</m:t>
                              </m:r>
                            </m:num>
                            <m:den>
                              <m:r>
                                <a:rPr lang="en-CA" sz="2000" b="0" i="1" smtClean="0">
                                  <a:latin typeface="Cambria Math" panose="02040503050406030204" pitchFamily="18" charset="0"/>
                                </a:rPr>
                                <m:t>23</m:t>
                              </m:r>
                            </m:den>
                          </m:f>
                        </m:e>
                      </m:d>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0.5</m:t>
                          </m:r>
                        </m:e>
                        <m:sup>
                          <m:r>
                            <a:rPr lang="en-CA" sz="2000" b="0" i="1" smtClean="0">
                              <a:latin typeface="Cambria Math" panose="02040503050406030204" pitchFamily="18" charset="0"/>
                            </a:rPr>
                            <m:t>23</m:t>
                          </m:r>
                        </m:sup>
                      </m:s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(1−0.5)</m:t>
                          </m:r>
                        </m:e>
                        <m:sup>
                          <m:r>
                            <a:rPr lang="en-CA" sz="2000" b="0" i="1" smtClean="0">
                              <a:latin typeface="Cambria Math" panose="02040503050406030204" pitchFamily="18" charset="0"/>
                            </a:rPr>
                            <m:t>32−23</m:t>
                          </m:r>
                        </m:sup>
                      </m:sSup>
                    </m:oMath>
                  </m:oMathPara>
                </a14:m>
                <a:endParaRPr lang="en-CA" sz="2000" dirty="0" smtClean="0"/>
              </a:p>
              <a:p>
                <a:pPr marL="3233738"/>
                <a:r>
                  <a:rPr lang="en-CA" sz="2000" dirty="0" smtClean="0">
                    <a:latin typeface="Cambria" panose="02040503050406030204" pitchFamily="18" charset="0"/>
                    <a:ea typeface="Cambria" panose="02040503050406030204" pitchFamily="18" charset="0"/>
                  </a:rPr>
                  <a:t>= -5.031</a:t>
                </a:r>
                <a:endParaRPr lang="en-CA" sz="2000" dirty="0">
                  <a:latin typeface="Cambria" panose="02040503050406030204" pitchFamily="18" charset="0"/>
                  <a:ea typeface="Cambria"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909392" y="4292435"/>
                <a:ext cx="6241773" cy="1091646"/>
              </a:xfrm>
              <a:prstGeom prst="rect">
                <a:avLst/>
              </a:prstGeom>
              <a:blipFill rotWithShape="0">
                <a:blip r:embed="rId4"/>
                <a:stretch>
                  <a:fillRect b="-893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77794" y="4292435"/>
                <a:ext cx="6241773" cy="10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m:t>
                          </m:r>
                        </m:fName>
                        <m:e>
                          <m:r>
                            <a:rPr lang="en-CA" sz="2000" b="0" i="1" smtClean="0">
                              <a:latin typeface="Cambria Math" panose="02040503050406030204" pitchFamily="18" charset="0"/>
                            </a:rPr>
                            <m:t>[0.72</m:t>
                          </m:r>
                          <m:r>
                            <a:rPr lang="en-CA" sz="2000" i="1">
                              <a:latin typeface="Cambria Math" panose="02040503050406030204" pitchFamily="18" charset="0"/>
                            </a:rPr>
                            <m:t>|</m:t>
                          </m:r>
                          <m:r>
                            <a:rPr lang="en-CA" sz="2000" b="0" i="1" smtClean="0">
                              <a:latin typeface="Cambria Math" panose="02040503050406030204" pitchFamily="18" charset="0"/>
                            </a:rPr>
                            <m:t>23]</m:t>
                          </m:r>
                        </m:e>
                      </m:func>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f>
                            <m:fPr>
                              <m:ctrlPr>
                                <a:rPr lang="en-CA" sz="2000" i="1">
                                  <a:latin typeface="Cambria Math" panose="02040503050406030204" pitchFamily="18" charset="0"/>
                                </a:rPr>
                              </m:ctrlPr>
                            </m:fPr>
                            <m:num>
                              <m:r>
                                <a:rPr lang="en-CA" sz="2000" b="0" i="1" smtClean="0">
                                  <a:latin typeface="Cambria Math" panose="02040503050406030204" pitchFamily="18" charset="0"/>
                                </a:rPr>
                                <m:t>32</m:t>
                              </m:r>
                            </m:num>
                            <m:den>
                              <m:r>
                                <a:rPr lang="en-CA" sz="2000" b="0" i="1" smtClean="0">
                                  <a:latin typeface="Cambria Math" panose="02040503050406030204" pitchFamily="18" charset="0"/>
                                </a:rPr>
                                <m:t>23</m:t>
                              </m:r>
                            </m:den>
                          </m:f>
                        </m:e>
                      </m:d>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0.72</m:t>
                          </m:r>
                        </m:e>
                        <m:sup>
                          <m:r>
                            <a:rPr lang="en-CA" sz="2000" b="0" i="1" smtClean="0">
                              <a:latin typeface="Cambria Math" panose="02040503050406030204" pitchFamily="18" charset="0"/>
                            </a:rPr>
                            <m:t>23</m:t>
                          </m:r>
                        </m:sup>
                      </m:s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(1−0.72)</m:t>
                          </m:r>
                        </m:e>
                        <m:sup>
                          <m:r>
                            <a:rPr lang="en-CA" sz="2000" b="0" i="1" smtClean="0">
                              <a:latin typeface="Cambria Math" panose="02040503050406030204" pitchFamily="18" charset="0"/>
                            </a:rPr>
                            <m:t>32−23</m:t>
                          </m:r>
                        </m:sup>
                      </m:sSup>
                    </m:oMath>
                  </m:oMathPara>
                </a14:m>
                <a:endParaRPr lang="en-CA" sz="2000" dirty="0" smtClean="0"/>
              </a:p>
              <a:p>
                <a:pPr marL="3233738"/>
                <a:r>
                  <a:rPr lang="en-CA" sz="2000" dirty="0" smtClean="0">
                    <a:latin typeface="Cambria" panose="02040503050406030204" pitchFamily="18" charset="0"/>
                    <a:ea typeface="Cambria" panose="02040503050406030204" pitchFamily="18" charset="0"/>
                  </a:rPr>
                  <a:t>= -1.863</a:t>
                </a:r>
                <a:endParaRPr lang="en-CA" sz="2000" dirty="0">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77794" y="4292435"/>
                <a:ext cx="6241773" cy="1091646"/>
              </a:xfrm>
              <a:prstGeom prst="rect">
                <a:avLst/>
              </a:prstGeom>
              <a:blipFill rotWithShape="0">
                <a:blip r:embed="rId5"/>
                <a:stretch>
                  <a:fillRect b="-8939"/>
                </a:stretch>
              </a:blipFill>
            </p:spPr>
            <p:txBody>
              <a:bodyPr/>
              <a:lstStyle/>
              <a:p>
                <a:r>
                  <a:rPr lang="en-CA">
                    <a:noFill/>
                  </a:rPr>
                  <a:t> </a:t>
                </a:r>
              </a:p>
            </p:txBody>
          </p:sp>
        </mc:Fallback>
      </mc:AlternateContent>
      <p:cxnSp>
        <p:nvCxnSpPr>
          <p:cNvPr id="9" name="Straight Arrow Connector 8"/>
          <p:cNvCxnSpPr/>
          <p:nvPr/>
        </p:nvCxnSpPr>
        <p:spPr>
          <a:xfrm>
            <a:off x="5689875" y="4056862"/>
            <a:ext cx="325644" cy="40912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7332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Hypothesis testing using a Log-likelihood ratio test</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918893C-F65D-694E-8C48-511C88C8E720}"/>
                  </a:ext>
                </a:extLst>
              </p:cNvPr>
              <p:cNvSpPr>
                <a:spLocks noGrp="1"/>
              </p:cNvSpPr>
              <p:nvPr>
                <p:ph idx="1"/>
              </p:nvPr>
            </p:nvSpPr>
            <p:spPr>
              <a:xfrm>
                <a:off x="66261" y="1496225"/>
                <a:ext cx="8930033" cy="5121275"/>
              </a:xfrm>
            </p:spPr>
            <p:txBody>
              <a:bodyPr>
                <a:noAutofit/>
              </a:bodyPr>
              <a:lstStyle/>
              <a:p>
                <a:pPr marL="0" indent="0" fontAlgn="base">
                  <a:buNone/>
                </a:pPr>
                <a:r>
                  <a:rPr lang="en-US" sz="2400" b="1" i="1" dirty="0" smtClean="0">
                    <a:solidFill>
                      <a:schemeClr val="tx1"/>
                    </a:solidFill>
                  </a:rPr>
                  <a:t>H</a:t>
                </a:r>
                <a:r>
                  <a:rPr lang="en-US" sz="2400" b="1" i="1" baseline="-25000" dirty="0">
                    <a:solidFill>
                      <a:schemeClr val="tx1"/>
                    </a:solidFill>
                  </a:rPr>
                  <a:t>0</a:t>
                </a:r>
                <a:r>
                  <a:rPr lang="en-US" sz="2400" b="1" dirty="0">
                    <a:solidFill>
                      <a:schemeClr val="tx1"/>
                    </a:solidFill>
                  </a:rPr>
                  <a:t>:</a:t>
                </a:r>
                <a:r>
                  <a:rPr lang="en-US" sz="2400" dirty="0">
                    <a:solidFill>
                      <a:schemeClr val="tx1"/>
                    </a:solidFill>
                  </a:rPr>
                  <a:t> </a:t>
                </a:r>
                <a:r>
                  <a:rPr lang="en-US" sz="2400" dirty="0" smtClean="0">
                    <a:solidFill>
                      <a:schemeClr val="tx1"/>
                    </a:solidFill>
                  </a:rPr>
                  <a:t>Wasps choose mated and unmated females with equal probability (p=0.5)</a:t>
                </a:r>
                <a:endParaRPr lang="en-US" sz="2400" dirty="0">
                  <a:solidFill>
                    <a:schemeClr val="tx1"/>
                  </a:solidFill>
                </a:endParaRPr>
              </a:p>
              <a:p>
                <a:pPr marL="0" indent="0" fontAlgn="base">
                  <a:buNone/>
                </a:pPr>
                <a:r>
                  <a:rPr lang="en-US" sz="2400" i="1" dirty="0">
                    <a:solidFill>
                      <a:schemeClr val="tx1"/>
                    </a:solidFill>
                  </a:rPr>
                  <a:t>H</a:t>
                </a:r>
                <a:r>
                  <a:rPr lang="en-US" sz="2400" i="1" baseline="-25000" dirty="0">
                    <a:solidFill>
                      <a:schemeClr val="tx1"/>
                    </a:solidFill>
                  </a:rPr>
                  <a:t>A</a:t>
                </a:r>
                <a:r>
                  <a:rPr lang="en-US" sz="2400" dirty="0">
                    <a:solidFill>
                      <a:schemeClr val="tx1"/>
                    </a:solidFill>
                  </a:rPr>
                  <a:t>: </a:t>
                </a:r>
                <a:r>
                  <a:rPr lang="en-US" sz="2400" dirty="0" smtClean="0"/>
                  <a:t>Wasps prefer one type of female over the other (p</a:t>
                </a:r>
                <a:r>
                  <a:rPr lang="en-US" sz="2400" dirty="0" smtClean="0">
                    <a:latin typeface="Ebrima" panose="02000000000000000000" pitchFamily="2" charset="0"/>
                    <a:ea typeface="Ebrima" panose="02000000000000000000" pitchFamily="2" charset="0"/>
                    <a:cs typeface="Ebrima" panose="02000000000000000000" pitchFamily="2" charset="0"/>
                  </a:rPr>
                  <a:t>≠0.5)</a:t>
                </a:r>
                <a:endParaRPr lang="en-US" sz="2400" dirty="0">
                  <a:solidFill>
                    <a:schemeClr val="tx1"/>
                  </a:solidFill>
                </a:endParaRPr>
              </a:p>
              <a:p>
                <a:pPr marL="0" indent="0" algn="ctr" fontAlgn="base">
                  <a:buNone/>
                </a:pPr>
                <a:r>
                  <a:rPr lang="en-US" dirty="0" smtClean="0">
                    <a:ea typeface="Cambria Math" panose="02040503050406030204" pitchFamily="18" charset="0"/>
                  </a:rPr>
                  <a:t> </a:t>
                </a:r>
                <a14:m>
                  <m:oMath xmlns:m="http://schemas.openxmlformats.org/officeDocument/2006/math">
                    <m:r>
                      <a:rPr lang="en-CA" sz="2000" b="0" i="1" smtClean="0">
                        <a:latin typeface="Cambria Math" panose="02040503050406030204" pitchFamily="18" charset="0"/>
                        <a:ea typeface="Cambria Math" panose="02040503050406030204" pitchFamily="18" charset="0"/>
                      </a:rPr>
                      <m:t>𝐺</m:t>
                    </m:r>
                    <m:r>
                      <a:rPr lang="en-CA" sz="2000" b="0" i="1" smtClean="0">
                        <a:latin typeface="Cambria Math" panose="02040503050406030204" pitchFamily="18" charset="0"/>
                        <a:ea typeface="Cambria Math" panose="02040503050406030204" pitchFamily="18" charset="0"/>
                      </a:rPr>
                      <m:t>=2</m:t>
                    </m:r>
                    <m:r>
                      <m:rPr>
                        <m:sty m:val="p"/>
                      </m:rPr>
                      <a:rPr lang="en-CA" sz="2000" b="0" i="0" smtClean="0">
                        <a:latin typeface="Cambria Math" panose="02040503050406030204" pitchFamily="18" charset="0"/>
                        <a:ea typeface="Cambria Math" panose="02040503050406030204" pitchFamily="18" charset="0"/>
                      </a:rPr>
                      <m:t>ln</m:t>
                    </m:r>
                    <m:r>
                      <a:rPr lang="en-CA" sz="2000" b="0" i="1" smtClean="0">
                        <a:latin typeface="Cambria Math" panose="02040503050406030204" pitchFamily="18" charset="0"/>
                        <a:ea typeface="Cambria Math" panose="02040503050406030204" pitchFamily="18" charset="0"/>
                      </a:rPr>
                      <m:t>⁡(</m:t>
                    </m:r>
                    <m:f>
                      <m:fPr>
                        <m:ctrlPr>
                          <a:rPr lang="en-CA" sz="2000" b="0" i="1" smtClean="0">
                            <a:latin typeface="Cambria Math" panose="02040503050406030204" pitchFamily="18" charset="0"/>
                            <a:ea typeface="Cambria Math" panose="02040503050406030204" pitchFamily="18" charset="0"/>
                          </a:rPr>
                        </m:ctrlPr>
                      </m:fPr>
                      <m:num>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acc>
                          <m:accPr>
                            <m:chr m:val="̂"/>
                            <m:ctrlPr>
                              <a:rPr lang="en-CA" sz="2000" b="0" i="1" smtClean="0">
                                <a:latin typeface="Cambria Math" panose="02040503050406030204" pitchFamily="18" charset="0"/>
                                <a:ea typeface="Cambria Math" panose="02040503050406030204" pitchFamily="18" charset="0"/>
                              </a:rPr>
                            </m:ctrlPr>
                          </m:accPr>
                          <m:e>
                            <m:r>
                              <a:rPr lang="en-CA" sz="2000" b="0" i="1" smtClean="0">
                                <a:latin typeface="Cambria Math" panose="02040503050406030204" pitchFamily="18" charset="0"/>
                                <a:ea typeface="Cambria Math" panose="02040503050406030204" pitchFamily="18" charset="0"/>
                              </a:rPr>
                              <m:t>𝑝</m:t>
                            </m:r>
                          </m:e>
                        </m:acc>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𝑚𝑎𝑡𝑒𝑑𝑓𝑒𝑚𝑎𝑙𝑒</m:t>
                        </m:r>
                        <m:r>
                          <a:rPr lang="en-CA" sz="2000" b="0" i="1" smtClean="0">
                            <a:latin typeface="Cambria Math" panose="02040503050406030204" pitchFamily="18" charset="0"/>
                            <a:ea typeface="Cambria Math" panose="02040503050406030204" pitchFamily="18" charset="0"/>
                          </a:rPr>
                          <m:t>]</m:t>
                        </m:r>
                      </m:num>
                      <m:den>
                        <m:r>
                          <a:rPr lang="en-CA" sz="2000" b="0" i="1" smtClean="0">
                            <a:latin typeface="Cambria Math" panose="02040503050406030204" pitchFamily="18" charset="0"/>
                            <a:ea typeface="Cambria Math" panose="02040503050406030204" pitchFamily="18" charset="0"/>
                          </a:rPr>
                          <m:t>𝐿</m:t>
                        </m:r>
                        <m:r>
                          <a:rPr lang="en-CA" sz="2000" b="0" i="1" smtClean="0">
                            <a:latin typeface="Cambria Math" panose="02040503050406030204" pitchFamily="18" charset="0"/>
                            <a:ea typeface="Cambria Math" panose="02040503050406030204" pitchFamily="18" charset="0"/>
                          </a:rPr>
                          <m:t>[</m:t>
                        </m:r>
                        <m:sSub>
                          <m:sSubPr>
                            <m:ctrlPr>
                              <a:rPr lang="en-CA" sz="2000" b="0" i="1" smtClean="0">
                                <a:latin typeface="Cambria Math" panose="02040503050406030204" pitchFamily="18" charset="0"/>
                                <a:ea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𝑝</m:t>
                            </m:r>
                          </m:e>
                          <m:sub>
                            <m:r>
                              <a:rPr lang="en-CA" sz="2000" b="0" i="1" smtClean="0">
                                <a:latin typeface="Cambria Math" panose="02040503050406030204" pitchFamily="18" charset="0"/>
                                <a:ea typeface="Cambria Math" panose="02040503050406030204" pitchFamily="18" charset="0"/>
                              </a:rPr>
                              <m:t>0</m:t>
                            </m:r>
                          </m:sub>
                        </m:sSub>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𝑌</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𝑐h𝑜𝑠𝑒</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𝑚𝑎𝑡𝑒𝑑</m:t>
                        </m:r>
                        <m:r>
                          <a:rPr lang="en-CA" sz="2000" b="0" i="1" smtClean="0">
                            <a:latin typeface="Cambria Math" panose="02040503050406030204" pitchFamily="18" charset="0"/>
                            <a:ea typeface="Cambria Math" panose="02040503050406030204" pitchFamily="18" charset="0"/>
                          </a:rPr>
                          <m:t> </m:t>
                        </m:r>
                        <m:r>
                          <a:rPr lang="en-CA" sz="2000" b="0" i="1" smtClean="0">
                            <a:latin typeface="Cambria Math" panose="02040503050406030204" pitchFamily="18" charset="0"/>
                            <a:ea typeface="Cambria Math" panose="02040503050406030204" pitchFamily="18" charset="0"/>
                          </a:rPr>
                          <m:t>𝑓𝑒𝑚𝑎𝑙𝑒</m:t>
                        </m:r>
                        <m:r>
                          <a:rPr lang="en-CA" sz="2000" b="0" i="1" smtClean="0">
                            <a:latin typeface="Cambria Math" panose="02040503050406030204" pitchFamily="18" charset="0"/>
                            <a:ea typeface="Cambria Math" panose="02040503050406030204" pitchFamily="18" charset="0"/>
                          </a:rPr>
                          <m:t>]</m:t>
                        </m:r>
                      </m:den>
                    </m:f>
                  </m:oMath>
                </a14:m>
                <a:r>
                  <a:rPr lang="en-US" dirty="0" smtClean="0"/>
                  <a:t>)</a:t>
                </a:r>
              </a:p>
              <a:p>
                <a:pPr marL="0" indent="0" algn="ctr" fontAlgn="base">
                  <a:buNone/>
                </a:pPr>
                <a:endParaRPr lang="en-US" dirty="0"/>
              </a:p>
              <a:p>
                <a:pPr marL="0" indent="0" fontAlgn="base">
                  <a:buNone/>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𝐺</m:t>
                      </m:r>
                      <m:r>
                        <a:rPr lang="en-CA" sz="2000" b="0" i="1" smtClean="0">
                          <a:latin typeface="Cambria Math" panose="02040503050406030204" pitchFamily="18" charset="0"/>
                        </a:rPr>
                        <m:t>=2(</m:t>
                      </m:r>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d>
                            <m:dPr>
                              <m:begChr m:val="["/>
                              <m:endChr m:val="]"/>
                              <m:ctrlPr>
                                <a:rPr lang="en-CA" sz="2000" i="1">
                                  <a:latin typeface="Cambria Math" panose="02040503050406030204" pitchFamily="18" charset="0"/>
                                  <a:ea typeface="Cambria Math" panose="02040503050406030204" pitchFamily="18" charset="0"/>
                                </a:rPr>
                              </m:ctrlPr>
                            </m:dPr>
                            <m:e>
                              <m:acc>
                                <m:accPr>
                                  <m:chr m:val="̂"/>
                                  <m:ctrlPr>
                                    <a:rPr lang="en-CA" sz="2000" i="1">
                                      <a:latin typeface="Cambria Math" panose="02040503050406030204" pitchFamily="18" charset="0"/>
                                      <a:ea typeface="Cambria Math" panose="02040503050406030204" pitchFamily="18" charset="0"/>
                                    </a:rPr>
                                  </m:ctrlPr>
                                </m:accPr>
                                <m:e>
                                  <m:r>
                                    <a:rPr lang="en-CA" sz="2000" i="1">
                                      <a:latin typeface="Cambria Math" panose="02040503050406030204" pitchFamily="18" charset="0"/>
                                      <a:ea typeface="Cambria Math" panose="02040503050406030204" pitchFamily="18" charset="0"/>
                                    </a:rPr>
                                    <m:t>𝑝</m:t>
                                  </m:r>
                                </m:e>
                              </m:acc>
                            </m:e>
                            <m:e>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𝑚𝑎𝑡𝑒𝑑𝑓𝑒𝑚𝑎𝑙𝑒</m:t>
                              </m:r>
                            </m:e>
                          </m:d>
                        </m:e>
                      </m:func>
                      <m:r>
                        <a:rPr lang="en-CA" sz="2000" b="0" i="1" smtClean="0">
                          <a:latin typeface="Cambria Math" panose="02040503050406030204" pitchFamily="18" charset="0"/>
                          <a:ea typeface="Cambria Math" panose="02040503050406030204" pitchFamily="18" charset="0"/>
                        </a:rPr>
                        <m:t>−</m:t>
                      </m:r>
                      <m:func>
                        <m:funcPr>
                          <m:ctrlPr>
                            <a:rPr lang="en-CA" sz="2000" b="0" i="1" smtClean="0">
                              <a:latin typeface="Cambria Math" panose="02040503050406030204" pitchFamily="18" charset="0"/>
                              <a:ea typeface="Cambria Math" panose="02040503050406030204" pitchFamily="18" charset="0"/>
                            </a:rPr>
                          </m:ctrlPr>
                        </m:funcPr>
                        <m:fName>
                          <m:r>
                            <m:rPr>
                              <m:sty m:val="p"/>
                            </m:rPr>
                            <a:rPr lang="en-CA" sz="2000" b="0" i="0" smtClean="0">
                              <a:latin typeface="Cambria Math" panose="02040503050406030204" pitchFamily="18" charset="0"/>
                              <a:ea typeface="Cambria Math" panose="02040503050406030204" pitchFamily="18" charset="0"/>
                            </a:rPr>
                            <m:t>ln</m:t>
                          </m:r>
                        </m:fName>
                        <m:e>
                          <m:r>
                            <a:rPr lang="en-CA" sz="2000" i="1">
                              <a:latin typeface="Cambria Math" panose="02040503050406030204" pitchFamily="18" charset="0"/>
                              <a:ea typeface="Cambria Math" panose="02040503050406030204" pitchFamily="18" charset="0"/>
                            </a:rPr>
                            <m:t>𝐿</m:t>
                          </m:r>
                          <m:r>
                            <a:rPr lang="en-CA" sz="2000" i="1">
                              <a:latin typeface="Cambria Math" panose="02040503050406030204" pitchFamily="18" charset="0"/>
                              <a:ea typeface="Cambria Math" panose="02040503050406030204" pitchFamily="18" charset="0"/>
                            </a:rPr>
                            <m:t>[</m:t>
                          </m:r>
                          <m:sSub>
                            <m:sSubPr>
                              <m:ctrlPr>
                                <a:rPr lang="en-CA" sz="2000" i="1">
                                  <a:latin typeface="Cambria Math" panose="02040503050406030204" pitchFamily="18" charset="0"/>
                                  <a:ea typeface="Cambria Math" panose="02040503050406030204" pitchFamily="18" charset="0"/>
                                </a:rPr>
                              </m:ctrlPr>
                            </m:sSubPr>
                            <m:e>
                              <m:r>
                                <a:rPr lang="en-CA" sz="2000" i="1">
                                  <a:latin typeface="Cambria Math" panose="02040503050406030204" pitchFamily="18" charset="0"/>
                                  <a:ea typeface="Cambria Math" panose="02040503050406030204" pitchFamily="18" charset="0"/>
                                </a:rPr>
                                <m:t>𝑝</m:t>
                              </m:r>
                            </m:e>
                            <m:sub>
                              <m:r>
                                <a:rPr lang="en-CA" sz="2000" i="1">
                                  <a:latin typeface="Cambria Math" panose="02040503050406030204" pitchFamily="18" charset="0"/>
                                  <a:ea typeface="Cambria Math" panose="02040503050406030204" pitchFamily="18" charset="0"/>
                                </a:rPr>
                                <m:t>0</m:t>
                              </m:r>
                            </m:sub>
                          </m:sSub>
                          <m:r>
                            <a:rPr lang="en-CA" sz="2000" i="1">
                              <a:latin typeface="Cambria Math" panose="02040503050406030204" pitchFamily="18" charset="0"/>
                              <a:ea typeface="Cambria Math" panose="02040503050406030204" pitchFamily="18" charset="0"/>
                            </a:rPr>
                            <m:t>|</m:t>
                          </m:r>
                          <m:r>
                            <a:rPr lang="en-CA" sz="2000" i="1">
                              <a:latin typeface="Cambria Math" panose="02040503050406030204" pitchFamily="18" charset="0"/>
                              <a:ea typeface="Cambria Math" panose="02040503050406030204" pitchFamily="18" charset="0"/>
                            </a:rPr>
                            <m:t>𝑌</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𝑐h𝑜𝑠𝑒</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𝑚𝑎𝑡𝑒𝑑</m:t>
                          </m:r>
                          <m:r>
                            <a:rPr lang="en-CA" sz="2000" i="1">
                              <a:latin typeface="Cambria Math" panose="02040503050406030204" pitchFamily="18" charset="0"/>
                              <a:ea typeface="Cambria Math" panose="02040503050406030204" pitchFamily="18" charset="0"/>
                            </a:rPr>
                            <m:t> </m:t>
                          </m:r>
                          <m:r>
                            <a:rPr lang="en-CA" sz="2000" i="1">
                              <a:latin typeface="Cambria Math" panose="02040503050406030204" pitchFamily="18" charset="0"/>
                              <a:ea typeface="Cambria Math" panose="02040503050406030204" pitchFamily="18" charset="0"/>
                            </a:rPr>
                            <m:t>𝑓𝑒𝑚𝑎𝑙𝑒</m:t>
                          </m:r>
                          <m:r>
                            <a:rPr lang="en-CA" sz="2000" i="1">
                              <a:latin typeface="Cambria Math" panose="02040503050406030204" pitchFamily="18" charset="0"/>
                              <a:ea typeface="Cambria Math" panose="02040503050406030204" pitchFamily="18" charset="0"/>
                            </a:rPr>
                            <m:t>])</m:t>
                          </m:r>
                        </m:e>
                      </m:func>
                    </m:oMath>
                  </m:oMathPara>
                </a14:m>
                <a:endParaRPr lang="en-US" sz="2000" dirty="0"/>
              </a:p>
            </p:txBody>
          </p:sp>
        </mc:Choice>
        <mc:Fallback xmlns="">
          <p:sp>
            <p:nvSpPr>
              <p:cNvPr id="3" name="Content Placeholder 2">
                <a:extLst>
                  <a:ext uri="{FF2B5EF4-FFF2-40B4-BE49-F238E27FC236}">
                    <a16:creationId xmlns="" xmlns:a16="http://schemas.microsoft.com/office/drawing/2014/main" xmlns:a14="http://schemas.microsoft.com/office/drawing/2010/main" id="{2918893C-F65D-694E-8C48-511C88C8E720}"/>
                  </a:ext>
                </a:extLst>
              </p:cNvPr>
              <p:cNvSpPr>
                <a:spLocks noGrp="1" noRot="1" noChangeAspect="1" noMove="1" noResize="1" noEditPoints="1" noAdjustHandles="1" noChangeArrowheads="1" noChangeShapeType="1" noTextEdit="1"/>
              </p:cNvSpPr>
              <p:nvPr>
                <p:ph idx="1"/>
              </p:nvPr>
            </p:nvSpPr>
            <p:spPr>
              <a:xfrm>
                <a:off x="66261" y="1496225"/>
                <a:ext cx="8930033" cy="5121275"/>
              </a:xfrm>
              <a:blipFill rotWithShape="0">
                <a:blip r:embed="rId3"/>
                <a:stretch>
                  <a:fillRect l="-1092" t="-154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909392" y="4292435"/>
                <a:ext cx="6241773" cy="10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m:t>
                          </m:r>
                        </m:fName>
                        <m:e>
                          <m:r>
                            <a:rPr lang="en-CA" sz="2000" b="0" i="1" smtClean="0">
                              <a:latin typeface="Cambria Math" panose="02040503050406030204" pitchFamily="18" charset="0"/>
                            </a:rPr>
                            <m:t>[0.5</m:t>
                          </m:r>
                          <m:r>
                            <a:rPr lang="en-CA" sz="2000" i="1">
                              <a:latin typeface="Cambria Math" panose="02040503050406030204" pitchFamily="18" charset="0"/>
                            </a:rPr>
                            <m:t>|</m:t>
                          </m:r>
                          <m:r>
                            <a:rPr lang="en-CA" sz="2000" b="0" i="1" smtClean="0">
                              <a:latin typeface="Cambria Math" panose="02040503050406030204" pitchFamily="18" charset="0"/>
                            </a:rPr>
                            <m:t>23]</m:t>
                          </m:r>
                        </m:e>
                      </m:func>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f>
                            <m:fPr>
                              <m:ctrlPr>
                                <a:rPr lang="en-CA" sz="2000" i="1">
                                  <a:latin typeface="Cambria Math" panose="02040503050406030204" pitchFamily="18" charset="0"/>
                                </a:rPr>
                              </m:ctrlPr>
                            </m:fPr>
                            <m:num>
                              <m:r>
                                <a:rPr lang="en-CA" sz="2000" b="0" i="1" smtClean="0">
                                  <a:latin typeface="Cambria Math" panose="02040503050406030204" pitchFamily="18" charset="0"/>
                                </a:rPr>
                                <m:t>32</m:t>
                              </m:r>
                            </m:num>
                            <m:den>
                              <m:r>
                                <a:rPr lang="en-CA" sz="2000" b="0" i="1" smtClean="0">
                                  <a:latin typeface="Cambria Math" panose="02040503050406030204" pitchFamily="18" charset="0"/>
                                </a:rPr>
                                <m:t>23</m:t>
                              </m:r>
                            </m:den>
                          </m:f>
                        </m:e>
                      </m:d>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0.5</m:t>
                          </m:r>
                        </m:e>
                        <m:sup>
                          <m:r>
                            <a:rPr lang="en-CA" sz="2000" b="0" i="1" smtClean="0">
                              <a:latin typeface="Cambria Math" panose="02040503050406030204" pitchFamily="18" charset="0"/>
                            </a:rPr>
                            <m:t>23</m:t>
                          </m:r>
                        </m:sup>
                      </m:s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(1−0.5)</m:t>
                          </m:r>
                        </m:e>
                        <m:sup>
                          <m:r>
                            <a:rPr lang="en-CA" sz="2000" b="0" i="1" smtClean="0">
                              <a:latin typeface="Cambria Math" panose="02040503050406030204" pitchFamily="18" charset="0"/>
                            </a:rPr>
                            <m:t>32−23</m:t>
                          </m:r>
                        </m:sup>
                      </m:sSup>
                    </m:oMath>
                  </m:oMathPara>
                </a14:m>
                <a:endParaRPr lang="en-CA" sz="2000" dirty="0" smtClean="0"/>
              </a:p>
              <a:p>
                <a:pPr marL="3233738"/>
                <a:r>
                  <a:rPr lang="en-CA" sz="2000" dirty="0" smtClean="0">
                    <a:latin typeface="Cambria" panose="02040503050406030204" pitchFamily="18" charset="0"/>
                    <a:ea typeface="Cambria" panose="02040503050406030204" pitchFamily="18" charset="0"/>
                  </a:rPr>
                  <a:t>= -5.031</a:t>
                </a:r>
                <a:endParaRPr lang="en-CA" sz="2000" dirty="0">
                  <a:latin typeface="Cambria" panose="02040503050406030204" pitchFamily="18" charset="0"/>
                  <a:ea typeface="Cambria"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909392" y="4292435"/>
                <a:ext cx="6241773" cy="1091646"/>
              </a:xfrm>
              <a:prstGeom prst="rect">
                <a:avLst/>
              </a:prstGeom>
              <a:blipFill rotWithShape="0">
                <a:blip r:embed="rId4"/>
                <a:stretch>
                  <a:fillRect b="-893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77794" y="4292435"/>
                <a:ext cx="6241773" cy="1091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CA" sz="2000" b="0" i="1" smtClean="0">
                              <a:latin typeface="Cambria Math" panose="02040503050406030204" pitchFamily="18" charset="0"/>
                            </a:rPr>
                          </m:ctrlPr>
                        </m:funcPr>
                        <m:fName>
                          <m:r>
                            <m:rPr>
                              <m:sty m:val="p"/>
                            </m:rPr>
                            <a:rPr lang="en-CA" sz="2000" b="0" i="0" smtClean="0">
                              <a:latin typeface="Cambria Math" panose="02040503050406030204" pitchFamily="18" charset="0"/>
                            </a:rPr>
                            <m:t>L</m:t>
                          </m:r>
                        </m:fName>
                        <m:e>
                          <m:r>
                            <a:rPr lang="en-CA" sz="2000" b="0" i="1" smtClean="0">
                              <a:latin typeface="Cambria Math" panose="02040503050406030204" pitchFamily="18" charset="0"/>
                            </a:rPr>
                            <m:t>[0.72</m:t>
                          </m:r>
                          <m:r>
                            <a:rPr lang="en-CA" sz="2000" i="1">
                              <a:latin typeface="Cambria Math" panose="02040503050406030204" pitchFamily="18" charset="0"/>
                            </a:rPr>
                            <m:t>|</m:t>
                          </m:r>
                          <m:r>
                            <a:rPr lang="en-CA" sz="2000" b="0" i="1" smtClean="0">
                              <a:latin typeface="Cambria Math" panose="02040503050406030204" pitchFamily="18" charset="0"/>
                            </a:rPr>
                            <m:t>23]</m:t>
                          </m:r>
                        </m:e>
                      </m:func>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f>
                            <m:fPr>
                              <m:ctrlPr>
                                <a:rPr lang="en-CA" sz="2000" i="1">
                                  <a:latin typeface="Cambria Math" panose="02040503050406030204" pitchFamily="18" charset="0"/>
                                </a:rPr>
                              </m:ctrlPr>
                            </m:fPr>
                            <m:num>
                              <m:r>
                                <a:rPr lang="en-CA" sz="2000" b="0" i="1" smtClean="0">
                                  <a:latin typeface="Cambria Math" panose="02040503050406030204" pitchFamily="18" charset="0"/>
                                </a:rPr>
                                <m:t>32</m:t>
                              </m:r>
                            </m:num>
                            <m:den>
                              <m:r>
                                <a:rPr lang="en-CA" sz="2000" b="0" i="1" smtClean="0">
                                  <a:latin typeface="Cambria Math" panose="02040503050406030204" pitchFamily="18" charset="0"/>
                                </a:rPr>
                                <m:t>23</m:t>
                              </m:r>
                            </m:den>
                          </m:f>
                        </m:e>
                      </m:d>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0.72</m:t>
                          </m:r>
                        </m:e>
                        <m:sup>
                          <m:r>
                            <a:rPr lang="en-CA" sz="2000" b="0" i="1" smtClean="0">
                              <a:latin typeface="Cambria Math" panose="02040503050406030204" pitchFamily="18" charset="0"/>
                            </a:rPr>
                            <m:t>23</m:t>
                          </m:r>
                        </m:sup>
                      </m:s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(1−0.72)</m:t>
                          </m:r>
                        </m:e>
                        <m:sup>
                          <m:r>
                            <a:rPr lang="en-CA" sz="2000" b="0" i="1" smtClean="0">
                              <a:latin typeface="Cambria Math" panose="02040503050406030204" pitchFamily="18" charset="0"/>
                            </a:rPr>
                            <m:t>32−23</m:t>
                          </m:r>
                        </m:sup>
                      </m:sSup>
                    </m:oMath>
                  </m:oMathPara>
                </a14:m>
                <a:endParaRPr lang="en-CA" sz="2000" dirty="0" smtClean="0"/>
              </a:p>
              <a:p>
                <a:pPr marL="3233738"/>
                <a:r>
                  <a:rPr lang="en-CA" sz="2000" dirty="0" smtClean="0">
                    <a:latin typeface="Cambria" panose="02040503050406030204" pitchFamily="18" charset="0"/>
                    <a:ea typeface="Cambria" panose="02040503050406030204" pitchFamily="18" charset="0"/>
                  </a:rPr>
                  <a:t>= -1.863</a:t>
                </a:r>
                <a:endParaRPr lang="en-CA" sz="2000" dirty="0">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77794" y="4292435"/>
                <a:ext cx="6241773" cy="1091646"/>
              </a:xfrm>
              <a:prstGeom prst="rect">
                <a:avLst/>
              </a:prstGeom>
              <a:blipFill rotWithShape="0">
                <a:blip r:embed="rId5"/>
                <a:stretch>
                  <a:fillRect b="-8939"/>
                </a:stretch>
              </a:blipFill>
            </p:spPr>
            <p:txBody>
              <a:bodyPr/>
              <a:lstStyle/>
              <a:p>
                <a:r>
                  <a:rPr lang="en-CA">
                    <a:noFill/>
                  </a:rPr>
                  <a:t> </a:t>
                </a:r>
              </a:p>
            </p:txBody>
          </p:sp>
        </mc:Fallback>
      </mc:AlternateContent>
      <p:sp>
        <p:nvSpPr>
          <p:cNvPr id="6" name="TextBox 5"/>
          <p:cNvSpPr txBox="1"/>
          <p:nvPr/>
        </p:nvSpPr>
        <p:spPr>
          <a:xfrm>
            <a:off x="593447" y="5800735"/>
            <a:ext cx="3699290" cy="400110"/>
          </a:xfrm>
          <a:prstGeom prst="rect">
            <a:avLst/>
          </a:prstGeom>
          <a:noFill/>
        </p:spPr>
        <p:txBody>
          <a:bodyPr wrap="square" rtlCol="0">
            <a:spAutoFit/>
          </a:bodyPr>
          <a:lstStyle/>
          <a:p>
            <a:r>
              <a:rPr lang="en-CA" sz="2000" dirty="0" smtClean="0">
                <a:latin typeface="Arial" panose="020B0604020202020204" pitchFamily="34" charset="0"/>
                <a:cs typeface="Arial" panose="020B0604020202020204" pitchFamily="34" charset="0"/>
              </a:rPr>
              <a:t>G = 2</a:t>
            </a:r>
            <a:r>
              <a:rPr lang="en-CA" sz="2000" dirty="0" smtClean="0">
                <a:latin typeface="Arial" panose="020B0604020202020204" pitchFamily="34" charset="0"/>
                <a:cs typeface="Arial" panose="020B0604020202020204" pitchFamily="34" charset="0"/>
              </a:rPr>
              <a:t>[-1.863-(-5.031) ]= 6.336</a:t>
            </a:r>
            <a:endParaRPr lang="en-CA"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7"/>
              <p:cNvSpPr/>
              <p:nvPr/>
            </p:nvSpPr>
            <p:spPr>
              <a:xfrm>
                <a:off x="5048720" y="5763291"/>
                <a:ext cx="2732671" cy="433837"/>
              </a:xfrm>
              <a:prstGeom prst="rect">
                <a:avLst/>
              </a:prstGeom>
            </p:spPr>
            <p:txBody>
              <a:bodyPr wrap="none">
                <a:spAutoFit/>
              </a:bodyPr>
              <a:lstStyle/>
              <a:p>
                <a14:m>
                  <m:oMath xmlns:m="http://schemas.openxmlformats.org/officeDocument/2006/math">
                    <m:sSubSup>
                      <m:sSubSupPr>
                        <m:ctrlPr>
                          <a:rPr lang="en-CA" sz="2000" i="1" smtClean="0">
                            <a:latin typeface="Cambria Math" panose="02040503050406030204" pitchFamily="18" charset="0"/>
                          </a:rPr>
                        </m:ctrlPr>
                      </m:sSubSupPr>
                      <m:e>
                        <m:r>
                          <m:rPr>
                            <m:sty m:val="p"/>
                          </m:rPr>
                          <a:rPr lang="el-GR" sz="2000" i="1" smtClean="0">
                            <a:latin typeface="Cambria Math" panose="02040503050406030204" pitchFamily="18" charset="0"/>
                          </a:rPr>
                          <m:t>χ</m:t>
                        </m:r>
                      </m:e>
                      <m:sub>
                        <m:r>
                          <a:rPr lang="en-CA" sz="2000" b="0" i="1" smtClean="0">
                            <a:latin typeface="Cambria Math" panose="02040503050406030204" pitchFamily="18" charset="0"/>
                          </a:rPr>
                          <m:t>0.05,1</m:t>
                        </m:r>
                      </m:sub>
                      <m:sup>
                        <m:r>
                          <a:rPr lang="en-CA" sz="2000" b="0" i="1" smtClean="0">
                            <a:latin typeface="Cambria Math" panose="02040503050406030204" pitchFamily="18" charset="0"/>
                          </a:rPr>
                          <m:t>2</m:t>
                        </m:r>
                      </m:sup>
                    </m:sSubSup>
                    <m:r>
                      <a:rPr lang="en-CA" sz="2000" b="0" i="1" smtClean="0">
                        <a:latin typeface="Cambria Math" panose="02040503050406030204" pitchFamily="18" charset="0"/>
                      </a:rPr>
                      <m:t>=3.84</m:t>
                    </m:r>
                  </m:oMath>
                </a14:m>
                <a:r>
                  <a:rPr lang="en-CA" sz="2000" dirty="0" smtClean="0"/>
                  <a:t>, p = 0.012</a:t>
                </a:r>
                <a:endParaRPr lang="en-CA" sz="2000" dirty="0"/>
              </a:p>
            </p:txBody>
          </p:sp>
        </mc:Choice>
        <mc:Fallback xmlns="">
          <p:sp>
            <p:nvSpPr>
              <p:cNvPr id="8" name="Rectangle 7"/>
              <p:cNvSpPr>
                <a:spLocks noRot="1" noChangeAspect="1" noMove="1" noResize="1" noEditPoints="1" noAdjustHandles="1" noChangeArrowheads="1" noChangeShapeType="1" noTextEdit="1"/>
              </p:cNvSpPr>
              <p:nvPr/>
            </p:nvSpPr>
            <p:spPr>
              <a:xfrm>
                <a:off x="5048720" y="5763291"/>
                <a:ext cx="2732671" cy="433837"/>
              </a:xfrm>
              <a:prstGeom prst="rect">
                <a:avLst/>
              </a:prstGeom>
              <a:blipFill rotWithShape="0">
                <a:blip r:embed="rId6"/>
                <a:stretch>
                  <a:fillRect t="-2778" r="-1563" b="-19444"/>
                </a:stretch>
              </a:blipFill>
            </p:spPr>
            <p:txBody>
              <a:bodyPr/>
              <a:lstStyle/>
              <a:p>
                <a:r>
                  <a:rPr lang="en-CA">
                    <a:noFill/>
                  </a:rPr>
                  <a:t> </a:t>
                </a:r>
              </a:p>
            </p:txBody>
          </p:sp>
        </mc:Fallback>
      </mc:AlternateContent>
    </p:spTree>
    <p:extLst>
      <p:ext uri="{BB962C8B-B14F-4D97-AF65-F5344CB8AC3E}">
        <p14:creationId xmlns:p14="http://schemas.microsoft.com/office/powerpoint/2010/main" val="3023731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Summary</a:t>
            </a:r>
            <a:endParaRPr lang="en-CA" dirty="0"/>
          </a:p>
        </p:txBody>
      </p:sp>
      <p:sp>
        <p:nvSpPr>
          <p:cNvPr id="3" name="Content Placeholder 2">
            <a:extLst>
              <a:ext uri="{FF2B5EF4-FFF2-40B4-BE49-F238E27FC236}">
                <a16:creationId xmlns:mc="http://schemas.openxmlformats.org/markup-compatibility/2006" xmlns:a14="http://schemas.microsoft.com/office/drawing/2010/main" xmlns:a16="http://schemas.microsoft.com/office/drawing/2014/main" xmlns="" id="{2918893C-F65D-694E-8C48-511C88C8E720}"/>
              </a:ext>
            </a:extLst>
          </p:cNvPr>
          <p:cNvSpPr>
            <a:spLocks noGrp="1"/>
          </p:cNvSpPr>
          <p:nvPr>
            <p:ph idx="1"/>
          </p:nvPr>
        </p:nvSpPr>
        <p:spPr>
          <a:xfrm>
            <a:off x="211180" y="1136373"/>
            <a:ext cx="8824870" cy="5121275"/>
          </a:xfrm>
        </p:spPr>
        <p:txBody>
          <a:bodyPr>
            <a:noAutofit/>
          </a:bodyPr>
          <a:lstStyle/>
          <a:p>
            <a:pPr fontAlgn="base"/>
            <a:r>
              <a:rPr lang="en-US" dirty="0"/>
              <a:t>Likelihood quantifies how much the data supports a particular parameter value.</a:t>
            </a:r>
          </a:p>
          <a:p>
            <a:pPr fontAlgn="base"/>
            <a:endParaRPr lang="en-US" dirty="0"/>
          </a:p>
        </p:txBody>
      </p:sp>
    </p:spTree>
    <p:extLst>
      <p:ext uri="{BB962C8B-B14F-4D97-AF65-F5344CB8AC3E}">
        <p14:creationId xmlns:p14="http://schemas.microsoft.com/office/powerpoint/2010/main" val="3530050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Summary</a:t>
            </a:r>
            <a:endParaRPr lang="en-CA" dirty="0"/>
          </a:p>
        </p:txBody>
      </p:sp>
      <p:sp>
        <p:nvSpPr>
          <p:cNvPr id="3" name="Content Placeholder 2">
            <a:extLst>
              <a:ext uri="{FF2B5EF4-FFF2-40B4-BE49-F238E27FC236}">
                <a16:creationId xmlns:mc="http://schemas.openxmlformats.org/markup-compatibility/2006" xmlns:a14="http://schemas.microsoft.com/office/drawing/2010/main" xmlns:a16="http://schemas.microsoft.com/office/drawing/2014/main" xmlns="" id="{2918893C-F65D-694E-8C48-511C88C8E720}"/>
              </a:ext>
            </a:extLst>
          </p:cNvPr>
          <p:cNvSpPr>
            <a:spLocks noGrp="1"/>
          </p:cNvSpPr>
          <p:nvPr>
            <p:ph idx="1"/>
          </p:nvPr>
        </p:nvSpPr>
        <p:spPr>
          <a:xfrm>
            <a:off x="211180" y="1136373"/>
            <a:ext cx="8824870" cy="5121275"/>
          </a:xfrm>
        </p:spPr>
        <p:txBody>
          <a:bodyPr>
            <a:noAutofit/>
          </a:bodyPr>
          <a:lstStyle/>
          <a:p>
            <a:pPr fontAlgn="base"/>
            <a:r>
              <a:rPr lang="en-US" dirty="0"/>
              <a:t>Likelihood quantifies how much the data supports a particular parameter value.</a:t>
            </a:r>
          </a:p>
          <a:p>
            <a:pPr fontAlgn="base"/>
            <a:r>
              <a:rPr lang="en-US" dirty="0"/>
              <a:t>The maximum likelihood estimate is the parameter value for which the observed data are most probable.</a:t>
            </a:r>
          </a:p>
          <a:p>
            <a:pPr fontAlgn="base"/>
            <a:endParaRPr lang="en-US" dirty="0"/>
          </a:p>
        </p:txBody>
      </p:sp>
    </p:spTree>
    <p:extLst>
      <p:ext uri="{BB962C8B-B14F-4D97-AF65-F5344CB8AC3E}">
        <p14:creationId xmlns:p14="http://schemas.microsoft.com/office/powerpoint/2010/main" val="2511295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Summary</a:t>
            </a:r>
            <a:endParaRPr lang="en-CA" dirty="0"/>
          </a:p>
        </p:txBody>
      </p:sp>
      <p:sp>
        <p:nvSpPr>
          <p:cNvPr id="3" name="Content Placeholder 2">
            <a:extLst>
              <a:ext uri="{FF2B5EF4-FFF2-40B4-BE49-F238E27FC236}">
                <a16:creationId xmlns:mc="http://schemas.openxmlformats.org/markup-compatibility/2006" xmlns:a14="http://schemas.microsoft.com/office/drawing/2010/main" xmlns:a16="http://schemas.microsoft.com/office/drawing/2014/main" xmlns="" id="{2918893C-F65D-694E-8C48-511C88C8E720}"/>
              </a:ext>
            </a:extLst>
          </p:cNvPr>
          <p:cNvSpPr>
            <a:spLocks noGrp="1"/>
          </p:cNvSpPr>
          <p:nvPr>
            <p:ph idx="1"/>
          </p:nvPr>
        </p:nvSpPr>
        <p:spPr>
          <a:xfrm>
            <a:off x="211180" y="1136373"/>
            <a:ext cx="8824870" cy="5121275"/>
          </a:xfrm>
        </p:spPr>
        <p:txBody>
          <a:bodyPr>
            <a:noAutofit/>
          </a:bodyPr>
          <a:lstStyle/>
          <a:p>
            <a:pPr fontAlgn="base"/>
            <a:r>
              <a:rPr lang="en-US" dirty="0"/>
              <a:t>Likelihood quantifies how much the data supports a particular parameter value.</a:t>
            </a:r>
          </a:p>
          <a:p>
            <a:pPr fontAlgn="base"/>
            <a:r>
              <a:rPr lang="en-US" dirty="0"/>
              <a:t>The maximum likelihood estimate is the parameter value for which the observed data are most probable.</a:t>
            </a:r>
          </a:p>
          <a:p>
            <a:pPr fontAlgn="base"/>
            <a:r>
              <a:rPr lang="en-US" dirty="0"/>
              <a:t>The likelihood-based 95% CI includes parameter values within 1.92 log-likelihood units of the MLE.</a:t>
            </a:r>
          </a:p>
          <a:p>
            <a:pPr fontAlgn="base"/>
            <a:endParaRPr lang="en-US" dirty="0"/>
          </a:p>
        </p:txBody>
      </p:sp>
    </p:spTree>
    <p:extLst>
      <p:ext uri="{BB962C8B-B14F-4D97-AF65-F5344CB8AC3E}">
        <p14:creationId xmlns:p14="http://schemas.microsoft.com/office/powerpoint/2010/main" val="15658948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Summary</a:t>
            </a:r>
            <a:endParaRPr lang="en-CA" dirty="0"/>
          </a:p>
        </p:txBody>
      </p:sp>
      <p:sp>
        <p:nvSpPr>
          <p:cNvPr id="3" name="Content Placeholder 2">
            <a:extLst>
              <a:ext uri="{FF2B5EF4-FFF2-40B4-BE49-F238E27FC236}">
                <a16:creationId xmlns:mc="http://schemas.openxmlformats.org/markup-compatibility/2006" xmlns:a14="http://schemas.microsoft.com/office/drawing/2010/main" xmlns:a16="http://schemas.microsoft.com/office/drawing/2014/main" xmlns="" id="{2918893C-F65D-694E-8C48-511C88C8E720}"/>
              </a:ext>
            </a:extLst>
          </p:cNvPr>
          <p:cNvSpPr>
            <a:spLocks noGrp="1"/>
          </p:cNvSpPr>
          <p:nvPr>
            <p:ph idx="1"/>
          </p:nvPr>
        </p:nvSpPr>
        <p:spPr>
          <a:xfrm>
            <a:off x="211180" y="1136373"/>
            <a:ext cx="8824870" cy="5121275"/>
          </a:xfrm>
        </p:spPr>
        <p:txBody>
          <a:bodyPr>
            <a:noAutofit/>
          </a:bodyPr>
          <a:lstStyle/>
          <a:p>
            <a:pPr fontAlgn="base"/>
            <a:r>
              <a:rPr lang="en-US" dirty="0"/>
              <a:t>Likelihood quantifies how much the data supports a particular parameter value.</a:t>
            </a:r>
          </a:p>
          <a:p>
            <a:pPr fontAlgn="base"/>
            <a:r>
              <a:rPr lang="en-US" dirty="0"/>
              <a:t>The maximum likelihood estimate is the parameter value for which the observed data are most probable.</a:t>
            </a:r>
          </a:p>
          <a:p>
            <a:pPr fontAlgn="base"/>
            <a:r>
              <a:rPr lang="en-US" dirty="0"/>
              <a:t>The likelihood-based 95% CI includes parameter values within 1.92 log-likelihood units of the MLE.</a:t>
            </a:r>
          </a:p>
          <a:p>
            <a:pPr marL="350838" indent="-350838" fontAlgn="base"/>
            <a:r>
              <a:rPr lang="en-US" dirty="0" smtClean="0"/>
              <a:t>Likelihood ratios can be used for hypothesis testing</a:t>
            </a:r>
            <a:endParaRPr lang="en-US" sz="2800" dirty="0"/>
          </a:p>
          <a:p>
            <a:pPr fontAlgn="base"/>
            <a:endParaRPr lang="en-US" dirty="0"/>
          </a:p>
        </p:txBody>
      </p:sp>
    </p:spTree>
    <p:extLst>
      <p:ext uri="{BB962C8B-B14F-4D97-AF65-F5344CB8AC3E}">
        <p14:creationId xmlns:p14="http://schemas.microsoft.com/office/powerpoint/2010/main" val="10200606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Summary</a:t>
            </a:r>
            <a:endParaRPr lang="en-CA" dirty="0"/>
          </a:p>
        </p:txBody>
      </p:sp>
      <p:sp>
        <p:nvSpPr>
          <p:cNvPr id="3" name="Content Placeholder 2">
            <a:extLst>
              <a:ext uri="{FF2B5EF4-FFF2-40B4-BE49-F238E27FC236}">
                <a16:creationId xmlns:mc="http://schemas.openxmlformats.org/markup-compatibility/2006" xmlns:a14="http://schemas.microsoft.com/office/drawing/2010/main" xmlns:a16="http://schemas.microsoft.com/office/drawing/2014/main" xmlns="" id="{2918893C-F65D-694E-8C48-511C88C8E720}"/>
              </a:ext>
            </a:extLst>
          </p:cNvPr>
          <p:cNvSpPr>
            <a:spLocks noGrp="1"/>
          </p:cNvSpPr>
          <p:nvPr>
            <p:ph idx="1"/>
          </p:nvPr>
        </p:nvSpPr>
        <p:spPr>
          <a:xfrm>
            <a:off x="211180" y="1136373"/>
            <a:ext cx="8824870" cy="5121275"/>
          </a:xfrm>
        </p:spPr>
        <p:txBody>
          <a:bodyPr>
            <a:noAutofit/>
          </a:bodyPr>
          <a:lstStyle/>
          <a:p>
            <a:pPr fontAlgn="base"/>
            <a:r>
              <a:rPr lang="en-US" dirty="0"/>
              <a:t>Likelihood quantifies how much the data supports a particular parameter value.</a:t>
            </a:r>
          </a:p>
          <a:p>
            <a:pPr fontAlgn="base"/>
            <a:r>
              <a:rPr lang="en-US" dirty="0"/>
              <a:t>The maximum likelihood estimate is the parameter value for which the observed data are most probable.</a:t>
            </a:r>
          </a:p>
          <a:p>
            <a:pPr fontAlgn="base"/>
            <a:r>
              <a:rPr lang="en-US" dirty="0"/>
              <a:t>The likelihood-based 95% CI includes parameter values within 1.92 log-likelihood units of the MLE.</a:t>
            </a:r>
          </a:p>
          <a:p>
            <a:pPr marL="350838" indent="-350838" fontAlgn="base"/>
            <a:r>
              <a:rPr lang="en-US" dirty="0" smtClean="0"/>
              <a:t>Likelihood ratios can be used for hypothesis testing</a:t>
            </a:r>
            <a:endParaRPr lang="en-US" sz="2800" dirty="0"/>
          </a:p>
          <a:p>
            <a:pPr fontAlgn="base"/>
            <a:r>
              <a:rPr lang="en-US" dirty="0"/>
              <a:t>Likelihood-based inference is versatile and is the basis for many advanced statistical methods.</a:t>
            </a:r>
          </a:p>
          <a:p>
            <a:pPr fontAlgn="base"/>
            <a:endParaRPr lang="en-US" dirty="0"/>
          </a:p>
        </p:txBody>
      </p:sp>
    </p:spTree>
    <p:extLst>
      <p:ext uri="{BB962C8B-B14F-4D97-AF65-F5344CB8AC3E}">
        <p14:creationId xmlns:p14="http://schemas.microsoft.com/office/powerpoint/2010/main" val="1415323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366" y="0"/>
            <a:ext cx="8494713" cy="814191"/>
          </a:xfrm>
        </p:spPr>
        <p:txBody>
          <a:bodyPr>
            <a:noAutofit/>
          </a:bodyPr>
          <a:lstStyle/>
          <a:p>
            <a:r>
              <a:rPr lang="en-CA" dirty="0" smtClean="0">
                <a:solidFill>
                  <a:schemeClr val="accent2">
                    <a:lumMod val="40000"/>
                    <a:lumOff val="60000"/>
                  </a:schemeClr>
                </a:solidFill>
              </a:rPr>
              <a:t>Announcements</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277366" y="932254"/>
            <a:ext cx="8738009" cy="5614320"/>
          </a:xfrm>
        </p:spPr>
        <p:txBody>
          <a:bodyPr>
            <a:noAutofit/>
          </a:bodyPr>
          <a:lstStyle/>
          <a:p>
            <a:pPr marL="457200" indent="-457200" algn="l">
              <a:buFont typeface="Arial" panose="020B0604020202020204" pitchFamily="34" charset="0"/>
              <a:buChar char="•"/>
            </a:pPr>
            <a:r>
              <a:rPr lang="en-CA" sz="2400" dirty="0" smtClean="0"/>
              <a:t>1</a:t>
            </a:r>
            <a:r>
              <a:rPr lang="en-CA" sz="2400" baseline="30000" dirty="0" smtClean="0"/>
              <a:t>st</a:t>
            </a:r>
            <a:r>
              <a:rPr lang="en-CA" sz="2400" dirty="0" smtClean="0"/>
              <a:t> draft of Project 2 due in lab next week for peer review session</a:t>
            </a:r>
          </a:p>
          <a:p>
            <a:pPr marL="457200" indent="-457200" algn="l">
              <a:buFont typeface="Arial" panose="020B0604020202020204" pitchFamily="34" charset="0"/>
              <a:buChar char="•"/>
            </a:pPr>
            <a:r>
              <a:rPr lang="en-CA" sz="2400" dirty="0" smtClean="0"/>
              <a:t>Project presentations Dec 7</a:t>
            </a:r>
            <a:r>
              <a:rPr lang="en-CA" sz="2400" baseline="30000" dirty="0" smtClean="0"/>
              <a:t>th</a:t>
            </a:r>
            <a:r>
              <a:rPr lang="en-CA" sz="2400" dirty="0" smtClean="0"/>
              <a:t> in lecture (3-5 min each, questions at end)</a:t>
            </a:r>
            <a:endParaRPr lang="en-CA" sz="2400" dirty="0" smtClean="0"/>
          </a:p>
          <a:p>
            <a:pPr marL="457200" indent="-457200" algn="l">
              <a:buFont typeface="Arial" panose="020B0604020202020204" pitchFamily="34" charset="0"/>
              <a:buChar char="•"/>
            </a:pPr>
            <a:r>
              <a:rPr lang="en-CA" sz="2400" dirty="0" smtClean="0"/>
              <a:t>Next lab will include review in prep for final lab exam</a:t>
            </a:r>
          </a:p>
          <a:p>
            <a:pPr marL="457200" indent="-457200" algn="l">
              <a:buFont typeface="Arial" panose="020B0604020202020204" pitchFamily="34" charset="0"/>
              <a:buChar char="•"/>
            </a:pPr>
            <a:r>
              <a:rPr lang="en-CA" sz="2400" dirty="0" smtClean="0"/>
              <a:t>Final lab exam (20% of grade, open book, independent) will be available in Blackboard Dec 9 and due Dec 16</a:t>
            </a:r>
            <a:r>
              <a:rPr lang="en-CA" sz="2400" baseline="30000" dirty="0" smtClean="0"/>
              <a:t>th</a:t>
            </a:r>
            <a:r>
              <a:rPr lang="en-CA" sz="2400" dirty="0" smtClean="0"/>
              <a:t> at 5:00 pm</a:t>
            </a:r>
          </a:p>
          <a:p>
            <a:pPr marL="914400" lvl="1" indent="-457200" algn="l">
              <a:buFont typeface="Arial" panose="020B0604020202020204" pitchFamily="34" charset="0"/>
              <a:buChar char="•"/>
            </a:pPr>
            <a:r>
              <a:rPr lang="en-CA" sz="2400" dirty="0" smtClean="0"/>
              <a:t>Some questions asking what analysis to use for a particular research question or to interpret output from an analysis</a:t>
            </a:r>
          </a:p>
          <a:p>
            <a:pPr marL="914400" lvl="1" indent="-457200" algn="l">
              <a:buFont typeface="Arial" panose="020B0604020202020204" pitchFamily="34" charset="0"/>
              <a:buChar char="•"/>
            </a:pPr>
            <a:r>
              <a:rPr lang="en-CA" sz="2400" dirty="0" smtClean="0"/>
              <a:t>Some practical questions where you will apply techniques we learned in the labs using R</a:t>
            </a:r>
          </a:p>
        </p:txBody>
      </p:sp>
    </p:spTree>
    <p:extLst>
      <p:ext uri="{BB962C8B-B14F-4D97-AF65-F5344CB8AC3E}">
        <p14:creationId xmlns:p14="http://schemas.microsoft.com/office/powerpoint/2010/main" val="4259338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366" y="0"/>
            <a:ext cx="8494713" cy="814191"/>
          </a:xfrm>
        </p:spPr>
        <p:txBody>
          <a:bodyPr>
            <a:noAutofit/>
          </a:bodyPr>
          <a:lstStyle/>
          <a:p>
            <a:r>
              <a:rPr lang="en-CA" dirty="0" smtClean="0">
                <a:solidFill>
                  <a:schemeClr val="accent2">
                    <a:lumMod val="40000"/>
                    <a:lumOff val="60000"/>
                  </a:schemeClr>
                </a:solidFill>
              </a:rPr>
              <a:t>Announcements</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277366" y="932254"/>
            <a:ext cx="8738009" cy="5614320"/>
          </a:xfrm>
        </p:spPr>
        <p:txBody>
          <a:bodyPr>
            <a:noAutofit/>
          </a:bodyPr>
          <a:lstStyle/>
          <a:p>
            <a:pPr marL="457200" indent="-457200" algn="l">
              <a:buFont typeface="Arial" panose="020B0604020202020204" pitchFamily="34" charset="0"/>
              <a:buChar char="•"/>
            </a:pPr>
            <a:r>
              <a:rPr lang="en-CA" sz="2400" dirty="0" smtClean="0"/>
              <a:t>1</a:t>
            </a:r>
            <a:r>
              <a:rPr lang="en-CA" sz="2400" baseline="30000" dirty="0" smtClean="0"/>
              <a:t>st</a:t>
            </a:r>
            <a:r>
              <a:rPr lang="en-CA" sz="2400" dirty="0" smtClean="0"/>
              <a:t> draft of Project 2 due in lab next week for peer review session</a:t>
            </a:r>
          </a:p>
          <a:p>
            <a:pPr marL="457200" indent="-457200" algn="l">
              <a:buFont typeface="Arial" panose="020B0604020202020204" pitchFamily="34" charset="0"/>
              <a:buChar char="•"/>
            </a:pPr>
            <a:r>
              <a:rPr lang="en-CA" sz="2400" dirty="0" smtClean="0"/>
              <a:t>Project presentations Dec 7</a:t>
            </a:r>
            <a:r>
              <a:rPr lang="en-CA" sz="2400" baseline="30000" dirty="0" smtClean="0"/>
              <a:t>th</a:t>
            </a:r>
            <a:r>
              <a:rPr lang="en-CA" sz="2400" dirty="0" smtClean="0"/>
              <a:t> in lecture (3-5 min each, questions at end)</a:t>
            </a:r>
            <a:endParaRPr lang="en-CA" sz="2400" dirty="0" smtClean="0"/>
          </a:p>
          <a:p>
            <a:pPr marL="457200" indent="-457200" algn="l">
              <a:buFont typeface="Arial" panose="020B0604020202020204" pitchFamily="34" charset="0"/>
              <a:buChar char="•"/>
            </a:pPr>
            <a:r>
              <a:rPr lang="en-CA" sz="2400" dirty="0" smtClean="0"/>
              <a:t>Next lab will include review in prep for final lab exam</a:t>
            </a:r>
          </a:p>
          <a:p>
            <a:pPr marL="457200" indent="-457200" algn="l">
              <a:buFont typeface="Arial" panose="020B0604020202020204" pitchFamily="34" charset="0"/>
              <a:buChar char="•"/>
            </a:pPr>
            <a:r>
              <a:rPr lang="en-CA" sz="2400" dirty="0" smtClean="0"/>
              <a:t>Final lab exam (20% of grade, open book, independent) will be available in Blackboard Dec 9 and due Dec 16</a:t>
            </a:r>
            <a:r>
              <a:rPr lang="en-CA" sz="2400" baseline="30000" dirty="0" smtClean="0"/>
              <a:t>th</a:t>
            </a:r>
            <a:r>
              <a:rPr lang="en-CA" sz="2400" dirty="0" smtClean="0"/>
              <a:t> at 5:00 pm</a:t>
            </a:r>
          </a:p>
          <a:p>
            <a:pPr marL="914400" lvl="1" indent="-457200" algn="l">
              <a:buFont typeface="Arial" panose="020B0604020202020204" pitchFamily="34" charset="0"/>
              <a:buChar char="•"/>
            </a:pPr>
            <a:r>
              <a:rPr lang="en-CA" sz="2400" dirty="0" smtClean="0"/>
              <a:t>Some questions asking what analysis to use for a particular research question or to interpret output from an analysis</a:t>
            </a:r>
          </a:p>
          <a:p>
            <a:pPr marL="914400" lvl="1" indent="-457200" algn="l">
              <a:buFont typeface="Arial" panose="020B0604020202020204" pitchFamily="34" charset="0"/>
              <a:buChar char="•"/>
            </a:pPr>
            <a:r>
              <a:rPr lang="en-CA" sz="2400" dirty="0" smtClean="0"/>
              <a:t>Some practical questions where you will apply techniques we learned in the labs using R</a:t>
            </a:r>
          </a:p>
          <a:p>
            <a:pPr marL="357188" lvl="1" indent="-357188" algn="l">
              <a:buFont typeface="Arial" panose="020B0604020202020204" pitchFamily="34" charset="0"/>
              <a:buChar char="•"/>
            </a:pPr>
            <a:r>
              <a:rPr lang="en-CA" sz="2400" dirty="0" smtClean="0"/>
              <a:t>Guest lecture by Andrew Bateman next Wednesday</a:t>
            </a:r>
            <a:endParaRPr lang="en-CA" sz="2400" dirty="0" smtClean="0"/>
          </a:p>
        </p:txBody>
      </p:sp>
    </p:spTree>
    <p:extLst>
      <p:ext uri="{BB962C8B-B14F-4D97-AF65-F5344CB8AC3E}">
        <p14:creationId xmlns:p14="http://schemas.microsoft.com/office/powerpoint/2010/main" val="260427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Objectives</a:t>
            </a:r>
            <a:endParaRPr lang="en-CA" dirty="0"/>
          </a:p>
        </p:txBody>
      </p:sp>
      <p:sp>
        <p:nvSpPr>
          <p:cNvPr id="4" name="Content Placeholder 2"/>
          <p:cNvSpPr>
            <a:spLocks noGrp="1"/>
          </p:cNvSpPr>
          <p:nvPr>
            <p:ph idx="1"/>
          </p:nvPr>
        </p:nvSpPr>
        <p:spPr>
          <a:xfrm>
            <a:off x="633486" y="1418674"/>
            <a:ext cx="7613043" cy="4351338"/>
          </a:xfrm>
        </p:spPr>
        <p:txBody>
          <a:bodyPr>
            <a:noAutofit/>
          </a:bodyPr>
          <a:lstStyle/>
          <a:p>
            <a:pPr marL="514350" indent="-514350">
              <a:lnSpc>
                <a:spcPct val="100000"/>
              </a:lnSpc>
              <a:buFont typeface="+mj-lt"/>
              <a:buAutoNum type="arabicPeriod"/>
            </a:pPr>
            <a:r>
              <a:rPr lang="en-US" dirty="0" smtClean="0">
                <a:ea typeface="Helvetica" charset="0"/>
              </a:rPr>
              <a:t>Explain what likelihood is and why it is useful</a:t>
            </a:r>
          </a:p>
          <a:p>
            <a:pPr marL="514350" indent="-514350">
              <a:lnSpc>
                <a:spcPct val="100000"/>
              </a:lnSpc>
              <a:buFont typeface="+mj-lt"/>
              <a:buAutoNum type="arabicPeriod"/>
            </a:pPr>
            <a:r>
              <a:rPr lang="en-US" dirty="0" smtClean="0">
                <a:ea typeface="Helvetica" charset="0"/>
              </a:rPr>
              <a:t>Calculate likelihood for a simple example</a:t>
            </a:r>
            <a:endParaRPr lang="en-US" dirty="0" smtClean="0">
              <a:ea typeface="Helvetica" charset="0"/>
            </a:endParaRPr>
          </a:p>
          <a:p>
            <a:pPr marL="514350" indent="-514350">
              <a:lnSpc>
                <a:spcPct val="100000"/>
              </a:lnSpc>
              <a:buFont typeface="+mj-lt"/>
              <a:buAutoNum type="arabicPeriod"/>
            </a:pPr>
            <a:r>
              <a:rPr lang="en-US" dirty="0" smtClean="0">
                <a:ea typeface="Helvetica" charset="0"/>
              </a:rPr>
              <a:t>Describe meaning of maximum likelihood estimate and how to find it from a log-likelihood profile</a:t>
            </a:r>
          </a:p>
          <a:p>
            <a:pPr marL="514350" indent="-514350">
              <a:lnSpc>
                <a:spcPct val="100000"/>
              </a:lnSpc>
              <a:buFont typeface="+mj-lt"/>
              <a:buAutoNum type="arabicPeriod"/>
            </a:pPr>
            <a:r>
              <a:rPr lang="en-US" dirty="0" smtClean="0">
                <a:ea typeface="Helvetica" charset="0"/>
              </a:rPr>
              <a:t>Use likelihood to calculate confidence intervals and conduct hypothesis </a:t>
            </a:r>
            <a:r>
              <a:rPr lang="en-US" dirty="0" smtClean="0">
                <a:ea typeface="Helvetica" charset="0"/>
              </a:rPr>
              <a:t>tests</a:t>
            </a:r>
            <a:endParaRPr lang="en-US" dirty="0" smtClean="0">
              <a:ea typeface="Helvetica" charset="0"/>
            </a:endParaRPr>
          </a:p>
        </p:txBody>
      </p:sp>
    </p:spTree>
    <p:extLst>
      <p:ext uri="{BB962C8B-B14F-4D97-AF65-F5344CB8AC3E}">
        <p14:creationId xmlns:p14="http://schemas.microsoft.com/office/powerpoint/2010/main" val="3072003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Bootstrapping</a:t>
            </a:r>
            <a:endParaRPr lang="en-CA" dirty="0"/>
          </a:p>
        </p:txBody>
      </p:sp>
      <p:sp>
        <p:nvSpPr>
          <p:cNvPr id="3" name="Content Placeholder 2"/>
          <p:cNvSpPr>
            <a:spLocks noGrp="1"/>
          </p:cNvSpPr>
          <p:nvPr>
            <p:ph idx="1"/>
          </p:nvPr>
        </p:nvSpPr>
        <p:spPr>
          <a:xfrm>
            <a:off x="212035" y="1140033"/>
            <a:ext cx="8627165" cy="4351338"/>
          </a:xfrm>
        </p:spPr>
        <p:txBody>
          <a:bodyPr/>
          <a:lstStyle/>
          <a:p>
            <a:r>
              <a:rPr lang="en-CA" dirty="0" smtClean="0"/>
              <a:t>Uses resampling from the </a:t>
            </a:r>
            <a:r>
              <a:rPr lang="en-CA" b="1" dirty="0" smtClean="0">
                <a:solidFill>
                  <a:schemeClr val="accent2">
                    <a:lumMod val="75000"/>
                  </a:schemeClr>
                </a:solidFill>
              </a:rPr>
              <a:t>data</a:t>
            </a:r>
            <a:r>
              <a:rPr lang="en-CA" dirty="0" smtClean="0"/>
              <a:t> to approximate the sampling distribution of the estimate</a:t>
            </a:r>
          </a:p>
          <a:p>
            <a:r>
              <a:rPr lang="en-CA" dirty="0" smtClean="0"/>
              <a:t>Used to find a standard error of an estimate or confidence interval for a parameter estimate</a:t>
            </a:r>
          </a:p>
          <a:p>
            <a:r>
              <a:rPr lang="en-CA" dirty="0" smtClean="0"/>
              <a:t>Useful when no formula is available for the standard error or when the sampling distribution of the estimate of interest is unknown</a:t>
            </a:r>
            <a:endParaRPr lang="en-CA" dirty="0"/>
          </a:p>
        </p:txBody>
      </p:sp>
      <p:pic>
        <p:nvPicPr>
          <p:cNvPr id="1026" name="Picture 2" descr="pair of worn boo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60" y="4178426"/>
            <a:ext cx="4020366" cy="2679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164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76" y="1401634"/>
            <a:ext cx="4534403" cy="997009"/>
          </a:xfrm>
        </p:spPr>
        <p:txBody>
          <a:bodyPr>
            <a:normAutofit/>
          </a:bodyPr>
          <a:lstStyle/>
          <a:p>
            <a:r>
              <a:rPr lang="en-CA" sz="2800" b="0" dirty="0" smtClean="0"/>
              <a:t>e.g., Sexual cannibalism in cave crickets</a:t>
            </a:r>
            <a:endParaRPr lang="en-CA" sz="2800" b="0" dirty="0"/>
          </a:p>
        </p:txBody>
      </p:sp>
      <p:pic>
        <p:nvPicPr>
          <p:cNvPr id="6" name="Picture 2" descr="Two histograms compare frequency of female sagebrush cricket’s time to mating when fed versus starved.&#10;The horizontal axis of each graph is time to mating in hours ranging from 0 to 100 with an interval of 20. The vertical axis of each graph is frequency. &#10;The first histogram represents time to mating of starved female crickets. The vertical axis ranges from 0 to 8 with an interval of 2. The approximate data are: 0 to 20 hours, frequency 8; 20 to 40 hours, frequency 2; 60 to 80 hours, frequency 1. &#10;The second histogram is time to mating of fed females. The vertical axis of ranges from 0 to 6 with an interval of 2. The approximate data are: 0 to 20 hours, frequency 5; 20 to 40 hours, frequency 3; 40 to 60 hours, frequency 1; 60 to 80 hours, frequency 3; 80 to 100 hours, frequency 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59055" y="1427966"/>
            <a:ext cx="3924231" cy="50479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hoto shows a sagebrush cricke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9877" y="3200079"/>
            <a:ext cx="4534403" cy="32758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0"/>
            <a:ext cx="9144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2">
                    <a:lumMod val="40000"/>
                    <a:lumOff val="60000"/>
                  </a:schemeClr>
                </a:solidFill>
                <a:latin typeface="Arial" panose="020B0604020202020204" pitchFamily="34" charset="0"/>
                <a:ea typeface="+mj-ea"/>
                <a:cs typeface="Arial" panose="020B0604020202020204" pitchFamily="34" charset="0"/>
              </a:defRPr>
            </a:lvl1pPr>
          </a:lstStyle>
          <a:p>
            <a:pPr algn="ctr"/>
            <a:r>
              <a:rPr lang="en-CA" smtClean="0"/>
              <a:t>Bootstrapping with multiple groups</a:t>
            </a:r>
            <a:endParaRPr lang="en-CA" dirty="0"/>
          </a:p>
        </p:txBody>
      </p:sp>
    </p:spTree>
    <p:extLst>
      <p:ext uri="{BB962C8B-B14F-4D97-AF65-F5344CB8AC3E}">
        <p14:creationId xmlns:p14="http://schemas.microsoft.com/office/powerpoint/2010/main" val="3391073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18680</TotalTime>
  <Words>2267</Words>
  <Application>Microsoft Office PowerPoint</Application>
  <PresentationFormat>On-screen Show (4:3)</PresentationFormat>
  <Paragraphs>326</Paragraphs>
  <Slides>49</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Cambria</vt:lpstr>
      <vt:lpstr>Cambria Math</vt:lpstr>
      <vt:lpstr>Ebrima</vt:lpstr>
      <vt:lpstr>Helvetica</vt:lpstr>
      <vt:lpstr>Office Theme</vt:lpstr>
      <vt:lpstr>Likelihood</vt:lpstr>
      <vt:lpstr>Announcements</vt:lpstr>
      <vt:lpstr>Announcements</vt:lpstr>
      <vt:lpstr>Announcements</vt:lpstr>
      <vt:lpstr>Announcements</vt:lpstr>
      <vt:lpstr>Announcements</vt:lpstr>
      <vt:lpstr>Learning Objectives</vt:lpstr>
      <vt:lpstr>Bootstrapping</vt:lpstr>
      <vt:lpstr>e.g., Sexual cannibalism in cave crickets</vt:lpstr>
      <vt:lpstr>Difference in median time to mating: -9.8 hours 1) Resample from starved group (n=11) and fed group (n=13) 2) Calculate the median difference in the resampled data 3) Repeat 1000 times 4) Calculate confidence interval on the difference using bootstrap estimates of the difference </vt:lpstr>
      <vt:lpstr>Bootstrapping with multiple groups</vt:lpstr>
      <vt:lpstr>Assumptions of bootstrapping</vt:lpstr>
      <vt:lpstr>Simulation Further Applications</vt:lpstr>
      <vt:lpstr>Summary for simulation and bootstrapping</vt:lpstr>
      <vt:lpstr>What is likelihood?</vt:lpstr>
      <vt:lpstr>What is likelihood?</vt:lpstr>
      <vt:lpstr>What is likelihood?</vt:lpstr>
      <vt:lpstr>What is likelihood?</vt:lpstr>
      <vt:lpstr>What is likelihood?</vt:lpstr>
      <vt:lpstr>What is likelihood?</vt:lpstr>
      <vt:lpstr>Uses of likelihood</vt:lpstr>
      <vt:lpstr>Review of probability</vt:lpstr>
      <vt:lpstr>Review of probability</vt:lpstr>
      <vt:lpstr>Review of probability</vt:lpstr>
      <vt:lpstr>Calculating Likelihood</vt:lpstr>
      <vt:lpstr>Likelihood vs. Probability</vt:lpstr>
      <vt:lpstr>Likelihood vs. Probability</vt:lpstr>
      <vt:lpstr>Likelihood vs. Probability</vt:lpstr>
      <vt:lpstr>Likelihood Example</vt:lpstr>
      <vt:lpstr>Likelihood</vt:lpstr>
      <vt:lpstr>Likelihood</vt:lpstr>
      <vt:lpstr>Likelihood</vt:lpstr>
      <vt:lpstr>Likelihood</vt:lpstr>
      <vt:lpstr>PowerPoint Presentation</vt:lpstr>
      <vt:lpstr>Maximum Likelihood Estimate</vt:lpstr>
      <vt:lpstr>Likelihood-based Confidence Intervals</vt:lpstr>
      <vt:lpstr>Log-likelihood ratio test</vt:lpstr>
      <vt:lpstr>Log-likelihood ratio test</vt:lpstr>
      <vt:lpstr>Log-likelihood ratio test</vt:lpstr>
      <vt:lpstr>Hypothesis testing using a Log-likelihood ratio test</vt:lpstr>
      <vt:lpstr>Hypothesis testing using a Log-likelihood ratio test</vt:lpstr>
      <vt:lpstr>Hypothesis testing using a Log-likelihood ratio test</vt:lpstr>
      <vt:lpstr>Hypothesis testing using a Log-likelihood ratio test</vt:lpstr>
      <vt:lpstr>Hypothesis testing using a Log-likelihood ratio test</vt:lpstr>
      <vt:lpstr>Summary</vt:lpstr>
      <vt:lpstr>Summary</vt:lpstr>
      <vt:lpstr>Summary</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862</cp:revision>
  <dcterms:created xsi:type="dcterms:W3CDTF">2020-09-13T18:34:08Z</dcterms:created>
  <dcterms:modified xsi:type="dcterms:W3CDTF">2020-11-25T20:33:43Z</dcterms:modified>
</cp:coreProperties>
</file>