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1"/>
  </p:notesMasterIdLst>
  <p:sldIdLst>
    <p:sldId id="256" r:id="rId2"/>
    <p:sldId id="257" r:id="rId3"/>
    <p:sldId id="258" r:id="rId4"/>
    <p:sldId id="299" r:id="rId5"/>
    <p:sldId id="300" r:id="rId6"/>
    <p:sldId id="301" r:id="rId7"/>
    <p:sldId id="302" r:id="rId8"/>
    <p:sldId id="259" r:id="rId9"/>
    <p:sldId id="261" r:id="rId10"/>
    <p:sldId id="260" r:id="rId11"/>
    <p:sldId id="262" r:id="rId12"/>
    <p:sldId id="303" r:id="rId13"/>
    <p:sldId id="263" r:id="rId14"/>
    <p:sldId id="264" r:id="rId15"/>
    <p:sldId id="265" r:id="rId16"/>
    <p:sldId id="266" r:id="rId17"/>
    <p:sldId id="267" r:id="rId18"/>
    <p:sldId id="268" r:id="rId19"/>
    <p:sldId id="278" r:id="rId20"/>
    <p:sldId id="271" r:id="rId21"/>
    <p:sldId id="304" r:id="rId22"/>
    <p:sldId id="305" r:id="rId23"/>
    <p:sldId id="306" r:id="rId24"/>
    <p:sldId id="279" r:id="rId25"/>
    <p:sldId id="280" r:id="rId26"/>
    <p:sldId id="281" r:id="rId27"/>
    <p:sldId id="282" r:id="rId28"/>
    <p:sldId id="307" r:id="rId29"/>
    <p:sldId id="283" r:id="rId30"/>
    <p:sldId id="284" r:id="rId31"/>
    <p:sldId id="273" r:id="rId32"/>
    <p:sldId id="285" r:id="rId33"/>
    <p:sldId id="287" r:id="rId34"/>
    <p:sldId id="286" r:id="rId35"/>
    <p:sldId id="288" r:id="rId36"/>
    <p:sldId id="289" r:id="rId37"/>
    <p:sldId id="298" r:id="rId38"/>
    <p:sldId id="274" r:id="rId39"/>
    <p:sldId id="275" r:id="rId40"/>
    <p:sldId id="276" r:id="rId41"/>
    <p:sldId id="290" r:id="rId42"/>
    <p:sldId id="293" r:id="rId43"/>
    <p:sldId id="292" r:id="rId44"/>
    <p:sldId id="294" r:id="rId45"/>
    <p:sldId id="291" r:id="rId46"/>
    <p:sldId id="295" r:id="rId47"/>
    <p:sldId id="296" r:id="rId48"/>
    <p:sldId id="277" r:id="rId49"/>
    <p:sldId id="29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userDrawn="1">
          <p15:clr>
            <a:srgbClr val="A4A3A4"/>
          </p15:clr>
        </p15:guide>
        <p15:guide id="2" pos="2857"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7" autoAdjust="0"/>
    <p:restoredTop sz="69620" autoAdjust="0"/>
  </p:normalViewPr>
  <p:slideViewPr>
    <p:cSldViewPr snapToGrid="0" showGuides="1">
      <p:cViewPr varScale="1">
        <p:scale>
          <a:sx n="77" d="100"/>
          <a:sy n="77" d="100"/>
        </p:scale>
        <p:origin x="2292" y="126"/>
      </p:cViewPr>
      <p:guideLst>
        <p:guide orient="horz" pos="2251"/>
        <p:guide pos="2857"/>
      </p:guideLst>
    </p:cSldViewPr>
  </p:slideViewPr>
  <p:notesTextViewPr>
    <p:cViewPr>
      <p:scale>
        <a:sx n="1" d="1"/>
        <a:sy n="1" d="1"/>
      </p:scale>
      <p:origin x="0" y="0"/>
    </p:cViewPr>
  </p:notesTextViewPr>
  <p:notesViewPr>
    <p:cSldViewPr snapToGrid="0" showGuides="1">
      <p:cViewPr varScale="1">
        <p:scale>
          <a:sx n="86" d="100"/>
          <a:sy n="86"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 Id="rId4"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4"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48D1C7-3834-42C5-B55C-AD38434F39A7}" type="datetimeFigureOut">
              <a:rPr lang="en-CA" smtClean="0"/>
              <a:t>2020-10-14</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15843-4C83-4A58-A610-5E17F487C30D}" type="slidenum">
              <a:rPr lang="en-CA" smtClean="0"/>
              <a:t>‹#›</a:t>
            </a:fld>
            <a:endParaRPr lang="en-CA"/>
          </a:p>
        </p:txBody>
      </p:sp>
    </p:spTree>
    <p:extLst>
      <p:ext uri="{BB962C8B-B14F-4D97-AF65-F5344CB8AC3E}">
        <p14:creationId xmlns:p14="http://schemas.microsoft.com/office/powerpoint/2010/main" val="345998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9</a:t>
            </a:fld>
            <a:endParaRPr lang="en-CA"/>
          </a:p>
        </p:txBody>
      </p:sp>
    </p:spTree>
    <p:extLst>
      <p:ext uri="{BB962C8B-B14F-4D97-AF65-F5344CB8AC3E}">
        <p14:creationId xmlns:p14="http://schemas.microsoft.com/office/powerpoint/2010/main" val="3776141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22</a:t>
            </a:fld>
            <a:endParaRPr lang="en-CA"/>
          </a:p>
        </p:txBody>
      </p:sp>
    </p:spTree>
    <p:extLst>
      <p:ext uri="{BB962C8B-B14F-4D97-AF65-F5344CB8AC3E}">
        <p14:creationId xmlns:p14="http://schemas.microsoft.com/office/powerpoint/2010/main" val="937188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23</a:t>
            </a:fld>
            <a:endParaRPr lang="en-CA"/>
          </a:p>
        </p:txBody>
      </p:sp>
    </p:spTree>
    <p:extLst>
      <p:ext uri="{BB962C8B-B14F-4D97-AF65-F5344CB8AC3E}">
        <p14:creationId xmlns:p14="http://schemas.microsoft.com/office/powerpoint/2010/main" val="3103107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24</a:t>
            </a:fld>
            <a:endParaRPr lang="en-CA"/>
          </a:p>
        </p:txBody>
      </p:sp>
    </p:spTree>
    <p:extLst>
      <p:ext uri="{BB962C8B-B14F-4D97-AF65-F5344CB8AC3E}">
        <p14:creationId xmlns:p14="http://schemas.microsoft.com/office/powerpoint/2010/main" val="740255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25</a:t>
            </a:fld>
            <a:endParaRPr lang="en-CA"/>
          </a:p>
        </p:txBody>
      </p:sp>
    </p:spTree>
    <p:extLst>
      <p:ext uri="{BB962C8B-B14F-4D97-AF65-F5344CB8AC3E}">
        <p14:creationId xmlns:p14="http://schemas.microsoft.com/office/powerpoint/2010/main" val="750736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26</a:t>
            </a:fld>
            <a:endParaRPr lang="en-CA"/>
          </a:p>
        </p:txBody>
      </p:sp>
    </p:spTree>
    <p:extLst>
      <p:ext uri="{BB962C8B-B14F-4D97-AF65-F5344CB8AC3E}">
        <p14:creationId xmlns:p14="http://schemas.microsoft.com/office/powerpoint/2010/main" val="601689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27</a:t>
            </a:fld>
            <a:endParaRPr lang="en-CA"/>
          </a:p>
        </p:txBody>
      </p:sp>
    </p:spTree>
    <p:extLst>
      <p:ext uri="{BB962C8B-B14F-4D97-AF65-F5344CB8AC3E}">
        <p14:creationId xmlns:p14="http://schemas.microsoft.com/office/powerpoint/2010/main" val="913253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28</a:t>
            </a:fld>
            <a:endParaRPr lang="en-CA"/>
          </a:p>
        </p:txBody>
      </p:sp>
    </p:spTree>
    <p:extLst>
      <p:ext uri="{BB962C8B-B14F-4D97-AF65-F5344CB8AC3E}">
        <p14:creationId xmlns:p14="http://schemas.microsoft.com/office/powerpoint/2010/main" val="3017686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Binomial test tests whether a population proportion matches a null expectation for the proportion</a:t>
            </a:r>
          </a:p>
          <a:p>
            <a:r>
              <a:rPr lang="en-CA" dirty="0" smtClean="0"/>
              <a:t>-calculates the probability of getting</a:t>
            </a:r>
            <a:r>
              <a:rPr lang="en-CA" baseline="0" dirty="0" smtClean="0"/>
              <a:t> a result as extreme as or more extreme than the observed proportion</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29</a:t>
            </a:fld>
            <a:endParaRPr lang="en-CA"/>
          </a:p>
        </p:txBody>
      </p:sp>
    </p:spTree>
    <p:extLst>
      <p:ext uri="{BB962C8B-B14F-4D97-AF65-F5344CB8AC3E}">
        <p14:creationId xmlns:p14="http://schemas.microsoft.com/office/powerpoint/2010/main" val="1264915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30</a:t>
            </a:fld>
            <a:endParaRPr lang="en-CA"/>
          </a:p>
        </p:txBody>
      </p:sp>
    </p:spTree>
    <p:extLst>
      <p:ext uri="{BB962C8B-B14F-4D97-AF65-F5344CB8AC3E}">
        <p14:creationId xmlns:p14="http://schemas.microsoft.com/office/powerpoint/2010/main" val="2079334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31</a:t>
            </a:fld>
            <a:endParaRPr lang="en-CA"/>
          </a:p>
        </p:txBody>
      </p:sp>
    </p:spTree>
    <p:extLst>
      <p:ext uri="{BB962C8B-B14F-4D97-AF65-F5344CB8AC3E}">
        <p14:creationId xmlns:p14="http://schemas.microsoft.com/office/powerpoint/2010/main" val="1915392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-compares each observation in sample with what would be expected </a:t>
            </a:r>
            <a:r>
              <a:rPr lang="en-CA" dirty="0" smtClean="0"/>
              <a:t>with corresponding quantile under normal distribution</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10</a:t>
            </a:fld>
            <a:endParaRPr lang="en-CA"/>
          </a:p>
        </p:txBody>
      </p:sp>
    </p:spTree>
    <p:extLst>
      <p:ext uri="{BB962C8B-B14F-4D97-AF65-F5344CB8AC3E}">
        <p14:creationId xmlns:p14="http://schemas.microsoft.com/office/powerpoint/2010/main" val="1233870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-male offers hind wings to females to eat during</a:t>
            </a:r>
            <a:r>
              <a:rPr lang="en-CA" baseline="0" dirty="0" smtClean="0"/>
              <a:t> mating</a:t>
            </a:r>
          </a:p>
          <a:p>
            <a:r>
              <a:rPr lang="en-CA" baseline="0" dirty="0" smtClean="0"/>
              <a:t>-males whose wings have been eaten are less likely to be chosen by subsequent females</a:t>
            </a:r>
          </a:p>
          <a:p>
            <a:r>
              <a:rPr lang="en-CA" baseline="0" dirty="0" smtClean="0"/>
              <a:t>-Research question is: are females more likely to mate if they are hungry?</a:t>
            </a:r>
          </a:p>
          <a:p>
            <a:r>
              <a:rPr lang="en-CA" baseline="0" dirty="0" smtClean="0"/>
              <a:t>-experiment starved 11 females for two days and compared with another group of 13 females that were fed during the same period</a:t>
            </a:r>
          </a:p>
          <a:p>
            <a:r>
              <a:rPr lang="en-CA" baseline="0" dirty="0" smtClean="0"/>
              <a:t>-females were placed in a cage with a single, new male, and waiting time to mating was </a:t>
            </a:r>
            <a:r>
              <a:rPr lang="en-CA" baseline="0" dirty="0" smtClean="0"/>
              <a:t>recorded</a:t>
            </a:r>
            <a:endParaRPr lang="en-CA" baseline="0" dirty="0" smtClean="0"/>
          </a:p>
        </p:txBody>
      </p:sp>
      <p:sp>
        <p:nvSpPr>
          <p:cNvPr id="4" name="Slide Number Placeholder 3"/>
          <p:cNvSpPr>
            <a:spLocks noGrp="1"/>
          </p:cNvSpPr>
          <p:nvPr>
            <p:ph type="sldNum" sz="quarter" idx="10"/>
          </p:nvPr>
        </p:nvSpPr>
        <p:spPr/>
        <p:txBody>
          <a:bodyPr/>
          <a:lstStyle/>
          <a:p>
            <a:fld id="{17B15843-4C83-4A58-A610-5E17F487C30D}" type="slidenum">
              <a:rPr lang="en-CA" smtClean="0"/>
              <a:t>32</a:t>
            </a:fld>
            <a:endParaRPr lang="en-CA"/>
          </a:p>
        </p:txBody>
      </p:sp>
    </p:spTree>
    <p:extLst>
      <p:ext uri="{BB962C8B-B14F-4D97-AF65-F5344CB8AC3E}">
        <p14:creationId xmlns:p14="http://schemas.microsoft.com/office/powerpoint/2010/main" val="3376199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-median time to mating was 13 hours for starved females and 22.8 hours for fed females</a:t>
            </a:r>
            <a:endParaRPr lang="en-CA" dirty="0" smtClean="0"/>
          </a:p>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33</a:t>
            </a:fld>
            <a:endParaRPr lang="en-CA"/>
          </a:p>
        </p:txBody>
      </p:sp>
    </p:spTree>
    <p:extLst>
      <p:ext uri="{BB962C8B-B14F-4D97-AF65-F5344CB8AC3E}">
        <p14:creationId xmlns:p14="http://schemas.microsoft.com/office/powerpoint/2010/main" val="2992962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34</a:t>
            </a:fld>
            <a:endParaRPr lang="en-CA"/>
          </a:p>
        </p:txBody>
      </p:sp>
    </p:spTree>
    <p:extLst>
      <p:ext uri="{BB962C8B-B14F-4D97-AF65-F5344CB8AC3E}">
        <p14:creationId xmlns:p14="http://schemas.microsoft.com/office/powerpoint/2010/main" val="2010595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35</a:t>
            </a:fld>
            <a:endParaRPr lang="en-CA"/>
          </a:p>
        </p:txBody>
      </p:sp>
    </p:spTree>
    <p:extLst>
      <p:ext uri="{BB962C8B-B14F-4D97-AF65-F5344CB8AC3E}">
        <p14:creationId xmlns:p14="http://schemas.microsoft.com/office/powerpoint/2010/main" val="14718512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36</a:t>
            </a:fld>
            <a:endParaRPr lang="en-CA"/>
          </a:p>
        </p:txBody>
      </p:sp>
    </p:spTree>
    <p:extLst>
      <p:ext uri="{BB962C8B-B14F-4D97-AF65-F5344CB8AC3E}">
        <p14:creationId xmlns:p14="http://schemas.microsoft.com/office/powerpoint/2010/main" val="30023692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37</a:t>
            </a:fld>
            <a:endParaRPr lang="en-CA"/>
          </a:p>
        </p:txBody>
      </p:sp>
    </p:spTree>
    <p:extLst>
      <p:ext uri="{BB962C8B-B14F-4D97-AF65-F5344CB8AC3E}">
        <p14:creationId xmlns:p14="http://schemas.microsoft.com/office/powerpoint/2010/main" val="28356928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38</a:t>
            </a:fld>
            <a:endParaRPr lang="en-CA"/>
          </a:p>
        </p:txBody>
      </p:sp>
    </p:spTree>
    <p:extLst>
      <p:ext uri="{BB962C8B-B14F-4D97-AF65-F5344CB8AC3E}">
        <p14:creationId xmlns:p14="http://schemas.microsoft.com/office/powerpoint/2010/main" val="16858746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39</a:t>
            </a:fld>
            <a:endParaRPr lang="en-CA"/>
          </a:p>
        </p:txBody>
      </p:sp>
    </p:spTree>
    <p:extLst>
      <p:ext uri="{BB962C8B-B14F-4D97-AF65-F5344CB8AC3E}">
        <p14:creationId xmlns:p14="http://schemas.microsoft.com/office/powerpoint/2010/main" val="3921884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40</a:t>
            </a:fld>
            <a:endParaRPr lang="en-CA"/>
          </a:p>
        </p:txBody>
      </p:sp>
    </p:spTree>
    <p:extLst>
      <p:ext uri="{BB962C8B-B14F-4D97-AF65-F5344CB8AC3E}">
        <p14:creationId xmlns:p14="http://schemas.microsoft.com/office/powerpoint/2010/main" val="30127849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41</a:t>
            </a:fld>
            <a:endParaRPr lang="en-CA"/>
          </a:p>
        </p:txBody>
      </p:sp>
    </p:spTree>
    <p:extLst>
      <p:ext uri="{BB962C8B-B14F-4D97-AF65-F5344CB8AC3E}">
        <p14:creationId xmlns:p14="http://schemas.microsoft.com/office/powerpoint/2010/main" val="293542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-if</a:t>
            </a:r>
            <a:r>
              <a:rPr lang="en-CA" baseline="0" dirty="0" smtClean="0"/>
              <a:t> both groups have distributions as in (a), then n=30 for accurate t-test results</a:t>
            </a:r>
          </a:p>
          <a:p>
            <a:r>
              <a:rPr lang="en-CA" baseline="0" dirty="0" smtClean="0"/>
              <a:t>-would need samples size of 500 per group to get accurate answers for comparing groups with distributions in (a) and (b)</a:t>
            </a:r>
          </a:p>
          <a:p>
            <a:r>
              <a:rPr lang="en-CA" baseline="0" dirty="0" smtClean="0"/>
              <a:t>-distribution in panel c is too skewed to be analyzed with t-test</a:t>
            </a:r>
          </a:p>
          <a:p>
            <a:r>
              <a:rPr lang="en-CA" baseline="0" dirty="0" smtClean="0"/>
              <a:t>-data with outliers in (d) also should not be analyzed with t-test</a:t>
            </a:r>
          </a:p>
          <a:p>
            <a:r>
              <a:rPr lang="en-CA" baseline="0" dirty="0" smtClean="0"/>
              <a:t>-overall should use cautionary approach and turn to transformations, non-parametric methods, or permutations</a:t>
            </a:r>
          </a:p>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14</a:t>
            </a:fld>
            <a:endParaRPr lang="en-CA"/>
          </a:p>
        </p:txBody>
      </p:sp>
    </p:spTree>
    <p:extLst>
      <p:ext uri="{BB962C8B-B14F-4D97-AF65-F5344CB8AC3E}">
        <p14:creationId xmlns:p14="http://schemas.microsoft.com/office/powerpoint/2010/main" val="23434824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42</a:t>
            </a:fld>
            <a:endParaRPr lang="en-CA"/>
          </a:p>
        </p:txBody>
      </p:sp>
    </p:spTree>
    <p:extLst>
      <p:ext uri="{BB962C8B-B14F-4D97-AF65-F5344CB8AC3E}">
        <p14:creationId xmlns:p14="http://schemas.microsoft.com/office/powerpoint/2010/main" val="24195901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43</a:t>
            </a:fld>
            <a:endParaRPr lang="en-CA"/>
          </a:p>
        </p:txBody>
      </p:sp>
    </p:spTree>
    <p:extLst>
      <p:ext uri="{BB962C8B-B14F-4D97-AF65-F5344CB8AC3E}">
        <p14:creationId xmlns:p14="http://schemas.microsoft.com/office/powerpoint/2010/main" val="37229556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44</a:t>
            </a:fld>
            <a:endParaRPr lang="en-CA"/>
          </a:p>
        </p:txBody>
      </p:sp>
    </p:spTree>
    <p:extLst>
      <p:ext uri="{BB962C8B-B14F-4D97-AF65-F5344CB8AC3E}">
        <p14:creationId xmlns:p14="http://schemas.microsoft.com/office/powerpoint/2010/main" val="35039466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46</a:t>
            </a:fld>
            <a:endParaRPr lang="en-CA"/>
          </a:p>
        </p:txBody>
      </p:sp>
    </p:spTree>
    <p:extLst>
      <p:ext uri="{BB962C8B-B14F-4D97-AF65-F5344CB8AC3E}">
        <p14:creationId xmlns:p14="http://schemas.microsoft.com/office/powerpoint/2010/main" val="2240708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47</a:t>
            </a:fld>
            <a:endParaRPr lang="en-CA"/>
          </a:p>
        </p:txBody>
      </p:sp>
    </p:spTree>
    <p:extLst>
      <p:ext uri="{BB962C8B-B14F-4D97-AF65-F5344CB8AC3E}">
        <p14:creationId xmlns:p14="http://schemas.microsoft.com/office/powerpoint/2010/main" val="25679503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48</a:t>
            </a:fld>
            <a:endParaRPr lang="en-CA"/>
          </a:p>
        </p:txBody>
      </p:sp>
    </p:spTree>
    <p:extLst>
      <p:ext uri="{BB962C8B-B14F-4D97-AF65-F5344CB8AC3E}">
        <p14:creationId xmlns:p14="http://schemas.microsoft.com/office/powerpoint/2010/main" val="15528296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49</a:t>
            </a:fld>
            <a:endParaRPr lang="en-CA"/>
          </a:p>
        </p:txBody>
      </p:sp>
    </p:spTree>
    <p:extLst>
      <p:ext uri="{BB962C8B-B14F-4D97-AF65-F5344CB8AC3E}">
        <p14:creationId xmlns:p14="http://schemas.microsoft.com/office/powerpoint/2010/main" val="2047290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16</a:t>
            </a:fld>
            <a:endParaRPr lang="en-CA"/>
          </a:p>
        </p:txBody>
      </p:sp>
    </p:spTree>
    <p:extLst>
      <p:ext uri="{BB962C8B-B14F-4D97-AF65-F5344CB8AC3E}">
        <p14:creationId xmlns:p14="http://schemas.microsoft.com/office/powerpoint/2010/main" val="3308929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17</a:t>
            </a:fld>
            <a:endParaRPr lang="en-CA"/>
          </a:p>
        </p:txBody>
      </p:sp>
    </p:spTree>
    <p:extLst>
      <p:ext uri="{BB962C8B-B14F-4D97-AF65-F5344CB8AC3E}">
        <p14:creationId xmlns:p14="http://schemas.microsoft.com/office/powerpoint/2010/main" val="1098911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18</a:t>
            </a:fld>
            <a:endParaRPr lang="en-CA"/>
          </a:p>
        </p:txBody>
      </p:sp>
    </p:spTree>
    <p:extLst>
      <p:ext uri="{BB962C8B-B14F-4D97-AF65-F5344CB8AC3E}">
        <p14:creationId xmlns:p14="http://schemas.microsoft.com/office/powerpoint/2010/main" val="2375795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19</a:t>
            </a:fld>
            <a:endParaRPr lang="en-CA"/>
          </a:p>
        </p:txBody>
      </p:sp>
    </p:spTree>
    <p:extLst>
      <p:ext uri="{BB962C8B-B14F-4D97-AF65-F5344CB8AC3E}">
        <p14:creationId xmlns:p14="http://schemas.microsoft.com/office/powerpoint/2010/main" val="3332942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20</a:t>
            </a:fld>
            <a:endParaRPr lang="en-CA"/>
          </a:p>
        </p:txBody>
      </p:sp>
    </p:spTree>
    <p:extLst>
      <p:ext uri="{BB962C8B-B14F-4D97-AF65-F5344CB8AC3E}">
        <p14:creationId xmlns:p14="http://schemas.microsoft.com/office/powerpoint/2010/main" val="1405433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21</a:t>
            </a:fld>
            <a:endParaRPr lang="en-CA"/>
          </a:p>
        </p:txBody>
      </p:sp>
    </p:spTree>
    <p:extLst>
      <p:ext uri="{BB962C8B-B14F-4D97-AF65-F5344CB8AC3E}">
        <p14:creationId xmlns:p14="http://schemas.microsoft.com/office/powerpoint/2010/main" val="259193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53067"/>
            <a:ext cx="7772400" cy="885296"/>
          </a:xfrm>
        </p:spPr>
        <p:txBody>
          <a:bodyPr anchor="b">
            <a:normAutofit/>
          </a:bodyPr>
          <a:lstStyle>
            <a:lvl1pPr algn="ctr">
              <a:defRPr sz="440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2020-10-14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26631578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2020-10-14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26971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2020-10-14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1042638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6576" y="609600"/>
            <a:ext cx="8074024" cy="5257800"/>
          </a:xfrm>
          <a:prstGeom prst="rect">
            <a:avLst/>
          </a:prstGeom>
        </p:spPr>
        <p:txBody>
          <a:bodyPr wrap="square"/>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2" name="Title 11"/>
          <p:cNvSpPr>
            <a:spLocks noGrp="1"/>
          </p:cNvSpPr>
          <p:nvPr>
            <p:ph type="title"/>
          </p:nvPr>
        </p:nvSpPr>
        <p:spPr>
          <a:xfrm>
            <a:off x="630238" y="1"/>
            <a:ext cx="7886700" cy="609600"/>
          </a:xfrm>
          <a:prstGeom prst="rect">
            <a:avLst/>
          </a:prstGeom>
        </p:spPr>
        <p:txBody>
          <a:bodyPr anchor="ctr"/>
          <a:lstStyle>
            <a:lvl1pPr>
              <a:defRPr sz="1000" b="1">
                <a:latin typeface="Arial" panose="020B0604020202020204" pitchFamily="34" charset="0"/>
                <a:cs typeface="Arial" panose="020B0604020202020204" pitchFamily="34" charset="0"/>
              </a:defRPr>
            </a:lvl1pPr>
          </a:lstStyle>
          <a:p>
            <a:r>
              <a:rPr lang="en-US" dirty="0"/>
              <a:t>Click to edit Master title style</a:t>
            </a:r>
          </a:p>
        </p:txBody>
      </p:sp>
      <p:sp>
        <p:nvSpPr>
          <p:cNvPr id="4" name="Table Placeholder 3"/>
          <p:cNvSpPr>
            <a:spLocks noGrp="1"/>
          </p:cNvSpPr>
          <p:nvPr>
            <p:ph type="tbl" sz="quarter" idx="10"/>
          </p:nvPr>
        </p:nvSpPr>
        <p:spPr>
          <a:xfrm>
            <a:off x="838200" y="6096000"/>
            <a:ext cx="7543800" cy="533400"/>
          </a:xfrm>
          <a:prstGeom prst="rect">
            <a:avLst/>
          </a:prstGeom>
        </p:spPr>
        <p:txBody>
          <a:bodyPr/>
          <a:lstStyle/>
          <a:p>
            <a:endParaRPr lang="en-US" dirty="0"/>
          </a:p>
        </p:txBody>
      </p:sp>
    </p:spTree>
    <p:extLst>
      <p:ext uri="{BB962C8B-B14F-4D97-AF65-F5344CB8AC3E}">
        <p14:creationId xmlns:p14="http://schemas.microsoft.com/office/powerpoint/2010/main" val="263850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lstStyle>
            <a:lvl1pPr>
              <a:defRPr b="1">
                <a:solidFill>
                  <a:schemeClr val="accent2">
                    <a:lumMod val="40000"/>
                    <a:lumOff val="60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0" y="1825625"/>
            <a:ext cx="91440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2020-10-14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15192219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A82A84-9181-48C0-84D8-51849C835DE8}" type="datetimeFigureOut">
              <a:rPr lang="en-CA" smtClean="0"/>
              <a:t>2020-10-14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8557308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A82A84-9181-48C0-84D8-51849C835DE8}" type="datetimeFigureOut">
              <a:rPr lang="en-CA" smtClean="0"/>
              <a:t>2020-10-14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5884409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A82A84-9181-48C0-84D8-51849C835DE8}" type="datetimeFigureOut">
              <a:rPr lang="en-CA" smtClean="0"/>
              <a:t>2020-10-14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217977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A82A84-9181-48C0-84D8-51849C835DE8}" type="datetimeFigureOut">
              <a:rPr lang="en-CA" smtClean="0"/>
              <a:t>2020-10-14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74690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82A84-9181-48C0-84D8-51849C835DE8}" type="datetimeFigureOut">
              <a:rPr lang="en-CA" smtClean="0"/>
              <a:t>2020-10-14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53594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82A84-9181-48C0-84D8-51849C835DE8}" type="datetimeFigureOut">
              <a:rPr lang="en-CA" smtClean="0"/>
              <a:t>2020-10-14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495116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82A84-9181-48C0-84D8-51849C835DE8}" type="datetimeFigureOut">
              <a:rPr lang="en-CA" smtClean="0"/>
              <a:t>2020-10-14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30367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82A84-9181-48C0-84D8-51849C835DE8}" type="datetimeFigureOut">
              <a:rPr lang="en-CA" smtClean="0"/>
              <a:t>2020-10-14</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C2826-02DC-403A-861C-6B0F7123910C}" type="slidenum">
              <a:rPr lang="en-CA" smtClean="0"/>
              <a:t>‹#›</a:t>
            </a:fld>
            <a:endParaRPr lang="en-CA"/>
          </a:p>
        </p:txBody>
      </p:sp>
    </p:spTree>
    <p:extLst>
      <p:ext uri="{BB962C8B-B14F-4D97-AF65-F5344CB8AC3E}">
        <p14:creationId xmlns:p14="http://schemas.microsoft.com/office/powerpoint/2010/main" val="7522498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notesSlide" Target="../notesSlides/notesSlide5.xml"/><Relationship Id="rId7" Type="http://schemas.openxmlformats.org/officeDocument/2006/relationships/oleObject" Target="../embeddings/oleObject2.bin"/><Relationship Id="rId12"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7.emf"/><Relationship Id="rId4" Type="http://schemas.openxmlformats.org/officeDocument/2006/relationships/image" Target="../media/image5.png"/><Relationship Id="rId9"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notesSlide" Target="../notesSlides/notesSlide6.xml"/><Relationship Id="rId7" Type="http://schemas.openxmlformats.org/officeDocument/2006/relationships/oleObject" Target="../embeddings/oleObject6.bin"/><Relationship Id="rId12"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e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1.emf"/><Relationship Id="rId4" Type="http://schemas.openxmlformats.org/officeDocument/2006/relationships/image" Target="../media/image13.png"/><Relationship Id="rId9"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131" y="1189973"/>
            <a:ext cx="8494713" cy="1415441"/>
          </a:xfrm>
        </p:spPr>
        <p:txBody>
          <a:bodyPr>
            <a:noAutofit/>
          </a:bodyPr>
          <a:lstStyle/>
          <a:p>
            <a:r>
              <a:rPr lang="en-CA" dirty="0" smtClean="0">
                <a:solidFill>
                  <a:schemeClr val="accent2">
                    <a:lumMod val="40000"/>
                    <a:lumOff val="60000"/>
                  </a:schemeClr>
                </a:solidFill>
              </a:rPr>
              <a:t>Tests of Differences in Mean for Non-normal Data</a:t>
            </a:r>
            <a:endParaRPr lang="en-CA" dirty="0">
              <a:solidFill>
                <a:schemeClr val="accent2">
                  <a:lumMod val="40000"/>
                  <a:lumOff val="60000"/>
                </a:schemeClr>
              </a:solidFill>
            </a:endParaRPr>
          </a:p>
        </p:txBody>
      </p:sp>
      <p:sp>
        <p:nvSpPr>
          <p:cNvPr id="3" name="Subtitle 2"/>
          <p:cNvSpPr>
            <a:spLocks noGrp="1"/>
          </p:cNvSpPr>
          <p:nvPr>
            <p:ph type="subTitle" idx="1"/>
          </p:nvPr>
        </p:nvSpPr>
        <p:spPr>
          <a:xfrm>
            <a:off x="1143000" y="3859925"/>
            <a:ext cx="6858000" cy="1655762"/>
          </a:xfrm>
        </p:spPr>
        <p:txBody>
          <a:bodyPr>
            <a:normAutofit/>
          </a:bodyPr>
          <a:lstStyle/>
          <a:p>
            <a:r>
              <a:rPr lang="en-CA" dirty="0" smtClean="0"/>
              <a:t>NRES 776</a:t>
            </a:r>
          </a:p>
          <a:p>
            <a:r>
              <a:rPr lang="en-CA" dirty="0" smtClean="0"/>
              <a:t>Instructor: Heather Bryan</a:t>
            </a:r>
          </a:p>
          <a:p>
            <a:r>
              <a:rPr lang="en-CA" dirty="0" smtClean="0"/>
              <a:t>Oct 14, 2020</a:t>
            </a:r>
            <a:endParaRPr lang="en-CA" dirty="0"/>
          </a:p>
        </p:txBody>
      </p:sp>
    </p:spTree>
    <p:extLst>
      <p:ext uri="{BB962C8B-B14F-4D97-AF65-F5344CB8AC3E}">
        <p14:creationId xmlns:p14="http://schemas.microsoft.com/office/powerpoint/2010/main" val="3076079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Detecting deviations from normality: Q-Q Plot</a:t>
            </a:r>
            <a:endParaRPr lang="en-CA" dirty="0"/>
          </a:p>
        </p:txBody>
      </p:sp>
      <p:pic>
        <p:nvPicPr>
          <p:cNvPr id="4" name="Picture 2" descr="A normal quantile plot is shown with 32 observation points.&#10;The horizontal axis represents Measurement, ranging from 0 to 4, and the vertical axis represents Normal quantile, ranging from negative 1 point 5 to 2 point 0. The plot begins from less than 0 on the horizontal axis and negative 1 point 1 along the vertical axis. The points are plotted diagonally upward in almost a straight line. The plot ends at 4 along the horizontal axis and 2 along the vertical axi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87740" y="1499505"/>
            <a:ext cx="6095496" cy="5358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367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Detecting deviations from normality: Tests</a:t>
            </a:r>
            <a:endParaRPr lang="en-CA" dirty="0"/>
          </a:p>
        </p:txBody>
      </p:sp>
      <p:sp>
        <p:nvSpPr>
          <p:cNvPr id="3" name="TextBox 2"/>
          <p:cNvSpPr txBox="1"/>
          <p:nvPr/>
        </p:nvSpPr>
        <p:spPr>
          <a:xfrm>
            <a:off x="485916" y="1453019"/>
            <a:ext cx="8520298" cy="1815882"/>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0</a:t>
            </a:r>
            <a:r>
              <a:rPr lang="en-CA" sz="2800" dirty="0" smtClean="0">
                <a:latin typeface="Arial" panose="020B0604020202020204" pitchFamily="34" charset="0"/>
                <a:cs typeface="Arial" panose="020B0604020202020204" pitchFamily="34" charset="0"/>
              </a:rPr>
              <a:t>: The data are sampled from a population having a normal distribution</a:t>
            </a:r>
          </a:p>
          <a:p>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1</a:t>
            </a:r>
            <a:r>
              <a:rPr lang="en-CA" sz="2800" dirty="0" smtClean="0">
                <a:latin typeface="Arial" panose="020B0604020202020204" pitchFamily="34" charset="0"/>
                <a:cs typeface="Arial" panose="020B0604020202020204" pitchFamily="34" charset="0"/>
              </a:rPr>
              <a:t>: The data are sampled from a population not having a normal </a:t>
            </a:r>
            <a:r>
              <a:rPr lang="en-CA" sz="2800" dirty="0" smtClean="0">
                <a:latin typeface="Arial" panose="020B0604020202020204" pitchFamily="34" charset="0"/>
                <a:cs typeface="Arial" panose="020B0604020202020204" pitchFamily="34" charset="0"/>
              </a:rPr>
              <a:t>distribution</a:t>
            </a:r>
            <a:endParaRPr lang="en-CA"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1680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Detecting deviations from normality: Tests</a:t>
            </a:r>
            <a:endParaRPr lang="en-CA" dirty="0"/>
          </a:p>
        </p:txBody>
      </p:sp>
      <p:sp>
        <p:nvSpPr>
          <p:cNvPr id="3" name="TextBox 2"/>
          <p:cNvSpPr txBox="1"/>
          <p:nvPr/>
        </p:nvSpPr>
        <p:spPr>
          <a:xfrm>
            <a:off x="485916" y="1453019"/>
            <a:ext cx="8520298" cy="5262979"/>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0</a:t>
            </a:r>
            <a:r>
              <a:rPr lang="en-CA" sz="2800" dirty="0" smtClean="0">
                <a:latin typeface="Arial" panose="020B0604020202020204" pitchFamily="34" charset="0"/>
                <a:cs typeface="Arial" panose="020B0604020202020204" pitchFamily="34" charset="0"/>
              </a:rPr>
              <a:t>: The data are sampled from a population having a normal distribution</a:t>
            </a:r>
          </a:p>
          <a:p>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1</a:t>
            </a:r>
            <a:r>
              <a:rPr lang="en-CA" sz="2800" dirty="0" smtClean="0">
                <a:latin typeface="Arial" panose="020B0604020202020204" pitchFamily="34" charset="0"/>
                <a:cs typeface="Arial" panose="020B0604020202020204" pitchFamily="34" charset="0"/>
              </a:rPr>
              <a:t>: The data are sampled from a population not having a normal distribution</a:t>
            </a:r>
          </a:p>
          <a:p>
            <a:endParaRPr lang="en-CA" sz="2800" dirty="0" smtClean="0">
              <a:latin typeface="Arial" panose="020B0604020202020204" pitchFamily="34" charset="0"/>
              <a:cs typeface="Arial" panose="020B0604020202020204" pitchFamily="34" charset="0"/>
            </a:endParaRPr>
          </a:p>
          <a:p>
            <a:r>
              <a:rPr lang="en-CA" sz="2800" dirty="0">
                <a:latin typeface="Arial" panose="020B0604020202020204" pitchFamily="34" charset="0"/>
                <a:cs typeface="Arial" panose="020B0604020202020204" pitchFamily="34" charset="0"/>
              </a:rPr>
              <a:t>E.g., Shapiro-Wilk test</a:t>
            </a:r>
          </a:p>
          <a:p>
            <a:pPr marL="901700"/>
            <a:r>
              <a:rPr lang="en-CA" sz="2800" dirty="0" smtClean="0">
                <a:latin typeface="Arial" panose="020B0604020202020204" pitchFamily="34" charset="0"/>
                <a:cs typeface="Arial" panose="020B0604020202020204" pitchFamily="34" charset="0"/>
              </a:rPr>
              <a:t>Calculates the mean and standard deviation of the sample data and tests the goodness-of-fit of the data to the normal distribution with same mean and standard deviation</a:t>
            </a:r>
          </a:p>
          <a:p>
            <a:pPr marL="901700"/>
            <a:r>
              <a:rPr lang="en-CA" sz="2800" dirty="0" smtClean="0">
                <a:latin typeface="Arial" panose="020B0604020202020204" pitchFamily="34" charset="0"/>
                <a:cs typeface="Arial" panose="020B0604020202020204" pitchFamily="34" charset="0"/>
              </a:rPr>
              <a:t>Performed </a:t>
            </a:r>
            <a:r>
              <a:rPr lang="en-CA" sz="2800" dirty="0" smtClean="0">
                <a:latin typeface="Arial" panose="020B0604020202020204" pitchFamily="34" charset="0"/>
                <a:cs typeface="Arial" panose="020B0604020202020204" pitchFamily="34" charset="0"/>
              </a:rPr>
              <a:t>in most software packages</a:t>
            </a:r>
          </a:p>
          <a:p>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0360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When to ignore violations of assumptions?</a:t>
            </a:r>
            <a:endParaRPr lang="en-CA" dirty="0"/>
          </a:p>
        </p:txBody>
      </p:sp>
      <p:sp>
        <p:nvSpPr>
          <p:cNvPr id="3" name="TextBox 2"/>
          <p:cNvSpPr txBox="1"/>
          <p:nvPr/>
        </p:nvSpPr>
        <p:spPr>
          <a:xfrm>
            <a:off x="275339" y="1503123"/>
            <a:ext cx="8520298" cy="3539430"/>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Normality</a:t>
            </a:r>
          </a:p>
          <a:p>
            <a:endParaRPr lang="en-CA" sz="2800" dirty="0">
              <a:latin typeface="Arial" panose="020B0604020202020204" pitchFamily="34" charset="0"/>
              <a:cs typeface="Arial" panose="020B0604020202020204" pitchFamily="34" charset="0"/>
            </a:endParaRPr>
          </a:p>
          <a:p>
            <a:r>
              <a:rPr lang="en-CA" sz="2800" dirty="0" smtClean="0">
                <a:latin typeface="Arial" panose="020B0604020202020204" pitchFamily="34" charset="0"/>
                <a:cs typeface="Arial" panose="020B0604020202020204" pitchFamily="34" charset="0"/>
              </a:rPr>
              <a:t>Depends on robustness of test</a:t>
            </a:r>
          </a:p>
          <a:p>
            <a:pPr marL="901700"/>
            <a:r>
              <a:rPr lang="en-CA" sz="2800" dirty="0">
                <a:latin typeface="Arial" panose="020B0604020202020204" pitchFamily="34" charset="0"/>
                <a:cs typeface="Arial" panose="020B0604020202020204" pitchFamily="34" charset="0"/>
              </a:rPr>
              <a:t>	</a:t>
            </a:r>
            <a:r>
              <a:rPr lang="en-CA" sz="2800" dirty="0" smtClean="0">
                <a:latin typeface="Arial" panose="020B0604020202020204" pitchFamily="34" charset="0"/>
                <a:cs typeface="Arial" panose="020B0604020202020204" pitchFamily="34" charset="0"/>
              </a:rPr>
              <a:t>i.e., whether violations of assumptions change the results</a:t>
            </a:r>
          </a:p>
          <a:p>
            <a:pPr marL="901700" indent="-901700"/>
            <a:r>
              <a:rPr lang="en-CA" sz="2800" dirty="0" smtClean="0">
                <a:latin typeface="Arial" panose="020B0604020202020204" pitchFamily="34" charset="0"/>
                <a:cs typeface="Arial" panose="020B0604020202020204" pitchFamily="34" charset="0"/>
              </a:rPr>
              <a:t>Comparisons of means (e.g., ANOVA, t-test) generally robust for large samples</a:t>
            </a:r>
          </a:p>
          <a:p>
            <a:r>
              <a:rPr lang="en-CA" sz="2800" dirty="0">
                <a:latin typeface="Arial" panose="020B0604020202020204" pitchFamily="34" charset="0"/>
                <a:cs typeface="Arial" panose="020B0604020202020204" pitchFamily="34" charset="0"/>
              </a:rPr>
              <a:t>	</a:t>
            </a:r>
            <a:r>
              <a:rPr lang="en-CA" sz="2800" dirty="0" smtClean="0">
                <a:latin typeface="Arial" panose="020B0604020202020204" pitchFamily="34" charset="0"/>
                <a:cs typeface="Arial" panose="020B0604020202020204" pitchFamily="34" charset="0"/>
              </a:rPr>
              <a:t>Why?</a:t>
            </a:r>
          </a:p>
        </p:txBody>
      </p:sp>
    </p:spTree>
    <p:extLst>
      <p:ext uri="{BB962C8B-B14F-4D97-AF65-F5344CB8AC3E}">
        <p14:creationId xmlns:p14="http://schemas.microsoft.com/office/powerpoint/2010/main" val="3479267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Four histograms drawn from non-normal distributions are shown.&#10;The horizontal axis is marked Y and the vertical axis is marked Frequency. The first graph (a) Skewed right histogram shows 8 bars. The first bar is high, the next one higher, and the third one is highest. The next two equal bars are less than half the size of the higher ones. The following two bars are of equal lengths as well. The last bar is the shortest of all. (b) Skewed left shows 8 bars  with the first three bars being small and equal and an empty space between the second and third bars. The next two bars are equal and higher. The subsequent three bars are comparatively very high, but in order of decreasing height. . (c) Very skewed right shows six bars with three clustered and three individual ones. The bars are in descending order starting from left being the highest and the right being the lowest. (d) Outlier shows four bars together and one apart on the right, which is of the lowest frequency. The second bar on the left has the highest frequency."/>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87834" y="2206067"/>
            <a:ext cx="5895307" cy="465193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6417" y="1251960"/>
            <a:ext cx="8218141" cy="954107"/>
          </a:xfrm>
          <a:prstGeom prst="rect">
            <a:avLst/>
          </a:prstGeom>
        </p:spPr>
        <p:txBody>
          <a:bodyPr wrap="square">
            <a:spAutoFit/>
          </a:bodyPr>
          <a:lstStyle/>
          <a:p>
            <a:r>
              <a:rPr lang="en-CA" sz="2800" dirty="0">
                <a:latin typeface="Arial" panose="020B0604020202020204" pitchFamily="34" charset="0"/>
                <a:cs typeface="Arial" panose="020B0604020202020204" pitchFamily="34" charset="0"/>
              </a:rPr>
              <a:t>Depends on how similar distributions of groups are</a:t>
            </a:r>
          </a:p>
          <a:p>
            <a:r>
              <a:rPr lang="en-CA" sz="2800" dirty="0">
                <a:latin typeface="Arial" panose="020B0604020202020204" pitchFamily="34" charset="0"/>
                <a:cs typeface="Arial" panose="020B0604020202020204" pitchFamily="34" charset="0"/>
              </a:rPr>
              <a:t>Outliers </a:t>
            </a:r>
          </a:p>
        </p:txBody>
      </p:sp>
      <p:sp>
        <p:nvSpPr>
          <p:cNvPr id="8" name="Title 1"/>
          <p:cNvSpPr txBox="1">
            <a:spLocks/>
          </p:cNvSpPr>
          <p:nvPr/>
        </p:nvSpPr>
        <p:spPr>
          <a:xfrm>
            <a:off x="-36512" y="-36498"/>
            <a:ext cx="9144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2">
                    <a:lumMod val="40000"/>
                    <a:lumOff val="60000"/>
                  </a:schemeClr>
                </a:solidFill>
                <a:latin typeface="Arial" panose="020B0604020202020204" pitchFamily="34" charset="0"/>
                <a:ea typeface="+mj-ea"/>
                <a:cs typeface="Arial" panose="020B0604020202020204" pitchFamily="34" charset="0"/>
              </a:defRPr>
            </a:lvl1pPr>
          </a:lstStyle>
          <a:p>
            <a:pPr algn="ctr"/>
            <a:r>
              <a:rPr lang="en-CA" dirty="0" smtClean="0"/>
              <a:t>When to ignore violations of assumptions?</a:t>
            </a:r>
            <a:endParaRPr lang="en-CA" dirty="0"/>
          </a:p>
        </p:txBody>
      </p:sp>
    </p:spTree>
    <p:extLst>
      <p:ext uri="{BB962C8B-B14F-4D97-AF65-F5344CB8AC3E}">
        <p14:creationId xmlns:p14="http://schemas.microsoft.com/office/powerpoint/2010/main" val="2741269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When to ignore violations of assumptions?</a:t>
            </a:r>
            <a:endParaRPr lang="en-CA" dirty="0"/>
          </a:p>
        </p:txBody>
      </p:sp>
      <p:sp>
        <p:nvSpPr>
          <p:cNvPr id="3" name="TextBox 2"/>
          <p:cNvSpPr txBox="1"/>
          <p:nvPr/>
        </p:nvSpPr>
        <p:spPr>
          <a:xfrm>
            <a:off x="275339" y="1503123"/>
            <a:ext cx="8520298" cy="3108543"/>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Unequal variances</a:t>
            </a:r>
          </a:p>
          <a:p>
            <a:pPr marL="457200" indent="-457200">
              <a:buFont typeface="Arial" panose="020B0604020202020204" pitchFamily="34" charset="0"/>
              <a:buChar char="•"/>
            </a:pPr>
            <a:endParaRPr lang="en-CA"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If n&gt;30 in each group</a:t>
            </a: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balanced design</a:t>
            </a: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differences in standard deviation are less than 3-fold</a:t>
            </a: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Assumption of normality is met</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9077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Data Transformations: log</a:t>
            </a:r>
            <a:endParaRPr lang="en-CA" dirty="0"/>
          </a:p>
        </p:txBody>
      </p:sp>
      <p:sp>
        <p:nvSpPr>
          <p:cNvPr id="3" name="TextBox 2"/>
          <p:cNvSpPr txBox="1"/>
          <p:nvPr/>
        </p:nvSpPr>
        <p:spPr>
          <a:xfrm>
            <a:off x="187773" y="1075042"/>
            <a:ext cx="8868661" cy="2246769"/>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Right-skewed data (e.g., body mass)</a:t>
            </a:r>
          </a:p>
          <a:p>
            <a:r>
              <a:rPr lang="en-CA" sz="2800" dirty="0" smtClean="0">
                <a:latin typeface="Arial" panose="020B0604020202020204" pitchFamily="34" charset="0"/>
                <a:cs typeface="Arial" panose="020B0604020202020204" pitchFamily="34" charset="0"/>
              </a:rPr>
              <a:t>Population with higher mean also has higher standard deviation (e.g., elephant vs. mouse body size)</a:t>
            </a:r>
          </a:p>
          <a:p>
            <a:r>
              <a:rPr lang="en-CA" sz="2800" dirty="0" smtClean="0">
                <a:latin typeface="Arial" panose="020B0604020202020204" pitchFamily="34" charset="0"/>
                <a:cs typeface="Arial" panose="020B0604020202020204" pitchFamily="34" charset="0"/>
              </a:rPr>
              <a:t>Data span orders of magnitude (e.g., abundance)</a:t>
            </a:r>
          </a:p>
          <a:p>
            <a:r>
              <a:rPr lang="en-CA" sz="2800" dirty="0" smtClean="0">
                <a:latin typeface="Arial" panose="020B0604020202020204" pitchFamily="34" charset="0"/>
                <a:cs typeface="Arial" panose="020B0604020202020204" pitchFamily="34" charset="0"/>
              </a:rPr>
              <a:t>Y’ = ln[Y], back-transform Y = </a:t>
            </a:r>
            <a:r>
              <a:rPr lang="en-CA" sz="2800" dirty="0" err="1" smtClean="0">
                <a:latin typeface="Arial" panose="020B0604020202020204" pitchFamily="34" charset="0"/>
                <a:cs typeface="Arial" panose="020B0604020202020204" pitchFamily="34" charset="0"/>
              </a:rPr>
              <a:t>e</a:t>
            </a:r>
            <a:r>
              <a:rPr lang="en-CA" sz="2800" baseline="30000" dirty="0" err="1" smtClean="0">
                <a:latin typeface="Arial" panose="020B0604020202020204" pitchFamily="34" charset="0"/>
                <a:cs typeface="Arial" panose="020B0604020202020204" pitchFamily="34" charset="0"/>
              </a:rPr>
              <a:t>Y</a:t>
            </a:r>
            <a:r>
              <a:rPr lang="en-CA" sz="2800" baseline="30000" dirty="0" smtClean="0">
                <a:latin typeface="Arial" panose="020B0604020202020204" pitchFamily="34" charset="0"/>
                <a:cs typeface="Arial" panose="020B0604020202020204" pitchFamily="34" charset="0"/>
              </a:rPr>
              <a:t>’</a:t>
            </a:r>
            <a:endParaRPr lang="en-CA" sz="2800" baseline="30000" dirty="0">
              <a:latin typeface="Arial" panose="020B0604020202020204" pitchFamily="34" charset="0"/>
              <a:cs typeface="Arial" panose="020B0604020202020204" pitchFamily="34" charset="0"/>
            </a:endParaRPr>
          </a:p>
        </p:txBody>
      </p:sp>
      <p:pic>
        <p:nvPicPr>
          <p:cNvPr id="4" name="Picture 2" descr="A set of graph show two probability distributions and the log transformation of the distributions.&#10;The probability distributions graph has two right-skewed distributions, Y subscript 1 and Y subscript 2. The horizontal axis ranges from 0 to 100 with an interval of 20. The vertical axis is probability density ranging from 0 to 0 point 0 8 with an interval of 0 point 0 2. The approximate data are: Y sub 1 has probability density (or peak) above 0 point 0 8 at X equals 10, whereas Y sub 2 peaks at about 0 point 0 3 5 at X equals 20. &#10;The graph of logarithmic transformation has two normal distributions of similar probability density, natural log of Y subscript 1 and natural log of Y subscript 2. The horizontal axis ranges from 0 to 5 with an interval of 1. The vertical axis is probability density ranging from 0 to 0 point 8 with an interval of 0 point 2. The approximate data are: natural log of Y sub 1 has a probability density (or peak) of 0 point 8 at X equals 2; natural log of Y sub 2 has the same probability density but at X equals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7773" y="3484650"/>
            <a:ext cx="8768453" cy="333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387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Data Transformations: arcsine</a:t>
            </a:r>
            <a:endParaRPr lang="en-CA" dirty="0"/>
          </a:p>
        </p:txBody>
      </p:sp>
      <mc:AlternateContent xmlns:mc="http://schemas.openxmlformats.org/markup-compatibility/2006" xmlns:a14="http://schemas.microsoft.com/office/drawing/2010/main">
        <mc:Choice Requires="a14">
          <p:sp>
            <p:nvSpPr>
              <p:cNvPr id="3" name="TextBox 2"/>
              <p:cNvSpPr txBox="1"/>
              <p:nvPr/>
            </p:nvSpPr>
            <p:spPr>
              <a:xfrm>
                <a:off x="275338" y="1237881"/>
                <a:ext cx="8868661" cy="1848006"/>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Proportions</a:t>
                </a:r>
              </a:p>
              <a:p>
                <a:r>
                  <a:rPr lang="en-CA" sz="2800" dirty="0" smtClean="0">
                    <a:latin typeface="Arial" panose="020B0604020202020204" pitchFamily="34" charset="0"/>
                    <a:cs typeface="Arial" panose="020B0604020202020204" pitchFamily="34" charset="0"/>
                  </a:rPr>
                  <a:t>Tend to be non-normally distributed and unequal standard deviations</a:t>
                </a:r>
              </a:p>
              <a:p>
                <a:r>
                  <a:rPr lang="en-CA" sz="2800" dirty="0" smtClean="0">
                    <a:latin typeface="Arial" panose="020B0604020202020204" pitchFamily="34" charset="0"/>
                    <a:cs typeface="Arial" panose="020B0604020202020204" pitchFamily="34" charset="0"/>
                  </a:rPr>
                  <a:t>p’ = </a:t>
                </a:r>
                <a:r>
                  <a:rPr lang="en-CA" sz="2800" dirty="0" err="1" smtClean="0">
                    <a:latin typeface="Arial" panose="020B0604020202020204" pitchFamily="34" charset="0"/>
                    <a:cs typeface="Arial" panose="020B0604020202020204" pitchFamily="34" charset="0"/>
                  </a:rPr>
                  <a:t>arcsin</a:t>
                </a:r>
                <a14:m>
                  <m:oMath xmlns:m="http://schemas.openxmlformats.org/officeDocument/2006/math">
                    <m:r>
                      <a:rPr lang="en-CA" sz="2800" b="0" i="0" smtClean="0">
                        <a:latin typeface="Cambria Math" panose="02040503050406030204" pitchFamily="18" charset="0"/>
                        <a:ea typeface="Cambria Math" panose="02040503050406030204" pitchFamily="18" charset="0"/>
                        <a:cs typeface="Arial" panose="020B0604020202020204" pitchFamily="34" charset="0"/>
                      </a:rPr>
                      <m:t>[</m:t>
                    </m:r>
                    <m:r>
                      <a:rPr lang="en-CA" sz="2800" i="1" smtClean="0">
                        <a:latin typeface="Cambria Math" panose="02040503050406030204" pitchFamily="18" charset="0"/>
                        <a:ea typeface="Cambria Math" panose="02040503050406030204" pitchFamily="18" charset="0"/>
                        <a:cs typeface="Arial" panose="020B0604020202020204" pitchFamily="34" charset="0"/>
                      </a:rPr>
                      <m:t>√</m:t>
                    </m:r>
                    <m:r>
                      <a:rPr lang="en-CA" sz="2800" b="0" i="1" smtClean="0">
                        <a:latin typeface="Cambria Math" panose="02040503050406030204" pitchFamily="18" charset="0"/>
                        <a:ea typeface="Cambria Math" panose="02040503050406030204" pitchFamily="18" charset="0"/>
                        <a:cs typeface="Arial" panose="020B0604020202020204" pitchFamily="34" charset="0"/>
                      </a:rPr>
                      <m:t>𝑝</m:t>
                    </m:r>
                    <m:r>
                      <a:rPr lang="en-CA" sz="28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CA" sz="2800" dirty="0">
                  <a:latin typeface="Arial" panose="020B0604020202020204" pitchFamily="34" charset="0"/>
                  <a:cs typeface="Arial" panose="020B0604020202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75338" y="1237881"/>
                <a:ext cx="8868661" cy="1848006"/>
              </a:xfrm>
              <a:prstGeom prst="rect">
                <a:avLst/>
              </a:prstGeom>
              <a:blipFill rotWithShape="0">
                <a:blip r:embed="rId4"/>
                <a:stretch>
                  <a:fillRect l="-1375" t="-3300" b="-8251"/>
                </a:stretch>
              </a:blipFill>
            </p:spPr>
            <p:txBody>
              <a:bodyPr/>
              <a:lstStyle/>
              <a:p>
                <a:r>
                  <a:rPr lang="en-CA">
                    <a:noFill/>
                  </a:rPr>
                  <a:t> </a:t>
                </a:r>
              </a:p>
            </p:txBody>
          </p:sp>
        </mc:Fallback>
      </mc:AlternateContent>
      <p:graphicFrame>
        <p:nvGraphicFramePr>
          <p:cNvPr id="4" name="Object 4"/>
          <p:cNvGraphicFramePr>
            <a:graphicFrameLocks noGrp="1" noChangeAspect="1"/>
          </p:cNvGraphicFramePr>
          <p:nvPr>
            <p:ph sz="quarter" idx="4294967295"/>
            <p:extLst>
              <p:ext uri="{D42A27DB-BD31-4B8C-83A1-F6EECF244321}">
                <p14:modId xmlns:p14="http://schemas.microsoft.com/office/powerpoint/2010/main" val="2319785385"/>
              </p:ext>
            </p:extLst>
          </p:nvPr>
        </p:nvGraphicFramePr>
        <p:xfrm>
          <a:off x="1726504" y="5436296"/>
          <a:ext cx="514350" cy="609600"/>
        </p:xfrm>
        <a:graphic>
          <a:graphicData uri="http://schemas.openxmlformats.org/presentationml/2006/ole">
            <mc:AlternateContent xmlns:mc="http://schemas.openxmlformats.org/markup-compatibility/2006">
              <mc:Choice xmlns:v="urn:schemas-microsoft-com:vml" Requires="v">
                <p:oleObj spid="_x0000_s1050" name="Equation" r:id="rId5" imgW="203040" imgH="241200" progId="Equation.3">
                  <p:embed/>
                </p:oleObj>
              </mc:Choice>
              <mc:Fallback>
                <p:oleObj name="Equation" r:id="rId5" imgW="20304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6504" y="5436296"/>
                        <a:ext cx="51435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Line 5"/>
          <p:cNvSpPr>
            <a:spLocks noChangeShapeType="1"/>
          </p:cNvSpPr>
          <p:nvPr/>
        </p:nvSpPr>
        <p:spPr bwMode="auto">
          <a:xfrm>
            <a:off x="4088704" y="4598096"/>
            <a:ext cx="914400" cy="0"/>
          </a:xfrm>
          <a:prstGeom prst="line">
            <a:avLst/>
          </a:prstGeom>
          <a:noFill/>
          <a:ln w="28575">
            <a:solidFill>
              <a:schemeClr val="tx1"/>
            </a:solidFill>
            <a:round/>
            <a:headEnd/>
            <a:tailEnd type="triangle" w="lg" len="lg"/>
          </a:ln>
        </p:spPr>
        <p:txBody>
          <a:bodyPr/>
          <a:lstStyle/>
          <a:p>
            <a:pPr eaLnBrk="0" fontAlgn="base" hangingPunct="0">
              <a:spcBef>
                <a:spcPct val="0"/>
              </a:spcBef>
              <a:spcAft>
                <a:spcPct val="0"/>
              </a:spcAft>
            </a:pPr>
            <a:endParaRPr lang="en-CA" dirty="0">
              <a:solidFill>
                <a:prstClr val="black"/>
              </a:solidFill>
              <a:latin typeface="Tahoma" pitchFamily="34" charset="0"/>
            </a:endParaRPr>
          </a:p>
        </p:txBody>
      </p:sp>
      <p:graphicFrame>
        <p:nvGraphicFramePr>
          <p:cNvPr id="6" name="Object 8"/>
          <p:cNvGraphicFramePr>
            <a:graphicFrameLocks noChangeAspect="1"/>
          </p:cNvGraphicFramePr>
          <p:nvPr>
            <p:extLst>
              <p:ext uri="{D42A27DB-BD31-4B8C-83A1-F6EECF244321}">
                <p14:modId xmlns:p14="http://schemas.microsoft.com/office/powerpoint/2010/main" val="3332322031"/>
              </p:ext>
            </p:extLst>
          </p:nvPr>
        </p:nvGraphicFramePr>
        <p:xfrm>
          <a:off x="5312667" y="5402959"/>
          <a:ext cx="2738437" cy="735012"/>
        </p:xfrm>
        <a:graphic>
          <a:graphicData uri="http://schemas.openxmlformats.org/presentationml/2006/ole">
            <mc:AlternateContent xmlns:mc="http://schemas.openxmlformats.org/markup-compatibility/2006">
              <mc:Choice xmlns:v="urn:schemas-microsoft-com:vml" Requires="v">
                <p:oleObj spid="_x0000_s1051" name="Equation" r:id="rId7" imgW="1041120" imgH="279360" progId="Equation.3">
                  <p:embed/>
                </p:oleObj>
              </mc:Choice>
              <mc:Fallback>
                <p:oleObj name="Equation" r:id="rId7" imgW="1041120" imgH="2793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2667" y="5402959"/>
                        <a:ext cx="2738437" cy="73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9"/>
          <p:cNvGraphicFramePr>
            <a:graphicFrameLocks noChangeAspect="1"/>
          </p:cNvGraphicFramePr>
          <p:nvPr>
            <p:extLst>
              <p:ext uri="{D42A27DB-BD31-4B8C-83A1-F6EECF244321}">
                <p14:modId xmlns:p14="http://schemas.microsoft.com/office/powerpoint/2010/main" val="2372099805"/>
              </p:ext>
            </p:extLst>
          </p:nvPr>
        </p:nvGraphicFramePr>
        <p:xfrm>
          <a:off x="888304" y="3720209"/>
          <a:ext cx="2895600" cy="1639887"/>
        </p:xfrm>
        <a:graphic>
          <a:graphicData uri="http://schemas.openxmlformats.org/presentationml/2006/ole">
            <mc:AlternateContent xmlns:mc="http://schemas.openxmlformats.org/markup-compatibility/2006">
              <mc:Choice xmlns:v="urn:schemas-microsoft-com:vml" Requires="v">
                <p:oleObj spid="_x0000_s1052" name="CorelDRAW" r:id="rId9" imgW="2012400" imgH="1069200" progId="">
                  <p:embed/>
                </p:oleObj>
              </mc:Choice>
              <mc:Fallback>
                <p:oleObj name="CorelDRAW" r:id="rId9" imgW="2012400" imgH="10692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8304" y="3720209"/>
                        <a:ext cx="2895600" cy="163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1"/>
          <p:cNvGraphicFramePr>
            <a:graphicFrameLocks noGrp="1" noChangeAspect="1"/>
          </p:cNvGraphicFramePr>
          <p:nvPr>
            <p:ph sz="quarter" idx="4294967295"/>
            <p:extLst>
              <p:ext uri="{D42A27DB-BD31-4B8C-83A1-F6EECF244321}">
                <p14:modId xmlns:p14="http://schemas.microsoft.com/office/powerpoint/2010/main" val="4179299631"/>
              </p:ext>
            </p:extLst>
          </p:nvPr>
        </p:nvGraphicFramePr>
        <p:xfrm>
          <a:off x="5384104" y="3791646"/>
          <a:ext cx="2959100" cy="1568450"/>
        </p:xfrm>
        <a:graphic>
          <a:graphicData uri="http://schemas.openxmlformats.org/presentationml/2006/ole">
            <mc:AlternateContent xmlns:mc="http://schemas.openxmlformats.org/markup-compatibility/2006">
              <mc:Choice xmlns:v="urn:schemas-microsoft-com:vml" Requires="v">
                <p:oleObj spid="_x0000_s1053" name="CorelDRAW" r:id="rId11" imgW="2012400" imgH="999360" progId="">
                  <p:embed/>
                </p:oleObj>
              </mc:Choice>
              <mc:Fallback>
                <p:oleObj name="CorelDRAW" r:id="rId11" imgW="2012400" imgH="999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84104" y="3791646"/>
                        <a:ext cx="29591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12939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Data Transformations: square root</a:t>
            </a:r>
            <a:endParaRPr lang="en-CA" dirty="0"/>
          </a:p>
        </p:txBody>
      </p:sp>
      <mc:AlternateContent xmlns:mc="http://schemas.openxmlformats.org/markup-compatibility/2006">
        <mc:Choice xmlns:a14="http://schemas.microsoft.com/office/drawing/2010/main" Requires="a14">
          <p:sp>
            <p:nvSpPr>
              <p:cNvPr id="3" name="TextBox 2"/>
              <p:cNvSpPr txBox="1"/>
              <p:nvPr/>
            </p:nvSpPr>
            <p:spPr>
              <a:xfrm>
                <a:off x="275338" y="1237881"/>
                <a:ext cx="8868661" cy="1906804"/>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Count data (e.g., number eggs laid)</a:t>
                </a:r>
              </a:p>
              <a:p>
                <a:r>
                  <a:rPr lang="en-CA" sz="2800" dirty="0">
                    <a:latin typeface="Arial" panose="020B0604020202020204" pitchFamily="34" charset="0"/>
                    <a:cs typeface="Arial" panose="020B0604020202020204" pitchFamily="34" charset="0"/>
                  </a:rPr>
                  <a:t>Y</a:t>
                </a:r>
                <a:r>
                  <a:rPr lang="en-CA" sz="2800" dirty="0" smtClean="0">
                    <a:latin typeface="Arial" panose="020B0604020202020204" pitchFamily="34" charset="0"/>
                    <a:cs typeface="Arial" panose="020B0604020202020204" pitchFamily="34" charset="0"/>
                  </a:rPr>
                  <a:t>’ = </a:t>
                </a:r>
                <a14:m>
                  <m:oMath xmlns:m="http://schemas.openxmlformats.org/officeDocument/2006/math">
                    <m:rad>
                      <m:radPr>
                        <m:degHide m:val="on"/>
                        <m:ctrlPr>
                          <a:rPr lang="en-CA" sz="2800" b="0" i="1" smtClean="0">
                            <a:latin typeface="Cambria Math" panose="02040503050406030204" pitchFamily="18" charset="0"/>
                            <a:ea typeface="Cambria Math" panose="02040503050406030204" pitchFamily="18" charset="0"/>
                            <a:cs typeface="Arial" panose="020B0604020202020204" pitchFamily="34" charset="0"/>
                          </a:rPr>
                        </m:ctrlPr>
                      </m:radPr>
                      <m:deg/>
                      <m:e>
                        <m:r>
                          <a:rPr lang="en-CA" sz="2800" b="0" i="1" smtClean="0">
                            <a:latin typeface="Cambria Math" panose="02040503050406030204" pitchFamily="18" charset="0"/>
                            <a:ea typeface="Cambria Math" panose="02040503050406030204" pitchFamily="18" charset="0"/>
                            <a:cs typeface="Arial" panose="020B0604020202020204" pitchFamily="34" charset="0"/>
                          </a:rPr>
                          <m:t>𝑌</m:t>
                        </m:r>
                        <m:r>
                          <a:rPr lang="en-CA" sz="2800" b="0" i="1" smtClean="0">
                            <a:latin typeface="Cambria Math" panose="02040503050406030204" pitchFamily="18" charset="0"/>
                            <a:ea typeface="Cambria Math" panose="02040503050406030204" pitchFamily="18" charset="0"/>
                            <a:cs typeface="Arial" panose="020B0604020202020204" pitchFamily="34" charset="0"/>
                          </a:rPr>
                          <m:t>+1/2</m:t>
                        </m:r>
                      </m:e>
                    </m:rad>
                  </m:oMath>
                </a14:m>
                <a:endParaRPr lang="en-CA" sz="2800" dirty="0" smtClean="0">
                  <a:latin typeface="Arial" panose="020B0604020202020204" pitchFamily="34" charset="0"/>
                  <a:cs typeface="Arial" panose="020B0604020202020204" pitchFamily="34" charset="0"/>
                </a:endParaRPr>
              </a:p>
              <a:p>
                <a:r>
                  <a:rPr lang="en-CA" sz="2800" dirty="0" smtClean="0">
                    <a:latin typeface="Arial" panose="020B0604020202020204" pitchFamily="34" charset="0"/>
                    <a:cs typeface="Arial" panose="020B0604020202020204" pitchFamily="34" charset="0"/>
                  </a:rPr>
                  <a:t>Can help equalize different standard deviations between groups</a:t>
                </a:r>
                <a:endParaRPr lang="en-CA" sz="2800" dirty="0">
                  <a:latin typeface="Arial" panose="020B0604020202020204" pitchFamily="34" charset="0"/>
                  <a:cs typeface="Arial" panose="020B0604020202020204" pitchFamily="34"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275338" y="1237881"/>
                <a:ext cx="8868661" cy="1906804"/>
              </a:xfrm>
              <a:prstGeom prst="rect">
                <a:avLst/>
              </a:prstGeom>
              <a:blipFill rotWithShape="0">
                <a:blip r:embed="rId4"/>
                <a:stretch>
                  <a:fillRect l="-1375" t="-3195" b="-7668"/>
                </a:stretch>
              </a:blipFill>
            </p:spPr>
            <p:txBody>
              <a:bodyPr/>
              <a:lstStyle/>
              <a:p>
                <a:r>
                  <a:rPr lang="en-CA">
                    <a:noFill/>
                  </a:rPr>
                  <a:t> </a:t>
                </a:r>
              </a:p>
            </p:txBody>
          </p:sp>
        </mc:Fallback>
      </mc:AlternateContent>
      <p:graphicFrame>
        <p:nvGraphicFramePr>
          <p:cNvPr id="7" name="Object 29"/>
          <p:cNvGraphicFramePr>
            <a:graphicFrameLocks noGrp="1" noChangeAspect="1"/>
          </p:cNvGraphicFramePr>
          <p:nvPr>
            <p:ph sz="quarter" idx="4294967295"/>
            <p:extLst>
              <p:ext uri="{D42A27DB-BD31-4B8C-83A1-F6EECF244321}">
                <p14:modId xmlns:p14="http://schemas.microsoft.com/office/powerpoint/2010/main" val="2899850916"/>
              </p:ext>
            </p:extLst>
          </p:nvPr>
        </p:nvGraphicFramePr>
        <p:xfrm>
          <a:off x="838200" y="4034425"/>
          <a:ext cx="3200400" cy="1689100"/>
        </p:xfrm>
        <a:graphic>
          <a:graphicData uri="http://schemas.openxmlformats.org/presentationml/2006/ole">
            <mc:AlternateContent xmlns:mc="http://schemas.openxmlformats.org/markup-compatibility/2006">
              <mc:Choice xmlns:v="urn:schemas-microsoft-com:vml" Requires="v">
                <p:oleObj spid="_x0000_s2074" name="CorelDRAW" r:id="rId5" imgW="2012400" imgH="995040" progId="">
                  <p:embed/>
                </p:oleObj>
              </mc:Choice>
              <mc:Fallback>
                <p:oleObj name="CorelDRAW" r:id="rId5" imgW="2012400" imgH="99504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034425"/>
                        <a:ext cx="3200400" cy="1689100"/>
                      </a:xfrm>
                      <a:prstGeom prst="rect">
                        <a:avLst/>
                      </a:prstGeom>
                      <a:noFill/>
                      <a:ln>
                        <a:noFill/>
                      </a:ln>
                      <a:effectLst/>
                      <a:extLst/>
                    </p:spPr>
                  </p:pic>
                </p:oleObj>
              </mc:Fallback>
            </mc:AlternateContent>
          </a:graphicData>
        </a:graphic>
      </p:graphicFrame>
      <p:graphicFrame>
        <p:nvGraphicFramePr>
          <p:cNvPr id="8" name="Object 31"/>
          <p:cNvGraphicFramePr>
            <a:graphicFrameLocks noGrp="1" noChangeAspect="1"/>
          </p:cNvGraphicFramePr>
          <p:nvPr>
            <p:ph sz="quarter" idx="4294967295"/>
            <p:extLst>
              <p:ext uri="{D42A27DB-BD31-4B8C-83A1-F6EECF244321}">
                <p14:modId xmlns:p14="http://schemas.microsoft.com/office/powerpoint/2010/main" val="376619662"/>
              </p:ext>
            </p:extLst>
          </p:nvPr>
        </p:nvGraphicFramePr>
        <p:xfrm>
          <a:off x="5257800" y="4058238"/>
          <a:ext cx="3124200" cy="1652587"/>
        </p:xfrm>
        <a:graphic>
          <a:graphicData uri="http://schemas.openxmlformats.org/presentationml/2006/ole">
            <mc:AlternateContent xmlns:mc="http://schemas.openxmlformats.org/markup-compatibility/2006">
              <mc:Choice xmlns:v="urn:schemas-microsoft-com:vml" Requires="v">
                <p:oleObj spid="_x0000_s2075" name="CorelDRAW" r:id="rId7" imgW="2012400" imgH="997920" progId="">
                  <p:embed/>
                </p:oleObj>
              </mc:Choice>
              <mc:Fallback>
                <p:oleObj name="CorelDRAW" r:id="rId7" imgW="2012400" imgH="99792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4058238"/>
                        <a:ext cx="3124200" cy="165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Line 38"/>
          <p:cNvSpPr>
            <a:spLocks noChangeShapeType="1"/>
          </p:cNvSpPr>
          <p:nvPr/>
        </p:nvSpPr>
        <p:spPr bwMode="auto">
          <a:xfrm>
            <a:off x="4038600" y="4948825"/>
            <a:ext cx="914400" cy="0"/>
          </a:xfrm>
          <a:prstGeom prst="line">
            <a:avLst/>
          </a:prstGeom>
          <a:noFill/>
          <a:ln w="28575">
            <a:solidFill>
              <a:schemeClr val="tx1"/>
            </a:solidFill>
            <a:round/>
            <a:headEnd/>
            <a:tailEnd type="triangle" w="lg" len="lg"/>
          </a:ln>
        </p:spPr>
        <p:txBody>
          <a:bodyPr/>
          <a:lstStyle/>
          <a:p>
            <a:pPr eaLnBrk="0" fontAlgn="base" hangingPunct="0">
              <a:spcBef>
                <a:spcPct val="0"/>
              </a:spcBef>
              <a:spcAft>
                <a:spcPct val="0"/>
              </a:spcAft>
            </a:pPr>
            <a:endParaRPr lang="en-CA" dirty="0">
              <a:solidFill>
                <a:prstClr val="black"/>
              </a:solidFill>
              <a:latin typeface="Tahoma" pitchFamily="34" charset="0"/>
            </a:endParaRPr>
          </a:p>
        </p:txBody>
      </p:sp>
      <p:graphicFrame>
        <p:nvGraphicFramePr>
          <p:cNvPr id="10" name="Object 39"/>
          <p:cNvGraphicFramePr>
            <a:graphicFrameLocks noGrp="1" noChangeAspect="1"/>
          </p:cNvGraphicFramePr>
          <p:nvPr>
            <p:ph sz="half" idx="4294967295"/>
            <p:extLst>
              <p:ext uri="{D42A27DB-BD31-4B8C-83A1-F6EECF244321}">
                <p14:modId xmlns:p14="http://schemas.microsoft.com/office/powerpoint/2010/main" val="2962176549"/>
              </p:ext>
            </p:extLst>
          </p:nvPr>
        </p:nvGraphicFramePr>
        <p:xfrm>
          <a:off x="1828800" y="5787025"/>
          <a:ext cx="534988" cy="635000"/>
        </p:xfrm>
        <a:graphic>
          <a:graphicData uri="http://schemas.openxmlformats.org/presentationml/2006/ole">
            <mc:AlternateContent xmlns:mc="http://schemas.openxmlformats.org/markup-compatibility/2006">
              <mc:Choice xmlns:v="urn:schemas-microsoft-com:vml" Requires="v">
                <p:oleObj spid="_x0000_s2076" name="Equation" r:id="rId9" imgW="203040" imgH="241200" progId="Equation.3">
                  <p:embed/>
                </p:oleObj>
              </mc:Choice>
              <mc:Fallback>
                <p:oleObj name="Equation" r:id="rId9" imgW="20304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5787025"/>
                        <a:ext cx="53498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46"/>
          <p:cNvGraphicFramePr>
            <a:graphicFrameLocks noChangeAspect="1"/>
          </p:cNvGraphicFramePr>
          <p:nvPr>
            <p:extLst>
              <p:ext uri="{D42A27DB-BD31-4B8C-83A1-F6EECF244321}">
                <p14:modId xmlns:p14="http://schemas.microsoft.com/office/powerpoint/2010/main" val="1593239471"/>
              </p:ext>
            </p:extLst>
          </p:nvPr>
        </p:nvGraphicFramePr>
        <p:xfrm>
          <a:off x="5943600" y="5710825"/>
          <a:ext cx="1738313" cy="735013"/>
        </p:xfrm>
        <a:graphic>
          <a:graphicData uri="http://schemas.openxmlformats.org/presentationml/2006/ole">
            <mc:AlternateContent xmlns:mc="http://schemas.openxmlformats.org/markup-compatibility/2006">
              <mc:Choice xmlns:v="urn:schemas-microsoft-com:vml" Requires="v">
                <p:oleObj spid="_x0000_s2077" name="Equation" r:id="rId11" imgW="660240" imgH="279360" progId="Equation.3">
                  <p:embed/>
                </p:oleObj>
              </mc:Choice>
              <mc:Fallback>
                <p:oleObj name="Equation" r:id="rId11" imgW="660240" imgH="2793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3600" y="5710825"/>
                        <a:ext cx="1738313"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48656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Notes on using transformations</a:t>
            </a:r>
            <a:endParaRPr lang="en-CA" dirty="0"/>
          </a:p>
        </p:txBody>
      </p:sp>
      <p:sp>
        <p:nvSpPr>
          <p:cNvPr id="3" name="TextBox 2"/>
          <p:cNvSpPr txBox="1"/>
          <p:nvPr/>
        </p:nvSpPr>
        <p:spPr>
          <a:xfrm>
            <a:off x="275338" y="1237881"/>
            <a:ext cx="8868661" cy="3826689"/>
          </a:xfrm>
          <a:prstGeom prst="rect">
            <a:avLst/>
          </a:prstGeom>
          <a:noFill/>
        </p:spPr>
        <p:txBody>
          <a:bodyPr wrap="square" rtlCol="0">
            <a:spAutoFit/>
          </a:bodyPr>
          <a:lstStyle/>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Often makes sense to back-transform descriptive statistics, confidence intervals, and regression coefficients that have been calculated on transformed data</a:t>
            </a: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E.g., For log transformation Y = </a:t>
            </a:r>
            <a:r>
              <a:rPr lang="en-CA" sz="2800" dirty="0" err="1" smtClean="0">
                <a:latin typeface="Arial" panose="020B0604020202020204" pitchFamily="34" charset="0"/>
                <a:cs typeface="Arial" panose="020B0604020202020204" pitchFamily="34" charset="0"/>
              </a:rPr>
              <a:t>e</a:t>
            </a:r>
            <a:r>
              <a:rPr lang="en-CA" sz="2800" baseline="30000" dirty="0" err="1" smtClean="0">
                <a:latin typeface="Arial" panose="020B0604020202020204" pitchFamily="34" charset="0"/>
                <a:cs typeface="Arial" panose="020B0604020202020204" pitchFamily="34" charset="0"/>
              </a:rPr>
              <a:t>Y</a:t>
            </a:r>
            <a:r>
              <a:rPr lang="en-CA" sz="2800" baseline="30000" dirty="0" smtClean="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endParaRPr lang="en-CA" sz="2800" baseline="300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Try multiple transformations, but no p-hacking! (i.e., don’t choose a different transformation because it gives significant results)</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0156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Learning Objectives</a:t>
            </a:r>
            <a:endParaRPr lang="en-CA" dirty="0"/>
          </a:p>
        </p:txBody>
      </p:sp>
      <p:sp>
        <p:nvSpPr>
          <p:cNvPr id="4" name="Content Placeholder 2"/>
          <p:cNvSpPr>
            <a:spLocks noGrp="1"/>
          </p:cNvSpPr>
          <p:nvPr>
            <p:ph idx="1"/>
          </p:nvPr>
        </p:nvSpPr>
        <p:spPr>
          <a:xfrm>
            <a:off x="584200" y="1360945"/>
            <a:ext cx="7975600" cy="4351338"/>
          </a:xfrm>
        </p:spPr>
        <p:txBody>
          <a:bodyPr>
            <a:normAutofit/>
          </a:bodyPr>
          <a:lstStyle/>
          <a:p>
            <a:pPr marL="457200" lvl="1" indent="-457200">
              <a:spcBef>
                <a:spcPts val="624"/>
              </a:spcBef>
              <a:buFont typeface="+mj-lt"/>
              <a:buAutoNum type="arabicPeriod"/>
            </a:pPr>
            <a:r>
              <a:rPr lang="en-US" sz="2800" dirty="0" smtClean="0"/>
              <a:t>Detect deviations from assumption of normality</a:t>
            </a:r>
          </a:p>
          <a:p>
            <a:pPr marL="457200" lvl="1" indent="-457200">
              <a:spcBef>
                <a:spcPts val="624"/>
              </a:spcBef>
              <a:buFont typeface="+mj-lt"/>
              <a:buAutoNum type="arabicPeriod"/>
            </a:pPr>
            <a:r>
              <a:rPr lang="en-US" sz="2800" dirty="0" smtClean="0"/>
              <a:t>Decide what to do if your data do not meet assumptions of your test</a:t>
            </a:r>
          </a:p>
          <a:p>
            <a:pPr marL="457200" lvl="1" indent="-457200">
              <a:spcBef>
                <a:spcPts val="624"/>
              </a:spcBef>
              <a:buFont typeface="+mj-lt"/>
              <a:buAutoNum type="arabicPeriod"/>
            </a:pPr>
            <a:r>
              <a:rPr lang="en-US" sz="2800" dirty="0" smtClean="0"/>
              <a:t>Apply an appropriate transformation to your data</a:t>
            </a:r>
          </a:p>
          <a:p>
            <a:pPr marL="457200" lvl="1" indent="-457200">
              <a:spcBef>
                <a:spcPts val="624"/>
              </a:spcBef>
              <a:buFont typeface="+mj-lt"/>
              <a:buAutoNum type="arabicPeriod"/>
            </a:pPr>
            <a:r>
              <a:rPr lang="en-US" sz="2800" dirty="0" smtClean="0"/>
              <a:t>Conduct non-parametric and permutation tests for data that do not meet assumptions of normality and equal variances</a:t>
            </a:r>
            <a:endParaRPr lang="en-US" sz="2800" dirty="0"/>
          </a:p>
        </p:txBody>
      </p:sp>
    </p:spTree>
    <p:extLst>
      <p:ext uri="{BB962C8B-B14F-4D97-AF65-F5344CB8AC3E}">
        <p14:creationId xmlns:p14="http://schemas.microsoft.com/office/powerpoint/2010/main" val="3072003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Nonparametric alternatives: sign test</a:t>
            </a:r>
            <a:endParaRPr lang="en-CA" dirty="0"/>
          </a:p>
        </p:txBody>
      </p:sp>
      <p:sp>
        <p:nvSpPr>
          <p:cNvPr id="3" name="TextBox 2"/>
          <p:cNvSpPr txBox="1"/>
          <p:nvPr/>
        </p:nvSpPr>
        <p:spPr>
          <a:xfrm>
            <a:off x="543350" y="1524914"/>
            <a:ext cx="7984276"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 Used for one-sample or paired t-test when normality assumption is not </a:t>
            </a:r>
            <a:r>
              <a:rPr lang="en-CA" sz="2800" dirty="0" smtClean="0">
                <a:latin typeface="Arial" panose="020B0604020202020204" pitchFamily="34" charset="0"/>
                <a:cs typeface="Arial" panose="020B0604020202020204" pitchFamily="34" charset="0"/>
              </a:rPr>
              <a:t>met</a:t>
            </a:r>
            <a:endParaRPr lang="en-CA"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56308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Nonparametric alternatives: sign test</a:t>
            </a:r>
            <a:endParaRPr lang="en-CA" dirty="0"/>
          </a:p>
        </p:txBody>
      </p:sp>
      <p:sp>
        <p:nvSpPr>
          <p:cNvPr id="3" name="TextBox 2"/>
          <p:cNvSpPr txBox="1"/>
          <p:nvPr/>
        </p:nvSpPr>
        <p:spPr>
          <a:xfrm>
            <a:off x="543350" y="1524914"/>
            <a:ext cx="7984276" cy="1815882"/>
          </a:xfrm>
          <a:prstGeom prst="rect">
            <a:avLst/>
          </a:prstGeom>
          <a:noFill/>
        </p:spPr>
        <p:txBody>
          <a:bodyPr wrap="square" rtlCol="0">
            <a:spAutoFit/>
          </a:bodyPr>
          <a:lstStyle/>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 Used for one-sample or paired t-test when normality assumption is not met</a:t>
            </a: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Tests whether the median of a population equals a null hypothesized </a:t>
            </a:r>
            <a:r>
              <a:rPr lang="en-CA" sz="2800" dirty="0" smtClean="0">
                <a:latin typeface="Arial" panose="020B0604020202020204" pitchFamily="34" charset="0"/>
                <a:cs typeface="Arial" panose="020B0604020202020204" pitchFamily="34" charset="0"/>
              </a:rPr>
              <a:t>value</a:t>
            </a:r>
            <a:endParaRPr lang="en-CA"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3676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Nonparametric alternatives: sign test</a:t>
            </a:r>
            <a:endParaRPr lang="en-CA" dirty="0"/>
          </a:p>
        </p:txBody>
      </p:sp>
      <p:sp>
        <p:nvSpPr>
          <p:cNvPr id="3" name="TextBox 2"/>
          <p:cNvSpPr txBox="1"/>
          <p:nvPr/>
        </p:nvSpPr>
        <p:spPr>
          <a:xfrm>
            <a:off x="543350" y="1524914"/>
            <a:ext cx="7984276" cy="2677656"/>
          </a:xfrm>
          <a:prstGeom prst="rect">
            <a:avLst/>
          </a:prstGeom>
          <a:noFill/>
        </p:spPr>
        <p:txBody>
          <a:bodyPr wrap="square" rtlCol="0">
            <a:spAutoFit/>
          </a:bodyPr>
          <a:lstStyle/>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 Used for one-sample or paired t-test when normality assumption is not met</a:t>
            </a: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Tests whether the median of a population equals a null hypothesized value</a:t>
            </a: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 Assign values above the hypothesized value a + and values below a </a:t>
            </a:r>
            <a:r>
              <a:rPr lang="en-CA" sz="2800" dirty="0" smtClean="0">
                <a:latin typeface="Arial" panose="020B0604020202020204" pitchFamily="34" charset="0"/>
                <a:cs typeface="Arial" panose="020B0604020202020204" pitchFamily="34" charset="0"/>
              </a:rPr>
              <a:t>–</a:t>
            </a:r>
            <a:endParaRPr lang="en-CA"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08851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Nonparametric alternatives: sign test</a:t>
            </a:r>
            <a:endParaRPr lang="en-CA" dirty="0"/>
          </a:p>
        </p:txBody>
      </p:sp>
      <p:sp>
        <p:nvSpPr>
          <p:cNvPr id="3" name="TextBox 2"/>
          <p:cNvSpPr txBox="1"/>
          <p:nvPr/>
        </p:nvSpPr>
        <p:spPr>
          <a:xfrm>
            <a:off x="543350" y="1524914"/>
            <a:ext cx="7984276" cy="3539430"/>
          </a:xfrm>
          <a:prstGeom prst="rect">
            <a:avLst/>
          </a:prstGeom>
          <a:noFill/>
        </p:spPr>
        <p:txBody>
          <a:bodyPr wrap="square" rtlCol="0">
            <a:spAutoFit/>
          </a:bodyPr>
          <a:lstStyle/>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 Used for one-sample or paired t-test when normality assumption is not met</a:t>
            </a: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Tests whether the median of a population equals a null hypothesized value</a:t>
            </a: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 Assign values above the hypothesized value a + and values below a –</a:t>
            </a: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Use binomial test to evaluate whether the proportion of + and – differs from p = 0.5</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87338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Nonparametric alternatives: sign test</a:t>
            </a:r>
            <a:endParaRPr lang="en-CA" dirty="0"/>
          </a:p>
        </p:txBody>
      </p:sp>
      <p:pic>
        <p:nvPicPr>
          <p:cNvPr id="4" name="Picture 2" descr="Two damselflies are show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3561" y="1565753"/>
            <a:ext cx="3386779" cy="51303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5676" y="1565753"/>
            <a:ext cx="3645074" cy="954107"/>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E.g., sexual conflict and speciation rates</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0335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Placeholder 4"/>
          <p:cNvGraphicFramePr>
            <a:graphicFrameLocks/>
          </p:cNvGraphicFramePr>
          <p:nvPr>
            <p:extLst>
              <p:ext uri="{D42A27DB-BD31-4B8C-83A1-F6EECF244321}">
                <p14:modId xmlns:p14="http://schemas.microsoft.com/office/powerpoint/2010/main" val="2648996149"/>
              </p:ext>
            </p:extLst>
          </p:nvPr>
        </p:nvGraphicFramePr>
        <p:xfrm>
          <a:off x="1246220" y="348993"/>
          <a:ext cx="6954317" cy="11917680"/>
        </p:xfrm>
        <a:graphic>
          <a:graphicData uri="http://schemas.openxmlformats.org/drawingml/2006/table">
            <a:tbl>
              <a:tblPr firstRow="1" bandRow="1">
                <a:tableStyleId>{5940675A-B579-460E-94D1-54222C63F5DA}</a:tableStyleId>
              </a:tblPr>
              <a:tblGrid>
                <a:gridCol w="1152395">
                  <a:extLst>
                    <a:ext uri="{9D8B030D-6E8A-4147-A177-3AD203B41FA5}">
                      <a16:colId xmlns:a16="http://schemas.microsoft.com/office/drawing/2014/main" xmlns="" val="20000"/>
                    </a:ext>
                  </a:extLst>
                </a:gridCol>
                <a:gridCol w="1521204">
                  <a:extLst>
                    <a:ext uri="{9D8B030D-6E8A-4147-A177-3AD203B41FA5}">
                      <a16:colId xmlns:a16="http://schemas.microsoft.com/office/drawing/2014/main" xmlns="" val="20001"/>
                    </a:ext>
                  </a:extLst>
                </a:gridCol>
                <a:gridCol w="1374206">
                  <a:extLst>
                    <a:ext uri="{9D8B030D-6E8A-4147-A177-3AD203B41FA5}">
                      <a16:colId xmlns:a16="http://schemas.microsoft.com/office/drawing/2014/main" xmlns="" val="20002"/>
                    </a:ext>
                  </a:extLst>
                </a:gridCol>
                <a:gridCol w="1482556">
                  <a:extLst>
                    <a:ext uri="{9D8B030D-6E8A-4147-A177-3AD203B41FA5}">
                      <a16:colId xmlns:a16="http://schemas.microsoft.com/office/drawing/2014/main" xmlns="" val="20003"/>
                    </a:ext>
                  </a:extLst>
                </a:gridCol>
                <a:gridCol w="1423956">
                  <a:extLst>
                    <a:ext uri="{9D8B030D-6E8A-4147-A177-3AD203B41FA5}">
                      <a16:colId xmlns:a16="http://schemas.microsoft.com/office/drawing/2014/main" xmlns="" val="20004"/>
                    </a:ext>
                  </a:extLst>
                </a:gridCol>
              </a:tblGrid>
              <a:tr h="0">
                <a:tc>
                  <a:txBody>
                    <a:bodyPr/>
                    <a:lstStyle/>
                    <a:p>
                      <a:pPr algn="ctr"/>
                      <a:endParaRPr lang="en-US" sz="2000" b="1" dirty="0">
                        <a:latin typeface="Arial" panose="020B0604020202020204" pitchFamily="34" charset="0"/>
                        <a:cs typeface="Arial" panose="020B0604020202020204" pitchFamily="34" charset="0"/>
                      </a:endParaRPr>
                    </a:p>
                  </a:txBody>
                  <a:tcPr/>
                </a:tc>
                <a:tc>
                  <a:txBody>
                    <a:bodyPr/>
                    <a:lstStyle/>
                    <a:p>
                      <a:pPr algn="ctr"/>
                      <a:r>
                        <a:rPr lang="en-US" sz="2000" b="1" dirty="0">
                          <a:latin typeface="Arial" panose="020B0604020202020204" pitchFamily="34" charset="0"/>
                          <a:cs typeface="Arial" panose="020B0604020202020204" pitchFamily="34" charset="0"/>
                        </a:rPr>
                        <a:t>Number of species</a:t>
                      </a:r>
                    </a:p>
                  </a:txBody>
                  <a:tcPr/>
                </a:tc>
                <a:tc>
                  <a:txBody>
                    <a:bodyPr/>
                    <a:lstStyle/>
                    <a:p>
                      <a:pPr algn="ctr"/>
                      <a:r>
                        <a:rPr lang="en-US" sz="2000" b="1" dirty="0">
                          <a:latin typeface="Arial" panose="020B0604020202020204" pitchFamily="34" charset="0"/>
                          <a:cs typeface="Arial" panose="020B0604020202020204" pitchFamily="34" charset="0"/>
                        </a:rPr>
                        <a:t>Number of species</a:t>
                      </a:r>
                    </a:p>
                  </a:txBody>
                  <a:tcPr/>
                </a:tc>
                <a:tc>
                  <a:txBody>
                    <a:bodyPr/>
                    <a:lstStyle/>
                    <a:p>
                      <a:pPr algn="ctr"/>
                      <a:endParaRPr lang="en-US" sz="2000" b="1" dirty="0">
                        <a:latin typeface="Arial" panose="020B0604020202020204" pitchFamily="34" charset="0"/>
                        <a:cs typeface="Arial" panose="020B0604020202020204" pitchFamily="34" charset="0"/>
                      </a:endParaRPr>
                    </a:p>
                  </a:txBody>
                  <a:tcPr/>
                </a:tc>
                <a:tc>
                  <a:txBody>
                    <a:bodyPr/>
                    <a:lstStyle/>
                    <a:p>
                      <a:pPr algn="ctr"/>
                      <a:endParaRPr lang="en-US"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656234207"/>
                  </a:ext>
                </a:extLst>
              </a:tr>
              <a:tr h="242711">
                <a:tc>
                  <a:txBody>
                    <a:bodyPr/>
                    <a:lstStyle/>
                    <a:p>
                      <a:pPr algn="ctr"/>
                      <a:r>
                        <a:rPr lang="en-US" sz="2000" b="1" i="0" kern="1200" dirty="0">
                          <a:solidFill>
                            <a:schemeClr val="tx1"/>
                          </a:solidFill>
                          <a:effectLst/>
                          <a:latin typeface="Arial" panose="020B0604020202020204" pitchFamily="34" charset="0"/>
                          <a:ea typeface="+mn-ea"/>
                          <a:cs typeface="Arial" panose="020B0604020202020204" pitchFamily="34" charset="0"/>
                        </a:rPr>
                        <a:t>Taxon pair</a:t>
                      </a:r>
                      <a:r>
                        <a:rPr lang="en-US" sz="2000" b="1" dirty="0">
                          <a:latin typeface="Arial" panose="020B0604020202020204" pitchFamily="34" charset="0"/>
                          <a:cs typeface="Arial" panose="020B0604020202020204" pitchFamily="34" charset="0"/>
                        </a:rPr>
                        <a:t> </a:t>
                      </a:r>
                    </a:p>
                  </a:txBody>
                  <a:tcPr/>
                </a:tc>
                <a:tc>
                  <a:txBody>
                    <a:bodyPr/>
                    <a:lstStyle/>
                    <a:p>
                      <a:pPr algn="ctr"/>
                      <a:r>
                        <a:rPr lang="en-US" sz="2000" b="1" dirty="0">
                          <a:latin typeface="Arial" panose="020B0604020202020204" pitchFamily="34" charset="0"/>
                          <a:cs typeface="Arial" panose="020B0604020202020204" pitchFamily="34" charset="0"/>
                        </a:rPr>
                        <a:t>Multiple-mating group</a:t>
                      </a:r>
                    </a:p>
                  </a:txBody>
                  <a:tcPr/>
                </a:tc>
                <a:tc>
                  <a:txBody>
                    <a:bodyPr/>
                    <a:lstStyle/>
                    <a:p>
                      <a:pPr algn="ctr"/>
                      <a:r>
                        <a:rPr lang="en-US" sz="2000" b="1" dirty="0">
                          <a:latin typeface="Arial" panose="020B0604020202020204" pitchFamily="34" charset="0"/>
                          <a:cs typeface="Arial" panose="020B0604020202020204" pitchFamily="34" charset="0"/>
                        </a:rPr>
                        <a:t>Single-mating group</a:t>
                      </a:r>
                    </a:p>
                  </a:txBody>
                  <a:tcPr/>
                </a:tc>
                <a:tc>
                  <a:txBody>
                    <a:bodyPr/>
                    <a:lstStyle/>
                    <a:p>
                      <a:pPr algn="ctr"/>
                      <a:r>
                        <a:rPr lang="en-US" sz="2000" b="1" dirty="0">
                          <a:latin typeface="Arial" panose="020B0604020202020204" pitchFamily="34" charset="0"/>
                          <a:cs typeface="Arial" panose="020B0604020202020204" pitchFamily="34" charset="0"/>
                        </a:rPr>
                        <a:t>Difference</a:t>
                      </a:r>
                    </a:p>
                  </a:txBody>
                  <a:tcPr/>
                </a:tc>
                <a:tc>
                  <a:txBody>
                    <a:bodyPr/>
                    <a:lstStyle/>
                    <a:p>
                      <a:pPr algn="ctr"/>
                      <a:r>
                        <a:rPr lang="en-US" sz="2000" b="1">
                          <a:latin typeface="Arial" panose="020B0604020202020204" pitchFamily="34" charset="0"/>
                          <a:cs typeface="Arial" panose="020B0604020202020204" pitchFamily="34" charset="0"/>
                        </a:rPr>
                        <a:t>Above (+) </a:t>
                      </a:r>
                      <a:r>
                        <a:rPr lang="en-US" sz="2000" b="1" dirty="0">
                          <a:latin typeface="Arial" panose="020B0604020202020204" pitchFamily="34" charset="0"/>
                          <a:cs typeface="Arial" panose="020B0604020202020204" pitchFamily="34" charset="0"/>
                        </a:rPr>
                        <a:t>or below </a:t>
                      </a:r>
                      <a:r>
                        <a:rPr lang="en-US" sz="2000" b="1">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zero</a:t>
                      </a:r>
                    </a:p>
                  </a:txBody>
                  <a:tcPr/>
                </a:tc>
                <a:extLst>
                  <a:ext uri="{0D108BD9-81ED-4DB2-BD59-A6C34878D82A}">
                    <a16:rowId xmlns:a16="http://schemas.microsoft.com/office/drawing/2014/main" xmlns="" val="663553410"/>
                  </a:ext>
                </a:extLst>
              </a:tr>
              <a:tr h="242711">
                <a:tc>
                  <a:txBody>
                    <a:bodyPr/>
                    <a:lstStyle/>
                    <a:p>
                      <a:pPr algn="ctr"/>
                      <a:r>
                        <a:rPr lang="en-US" sz="2000" dirty="0">
                          <a:latin typeface="Arial" panose="020B0604020202020204" pitchFamily="34" charset="0"/>
                          <a:cs typeface="Arial" panose="020B0604020202020204" pitchFamily="34" charset="0"/>
                        </a:rPr>
                        <a:t>A</a:t>
                      </a:r>
                    </a:p>
                  </a:txBody>
                  <a:tcPr/>
                </a:tc>
                <a:tc>
                  <a:txBody>
                    <a:bodyPr/>
                    <a:lstStyle/>
                    <a:p>
                      <a:pPr algn="ctr"/>
                      <a:r>
                        <a:rPr lang="en-US" sz="2000" dirty="0">
                          <a:latin typeface="Arial" panose="020B0604020202020204" pitchFamily="34" charset="0"/>
                          <a:cs typeface="Arial" panose="020B0604020202020204" pitchFamily="34" charset="0"/>
                        </a:rPr>
                        <a:t>53</a:t>
                      </a:r>
                    </a:p>
                  </a:txBody>
                  <a:tcPr/>
                </a:tc>
                <a:tc>
                  <a:txBody>
                    <a:bodyPr/>
                    <a:lstStyle/>
                    <a:p>
                      <a:pPr algn="ctr"/>
                      <a:r>
                        <a:rPr lang="en-US" sz="2000" dirty="0">
                          <a:latin typeface="Arial" panose="020B0604020202020204" pitchFamily="34" charset="0"/>
                          <a:cs typeface="Arial" panose="020B0604020202020204" pitchFamily="34" charset="0"/>
                        </a:rPr>
                        <a:t>10</a:t>
                      </a:r>
                    </a:p>
                  </a:txBody>
                  <a:tcPr/>
                </a:tc>
                <a:tc>
                  <a:txBody>
                    <a:bodyPr/>
                    <a:lstStyle/>
                    <a:p>
                      <a:pPr algn="ctr"/>
                      <a:r>
                        <a:rPr lang="en-US" sz="2000" dirty="0">
                          <a:latin typeface="Arial" panose="020B0604020202020204" pitchFamily="34" charset="0"/>
                          <a:cs typeface="Arial" panose="020B0604020202020204" pitchFamily="34" charset="0"/>
                        </a:rPr>
                        <a:t>43</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0"/>
                  </a:ext>
                </a:extLst>
              </a:tr>
              <a:tr h="242711">
                <a:tc>
                  <a:txBody>
                    <a:bodyPr/>
                    <a:lstStyle/>
                    <a:p>
                      <a:pPr algn="ctr"/>
                      <a:r>
                        <a:rPr lang="en-US" sz="2000" dirty="0">
                          <a:latin typeface="Arial" panose="020B0604020202020204" pitchFamily="34" charset="0"/>
                          <a:cs typeface="Arial" panose="020B0604020202020204" pitchFamily="34" charset="0"/>
                        </a:rPr>
                        <a:t>B</a:t>
                      </a:r>
                    </a:p>
                  </a:txBody>
                  <a:tcPr/>
                </a:tc>
                <a:tc>
                  <a:txBody>
                    <a:bodyPr/>
                    <a:lstStyle/>
                    <a:p>
                      <a:pPr algn="ctr"/>
                      <a:r>
                        <a:rPr lang="en-US" sz="2000" dirty="0">
                          <a:latin typeface="Arial" panose="020B0604020202020204" pitchFamily="34" charset="0"/>
                          <a:cs typeface="Arial" panose="020B0604020202020204" pitchFamily="34" charset="0"/>
                        </a:rPr>
                        <a:t>73</a:t>
                      </a:r>
                    </a:p>
                  </a:txBody>
                  <a:tcPr/>
                </a:tc>
                <a:tc>
                  <a:txBody>
                    <a:bodyPr/>
                    <a:lstStyle/>
                    <a:p>
                      <a:pPr algn="ctr"/>
                      <a:r>
                        <a:rPr lang="en-US" sz="2000" dirty="0">
                          <a:latin typeface="Arial" panose="020B0604020202020204" pitchFamily="34" charset="0"/>
                          <a:cs typeface="Arial" panose="020B0604020202020204" pitchFamily="34" charset="0"/>
                        </a:rPr>
                        <a:t>120</a:t>
                      </a:r>
                    </a:p>
                  </a:txBody>
                  <a:tcPr/>
                </a:tc>
                <a:tc>
                  <a:txBody>
                    <a:bodyPr/>
                    <a:lstStyle/>
                    <a:p>
                      <a:pPr algn="ctr"/>
                      <a:r>
                        <a:rPr lang="en-US" sz="2000" dirty="0">
                          <a:latin typeface="Arial" panose="020B0604020202020204" pitchFamily="34" charset="0"/>
                          <a:cs typeface="Arial" panose="020B0604020202020204" pitchFamily="34" charset="0"/>
                        </a:rPr>
                        <a:t>-47</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1"/>
                  </a:ext>
                </a:extLst>
              </a:tr>
              <a:tr h="242711">
                <a:tc>
                  <a:txBody>
                    <a:bodyPr/>
                    <a:lstStyle/>
                    <a:p>
                      <a:pPr algn="ctr"/>
                      <a:r>
                        <a:rPr lang="en-US" sz="2000" dirty="0">
                          <a:latin typeface="Arial" panose="020B0604020202020204" pitchFamily="34" charset="0"/>
                          <a:cs typeface="Arial" panose="020B0604020202020204" pitchFamily="34" charset="0"/>
                        </a:rPr>
                        <a:t>C</a:t>
                      </a:r>
                    </a:p>
                  </a:txBody>
                  <a:tcPr/>
                </a:tc>
                <a:tc>
                  <a:txBody>
                    <a:bodyPr/>
                    <a:lstStyle/>
                    <a:p>
                      <a:pPr algn="ctr"/>
                      <a:r>
                        <a:rPr lang="en-US" sz="2000" dirty="0">
                          <a:latin typeface="Arial" panose="020B0604020202020204" pitchFamily="34" charset="0"/>
                          <a:cs typeface="Arial" panose="020B0604020202020204" pitchFamily="34" charset="0"/>
                        </a:rPr>
                        <a:t>228</a:t>
                      </a:r>
                    </a:p>
                  </a:txBody>
                  <a:tcPr/>
                </a:tc>
                <a:tc>
                  <a:txBody>
                    <a:bodyPr/>
                    <a:lstStyle/>
                    <a:p>
                      <a:pPr algn="ctr"/>
                      <a:r>
                        <a:rPr lang="en-US" sz="2000" dirty="0">
                          <a:latin typeface="Arial" panose="020B0604020202020204" pitchFamily="34" charset="0"/>
                          <a:cs typeface="Arial" panose="020B0604020202020204" pitchFamily="34" charset="0"/>
                        </a:rPr>
                        <a:t>74</a:t>
                      </a:r>
                    </a:p>
                  </a:txBody>
                  <a:tcPr/>
                </a:tc>
                <a:tc>
                  <a:txBody>
                    <a:bodyPr/>
                    <a:lstStyle/>
                    <a:p>
                      <a:pPr algn="ctr"/>
                      <a:r>
                        <a:rPr lang="en-US" sz="2000" dirty="0">
                          <a:latin typeface="Arial" panose="020B0604020202020204" pitchFamily="34" charset="0"/>
                          <a:cs typeface="Arial" panose="020B0604020202020204" pitchFamily="34" charset="0"/>
                        </a:rPr>
                        <a:t>154</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2"/>
                  </a:ext>
                </a:extLst>
              </a:tr>
              <a:tr h="242711">
                <a:tc>
                  <a:txBody>
                    <a:bodyPr/>
                    <a:lstStyle/>
                    <a:p>
                      <a:pPr algn="ctr"/>
                      <a:r>
                        <a:rPr lang="en-US" sz="2000" dirty="0">
                          <a:latin typeface="Arial" panose="020B0604020202020204" pitchFamily="34" charset="0"/>
                          <a:cs typeface="Arial" panose="020B0604020202020204" pitchFamily="34" charset="0"/>
                        </a:rPr>
                        <a:t>D</a:t>
                      </a:r>
                    </a:p>
                  </a:txBody>
                  <a:tcPr/>
                </a:tc>
                <a:tc>
                  <a:txBody>
                    <a:bodyPr/>
                    <a:lstStyle/>
                    <a:p>
                      <a:pPr algn="ctr"/>
                      <a:r>
                        <a:rPr lang="en-US" sz="2000" dirty="0">
                          <a:latin typeface="Arial" panose="020B0604020202020204" pitchFamily="34" charset="0"/>
                          <a:cs typeface="Arial" panose="020B0604020202020204" pitchFamily="34" charset="0"/>
                        </a:rPr>
                        <a:t>353</a:t>
                      </a:r>
                    </a:p>
                  </a:txBody>
                  <a:tcPr/>
                </a:tc>
                <a:tc>
                  <a:txBody>
                    <a:bodyPr/>
                    <a:lstStyle/>
                    <a:p>
                      <a:pPr algn="ctr"/>
                      <a:r>
                        <a:rPr lang="en-US" sz="2000" dirty="0">
                          <a:latin typeface="Arial" panose="020B0604020202020204" pitchFamily="34" charset="0"/>
                          <a:cs typeface="Arial" panose="020B0604020202020204" pitchFamily="34" charset="0"/>
                        </a:rPr>
                        <a:t>289</a:t>
                      </a:r>
                    </a:p>
                  </a:txBody>
                  <a:tcPr/>
                </a:tc>
                <a:tc>
                  <a:txBody>
                    <a:bodyPr/>
                    <a:lstStyle/>
                    <a:p>
                      <a:pPr algn="ctr"/>
                      <a:r>
                        <a:rPr lang="en-US" sz="2000" dirty="0">
                          <a:latin typeface="Arial" panose="020B0604020202020204" pitchFamily="34" charset="0"/>
                          <a:cs typeface="Arial" panose="020B0604020202020204" pitchFamily="34" charset="0"/>
                        </a:rPr>
                        <a:t>64</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3"/>
                  </a:ext>
                </a:extLst>
              </a:tr>
              <a:tr h="242711">
                <a:tc>
                  <a:txBody>
                    <a:bodyPr/>
                    <a:lstStyle/>
                    <a:p>
                      <a:pPr algn="ctr"/>
                      <a:r>
                        <a:rPr lang="en-US" sz="2000" dirty="0">
                          <a:latin typeface="Arial" panose="020B0604020202020204" pitchFamily="34" charset="0"/>
                          <a:cs typeface="Arial" panose="020B0604020202020204" pitchFamily="34" charset="0"/>
                        </a:rPr>
                        <a:t>E</a:t>
                      </a:r>
                    </a:p>
                  </a:txBody>
                  <a:tcPr/>
                </a:tc>
                <a:tc>
                  <a:txBody>
                    <a:bodyPr/>
                    <a:lstStyle/>
                    <a:p>
                      <a:pPr algn="ctr"/>
                      <a:r>
                        <a:rPr lang="en-US" sz="2000" dirty="0">
                          <a:latin typeface="Arial" panose="020B0604020202020204" pitchFamily="34" charset="0"/>
                          <a:cs typeface="Arial" panose="020B0604020202020204" pitchFamily="34" charset="0"/>
                        </a:rPr>
                        <a:t>157</a:t>
                      </a:r>
                    </a:p>
                  </a:txBody>
                  <a:tcPr/>
                </a:tc>
                <a:tc>
                  <a:txBody>
                    <a:bodyPr/>
                    <a:lstStyle/>
                    <a:p>
                      <a:pPr algn="ctr"/>
                      <a:r>
                        <a:rPr lang="en-US" sz="2000" dirty="0">
                          <a:latin typeface="Arial" panose="020B0604020202020204" pitchFamily="34" charset="0"/>
                          <a:cs typeface="Arial" panose="020B0604020202020204" pitchFamily="34" charset="0"/>
                        </a:rPr>
                        <a:t>30</a:t>
                      </a:r>
                    </a:p>
                  </a:txBody>
                  <a:tcPr/>
                </a:tc>
                <a:tc>
                  <a:txBody>
                    <a:bodyPr/>
                    <a:lstStyle/>
                    <a:p>
                      <a:pPr algn="ctr"/>
                      <a:r>
                        <a:rPr lang="en-US" sz="2000" dirty="0">
                          <a:latin typeface="Arial" panose="020B0604020202020204" pitchFamily="34" charset="0"/>
                          <a:cs typeface="Arial" panose="020B0604020202020204" pitchFamily="34" charset="0"/>
                        </a:rPr>
                        <a:t>127</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4"/>
                  </a:ext>
                </a:extLst>
              </a:tr>
              <a:tr h="242711">
                <a:tc>
                  <a:txBody>
                    <a:bodyPr/>
                    <a:lstStyle/>
                    <a:p>
                      <a:pPr algn="ctr"/>
                      <a:r>
                        <a:rPr lang="en-US" sz="2000" dirty="0">
                          <a:latin typeface="Arial" panose="020B0604020202020204" pitchFamily="34" charset="0"/>
                          <a:cs typeface="Arial" panose="020B0604020202020204" pitchFamily="34" charset="0"/>
                        </a:rPr>
                        <a:t>F</a:t>
                      </a:r>
                    </a:p>
                  </a:txBody>
                  <a:tcPr/>
                </a:tc>
                <a:tc>
                  <a:txBody>
                    <a:bodyPr/>
                    <a:lstStyle/>
                    <a:p>
                      <a:pPr algn="ctr"/>
                      <a:r>
                        <a:rPr lang="en-US" sz="2000" dirty="0">
                          <a:latin typeface="Arial" panose="020B0604020202020204" pitchFamily="34" charset="0"/>
                          <a:cs typeface="Arial" panose="020B0604020202020204" pitchFamily="34" charset="0"/>
                        </a:rPr>
                        <a:t>300</a:t>
                      </a:r>
                    </a:p>
                  </a:txBody>
                  <a:tcPr/>
                </a:tc>
                <a:tc>
                  <a:txBody>
                    <a:bodyPr/>
                    <a:lstStyle/>
                    <a:p>
                      <a:pPr algn="ctr"/>
                      <a:r>
                        <a:rPr lang="en-US" sz="2000" dirty="0">
                          <a:latin typeface="Arial" panose="020B0604020202020204" pitchFamily="34" charset="0"/>
                          <a:cs typeface="Arial" panose="020B0604020202020204" pitchFamily="34" charset="0"/>
                        </a:rPr>
                        <a:t>4</a:t>
                      </a:r>
                    </a:p>
                  </a:txBody>
                  <a:tcPr/>
                </a:tc>
                <a:tc>
                  <a:txBody>
                    <a:bodyPr/>
                    <a:lstStyle/>
                    <a:p>
                      <a:pPr algn="ctr"/>
                      <a:r>
                        <a:rPr lang="en-US" sz="2000" dirty="0">
                          <a:latin typeface="Arial" panose="020B0604020202020204" pitchFamily="34" charset="0"/>
                          <a:cs typeface="Arial" panose="020B0604020202020204" pitchFamily="34" charset="0"/>
                        </a:rPr>
                        <a:t>296</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5"/>
                  </a:ext>
                </a:extLst>
              </a:tr>
              <a:tr h="242711">
                <a:tc>
                  <a:txBody>
                    <a:bodyPr/>
                    <a:lstStyle/>
                    <a:p>
                      <a:pPr algn="ctr"/>
                      <a:r>
                        <a:rPr lang="en-US" sz="2000" dirty="0">
                          <a:latin typeface="Arial" panose="020B0604020202020204" pitchFamily="34" charset="0"/>
                          <a:cs typeface="Arial" panose="020B0604020202020204" pitchFamily="34" charset="0"/>
                        </a:rPr>
                        <a:t>G</a:t>
                      </a:r>
                    </a:p>
                  </a:txBody>
                  <a:tcPr/>
                </a:tc>
                <a:tc>
                  <a:txBody>
                    <a:bodyPr/>
                    <a:lstStyle/>
                    <a:p>
                      <a:pPr algn="ctr"/>
                      <a:r>
                        <a:rPr lang="en-US" sz="2000" dirty="0">
                          <a:latin typeface="Arial" panose="020B0604020202020204" pitchFamily="34" charset="0"/>
                          <a:cs typeface="Arial" panose="020B0604020202020204" pitchFamily="34" charset="0"/>
                        </a:rPr>
                        <a:t>34</a:t>
                      </a:r>
                    </a:p>
                  </a:txBody>
                  <a:tcPr/>
                </a:tc>
                <a:tc>
                  <a:txBody>
                    <a:bodyPr/>
                    <a:lstStyle/>
                    <a:p>
                      <a:pPr algn="ctr"/>
                      <a:r>
                        <a:rPr lang="en-US" sz="2000" dirty="0">
                          <a:latin typeface="Arial" panose="020B0604020202020204" pitchFamily="34" charset="0"/>
                          <a:cs typeface="Arial" panose="020B0604020202020204" pitchFamily="34" charset="0"/>
                        </a:rPr>
                        <a:t>18</a:t>
                      </a:r>
                    </a:p>
                  </a:txBody>
                  <a:tcPr/>
                </a:tc>
                <a:tc>
                  <a:txBody>
                    <a:bodyPr/>
                    <a:lstStyle/>
                    <a:p>
                      <a:pPr algn="ctr"/>
                      <a:r>
                        <a:rPr lang="en-US" sz="2000" dirty="0">
                          <a:latin typeface="Arial" panose="020B0604020202020204" pitchFamily="34" charset="0"/>
                          <a:cs typeface="Arial" panose="020B0604020202020204" pitchFamily="34" charset="0"/>
                        </a:rPr>
                        <a:t>16</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6"/>
                  </a:ext>
                </a:extLst>
              </a:tr>
              <a:tr h="242711">
                <a:tc>
                  <a:txBody>
                    <a:bodyPr/>
                    <a:lstStyle/>
                    <a:p>
                      <a:pPr algn="ctr"/>
                      <a:r>
                        <a:rPr lang="en-US" sz="2000" dirty="0">
                          <a:latin typeface="Arial" panose="020B0604020202020204" pitchFamily="34" charset="0"/>
                          <a:cs typeface="Arial" panose="020B0604020202020204" pitchFamily="34" charset="0"/>
                        </a:rPr>
                        <a:t>H</a:t>
                      </a:r>
                    </a:p>
                  </a:txBody>
                  <a:tcPr/>
                </a:tc>
                <a:tc>
                  <a:txBody>
                    <a:bodyPr/>
                    <a:lstStyle/>
                    <a:p>
                      <a:pPr algn="ctr"/>
                      <a:r>
                        <a:rPr lang="en-US" sz="2000" dirty="0">
                          <a:latin typeface="Arial" panose="020B0604020202020204" pitchFamily="34" charset="0"/>
                          <a:cs typeface="Arial" panose="020B0604020202020204" pitchFamily="34" charset="0"/>
                        </a:rPr>
                        <a:t>3400</a:t>
                      </a:r>
                    </a:p>
                  </a:txBody>
                  <a:tcPr/>
                </a:tc>
                <a:tc>
                  <a:txBody>
                    <a:bodyPr/>
                    <a:lstStyle/>
                    <a:p>
                      <a:pPr algn="ctr"/>
                      <a:r>
                        <a:rPr lang="en-US" sz="2000" dirty="0">
                          <a:latin typeface="Arial" panose="020B0604020202020204" pitchFamily="34" charset="0"/>
                          <a:cs typeface="Arial" panose="020B0604020202020204" pitchFamily="34" charset="0"/>
                        </a:rPr>
                        <a:t>3500</a:t>
                      </a:r>
                    </a:p>
                  </a:txBody>
                  <a:tcPr/>
                </a:tc>
                <a:tc>
                  <a:txBody>
                    <a:bodyPr/>
                    <a:lstStyle/>
                    <a:p>
                      <a:pPr algn="ctr"/>
                      <a:r>
                        <a:rPr lang="en-US" sz="2000" dirty="0">
                          <a:latin typeface="Arial" panose="020B0604020202020204" pitchFamily="34" charset="0"/>
                          <a:cs typeface="Arial" panose="020B0604020202020204" pitchFamily="34" charset="0"/>
                        </a:rPr>
                        <a:t>-100</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7"/>
                  </a:ext>
                </a:extLst>
              </a:tr>
              <a:tr h="242711">
                <a:tc>
                  <a:txBody>
                    <a:bodyPr/>
                    <a:lstStyle/>
                    <a:p>
                      <a:pPr algn="ctr"/>
                      <a:r>
                        <a:rPr lang="en-US" sz="2000" dirty="0">
                          <a:latin typeface="Arial" panose="020B0604020202020204" pitchFamily="34" charset="0"/>
                          <a:cs typeface="Arial" panose="020B0604020202020204" pitchFamily="34" charset="0"/>
                        </a:rPr>
                        <a:t>I</a:t>
                      </a:r>
                    </a:p>
                  </a:txBody>
                  <a:tcPr/>
                </a:tc>
                <a:tc>
                  <a:txBody>
                    <a:bodyPr/>
                    <a:lstStyle/>
                    <a:p>
                      <a:pPr algn="ctr"/>
                      <a:r>
                        <a:rPr lang="en-US" sz="2000" dirty="0">
                          <a:latin typeface="Arial" panose="020B0604020202020204" pitchFamily="34" charset="0"/>
                          <a:cs typeface="Arial" panose="020B0604020202020204" pitchFamily="34" charset="0"/>
                        </a:rPr>
                        <a:t>20</a:t>
                      </a:r>
                    </a:p>
                  </a:txBody>
                  <a:tcPr/>
                </a:tc>
                <a:tc>
                  <a:txBody>
                    <a:bodyPr/>
                    <a:lstStyle/>
                    <a:p>
                      <a:pPr algn="ctr"/>
                      <a:r>
                        <a:rPr lang="en-US" sz="2000" dirty="0">
                          <a:latin typeface="Arial" panose="020B0604020202020204" pitchFamily="34" charset="0"/>
                          <a:cs typeface="Arial" panose="020B0604020202020204" pitchFamily="34" charset="0"/>
                        </a:rPr>
                        <a:t>1000</a:t>
                      </a:r>
                    </a:p>
                  </a:txBody>
                  <a:tcPr/>
                </a:tc>
                <a:tc>
                  <a:txBody>
                    <a:bodyPr/>
                    <a:lstStyle/>
                    <a:p>
                      <a:pPr algn="ctr"/>
                      <a:r>
                        <a:rPr lang="en-US" sz="2000" dirty="0">
                          <a:latin typeface="Arial" panose="020B0604020202020204" pitchFamily="34" charset="0"/>
                          <a:cs typeface="Arial" panose="020B0604020202020204" pitchFamily="34" charset="0"/>
                        </a:rPr>
                        <a:t>-980</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8"/>
                  </a:ext>
                </a:extLst>
              </a:tr>
              <a:tr h="242711">
                <a:tc>
                  <a:txBody>
                    <a:bodyPr/>
                    <a:lstStyle/>
                    <a:p>
                      <a:pPr algn="ctr"/>
                      <a:r>
                        <a:rPr lang="en-US" sz="2000" dirty="0">
                          <a:latin typeface="Arial" panose="020B0604020202020204" pitchFamily="34" charset="0"/>
                          <a:cs typeface="Arial" panose="020B0604020202020204" pitchFamily="34" charset="0"/>
                        </a:rPr>
                        <a:t>J</a:t>
                      </a:r>
                    </a:p>
                  </a:txBody>
                  <a:tcPr/>
                </a:tc>
                <a:tc>
                  <a:txBody>
                    <a:bodyPr/>
                    <a:lstStyle/>
                    <a:p>
                      <a:pPr algn="ctr"/>
                      <a:r>
                        <a:rPr lang="en-US" sz="2000" dirty="0">
                          <a:latin typeface="Arial" panose="020B0604020202020204" pitchFamily="34" charset="0"/>
                          <a:cs typeface="Arial" panose="020B0604020202020204" pitchFamily="34" charset="0"/>
                        </a:rPr>
                        <a:t>196</a:t>
                      </a:r>
                    </a:p>
                  </a:txBody>
                  <a:tcPr/>
                </a:tc>
                <a:tc>
                  <a:txBody>
                    <a:bodyPr/>
                    <a:lstStyle/>
                    <a:p>
                      <a:pPr algn="ctr"/>
                      <a:r>
                        <a:rPr lang="en-US" sz="2000" dirty="0">
                          <a:latin typeface="Arial" panose="020B0604020202020204" pitchFamily="34" charset="0"/>
                          <a:cs typeface="Arial" panose="020B0604020202020204" pitchFamily="34" charset="0"/>
                        </a:rPr>
                        <a:t>486</a:t>
                      </a:r>
                    </a:p>
                  </a:txBody>
                  <a:tcPr/>
                </a:tc>
                <a:tc>
                  <a:txBody>
                    <a:bodyPr/>
                    <a:lstStyle/>
                    <a:p>
                      <a:pPr algn="ctr"/>
                      <a:r>
                        <a:rPr lang="en-US" sz="2000" dirty="0">
                          <a:latin typeface="Arial" panose="020B0604020202020204" pitchFamily="34" charset="0"/>
                          <a:cs typeface="Arial" panose="020B0604020202020204" pitchFamily="34" charset="0"/>
                        </a:rPr>
                        <a:t>-290</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9"/>
                  </a:ext>
                </a:extLst>
              </a:tr>
              <a:tr h="242711">
                <a:tc>
                  <a:txBody>
                    <a:bodyPr/>
                    <a:lstStyle/>
                    <a:p>
                      <a:pPr algn="ctr"/>
                      <a:r>
                        <a:rPr lang="en-US" sz="2000" dirty="0">
                          <a:latin typeface="Arial" panose="020B0604020202020204" pitchFamily="34" charset="0"/>
                          <a:cs typeface="Arial" panose="020B0604020202020204" pitchFamily="34" charset="0"/>
                        </a:rPr>
                        <a:t>K</a:t>
                      </a:r>
                    </a:p>
                  </a:txBody>
                  <a:tcPr/>
                </a:tc>
                <a:tc>
                  <a:txBody>
                    <a:bodyPr/>
                    <a:lstStyle/>
                    <a:p>
                      <a:pPr algn="ctr"/>
                      <a:r>
                        <a:rPr lang="en-US" sz="2000" dirty="0">
                          <a:latin typeface="Arial" panose="020B0604020202020204" pitchFamily="34" charset="0"/>
                          <a:cs typeface="Arial" panose="020B0604020202020204" pitchFamily="34" charset="0"/>
                        </a:rPr>
                        <a:t>1750</a:t>
                      </a:r>
                    </a:p>
                  </a:txBody>
                  <a:tcPr/>
                </a:tc>
                <a:tc>
                  <a:txBody>
                    <a:bodyPr/>
                    <a:lstStyle/>
                    <a:p>
                      <a:pPr algn="ctr"/>
                      <a:r>
                        <a:rPr lang="en-US" sz="2000" dirty="0">
                          <a:latin typeface="Arial" panose="020B0604020202020204" pitchFamily="34" charset="0"/>
                          <a:cs typeface="Arial" panose="020B0604020202020204" pitchFamily="34" charset="0"/>
                        </a:rPr>
                        <a:t>660</a:t>
                      </a:r>
                    </a:p>
                  </a:txBody>
                  <a:tcPr/>
                </a:tc>
                <a:tc>
                  <a:txBody>
                    <a:bodyPr/>
                    <a:lstStyle/>
                    <a:p>
                      <a:pPr algn="ctr"/>
                      <a:r>
                        <a:rPr lang="en-US" sz="2000" dirty="0">
                          <a:latin typeface="Arial" panose="020B0604020202020204" pitchFamily="34" charset="0"/>
                          <a:cs typeface="Arial" panose="020B0604020202020204" pitchFamily="34" charset="0"/>
                        </a:rPr>
                        <a:t>1090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0"/>
                  </a:ext>
                </a:extLst>
              </a:tr>
              <a:tr h="242711">
                <a:tc>
                  <a:txBody>
                    <a:bodyPr/>
                    <a:lstStyle/>
                    <a:p>
                      <a:pPr algn="ctr"/>
                      <a:r>
                        <a:rPr lang="en-US" sz="2000" dirty="0">
                          <a:latin typeface="Arial" panose="020B0604020202020204" pitchFamily="34" charset="0"/>
                          <a:cs typeface="Arial" panose="020B0604020202020204" pitchFamily="34" charset="0"/>
                        </a:rPr>
                        <a:t>L</a:t>
                      </a:r>
                    </a:p>
                  </a:txBody>
                  <a:tcPr/>
                </a:tc>
                <a:tc>
                  <a:txBody>
                    <a:bodyPr/>
                    <a:lstStyle/>
                    <a:p>
                      <a:pPr algn="ctr"/>
                      <a:r>
                        <a:rPr lang="en-US" sz="2000" dirty="0">
                          <a:latin typeface="Arial" panose="020B0604020202020204" pitchFamily="34" charset="0"/>
                          <a:cs typeface="Arial" panose="020B0604020202020204" pitchFamily="34" charset="0"/>
                        </a:rPr>
                        <a:t>55</a:t>
                      </a:r>
                    </a:p>
                  </a:txBody>
                  <a:tcPr/>
                </a:tc>
                <a:tc>
                  <a:txBody>
                    <a:bodyPr/>
                    <a:lstStyle/>
                    <a:p>
                      <a:pPr algn="ctr"/>
                      <a:r>
                        <a:rPr lang="en-US" sz="2000" dirty="0">
                          <a:latin typeface="Arial" panose="020B0604020202020204" pitchFamily="34" charset="0"/>
                          <a:cs typeface="Arial" panose="020B0604020202020204" pitchFamily="34" charset="0"/>
                        </a:rPr>
                        <a:t>63</a:t>
                      </a:r>
                    </a:p>
                  </a:txBody>
                  <a:tcPr/>
                </a:tc>
                <a:tc>
                  <a:txBody>
                    <a:bodyPr/>
                    <a:lstStyle/>
                    <a:p>
                      <a:pPr algn="ctr"/>
                      <a:r>
                        <a:rPr lang="en-US" sz="2000" dirty="0">
                          <a:latin typeface="Arial" panose="020B0604020202020204" pitchFamily="34" charset="0"/>
                          <a:cs typeface="Arial" panose="020B0604020202020204" pitchFamily="34" charset="0"/>
                        </a:rPr>
                        <a:t>-8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1"/>
                  </a:ext>
                </a:extLst>
              </a:tr>
              <a:tr h="242711">
                <a:tc>
                  <a:txBody>
                    <a:bodyPr/>
                    <a:lstStyle/>
                    <a:p>
                      <a:pPr algn="ctr"/>
                      <a:r>
                        <a:rPr lang="en-US" sz="2000" dirty="0">
                          <a:latin typeface="Arial" panose="020B0604020202020204" pitchFamily="34" charset="0"/>
                          <a:cs typeface="Arial" panose="020B0604020202020204" pitchFamily="34" charset="0"/>
                        </a:rPr>
                        <a:t>M</a:t>
                      </a:r>
                    </a:p>
                  </a:txBody>
                  <a:tcPr/>
                </a:tc>
                <a:tc>
                  <a:txBody>
                    <a:bodyPr/>
                    <a:lstStyle/>
                    <a:p>
                      <a:pPr algn="ctr"/>
                      <a:r>
                        <a:rPr lang="en-US" sz="2000" dirty="0">
                          <a:latin typeface="Arial" panose="020B0604020202020204" pitchFamily="34" charset="0"/>
                          <a:cs typeface="Arial" panose="020B0604020202020204" pitchFamily="34" charset="0"/>
                        </a:rPr>
                        <a:t>37</a:t>
                      </a:r>
                    </a:p>
                  </a:txBody>
                  <a:tcPr/>
                </a:tc>
                <a:tc>
                  <a:txBody>
                    <a:bodyPr/>
                    <a:lstStyle/>
                    <a:p>
                      <a:pPr algn="ctr"/>
                      <a:r>
                        <a:rPr lang="en-US" sz="2000" dirty="0">
                          <a:latin typeface="Arial" panose="020B0604020202020204" pitchFamily="34" charset="0"/>
                          <a:cs typeface="Arial" panose="020B0604020202020204" pitchFamily="34" charset="0"/>
                        </a:rPr>
                        <a:t>115</a:t>
                      </a:r>
                    </a:p>
                  </a:txBody>
                  <a:tcPr/>
                </a:tc>
                <a:tc>
                  <a:txBody>
                    <a:bodyPr/>
                    <a:lstStyle/>
                    <a:p>
                      <a:pPr algn="ctr"/>
                      <a:r>
                        <a:rPr lang="en-US" sz="2000" dirty="0">
                          <a:latin typeface="Arial" panose="020B0604020202020204" pitchFamily="34" charset="0"/>
                          <a:cs typeface="Arial" panose="020B0604020202020204" pitchFamily="34" charset="0"/>
                        </a:rPr>
                        <a:t>-78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2"/>
                  </a:ext>
                </a:extLst>
              </a:tr>
              <a:tr h="242711">
                <a:tc>
                  <a:txBody>
                    <a:bodyPr/>
                    <a:lstStyle/>
                    <a:p>
                      <a:pPr algn="ctr"/>
                      <a:r>
                        <a:rPr lang="en-US" sz="2000" dirty="0">
                          <a:latin typeface="Arial" panose="020B0604020202020204" pitchFamily="34" charset="0"/>
                          <a:cs typeface="Arial" panose="020B0604020202020204" pitchFamily="34" charset="0"/>
                        </a:rPr>
                        <a:t>N</a:t>
                      </a:r>
                    </a:p>
                  </a:txBody>
                  <a:tcPr/>
                </a:tc>
                <a:tc>
                  <a:txBody>
                    <a:bodyPr/>
                    <a:lstStyle/>
                    <a:p>
                      <a:pPr algn="ctr"/>
                      <a:r>
                        <a:rPr lang="en-US" sz="2000" dirty="0">
                          <a:latin typeface="Arial" panose="020B0604020202020204" pitchFamily="34" charset="0"/>
                          <a:cs typeface="Arial" panose="020B0604020202020204" pitchFamily="34" charset="0"/>
                        </a:rPr>
                        <a:t>100</a:t>
                      </a:r>
                    </a:p>
                  </a:txBody>
                  <a:tcPr/>
                </a:tc>
                <a:tc>
                  <a:txBody>
                    <a:bodyPr/>
                    <a:lstStyle/>
                    <a:p>
                      <a:pPr algn="ctr"/>
                      <a:r>
                        <a:rPr lang="en-US" sz="2000" dirty="0">
                          <a:latin typeface="Arial" panose="020B0604020202020204" pitchFamily="34" charset="0"/>
                          <a:cs typeface="Arial" panose="020B0604020202020204" pitchFamily="34" charset="0"/>
                        </a:rPr>
                        <a:t>30</a:t>
                      </a:r>
                    </a:p>
                  </a:txBody>
                  <a:tcPr/>
                </a:tc>
                <a:tc>
                  <a:txBody>
                    <a:bodyPr/>
                    <a:lstStyle/>
                    <a:p>
                      <a:pPr algn="ctr"/>
                      <a:r>
                        <a:rPr lang="en-US" sz="2000" dirty="0">
                          <a:latin typeface="Arial" panose="020B0604020202020204" pitchFamily="34" charset="0"/>
                          <a:cs typeface="Arial" panose="020B0604020202020204" pitchFamily="34" charset="0"/>
                        </a:rPr>
                        <a:t>70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3"/>
                  </a:ext>
                </a:extLst>
              </a:tr>
              <a:tr h="2427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O</a:t>
                      </a:r>
                    </a:p>
                  </a:txBody>
                  <a:tcPr/>
                </a:tc>
                <a:tc>
                  <a:txBody>
                    <a:bodyPr/>
                    <a:lstStyle/>
                    <a:p>
                      <a:pPr algn="ctr"/>
                      <a:r>
                        <a:rPr lang="en-US" sz="2000" dirty="0">
                          <a:latin typeface="Arial" panose="020B0604020202020204" pitchFamily="34" charset="0"/>
                          <a:cs typeface="Arial" panose="020B0604020202020204" pitchFamily="34" charset="0"/>
                        </a:rPr>
                        <a:t>21,000</a:t>
                      </a:r>
                    </a:p>
                  </a:txBody>
                  <a:tcPr/>
                </a:tc>
                <a:tc>
                  <a:txBody>
                    <a:bodyPr/>
                    <a:lstStyle/>
                    <a:p>
                      <a:pPr algn="ctr"/>
                      <a:r>
                        <a:rPr lang="en-US" sz="2000" dirty="0">
                          <a:latin typeface="Arial" panose="020B0604020202020204" pitchFamily="34" charset="0"/>
                          <a:cs typeface="Arial" panose="020B0604020202020204" pitchFamily="34" charset="0"/>
                        </a:rPr>
                        <a:t>600</a:t>
                      </a:r>
                    </a:p>
                  </a:txBody>
                  <a:tcPr/>
                </a:tc>
                <a:tc>
                  <a:txBody>
                    <a:bodyPr/>
                    <a:lstStyle/>
                    <a:p>
                      <a:pPr algn="ctr"/>
                      <a:r>
                        <a:rPr lang="en-US" sz="2000" dirty="0">
                          <a:latin typeface="Arial" panose="020B0604020202020204" pitchFamily="34" charset="0"/>
                          <a:cs typeface="Arial" panose="020B0604020202020204" pitchFamily="34" charset="0"/>
                        </a:rPr>
                        <a:t>20,400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4"/>
                  </a:ext>
                </a:extLst>
              </a:tr>
              <a:tr h="242711">
                <a:tc>
                  <a:txBody>
                    <a:bodyPr/>
                    <a:lstStyle/>
                    <a:p>
                      <a:pPr algn="ctr"/>
                      <a:r>
                        <a:rPr lang="en-US" sz="2000" dirty="0">
                          <a:latin typeface="Arial" panose="020B0604020202020204" pitchFamily="34" charset="0"/>
                          <a:cs typeface="Arial" panose="020B0604020202020204" pitchFamily="34" charset="0"/>
                        </a:rPr>
                        <a:t>P</a:t>
                      </a:r>
                    </a:p>
                  </a:txBody>
                  <a:tcPr/>
                </a:tc>
                <a:tc>
                  <a:txBody>
                    <a:bodyPr/>
                    <a:lstStyle/>
                    <a:p>
                      <a:pPr algn="ctr"/>
                      <a:r>
                        <a:rPr lang="en-US" sz="2000" dirty="0">
                          <a:latin typeface="Arial" panose="020B0604020202020204" pitchFamily="34" charset="0"/>
                          <a:cs typeface="Arial" panose="020B0604020202020204" pitchFamily="34" charset="0"/>
                        </a:rPr>
                        <a:t>37</a:t>
                      </a:r>
                    </a:p>
                  </a:txBody>
                  <a:tcPr/>
                </a:tc>
                <a:tc>
                  <a:txBody>
                    <a:bodyPr/>
                    <a:lstStyle/>
                    <a:p>
                      <a:pPr algn="ctr"/>
                      <a:r>
                        <a:rPr lang="en-US" sz="2000" dirty="0">
                          <a:latin typeface="Arial" panose="020B0604020202020204" pitchFamily="34" charset="0"/>
                          <a:cs typeface="Arial" panose="020B0604020202020204" pitchFamily="34" charset="0"/>
                        </a:rPr>
                        <a:t>40</a:t>
                      </a:r>
                    </a:p>
                  </a:txBody>
                  <a:tcPr/>
                </a:tc>
                <a:tc>
                  <a:txBody>
                    <a:bodyPr/>
                    <a:lstStyle/>
                    <a:p>
                      <a:pPr algn="ctr"/>
                      <a:r>
                        <a:rPr lang="en-US" sz="2000" dirty="0">
                          <a:latin typeface="Arial" panose="020B0604020202020204" pitchFamily="34" charset="0"/>
                          <a:cs typeface="Arial" panose="020B0604020202020204" pitchFamily="34" charset="0"/>
                        </a:rPr>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15"/>
                  </a:ext>
                </a:extLst>
              </a:tr>
              <a:tr h="242711">
                <a:tc>
                  <a:txBody>
                    <a:bodyPr/>
                    <a:lstStyle/>
                    <a:p>
                      <a:pPr algn="ctr"/>
                      <a:r>
                        <a:rPr lang="en-US" sz="2000" dirty="0">
                          <a:latin typeface="Arial" panose="020B0604020202020204" pitchFamily="34" charset="0"/>
                          <a:cs typeface="Arial" panose="020B0604020202020204" pitchFamily="34" charset="0"/>
                        </a:rPr>
                        <a:t>Q</a:t>
                      </a:r>
                    </a:p>
                  </a:txBody>
                  <a:tcPr/>
                </a:tc>
                <a:tc>
                  <a:txBody>
                    <a:bodyPr/>
                    <a:lstStyle/>
                    <a:p>
                      <a:pPr algn="ctr"/>
                      <a:r>
                        <a:rPr lang="en-US" sz="2000" dirty="0">
                          <a:latin typeface="Arial" panose="020B0604020202020204" pitchFamily="34" charset="0"/>
                          <a:cs typeface="Arial" panose="020B0604020202020204" pitchFamily="34" charset="0"/>
                        </a:rPr>
                        <a:t>7</a:t>
                      </a:r>
                    </a:p>
                  </a:txBody>
                  <a:tcPr/>
                </a:tc>
                <a:tc>
                  <a:txBody>
                    <a:bodyPr/>
                    <a:lstStyle/>
                    <a:p>
                      <a:pPr algn="ctr"/>
                      <a:r>
                        <a:rPr lang="en-US" sz="2000" dirty="0">
                          <a:latin typeface="Arial" panose="020B0604020202020204" pitchFamily="34" charset="0"/>
                          <a:cs typeface="Arial" panose="020B0604020202020204" pitchFamily="34" charset="0"/>
                        </a:rPr>
                        <a:t>5</a:t>
                      </a:r>
                    </a:p>
                  </a:txBody>
                  <a:tcPr/>
                </a:tc>
                <a:tc>
                  <a:txBody>
                    <a:bodyPr/>
                    <a:lstStyle/>
                    <a:p>
                      <a:pPr algn="ctr"/>
                      <a:r>
                        <a:rPr lang="en-US" sz="2000" dirty="0">
                          <a:latin typeface="Arial" panose="020B0604020202020204" pitchFamily="34" charset="0"/>
                          <a:cs typeface="Arial" panose="020B0604020202020204" pitchFamily="34" charset="0"/>
                        </a:rPr>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16"/>
                  </a:ext>
                </a:extLst>
              </a:tr>
              <a:tr h="242711">
                <a:tc>
                  <a:txBody>
                    <a:bodyPr/>
                    <a:lstStyle/>
                    <a:p>
                      <a:pPr algn="ctr"/>
                      <a:r>
                        <a:rPr lang="en-US" sz="2000" dirty="0">
                          <a:latin typeface="Arial" panose="020B0604020202020204" pitchFamily="34" charset="0"/>
                          <a:cs typeface="Arial" panose="020B0604020202020204" pitchFamily="34" charset="0"/>
                        </a:rPr>
                        <a:t>R</a:t>
                      </a:r>
                    </a:p>
                  </a:txBody>
                  <a:tcPr/>
                </a:tc>
                <a:tc>
                  <a:txBody>
                    <a:bodyPr/>
                    <a:lstStyle/>
                    <a:p>
                      <a:pPr algn="ctr"/>
                      <a:r>
                        <a:rPr lang="en-US" sz="2000" dirty="0">
                          <a:latin typeface="Arial" panose="020B0604020202020204" pitchFamily="34" charset="0"/>
                          <a:cs typeface="Arial" panose="020B0604020202020204" pitchFamily="34" charset="0"/>
                        </a:rPr>
                        <a:t>15</a:t>
                      </a:r>
                    </a:p>
                  </a:txBody>
                  <a:tcPr/>
                </a:tc>
                <a:tc>
                  <a:txBody>
                    <a:bodyPr/>
                    <a:lstStyle/>
                    <a:p>
                      <a:pPr algn="ctr"/>
                      <a:r>
                        <a:rPr lang="en-US" sz="2000" dirty="0">
                          <a:latin typeface="Arial" panose="020B0604020202020204" pitchFamily="34" charset="0"/>
                          <a:cs typeface="Arial" panose="020B0604020202020204" pitchFamily="34" charset="0"/>
                        </a:rPr>
                        <a:t>7</a:t>
                      </a:r>
                    </a:p>
                  </a:txBody>
                  <a:tcPr/>
                </a:tc>
                <a:tc>
                  <a:txBody>
                    <a:bodyPr/>
                    <a:lstStyle/>
                    <a:p>
                      <a:pPr algn="ctr"/>
                      <a:r>
                        <a:rPr lang="en-US" sz="2000" dirty="0">
                          <a:latin typeface="Arial" panose="020B0604020202020204" pitchFamily="34" charset="0"/>
                          <a:cs typeface="Arial" panose="020B0604020202020204" pitchFamily="34" charset="0"/>
                        </a:rPr>
                        <a:t>8</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7"/>
                  </a:ext>
                </a:extLst>
              </a:tr>
              <a:tr h="242711">
                <a:tc>
                  <a:txBody>
                    <a:bodyPr/>
                    <a:lstStyle/>
                    <a:p>
                      <a:pPr algn="ctr"/>
                      <a:r>
                        <a:rPr lang="en-US" sz="2000" dirty="0">
                          <a:latin typeface="Arial" panose="020B0604020202020204" pitchFamily="34" charset="0"/>
                          <a:cs typeface="Arial" panose="020B0604020202020204" pitchFamily="34" charset="0"/>
                        </a:rPr>
                        <a:t>S</a:t>
                      </a:r>
                    </a:p>
                  </a:txBody>
                  <a:tcPr/>
                </a:tc>
                <a:tc>
                  <a:txBody>
                    <a:bodyPr/>
                    <a:lstStyle/>
                    <a:p>
                      <a:pPr algn="ctr"/>
                      <a:r>
                        <a:rPr lang="en-US" sz="2000" dirty="0">
                          <a:latin typeface="Arial" panose="020B0604020202020204" pitchFamily="34" charset="0"/>
                          <a:cs typeface="Arial" panose="020B0604020202020204" pitchFamily="34" charset="0"/>
                        </a:rPr>
                        <a:t>18</a:t>
                      </a:r>
                    </a:p>
                  </a:txBody>
                  <a:tcPr/>
                </a:tc>
                <a:tc>
                  <a:txBody>
                    <a:bodyPr/>
                    <a:lstStyle/>
                    <a:p>
                      <a:pPr algn="ctr"/>
                      <a:r>
                        <a:rPr lang="en-US" sz="2000" dirty="0">
                          <a:latin typeface="Arial" panose="020B0604020202020204" pitchFamily="34" charset="0"/>
                          <a:cs typeface="Arial" panose="020B0604020202020204" pitchFamily="34" charset="0"/>
                        </a:rPr>
                        <a:t>6</a:t>
                      </a:r>
                    </a:p>
                  </a:txBody>
                  <a:tcPr/>
                </a:tc>
                <a:tc>
                  <a:txBody>
                    <a:bodyPr/>
                    <a:lstStyle/>
                    <a:p>
                      <a:pPr algn="ctr"/>
                      <a:r>
                        <a:rPr lang="en-US" sz="2000" dirty="0">
                          <a:latin typeface="Arial" panose="020B0604020202020204" pitchFamily="34" charset="0"/>
                          <a:cs typeface="Arial" panose="020B0604020202020204" pitchFamily="34" charset="0"/>
                        </a:rPr>
                        <a:t>12</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8"/>
                  </a:ext>
                </a:extLst>
              </a:tr>
              <a:tr h="242711">
                <a:tc>
                  <a:txBody>
                    <a:bodyPr/>
                    <a:lstStyle/>
                    <a:p>
                      <a:pPr algn="ctr"/>
                      <a:r>
                        <a:rPr lang="en-US" sz="2000" dirty="0">
                          <a:latin typeface="Arial" panose="020B0604020202020204" pitchFamily="34" charset="0"/>
                          <a:cs typeface="Arial" panose="020B0604020202020204" pitchFamily="34" charset="0"/>
                        </a:rPr>
                        <a:t>T</a:t>
                      </a:r>
                    </a:p>
                  </a:txBody>
                  <a:tcPr/>
                </a:tc>
                <a:tc>
                  <a:txBody>
                    <a:bodyPr/>
                    <a:lstStyle/>
                    <a:p>
                      <a:pPr algn="ctr"/>
                      <a:r>
                        <a:rPr lang="en-US" sz="2000" dirty="0">
                          <a:latin typeface="Arial" panose="020B0604020202020204" pitchFamily="34" charset="0"/>
                          <a:cs typeface="Arial" panose="020B0604020202020204" pitchFamily="34" charset="0"/>
                        </a:rPr>
                        <a:t>240</a:t>
                      </a:r>
                    </a:p>
                  </a:txBody>
                  <a:tcPr/>
                </a:tc>
                <a:tc>
                  <a:txBody>
                    <a:bodyPr/>
                    <a:lstStyle/>
                    <a:p>
                      <a:pPr algn="ctr"/>
                      <a:r>
                        <a:rPr lang="en-US" sz="2000" dirty="0">
                          <a:latin typeface="Arial" panose="020B0604020202020204" pitchFamily="34" charset="0"/>
                          <a:cs typeface="Arial" panose="020B0604020202020204" pitchFamily="34" charset="0"/>
                        </a:rPr>
                        <a:t>13</a:t>
                      </a:r>
                    </a:p>
                  </a:txBody>
                  <a:tcPr/>
                </a:tc>
                <a:tc>
                  <a:txBody>
                    <a:bodyPr/>
                    <a:lstStyle/>
                    <a:p>
                      <a:pPr algn="ctr"/>
                      <a:r>
                        <a:rPr lang="en-US" sz="2000" dirty="0">
                          <a:latin typeface="Arial" panose="020B0604020202020204" pitchFamily="34" charset="0"/>
                          <a:cs typeface="Arial" panose="020B0604020202020204" pitchFamily="34" charset="0"/>
                        </a:rPr>
                        <a:t>227</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9"/>
                  </a:ext>
                </a:extLst>
              </a:tr>
              <a:tr h="242711">
                <a:tc>
                  <a:txBody>
                    <a:bodyPr/>
                    <a:lstStyle/>
                    <a:p>
                      <a:pPr algn="ctr"/>
                      <a:r>
                        <a:rPr lang="en-US" sz="2000" dirty="0">
                          <a:latin typeface="Arial" panose="020B0604020202020204" pitchFamily="34" charset="0"/>
                          <a:cs typeface="Arial" panose="020B0604020202020204" pitchFamily="34" charset="0"/>
                        </a:rPr>
                        <a:t>U</a:t>
                      </a:r>
                    </a:p>
                  </a:txBody>
                  <a:tcPr/>
                </a:tc>
                <a:tc>
                  <a:txBody>
                    <a:bodyPr/>
                    <a:lstStyle/>
                    <a:p>
                      <a:pPr algn="ctr"/>
                      <a:r>
                        <a:rPr lang="en-US" sz="2000" dirty="0">
                          <a:latin typeface="Arial" panose="020B0604020202020204" pitchFamily="34" charset="0"/>
                          <a:cs typeface="Arial" panose="020B0604020202020204" pitchFamily="34" charset="0"/>
                        </a:rPr>
                        <a:t>15</a:t>
                      </a:r>
                    </a:p>
                  </a:txBody>
                  <a:tcPr/>
                </a:tc>
                <a:tc>
                  <a:txBody>
                    <a:bodyPr/>
                    <a:lstStyle/>
                    <a:p>
                      <a:pPr algn="ctr"/>
                      <a:r>
                        <a:rPr lang="en-US" sz="2000" dirty="0">
                          <a:latin typeface="Arial" panose="020B0604020202020204" pitchFamily="34" charset="0"/>
                          <a:cs typeface="Arial" panose="020B0604020202020204" pitchFamily="34" charset="0"/>
                        </a:rPr>
                        <a:t>14</a:t>
                      </a:r>
                    </a:p>
                  </a:txBody>
                  <a:tcPr/>
                </a:tc>
                <a:tc>
                  <a:txBody>
                    <a:bodyPr/>
                    <a:lstStyle/>
                    <a:p>
                      <a:pPr algn="ctr"/>
                      <a:r>
                        <a:rPr lang="en-US" sz="2000" dirty="0">
                          <a:latin typeface="Arial" panose="020B0604020202020204" pitchFamily="34" charset="0"/>
                          <a:cs typeface="Arial" panose="020B0604020202020204" pitchFamily="34" charset="0"/>
                        </a:rPr>
                        <a:t>1</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20"/>
                  </a:ext>
                </a:extLst>
              </a:tr>
              <a:tr h="242711">
                <a:tc>
                  <a:txBody>
                    <a:bodyPr/>
                    <a:lstStyle/>
                    <a:p>
                      <a:pPr algn="ctr"/>
                      <a:r>
                        <a:rPr lang="en-US" sz="2000" dirty="0">
                          <a:latin typeface="Arial" panose="020B0604020202020204" pitchFamily="34" charset="0"/>
                          <a:cs typeface="Arial" panose="020B0604020202020204" pitchFamily="34" charset="0"/>
                        </a:rPr>
                        <a:t>V</a:t>
                      </a:r>
                    </a:p>
                  </a:txBody>
                  <a:tcPr/>
                </a:tc>
                <a:tc>
                  <a:txBody>
                    <a:bodyPr/>
                    <a:lstStyle/>
                    <a:p>
                      <a:pPr algn="ctr"/>
                      <a:r>
                        <a:rPr lang="en-US" sz="2000" dirty="0">
                          <a:latin typeface="Arial" panose="020B0604020202020204" pitchFamily="34" charset="0"/>
                          <a:cs typeface="Arial" panose="020B0604020202020204" pitchFamily="34" charset="0"/>
                        </a:rPr>
                        <a:t>77</a:t>
                      </a:r>
                    </a:p>
                  </a:txBody>
                  <a:tcPr/>
                </a:tc>
                <a:tc>
                  <a:txBody>
                    <a:bodyPr/>
                    <a:lstStyle/>
                    <a:p>
                      <a:pPr algn="ctr"/>
                      <a:r>
                        <a:rPr lang="en-US" sz="2000" dirty="0">
                          <a:latin typeface="Arial" panose="020B0604020202020204" pitchFamily="34" charset="0"/>
                          <a:cs typeface="Arial" panose="020B0604020202020204" pitchFamily="34" charset="0"/>
                        </a:rPr>
                        <a:t>16</a:t>
                      </a:r>
                    </a:p>
                  </a:txBody>
                  <a:tcPr/>
                </a:tc>
                <a:tc>
                  <a:txBody>
                    <a:bodyPr/>
                    <a:lstStyle/>
                    <a:p>
                      <a:pPr algn="ctr"/>
                      <a:r>
                        <a:rPr lang="en-US" sz="2000" dirty="0">
                          <a:latin typeface="Arial" panose="020B0604020202020204" pitchFamily="34" charset="0"/>
                          <a:cs typeface="Arial" panose="020B0604020202020204" pitchFamily="34" charset="0"/>
                        </a:rPr>
                        <a:t>61</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21"/>
                  </a:ext>
                </a:extLst>
              </a:tr>
              <a:tr h="242711">
                <a:tc>
                  <a:txBody>
                    <a:bodyPr/>
                    <a:lstStyle/>
                    <a:p>
                      <a:pPr algn="ctr"/>
                      <a:r>
                        <a:rPr lang="en-US" sz="2000" dirty="0">
                          <a:latin typeface="Arial" panose="020B0604020202020204" pitchFamily="34" charset="0"/>
                          <a:cs typeface="Arial" panose="020B0604020202020204" pitchFamily="34" charset="0"/>
                        </a:rPr>
                        <a:t>W</a:t>
                      </a:r>
                    </a:p>
                  </a:txBody>
                  <a:tcPr/>
                </a:tc>
                <a:tc>
                  <a:txBody>
                    <a:bodyPr/>
                    <a:lstStyle/>
                    <a:p>
                      <a:pPr algn="ctr"/>
                      <a:r>
                        <a:rPr lang="en-US" sz="2000" dirty="0">
                          <a:latin typeface="Arial" panose="020B0604020202020204" pitchFamily="34" charset="0"/>
                          <a:cs typeface="Arial" panose="020B0604020202020204" pitchFamily="34" charset="0"/>
                        </a:rPr>
                        <a:t>15</a:t>
                      </a:r>
                    </a:p>
                  </a:txBody>
                  <a:tcPr/>
                </a:tc>
                <a:tc>
                  <a:txBody>
                    <a:bodyPr/>
                    <a:lstStyle/>
                    <a:p>
                      <a:pPr algn="ctr"/>
                      <a:r>
                        <a:rPr lang="en-US" sz="2000" dirty="0">
                          <a:latin typeface="Arial" panose="020B0604020202020204" pitchFamily="34" charset="0"/>
                          <a:cs typeface="Arial" panose="020B0604020202020204" pitchFamily="34" charset="0"/>
                        </a:rPr>
                        <a:t>14</a:t>
                      </a:r>
                    </a:p>
                  </a:txBody>
                  <a:tcPr/>
                </a:tc>
                <a:tc>
                  <a:txBody>
                    <a:bodyPr/>
                    <a:lstStyle/>
                    <a:p>
                      <a:pPr algn="ctr"/>
                      <a:r>
                        <a:rPr lang="en-US" sz="2000" dirty="0">
                          <a:latin typeface="Arial" panose="020B0604020202020204" pitchFamily="34" charset="0"/>
                          <a:cs typeface="Arial" panose="020B0604020202020204" pitchFamily="34" charset="0"/>
                        </a:rPr>
                        <a:t>1</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22"/>
                  </a:ext>
                </a:extLst>
              </a:tr>
              <a:tr h="2427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X</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85</a:t>
                      </a:r>
                    </a:p>
                  </a:txBody>
                  <a:tcPr/>
                </a:tc>
                <a:tc>
                  <a:txBody>
                    <a:bodyPr/>
                    <a:lstStyle/>
                    <a:p>
                      <a:pPr algn="ctr"/>
                      <a:r>
                        <a:rPr lang="en-US" sz="2000" dirty="0">
                          <a:latin typeface="Arial" panose="020B0604020202020204" pitchFamily="34" charset="0"/>
                          <a:cs typeface="Arial" panose="020B0604020202020204" pitchFamily="34" charset="0"/>
                        </a:rPr>
                        <a:t>6</a:t>
                      </a:r>
                    </a:p>
                  </a:txBody>
                  <a:tcPr/>
                </a:tc>
                <a:tc>
                  <a:txBody>
                    <a:bodyPr/>
                    <a:lstStyle/>
                    <a:p>
                      <a:pPr algn="ctr"/>
                      <a:r>
                        <a:rPr lang="en-US" sz="2000" dirty="0">
                          <a:latin typeface="Arial" panose="020B0604020202020204" pitchFamily="34" charset="0"/>
                          <a:cs typeface="Arial" panose="020B0604020202020204" pitchFamily="34" charset="0"/>
                        </a:rPr>
                        <a:t>79</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23"/>
                  </a:ext>
                </a:extLst>
              </a:tr>
              <a:tr h="242711">
                <a:tc>
                  <a:txBody>
                    <a:bodyPr/>
                    <a:lstStyle/>
                    <a:p>
                      <a:pPr algn="ctr"/>
                      <a:r>
                        <a:rPr lang="en-US" sz="2000" dirty="0">
                          <a:latin typeface="Arial" panose="020B0604020202020204" pitchFamily="34" charset="0"/>
                          <a:cs typeface="Arial" panose="020B0604020202020204" pitchFamily="34" charset="0"/>
                        </a:rPr>
                        <a:t>Y</a:t>
                      </a:r>
                    </a:p>
                  </a:txBody>
                  <a:tcPr/>
                </a:tc>
                <a:tc>
                  <a:txBody>
                    <a:bodyPr/>
                    <a:lstStyle/>
                    <a:p>
                      <a:pPr algn="ctr"/>
                      <a:r>
                        <a:rPr lang="en-US" sz="2000" dirty="0">
                          <a:latin typeface="Arial" panose="020B0604020202020204" pitchFamily="34" charset="0"/>
                          <a:cs typeface="Arial" panose="020B0604020202020204" pitchFamily="34" charset="0"/>
                        </a:rPr>
                        <a:t>86</a:t>
                      </a:r>
                    </a:p>
                  </a:txBody>
                  <a:tcPr/>
                </a:tc>
                <a:tc>
                  <a:txBody>
                    <a:bodyPr/>
                    <a:lstStyle/>
                    <a:p>
                      <a:pPr algn="ctr"/>
                      <a:r>
                        <a:rPr lang="en-US" sz="2000" dirty="0">
                          <a:latin typeface="Arial" panose="020B0604020202020204" pitchFamily="34" charset="0"/>
                          <a:cs typeface="Arial" panose="020B0604020202020204" pitchFamily="34" charset="0"/>
                        </a:rPr>
                        <a:t>8</a:t>
                      </a:r>
                    </a:p>
                  </a:txBody>
                  <a:tcPr/>
                </a:tc>
                <a:tc>
                  <a:txBody>
                    <a:bodyPr/>
                    <a:lstStyle/>
                    <a:p>
                      <a:pPr algn="ctr"/>
                      <a:r>
                        <a:rPr lang="en-US" sz="2000" dirty="0">
                          <a:latin typeface="Arial" panose="020B0604020202020204" pitchFamily="34" charset="0"/>
                          <a:cs typeface="Arial" panose="020B0604020202020204" pitchFamily="34" charset="0"/>
                        </a:rPr>
                        <a:t>78</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24"/>
                  </a:ext>
                </a:extLst>
              </a:tr>
            </a:tbl>
          </a:graphicData>
        </a:graphic>
      </p:graphicFrame>
    </p:spTree>
    <p:extLst>
      <p:ext uri="{BB962C8B-B14F-4D97-AF65-F5344CB8AC3E}">
        <p14:creationId xmlns:p14="http://schemas.microsoft.com/office/powerpoint/2010/main" val="41329045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Nonparametric alternatives: sign test</a:t>
            </a:r>
            <a:endParaRPr lang="en-CA" dirty="0"/>
          </a:p>
        </p:txBody>
      </p:sp>
      <p:pic>
        <p:nvPicPr>
          <p:cNvPr id="4" name="Picture 2" descr="Two damselflies are show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3561" y="1565753"/>
            <a:ext cx="3386779" cy="51303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5676" y="1565753"/>
            <a:ext cx="3645074" cy="954107"/>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E.g., sexual conflict and speciation rates</a:t>
            </a:r>
            <a:endParaRPr lang="en-CA" sz="2800" dirty="0">
              <a:latin typeface="Arial" panose="020B0604020202020204" pitchFamily="34" charset="0"/>
              <a:cs typeface="Arial" panose="020B0604020202020204" pitchFamily="34" charset="0"/>
            </a:endParaRPr>
          </a:p>
        </p:txBody>
      </p:sp>
      <p:pic>
        <p:nvPicPr>
          <p:cNvPr id="6" name="Picture 2" descr="A histogram is shown with two outliers.&#10;The horizontal axis represents difference in species number, ranging from 0 to 25,000. The vertical axis represents frequency, ranging from 0 to 20. The approximate data are as follows. Difference in species number less than 0, frequency 1 to 7; 0 to 500, frequency 17; 1000 to 1500, frequency 1; 20,400, frequency 1.&#10;A histogram shows the frequency of difference in species number.&#10;The horizontal axis represents Difference in species number with points ranging from 0 to 25,000 with increments of 5000. The vertical axis represents Frequency with points ranging from 0 to 20 with increments of 5. The approximate data are as follows: minus 1000 to minus 500 Difference in species number, frequency 1; minus 500 to 0 Difference in species number, frequency 6; 0 to 500 Difference in species number, frequency 16; 500 to 1000 Difference in species number, frequency 1; 20,500 to 21,000 Difference in species number, frequency 1."/>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13358" y="2906037"/>
            <a:ext cx="4441889" cy="3343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2770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Nonparametric alternatives: sign test</a:t>
            </a:r>
            <a:endParaRPr lang="en-CA" dirty="0"/>
          </a:p>
        </p:txBody>
      </p:sp>
      <p:pic>
        <p:nvPicPr>
          <p:cNvPr id="4" name="Picture 2" descr="Two damselflies are show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57221" y="1565753"/>
            <a:ext cx="3386779" cy="51303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5676" y="1565753"/>
            <a:ext cx="3645074" cy="954107"/>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E.g., sexual conflict and speciation rates</a:t>
            </a:r>
            <a:endParaRPr lang="en-CA" sz="28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283346" y="2760050"/>
                <a:ext cx="5473875" cy="3539430"/>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0</a:t>
                </a:r>
                <a:r>
                  <a:rPr lang="en-CA" sz="2800" dirty="0" smtClean="0">
                    <a:latin typeface="Arial" panose="020B0604020202020204" pitchFamily="34" charset="0"/>
                    <a:cs typeface="Arial" panose="020B0604020202020204" pitchFamily="34" charset="0"/>
                  </a:rPr>
                  <a:t>: The median difference in number of species between insect groups is zero </a:t>
                </a:r>
                <a14:m>
                  <m:oMath xmlns:m="http://schemas.openxmlformats.org/officeDocument/2006/math">
                    <m:r>
                      <a:rPr lang="en-CA" sz="2800" b="0" i="0" smtClean="0">
                        <a:latin typeface="Cambria Math" panose="02040503050406030204" pitchFamily="18" charset="0"/>
                        <a:ea typeface="Cambria Math" panose="02040503050406030204" pitchFamily="18" charset="0"/>
                        <a:cs typeface="Arial" panose="020B0604020202020204" pitchFamily="34" charset="0"/>
                      </a:rPr>
                      <m:t>(</m:t>
                    </m:r>
                    <m:sSub>
                      <m:sSubPr>
                        <m:ctrlPr>
                          <a:rPr lang="en-CA" sz="2800" i="1" smtClean="0">
                            <a:latin typeface="Cambria Math" panose="02040503050406030204" pitchFamily="18" charset="0"/>
                            <a:ea typeface="Cambria Math" panose="02040503050406030204" pitchFamily="18" charset="0"/>
                            <a:cs typeface="Arial" panose="020B0604020202020204" pitchFamily="34" charset="0"/>
                          </a:rPr>
                        </m:ctrlPr>
                      </m:sSubPr>
                      <m:e>
                        <m:r>
                          <a:rPr lang="en-CA" sz="2800" b="0" i="1" smtClean="0">
                            <a:latin typeface="Cambria Math" panose="02040503050406030204" pitchFamily="18" charset="0"/>
                            <a:ea typeface="Cambria Math" panose="02040503050406030204" pitchFamily="18" charset="0"/>
                            <a:cs typeface="Arial" panose="020B0604020202020204" pitchFamily="34" charset="0"/>
                          </a:rPr>
                          <m:t>𝑚</m:t>
                        </m:r>
                      </m:e>
                      <m:sub>
                        <m:r>
                          <a:rPr lang="en-CA" sz="2800" b="0" i="1" smtClean="0">
                            <a:latin typeface="Cambria Math" panose="02040503050406030204" pitchFamily="18" charset="0"/>
                            <a:ea typeface="Cambria Math" panose="02040503050406030204" pitchFamily="18" charset="0"/>
                            <a:cs typeface="Arial" panose="020B0604020202020204" pitchFamily="34" charset="0"/>
                          </a:rPr>
                          <m:t>𝑑</m:t>
                        </m:r>
                      </m:sub>
                    </m:sSub>
                    <m:r>
                      <a:rPr lang="en-CA" sz="2800" b="0" i="1" smtClean="0">
                        <a:latin typeface="Cambria Math" panose="02040503050406030204" pitchFamily="18" charset="0"/>
                        <a:ea typeface="Cambria Math" panose="02040503050406030204" pitchFamily="18" charset="0"/>
                        <a:cs typeface="Arial" panose="020B0604020202020204" pitchFamily="34" charset="0"/>
                      </a:rPr>
                      <m:t>=0)</m:t>
                    </m:r>
                  </m:oMath>
                </a14:m>
                <a:endParaRPr lang="en-CA" sz="2800" dirty="0" smtClean="0">
                  <a:latin typeface="Arial" panose="020B0604020202020204" pitchFamily="34" charset="0"/>
                  <a:cs typeface="Arial" panose="020B0604020202020204" pitchFamily="34" charset="0"/>
                </a:endParaRPr>
              </a:p>
              <a:p>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1</a:t>
                </a:r>
                <a:r>
                  <a:rPr lang="en-CA" sz="2800" dirty="0" smtClean="0">
                    <a:latin typeface="Arial" panose="020B0604020202020204" pitchFamily="34" charset="0"/>
                    <a:cs typeface="Arial" panose="020B0604020202020204" pitchFamily="34" charset="0"/>
                  </a:rPr>
                  <a:t>: The median difference in number of species between these groups is not zero </a:t>
                </a:r>
                <a14:m>
                  <m:oMath xmlns:m="http://schemas.openxmlformats.org/officeDocument/2006/math">
                    <m:r>
                      <a:rPr lang="en-CA" sz="2800">
                        <a:latin typeface="Cambria Math" panose="02040503050406030204" pitchFamily="18" charset="0"/>
                        <a:ea typeface="Cambria Math" panose="02040503050406030204" pitchFamily="18" charset="0"/>
                        <a:cs typeface="Arial" panose="020B0604020202020204" pitchFamily="34" charset="0"/>
                      </a:rPr>
                      <m:t>(</m:t>
                    </m:r>
                    <m:sSub>
                      <m:sSubPr>
                        <m:ctrlPr>
                          <a:rPr lang="en-CA" sz="2800" i="1">
                            <a:latin typeface="Cambria Math" panose="02040503050406030204" pitchFamily="18" charset="0"/>
                            <a:ea typeface="Cambria Math" panose="02040503050406030204" pitchFamily="18" charset="0"/>
                            <a:cs typeface="Arial" panose="020B0604020202020204" pitchFamily="34" charset="0"/>
                          </a:rPr>
                        </m:ctrlPr>
                      </m:sSubPr>
                      <m:e>
                        <m:r>
                          <a:rPr lang="en-CA" sz="2800" i="1">
                            <a:latin typeface="Cambria Math" panose="02040503050406030204" pitchFamily="18" charset="0"/>
                            <a:ea typeface="Cambria Math" panose="02040503050406030204" pitchFamily="18" charset="0"/>
                            <a:cs typeface="Arial" panose="020B0604020202020204" pitchFamily="34" charset="0"/>
                          </a:rPr>
                          <m:t>𝑚</m:t>
                        </m:r>
                      </m:e>
                      <m:sub>
                        <m:r>
                          <a:rPr lang="en-CA" sz="2800" i="1">
                            <a:latin typeface="Cambria Math" panose="02040503050406030204" pitchFamily="18" charset="0"/>
                            <a:ea typeface="Cambria Math" panose="02040503050406030204" pitchFamily="18" charset="0"/>
                            <a:cs typeface="Arial" panose="020B0604020202020204" pitchFamily="34" charset="0"/>
                          </a:rPr>
                          <m:t>𝑑</m:t>
                        </m:r>
                      </m:sub>
                    </m:sSub>
                    <m:r>
                      <a:rPr lang="en-CA" sz="2800" i="1" smtClean="0">
                        <a:latin typeface="Cambria Math" panose="02040503050406030204" pitchFamily="18" charset="0"/>
                        <a:ea typeface="Cambria Math" panose="02040503050406030204" pitchFamily="18" charset="0"/>
                        <a:cs typeface="Arial" panose="020B0604020202020204" pitchFamily="34" charset="0"/>
                      </a:rPr>
                      <m:t>≠</m:t>
                    </m:r>
                    <m:r>
                      <a:rPr lang="en-CA" sz="2800" i="1">
                        <a:latin typeface="Cambria Math" panose="02040503050406030204" pitchFamily="18" charset="0"/>
                        <a:ea typeface="Cambria Math" panose="02040503050406030204" pitchFamily="18" charset="0"/>
                        <a:cs typeface="Arial" panose="020B0604020202020204" pitchFamily="34" charset="0"/>
                      </a:rPr>
                      <m:t>0)</m:t>
                    </m:r>
                  </m:oMath>
                </a14:m>
                <a:endParaRPr lang="en-CA" sz="2800" dirty="0">
                  <a:latin typeface="Arial" panose="020B0604020202020204" pitchFamily="34" charset="0"/>
                  <a:cs typeface="Arial" panose="020B0604020202020204" pitchFamily="34" charset="0"/>
                </a:endParaRPr>
              </a:p>
              <a:p>
                <a:endParaRPr lang="en-CA" sz="2800" dirty="0">
                  <a:latin typeface="Arial" panose="020B0604020202020204" pitchFamily="34" charset="0"/>
                  <a:cs typeface="Arial" panose="020B0604020202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83346" y="2760050"/>
                <a:ext cx="5473875" cy="3539430"/>
              </a:xfrm>
              <a:prstGeom prst="rect">
                <a:avLst/>
              </a:prstGeom>
              <a:blipFill rotWithShape="0">
                <a:blip r:embed="rId4"/>
                <a:stretch>
                  <a:fillRect l="-2227" t="-1897"/>
                </a:stretch>
              </a:blipFill>
            </p:spPr>
            <p:txBody>
              <a:bodyPr/>
              <a:lstStyle/>
              <a:p>
                <a:r>
                  <a:rPr lang="en-CA">
                    <a:noFill/>
                  </a:rPr>
                  <a:t> </a:t>
                </a:r>
              </a:p>
            </p:txBody>
          </p:sp>
        </mc:Fallback>
      </mc:AlternateContent>
    </p:spTree>
    <p:extLst>
      <p:ext uri="{BB962C8B-B14F-4D97-AF65-F5344CB8AC3E}">
        <p14:creationId xmlns:p14="http://schemas.microsoft.com/office/powerpoint/2010/main" val="16797947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Placeholder 4"/>
          <p:cNvGraphicFramePr>
            <a:graphicFrameLocks/>
          </p:cNvGraphicFramePr>
          <p:nvPr>
            <p:extLst/>
          </p:nvPr>
        </p:nvGraphicFramePr>
        <p:xfrm>
          <a:off x="1246220" y="348993"/>
          <a:ext cx="6954317" cy="11917680"/>
        </p:xfrm>
        <a:graphic>
          <a:graphicData uri="http://schemas.openxmlformats.org/drawingml/2006/table">
            <a:tbl>
              <a:tblPr firstRow="1" bandRow="1">
                <a:tableStyleId>{5940675A-B579-460E-94D1-54222C63F5DA}</a:tableStyleId>
              </a:tblPr>
              <a:tblGrid>
                <a:gridCol w="1152395">
                  <a:extLst>
                    <a:ext uri="{9D8B030D-6E8A-4147-A177-3AD203B41FA5}">
                      <a16:colId xmlns:a16="http://schemas.microsoft.com/office/drawing/2014/main" xmlns="" val="20000"/>
                    </a:ext>
                  </a:extLst>
                </a:gridCol>
                <a:gridCol w="1521204">
                  <a:extLst>
                    <a:ext uri="{9D8B030D-6E8A-4147-A177-3AD203B41FA5}">
                      <a16:colId xmlns:a16="http://schemas.microsoft.com/office/drawing/2014/main" xmlns="" val="20001"/>
                    </a:ext>
                  </a:extLst>
                </a:gridCol>
                <a:gridCol w="1374206">
                  <a:extLst>
                    <a:ext uri="{9D8B030D-6E8A-4147-A177-3AD203B41FA5}">
                      <a16:colId xmlns:a16="http://schemas.microsoft.com/office/drawing/2014/main" xmlns="" val="20002"/>
                    </a:ext>
                  </a:extLst>
                </a:gridCol>
                <a:gridCol w="1482556">
                  <a:extLst>
                    <a:ext uri="{9D8B030D-6E8A-4147-A177-3AD203B41FA5}">
                      <a16:colId xmlns:a16="http://schemas.microsoft.com/office/drawing/2014/main" xmlns="" val="20003"/>
                    </a:ext>
                  </a:extLst>
                </a:gridCol>
                <a:gridCol w="1423956">
                  <a:extLst>
                    <a:ext uri="{9D8B030D-6E8A-4147-A177-3AD203B41FA5}">
                      <a16:colId xmlns:a16="http://schemas.microsoft.com/office/drawing/2014/main" xmlns="" val="20004"/>
                    </a:ext>
                  </a:extLst>
                </a:gridCol>
              </a:tblGrid>
              <a:tr h="0">
                <a:tc>
                  <a:txBody>
                    <a:bodyPr/>
                    <a:lstStyle/>
                    <a:p>
                      <a:pPr algn="ctr"/>
                      <a:endParaRPr lang="en-US" sz="2000" b="1" dirty="0">
                        <a:latin typeface="Arial" panose="020B0604020202020204" pitchFamily="34" charset="0"/>
                        <a:cs typeface="Arial" panose="020B0604020202020204" pitchFamily="34" charset="0"/>
                      </a:endParaRPr>
                    </a:p>
                  </a:txBody>
                  <a:tcPr/>
                </a:tc>
                <a:tc>
                  <a:txBody>
                    <a:bodyPr/>
                    <a:lstStyle/>
                    <a:p>
                      <a:pPr algn="ctr"/>
                      <a:r>
                        <a:rPr lang="en-US" sz="2000" b="1" dirty="0">
                          <a:latin typeface="Arial" panose="020B0604020202020204" pitchFamily="34" charset="0"/>
                          <a:cs typeface="Arial" panose="020B0604020202020204" pitchFamily="34" charset="0"/>
                        </a:rPr>
                        <a:t>Number of species</a:t>
                      </a:r>
                    </a:p>
                  </a:txBody>
                  <a:tcPr/>
                </a:tc>
                <a:tc>
                  <a:txBody>
                    <a:bodyPr/>
                    <a:lstStyle/>
                    <a:p>
                      <a:pPr algn="ctr"/>
                      <a:r>
                        <a:rPr lang="en-US" sz="2000" b="1" dirty="0">
                          <a:latin typeface="Arial" panose="020B0604020202020204" pitchFamily="34" charset="0"/>
                          <a:cs typeface="Arial" panose="020B0604020202020204" pitchFamily="34" charset="0"/>
                        </a:rPr>
                        <a:t>Number of species</a:t>
                      </a:r>
                    </a:p>
                  </a:txBody>
                  <a:tcPr/>
                </a:tc>
                <a:tc>
                  <a:txBody>
                    <a:bodyPr/>
                    <a:lstStyle/>
                    <a:p>
                      <a:pPr algn="ctr"/>
                      <a:endParaRPr lang="en-US" sz="2000" b="1" dirty="0">
                        <a:latin typeface="Arial" panose="020B0604020202020204" pitchFamily="34" charset="0"/>
                        <a:cs typeface="Arial" panose="020B0604020202020204" pitchFamily="34" charset="0"/>
                      </a:endParaRPr>
                    </a:p>
                  </a:txBody>
                  <a:tcPr/>
                </a:tc>
                <a:tc>
                  <a:txBody>
                    <a:bodyPr/>
                    <a:lstStyle/>
                    <a:p>
                      <a:pPr algn="ctr"/>
                      <a:endParaRPr lang="en-US"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656234207"/>
                  </a:ext>
                </a:extLst>
              </a:tr>
              <a:tr h="242711">
                <a:tc>
                  <a:txBody>
                    <a:bodyPr/>
                    <a:lstStyle/>
                    <a:p>
                      <a:pPr algn="ctr"/>
                      <a:r>
                        <a:rPr lang="en-US" sz="2000" b="1" i="0" kern="1200" dirty="0">
                          <a:solidFill>
                            <a:schemeClr val="tx1"/>
                          </a:solidFill>
                          <a:effectLst/>
                          <a:latin typeface="Arial" panose="020B0604020202020204" pitchFamily="34" charset="0"/>
                          <a:ea typeface="+mn-ea"/>
                          <a:cs typeface="Arial" panose="020B0604020202020204" pitchFamily="34" charset="0"/>
                        </a:rPr>
                        <a:t>Taxon pair</a:t>
                      </a:r>
                      <a:r>
                        <a:rPr lang="en-US" sz="2000" b="1" dirty="0">
                          <a:latin typeface="Arial" panose="020B0604020202020204" pitchFamily="34" charset="0"/>
                          <a:cs typeface="Arial" panose="020B0604020202020204" pitchFamily="34" charset="0"/>
                        </a:rPr>
                        <a:t> </a:t>
                      </a:r>
                    </a:p>
                  </a:txBody>
                  <a:tcPr/>
                </a:tc>
                <a:tc>
                  <a:txBody>
                    <a:bodyPr/>
                    <a:lstStyle/>
                    <a:p>
                      <a:pPr algn="ctr"/>
                      <a:r>
                        <a:rPr lang="en-US" sz="2000" b="1" dirty="0">
                          <a:latin typeface="Arial" panose="020B0604020202020204" pitchFamily="34" charset="0"/>
                          <a:cs typeface="Arial" panose="020B0604020202020204" pitchFamily="34" charset="0"/>
                        </a:rPr>
                        <a:t>Multiple-mating group</a:t>
                      </a:r>
                    </a:p>
                  </a:txBody>
                  <a:tcPr/>
                </a:tc>
                <a:tc>
                  <a:txBody>
                    <a:bodyPr/>
                    <a:lstStyle/>
                    <a:p>
                      <a:pPr algn="ctr"/>
                      <a:r>
                        <a:rPr lang="en-US" sz="2000" b="1" dirty="0">
                          <a:latin typeface="Arial" panose="020B0604020202020204" pitchFamily="34" charset="0"/>
                          <a:cs typeface="Arial" panose="020B0604020202020204" pitchFamily="34" charset="0"/>
                        </a:rPr>
                        <a:t>Single-mating group</a:t>
                      </a:r>
                    </a:p>
                  </a:txBody>
                  <a:tcPr/>
                </a:tc>
                <a:tc>
                  <a:txBody>
                    <a:bodyPr/>
                    <a:lstStyle/>
                    <a:p>
                      <a:pPr algn="ctr"/>
                      <a:r>
                        <a:rPr lang="en-US" sz="2000" b="1" dirty="0">
                          <a:latin typeface="Arial" panose="020B0604020202020204" pitchFamily="34" charset="0"/>
                          <a:cs typeface="Arial" panose="020B0604020202020204" pitchFamily="34" charset="0"/>
                        </a:rPr>
                        <a:t>Difference</a:t>
                      </a:r>
                    </a:p>
                  </a:txBody>
                  <a:tcPr/>
                </a:tc>
                <a:tc>
                  <a:txBody>
                    <a:bodyPr/>
                    <a:lstStyle/>
                    <a:p>
                      <a:pPr algn="ctr"/>
                      <a:r>
                        <a:rPr lang="en-US" sz="2000" b="1">
                          <a:latin typeface="Arial" panose="020B0604020202020204" pitchFamily="34" charset="0"/>
                          <a:cs typeface="Arial" panose="020B0604020202020204" pitchFamily="34" charset="0"/>
                        </a:rPr>
                        <a:t>Above (+) </a:t>
                      </a:r>
                      <a:r>
                        <a:rPr lang="en-US" sz="2000" b="1" dirty="0">
                          <a:latin typeface="Arial" panose="020B0604020202020204" pitchFamily="34" charset="0"/>
                          <a:cs typeface="Arial" panose="020B0604020202020204" pitchFamily="34" charset="0"/>
                        </a:rPr>
                        <a:t>or below </a:t>
                      </a:r>
                      <a:r>
                        <a:rPr lang="en-US" sz="2000" b="1">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zero</a:t>
                      </a:r>
                    </a:p>
                  </a:txBody>
                  <a:tcPr/>
                </a:tc>
                <a:extLst>
                  <a:ext uri="{0D108BD9-81ED-4DB2-BD59-A6C34878D82A}">
                    <a16:rowId xmlns:a16="http://schemas.microsoft.com/office/drawing/2014/main" xmlns="" val="663553410"/>
                  </a:ext>
                </a:extLst>
              </a:tr>
              <a:tr h="242711">
                <a:tc>
                  <a:txBody>
                    <a:bodyPr/>
                    <a:lstStyle/>
                    <a:p>
                      <a:pPr algn="ctr"/>
                      <a:r>
                        <a:rPr lang="en-US" sz="2000" dirty="0">
                          <a:latin typeface="Arial" panose="020B0604020202020204" pitchFamily="34" charset="0"/>
                          <a:cs typeface="Arial" panose="020B0604020202020204" pitchFamily="34" charset="0"/>
                        </a:rPr>
                        <a:t>A</a:t>
                      </a:r>
                    </a:p>
                  </a:txBody>
                  <a:tcPr/>
                </a:tc>
                <a:tc>
                  <a:txBody>
                    <a:bodyPr/>
                    <a:lstStyle/>
                    <a:p>
                      <a:pPr algn="ctr"/>
                      <a:r>
                        <a:rPr lang="en-US" sz="2000" dirty="0">
                          <a:latin typeface="Arial" panose="020B0604020202020204" pitchFamily="34" charset="0"/>
                          <a:cs typeface="Arial" panose="020B0604020202020204" pitchFamily="34" charset="0"/>
                        </a:rPr>
                        <a:t>53</a:t>
                      </a:r>
                    </a:p>
                  </a:txBody>
                  <a:tcPr/>
                </a:tc>
                <a:tc>
                  <a:txBody>
                    <a:bodyPr/>
                    <a:lstStyle/>
                    <a:p>
                      <a:pPr algn="ctr"/>
                      <a:r>
                        <a:rPr lang="en-US" sz="2000" dirty="0">
                          <a:latin typeface="Arial" panose="020B0604020202020204" pitchFamily="34" charset="0"/>
                          <a:cs typeface="Arial" panose="020B0604020202020204" pitchFamily="34" charset="0"/>
                        </a:rPr>
                        <a:t>10</a:t>
                      </a:r>
                    </a:p>
                  </a:txBody>
                  <a:tcPr/>
                </a:tc>
                <a:tc>
                  <a:txBody>
                    <a:bodyPr/>
                    <a:lstStyle/>
                    <a:p>
                      <a:pPr algn="ctr"/>
                      <a:r>
                        <a:rPr lang="en-US" sz="2000" dirty="0">
                          <a:latin typeface="Arial" panose="020B0604020202020204" pitchFamily="34" charset="0"/>
                          <a:cs typeface="Arial" panose="020B0604020202020204" pitchFamily="34" charset="0"/>
                        </a:rPr>
                        <a:t>43</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0"/>
                  </a:ext>
                </a:extLst>
              </a:tr>
              <a:tr h="242711">
                <a:tc>
                  <a:txBody>
                    <a:bodyPr/>
                    <a:lstStyle/>
                    <a:p>
                      <a:pPr algn="ctr"/>
                      <a:r>
                        <a:rPr lang="en-US" sz="2000" dirty="0">
                          <a:latin typeface="Arial" panose="020B0604020202020204" pitchFamily="34" charset="0"/>
                          <a:cs typeface="Arial" panose="020B0604020202020204" pitchFamily="34" charset="0"/>
                        </a:rPr>
                        <a:t>B</a:t>
                      </a:r>
                    </a:p>
                  </a:txBody>
                  <a:tcPr/>
                </a:tc>
                <a:tc>
                  <a:txBody>
                    <a:bodyPr/>
                    <a:lstStyle/>
                    <a:p>
                      <a:pPr algn="ctr"/>
                      <a:r>
                        <a:rPr lang="en-US" sz="2000" dirty="0">
                          <a:latin typeface="Arial" panose="020B0604020202020204" pitchFamily="34" charset="0"/>
                          <a:cs typeface="Arial" panose="020B0604020202020204" pitchFamily="34" charset="0"/>
                        </a:rPr>
                        <a:t>73</a:t>
                      </a:r>
                    </a:p>
                  </a:txBody>
                  <a:tcPr/>
                </a:tc>
                <a:tc>
                  <a:txBody>
                    <a:bodyPr/>
                    <a:lstStyle/>
                    <a:p>
                      <a:pPr algn="ctr"/>
                      <a:r>
                        <a:rPr lang="en-US" sz="2000" dirty="0">
                          <a:latin typeface="Arial" panose="020B0604020202020204" pitchFamily="34" charset="0"/>
                          <a:cs typeface="Arial" panose="020B0604020202020204" pitchFamily="34" charset="0"/>
                        </a:rPr>
                        <a:t>120</a:t>
                      </a:r>
                    </a:p>
                  </a:txBody>
                  <a:tcPr/>
                </a:tc>
                <a:tc>
                  <a:txBody>
                    <a:bodyPr/>
                    <a:lstStyle/>
                    <a:p>
                      <a:pPr algn="ctr"/>
                      <a:r>
                        <a:rPr lang="en-US" sz="2000" dirty="0">
                          <a:latin typeface="Arial" panose="020B0604020202020204" pitchFamily="34" charset="0"/>
                          <a:cs typeface="Arial" panose="020B0604020202020204" pitchFamily="34" charset="0"/>
                        </a:rPr>
                        <a:t>-47</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1"/>
                  </a:ext>
                </a:extLst>
              </a:tr>
              <a:tr h="242711">
                <a:tc>
                  <a:txBody>
                    <a:bodyPr/>
                    <a:lstStyle/>
                    <a:p>
                      <a:pPr algn="ctr"/>
                      <a:r>
                        <a:rPr lang="en-US" sz="2000" dirty="0">
                          <a:latin typeface="Arial" panose="020B0604020202020204" pitchFamily="34" charset="0"/>
                          <a:cs typeface="Arial" panose="020B0604020202020204" pitchFamily="34" charset="0"/>
                        </a:rPr>
                        <a:t>C</a:t>
                      </a:r>
                    </a:p>
                  </a:txBody>
                  <a:tcPr/>
                </a:tc>
                <a:tc>
                  <a:txBody>
                    <a:bodyPr/>
                    <a:lstStyle/>
                    <a:p>
                      <a:pPr algn="ctr"/>
                      <a:r>
                        <a:rPr lang="en-US" sz="2000" dirty="0">
                          <a:latin typeface="Arial" panose="020B0604020202020204" pitchFamily="34" charset="0"/>
                          <a:cs typeface="Arial" panose="020B0604020202020204" pitchFamily="34" charset="0"/>
                        </a:rPr>
                        <a:t>228</a:t>
                      </a:r>
                    </a:p>
                  </a:txBody>
                  <a:tcPr/>
                </a:tc>
                <a:tc>
                  <a:txBody>
                    <a:bodyPr/>
                    <a:lstStyle/>
                    <a:p>
                      <a:pPr algn="ctr"/>
                      <a:r>
                        <a:rPr lang="en-US" sz="2000" dirty="0">
                          <a:latin typeface="Arial" panose="020B0604020202020204" pitchFamily="34" charset="0"/>
                          <a:cs typeface="Arial" panose="020B0604020202020204" pitchFamily="34" charset="0"/>
                        </a:rPr>
                        <a:t>74</a:t>
                      </a:r>
                    </a:p>
                  </a:txBody>
                  <a:tcPr/>
                </a:tc>
                <a:tc>
                  <a:txBody>
                    <a:bodyPr/>
                    <a:lstStyle/>
                    <a:p>
                      <a:pPr algn="ctr"/>
                      <a:r>
                        <a:rPr lang="en-US" sz="2000" dirty="0">
                          <a:latin typeface="Arial" panose="020B0604020202020204" pitchFamily="34" charset="0"/>
                          <a:cs typeface="Arial" panose="020B0604020202020204" pitchFamily="34" charset="0"/>
                        </a:rPr>
                        <a:t>154</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2"/>
                  </a:ext>
                </a:extLst>
              </a:tr>
              <a:tr h="242711">
                <a:tc>
                  <a:txBody>
                    <a:bodyPr/>
                    <a:lstStyle/>
                    <a:p>
                      <a:pPr algn="ctr"/>
                      <a:r>
                        <a:rPr lang="en-US" sz="2000" dirty="0">
                          <a:latin typeface="Arial" panose="020B0604020202020204" pitchFamily="34" charset="0"/>
                          <a:cs typeface="Arial" panose="020B0604020202020204" pitchFamily="34" charset="0"/>
                        </a:rPr>
                        <a:t>D</a:t>
                      </a:r>
                    </a:p>
                  </a:txBody>
                  <a:tcPr/>
                </a:tc>
                <a:tc>
                  <a:txBody>
                    <a:bodyPr/>
                    <a:lstStyle/>
                    <a:p>
                      <a:pPr algn="ctr"/>
                      <a:r>
                        <a:rPr lang="en-US" sz="2000" dirty="0">
                          <a:latin typeface="Arial" panose="020B0604020202020204" pitchFamily="34" charset="0"/>
                          <a:cs typeface="Arial" panose="020B0604020202020204" pitchFamily="34" charset="0"/>
                        </a:rPr>
                        <a:t>353</a:t>
                      </a:r>
                    </a:p>
                  </a:txBody>
                  <a:tcPr/>
                </a:tc>
                <a:tc>
                  <a:txBody>
                    <a:bodyPr/>
                    <a:lstStyle/>
                    <a:p>
                      <a:pPr algn="ctr"/>
                      <a:r>
                        <a:rPr lang="en-US" sz="2000" dirty="0">
                          <a:latin typeface="Arial" panose="020B0604020202020204" pitchFamily="34" charset="0"/>
                          <a:cs typeface="Arial" panose="020B0604020202020204" pitchFamily="34" charset="0"/>
                        </a:rPr>
                        <a:t>289</a:t>
                      </a:r>
                    </a:p>
                  </a:txBody>
                  <a:tcPr/>
                </a:tc>
                <a:tc>
                  <a:txBody>
                    <a:bodyPr/>
                    <a:lstStyle/>
                    <a:p>
                      <a:pPr algn="ctr"/>
                      <a:r>
                        <a:rPr lang="en-US" sz="2000" dirty="0">
                          <a:latin typeface="Arial" panose="020B0604020202020204" pitchFamily="34" charset="0"/>
                          <a:cs typeface="Arial" panose="020B0604020202020204" pitchFamily="34" charset="0"/>
                        </a:rPr>
                        <a:t>64</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3"/>
                  </a:ext>
                </a:extLst>
              </a:tr>
              <a:tr h="242711">
                <a:tc>
                  <a:txBody>
                    <a:bodyPr/>
                    <a:lstStyle/>
                    <a:p>
                      <a:pPr algn="ctr"/>
                      <a:r>
                        <a:rPr lang="en-US" sz="2000" dirty="0">
                          <a:latin typeface="Arial" panose="020B0604020202020204" pitchFamily="34" charset="0"/>
                          <a:cs typeface="Arial" panose="020B0604020202020204" pitchFamily="34" charset="0"/>
                        </a:rPr>
                        <a:t>E</a:t>
                      </a:r>
                    </a:p>
                  </a:txBody>
                  <a:tcPr/>
                </a:tc>
                <a:tc>
                  <a:txBody>
                    <a:bodyPr/>
                    <a:lstStyle/>
                    <a:p>
                      <a:pPr algn="ctr"/>
                      <a:r>
                        <a:rPr lang="en-US" sz="2000" dirty="0">
                          <a:latin typeface="Arial" panose="020B0604020202020204" pitchFamily="34" charset="0"/>
                          <a:cs typeface="Arial" panose="020B0604020202020204" pitchFamily="34" charset="0"/>
                        </a:rPr>
                        <a:t>157</a:t>
                      </a:r>
                    </a:p>
                  </a:txBody>
                  <a:tcPr/>
                </a:tc>
                <a:tc>
                  <a:txBody>
                    <a:bodyPr/>
                    <a:lstStyle/>
                    <a:p>
                      <a:pPr algn="ctr"/>
                      <a:r>
                        <a:rPr lang="en-US" sz="2000" dirty="0">
                          <a:latin typeface="Arial" panose="020B0604020202020204" pitchFamily="34" charset="0"/>
                          <a:cs typeface="Arial" panose="020B0604020202020204" pitchFamily="34" charset="0"/>
                        </a:rPr>
                        <a:t>30</a:t>
                      </a:r>
                    </a:p>
                  </a:txBody>
                  <a:tcPr/>
                </a:tc>
                <a:tc>
                  <a:txBody>
                    <a:bodyPr/>
                    <a:lstStyle/>
                    <a:p>
                      <a:pPr algn="ctr"/>
                      <a:r>
                        <a:rPr lang="en-US" sz="2000" dirty="0">
                          <a:latin typeface="Arial" panose="020B0604020202020204" pitchFamily="34" charset="0"/>
                          <a:cs typeface="Arial" panose="020B0604020202020204" pitchFamily="34" charset="0"/>
                        </a:rPr>
                        <a:t>127</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4"/>
                  </a:ext>
                </a:extLst>
              </a:tr>
              <a:tr h="242711">
                <a:tc>
                  <a:txBody>
                    <a:bodyPr/>
                    <a:lstStyle/>
                    <a:p>
                      <a:pPr algn="ctr"/>
                      <a:r>
                        <a:rPr lang="en-US" sz="2000" dirty="0">
                          <a:latin typeface="Arial" panose="020B0604020202020204" pitchFamily="34" charset="0"/>
                          <a:cs typeface="Arial" panose="020B0604020202020204" pitchFamily="34" charset="0"/>
                        </a:rPr>
                        <a:t>F</a:t>
                      </a:r>
                    </a:p>
                  </a:txBody>
                  <a:tcPr/>
                </a:tc>
                <a:tc>
                  <a:txBody>
                    <a:bodyPr/>
                    <a:lstStyle/>
                    <a:p>
                      <a:pPr algn="ctr"/>
                      <a:r>
                        <a:rPr lang="en-US" sz="2000" dirty="0">
                          <a:latin typeface="Arial" panose="020B0604020202020204" pitchFamily="34" charset="0"/>
                          <a:cs typeface="Arial" panose="020B0604020202020204" pitchFamily="34" charset="0"/>
                        </a:rPr>
                        <a:t>300</a:t>
                      </a:r>
                    </a:p>
                  </a:txBody>
                  <a:tcPr/>
                </a:tc>
                <a:tc>
                  <a:txBody>
                    <a:bodyPr/>
                    <a:lstStyle/>
                    <a:p>
                      <a:pPr algn="ctr"/>
                      <a:r>
                        <a:rPr lang="en-US" sz="2000" dirty="0">
                          <a:latin typeface="Arial" panose="020B0604020202020204" pitchFamily="34" charset="0"/>
                          <a:cs typeface="Arial" panose="020B0604020202020204" pitchFamily="34" charset="0"/>
                        </a:rPr>
                        <a:t>4</a:t>
                      </a:r>
                    </a:p>
                  </a:txBody>
                  <a:tcPr/>
                </a:tc>
                <a:tc>
                  <a:txBody>
                    <a:bodyPr/>
                    <a:lstStyle/>
                    <a:p>
                      <a:pPr algn="ctr"/>
                      <a:r>
                        <a:rPr lang="en-US" sz="2000" dirty="0">
                          <a:latin typeface="Arial" panose="020B0604020202020204" pitchFamily="34" charset="0"/>
                          <a:cs typeface="Arial" panose="020B0604020202020204" pitchFamily="34" charset="0"/>
                        </a:rPr>
                        <a:t>296</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5"/>
                  </a:ext>
                </a:extLst>
              </a:tr>
              <a:tr h="242711">
                <a:tc>
                  <a:txBody>
                    <a:bodyPr/>
                    <a:lstStyle/>
                    <a:p>
                      <a:pPr algn="ctr"/>
                      <a:r>
                        <a:rPr lang="en-US" sz="2000" dirty="0">
                          <a:latin typeface="Arial" panose="020B0604020202020204" pitchFamily="34" charset="0"/>
                          <a:cs typeface="Arial" panose="020B0604020202020204" pitchFamily="34" charset="0"/>
                        </a:rPr>
                        <a:t>G</a:t>
                      </a:r>
                    </a:p>
                  </a:txBody>
                  <a:tcPr/>
                </a:tc>
                <a:tc>
                  <a:txBody>
                    <a:bodyPr/>
                    <a:lstStyle/>
                    <a:p>
                      <a:pPr algn="ctr"/>
                      <a:r>
                        <a:rPr lang="en-US" sz="2000" dirty="0">
                          <a:latin typeface="Arial" panose="020B0604020202020204" pitchFamily="34" charset="0"/>
                          <a:cs typeface="Arial" panose="020B0604020202020204" pitchFamily="34" charset="0"/>
                        </a:rPr>
                        <a:t>34</a:t>
                      </a:r>
                    </a:p>
                  </a:txBody>
                  <a:tcPr/>
                </a:tc>
                <a:tc>
                  <a:txBody>
                    <a:bodyPr/>
                    <a:lstStyle/>
                    <a:p>
                      <a:pPr algn="ctr"/>
                      <a:r>
                        <a:rPr lang="en-US" sz="2000" dirty="0">
                          <a:latin typeface="Arial" panose="020B0604020202020204" pitchFamily="34" charset="0"/>
                          <a:cs typeface="Arial" panose="020B0604020202020204" pitchFamily="34" charset="0"/>
                        </a:rPr>
                        <a:t>18</a:t>
                      </a:r>
                    </a:p>
                  </a:txBody>
                  <a:tcPr/>
                </a:tc>
                <a:tc>
                  <a:txBody>
                    <a:bodyPr/>
                    <a:lstStyle/>
                    <a:p>
                      <a:pPr algn="ctr"/>
                      <a:r>
                        <a:rPr lang="en-US" sz="2000" dirty="0">
                          <a:latin typeface="Arial" panose="020B0604020202020204" pitchFamily="34" charset="0"/>
                          <a:cs typeface="Arial" panose="020B0604020202020204" pitchFamily="34" charset="0"/>
                        </a:rPr>
                        <a:t>16</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6"/>
                  </a:ext>
                </a:extLst>
              </a:tr>
              <a:tr h="242711">
                <a:tc>
                  <a:txBody>
                    <a:bodyPr/>
                    <a:lstStyle/>
                    <a:p>
                      <a:pPr algn="ctr"/>
                      <a:r>
                        <a:rPr lang="en-US" sz="2000" dirty="0">
                          <a:latin typeface="Arial" panose="020B0604020202020204" pitchFamily="34" charset="0"/>
                          <a:cs typeface="Arial" panose="020B0604020202020204" pitchFamily="34" charset="0"/>
                        </a:rPr>
                        <a:t>H</a:t>
                      </a:r>
                    </a:p>
                  </a:txBody>
                  <a:tcPr/>
                </a:tc>
                <a:tc>
                  <a:txBody>
                    <a:bodyPr/>
                    <a:lstStyle/>
                    <a:p>
                      <a:pPr algn="ctr"/>
                      <a:r>
                        <a:rPr lang="en-US" sz="2000" dirty="0">
                          <a:latin typeface="Arial" panose="020B0604020202020204" pitchFamily="34" charset="0"/>
                          <a:cs typeface="Arial" panose="020B0604020202020204" pitchFamily="34" charset="0"/>
                        </a:rPr>
                        <a:t>3400</a:t>
                      </a:r>
                    </a:p>
                  </a:txBody>
                  <a:tcPr/>
                </a:tc>
                <a:tc>
                  <a:txBody>
                    <a:bodyPr/>
                    <a:lstStyle/>
                    <a:p>
                      <a:pPr algn="ctr"/>
                      <a:r>
                        <a:rPr lang="en-US" sz="2000" dirty="0">
                          <a:latin typeface="Arial" panose="020B0604020202020204" pitchFamily="34" charset="0"/>
                          <a:cs typeface="Arial" panose="020B0604020202020204" pitchFamily="34" charset="0"/>
                        </a:rPr>
                        <a:t>3500</a:t>
                      </a:r>
                    </a:p>
                  </a:txBody>
                  <a:tcPr/>
                </a:tc>
                <a:tc>
                  <a:txBody>
                    <a:bodyPr/>
                    <a:lstStyle/>
                    <a:p>
                      <a:pPr algn="ctr"/>
                      <a:r>
                        <a:rPr lang="en-US" sz="2000" dirty="0">
                          <a:latin typeface="Arial" panose="020B0604020202020204" pitchFamily="34" charset="0"/>
                          <a:cs typeface="Arial" panose="020B0604020202020204" pitchFamily="34" charset="0"/>
                        </a:rPr>
                        <a:t>-100</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7"/>
                  </a:ext>
                </a:extLst>
              </a:tr>
              <a:tr h="242711">
                <a:tc>
                  <a:txBody>
                    <a:bodyPr/>
                    <a:lstStyle/>
                    <a:p>
                      <a:pPr algn="ctr"/>
                      <a:r>
                        <a:rPr lang="en-US" sz="2000" dirty="0">
                          <a:latin typeface="Arial" panose="020B0604020202020204" pitchFamily="34" charset="0"/>
                          <a:cs typeface="Arial" panose="020B0604020202020204" pitchFamily="34" charset="0"/>
                        </a:rPr>
                        <a:t>I</a:t>
                      </a:r>
                    </a:p>
                  </a:txBody>
                  <a:tcPr/>
                </a:tc>
                <a:tc>
                  <a:txBody>
                    <a:bodyPr/>
                    <a:lstStyle/>
                    <a:p>
                      <a:pPr algn="ctr"/>
                      <a:r>
                        <a:rPr lang="en-US" sz="2000" dirty="0">
                          <a:latin typeface="Arial" panose="020B0604020202020204" pitchFamily="34" charset="0"/>
                          <a:cs typeface="Arial" panose="020B0604020202020204" pitchFamily="34" charset="0"/>
                        </a:rPr>
                        <a:t>20</a:t>
                      </a:r>
                    </a:p>
                  </a:txBody>
                  <a:tcPr/>
                </a:tc>
                <a:tc>
                  <a:txBody>
                    <a:bodyPr/>
                    <a:lstStyle/>
                    <a:p>
                      <a:pPr algn="ctr"/>
                      <a:r>
                        <a:rPr lang="en-US" sz="2000" dirty="0">
                          <a:latin typeface="Arial" panose="020B0604020202020204" pitchFamily="34" charset="0"/>
                          <a:cs typeface="Arial" panose="020B0604020202020204" pitchFamily="34" charset="0"/>
                        </a:rPr>
                        <a:t>1000</a:t>
                      </a:r>
                    </a:p>
                  </a:txBody>
                  <a:tcPr/>
                </a:tc>
                <a:tc>
                  <a:txBody>
                    <a:bodyPr/>
                    <a:lstStyle/>
                    <a:p>
                      <a:pPr algn="ctr"/>
                      <a:r>
                        <a:rPr lang="en-US" sz="2000" dirty="0">
                          <a:latin typeface="Arial" panose="020B0604020202020204" pitchFamily="34" charset="0"/>
                          <a:cs typeface="Arial" panose="020B0604020202020204" pitchFamily="34" charset="0"/>
                        </a:rPr>
                        <a:t>-980</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8"/>
                  </a:ext>
                </a:extLst>
              </a:tr>
              <a:tr h="242711">
                <a:tc>
                  <a:txBody>
                    <a:bodyPr/>
                    <a:lstStyle/>
                    <a:p>
                      <a:pPr algn="ctr"/>
                      <a:r>
                        <a:rPr lang="en-US" sz="2000" dirty="0">
                          <a:latin typeface="Arial" panose="020B0604020202020204" pitchFamily="34" charset="0"/>
                          <a:cs typeface="Arial" panose="020B0604020202020204" pitchFamily="34" charset="0"/>
                        </a:rPr>
                        <a:t>J</a:t>
                      </a:r>
                    </a:p>
                  </a:txBody>
                  <a:tcPr/>
                </a:tc>
                <a:tc>
                  <a:txBody>
                    <a:bodyPr/>
                    <a:lstStyle/>
                    <a:p>
                      <a:pPr algn="ctr"/>
                      <a:r>
                        <a:rPr lang="en-US" sz="2000" dirty="0">
                          <a:latin typeface="Arial" panose="020B0604020202020204" pitchFamily="34" charset="0"/>
                          <a:cs typeface="Arial" panose="020B0604020202020204" pitchFamily="34" charset="0"/>
                        </a:rPr>
                        <a:t>196</a:t>
                      </a:r>
                    </a:p>
                  </a:txBody>
                  <a:tcPr/>
                </a:tc>
                <a:tc>
                  <a:txBody>
                    <a:bodyPr/>
                    <a:lstStyle/>
                    <a:p>
                      <a:pPr algn="ctr"/>
                      <a:r>
                        <a:rPr lang="en-US" sz="2000" dirty="0">
                          <a:latin typeface="Arial" panose="020B0604020202020204" pitchFamily="34" charset="0"/>
                          <a:cs typeface="Arial" panose="020B0604020202020204" pitchFamily="34" charset="0"/>
                        </a:rPr>
                        <a:t>486</a:t>
                      </a:r>
                    </a:p>
                  </a:txBody>
                  <a:tcPr/>
                </a:tc>
                <a:tc>
                  <a:txBody>
                    <a:bodyPr/>
                    <a:lstStyle/>
                    <a:p>
                      <a:pPr algn="ctr"/>
                      <a:r>
                        <a:rPr lang="en-US" sz="2000" dirty="0">
                          <a:latin typeface="Arial" panose="020B0604020202020204" pitchFamily="34" charset="0"/>
                          <a:cs typeface="Arial" panose="020B0604020202020204" pitchFamily="34" charset="0"/>
                        </a:rPr>
                        <a:t>-290</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9"/>
                  </a:ext>
                </a:extLst>
              </a:tr>
              <a:tr h="242711">
                <a:tc>
                  <a:txBody>
                    <a:bodyPr/>
                    <a:lstStyle/>
                    <a:p>
                      <a:pPr algn="ctr"/>
                      <a:r>
                        <a:rPr lang="en-US" sz="2000" dirty="0">
                          <a:latin typeface="Arial" panose="020B0604020202020204" pitchFamily="34" charset="0"/>
                          <a:cs typeface="Arial" panose="020B0604020202020204" pitchFamily="34" charset="0"/>
                        </a:rPr>
                        <a:t>K</a:t>
                      </a:r>
                    </a:p>
                  </a:txBody>
                  <a:tcPr/>
                </a:tc>
                <a:tc>
                  <a:txBody>
                    <a:bodyPr/>
                    <a:lstStyle/>
                    <a:p>
                      <a:pPr algn="ctr"/>
                      <a:r>
                        <a:rPr lang="en-US" sz="2000" dirty="0">
                          <a:latin typeface="Arial" panose="020B0604020202020204" pitchFamily="34" charset="0"/>
                          <a:cs typeface="Arial" panose="020B0604020202020204" pitchFamily="34" charset="0"/>
                        </a:rPr>
                        <a:t>1750</a:t>
                      </a:r>
                    </a:p>
                  </a:txBody>
                  <a:tcPr/>
                </a:tc>
                <a:tc>
                  <a:txBody>
                    <a:bodyPr/>
                    <a:lstStyle/>
                    <a:p>
                      <a:pPr algn="ctr"/>
                      <a:r>
                        <a:rPr lang="en-US" sz="2000" dirty="0">
                          <a:latin typeface="Arial" panose="020B0604020202020204" pitchFamily="34" charset="0"/>
                          <a:cs typeface="Arial" panose="020B0604020202020204" pitchFamily="34" charset="0"/>
                        </a:rPr>
                        <a:t>660</a:t>
                      </a:r>
                    </a:p>
                  </a:txBody>
                  <a:tcPr/>
                </a:tc>
                <a:tc>
                  <a:txBody>
                    <a:bodyPr/>
                    <a:lstStyle/>
                    <a:p>
                      <a:pPr algn="ctr"/>
                      <a:r>
                        <a:rPr lang="en-US" sz="2000" dirty="0">
                          <a:latin typeface="Arial" panose="020B0604020202020204" pitchFamily="34" charset="0"/>
                          <a:cs typeface="Arial" panose="020B0604020202020204" pitchFamily="34" charset="0"/>
                        </a:rPr>
                        <a:t>1090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0"/>
                  </a:ext>
                </a:extLst>
              </a:tr>
              <a:tr h="242711">
                <a:tc>
                  <a:txBody>
                    <a:bodyPr/>
                    <a:lstStyle/>
                    <a:p>
                      <a:pPr algn="ctr"/>
                      <a:r>
                        <a:rPr lang="en-US" sz="2000" dirty="0">
                          <a:latin typeface="Arial" panose="020B0604020202020204" pitchFamily="34" charset="0"/>
                          <a:cs typeface="Arial" panose="020B0604020202020204" pitchFamily="34" charset="0"/>
                        </a:rPr>
                        <a:t>L</a:t>
                      </a:r>
                    </a:p>
                  </a:txBody>
                  <a:tcPr/>
                </a:tc>
                <a:tc>
                  <a:txBody>
                    <a:bodyPr/>
                    <a:lstStyle/>
                    <a:p>
                      <a:pPr algn="ctr"/>
                      <a:r>
                        <a:rPr lang="en-US" sz="2000" dirty="0">
                          <a:latin typeface="Arial" panose="020B0604020202020204" pitchFamily="34" charset="0"/>
                          <a:cs typeface="Arial" panose="020B0604020202020204" pitchFamily="34" charset="0"/>
                        </a:rPr>
                        <a:t>55</a:t>
                      </a:r>
                    </a:p>
                  </a:txBody>
                  <a:tcPr/>
                </a:tc>
                <a:tc>
                  <a:txBody>
                    <a:bodyPr/>
                    <a:lstStyle/>
                    <a:p>
                      <a:pPr algn="ctr"/>
                      <a:r>
                        <a:rPr lang="en-US" sz="2000" dirty="0">
                          <a:latin typeface="Arial" panose="020B0604020202020204" pitchFamily="34" charset="0"/>
                          <a:cs typeface="Arial" panose="020B0604020202020204" pitchFamily="34" charset="0"/>
                        </a:rPr>
                        <a:t>63</a:t>
                      </a:r>
                    </a:p>
                  </a:txBody>
                  <a:tcPr/>
                </a:tc>
                <a:tc>
                  <a:txBody>
                    <a:bodyPr/>
                    <a:lstStyle/>
                    <a:p>
                      <a:pPr algn="ctr"/>
                      <a:r>
                        <a:rPr lang="en-US" sz="2000" dirty="0">
                          <a:latin typeface="Arial" panose="020B0604020202020204" pitchFamily="34" charset="0"/>
                          <a:cs typeface="Arial" panose="020B0604020202020204" pitchFamily="34" charset="0"/>
                        </a:rPr>
                        <a:t>-8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1"/>
                  </a:ext>
                </a:extLst>
              </a:tr>
              <a:tr h="242711">
                <a:tc>
                  <a:txBody>
                    <a:bodyPr/>
                    <a:lstStyle/>
                    <a:p>
                      <a:pPr algn="ctr"/>
                      <a:r>
                        <a:rPr lang="en-US" sz="2000" dirty="0">
                          <a:latin typeface="Arial" panose="020B0604020202020204" pitchFamily="34" charset="0"/>
                          <a:cs typeface="Arial" panose="020B0604020202020204" pitchFamily="34" charset="0"/>
                        </a:rPr>
                        <a:t>M</a:t>
                      </a:r>
                    </a:p>
                  </a:txBody>
                  <a:tcPr/>
                </a:tc>
                <a:tc>
                  <a:txBody>
                    <a:bodyPr/>
                    <a:lstStyle/>
                    <a:p>
                      <a:pPr algn="ctr"/>
                      <a:r>
                        <a:rPr lang="en-US" sz="2000" dirty="0">
                          <a:latin typeface="Arial" panose="020B0604020202020204" pitchFamily="34" charset="0"/>
                          <a:cs typeface="Arial" panose="020B0604020202020204" pitchFamily="34" charset="0"/>
                        </a:rPr>
                        <a:t>37</a:t>
                      </a:r>
                    </a:p>
                  </a:txBody>
                  <a:tcPr/>
                </a:tc>
                <a:tc>
                  <a:txBody>
                    <a:bodyPr/>
                    <a:lstStyle/>
                    <a:p>
                      <a:pPr algn="ctr"/>
                      <a:r>
                        <a:rPr lang="en-US" sz="2000" dirty="0">
                          <a:latin typeface="Arial" panose="020B0604020202020204" pitchFamily="34" charset="0"/>
                          <a:cs typeface="Arial" panose="020B0604020202020204" pitchFamily="34" charset="0"/>
                        </a:rPr>
                        <a:t>115</a:t>
                      </a:r>
                    </a:p>
                  </a:txBody>
                  <a:tcPr/>
                </a:tc>
                <a:tc>
                  <a:txBody>
                    <a:bodyPr/>
                    <a:lstStyle/>
                    <a:p>
                      <a:pPr algn="ctr"/>
                      <a:r>
                        <a:rPr lang="en-US" sz="2000" dirty="0">
                          <a:latin typeface="Arial" panose="020B0604020202020204" pitchFamily="34" charset="0"/>
                          <a:cs typeface="Arial" panose="020B0604020202020204" pitchFamily="34" charset="0"/>
                        </a:rPr>
                        <a:t>-78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2"/>
                  </a:ext>
                </a:extLst>
              </a:tr>
              <a:tr h="242711">
                <a:tc>
                  <a:txBody>
                    <a:bodyPr/>
                    <a:lstStyle/>
                    <a:p>
                      <a:pPr algn="ctr"/>
                      <a:r>
                        <a:rPr lang="en-US" sz="2000" dirty="0">
                          <a:latin typeface="Arial" panose="020B0604020202020204" pitchFamily="34" charset="0"/>
                          <a:cs typeface="Arial" panose="020B0604020202020204" pitchFamily="34" charset="0"/>
                        </a:rPr>
                        <a:t>N</a:t>
                      </a:r>
                    </a:p>
                  </a:txBody>
                  <a:tcPr/>
                </a:tc>
                <a:tc>
                  <a:txBody>
                    <a:bodyPr/>
                    <a:lstStyle/>
                    <a:p>
                      <a:pPr algn="ctr"/>
                      <a:r>
                        <a:rPr lang="en-US" sz="2000" dirty="0">
                          <a:latin typeface="Arial" panose="020B0604020202020204" pitchFamily="34" charset="0"/>
                          <a:cs typeface="Arial" panose="020B0604020202020204" pitchFamily="34" charset="0"/>
                        </a:rPr>
                        <a:t>100</a:t>
                      </a:r>
                    </a:p>
                  </a:txBody>
                  <a:tcPr/>
                </a:tc>
                <a:tc>
                  <a:txBody>
                    <a:bodyPr/>
                    <a:lstStyle/>
                    <a:p>
                      <a:pPr algn="ctr"/>
                      <a:r>
                        <a:rPr lang="en-US" sz="2000" dirty="0">
                          <a:latin typeface="Arial" panose="020B0604020202020204" pitchFamily="34" charset="0"/>
                          <a:cs typeface="Arial" panose="020B0604020202020204" pitchFamily="34" charset="0"/>
                        </a:rPr>
                        <a:t>30</a:t>
                      </a:r>
                    </a:p>
                  </a:txBody>
                  <a:tcPr/>
                </a:tc>
                <a:tc>
                  <a:txBody>
                    <a:bodyPr/>
                    <a:lstStyle/>
                    <a:p>
                      <a:pPr algn="ctr"/>
                      <a:r>
                        <a:rPr lang="en-US" sz="2000" dirty="0">
                          <a:latin typeface="Arial" panose="020B0604020202020204" pitchFamily="34" charset="0"/>
                          <a:cs typeface="Arial" panose="020B0604020202020204" pitchFamily="34" charset="0"/>
                        </a:rPr>
                        <a:t>70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3"/>
                  </a:ext>
                </a:extLst>
              </a:tr>
              <a:tr h="2427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O</a:t>
                      </a:r>
                    </a:p>
                  </a:txBody>
                  <a:tcPr/>
                </a:tc>
                <a:tc>
                  <a:txBody>
                    <a:bodyPr/>
                    <a:lstStyle/>
                    <a:p>
                      <a:pPr algn="ctr"/>
                      <a:r>
                        <a:rPr lang="en-US" sz="2000" dirty="0">
                          <a:latin typeface="Arial" panose="020B0604020202020204" pitchFamily="34" charset="0"/>
                          <a:cs typeface="Arial" panose="020B0604020202020204" pitchFamily="34" charset="0"/>
                        </a:rPr>
                        <a:t>21,000</a:t>
                      </a:r>
                    </a:p>
                  </a:txBody>
                  <a:tcPr/>
                </a:tc>
                <a:tc>
                  <a:txBody>
                    <a:bodyPr/>
                    <a:lstStyle/>
                    <a:p>
                      <a:pPr algn="ctr"/>
                      <a:r>
                        <a:rPr lang="en-US" sz="2000" dirty="0">
                          <a:latin typeface="Arial" panose="020B0604020202020204" pitchFamily="34" charset="0"/>
                          <a:cs typeface="Arial" panose="020B0604020202020204" pitchFamily="34" charset="0"/>
                        </a:rPr>
                        <a:t>600</a:t>
                      </a:r>
                    </a:p>
                  </a:txBody>
                  <a:tcPr/>
                </a:tc>
                <a:tc>
                  <a:txBody>
                    <a:bodyPr/>
                    <a:lstStyle/>
                    <a:p>
                      <a:pPr algn="ctr"/>
                      <a:r>
                        <a:rPr lang="en-US" sz="2000" dirty="0">
                          <a:latin typeface="Arial" panose="020B0604020202020204" pitchFamily="34" charset="0"/>
                          <a:cs typeface="Arial" panose="020B0604020202020204" pitchFamily="34" charset="0"/>
                        </a:rPr>
                        <a:t>20,400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4"/>
                  </a:ext>
                </a:extLst>
              </a:tr>
              <a:tr h="242711">
                <a:tc>
                  <a:txBody>
                    <a:bodyPr/>
                    <a:lstStyle/>
                    <a:p>
                      <a:pPr algn="ctr"/>
                      <a:r>
                        <a:rPr lang="en-US" sz="2000" dirty="0">
                          <a:latin typeface="Arial" panose="020B0604020202020204" pitchFamily="34" charset="0"/>
                          <a:cs typeface="Arial" panose="020B0604020202020204" pitchFamily="34" charset="0"/>
                        </a:rPr>
                        <a:t>P</a:t>
                      </a:r>
                    </a:p>
                  </a:txBody>
                  <a:tcPr/>
                </a:tc>
                <a:tc>
                  <a:txBody>
                    <a:bodyPr/>
                    <a:lstStyle/>
                    <a:p>
                      <a:pPr algn="ctr"/>
                      <a:r>
                        <a:rPr lang="en-US" sz="2000" dirty="0">
                          <a:latin typeface="Arial" panose="020B0604020202020204" pitchFamily="34" charset="0"/>
                          <a:cs typeface="Arial" panose="020B0604020202020204" pitchFamily="34" charset="0"/>
                        </a:rPr>
                        <a:t>37</a:t>
                      </a:r>
                    </a:p>
                  </a:txBody>
                  <a:tcPr/>
                </a:tc>
                <a:tc>
                  <a:txBody>
                    <a:bodyPr/>
                    <a:lstStyle/>
                    <a:p>
                      <a:pPr algn="ctr"/>
                      <a:r>
                        <a:rPr lang="en-US" sz="2000" dirty="0">
                          <a:latin typeface="Arial" panose="020B0604020202020204" pitchFamily="34" charset="0"/>
                          <a:cs typeface="Arial" panose="020B0604020202020204" pitchFamily="34" charset="0"/>
                        </a:rPr>
                        <a:t>40</a:t>
                      </a:r>
                    </a:p>
                  </a:txBody>
                  <a:tcPr/>
                </a:tc>
                <a:tc>
                  <a:txBody>
                    <a:bodyPr/>
                    <a:lstStyle/>
                    <a:p>
                      <a:pPr algn="ctr"/>
                      <a:r>
                        <a:rPr lang="en-US" sz="2000" dirty="0">
                          <a:latin typeface="Arial" panose="020B0604020202020204" pitchFamily="34" charset="0"/>
                          <a:cs typeface="Arial" panose="020B0604020202020204" pitchFamily="34" charset="0"/>
                        </a:rPr>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15"/>
                  </a:ext>
                </a:extLst>
              </a:tr>
              <a:tr h="242711">
                <a:tc>
                  <a:txBody>
                    <a:bodyPr/>
                    <a:lstStyle/>
                    <a:p>
                      <a:pPr algn="ctr"/>
                      <a:r>
                        <a:rPr lang="en-US" sz="2000" dirty="0">
                          <a:latin typeface="Arial" panose="020B0604020202020204" pitchFamily="34" charset="0"/>
                          <a:cs typeface="Arial" panose="020B0604020202020204" pitchFamily="34" charset="0"/>
                        </a:rPr>
                        <a:t>Q</a:t>
                      </a:r>
                    </a:p>
                  </a:txBody>
                  <a:tcPr/>
                </a:tc>
                <a:tc>
                  <a:txBody>
                    <a:bodyPr/>
                    <a:lstStyle/>
                    <a:p>
                      <a:pPr algn="ctr"/>
                      <a:r>
                        <a:rPr lang="en-US" sz="2000" dirty="0">
                          <a:latin typeface="Arial" panose="020B0604020202020204" pitchFamily="34" charset="0"/>
                          <a:cs typeface="Arial" panose="020B0604020202020204" pitchFamily="34" charset="0"/>
                        </a:rPr>
                        <a:t>7</a:t>
                      </a:r>
                    </a:p>
                  </a:txBody>
                  <a:tcPr/>
                </a:tc>
                <a:tc>
                  <a:txBody>
                    <a:bodyPr/>
                    <a:lstStyle/>
                    <a:p>
                      <a:pPr algn="ctr"/>
                      <a:r>
                        <a:rPr lang="en-US" sz="2000" dirty="0">
                          <a:latin typeface="Arial" panose="020B0604020202020204" pitchFamily="34" charset="0"/>
                          <a:cs typeface="Arial" panose="020B0604020202020204" pitchFamily="34" charset="0"/>
                        </a:rPr>
                        <a:t>5</a:t>
                      </a:r>
                    </a:p>
                  </a:txBody>
                  <a:tcPr/>
                </a:tc>
                <a:tc>
                  <a:txBody>
                    <a:bodyPr/>
                    <a:lstStyle/>
                    <a:p>
                      <a:pPr algn="ctr"/>
                      <a:r>
                        <a:rPr lang="en-US" sz="2000" dirty="0">
                          <a:latin typeface="Arial" panose="020B0604020202020204" pitchFamily="34" charset="0"/>
                          <a:cs typeface="Arial" panose="020B0604020202020204" pitchFamily="34" charset="0"/>
                        </a:rPr>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16"/>
                  </a:ext>
                </a:extLst>
              </a:tr>
              <a:tr h="242711">
                <a:tc>
                  <a:txBody>
                    <a:bodyPr/>
                    <a:lstStyle/>
                    <a:p>
                      <a:pPr algn="ctr"/>
                      <a:r>
                        <a:rPr lang="en-US" sz="2000" dirty="0">
                          <a:latin typeface="Arial" panose="020B0604020202020204" pitchFamily="34" charset="0"/>
                          <a:cs typeface="Arial" panose="020B0604020202020204" pitchFamily="34" charset="0"/>
                        </a:rPr>
                        <a:t>R</a:t>
                      </a:r>
                    </a:p>
                  </a:txBody>
                  <a:tcPr/>
                </a:tc>
                <a:tc>
                  <a:txBody>
                    <a:bodyPr/>
                    <a:lstStyle/>
                    <a:p>
                      <a:pPr algn="ctr"/>
                      <a:r>
                        <a:rPr lang="en-US" sz="2000" dirty="0">
                          <a:latin typeface="Arial" panose="020B0604020202020204" pitchFamily="34" charset="0"/>
                          <a:cs typeface="Arial" panose="020B0604020202020204" pitchFamily="34" charset="0"/>
                        </a:rPr>
                        <a:t>15</a:t>
                      </a:r>
                    </a:p>
                  </a:txBody>
                  <a:tcPr/>
                </a:tc>
                <a:tc>
                  <a:txBody>
                    <a:bodyPr/>
                    <a:lstStyle/>
                    <a:p>
                      <a:pPr algn="ctr"/>
                      <a:r>
                        <a:rPr lang="en-US" sz="2000" dirty="0">
                          <a:latin typeface="Arial" panose="020B0604020202020204" pitchFamily="34" charset="0"/>
                          <a:cs typeface="Arial" panose="020B0604020202020204" pitchFamily="34" charset="0"/>
                        </a:rPr>
                        <a:t>7</a:t>
                      </a:r>
                    </a:p>
                  </a:txBody>
                  <a:tcPr/>
                </a:tc>
                <a:tc>
                  <a:txBody>
                    <a:bodyPr/>
                    <a:lstStyle/>
                    <a:p>
                      <a:pPr algn="ctr"/>
                      <a:r>
                        <a:rPr lang="en-US" sz="2000" dirty="0">
                          <a:latin typeface="Arial" panose="020B0604020202020204" pitchFamily="34" charset="0"/>
                          <a:cs typeface="Arial" panose="020B0604020202020204" pitchFamily="34" charset="0"/>
                        </a:rPr>
                        <a:t>8</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7"/>
                  </a:ext>
                </a:extLst>
              </a:tr>
              <a:tr h="242711">
                <a:tc>
                  <a:txBody>
                    <a:bodyPr/>
                    <a:lstStyle/>
                    <a:p>
                      <a:pPr algn="ctr"/>
                      <a:r>
                        <a:rPr lang="en-US" sz="2000" dirty="0">
                          <a:latin typeface="Arial" panose="020B0604020202020204" pitchFamily="34" charset="0"/>
                          <a:cs typeface="Arial" panose="020B0604020202020204" pitchFamily="34" charset="0"/>
                        </a:rPr>
                        <a:t>S</a:t>
                      </a:r>
                    </a:p>
                  </a:txBody>
                  <a:tcPr/>
                </a:tc>
                <a:tc>
                  <a:txBody>
                    <a:bodyPr/>
                    <a:lstStyle/>
                    <a:p>
                      <a:pPr algn="ctr"/>
                      <a:r>
                        <a:rPr lang="en-US" sz="2000" dirty="0">
                          <a:latin typeface="Arial" panose="020B0604020202020204" pitchFamily="34" charset="0"/>
                          <a:cs typeface="Arial" panose="020B0604020202020204" pitchFamily="34" charset="0"/>
                        </a:rPr>
                        <a:t>18</a:t>
                      </a:r>
                    </a:p>
                  </a:txBody>
                  <a:tcPr/>
                </a:tc>
                <a:tc>
                  <a:txBody>
                    <a:bodyPr/>
                    <a:lstStyle/>
                    <a:p>
                      <a:pPr algn="ctr"/>
                      <a:r>
                        <a:rPr lang="en-US" sz="2000" dirty="0">
                          <a:latin typeface="Arial" panose="020B0604020202020204" pitchFamily="34" charset="0"/>
                          <a:cs typeface="Arial" panose="020B0604020202020204" pitchFamily="34" charset="0"/>
                        </a:rPr>
                        <a:t>6</a:t>
                      </a:r>
                    </a:p>
                  </a:txBody>
                  <a:tcPr/>
                </a:tc>
                <a:tc>
                  <a:txBody>
                    <a:bodyPr/>
                    <a:lstStyle/>
                    <a:p>
                      <a:pPr algn="ctr"/>
                      <a:r>
                        <a:rPr lang="en-US" sz="2000" dirty="0">
                          <a:latin typeface="Arial" panose="020B0604020202020204" pitchFamily="34" charset="0"/>
                          <a:cs typeface="Arial" panose="020B0604020202020204" pitchFamily="34" charset="0"/>
                        </a:rPr>
                        <a:t>12</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8"/>
                  </a:ext>
                </a:extLst>
              </a:tr>
              <a:tr h="242711">
                <a:tc>
                  <a:txBody>
                    <a:bodyPr/>
                    <a:lstStyle/>
                    <a:p>
                      <a:pPr algn="ctr"/>
                      <a:r>
                        <a:rPr lang="en-US" sz="2000" dirty="0">
                          <a:latin typeface="Arial" panose="020B0604020202020204" pitchFamily="34" charset="0"/>
                          <a:cs typeface="Arial" panose="020B0604020202020204" pitchFamily="34" charset="0"/>
                        </a:rPr>
                        <a:t>T</a:t>
                      </a:r>
                    </a:p>
                  </a:txBody>
                  <a:tcPr/>
                </a:tc>
                <a:tc>
                  <a:txBody>
                    <a:bodyPr/>
                    <a:lstStyle/>
                    <a:p>
                      <a:pPr algn="ctr"/>
                      <a:r>
                        <a:rPr lang="en-US" sz="2000" dirty="0">
                          <a:latin typeface="Arial" panose="020B0604020202020204" pitchFamily="34" charset="0"/>
                          <a:cs typeface="Arial" panose="020B0604020202020204" pitchFamily="34" charset="0"/>
                        </a:rPr>
                        <a:t>240</a:t>
                      </a:r>
                    </a:p>
                  </a:txBody>
                  <a:tcPr/>
                </a:tc>
                <a:tc>
                  <a:txBody>
                    <a:bodyPr/>
                    <a:lstStyle/>
                    <a:p>
                      <a:pPr algn="ctr"/>
                      <a:r>
                        <a:rPr lang="en-US" sz="2000" dirty="0">
                          <a:latin typeface="Arial" panose="020B0604020202020204" pitchFamily="34" charset="0"/>
                          <a:cs typeface="Arial" panose="020B0604020202020204" pitchFamily="34" charset="0"/>
                        </a:rPr>
                        <a:t>13</a:t>
                      </a:r>
                    </a:p>
                  </a:txBody>
                  <a:tcPr/>
                </a:tc>
                <a:tc>
                  <a:txBody>
                    <a:bodyPr/>
                    <a:lstStyle/>
                    <a:p>
                      <a:pPr algn="ctr"/>
                      <a:r>
                        <a:rPr lang="en-US" sz="2000" dirty="0">
                          <a:latin typeface="Arial" panose="020B0604020202020204" pitchFamily="34" charset="0"/>
                          <a:cs typeface="Arial" panose="020B0604020202020204" pitchFamily="34" charset="0"/>
                        </a:rPr>
                        <a:t>227</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19"/>
                  </a:ext>
                </a:extLst>
              </a:tr>
              <a:tr h="242711">
                <a:tc>
                  <a:txBody>
                    <a:bodyPr/>
                    <a:lstStyle/>
                    <a:p>
                      <a:pPr algn="ctr"/>
                      <a:r>
                        <a:rPr lang="en-US" sz="2000" dirty="0">
                          <a:latin typeface="Arial" panose="020B0604020202020204" pitchFamily="34" charset="0"/>
                          <a:cs typeface="Arial" panose="020B0604020202020204" pitchFamily="34" charset="0"/>
                        </a:rPr>
                        <a:t>U</a:t>
                      </a:r>
                    </a:p>
                  </a:txBody>
                  <a:tcPr/>
                </a:tc>
                <a:tc>
                  <a:txBody>
                    <a:bodyPr/>
                    <a:lstStyle/>
                    <a:p>
                      <a:pPr algn="ctr"/>
                      <a:r>
                        <a:rPr lang="en-US" sz="2000" dirty="0">
                          <a:latin typeface="Arial" panose="020B0604020202020204" pitchFamily="34" charset="0"/>
                          <a:cs typeface="Arial" panose="020B0604020202020204" pitchFamily="34" charset="0"/>
                        </a:rPr>
                        <a:t>15</a:t>
                      </a:r>
                    </a:p>
                  </a:txBody>
                  <a:tcPr/>
                </a:tc>
                <a:tc>
                  <a:txBody>
                    <a:bodyPr/>
                    <a:lstStyle/>
                    <a:p>
                      <a:pPr algn="ctr"/>
                      <a:r>
                        <a:rPr lang="en-US" sz="2000" dirty="0">
                          <a:latin typeface="Arial" panose="020B0604020202020204" pitchFamily="34" charset="0"/>
                          <a:cs typeface="Arial" panose="020B0604020202020204" pitchFamily="34" charset="0"/>
                        </a:rPr>
                        <a:t>14</a:t>
                      </a:r>
                    </a:p>
                  </a:txBody>
                  <a:tcPr/>
                </a:tc>
                <a:tc>
                  <a:txBody>
                    <a:bodyPr/>
                    <a:lstStyle/>
                    <a:p>
                      <a:pPr algn="ctr"/>
                      <a:r>
                        <a:rPr lang="en-US" sz="2000" dirty="0">
                          <a:latin typeface="Arial" panose="020B0604020202020204" pitchFamily="34" charset="0"/>
                          <a:cs typeface="Arial" panose="020B0604020202020204" pitchFamily="34" charset="0"/>
                        </a:rPr>
                        <a:t>1</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20"/>
                  </a:ext>
                </a:extLst>
              </a:tr>
              <a:tr h="242711">
                <a:tc>
                  <a:txBody>
                    <a:bodyPr/>
                    <a:lstStyle/>
                    <a:p>
                      <a:pPr algn="ctr"/>
                      <a:r>
                        <a:rPr lang="en-US" sz="2000" dirty="0">
                          <a:latin typeface="Arial" panose="020B0604020202020204" pitchFamily="34" charset="0"/>
                          <a:cs typeface="Arial" panose="020B0604020202020204" pitchFamily="34" charset="0"/>
                        </a:rPr>
                        <a:t>V</a:t>
                      </a:r>
                    </a:p>
                  </a:txBody>
                  <a:tcPr/>
                </a:tc>
                <a:tc>
                  <a:txBody>
                    <a:bodyPr/>
                    <a:lstStyle/>
                    <a:p>
                      <a:pPr algn="ctr"/>
                      <a:r>
                        <a:rPr lang="en-US" sz="2000" dirty="0">
                          <a:latin typeface="Arial" panose="020B0604020202020204" pitchFamily="34" charset="0"/>
                          <a:cs typeface="Arial" panose="020B0604020202020204" pitchFamily="34" charset="0"/>
                        </a:rPr>
                        <a:t>77</a:t>
                      </a:r>
                    </a:p>
                  </a:txBody>
                  <a:tcPr/>
                </a:tc>
                <a:tc>
                  <a:txBody>
                    <a:bodyPr/>
                    <a:lstStyle/>
                    <a:p>
                      <a:pPr algn="ctr"/>
                      <a:r>
                        <a:rPr lang="en-US" sz="2000" dirty="0">
                          <a:latin typeface="Arial" panose="020B0604020202020204" pitchFamily="34" charset="0"/>
                          <a:cs typeface="Arial" panose="020B0604020202020204" pitchFamily="34" charset="0"/>
                        </a:rPr>
                        <a:t>16</a:t>
                      </a:r>
                    </a:p>
                  </a:txBody>
                  <a:tcPr/>
                </a:tc>
                <a:tc>
                  <a:txBody>
                    <a:bodyPr/>
                    <a:lstStyle/>
                    <a:p>
                      <a:pPr algn="ctr"/>
                      <a:r>
                        <a:rPr lang="en-US" sz="2000" dirty="0">
                          <a:latin typeface="Arial" panose="020B0604020202020204" pitchFamily="34" charset="0"/>
                          <a:cs typeface="Arial" panose="020B0604020202020204" pitchFamily="34" charset="0"/>
                        </a:rPr>
                        <a:t>61</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21"/>
                  </a:ext>
                </a:extLst>
              </a:tr>
              <a:tr h="242711">
                <a:tc>
                  <a:txBody>
                    <a:bodyPr/>
                    <a:lstStyle/>
                    <a:p>
                      <a:pPr algn="ctr"/>
                      <a:r>
                        <a:rPr lang="en-US" sz="2000" dirty="0">
                          <a:latin typeface="Arial" panose="020B0604020202020204" pitchFamily="34" charset="0"/>
                          <a:cs typeface="Arial" panose="020B0604020202020204" pitchFamily="34" charset="0"/>
                        </a:rPr>
                        <a:t>W</a:t>
                      </a:r>
                    </a:p>
                  </a:txBody>
                  <a:tcPr/>
                </a:tc>
                <a:tc>
                  <a:txBody>
                    <a:bodyPr/>
                    <a:lstStyle/>
                    <a:p>
                      <a:pPr algn="ctr"/>
                      <a:r>
                        <a:rPr lang="en-US" sz="2000" dirty="0">
                          <a:latin typeface="Arial" panose="020B0604020202020204" pitchFamily="34" charset="0"/>
                          <a:cs typeface="Arial" panose="020B0604020202020204" pitchFamily="34" charset="0"/>
                        </a:rPr>
                        <a:t>15</a:t>
                      </a:r>
                    </a:p>
                  </a:txBody>
                  <a:tcPr/>
                </a:tc>
                <a:tc>
                  <a:txBody>
                    <a:bodyPr/>
                    <a:lstStyle/>
                    <a:p>
                      <a:pPr algn="ctr"/>
                      <a:r>
                        <a:rPr lang="en-US" sz="2000" dirty="0">
                          <a:latin typeface="Arial" panose="020B0604020202020204" pitchFamily="34" charset="0"/>
                          <a:cs typeface="Arial" panose="020B0604020202020204" pitchFamily="34" charset="0"/>
                        </a:rPr>
                        <a:t>14</a:t>
                      </a:r>
                    </a:p>
                  </a:txBody>
                  <a:tcPr/>
                </a:tc>
                <a:tc>
                  <a:txBody>
                    <a:bodyPr/>
                    <a:lstStyle/>
                    <a:p>
                      <a:pPr algn="ctr"/>
                      <a:r>
                        <a:rPr lang="en-US" sz="2000" dirty="0">
                          <a:latin typeface="Arial" panose="020B0604020202020204" pitchFamily="34" charset="0"/>
                          <a:cs typeface="Arial" panose="020B0604020202020204" pitchFamily="34" charset="0"/>
                        </a:rPr>
                        <a:t>1</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22"/>
                  </a:ext>
                </a:extLst>
              </a:tr>
              <a:tr h="2427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X</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85</a:t>
                      </a:r>
                    </a:p>
                  </a:txBody>
                  <a:tcPr/>
                </a:tc>
                <a:tc>
                  <a:txBody>
                    <a:bodyPr/>
                    <a:lstStyle/>
                    <a:p>
                      <a:pPr algn="ctr"/>
                      <a:r>
                        <a:rPr lang="en-US" sz="2000" dirty="0">
                          <a:latin typeface="Arial" panose="020B0604020202020204" pitchFamily="34" charset="0"/>
                          <a:cs typeface="Arial" panose="020B0604020202020204" pitchFamily="34" charset="0"/>
                        </a:rPr>
                        <a:t>6</a:t>
                      </a:r>
                    </a:p>
                  </a:txBody>
                  <a:tcPr/>
                </a:tc>
                <a:tc>
                  <a:txBody>
                    <a:bodyPr/>
                    <a:lstStyle/>
                    <a:p>
                      <a:pPr algn="ctr"/>
                      <a:r>
                        <a:rPr lang="en-US" sz="2000" dirty="0">
                          <a:latin typeface="Arial" panose="020B0604020202020204" pitchFamily="34" charset="0"/>
                          <a:cs typeface="Arial" panose="020B0604020202020204" pitchFamily="34" charset="0"/>
                        </a:rPr>
                        <a:t>79</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23"/>
                  </a:ext>
                </a:extLst>
              </a:tr>
              <a:tr h="242711">
                <a:tc>
                  <a:txBody>
                    <a:bodyPr/>
                    <a:lstStyle/>
                    <a:p>
                      <a:pPr algn="ctr"/>
                      <a:r>
                        <a:rPr lang="en-US" sz="2000" dirty="0">
                          <a:latin typeface="Arial" panose="020B0604020202020204" pitchFamily="34" charset="0"/>
                          <a:cs typeface="Arial" panose="020B0604020202020204" pitchFamily="34" charset="0"/>
                        </a:rPr>
                        <a:t>Y</a:t>
                      </a:r>
                    </a:p>
                  </a:txBody>
                  <a:tcPr/>
                </a:tc>
                <a:tc>
                  <a:txBody>
                    <a:bodyPr/>
                    <a:lstStyle/>
                    <a:p>
                      <a:pPr algn="ctr"/>
                      <a:r>
                        <a:rPr lang="en-US" sz="2000" dirty="0">
                          <a:latin typeface="Arial" panose="020B0604020202020204" pitchFamily="34" charset="0"/>
                          <a:cs typeface="Arial" panose="020B0604020202020204" pitchFamily="34" charset="0"/>
                        </a:rPr>
                        <a:t>86</a:t>
                      </a:r>
                    </a:p>
                  </a:txBody>
                  <a:tcPr/>
                </a:tc>
                <a:tc>
                  <a:txBody>
                    <a:bodyPr/>
                    <a:lstStyle/>
                    <a:p>
                      <a:pPr algn="ctr"/>
                      <a:r>
                        <a:rPr lang="en-US" sz="2000" dirty="0">
                          <a:latin typeface="Arial" panose="020B0604020202020204" pitchFamily="34" charset="0"/>
                          <a:cs typeface="Arial" panose="020B0604020202020204" pitchFamily="34" charset="0"/>
                        </a:rPr>
                        <a:t>8</a:t>
                      </a:r>
                    </a:p>
                  </a:txBody>
                  <a:tcPr/>
                </a:tc>
                <a:tc>
                  <a:txBody>
                    <a:bodyPr/>
                    <a:lstStyle/>
                    <a:p>
                      <a:pPr algn="ctr"/>
                      <a:r>
                        <a:rPr lang="en-US" sz="2000" dirty="0">
                          <a:latin typeface="Arial" panose="020B0604020202020204" pitchFamily="34" charset="0"/>
                          <a:cs typeface="Arial" panose="020B0604020202020204" pitchFamily="34" charset="0"/>
                        </a:rPr>
                        <a:t>78</a:t>
                      </a:r>
                    </a:p>
                  </a:txBody>
                  <a:tcPr/>
                </a:tc>
                <a:tc>
                  <a:txBody>
                    <a:bodyPr/>
                    <a:lstStyle/>
                    <a:p>
                      <a:pPr algn="ct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24"/>
                  </a:ext>
                </a:extLst>
              </a:tr>
            </a:tbl>
          </a:graphicData>
        </a:graphic>
      </p:graphicFrame>
    </p:spTree>
    <p:extLst>
      <p:ext uri="{BB962C8B-B14F-4D97-AF65-F5344CB8AC3E}">
        <p14:creationId xmlns:p14="http://schemas.microsoft.com/office/powerpoint/2010/main" val="1554318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Nonparametric alternatives: sign test</a:t>
            </a:r>
            <a:endParaRPr lang="en-CA" dirty="0"/>
          </a:p>
        </p:txBody>
      </p:sp>
      <p:pic>
        <p:nvPicPr>
          <p:cNvPr id="4" name="Picture 2" descr="Two damselflies are show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57221" y="1679982"/>
            <a:ext cx="3386779" cy="513037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TextBox 5">
                <a:extLst>
                  <a:ext uri="{FF2B5EF4-FFF2-40B4-BE49-F238E27FC236}">
                    <a16:creationId xmlns="" xmlns:a16="http://schemas.microsoft.com/office/drawing/2014/main" id="{A5607733-DB12-884E-A294-CD062D5D7645}"/>
                  </a:ext>
                </a:extLst>
              </p:cNvPr>
              <p:cNvSpPr txBox="1"/>
              <p:nvPr/>
            </p:nvSpPr>
            <p:spPr>
              <a:xfrm>
                <a:off x="291460" y="3876224"/>
                <a:ext cx="3988143" cy="7378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Helvetica" charset="0"/>
                          <a:cs typeface="Helvetica" charset="0"/>
                        </a:rPr>
                        <m:t>𝑃</m:t>
                      </m:r>
                      <m:r>
                        <a:rPr lang="en-US" sz="2800" b="0" i="1" smtClean="0">
                          <a:latin typeface="Cambria Math" panose="02040503050406030204" pitchFamily="18" charset="0"/>
                          <a:ea typeface="Helvetica" charset="0"/>
                          <a:cs typeface="Helvetica" charset="0"/>
                        </a:rPr>
                        <m:t>(</m:t>
                      </m:r>
                      <m:r>
                        <a:rPr lang="en-US" sz="2800" b="0" i="1" smtClean="0">
                          <a:latin typeface="Cambria Math" panose="02040503050406030204" pitchFamily="18" charset="0"/>
                          <a:ea typeface="Helvetica" charset="0"/>
                          <a:cs typeface="Helvetica" charset="0"/>
                        </a:rPr>
                        <m:t>𝑥</m:t>
                      </m:r>
                      <m:r>
                        <a:rPr lang="en-US" sz="2800" b="0" i="1" smtClean="0">
                          <a:latin typeface="Cambria Math" panose="02040503050406030204" pitchFamily="18" charset="0"/>
                          <a:ea typeface="Helvetica" charset="0"/>
                          <a:cs typeface="Helvetica" charset="0"/>
                        </a:rPr>
                        <m:t>)=</m:t>
                      </m:r>
                      <m:d>
                        <m:dPr>
                          <m:ctrlPr>
                            <a:rPr lang="mr-IN" sz="2800" b="0" i="1" smtClean="0">
                              <a:latin typeface="Cambria Math" panose="02040503050406030204" pitchFamily="18" charset="0"/>
                              <a:ea typeface="Helvetica" charset="0"/>
                              <a:cs typeface="Helvetica" charset="0"/>
                            </a:rPr>
                          </m:ctrlPr>
                        </m:dPr>
                        <m:e>
                          <m:f>
                            <m:fPr>
                              <m:type m:val="noBar"/>
                              <m:ctrlPr>
                                <a:rPr lang="mr-IN" sz="2800" b="0" i="1" smtClean="0">
                                  <a:latin typeface="Cambria Math" panose="02040503050406030204" pitchFamily="18" charset="0"/>
                                  <a:ea typeface="Helvetica" charset="0"/>
                                  <a:cs typeface="Helvetica" charset="0"/>
                                </a:rPr>
                              </m:ctrlPr>
                            </m:fPr>
                            <m:num>
                              <m:r>
                                <a:rPr lang="mr-IN" sz="2800" b="0" i="1" smtClean="0">
                                  <a:latin typeface="Cambria Math" charset="0"/>
                                  <a:ea typeface="Helvetica" charset="0"/>
                                  <a:cs typeface="Helvetica" charset="0"/>
                                </a:rPr>
                                <m:t>𝑛</m:t>
                              </m:r>
                            </m:num>
                            <m:den>
                              <m:r>
                                <a:rPr lang="en-US" sz="2800" b="0" i="1" smtClean="0">
                                  <a:latin typeface="Cambria Math" charset="0"/>
                                  <a:ea typeface="Helvetica" charset="0"/>
                                  <a:cs typeface="Helvetica" charset="0"/>
                                </a:rPr>
                                <m:t>𝑥</m:t>
                              </m:r>
                            </m:den>
                          </m:f>
                        </m:e>
                      </m:d>
                      <m:sSup>
                        <m:sSupPr>
                          <m:ctrlPr>
                            <a:rPr lang="mr-IN" sz="2800" b="0" i="1" smtClean="0">
                              <a:latin typeface="Cambria Math" panose="02040503050406030204" pitchFamily="18" charset="0"/>
                              <a:ea typeface="Helvetica" charset="0"/>
                              <a:cs typeface="Helvetica" charset="0"/>
                            </a:rPr>
                          </m:ctrlPr>
                        </m:sSupPr>
                        <m:e>
                          <m:r>
                            <a:rPr lang="en-US" sz="2800" b="0" i="1" smtClean="0">
                              <a:latin typeface="Cambria Math" charset="0"/>
                              <a:ea typeface="Helvetica" charset="0"/>
                              <a:cs typeface="Helvetica" charset="0"/>
                            </a:rPr>
                            <m:t>𝑝</m:t>
                          </m:r>
                        </m:e>
                        <m:sup>
                          <m:r>
                            <a:rPr lang="en-US" sz="2800" b="0" i="1" smtClean="0">
                              <a:latin typeface="Cambria Math" charset="0"/>
                              <a:ea typeface="Helvetica" charset="0"/>
                              <a:cs typeface="Helvetica" charset="0"/>
                            </a:rPr>
                            <m:t>𝑥</m:t>
                          </m:r>
                        </m:sup>
                      </m:sSup>
                      <m:sSup>
                        <m:sSupPr>
                          <m:ctrlPr>
                            <a:rPr lang="mr-IN" sz="2800" b="0" i="1" smtClean="0">
                              <a:latin typeface="Cambria Math" panose="02040503050406030204" pitchFamily="18" charset="0"/>
                              <a:ea typeface="Helvetica" charset="0"/>
                              <a:cs typeface="Helvetica" charset="0"/>
                            </a:rPr>
                          </m:ctrlPr>
                        </m:sSupPr>
                        <m:e>
                          <m:d>
                            <m:dPr>
                              <m:ctrlPr>
                                <a:rPr lang="mr-IN" sz="2800" i="1">
                                  <a:latin typeface="Cambria Math" panose="02040503050406030204" pitchFamily="18" charset="0"/>
                                  <a:ea typeface="Helvetica" charset="0"/>
                                  <a:cs typeface="Helvetica" charset="0"/>
                                </a:rPr>
                              </m:ctrlPr>
                            </m:dPr>
                            <m:e>
                              <m:r>
                                <a:rPr lang="en-US" sz="2800" i="1">
                                  <a:latin typeface="Cambria Math" charset="0"/>
                                  <a:ea typeface="Helvetica" charset="0"/>
                                  <a:cs typeface="Helvetica" charset="0"/>
                                </a:rPr>
                                <m:t>1−</m:t>
                              </m:r>
                              <m:r>
                                <a:rPr lang="en-US" sz="2800" i="1">
                                  <a:latin typeface="Cambria Math" charset="0"/>
                                  <a:ea typeface="Helvetica" charset="0"/>
                                  <a:cs typeface="Helvetica" charset="0"/>
                                </a:rPr>
                                <m:t>𝑝</m:t>
                              </m:r>
                            </m:e>
                          </m:d>
                        </m:e>
                        <m:sup>
                          <m:r>
                            <a:rPr lang="en-US" sz="2800" b="0" i="1" smtClean="0">
                              <a:latin typeface="Cambria Math" charset="0"/>
                              <a:ea typeface="Helvetica" charset="0"/>
                              <a:cs typeface="Helvetica" charset="0"/>
                            </a:rPr>
                            <m:t>𝑛</m:t>
                          </m:r>
                          <m:r>
                            <a:rPr lang="en-US" sz="2800" b="0" i="1" smtClean="0">
                              <a:latin typeface="Cambria Math" charset="0"/>
                              <a:ea typeface="Helvetica" charset="0"/>
                              <a:cs typeface="Helvetica" charset="0"/>
                            </a:rPr>
                            <m:t>−</m:t>
                          </m:r>
                          <m:r>
                            <a:rPr lang="en-US" sz="2800" b="0" i="1" smtClean="0">
                              <a:latin typeface="Cambria Math" charset="0"/>
                              <a:ea typeface="Helvetica" charset="0"/>
                              <a:cs typeface="Helvetica" charset="0"/>
                            </a:rPr>
                            <m:t>𝑥</m:t>
                          </m:r>
                        </m:sup>
                      </m:sSup>
                    </m:oMath>
                  </m:oMathPara>
                </a14:m>
                <a:endParaRPr lang="en-US" sz="2800" dirty="0">
                  <a:latin typeface="Helvetica" charset="0"/>
                  <a:ea typeface="Helvetica" charset="0"/>
                  <a:cs typeface="Helvetica" charset="0"/>
                </a:endParaRPr>
              </a:p>
            </p:txBody>
          </p:sp>
        </mc:Choice>
        <mc:Fallback>
          <p:sp>
            <p:nvSpPr>
              <p:cNvPr id="6" name="TextBox 5">
                <a:extLst>
                  <a:ext uri="{FF2B5EF4-FFF2-40B4-BE49-F238E27FC236}">
                    <a16:creationId xmlns="" xmlns:a16="http://schemas.microsoft.com/office/drawing/2014/main" xmlns:a14="http://schemas.microsoft.com/office/drawing/2010/main" id="{A5607733-DB12-884E-A294-CD062D5D7645}"/>
                  </a:ext>
                </a:extLst>
              </p:cNvPr>
              <p:cNvSpPr txBox="1">
                <a:spLocks noRot="1" noChangeAspect="1" noMove="1" noResize="1" noEditPoints="1" noAdjustHandles="1" noChangeArrowheads="1" noChangeShapeType="1" noTextEdit="1"/>
              </p:cNvSpPr>
              <p:nvPr/>
            </p:nvSpPr>
            <p:spPr>
              <a:xfrm>
                <a:off x="291460" y="3876224"/>
                <a:ext cx="3988143" cy="737894"/>
              </a:xfrm>
              <a:prstGeom prst="rect">
                <a:avLst/>
              </a:prstGeom>
              <a:blipFill rotWithShape="0">
                <a:blip r:embed="rId4"/>
                <a:stretch>
                  <a:fillRect/>
                </a:stretch>
              </a:blipFill>
            </p:spPr>
            <p:txBody>
              <a:bodyPr/>
              <a:lstStyle/>
              <a:p>
                <a:r>
                  <a:rPr lang="en-CA">
                    <a:noFill/>
                  </a:rPr>
                  <a:t> </a:t>
                </a:r>
              </a:p>
            </p:txBody>
          </p:sp>
        </mc:Fallback>
      </mc:AlternateContent>
      <p:sp>
        <p:nvSpPr>
          <p:cNvPr id="7" name="TextBox 6"/>
          <p:cNvSpPr txBox="1"/>
          <p:nvPr/>
        </p:nvSpPr>
        <p:spPr>
          <a:xfrm>
            <a:off x="178726" y="1325563"/>
            <a:ext cx="5578495" cy="2246769"/>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Use binomial test</a:t>
            </a:r>
          </a:p>
          <a:p>
            <a:endParaRPr lang="en-CA" sz="2800" dirty="0">
              <a:latin typeface="Arial" panose="020B0604020202020204" pitchFamily="34" charset="0"/>
              <a:cs typeface="Arial" panose="020B0604020202020204" pitchFamily="34" charset="0"/>
            </a:endParaRPr>
          </a:p>
          <a:p>
            <a:r>
              <a:rPr lang="en-CA" sz="2800" dirty="0" smtClean="0">
                <a:latin typeface="Arial" panose="020B0604020202020204" pitchFamily="34" charset="0"/>
                <a:cs typeface="Arial" panose="020B0604020202020204" pitchFamily="34" charset="0"/>
              </a:rPr>
              <a:t>Expect p = 0.5 above and below 0</a:t>
            </a:r>
          </a:p>
          <a:p>
            <a:endParaRPr lang="en-CA" sz="2800" dirty="0">
              <a:latin typeface="Arial" panose="020B0604020202020204" pitchFamily="34" charset="0"/>
              <a:cs typeface="Arial" panose="020B0604020202020204" pitchFamily="34" charset="0"/>
            </a:endParaRPr>
          </a:p>
          <a:p>
            <a:r>
              <a:rPr lang="en-CA" sz="2800" dirty="0" smtClean="0">
                <a:latin typeface="Arial" panose="020B0604020202020204" pitchFamily="34" charset="0"/>
                <a:cs typeface="Arial" panose="020B0604020202020204" pitchFamily="34" charset="0"/>
              </a:rPr>
              <a:t>18/25  fall above 0, 7 below</a:t>
            </a:r>
            <a:endParaRPr lang="en-CA" sz="28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 xmlns:a16="http://schemas.microsoft.com/office/drawing/2014/main" id="{A5607733-DB12-884E-A294-CD062D5D7645}"/>
                  </a:ext>
                </a:extLst>
              </p:cNvPr>
              <p:cNvSpPr txBox="1"/>
              <p:nvPr/>
            </p:nvSpPr>
            <p:spPr>
              <a:xfrm>
                <a:off x="0" y="4897895"/>
                <a:ext cx="6015929" cy="8638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Helvetica" charset="0"/>
                          <a:cs typeface="Helvetica" charset="0"/>
                        </a:rPr>
                        <m:t>𝑃</m:t>
                      </m:r>
                      <m:d>
                        <m:dPr>
                          <m:ctrlPr>
                            <a:rPr lang="en-US" sz="2000" b="0" i="1" smtClean="0">
                              <a:latin typeface="Cambria Math" panose="02040503050406030204" pitchFamily="18" charset="0"/>
                              <a:ea typeface="Helvetica" charset="0"/>
                              <a:cs typeface="Helvetica" charset="0"/>
                            </a:rPr>
                          </m:ctrlPr>
                        </m:dPr>
                        <m:e>
                          <m:r>
                            <a:rPr lang="en-US" sz="2000" b="0" i="1" smtClean="0">
                              <a:latin typeface="Cambria Math" panose="02040503050406030204" pitchFamily="18" charset="0"/>
                              <a:ea typeface="Helvetica" charset="0"/>
                              <a:cs typeface="Helvetica" charset="0"/>
                            </a:rPr>
                            <m:t>𝑥</m:t>
                          </m:r>
                          <m:r>
                            <a:rPr lang="en-US" sz="2000" b="0" i="1" smtClean="0">
                              <a:latin typeface="Cambria Math" panose="02040503050406030204" pitchFamily="18" charset="0"/>
                              <a:ea typeface="Cambria Math" panose="02040503050406030204" pitchFamily="18" charset="0"/>
                              <a:cs typeface="Helvetica" charset="0"/>
                            </a:rPr>
                            <m:t>≤</m:t>
                          </m:r>
                          <m:r>
                            <a:rPr lang="en-CA" sz="2000" b="0" i="1" smtClean="0">
                              <a:latin typeface="Cambria Math" panose="02040503050406030204" pitchFamily="18" charset="0"/>
                              <a:ea typeface="Cambria Math" panose="02040503050406030204" pitchFamily="18" charset="0"/>
                              <a:cs typeface="Helvetica" charset="0"/>
                            </a:rPr>
                            <m:t>7</m:t>
                          </m:r>
                        </m:e>
                      </m:d>
                      <m:r>
                        <a:rPr lang="en-US" sz="2000" b="0" i="1" smtClean="0">
                          <a:latin typeface="Cambria Math" panose="02040503050406030204" pitchFamily="18" charset="0"/>
                          <a:ea typeface="Helvetica" charset="0"/>
                          <a:cs typeface="Helvetica" charset="0"/>
                        </a:rPr>
                        <m:t>=</m:t>
                      </m:r>
                      <m:nary>
                        <m:naryPr>
                          <m:chr m:val="∑"/>
                          <m:ctrlPr>
                            <a:rPr lang="en-US" sz="2000" b="0" i="1" smtClean="0">
                              <a:latin typeface="Cambria Math" panose="02040503050406030204" pitchFamily="18" charset="0"/>
                              <a:cs typeface="Helvetica" charset="0"/>
                            </a:rPr>
                          </m:ctrlPr>
                        </m:naryPr>
                        <m:sub>
                          <m:r>
                            <m:rPr>
                              <m:brk m:alnAt="23"/>
                            </m:rPr>
                            <a:rPr lang="en-CA" sz="2000" b="0" i="1" smtClean="0">
                              <a:latin typeface="Cambria Math" panose="02040503050406030204" pitchFamily="18" charset="0"/>
                              <a:cs typeface="Helvetica" charset="0"/>
                            </a:rPr>
                            <m:t>𝑖</m:t>
                          </m:r>
                          <m:r>
                            <a:rPr lang="en-CA" sz="2000" b="0" i="1" smtClean="0">
                              <a:latin typeface="Cambria Math" panose="02040503050406030204" pitchFamily="18" charset="0"/>
                              <a:cs typeface="Helvetica" charset="0"/>
                            </a:rPr>
                            <m:t>=0</m:t>
                          </m:r>
                        </m:sub>
                        <m:sup>
                          <m:r>
                            <a:rPr lang="en-CA" sz="2000" b="0" i="1" smtClean="0">
                              <a:latin typeface="Cambria Math" panose="02040503050406030204" pitchFamily="18" charset="0"/>
                              <a:cs typeface="Helvetica" charset="0"/>
                            </a:rPr>
                            <m:t>7</m:t>
                          </m:r>
                        </m:sup>
                        <m:e>
                          <m:d>
                            <m:dPr>
                              <m:ctrlPr>
                                <a:rPr lang="mr-IN" sz="2000" i="1">
                                  <a:latin typeface="Cambria Math" panose="02040503050406030204" pitchFamily="18" charset="0"/>
                                  <a:ea typeface="Helvetica" charset="0"/>
                                  <a:cs typeface="Helvetica" charset="0"/>
                                </a:rPr>
                              </m:ctrlPr>
                            </m:dPr>
                            <m:e>
                              <m:f>
                                <m:fPr>
                                  <m:type m:val="noBar"/>
                                  <m:ctrlPr>
                                    <a:rPr lang="mr-IN" sz="2000" i="1">
                                      <a:latin typeface="Cambria Math" panose="02040503050406030204" pitchFamily="18" charset="0"/>
                                      <a:ea typeface="Helvetica" charset="0"/>
                                      <a:cs typeface="Helvetica" charset="0"/>
                                    </a:rPr>
                                  </m:ctrlPr>
                                </m:fPr>
                                <m:num>
                                  <m:r>
                                    <a:rPr lang="en-CA" sz="2000" i="1">
                                      <a:latin typeface="Cambria Math" panose="02040503050406030204" pitchFamily="18" charset="0"/>
                                      <a:ea typeface="Helvetica" charset="0"/>
                                      <a:cs typeface="Helvetica" charset="0"/>
                                    </a:rPr>
                                    <m:t>25</m:t>
                                  </m:r>
                                </m:num>
                                <m:den>
                                  <m:r>
                                    <a:rPr lang="en-CA" sz="2000" i="1">
                                      <a:latin typeface="Cambria Math" panose="02040503050406030204" pitchFamily="18" charset="0"/>
                                      <a:ea typeface="Helvetica" charset="0"/>
                                      <a:cs typeface="Helvetica" charset="0"/>
                                    </a:rPr>
                                    <m:t>𝑖</m:t>
                                  </m:r>
                                </m:den>
                              </m:f>
                            </m:e>
                          </m:d>
                        </m:e>
                      </m:nary>
                      <m:sSup>
                        <m:sSupPr>
                          <m:ctrlPr>
                            <a:rPr lang="mr-IN" sz="2000" b="0" i="1" smtClean="0">
                              <a:latin typeface="Cambria Math" panose="02040503050406030204" pitchFamily="18" charset="0"/>
                              <a:ea typeface="Helvetica" charset="0"/>
                              <a:cs typeface="Helvetica" charset="0"/>
                            </a:rPr>
                          </m:ctrlPr>
                        </m:sSupPr>
                        <m:e>
                          <m:r>
                            <a:rPr lang="en-CA" sz="2000" b="0" i="1" smtClean="0">
                              <a:latin typeface="Cambria Math" panose="02040503050406030204" pitchFamily="18" charset="0"/>
                              <a:ea typeface="Helvetica" charset="0"/>
                              <a:cs typeface="Helvetica" charset="0"/>
                            </a:rPr>
                            <m:t>0.5</m:t>
                          </m:r>
                        </m:e>
                        <m:sup>
                          <m:r>
                            <a:rPr lang="en-CA" sz="2000" b="0" i="1" smtClean="0">
                              <a:latin typeface="Cambria Math" panose="02040503050406030204" pitchFamily="18" charset="0"/>
                              <a:ea typeface="Helvetica" charset="0"/>
                              <a:cs typeface="Helvetica" charset="0"/>
                            </a:rPr>
                            <m:t>𝑖</m:t>
                          </m:r>
                        </m:sup>
                      </m:sSup>
                      <m:sSup>
                        <m:sSupPr>
                          <m:ctrlPr>
                            <a:rPr lang="mr-IN" sz="2000" b="0" i="1" smtClean="0">
                              <a:latin typeface="Cambria Math" panose="02040503050406030204" pitchFamily="18" charset="0"/>
                              <a:ea typeface="Helvetica" charset="0"/>
                              <a:cs typeface="Helvetica" charset="0"/>
                            </a:rPr>
                          </m:ctrlPr>
                        </m:sSupPr>
                        <m:e>
                          <m:d>
                            <m:dPr>
                              <m:ctrlPr>
                                <a:rPr lang="mr-IN" sz="2000" i="1">
                                  <a:latin typeface="Cambria Math" panose="02040503050406030204" pitchFamily="18" charset="0"/>
                                  <a:ea typeface="Helvetica" charset="0"/>
                                  <a:cs typeface="Helvetica" charset="0"/>
                                </a:rPr>
                              </m:ctrlPr>
                            </m:dPr>
                            <m:e>
                              <m:r>
                                <a:rPr lang="en-US" sz="2000" i="1">
                                  <a:latin typeface="Cambria Math" charset="0"/>
                                  <a:ea typeface="Helvetica" charset="0"/>
                                  <a:cs typeface="Helvetica" charset="0"/>
                                </a:rPr>
                                <m:t>1−</m:t>
                              </m:r>
                              <m:r>
                                <a:rPr lang="en-CA" sz="2000" b="0" i="1" smtClean="0">
                                  <a:latin typeface="Cambria Math" panose="02040503050406030204" pitchFamily="18" charset="0"/>
                                  <a:ea typeface="Helvetica" charset="0"/>
                                  <a:cs typeface="Helvetica" charset="0"/>
                                </a:rPr>
                                <m:t>0.5</m:t>
                              </m:r>
                            </m:e>
                          </m:d>
                        </m:e>
                        <m:sup>
                          <m:r>
                            <a:rPr lang="en-CA" sz="2000" b="0" i="1" smtClean="0">
                              <a:latin typeface="Cambria Math" panose="02040503050406030204" pitchFamily="18" charset="0"/>
                              <a:ea typeface="Helvetica" charset="0"/>
                              <a:cs typeface="Helvetica" charset="0"/>
                            </a:rPr>
                            <m:t>25</m:t>
                          </m:r>
                          <m:r>
                            <a:rPr lang="en-US" sz="2000" b="0" i="1" smtClean="0">
                              <a:latin typeface="Cambria Math" charset="0"/>
                              <a:ea typeface="Helvetica" charset="0"/>
                              <a:cs typeface="Helvetica" charset="0"/>
                            </a:rPr>
                            <m:t>−</m:t>
                          </m:r>
                          <m:r>
                            <a:rPr lang="en-CA" sz="2000" b="0" i="1" smtClean="0">
                              <a:latin typeface="Cambria Math" panose="02040503050406030204" pitchFamily="18" charset="0"/>
                              <a:ea typeface="Helvetica" charset="0"/>
                              <a:cs typeface="Helvetica" charset="0"/>
                            </a:rPr>
                            <m:t>𝑖</m:t>
                          </m:r>
                        </m:sup>
                      </m:sSup>
                      <m:r>
                        <a:rPr lang="en-CA" sz="2000" b="0" i="1" smtClean="0">
                          <a:latin typeface="Cambria Math" panose="02040503050406030204" pitchFamily="18" charset="0"/>
                          <a:ea typeface="Helvetica" charset="0"/>
                          <a:cs typeface="Helvetica" charset="0"/>
                        </a:rPr>
                        <m:t>=0.02164</m:t>
                      </m:r>
                    </m:oMath>
                  </m:oMathPara>
                </a14:m>
                <a:endParaRPr lang="en-US" sz="2000" dirty="0">
                  <a:latin typeface="Helvetica" charset="0"/>
                  <a:ea typeface="Helvetica" charset="0"/>
                  <a:cs typeface="Helvetica" charset="0"/>
                </a:endParaRPr>
              </a:p>
            </p:txBody>
          </p:sp>
        </mc:Choice>
        <mc:Fallback>
          <p:sp>
            <p:nvSpPr>
              <p:cNvPr id="8" name="TextBox 7">
                <a:extLst>
                  <a:ext uri="{FF2B5EF4-FFF2-40B4-BE49-F238E27FC236}">
                    <a16:creationId xmlns="" xmlns:a16="http://schemas.microsoft.com/office/drawing/2014/main" xmlns:a14="http://schemas.microsoft.com/office/drawing/2010/main" id="{A5607733-DB12-884E-A294-CD062D5D7645}"/>
                  </a:ext>
                </a:extLst>
              </p:cNvPr>
              <p:cNvSpPr txBox="1">
                <a:spLocks noRot="1" noChangeAspect="1" noMove="1" noResize="1" noEditPoints="1" noAdjustHandles="1" noChangeArrowheads="1" noChangeShapeType="1" noTextEdit="1"/>
              </p:cNvSpPr>
              <p:nvPr/>
            </p:nvSpPr>
            <p:spPr>
              <a:xfrm>
                <a:off x="0" y="4897895"/>
                <a:ext cx="6015929" cy="863826"/>
              </a:xfrm>
              <a:prstGeom prst="rect">
                <a:avLst/>
              </a:prstGeom>
              <a:blipFill rotWithShape="0">
                <a:blip r:embed="rId5"/>
                <a:stretch>
                  <a:fillRect/>
                </a:stretch>
              </a:blipFill>
            </p:spPr>
            <p:txBody>
              <a:bodyPr/>
              <a:lstStyle/>
              <a:p>
                <a:r>
                  <a:rPr lang="en-CA">
                    <a:noFill/>
                  </a:rPr>
                  <a:t> </a:t>
                </a:r>
              </a:p>
            </p:txBody>
          </p:sp>
        </mc:Fallback>
      </mc:AlternateContent>
      <p:sp>
        <p:nvSpPr>
          <p:cNvPr id="9" name="TextBox 8"/>
          <p:cNvSpPr txBox="1"/>
          <p:nvPr/>
        </p:nvSpPr>
        <p:spPr>
          <a:xfrm>
            <a:off x="178726" y="6085985"/>
            <a:ext cx="3253406" cy="400110"/>
          </a:xfrm>
          <a:prstGeom prst="rect">
            <a:avLst/>
          </a:prstGeom>
          <a:noFill/>
        </p:spPr>
        <p:txBody>
          <a:bodyPr wrap="square" rtlCol="0">
            <a:spAutoFit/>
          </a:bodyPr>
          <a:lstStyle/>
          <a:p>
            <a:r>
              <a:rPr lang="en-CA" sz="2000" dirty="0" smtClean="0">
                <a:latin typeface="Arial" panose="020B0604020202020204" pitchFamily="34" charset="0"/>
                <a:cs typeface="Arial" panose="020B0604020202020204" pitchFamily="34" charset="0"/>
              </a:rPr>
              <a:t>P = 2*0.02164 = 0.043</a:t>
            </a:r>
            <a:endParaRPr lang="en-C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672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What if data aren’t normal or variances aren’t equal?</a:t>
            </a:r>
            <a:endParaRPr lang="en-CA" dirty="0"/>
          </a:p>
        </p:txBody>
      </p:sp>
      <p:sp>
        <p:nvSpPr>
          <p:cNvPr id="4" name="Content Placeholder 2"/>
          <p:cNvSpPr>
            <a:spLocks noGrp="1"/>
          </p:cNvSpPr>
          <p:nvPr>
            <p:ph idx="1"/>
          </p:nvPr>
        </p:nvSpPr>
        <p:spPr>
          <a:xfrm>
            <a:off x="547688" y="1548835"/>
            <a:ext cx="7975600" cy="4351338"/>
          </a:xfrm>
        </p:spPr>
        <p:txBody>
          <a:bodyPr>
            <a:noAutofit/>
          </a:bodyPr>
          <a:lstStyle/>
          <a:p>
            <a:pPr marL="457200" lvl="1" indent="-457200">
              <a:spcBef>
                <a:spcPts val="624"/>
              </a:spcBef>
              <a:buFont typeface="+mj-lt"/>
              <a:buAutoNum type="arabicPeriod"/>
            </a:pPr>
            <a:r>
              <a:rPr lang="en-US" dirty="0" smtClean="0"/>
              <a:t>Ignore violations</a:t>
            </a:r>
          </a:p>
          <a:p>
            <a:pPr marL="914400" lvl="2" indent="-457200">
              <a:spcBef>
                <a:spcPts val="624"/>
              </a:spcBef>
            </a:pPr>
            <a:r>
              <a:rPr lang="en-US" sz="2400" dirty="0" smtClean="0"/>
              <a:t>Some tests are relatively robust to violations (e.g., t-test, ANOVAs) especially with large sample sizes</a:t>
            </a:r>
          </a:p>
          <a:p>
            <a:pPr marL="0" lvl="2" indent="457200">
              <a:spcBef>
                <a:spcPts val="624"/>
              </a:spcBef>
              <a:buFont typeface="+mj-lt"/>
              <a:buAutoNum type="arabicPeriod"/>
            </a:pPr>
            <a:r>
              <a:rPr lang="en-US" sz="2400" dirty="0" smtClean="0"/>
              <a:t>Transform the data	</a:t>
            </a:r>
          </a:p>
          <a:p>
            <a:pPr marL="800100" lvl="3" indent="-342900">
              <a:spcBef>
                <a:spcPts val="624"/>
              </a:spcBef>
            </a:pPr>
            <a:r>
              <a:rPr lang="en-US" sz="2400" dirty="0" smtClean="0"/>
              <a:t>E.g., log transformation</a:t>
            </a:r>
          </a:p>
          <a:p>
            <a:pPr marL="0" lvl="3" indent="0">
              <a:spcBef>
                <a:spcPts val="624"/>
              </a:spcBef>
              <a:buNone/>
            </a:pPr>
            <a:r>
              <a:rPr lang="en-US" sz="2400" dirty="0" smtClean="0"/>
              <a:t>3. Use non-parametric methods</a:t>
            </a:r>
          </a:p>
          <a:p>
            <a:pPr marL="450850" lvl="3" indent="0">
              <a:spcBef>
                <a:spcPts val="624"/>
              </a:spcBef>
            </a:pPr>
            <a:r>
              <a:rPr lang="en-US" sz="2400" dirty="0"/>
              <a:t>	</a:t>
            </a:r>
            <a:r>
              <a:rPr lang="en-US" sz="2400" dirty="0" smtClean="0"/>
              <a:t>no assumptions of normality, outliers not a problem</a:t>
            </a:r>
          </a:p>
          <a:p>
            <a:pPr marL="0" lvl="3" indent="0">
              <a:spcBef>
                <a:spcPts val="624"/>
              </a:spcBef>
              <a:buNone/>
            </a:pPr>
            <a:r>
              <a:rPr lang="en-US" sz="2400" dirty="0" smtClean="0"/>
              <a:t>4. Use a permutation test</a:t>
            </a:r>
          </a:p>
          <a:p>
            <a:pPr marL="901700" lvl="3" indent="-450850">
              <a:spcBef>
                <a:spcPts val="624"/>
              </a:spcBef>
            </a:pPr>
            <a:r>
              <a:rPr lang="en-US" sz="2400" dirty="0"/>
              <a:t>	</a:t>
            </a:r>
            <a:r>
              <a:rPr lang="en-US" sz="2400" dirty="0" smtClean="0"/>
              <a:t>computer generates null distribution for a test statistic and randomly rearranges the data for one of the variables</a:t>
            </a:r>
            <a:endParaRPr lang="en-US" sz="2400" dirty="0"/>
          </a:p>
        </p:txBody>
      </p:sp>
    </p:spTree>
    <p:extLst>
      <p:ext uri="{BB962C8B-B14F-4D97-AF65-F5344CB8AC3E}">
        <p14:creationId xmlns:p14="http://schemas.microsoft.com/office/powerpoint/2010/main" val="20760903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Nonparametric alternatives: sign test</a:t>
            </a:r>
            <a:endParaRPr lang="en-CA" dirty="0"/>
          </a:p>
        </p:txBody>
      </p:sp>
      <p:pic>
        <p:nvPicPr>
          <p:cNvPr id="4" name="Picture 2" descr="Two damselflies are show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61556" y="1553227"/>
            <a:ext cx="3386779" cy="513037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78726" y="1567515"/>
            <a:ext cx="5090067" cy="2677656"/>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Reject H</a:t>
            </a:r>
            <a:r>
              <a:rPr lang="en-CA" sz="2800" baseline="-25000" dirty="0" smtClean="0">
                <a:latin typeface="Arial" panose="020B0604020202020204" pitchFamily="34" charset="0"/>
                <a:cs typeface="Arial" panose="020B0604020202020204" pitchFamily="34" charset="0"/>
              </a:rPr>
              <a:t>0</a:t>
            </a:r>
            <a:r>
              <a:rPr lang="en-CA" sz="2800" dirty="0" smtClean="0">
                <a:latin typeface="Arial" panose="020B0604020202020204" pitchFamily="34" charset="0"/>
                <a:cs typeface="Arial" panose="020B0604020202020204" pitchFamily="34" charset="0"/>
              </a:rPr>
              <a:t>. Groups of insects whose females mate multiple times have more species than groups whose females mate singly, consistent with sexual-conflict hypothesis.</a:t>
            </a:r>
          </a:p>
        </p:txBody>
      </p:sp>
    </p:spTree>
    <p:extLst>
      <p:ext uri="{BB962C8B-B14F-4D97-AF65-F5344CB8AC3E}">
        <p14:creationId xmlns:p14="http://schemas.microsoft.com/office/powerpoint/2010/main" val="24708624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fontScale="90000"/>
          </a:bodyPr>
          <a:lstStyle/>
          <a:p>
            <a:pPr algn="ctr"/>
            <a:r>
              <a:rPr lang="en-CA" dirty="0" smtClean="0"/>
              <a:t>Nonparametric alternatives to two-sample t-test: Mann-Whitney U-test</a:t>
            </a:r>
            <a:endParaRPr lang="en-CA" dirty="0"/>
          </a:p>
        </p:txBody>
      </p:sp>
      <p:sp>
        <p:nvSpPr>
          <p:cNvPr id="4" name="TextBox 3"/>
          <p:cNvSpPr txBox="1"/>
          <p:nvPr/>
        </p:nvSpPr>
        <p:spPr>
          <a:xfrm>
            <a:off x="662347" y="1560609"/>
            <a:ext cx="7746282" cy="1384995"/>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Data ranked from smallest to largest</a:t>
            </a:r>
          </a:p>
          <a:p>
            <a:r>
              <a:rPr lang="en-CA" sz="2800" dirty="0" smtClean="0">
                <a:latin typeface="Arial" panose="020B0604020202020204" pitchFamily="34" charset="0"/>
                <a:cs typeface="Arial" panose="020B0604020202020204" pitchFamily="34" charset="0"/>
              </a:rPr>
              <a:t>Tests whether frequency distributions of the two groups are the same </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41513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fontScale="90000"/>
          </a:bodyPr>
          <a:lstStyle/>
          <a:p>
            <a:pPr algn="ctr"/>
            <a:r>
              <a:rPr lang="en-CA" dirty="0" smtClean="0"/>
              <a:t>Nonparametric alternatives to two-sample t-test: Mann-Whitney U-test</a:t>
            </a:r>
            <a:endParaRPr lang="en-CA" dirty="0"/>
          </a:p>
        </p:txBody>
      </p:sp>
      <p:pic>
        <p:nvPicPr>
          <p:cNvPr id="3" name="Picture 2" descr="A photo shows a sagebrush cricket."/>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91663" y="2227145"/>
            <a:ext cx="6087649" cy="43980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77471" y="1571111"/>
            <a:ext cx="7716033" cy="523220"/>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E.g., sexual cannibalism in </a:t>
            </a:r>
            <a:r>
              <a:rPr lang="en-CA" sz="2800" dirty="0" smtClean="0">
                <a:latin typeface="Arial" panose="020B0604020202020204" pitchFamily="34" charset="0"/>
                <a:cs typeface="Arial" panose="020B0604020202020204" pitchFamily="34" charset="0"/>
              </a:rPr>
              <a:t>sagebrush </a:t>
            </a:r>
            <a:r>
              <a:rPr lang="en-CA" sz="2800" dirty="0" smtClean="0">
                <a:latin typeface="Arial" panose="020B0604020202020204" pitchFamily="34" charset="0"/>
                <a:cs typeface="Arial" panose="020B0604020202020204" pitchFamily="34" charset="0"/>
              </a:rPr>
              <a:t>crickets</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04902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fontScale="90000"/>
          </a:bodyPr>
          <a:lstStyle/>
          <a:p>
            <a:pPr algn="ctr"/>
            <a:r>
              <a:rPr lang="en-CA" dirty="0" smtClean="0"/>
              <a:t>Nonparametric alternatives to two-sample t-test: Mann-Whitney U-test</a:t>
            </a:r>
            <a:endParaRPr lang="en-CA" dirty="0"/>
          </a:p>
        </p:txBody>
      </p:sp>
      <p:pic>
        <p:nvPicPr>
          <p:cNvPr id="6" name="Picture 2" descr="Two histograms compare frequency of female sagebrush cricket’s time to mating when fed versus starved.&#10;The horizontal axis of each graph is time to mating in hours ranging from 0 to 100 with an interval of 20. The vertical axis of each graph is frequency. &#10;The first histogram represents time to mating of starved female crickets. The vertical axis ranges from 0 to 8 with an interval of 2. The approximate data are: 0 to 20 hours, frequency 8; 20 to 40 hours, frequency 2; 60 to 80 hours, frequency 1. &#10;The second histogram is time to mating of fed females. The vertical axis of ranges from 0 to 6 with an interval of 2. The approximate data are: 0 to 20 hours, frequency 5; 20 to 40 hours, frequency 3; 40 to 60 hours, frequency 1; 60 to 80 hours, frequency 3; 80 to 100 hours, frequency 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959055" y="1427966"/>
            <a:ext cx="3924231" cy="50479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Placeholder 2"/>
          <p:cNvGraphicFramePr>
            <a:graphicFrameLocks/>
          </p:cNvGraphicFramePr>
          <p:nvPr>
            <p:extLst>
              <p:ext uri="{D42A27DB-BD31-4B8C-83A1-F6EECF244321}">
                <p14:modId xmlns:p14="http://schemas.microsoft.com/office/powerpoint/2010/main" val="484048298"/>
              </p:ext>
            </p:extLst>
          </p:nvPr>
        </p:nvGraphicFramePr>
        <p:xfrm>
          <a:off x="1299443" y="1390387"/>
          <a:ext cx="2057532" cy="5012602"/>
        </p:xfrm>
        <a:graphic>
          <a:graphicData uri="http://schemas.openxmlformats.org/drawingml/2006/table">
            <a:tbl>
              <a:tblPr firstRow="1" bandRow="1">
                <a:tableStyleId>{5940675A-B579-460E-94D1-54222C63F5DA}</a:tableStyleId>
              </a:tblPr>
              <a:tblGrid>
                <a:gridCol w="1244724">
                  <a:extLst>
                    <a:ext uri="{9D8B030D-6E8A-4147-A177-3AD203B41FA5}">
                      <a16:colId xmlns:a16="http://schemas.microsoft.com/office/drawing/2014/main" xmlns="" val="20000"/>
                    </a:ext>
                  </a:extLst>
                </a:gridCol>
                <a:gridCol w="812808">
                  <a:extLst>
                    <a:ext uri="{9D8B030D-6E8A-4147-A177-3AD203B41FA5}">
                      <a16:colId xmlns:a16="http://schemas.microsoft.com/office/drawing/2014/main" xmlns="" val="20001"/>
                    </a:ext>
                  </a:extLst>
                </a:gridCol>
              </a:tblGrid>
              <a:tr h="358043">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Starved</a:t>
                      </a:r>
                      <a:endParaRPr lang="en-US" sz="1400" b="1" dirty="0">
                        <a:latin typeface="Arial" panose="020B0604020202020204" pitchFamily="34" charset="0"/>
                        <a:cs typeface="Arial" panose="020B0604020202020204" pitchFamily="34" charset="0"/>
                      </a:endParaRPr>
                    </a:p>
                  </a:txBody>
                  <a:tcPr/>
                </a:tc>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0"/>
                  </a:ext>
                </a:extLst>
              </a:tr>
              <a:tr h="358043">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1.9</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1.5</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1"/>
                  </a:ext>
                </a:extLst>
              </a:tr>
              <a:tr h="358043">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2.1</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1.7</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2"/>
                  </a:ext>
                </a:extLst>
              </a:tr>
              <a:tr h="358043">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3.8</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2.4</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3"/>
                  </a:ext>
                </a:extLst>
              </a:tr>
              <a:tr h="358043">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9.0</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3.6</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4"/>
                  </a:ext>
                </a:extLst>
              </a:tr>
              <a:tr h="358043">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9.6</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5.7</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5"/>
                  </a:ext>
                </a:extLst>
              </a:tr>
              <a:tr h="358043">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13.0</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22.6</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6"/>
                  </a:ext>
                </a:extLst>
              </a:tr>
              <a:tr h="358043">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14.7</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22.8</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7"/>
                  </a:ext>
                </a:extLst>
              </a:tr>
              <a:tr h="358043">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17.9</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39.0</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8"/>
                  </a:ext>
                </a:extLst>
              </a:tr>
              <a:tr h="358043">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21.7</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54.4</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9"/>
                  </a:ext>
                </a:extLst>
              </a:tr>
              <a:tr h="358043">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29.0</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72.1</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10"/>
                  </a:ext>
                </a:extLst>
              </a:tr>
              <a:tr h="358043">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72.3</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73.6</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11"/>
                  </a:ext>
                </a:extLst>
              </a:tr>
              <a:tr h="358043">
                <a:tc>
                  <a:txBody>
                    <a:bodyPr/>
                    <a:lstStyle/>
                    <a:p>
                      <a:pPr algn="ct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79.5</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12"/>
                  </a:ext>
                </a:extLst>
              </a:tr>
              <a:tr h="358043">
                <a:tc>
                  <a:txBody>
                    <a:bodyPr/>
                    <a:lstStyle/>
                    <a:p>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88.9</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13"/>
                  </a:ext>
                </a:extLst>
              </a:tr>
            </a:tbl>
          </a:graphicData>
        </a:graphic>
      </p:graphicFrame>
      <p:sp>
        <p:nvSpPr>
          <p:cNvPr id="3" name="TextBox 2"/>
          <p:cNvSpPr txBox="1"/>
          <p:nvPr/>
        </p:nvSpPr>
        <p:spPr>
          <a:xfrm>
            <a:off x="726510" y="6402989"/>
            <a:ext cx="2893512" cy="369332"/>
          </a:xfrm>
          <a:prstGeom prst="rect">
            <a:avLst/>
          </a:prstGeom>
          <a:noFill/>
        </p:spPr>
        <p:txBody>
          <a:bodyPr wrap="square" rtlCol="0">
            <a:spAutoFit/>
          </a:bodyPr>
          <a:lstStyle/>
          <a:p>
            <a:r>
              <a:rPr lang="en-CA" dirty="0" smtClean="0"/>
              <a:t>Median:    13              22.8</a:t>
            </a:r>
            <a:endParaRPr lang="en-CA" dirty="0"/>
          </a:p>
        </p:txBody>
      </p:sp>
    </p:spTree>
    <p:extLst>
      <p:ext uri="{BB962C8B-B14F-4D97-AF65-F5344CB8AC3E}">
        <p14:creationId xmlns:p14="http://schemas.microsoft.com/office/powerpoint/2010/main" val="18529364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fontScale="90000"/>
          </a:bodyPr>
          <a:lstStyle/>
          <a:p>
            <a:pPr algn="ctr"/>
            <a:r>
              <a:rPr lang="en-CA" dirty="0" smtClean="0"/>
              <a:t>Nonparametric alternatives to two-sample t-test: Mann-Whitney U-test</a:t>
            </a:r>
            <a:endParaRPr lang="en-CA" dirty="0"/>
          </a:p>
        </p:txBody>
      </p:sp>
      <p:pic>
        <p:nvPicPr>
          <p:cNvPr id="3" name="Picture 2" descr="A photo shows a sagebrush cricket."/>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750513" y="2912370"/>
            <a:ext cx="3043824" cy="21990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77471" y="1571111"/>
            <a:ext cx="7716033" cy="523220"/>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E.g., sexual cannibalism in sagebrush crickets</a:t>
            </a:r>
            <a:endParaRPr lang="en-CA" sz="28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145559" y="2649324"/>
                <a:ext cx="5378419" cy="3539430"/>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0</a:t>
                </a:r>
                <a:r>
                  <a:rPr lang="en-CA" sz="2800" dirty="0" smtClean="0">
                    <a:latin typeface="Arial" panose="020B0604020202020204" pitchFamily="34" charset="0"/>
                    <a:cs typeface="Arial" panose="020B0604020202020204" pitchFamily="34" charset="0"/>
                  </a:rPr>
                  <a:t>: The distribution of time to mating is the same for female crickets that were starved and for those that were fed </a:t>
                </a:r>
                <a14:m>
                  <m:oMath xmlns:m="http://schemas.openxmlformats.org/officeDocument/2006/math">
                    <m:r>
                      <a:rPr lang="en-CA" sz="2800" b="0" i="0" smtClean="0">
                        <a:latin typeface="Cambria Math" panose="02040503050406030204" pitchFamily="18" charset="0"/>
                        <a:ea typeface="Cambria Math" panose="02040503050406030204" pitchFamily="18" charset="0"/>
                        <a:cs typeface="Arial" panose="020B0604020202020204" pitchFamily="34" charset="0"/>
                      </a:rPr>
                      <m:t>(</m:t>
                    </m:r>
                    <m:sSub>
                      <m:sSubPr>
                        <m:ctrlPr>
                          <a:rPr lang="en-CA" sz="2800" i="1">
                            <a:latin typeface="Cambria Math" panose="02040503050406030204" pitchFamily="18" charset="0"/>
                            <a:ea typeface="Cambria Math" panose="02040503050406030204" pitchFamily="18" charset="0"/>
                            <a:cs typeface="Arial" panose="020B0604020202020204" pitchFamily="34" charset="0"/>
                          </a:rPr>
                        </m:ctrlPr>
                      </m:sSubPr>
                      <m:e>
                        <m:r>
                          <a:rPr lang="en-CA" sz="2800" i="1">
                            <a:latin typeface="Cambria Math" panose="02040503050406030204" pitchFamily="18" charset="0"/>
                            <a:ea typeface="Cambria Math" panose="02040503050406030204" pitchFamily="18" charset="0"/>
                            <a:cs typeface="Arial" panose="020B0604020202020204" pitchFamily="34" charset="0"/>
                          </a:rPr>
                          <m:t>𝐷</m:t>
                        </m:r>
                      </m:e>
                      <m:sub>
                        <m:r>
                          <a:rPr lang="en-CA" sz="2800" i="1">
                            <a:latin typeface="Cambria Math" panose="02040503050406030204" pitchFamily="18" charset="0"/>
                            <a:ea typeface="Cambria Math" panose="02040503050406030204" pitchFamily="18" charset="0"/>
                            <a:cs typeface="Arial" panose="020B0604020202020204" pitchFamily="34" charset="0"/>
                          </a:rPr>
                          <m:t>1</m:t>
                        </m:r>
                      </m:sub>
                    </m:sSub>
                    <m:r>
                      <a:rPr lang="en-CA" sz="28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CA" sz="2800" i="1">
                            <a:latin typeface="Cambria Math" panose="02040503050406030204" pitchFamily="18" charset="0"/>
                            <a:ea typeface="Cambria Math" panose="02040503050406030204" pitchFamily="18" charset="0"/>
                            <a:cs typeface="Arial" panose="020B0604020202020204" pitchFamily="34" charset="0"/>
                          </a:rPr>
                        </m:ctrlPr>
                      </m:sSubPr>
                      <m:e>
                        <m:r>
                          <a:rPr lang="en-CA" sz="2800" i="1">
                            <a:latin typeface="Cambria Math" panose="02040503050406030204" pitchFamily="18" charset="0"/>
                            <a:ea typeface="Cambria Math" panose="02040503050406030204" pitchFamily="18" charset="0"/>
                            <a:cs typeface="Arial" panose="020B0604020202020204" pitchFamily="34" charset="0"/>
                          </a:rPr>
                          <m:t>𝐷</m:t>
                        </m:r>
                      </m:e>
                      <m:sub>
                        <m:r>
                          <a:rPr lang="en-CA" sz="2800" i="1">
                            <a:latin typeface="Cambria Math" panose="02040503050406030204" pitchFamily="18" charset="0"/>
                            <a:ea typeface="Cambria Math" panose="02040503050406030204" pitchFamily="18" charset="0"/>
                            <a:cs typeface="Arial" panose="020B0604020202020204" pitchFamily="34" charset="0"/>
                          </a:rPr>
                          <m:t>2</m:t>
                        </m:r>
                      </m:sub>
                    </m:sSub>
                    <m:r>
                      <a:rPr lang="en-CA" sz="28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CA" sz="2800" dirty="0" smtClean="0">
                  <a:latin typeface="Arial" panose="020B0604020202020204" pitchFamily="34" charset="0"/>
                  <a:cs typeface="Arial" panose="020B0604020202020204" pitchFamily="34" charset="0"/>
                </a:endParaRPr>
              </a:p>
              <a:p>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1</a:t>
                </a:r>
                <a:r>
                  <a:rPr lang="en-CA" sz="2800" dirty="0" smtClean="0">
                    <a:latin typeface="Arial" panose="020B0604020202020204" pitchFamily="34" charset="0"/>
                    <a:cs typeface="Arial" panose="020B0604020202020204" pitchFamily="34" charset="0"/>
                  </a:rPr>
                  <a:t>: The distribution of time to mating differs between the two groups</a:t>
                </a:r>
                <a14:m>
                  <m:oMath xmlns:m="http://schemas.openxmlformats.org/officeDocument/2006/math">
                    <m:r>
                      <a:rPr lang="en-CA" sz="2800" b="0" i="0" smtClean="0">
                        <a:latin typeface="Cambria Math" panose="02040503050406030204" pitchFamily="18" charset="0"/>
                        <a:ea typeface="Cambria Math" panose="02040503050406030204" pitchFamily="18" charset="0"/>
                        <a:cs typeface="Arial" panose="020B0604020202020204" pitchFamily="34" charset="0"/>
                      </a:rPr>
                      <m:t> </m:t>
                    </m:r>
                    <m:r>
                      <a:rPr lang="en-CA" sz="2800">
                        <a:latin typeface="Cambria Math" panose="02040503050406030204" pitchFamily="18" charset="0"/>
                        <a:ea typeface="Cambria Math" panose="02040503050406030204" pitchFamily="18" charset="0"/>
                        <a:cs typeface="Arial" panose="020B0604020202020204" pitchFamily="34" charset="0"/>
                      </a:rPr>
                      <m:t>(</m:t>
                    </m:r>
                    <m:sSub>
                      <m:sSubPr>
                        <m:ctrlPr>
                          <a:rPr lang="en-CA" sz="2800" i="1">
                            <a:latin typeface="Cambria Math" panose="02040503050406030204" pitchFamily="18" charset="0"/>
                            <a:ea typeface="Cambria Math" panose="02040503050406030204" pitchFamily="18" charset="0"/>
                            <a:cs typeface="Arial" panose="020B0604020202020204" pitchFamily="34" charset="0"/>
                          </a:rPr>
                        </m:ctrlPr>
                      </m:sSubPr>
                      <m:e>
                        <m:r>
                          <a:rPr lang="en-CA" sz="2800" b="0" i="1" smtClean="0">
                            <a:latin typeface="Cambria Math" panose="02040503050406030204" pitchFamily="18" charset="0"/>
                            <a:ea typeface="Cambria Math" panose="02040503050406030204" pitchFamily="18" charset="0"/>
                            <a:cs typeface="Arial" panose="020B0604020202020204" pitchFamily="34" charset="0"/>
                          </a:rPr>
                          <m:t>𝐷</m:t>
                        </m:r>
                      </m:e>
                      <m:sub>
                        <m:r>
                          <a:rPr lang="en-CA" sz="2800" b="0" i="1" smtClean="0">
                            <a:latin typeface="Cambria Math" panose="02040503050406030204" pitchFamily="18" charset="0"/>
                            <a:ea typeface="Cambria Math" panose="02040503050406030204" pitchFamily="18" charset="0"/>
                            <a:cs typeface="Arial" panose="020B0604020202020204" pitchFamily="34" charset="0"/>
                          </a:rPr>
                          <m:t>1</m:t>
                        </m:r>
                      </m:sub>
                    </m:sSub>
                    <m:r>
                      <a:rPr lang="en-CA" sz="280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CA" sz="2800" i="1" smtClean="0">
                            <a:latin typeface="Cambria Math" panose="02040503050406030204" pitchFamily="18" charset="0"/>
                            <a:ea typeface="Cambria Math" panose="02040503050406030204" pitchFamily="18" charset="0"/>
                            <a:cs typeface="Arial" panose="020B0604020202020204" pitchFamily="34" charset="0"/>
                          </a:rPr>
                        </m:ctrlPr>
                      </m:sSubPr>
                      <m:e>
                        <m:r>
                          <a:rPr lang="en-CA" sz="2800" b="0" i="1" smtClean="0">
                            <a:latin typeface="Cambria Math" panose="02040503050406030204" pitchFamily="18" charset="0"/>
                            <a:ea typeface="Cambria Math" panose="02040503050406030204" pitchFamily="18" charset="0"/>
                            <a:cs typeface="Arial" panose="020B0604020202020204" pitchFamily="34" charset="0"/>
                          </a:rPr>
                          <m:t>𝐷</m:t>
                        </m:r>
                      </m:e>
                      <m:sub>
                        <m:r>
                          <a:rPr lang="en-CA" sz="2800" b="0" i="1" smtClean="0">
                            <a:latin typeface="Cambria Math" panose="02040503050406030204" pitchFamily="18" charset="0"/>
                            <a:ea typeface="Cambria Math" panose="02040503050406030204" pitchFamily="18" charset="0"/>
                            <a:cs typeface="Arial" panose="020B0604020202020204" pitchFamily="34" charset="0"/>
                          </a:rPr>
                          <m:t>2</m:t>
                        </m:r>
                      </m:sub>
                    </m:sSub>
                    <m:r>
                      <a:rPr lang="en-CA" sz="2800" i="1">
                        <a:latin typeface="Cambria Math" panose="02040503050406030204" pitchFamily="18" charset="0"/>
                        <a:ea typeface="Cambria Math" panose="02040503050406030204" pitchFamily="18" charset="0"/>
                        <a:cs typeface="Arial" panose="020B0604020202020204" pitchFamily="34" charset="0"/>
                      </a:rPr>
                      <m:t>)</m:t>
                    </m:r>
                  </m:oMath>
                </a14:m>
                <a:endParaRPr lang="en-CA" sz="2800" dirty="0">
                  <a:latin typeface="Arial" panose="020B0604020202020204" pitchFamily="34" charset="0"/>
                  <a:cs typeface="Arial" panose="020B0604020202020204" pitchFamily="34" charset="0"/>
                </a:endParaRPr>
              </a:p>
              <a:p>
                <a:endParaRPr lang="en-CA" sz="2800" dirty="0">
                  <a:latin typeface="Arial" panose="020B0604020202020204" pitchFamily="34" charset="0"/>
                  <a:cs typeface="Arial" panose="020B0604020202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45559" y="2649324"/>
                <a:ext cx="5378419" cy="3539430"/>
              </a:xfrm>
              <a:prstGeom prst="rect">
                <a:avLst/>
              </a:prstGeom>
              <a:blipFill rotWithShape="0">
                <a:blip r:embed="rId4"/>
                <a:stretch>
                  <a:fillRect l="-2381" t="-1897"/>
                </a:stretch>
              </a:blipFill>
            </p:spPr>
            <p:txBody>
              <a:bodyPr/>
              <a:lstStyle/>
              <a:p>
                <a:r>
                  <a:rPr lang="en-CA">
                    <a:noFill/>
                  </a:rPr>
                  <a:t> </a:t>
                </a:r>
              </a:p>
            </p:txBody>
          </p:sp>
        </mc:Fallback>
      </mc:AlternateContent>
    </p:spTree>
    <p:extLst>
      <p:ext uri="{BB962C8B-B14F-4D97-AF65-F5344CB8AC3E}">
        <p14:creationId xmlns:p14="http://schemas.microsoft.com/office/powerpoint/2010/main" val="23828077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txBox="1">
            <a:spLocks/>
          </p:cNvSpPr>
          <p:nvPr/>
        </p:nvSpPr>
        <p:spPr>
          <a:xfrm>
            <a:off x="137786" y="972121"/>
            <a:ext cx="9006214" cy="4647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2">
                    <a:lumMod val="40000"/>
                    <a:lumOff val="60000"/>
                  </a:schemeClr>
                </a:solidFill>
                <a:latin typeface="Arial" panose="020B0604020202020204" pitchFamily="34" charset="0"/>
                <a:ea typeface="+mj-ea"/>
                <a:cs typeface="Arial" panose="020B0604020202020204" pitchFamily="34" charset="0"/>
              </a:defRPr>
            </a:lvl1pPr>
          </a:lstStyle>
          <a:p>
            <a:r>
              <a:rPr lang="en-US" sz="2800" dirty="0" smtClean="0"/>
              <a:t>Table 13.5-2, Times to mating of female crickets from both groups, ordered from smallest to largest and then ranked. Data from group 2 (fed crickets) are highlighted in red to facilitate comparison., Page 391</a:t>
            </a:r>
            <a:endParaRPr lang="en-US" sz="2800" dirty="0"/>
          </a:p>
        </p:txBody>
      </p:sp>
      <p:graphicFrame>
        <p:nvGraphicFramePr>
          <p:cNvPr id="7" name="Table Placeholder 5"/>
          <p:cNvGraphicFramePr>
            <a:graphicFrameLocks/>
          </p:cNvGraphicFramePr>
          <p:nvPr>
            <p:extLst>
              <p:ext uri="{D42A27DB-BD31-4B8C-83A1-F6EECF244321}">
                <p14:modId xmlns:p14="http://schemas.microsoft.com/office/powerpoint/2010/main" val="3310196132"/>
              </p:ext>
            </p:extLst>
          </p:nvPr>
        </p:nvGraphicFramePr>
        <p:xfrm>
          <a:off x="1727506" y="2248808"/>
          <a:ext cx="5615964" cy="13243382"/>
        </p:xfrm>
        <a:graphic>
          <a:graphicData uri="http://schemas.openxmlformats.org/drawingml/2006/table">
            <a:tbl>
              <a:tblPr firstRow="1" bandRow="1">
                <a:tableStyleId>{5940675A-B579-460E-94D1-54222C63F5DA}</a:tableStyleId>
              </a:tblPr>
              <a:tblGrid>
                <a:gridCol w="1452311">
                  <a:extLst>
                    <a:ext uri="{9D8B030D-6E8A-4147-A177-3AD203B41FA5}">
                      <a16:colId xmlns:a16="http://schemas.microsoft.com/office/drawing/2014/main" xmlns="" val="20000"/>
                    </a:ext>
                  </a:extLst>
                </a:gridCol>
                <a:gridCol w="2715191">
                  <a:extLst>
                    <a:ext uri="{9D8B030D-6E8A-4147-A177-3AD203B41FA5}">
                      <a16:colId xmlns:a16="http://schemas.microsoft.com/office/drawing/2014/main" xmlns="" val="20001"/>
                    </a:ext>
                  </a:extLst>
                </a:gridCol>
                <a:gridCol w="1448462">
                  <a:extLst>
                    <a:ext uri="{9D8B030D-6E8A-4147-A177-3AD203B41FA5}">
                      <a16:colId xmlns:a16="http://schemas.microsoft.com/office/drawing/2014/main" xmlns="" val="20002"/>
                    </a:ext>
                  </a:extLst>
                </a:gridCol>
              </a:tblGrid>
              <a:tr h="807542">
                <a:tc>
                  <a:txBody>
                    <a:bodyPr/>
                    <a:lstStyle/>
                    <a:p>
                      <a:r>
                        <a:rPr lang="en-US" sz="2800" b="1" i="0" u="none" strike="noStrike" kern="1200" baseline="0" dirty="0">
                          <a:solidFill>
                            <a:schemeClr val="tx1"/>
                          </a:solidFill>
                          <a:latin typeface="Arial" panose="020B0604020202020204" pitchFamily="34" charset="0"/>
                          <a:ea typeface="+mn-ea"/>
                          <a:cs typeface="Arial" panose="020B0604020202020204" pitchFamily="34" charset="0"/>
                        </a:rPr>
                        <a:t>Group</a:t>
                      </a:r>
                      <a:endParaRPr lang="en-US" sz="2800" b="1" dirty="0">
                        <a:latin typeface="Arial" panose="020B0604020202020204" pitchFamily="34" charset="0"/>
                        <a:cs typeface="Arial" panose="020B0604020202020204" pitchFamily="34" charset="0"/>
                      </a:endParaRPr>
                    </a:p>
                  </a:txBody>
                  <a:tcPr anchor="b"/>
                </a:tc>
                <a:tc>
                  <a:txBody>
                    <a:bodyPr/>
                    <a:lstStyle/>
                    <a:p>
                      <a:r>
                        <a:rPr lang="en-US" sz="2800" b="1" i="0" u="none" strike="noStrike" kern="1200" baseline="0" dirty="0">
                          <a:solidFill>
                            <a:schemeClr val="tx1"/>
                          </a:solidFill>
                          <a:latin typeface="Arial" panose="020B0604020202020204" pitchFamily="34" charset="0"/>
                          <a:ea typeface="+mn-ea"/>
                          <a:cs typeface="Arial" panose="020B0604020202020204" pitchFamily="34" charset="0"/>
                        </a:rPr>
                        <a:t>Time to mating</a:t>
                      </a:r>
                      <a:endParaRPr lang="en-US" sz="2800" b="1" dirty="0">
                        <a:latin typeface="Arial" panose="020B0604020202020204" pitchFamily="34" charset="0"/>
                        <a:cs typeface="Arial" panose="020B0604020202020204" pitchFamily="34" charset="0"/>
                      </a:endParaRPr>
                    </a:p>
                  </a:txBody>
                  <a:tcPr anchor="b"/>
                </a:tc>
                <a:tc>
                  <a:txBody>
                    <a:bodyPr/>
                    <a:lstStyle/>
                    <a:p>
                      <a:r>
                        <a:rPr lang="en-US" sz="2800" b="1" i="0" u="none" strike="noStrike" kern="1200" baseline="0" dirty="0">
                          <a:solidFill>
                            <a:schemeClr val="tx1"/>
                          </a:solidFill>
                          <a:latin typeface="Arial" panose="020B0604020202020204" pitchFamily="34" charset="0"/>
                          <a:ea typeface="+mn-ea"/>
                          <a:cs typeface="Arial" panose="020B0604020202020204" pitchFamily="34" charset="0"/>
                        </a:rPr>
                        <a:t>Rank</a:t>
                      </a:r>
                      <a:endParaRPr lang="en-US" sz="2800" b="1" dirty="0">
                        <a:latin typeface="Arial" panose="020B0604020202020204" pitchFamily="34" charset="0"/>
                        <a:cs typeface="Arial" panose="020B0604020202020204" pitchFamily="34" charset="0"/>
                      </a:endParaRPr>
                    </a:p>
                  </a:txBody>
                  <a:tcPr anchor="b"/>
                </a:tc>
                <a:extLst>
                  <a:ext uri="{0D108BD9-81ED-4DB2-BD59-A6C34878D82A}">
                    <a16:rowId xmlns:a16="http://schemas.microsoft.com/office/drawing/2014/main" xmlns="" val="10000"/>
                  </a:ext>
                </a:extLst>
              </a:tr>
              <a:tr h="513218">
                <a:tc>
                  <a:txBody>
                    <a:bodyPr/>
                    <a:lstStyle/>
                    <a:p>
                      <a:pPr algn="ctr"/>
                      <a:r>
                        <a:rPr lang="en-US" sz="2800" dirty="0">
                          <a:latin typeface="Arial" panose="020B0604020202020204" pitchFamily="34" charset="0"/>
                          <a:cs typeface="Arial" panose="020B0604020202020204" pitchFamily="34" charset="0"/>
                        </a:rPr>
                        <a:t>2</a:t>
                      </a:r>
                    </a:p>
                  </a:txBody>
                  <a:tcPr/>
                </a:tc>
                <a:tc>
                  <a:txBody>
                    <a:bodyPr/>
                    <a:lstStyle/>
                    <a:p>
                      <a:pPr algn="ctr"/>
                      <a:r>
                        <a:rPr lang="en-US" sz="2800" b="1" dirty="0">
                          <a:latin typeface="Arial" panose="020B0604020202020204" pitchFamily="34" charset="0"/>
                          <a:cs typeface="Arial" panose="020B0604020202020204" pitchFamily="34" charset="0"/>
                        </a:rPr>
                        <a:t>1.5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xmlns="" val="10001"/>
                  </a:ext>
                </a:extLst>
              </a:tr>
              <a:tr h="513218">
                <a:tc>
                  <a:txBody>
                    <a:bodyPr/>
                    <a:lstStyle/>
                    <a:p>
                      <a:pPr algn="ctr"/>
                      <a:r>
                        <a:rPr lang="en-US" sz="2800" dirty="0">
                          <a:latin typeface="Arial" panose="020B0604020202020204" pitchFamily="34" charset="0"/>
                          <a:cs typeface="Arial" panose="020B0604020202020204" pitchFamily="34" charset="0"/>
                        </a:rPr>
                        <a:t>2</a:t>
                      </a:r>
                    </a:p>
                  </a:txBody>
                  <a:tcPr/>
                </a:tc>
                <a:tc>
                  <a:txBody>
                    <a:bodyPr/>
                    <a:lstStyle/>
                    <a:p>
                      <a:pPr algn="ctr"/>
                      <a:r>
                        <a:rPr lang="en-US" sz="2800" b="1" dirty="0">
                          <a:latin typeface="Arial" panose="020B0604020202020204" pitchFamily="34" charset="0"/>
                          <a:cs typeface="Arial" panose="020B0604020202020204" pitchFamily="34" charset="0"/>
                        </a:rPr>
                        <a:t>1.7</a:t>
                      </a:r>
                    </a:p>
                  </a:txBody>
                  <a:tcPr/>
                </a:tc>
                <a:tc>
                  <a:txBody>
                    <a:bodyPr/>
                    <a:lstStyle/>
                    <a:p>
                      <a:pPr algn="ctr"/>
                      <a:r>
                        <a:rPr lang="en-US" sz="2800" b="1" dirty="0">
                          <a:latin typeface="Arial" panose="020B0604020202020204" pitchFamily="34" charset="0"/>
                          <a:cs typeface="Arial" panose="020B0604020202020204" pitchFamily="34" charset="0"/>
                        </a:rPr>
                        <a:t>2</a:t>
                      </a:r>
                    </a:p>
                  </a:txBody>
                  <a:tcPr/>
                </a:tc>
                <a:extLst>
                  <a:ext uri="{0D108BD9-81ED-4DB2-BD59-A6C34878D82A}">
                    <a16:rowId xmlns:a16="http://schemas.microsoft.com/office/drawing/2014/main" xmlns="" val="10002"/>
                  </a:ext>
                </a:extLst>
              </a:tr>
              <a:tr h="513218">
                <a:tc>
                  <a:txBody>
                    <a:bodyPr/>
                    <a:lstStyle/>
                    <a:p>
                      <a:pPr algn="ctr"/>
                      <a:r>
                        <a:rPr lang="en-US" sz="2800" dirty="0">
                          <a:latin typeface="Arial" panose="020B0604020202020204" pitchFamily="34" charset="0"/>
                          <a:cs typeface="Arial" panose="020B0604020202020204" pitchFamily="34" charset="0"/>
                        </a:rPr>
                        <a:t>1</a:t>
                      </a:r>
                    </a:p>
                  </a:txBody>
                  <a:tcPr/>
                </a:tc>
                <a:tc>
                  <a:txBody>
                    <a:bodyPr/>
                    <a:lstStyle/>
                    <a:p>
                      <a:pPr algn="ctr"/>
                      <a:r>
                        <a:rPr lang="en-US" sz="2800" dirty="0">
                          <a:latin typeface="Arial" panose="020B0604020202020204" pitchFamily="34" charset="0"/>
                          <a:cs typeface="Arial" panose="020B0604020202020204" pitchFamily="34" charset="0"/>
                        </a:rPr>
                        <a:t>1.9</a:t>
                      </a:r>
                    </a:p>
                  </a:txBody>
                  <a:tcPr/>
                </a:tc>
                <a:tc>
                  <a:txBody>
                    <a:bodyPr/>
                    <a:lstStyle/>
                    <a:p>
                      <a:pPr algn="ctr"/>
                      <a:r>
                        <a:rPr lang="en-US" sz="2800" dirty="0">
                          <a:latin typeface="Arial" panose="020B0604020202020204" pitchFamily="34" charset="0"/>
                          <a:cs typeface="Arial" panose="020B0604020202020204" pitchFamily="34" charset="0"/>
                        </a:rPr>
                        <a:t>3</a:t>
                      </a:r>
                    </a:p>
                  </a:txBody>
                  <a:tcPr/>
                </a:tc>
                <a:extLst>
                  <a:ext uri="{0D108BD9-81ED-4DB2-BD59-A6C34878D82A}">
                    <a16:rowId xmlns:a16="http://schemas.microsoft.com/office/drawing/2014/main" xmlns="" val="10003"/>
                  </a:ext>
                </a:extLst>
              </a:tr>
              <a:tr h="513218">
                <a:tc>
                  <a:txBody>
                    <a:bodyPr/>
                    <a:lstStyle/>
                    <a:p>
                      <a:pPr algn="ctr"/>
                      <a:r>
                        <a:rPr lang="en-US" sz="2800" dirty="0">
                          <a:latin typeface="Arial" panose="020B0604020202020204" pitchFamily="34" charset="0"/>
                          <a:cs typeface="Arial" panose="020B0604020202020204" pitchFamily="34" charset="0"/>
                        </a:rPr>
                        <a:t>1</a:t>
                      </a:r>
                    </a:p>
                  </a:txBody>
                  <a:tcPr/>
                </a:tc>
                <a:tc>
                  <a:txBody>
                    <a:bodyPr/>
                    <a:lstStyle/>
                    <a:p>
                      <a:pPr algn="ctr"/>
                      <a:r>
                        <a:rPr lang="en-US" sz="2800" dirty="0">
                          <a:latin typeface="Arial" panose="020B0604020202020204" pitchFamily="34" charset="0"/>
                          <a:cs typeface="Arial" panose="020B0604020202020204" pitchFamily="34" charset="0"/>
                        </a:rPr>
                        <a:t>2.1</a:t>
                      </a:r>
                    </a:p>
                  </a:txBody>
                  <a:tcPr/>
                </a:tc>
                <a:tc>
                  <a:txBody>
                    <a:bodyPr/>
                    <a:lstStyle/>
                    <a:p>
                      <a:pPr algn="ctr"/>
                      <a:r>
                        <a:rPr lang="en-US" sz="2800" dirty="0">
                          <a:latin typeface="Arial" panose="020B0604020202020204" pitchFamily="34" charset="0"/>
                          <a:cs typeface="Arial" panose="020B0604020202020204" pitchFamily="34" charset="0"/>
                        </a:rPr>
                        <a:t>4</a:t>
                      </a:r>
                    </a:p>
                  </a:txBody>
                  <a:tcPr/>
                </a:tc>
                <a:extLst>
                  <a:ext uri="{0D108BD9-81ED-4DB2-BD59-A6C34878D82A}">
                    <a16:rowId xmlns:a16="http://schemas.microsoft.com/office/drawing/2014/main" xmlns="" val="10004"/>
                  </a:ext>
                </a:extLst>
              </a:tr>
              <a:tr h="513218">
                <a:tc>
                  <a:txBody>
                    <a:bodyPr/>
                    <a:lstStyle/>
                    <a:p>
                      <a:pPr algn="ctr"/>
                      <a:r>
                        <a:rPr lang="en-US" sz="2800" dirty="0">
                          <a:latin typeface="Arial" panose="020B0604020202020204" pitchFamily="34" charset="0"/>
                          <a:cs typeface="Arial" panose="020B0604020202020204" pitchFamily="34" charset="0"/>
                        </a:rPr>
                        <a:t>2</a:t>
                      </a:r>
                    </a:p>
                  </a:txBody>
                  <a:tcPr/>
                </a:tc>
                <a:tc>
                  <a:txBody>
                    <a:bodyPr/>
                    <a:lstStyle/>
                    <a:p>
                      <a:pPr algn="ctr"/>
                      <a:r>
                        <a:rPr lang="en-US" sz="2800" b="1" dirty="0">
                          <a:latin typeface="Arial" panose="020B0604020202020204" pitchFamily="34" charset="0"/>
                          <a:cs typeface="Arial" panose="020B0604020202020204" pitchFamily="34" charset="0"/>
                        </a:rPr>
                        <a:t>2.4</a:t>
                      </a:r>
                    </a:p>
                  </a:txBody>
                  <a:tcPr/>
                </a:tc>
                <a:tc>
                  <a:txBody>
                    <a:bodyPr/>
                    <a:lstStyle/>
                    <a:p>
                      <a:pPr algn="ctr"/>
                      <a:r>
                        <a:rPr lang="en-US" sz="2800" b="1" dirty="0">
                          <a:latin typeface="Arial" panose="020B0604020202020204" pitchFamily="34" charset="0"/>
                          <a:cs typeface="Arial" panose="020B0604020202020204" pitchFamily="34" charset="0"/>
                        </a:rPr>
                        <a:t>5</a:t>
                      </a:r>
                    </a:p>
                  </a:txBody>
                  <a:tcPr/>
                </a:tc>
                <a:extLst>
                  <a:ext uri="{0D108BD9-81ED-4DB2-BD59-A6C34878D82A}">
                    <a16:rowId xmlns:a16="http://schemas.microsoft.com/office/drawing/2014/main" xmlns="" val="10005"/>
                  </a:ext>
                </a:extLst>
              </a:tr>
              <a:tr h="513218">
                <a:tc>
                  <a:txBody>
                    <a:bodyPr/>
                    <a:lstStyle/>
                    <a:p>
                      <a:pPr algn="ctr"/>
                      <a:r>
                        <a:rPr lang="en-US" sz="2800" dirty="0">
                          <a:latin typeface="Arial" panose="020B0604020202020204" pitchFamily="34" charset="0"/>
                          <a:cs typeface="Arial" panose="020B0604020202020204" pitchFamily="34" charset="0"/>
                        </a:rPr>
                        <a:t>2</a:t>
                      </a:r>
                    </a:p>
                  </a:txBody>
                  <a:tcPr/>
                </a:tc>
                <a:tc>
                  <a:txBody>
                    <a:bodyPr/>
                    <a:lstStyle/>
                    <a:p>
                      <a:pPr algn="ctr"/>
                      <a:r>
                        <a:rPr lang="en-US" sz="2800" b="1" dirty="0">
                          <a:latin typeface="Arial" panose="020B0604020202020204" pitchFamily="34" charset="0"/>
                          <a:cs typeface="Arial" panose="020B0604020202020204" pitchFamily="34" charset="0"/>
                        </a:rPr>
                        <a:t>3.6</a:t>
                      </a:r>
                    </a:p>
                  </a:txBody>
                  <a:tcPr/>
                </a:tc>
                <a:tc>
                  <a:txBody>
                    <a:bodyPr/>
                    <a:lstStyle/>
                    <a:p>
                      <a:pPr algn="ctr"/>
                      <a:r>
                        <a:rPr lang="en-US" sz="2800" b="1" dirty="0">
                          <a:latin typeface="Arial" panose="020B0604020202020204" pitchFamily="34" charset="0"/>
                          <a:cs typeface="Arial" panose="020B0604020202020204" pitchFamily="34" charset="0"/>
                        </a:rPr>
                        <a:t>6</a:t>
                      </a:r>
                    </a:p>
                  </a:txBody>
                  <a:tcPr/>
                </a:tc>
                <a:extLst>
                  <a:ext uri="{0D108BD9-81ED-4DB2-BD59-A6C34878D82A}">
                    <a16:rowId xmlns:a16="http://schemas.microsoft.com/office/drawing/2014/main" xmlns="" val="10006"/>
                  </a:ext>
                </a:extLst>
              </a:tr>
              <a:tr h="513218">
                <a:tc>
                  <a:txBody>
                    <a:bodyPr/>
                    <a:lstStyle/>
                    <a:p>
                      <a:pPr algn="ctr"/>
                      <a:r>
                        <a:rPr lang="en-US" sz="2800" dirty="0">
                          <a:latin typeface="Arial" panose="020B0604020202020204" pitchFamily="34" charset="0"/>
                          <a:cs typeface="Arial" panose="020B0604020202020204" pitchFamily="34" charset="0"/>
                        </a:rPr>
                        <a:t>1</a:t>
                      </a:r>
                    </a:p>
                  </a:txBody>
                  <a:tcPr/>
                </a:tc>
                <a:tc>
                  <a:txBody>
                    <a:bodyPr/>
                    <a:lstStyle/>
                    <a:p>
                      <a:pPr algn="ctr"/>
                      <a:r>
                        <a:rPr lang="en-US" sz="2800" dirty="0">
                          <a:latin typeface="Arial" panose="020B0604020202020204" pitchFamily="34" charset="0"/>
                          <a:cs typeface="Arial" panose="020B0604020202020204" pitchFamily="34" charset="0"/>
                        </a:rPr>
                        <a:t>3.8</a:t>
                      </a:r>
                    </a:p>
                  </a:txBody>
                  <a:tcPr/>
                </a:tc>
                <a:tc>
                  <a:txBody>
                    <a:bodyPr/>
                    <a:lstStyle/>
                    <a:p>
                      <a:pPr algn="ctr"/>
                      <a:r>
                        <a:rPr lang="en-US" sz="2800" dirty="0">
                          <a:latin typeface="Arial" panose="020B0604020202020204" pitchFamily="34" charset="0"/>
                          <a:cs typeface="Arial" panose="020B0604020202020204" pitchFamily="34" charset="0"/>
                        </a:rPr>
                        <a:t>7</a:t>
                      </a:r>
                    </a:p>
                  </a:txBody>
                  <a:tcPr/>
                </a:tc>
                <a:extLst>
                  <a:ext uri="{0D108BD9-81ED-4DB2-BD59-A6C34878D82A}">
                    <a16:rowId xmlns:a16="http://schemas.microsoft.com/office/drawing/2014/main" xmlns="" val="10007"/>
                  </a:ext>
                </a:extLst>
              </a:tr>
              <a:tr h="513218">
                <a:tc>
                  <a:txBody>
                    <a:bodyPr/>
                    <a:lstStyle/>
                    <a:p>
                      <a:pPr algn="ctr"/>
                      <a:r>
                        <a:rPr lang="en-US" sz="2800" dirty="0">
                          <a:latin typeface="Arial" panose="020B0604020202020204" pitchFamily="34" charset="0"/>
                          <a:cs typeface="Arial" panose="020B0604020202020204" pitchFamily="34" charset="0"/>
                        </a:rPr>
                        <a:t>2</a:t>
                      </a:r>
                    </a:p>
                  </a:txBody>
                  <a:tcPr/>
                </a:tc>
                <a:tc>
                  <a:txBody>
                    <a:bodyPr/>
                    <a:lstStyle/>
                    <a:p>
                      <a:pPr algn="ctr"/>
                      <a:r>
                        <a:rPr lang="en-US" sz="2800" b="1" dirty="0">
                          <a:latin typeface="Arial" panose="020B0604020202020204" pitchFamily="34" charset="0"/>
                          <a:cs typeface="Arial" panose="020B0604020202020204" pitchFamily="34" charset="0"/>
                        </a:rPr>
                        <a:t>5.7</a:t>
                      </a:r>
                    </a:p>
                  </a:txBody>
                  <a:tcPr/>
                </a:tc>
                <a:tc>
                  <a:txBody>
                    <a:bodyPr/>
                    <a:lstStyle/>
                    <a:p>
                      <a:pPr algn="ctr"/>
                      <a:r>
                        <a:rPr lang="en-US" sz="2800" b="1" dirty="0">
                          <a:latin typeface="Arial" panose="020B0604020202020204" pitchFamily="34" charset="0"/>
                          <a:cs typeface="Arial" panose="020B0604020202020204" pitchFamily="34" charset="0"/>
                        </a:rPr>
                        <a:t>8</a:t>
                      </a:r>
                    </a:p>
                  </a:txBody>
                  <a:tcPr/>
                </a:tc>
                <a:extLst>
                  <a:ext uri="{0D108BD9-81ED-4DB2-BD59-A6C34878D82A}">
                    <a16:rowId xmlns:a16="http://schemas.microsoft.com/office/drawing/2014/main" xmlns="" val="10008"/>
                  </a:ext>
                </a:extLst>
              </a:tr>
              <a:tr h="513218">
                <a:tc>
                  <a:txBody>
                    <a:bodyPr/>
                    <a:lstStyle/>
                    <a:p>
                      <a:pPr algn="ctr"/>
                      <a:r>
                        <a:rPr lang="en-US" sz="2800" dirty="0">
                          <a:latin typeface="Arial" panose="020B0604020202020204" pitchFamily="34" charset="0"/>
                          <a:cs typeface="Arial" panose="020B0604020202020204" pitchFamily="34" charset="0"/>
                        </a:rPr>
                        <a:t>1</a:t>
                      </a:r>
                    </a:p>
                  </a:txBody>
                  <a:tcPr/>
                </a:tc>
                <a:tc>
                  <a:txBody>
                    <a:bodyPr/>
                    <a:lstStyle/>
                    <a:p>
                      <a:pPr algn="ctr"/>
                      <a:r>
                        <a:rPr lang="en-US" sz="2800" dirty="0">
                          <a:latin typeface="Arial" panose="020B0604020202020204" pitchFamily="34" charset="0"/>
                          <a:cs typeface="Arial" panose="020B0604020202020204" pitchFamily="34" charset="0"/>
                        </a:rPr>
                        <a:t>9.0</a:t>
                      </a:r>
                    </a:p>
                  </a:txBody>
                  <a:tcPr/>
                </a:tc>
                <a:tc>
                  <a:txBody>
                    <a:bodyPr/>
                    <a:lstStyle/>
                    <a:p>
                      <a:pPr algn="ctr"/>
                      <a:r>
                        <a:rPr lang="en-US" sz="2800" dirty="0">
                          <a:latin typeface="Arial" panose="020B0604020202020204" pitchFamily="34" charset="0"/>
                          <a:cs typeface="Arial" panose="020B0604020202020204" pitchFamily="34" charset="0"/>
                        </a:rPr>
                        <a:t>9</a:t>
                      </a:r>
                    </a:p>
                  </a:txBody>
                  <a:tcPr/>
                </a:tc>
                <a:extLst>
                  <a:ext uri="{0D108BD9-81ED-4DB2-BD59-A6C34878D82A}">
                    <a16:rowId xmlns:a16="http://schemas.microsoft.com/office/drawing/2014/main" xmlns="" val="10009"/>
                  </a:ext>
                </a:extLst>
              </a:tr>
              <a:tr h="513218">
                <a:tc>
                  <a:txBody>
                    <a:bodyPr/>
                    <a:lstStyle/>
                    <a:p>
                      <a:pPr algn="ctr"/>
                      <a:r>
                        <a:rPr lang="en-US" sz="2800" dirty="0">
                          <a:latin typeface="Arial" panose="020B0604020202020204" pitchFamily="34" charset="0"/>
                          <a:cs typeface="Arial" panose="020B0604020202020204" pitchFamily="34" charset="0"/>
                        </a:rPr>
                        <a:t>1</a:t>
                      </a:r>
                    </a:p>
                  </a:txBody>
                  <a:tcPr/>
                </a:tc>
                <a:tc>
                  <a:txBody>
                    <a:bodyPr/>
                    <a:lstStyle/>
                    <a:p>
                      <a:pPr algn="ctr"/>
                      <a:r>
                        <a:rPr lang="en-US" sz="2800" dirty="0">
                          <a:latin typeface="Arial" panose="020B0604020202020204" pitchFamily="34" charset="0"/>
                          <a:cs typeface="Arial" panose="020B0604020202020204" pitchFamily="34" charset="0"/>
                        </a:rPr>
                        <a:t>9.6</a:t>
                      </a:r>
                    </a:p>
                  </a:txBody>
                  <a:tcPr/>
                </a:tc>
                <a:tc>
                  <a:txBody>
                    <a:bodyPr/>
                    <a:lstStyle/>
                    <a:p>
                      <a:pPr algn="ctr"/>
                      <a:r>
                        <a:rPr lang="en-US" sz="2800" dirty="0">
                          <a:latin typeface="Arial" panose="020B0604020202020204" pitchFamily="34" charset="0"/>
                          <a:cs typeface="Arial" panose="020B0604020202020204" pitchFamily="34" charset="0"/>
                        </a:rPr>
                        <a:t>10</a:t>
                      </a:r>
                    </a:p>
                  </a:txBody>
                  <a:tcPr/>
                </a:tc>
                <a:extLst>
                  <a:ext uri="{0D108BD9-81ED-4DB2-BD59-A6C34878D82A}">
                    <a16:rowId xmlns:a16="http://schemas.microsoft.com/office/drawing/2014/main" xmlns="" val="10010"/>
                  </a:ext>
                </a:extLst>
              </a:tr>
              <a:tr h="513218">
                <a:tc>
                  <a:txBody>
                    <a:bodyPr/>
                    <a:lstStyle/>
                    <a:p>
                      <a:pPr algn="ctr"/>
                      <a:r>
                        <a:rPr lang="en-US" sz="2800" dirty="0">
                          <a:latin typeface="Arial" panose="020B0604020202020204" pitchFamily="34" charset="0"/>
                          <a:cs typeface="Arial" panose="020B0604020202020204" pitchFamily="34" charset="0"/>
                        </a:rPr>
                        <a:t>1</a:t>
                      </a:r>
                    </a:p>
                  </a:txBody>
                  <a:tcPr/>
                </a:tc>
                <a:tc>
                  <a:txBody>
                    <a:bodyPr/>
                    <a:lstStyle/>
                    <a:p>
                      <a:pPr algn="ctr"/>
                      <a:r>
                        <a:rPr lang="en-US" sz="2800" dirty="0">
                          <a:latin typeface="Arial" panose="020B0604020202020204" pitchFamily="34" charset="0"/>
                          <a:cs typeface="Arial" panose="020B0604020202020204" pitchFamily="34" charset="0"/>
                        </a:rPr>
                        <a:t>13.0</a:t>
                      </a:r>
                    </a:p>
                  </a:txBody>
                  <a:tcPr/>
                </a:tc>
                <a:tc>
                  <a:txBody>
                    <a:bodyPr/>
                    <a:lstStyle/>
                    <a:p>
                      <a:pPr algn="ctr"/>
                      <a:r>
                        <a:rPr lang="en-US" sz="2800" dirty="0">
                          <a:latin typeface="Arial" panose="020B0604020202020204" pitchFamily="34" charset="0"/>
                          <a:cs typeface="Arial" panose="020B0604020202020204" pitchFamily="34" charset="0"/>
                        </a:rPr>
                        <a:t>11</a:t>
                      </a:r>
                    </a:p>
                  </a:txBody>
                  <a:tcPr/>
                </a:tc>
                <a:extLst>
                  <a:ext uri="{0D108BD9-81ED-4DB2-BD59-A6C34878D82A}">
                    <a16:rowId xmlns:a16="http://schemas.microsoft.com/office/drawing/2014/main" xmlns="" val="10011"/>
                  </a:ext>
                </a:extLst>
              </a:tr>
              <a:tr h="513218">
                <a:tc>
                  <a:txBody>
                    <a:bodyPr/>
                    <a:lstStyle/>
                    <a:p>
                      <a:pPr algn="ctr"/>
                      <a:r>
                        <a:rPr lang="en-US" sz="2800" dirty="0">
                          <a:latin typeface="Arial" panose="020B0604020202020204" pitchFamily="34" charset="0"/>
                          <a:cs typeface="Arial" panose="020B0604020202020204" pitchFamily="34" charset="0"/>
                        </a:rPr>
                        <a:t>1</a:t>
                      </a:r>
                    </a:p>
                  </a:txBody>
                  <a:tcPr/>
                </a:tc>
                <a:tc>
                  <a:txBody>
                    <a:bodyPr/>
                    <a:lstStyle/>
                    <a:p>
                      <a:pPr algn="ctr"/>
                      <a:r>
                        <a:rPr lang="en-US" sz="2800" dirty="0">
                          <a:latin typeface="Arial" panose="020B0604020202020204" pitchFamily="34" charset="0"/>
                          <a:cs typeface="Arial" panose="020B0604020202020204" pitchFamily="34" charset="0"/>
                        </a:rPr>
                        <a:t>14.7</a:t>
                      </a:r>
                    </a:p>
                  </a:txBody>
                  <a:tcPr/>
                </a:tc>
                <a:tc>
                  <a:txBody>
                    <a:bodyPr/>
                    <a:lstStyle/>
                    <a:p>
                      <a:pPr algn="ctr"/>
                      <a:r>
                        <a:rPr lang="en-US" sz="2800" dirty="0">
                          <a:latin typeface="Arial" panose="020B0604020202020204" pitchFamily="34" charset="0"/>
                          <a:cs typeface="Arial" panose="020B0604020202020204" pitchFamily="34" charset="0"/>
                        </a:rPr>
                        <a:t>12</a:t>
                      </a:r>
                    </a:p>
                  </a:txBody>
                  <a:tcPr/>
                </a:tc>
                <a:extLst>
                  <a:ext uri="{0D108BD9-81ED-4DB2-BD59-A6C34878D82A}">
                    <a16:rowId xmlns:a16="http://schemas.microsoft.com/office/drawing/2014/main" xmlns="" val="10012"/>
                  </a:ext>
                </a:extLst>
              </a:tr>
              <a:tr h="513218">
                <a:tc>
                  <a:txBody>
                    <a:bodyPr/>
                    <a:lstStyle/>
                    <a:p>
                      <a:pPr algn="ctr"/>
                      <a:r>
                        <a:rPr lang="en-US" sz="2800" dirty="0">
                          <a:latin typeface="Arial" panose="020B0604020202020204" pitchFamily="34" charset="0"/>
                          <a:cs typeface="Arial" panose="020B0604020202020204" pitchFamily="34" charset="0"/>
                        </a:rPr>
                        <a:t>1</a:t>
                      </a:r>
                    </a:p>
                  </a:txBody>
                  <a:tcPr/>
                </a:tc>
                <a:tc>
                  <a:txBody>
                    <a:bodyPr/>
                    <a:lstStyle/>
                    <a:p>
                      <a:pPr algn="ctr"/>
                      <a:r>
                        <a:rPr lang="en-US" sz="2800" dirty="0">
                          <a:latin typeface="Arial" panose="020B0604020202020204" pitchFamily="34" charset="0"/>
                          <a:cs typeface="Arial" panose="020B0604020202020204" pitchFamily="34" charset="0"/>
                        </a:rPr>
                        <a:t>17.9</a:t>
                      </a:r>
                    </a:p>
                  </a:txBody>
                  <a:tcPr/>
                </a:tc>
                <a:tc>
                  <a:txBody>
                    <a:bodyPr/>
                    <a:lstStyle/>
                    <a:p>
                      <a:pPr algn="ctr"/>
                      <a:r>
                        <a:rPr lang="en-US" sz="2800" dirty="0">
                          <a:latin typeface="Arial" panose="020B0604020202020204" pitchFamily="34" charset="0"/>
                          <a:cs typeface="Arial" panose="020B0604020202020204" pitchFamily="34" charset="0"/>
                        </a:rPr>
                        <a:t>13</a:t>
                      </a:r>
                    </a:p>
                  </a:txBody>
                  <a:tcPr/>
                </a:tc>
                <a:extLst>
                  <a:ext uri="{0D108BD9-81ED-4DB2-BD59-A6C34878D82A}">
                    <a16:rowId xmlns:a16="http://schemas.microsoft.com/office/drawing/2014/main" xmlns="" val="10013"/>
                  </a:ext>
                </a:extLst>
              </a:tr>
              <a:tr h="513218">
                <a:tc>
                  <a:txBody>
                    <a:bodyPr/>
                    <a:lstStyle/>
                    <a:p>
                      <a:pPr algn="ctr"/>
                      <a:r>
                        <a:rPr lang="en-US" sz="2800" dirty="0">
                          <a:latin typeface="Arial" panose="020B0604020202020204" pitchFamily="34" charset="0"/>
                          <a:cs typeface="Arial" panose="020B0604020202020204" pitchFamily="34" charset="0"/>
                        </a:rPr>
                        <a:t>1</a:t>
                      </a:r>
                    </a:p>
                  </a:txBody>
                  <a:tcPr/>
                </a:tc>
                <a:tc>
                  <a:txBody>
                    <a:bodyPr/>
                    <a:lstStyle/>
                    <a:p>
                      <a:pPr algn="ctr"/>
                      <a:r>
                        <a:rPr lang="en-US" sz="2800" dirty="0">
                          <a:latin typeface="Arial" panose="020B0604020202020204" pitchFamily="34" charset="0"/>
                          <a:cs typeface="Arial" panose="020B0604020202020204" pitchFamily="34" charset="0"/>
                        </a:rPr>
                        <a:t>21.9</a:t>
                      </a:r>
                    </a:p>
                  </a:txBody>
                  <a:tcPr/>
                </a:tc>
                <a:tc>
                  <a:txBody>
                    <a:bodyPr/>
                    <a:lstStyle/>
                    <a:p>
                      <a:pPr algn="ctr"/>
                      <a:r>
                        <a:rPr lang="en-US" sz="2800" dirty="0">
                          <a:latin typeface="Arial" panose="020B0604020202020204" pitchFamily="34" charset="0"/>
                          <a:cs typeface="Arial" panose="020B0604020202020204" pitchFamily="34" charset="0"/>
                        </a:rPr>
                        <a:t>14</a:t>
                      </a:r>
                    </a:p>
                  </a:txBody>
                  <a:tcPr/>
                </a:tc>
                <a:extLst>
                  <a:ext uri="{0D108BD9-81ED-4DB2-BD59-A6C34878D82A}">
                    <a16:rowId xmlns:a16="http://schemas.microsoft.com/office/drawing/2014/main" xmlns="" val="10014"/>
                  </a:ext>
                </a:extLst>
              </a:tr>
              <a:tr h="513218">
                <a:tc>
                  <a:txBody>
                    <a:bodyPr/>
                    <a:lstStyle/>
                    <a:p>
                      <a:pPr algn="ctr"/>
                      <a:r>
                        <a:rPr lang="en-US" sz="2800" dirty="0">
                          <a:latin typeface="Arial" panose="020B0604020202020204" pitchFamily="34" charset="0"/>
                          <a:cs typeface="Arial" panose="020B0604020202020204" pitchFamily="34" charset="0"/>
                        </a:rPr>
                        <a:t>2</a:t>
                      </a:r>
                    </a:p>
                  </a:txBody>
                  <a:tcPr/>
                </a:tc>
                <a:tc>
                  <a:txBody>
                    <a:bodyPr/>
                    <a:lstStyle/>
                    <a:p>
                      <a:pPr algn="ctr"/>
                      <a:r>
                        <a:rPr lang="en-US" sz="2800" b="1" dirty="0">
                          <a:latin typeface="Arial" panose="020B0604020202020204" pitchFamily="34" charset="0"/>
                          <a:cs typeface="Arial" panose="020B0604020202020204" pitchFamily="34" charset="0"/>
                        </a:rPr>
                        <a:t>22.6</a:t>
                      </a:r>
                    </a:p>
                  </a:txBody>
                  <a:tcPr/>
                </a:tc>
                <a:tc>
                  <a:txBody>
                    <a:bodyPr/>
                    <a:lstStyle/>
                    <a:p>
                      <a:pPr algn="ctr"/>
                      <a:r>
                        <a:rPr lang="en-US" sz="2800" b="1" dirty="0">
                          <a:latin typeface="Arial" panose="020B0604020202020204" pitchFamily="34" charset="0"/>
                          <a:cs typeface="Arial" panose="020B0604020202020204" pitchFamily="34" charset="0"/>
                        </a:rPr>
                        <a:t>15</a:t>
                      </a:r>
                    </a:p>
                  </a:txBody>
                  <a:tcPr/>
                </a:tc>
                <a:extLst>
                  <a:ext uri="{0D108BD9-81ED-4DB2-BD59-A6C34878D82A}">
                    <a16:rowId xmlns:a16="http://schemas.microsoft.com/office/drawing/2014/main" xmlns="" val="10015"/>
                  </a:ext>
                </a:extLst>
              </a:tr>
              <a:tr h="513218">
                <a:tc>
                  <a:txBody>
                    <a:bodyPr/>
                    <a:lstStyle/>
                    <a:p>
                      <a:pPr algn="ctr"/>
                      <a:r>
                        <a:rPr lang="en-US" sz="2800" dirty="0">
                          <a:latin typeface="Arial" panose="020B0604020202020204" pitchFamily="34" charset="0"/>
                          <a:cs typeface="Arial" panose="020B0604020202020204" pitchFamily="34" charset="0"/>
                        </a:rPr>
                        <a:t>2</a:t>
                      </a:r>
                    </a:p>
                  </a:txBody>
                  <a:tcPr/>
                </a:tc>
                <a:tc>
                  <a:txBody>
                    <a:bodyPr/>
                    <a:lstStyle/>
                    <a:p>
                      <a:pPr algn="ctr"/>
                      <a:r>
                        <a:rPr lang="en-US" sz="2800" b="1" dirty="0">
                          <a:latin typeface="Arial" panose="020B0604020202020204" pitchFamily="34" charset="0"/>
                          <a:cs typeface="Arial" panose="020B0604020202020204" pitchFamily="34" charset="0"/>
                        </a:rPr>
                        <a:t>22.8</a:t>
                      </a:r>
                    </a:p>
                  </a:txBody>
                  <a:tcPr/>
                </a:tc>
                <a:tc>
                  <a:txBody>
                    <a:bodyPr/>
                    <a:lstStyle/>
                    <a:p>
                      <a:pPr algn="ctr"/>
                      <a:r>
                        <a:rPr lang="en-US" sz="2800" b="1" dirty="0">
                          <a:latin typeface="Arial" panose="020B0604020202020204" pitchFamily="34" charset="0"/>
                          <a:cs typeface="Arial" panose="020B0604020202020204" pitchFamily="34" charset="0"/>
                        </a:rPr>
                        <a:t>16</a:t>
                      </a:r>
                    </a:p>
                  </a:txBody>
                  <a:tcPr/>
                </a:tc>
                <a:extLst>
                  <a:ext uri="{0D108BD9-81ED-4DB2-BD59-A6C34878D82A}">
                    <a16:rowId xmlns:a16="http://schemas.microsoft.com/office/drawing/2014/main" xmlns="" val="10016"/>
                  </a:ext>
                </a:extLst>
              </a:tr>
              <a:tr h="513218">
                <a:tc>
                  <a:txBody>
                    <a:bodyPr/>
                    <a:lstStyle/>
                    <a:p>
                      <a:pPr algn="ctr"/>
                      <a:r>
                        <a:rPr lang="en-US" sz="2800" dirty="0">
                          <a:latin typeface="Arial" panose="020B0604020202020204" pitchFamily="34" charset="0"/>
                          <a:cs typeface="Arial" panose="020B0604020202020204" pitchFamily="34" charset="0"/>
                        </a:rPr>
                        <a:t>1</a:t>
                      </a:r>
                    </a:p>
                  </a:txBody>
                  <a:tcPr/>
                </a:tc>
                <a:tc>
                  <a:txBody>
                    <a:bodyPr/>
                    <a:lstStyle/>
                    <a:p>
                      <a:pPr algn="ctr"/>
                      <a:r>
                        <a:rPr lang="en-US" sz="2800" dirty="0">
                          <a:latin typeface="Arial" panose="020B0604020202020204" pitchFamily="34" charset="0"/>
                          <a:cs typeface="Arial" panose="020B0604020202020204" pitchFamily="34" charset="0"/>
                        </a:rPr>
                        <a:t>29.0</a:t>
                      </a:r>
                    </a:p>
                  </a:txBody>
                  <a:tcPr/>
                </a:tc>
                <a:tc>
                  <a:txBody>
                    <a:bodyPr/>
                    <a:lstStyle/>
                    <a:p>
                      <a:pPr algn="ctr"/>
                      <a:r>
                        <a:rPr lang="en-US" sz="2800" dirty="0">
                          <a:latin typeface="Arial" panose="020B0604020202020204" pitchFamily="34" charset="0"/>
                          <a:cs typeface="Arial" panose="020B0604020202020204" pitchFamily="34" charset="0"/>
                        </a:rPr>
                        <a:t>17</a:t>
                      </a:r>
                    </a:p>
                  </a:txBody>
                  <a:tcPr/>
                </a:tc>
                <a:extLst>
                  <a:ext uri="{0D108BD9-81ED-4DB2-BD59-A6C34878D82A}">
                    <a16:rowId xmlns:a16="http://schemas.microsoft.com/office/drawing/2014/main" xmlns="" val="10017"/>
                  </a:ext>
                </a:extLst>
              </a:tr>
              <a:tr h="513218">
                <a:tc>
                  <a:txBody>
                    <a:bodyPr/>
                    <a:lstStyle/>
                    <a:p>
                      <a:pPr algn="ctr"/>
                      <a:r>
                        <a:rPr lang="en-US" sz="2800" dirty="0">
                          <a:latin typeface="Arial" panose="020B0604020202020204" pitchFamily="34" charset="0"/>
                          <a:cs typeface="Arial" panose="020B0604020202020204" pitchFamily="34" charset="0"/>
                        </a:rPr>
                        <a:t>2</a:t>
                      </a:r>
                    </a:p>
                  </a:txBody>
                  <a:tcPr/>
                </a:tc>
                <a:tc>
                  <a:txBody>
                    <a:bodyPr/>
                    <a:lstStyle/>
                    <a:p>
                      <a:pPr algn="ctr"/>
                      <a:r>
                        <a:rPr lang="en-US" sz="2800" b="1" dirty="0">
                          <a:latin typeface="Arial" panose="020B0604020202020204" pitchFamily="34" charset="0"/>
                          <a:cs typeface="Arial" panose="020B0604020202020204" pitchFamily="34" charset="0"/>
                        </a:rPr>
                        <a:t>39.0</a:t>
                      </a:r>
                    </a:p>
                  </a:txBody>
                  <a:tcPr/>
                </a:tc>
                <a:tc>
                  <a:txBody>
                    <a:bodyPr/>
                    <a:lstStyle/>
                    <a:p>
                      <a:pPr algn="ctr"/>
                      <a:r>
                        <a:rPr lang="en-US" sz="2800" b="1" dirty="0">
                          <a:latin typeface="Arial" panose="020B0604020202020204" pitchFamily="34" charset="0"/>
                          <a:cs typeface="Arial" panose="020B0604020202020204" pitchFamily="34" charset="0"/>
                        </a:rPr>
                        <a:t>18</a:t>
                      </a:r>
                    </a:p>
                  </a:txBody>
                  <a:tcPr/>
                </a:tc>
                <a:extLst>
                  <a:ext uri="{0D108BD9-81ED-4DB2-BD59-A6C34878D82A}">
                    <a16:rowId xmlns:a16="http://schemas.microsoft.com/office/drawing/2014/main" xmlns="" val="10018"/>
                  </a:ext>
                </a:extLst>
              </a:tr>
              <a:tr h="513218">
                <a:tc>
                  <a:txBody>
                    <a:bodyPr/>
                    <a:lstStyle/>
                    <a:p>
                      <a:pPr algn="ctr"/>
                      <a:r>
                        <a:rPr lang="en-US" sz="2800" dirty="0">
                          <a:latin typeface="Arial" panose="020B0604020202020204" pitchFamily="34" charset="0"/>
                          <a:cs typeface="Arial" panose="020B0604020202020204" pitchFamily="34" charset="0"/>
                        </a:rPr>
                        <a:t>2</a:t>
                      </a:r>
                    </a:p>
                  </a:txBody>
                  <a:tcPr/>
                </a:tc>
                <a:tc>
                  <a:txBody>
                    <a:bodyPr/>
                    <a:lstStyle/>
                    <a:p>
                      <a:pPr algn="ctr"/>
                      <a:r>
                        <a:rPr lang="en-US" sz="2800" b="1" dirty="0">
                          <a:latin typeface="Arial" panose="020B0604020202020204" pitchFamily="34" charset="0"/>
                          <a:cs typeface="Arial" panose="020B0604020202020204" pitchFamily="34" charset="0"/>
                        </a:rPr>
                        <a:t>54.4</a:t>
                      </a:r>
                    </a:p>
                  </a:txBody>
                  <a:tcPr/>
                </a:tc>
                <a:tc>
                  <a:txBody>
                    <a:bodyPr/>
                    <a:lstStyle/>
                    <a:p>
                      <a:pPr algn="ctr"/>
                      <a:r>
                        <a:rPr lang="en-US" sz="2800" b="1" dirty="0">
                          <a:latin typeface="Arial" panose="020B0604020202020204" pitchFamily="34" charset="0"/>
                          <a:cs typeface="Arial" panose="020B0604020202020204" pitchFamily="34" charset="0"/>
                        </a:rPr>
                        <a:t>19</a:t>
                      </a:r>
                    </a:p>
                  </a:txBody>
                  <a:tcPr/>
                </a:tc>
                <a:extLst>
                  <a:ext uri="{0D108BD9-81ED-4DB2-BD59-A6C34878D82A}">
                    <a16:rowId xmlns:a16="http://schemas.microsoft.com/office/drawing/2014/main" xmlns="" val="10019"/>
                  </a:ext>
                </a:extLst>
              </a:tr>
              <a:tr h="513218">
                <a:tc>
                  <a:txBody>
                    <a:bodyPr/>
                    <a:lstStyle/>
                    <a:p>
                      <a:pPr algn="ctr"/>
                      <a:r>
                        <a:rPr lang="en-US" sz="2800" dirty="0">
                          <a:latin typeface="Arial" panose="020B0604020202020204" pitchFamily="34" charset="0"/>
                          <a:cs typeface="Arial" panose="020B0604020202020204" pitchFamily="34" charset="0"/>
                        </a:rPr>
                        <a:t>2</a:t>
                      </a:r>
                    </a:p>
                  </a:txBody>
                  <a:tcPr/>
                </a:tc>
                <a:tc>
                  <a:txBody>
                    <a:bodyPr/>
                    <a:lstStyle/>
                    <a:p>
                      <a:pPr algn="ctr"/>
                      <a:r>
                        <a:rPr lang="en-US" sz="2800" b="1" dirty="0">
                          <a:latin typeface="Arial" panose="020B0604020202020204" pitchFamily="34" charset="0"/>
                          <a:cs typeface="Arial" panose="020B0604020202020204" pitchFamily="34" charset="0"/>
                        </a:rPr>
                        <a:t>72.1</a:t>
                      </a:r>
                    </a:p>
                  </a:txBody>
                  <a:tcPr/>
                </a:tc>
                <a:tc>
                  <a:txBody>
                    <a:bodyPr/>
                    <a:lstStyle/>
                    <a:p>
                      <a:pPr algn="ctr"/>
                      <a:r>
                        <a:rPr lang="en-US" sz="2800" b="1" dirty="0">
                          <a:latin typeface="Arial" panose="020B0604020202020204" pitchFamily="34" charset="0"/>
                          <a:cs typeface="Arial" panose="020B0604020202020204" pitchFamily="34" charset="0"/>
                        </a:rPr>
                        <a:t>20</a:t>
                      </a:r>
                    </a:p>
                  </a:txBody>
                  <a:tcPr/>
                </a:tc>
                <a:extLst>
                  <a:ext uri="{0D108BD9-81ED-4DB2-BD59-A6C34878D82A}">
                    <a16:rowId xmlns:a16="http://schemas.microsoft.com/office/drawing/2014/main" xmlns="" val="10020"/>
                  </a:ext>
                </a:extLst>
              </a:tr>
              <a:tr h="5132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a:latin typeface="Arial" panose="020B0604020202020204" pitchFamily="34" charset="0"/>
                          <a:cs typeface="Arial" panose="020B0604020202020204" pitchFamily="34" charset="0"/>
                        </a:rPr>
                        <a:t>1</a:t>
                      </a:r>
                    </a:p>
                  </a:txBody>
                  <a:tcPr/>
                </a:tc>
                <a:tc>
                  <a:txBody>
                    <a:bodyPr/>
                    <a:lstStyle/>
                    <a:p>
                      <a:pPr algn="ctr"/>
                      <a:r>
                        <a:rPr lang="en-US" sz="2800" dirty="0">
                          <a:latin typeface="Arial" panose="020B0604020202020204" pitchFamily="34" charset="0"/>
                          <a:cs typeface="Arial" panose="020B0604020202020204" pitchFamily="34" charset="0"/>
                        </a:rPr>
                        <a:t>72.3</a:t>
                      </a:r>
                    </a:p>
                  </a:txBody>
                  <a:tcPr/>
                </a:tc>
                <a:tc>
                  <a:txBody>
                    <a:bodyPr/>
                    <a:lstStyle/>
                    <a:p>
                      <a:pPr algn="ctr"/>
                      <a:r>
                        <a:rPr lang="en-US" sz="2800" dirty="0">
                          <a:latin typeface="Arial" panose="020B0604020202020204" pitchFamily="34" charset="0"/>
                          <a:cs typeface="Arial" panose="020B0604020202020204" pitchFamily="34" charset="0"/>
                        </a:rPr>
                        <a:t>21</a:t>
                      </a:r>
                    </a:p>
                  </a:txBody>
                  <a:tcPr/>
                </a:tc>
                <a:extLst>
                  <a:ext uri="{0D108BD9-81ED-4DB2-BD59-A6C34878D82A}">
                    <a16:rowId xmlns:a16="http://schemas.microsoft.com/office/drawing/2014/main" xmlns="" val="10021"/>
                  </a:ext>
                </a:extLst>
              </a:tr>
              <a:tr h="513218">
                <a:tc>
                  <a:txBody>
                    <a:bodyPr/>
                    <a:lstStyle/>
                    <a:p>
                      <a:pPr algn="ctr"/>
                      <a:r>
                        <a:rPr lang="en-US" sz="2800" dirty="0">
                          <a:latin typeface="Arial" panose="020B0604020202020204" pitchFamily="34" charset="0"/>
                          <a:cs typeface="Arial" panose="020B0604020202020204" pitchFamily="34" charset="0"/>
                        </a:rPr>
                        <a:t>2</a:t>
                      </a:r>
                    </a:p>
                  </a:txBody>
                  <a:tcPr/>
                </a:tc>
                <a:tc>
                  <a:txBody>
                    <a:bodyPr/>
                    <a:lstStyle/>
                    <a:p>
                      <a:pPr algn="ctr"/>
                      <a:r>
                        <a:rPr lang="en-US" sz="2800" b="1">
                          <a:latin typeface="Arial" panose="020B0604020202020204" pitchFamily="34" charset="0"/>
                          <a:cs typeface="Arial" panose="020B0604020202020204" pitchFamily="34" charset="0"/>
                        </a:rPr>
                        <a:t>73.6</a:t>
                      </a:r>
                      <a:endParaRPr lang="en-US" sz="2800" b="1" dirty="0">
                        <a:latin typeface="Arial" panose="020B0604020202020204" pitchFamily="34" charset="0"/>
                        <a:cs typeface="Arial" panose="020B0604020202020204" pitchFamily="34" charset="0"/>
                      </a:endParaRPr>
                    </a:p>
                  </a:txBody>
                  <a:tcPr/>
                </a:tc>
                <a:tc>
                  <a:txBody>
                    <a:bodyPr/>
                    <a:lstStyle/>
                    <a:p>
                      <a:pPr algn="ctr"/>
                      <a:r>
                        <a:rPr lang="en-US" sz="2800" b="1" dirty="0">
                          <a:latin typeface="Arial" panose="020B0604020202020204" pitchFamily="34" charset="0"/>
                          <a:cs typeface="Arial" panose="020B0604020202020204" pitchFamily="34" charset="0"/>
                        </a:rPr>
                        <a:t>22</a:t>
                      </a:r>
                    </a:p>
                  </a:txBody>
                  <a:tcPr/>
                </a:tc>
                <a:extLst>
                  <a:ext uri="{0D108BD9-81ED-4DB2-BD59-A6C34878D82A}">
                    <a16:rowId xmlns:a16="http://schemas.microsoft.com/office/drawing/2014/main" xmlns="" val="10022"/>
                  </a:ext>
                </a:extLst>
              </a:tr>
              <a:tr h="513218">
                <a:tc>
                  <a:txBody>
                    <a:bodyPr/>
                    <a:lstStyle/>
                    <a:p>
                      <a:pPr algn="ctr"/>
                      <a:r>
                        <a:rPr lang="en-US" sz="2800" dirty="0">
                          <a:latin typeface="Arial" panose="020B0604020202020204" pitchFamily="34" charset="0"/>
                          <a:cs typeface="Arial" panose="020B0604020202020204" pitchFamily="34" charset="0"/>
                        </a:rPr>
                        <a:t>2</a:t>
                      </a:r>
                    </a:p>
                  </a:txBody>
                  <a:tcPr/>
                </a:tc>
                <a:tc>
                  <a:txBody>
                    <a:bodyPr/>
                    <a:lstStyle/>
                    <a:p>
                      <a:pPr algn="ctr"/>
                      <a:r>
                        <a:rPr lang="en-US" sz="2800" b="1">
                          <a:latin typeface="Arial" panose="020B0604020202020204" pitchFamily="34" charset="0"/>
                          <a:cs typeface="Arial" panose="020B0604020202020204" pitchFamily="34" charset="0"/>
                        </a:rPr>
                        <a:t>79.5</a:t>
                      </a:r>
                      <a:endParaRPr lang="en-US" sz="2800" b="1" dirty="0">
                        <a:latin typeface="Arial" panose="020B0604020202020204" pitchFamily="34" charset="0"/>
                        <a:cs typeface="Arial" panose="020B0604020202020204" pitchFamily="34" charset="0"/>
                      </a:endParaRPr>
                    </a:p>
                  </a:txBody>
                  <a:tcPr/>
                </a:tc>
                <a:tc>
                  <a:txBody>
                    <a:bodyPr/>
                    <a:lstStyle/>
                    <a:p>
                      <a:pPr algn="ctr"/>
                      <a:r>
                        <a:rPr lang="en-US" sz="2800" b="1" dirty="0">
                          <a:latin typeface="Arial" panose="020B0604020202020204" pitchFamily="34" charset="0"/>
                          <a:cs typeface="Arial" panose="020B0604020202020204" pitchFamily="34" charset="0"/>
                        </a:rPr>
                        <a:t>23</a:t>
                      </a:r>
                    </a:p>
                  </a:txBody>
                  <a:tcPr/>
                </a:tc>
                <a:extLst>
                  <a:ext uri="{0D108BD9-81ED-4DB2-BD59-A6C34878D82A}">
                    <a16:rowId xmlns:a16="http://schemas.microsoft.com/office/drawing/2014/main" xmlns="" val="10023"/>
                  </a:ext>
                </a:extLst>
              </a:tr>
              <a:tr h="513218">
                <a:tc>
                  <a:txBody>
                    <a:bodyPr/>
                    <a:lstStyle/>
                    <a:p>
                      <a:pPr algn="ctr"/>
                      <a:r>
                        <a:rPr lang="en-US" sz="2800" dirty="0">
                          <a:latin typeface="Arial" panose="020B0604020202020204" pitchFamily="34" charset="0"/>
                          <a:cs typeface="Arial" panose="020B0604020202020204" pitchFamily="34" charset="0"/>
                        </a:rPr>
                        <a:t>2</a:t>
                      </a:r>
                    </a:p>
                  </a:txBody>
                  <a:tcPr/>
                </a:tc>
                <a:tc>
                  <a:txBody>
                    <a:bodyPr/>
                    <a:lstStyle/>
                    <a:p>
                      <a:pPr algn="ctr"/>
                      <a:r>
                        <a:rPr lang="en-US" sz="2800" b="1" dirty="0">
                          <a:latin typeface="Arial" panose="020B0604020202020204" pitchFamily="34" charset="0"/>
                          <a:cs typeface="Arial" panose="020B0604020202020204" pitchFamily="34" charset="0"/>
                        </a:rPr>
                        <a:t>88.9</a:t>
                      </a:r>
                    </a:p>
                  </a:txBody>
                  <a:tcPr/>
                </a:tc>
                <a:tc>
                  <a:txBody>
                    <a:bodyPr/>
                    <a:lstStyle/>
                    <a:p>
                      <a:pPr algn="ctr"/>
                      <a:r>
                        <a:rPr lang="en-US" sz="2800" b="1" dirty="0">
                          <a:latin typeface="Arial" panose="020B0604020202020204" pitchFamily="34" charset="0"/>
                          <a:cs typeface="Arial" panose="020B0604020202020204" pitchFamily="34" charset="0"/>
                        </a:rPr>
                        <a:t>24</a:t>
                      </a:r>
                    </a:p>
                  </a:txBody>
                  <a:tcPr/>
                </a:tc>
                <a:extLst>
                  <a:ext uri="{0D108BD9-81ED-4DB2-BD59-A6C34878D82A}">
                    <a16:rowId xmlns:a16="http://schemas.microsoft.com/office/drawing/2014/main" xmlns="" val="10024"/>
                  </a:ext>
                </a:extLst>
              </a:tr>
            </a:tbl>
          </a:graphicData>
        </a:graphic>
      </p:graphicFrame>
    </p:spTree>
    <p:extLst>
      <p:ext uri="{BB962C8B-B14F-4D97-AF65-F5344CB8AC3E}">
        <p14:creationId xmlns:p14="http://schemas.microsoft.com/office/powerpoint/2010/main" val="8109406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fontScale="90000"/>
          </a:bodyPr>
          <a:lstStyle/>
          <a:p>
            <a:pPr algn="ctr"/>
            <a:r>
              <a:rPr lang="en-CA" dirty="0" smtClean="0"/>
              <a:t>Nonparametric alternatives to two-sample t-test: Mann-Whitney U-test</a:t>
            </a:r>
            <a:endParaRPr lang="en-CA" dirty="0"/>
          </a:p>
        </p:txBody>
      </p:sp>
      <p:sp>
        <p:nvSpPr>
          <p:cNvPr id="5" name="TextBox 4"/>
          <p:cNvSpPr txBox="1"/>
          <p:nvPr/>
        </p:nvSpPr>
        <p:spPr>
          <a:xfrm>
            <a:off x="167790" y="1403638"/>
            <a:ext cx="8735395" cy="3477875"/>
          </a:xfrm>
          <a:prstGeom prst="rect">
            <a:avLst/>
          </a:prstGeom>
          <a:noFill/>
        </p:spPr>
        <p:txBody>
          <a:bodyPr wrap="square" rtlCol="0">
            <a:spAutoFit/>
          </a:bodyPr>
          <a:lstStyle/>
          <a:p>
            <a:pPr marL="514350" indent="-514350">
              <a:buAutoNum type="arabicParenR"/>
            </a:pPr>
            <a:r>
              <a:rPr lang="en-CA" sz="2800" dirty="0" smtClean="0">
                <a:latin typeface="Arial" panose="020B0604020202020204" pitchFamily="34" charset="0"/>
                <a:cs typeface="Arial" panose="020B0604020202020204" pitchFamily="34" charset="0"/>
              </a:rPr>
              <a:t>Sort </a:t>
            </a:r>
            <a:r>
              <a:rPr lang="en-CA" sz="2800" dirty="0" smtClean="0">
                <a:latin typeface="Arial" panose="020B0604020202020204" pitchFamily="34" charset="0"/>
                <a:cs typeface="Arial" panose="020B0604020202020204" pitchFamily="34" charset="0"/>
              </a:rPr>
              <a:t>data in both groups from smallest to largest and assign ranks</a:t>
            </a:r>
          </a:p>
          <a:p>
            <a:pPr marL="514350" indent="-514350">
              <a:buAutoNum type="arabicParenR"/>
            </a:pPr>
            <a:r>
              <a:rPr lang="en-CA" sz="2800" dirty="0" smtClean="0">
                <a:latin typeface="Arial" panose="020B0604020202020204" pitchFamily="34" charset="0"/>
                <a:cs typeface="Arial" panose="020B0604020202020204" pitchFamily="34" charset="0"/>
              </a:rPr>
              <a:t>Calculate the rank sum for one of the groups (e.g., </a:t>
            </a:r>
            <a:r>
              <a:rPr lang="en-CA" sz="2800" dirty="0" smtClean="0">
                <a:latin typeface="Arial" panose="020B0604020202020204" pitchFamily="34" charset="0"/>
                <a:cs typeface="Arial" panose="020B0604020202020204" pitchFamily="34" charset="0"/>
              </a:rPr>
              <a:t>starved </a:t>
            </a:r>
            <a:r>
              <a:rPr lang="en-CA" sz="2800" dirty="0" smtClean="0">
                <a:latin typeface="Arial" panose="020B0604020202020204" pitchFamily="34" charset="0"/>
                <a:cs typeface="Arial" panose="020B0604020202020204" pitchFamily="34" charset="0"/>
              </a:rPr>
              <a:t>group) </a:t>
            </a:r>
            <a:endParaRPr lang="en-CA" sz="2800" dirty="0" smtClean="0">
              <a:latin typeface="Arial" panose="020B0604020202020204" pitchFamily="34" charset="0"/>
              <a:cs typeface="Arial" panose="020B0604020202020204" pitchFamily="34" charset="0"/>
            </a:endParaRPr>
          </a:p>
          <a:p>
            <a:r>
              <a:rPr lang="en-CA" sz="2400" dirty="0" smtClean="0">
                <a:latin typeface="Arial" panose="020B0604020202020204" pitchFamily="34" charset="0"/>
                <a:cs typeface="Arial" panose="020B0604020202020204" pitchFamily="34" charset="0"/>
              </a:rPr>
              <a:t>     R1 </a:t>
            </a:r>
            <a:r>
              <a:rPr lang="en-CA" sz="2400" dirty="0" smtClean="0">
                <a:latin typeface="Arial" panose="020B0604020202020204" pitchFamily="34" charset="0"/>
                <a:cs typeface="Arial" panose="020B0604020202020204" pitchFamily="34" charset="0"/>
              </a:rPr>
              <a:t>= 3 + 4 + 7 + 9 + 10 + 11 + 12 + 13 + 14 + 17 + 21 = </a:t>
            </a:r>
            <a:r>
              <a:rPr lang="en-CA" sz="2400" dirty="0" smtClean="0">
                <a:latin typeface="Arial" panose="020B0604020202020204" pitchFamily="34" charset="0"/>
                <a:cs typeface="Arial" panose="020B0604020202020204" pitchFamily="34" charset="0"/>
              </a:rPr>
              <a:t>121</a:t>
            </a:r>
          </a:p>
          <a:p>
            <a:r>
              <a:rPr lang="en-CA" sz="2800" dirty="0" smtClean="0">
                <a:latin typeface="Arial" panose="020B0604020202020204" pitchFamily="34" charset="0"/>
                <a:cs typeface="Arial" panose="020B0604020202020204" pitchFamily="34" charset="0"/>
              </a:rPr>
              <a:t>3) Calculate U1: number of times rank in group 1 is smaller than group 2</a:t>
            </a:r>
          </a:p>
          <a:p>
            <a:endParaRPr lang="en-CA" sz="28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xmlns="" id="{4A8B196E-40AD-7842-B693-2B4BC20A3F96}"/>
                  </a:ext>
                </a:extLst>
              </p:cNvPr>
              <p:cNvSpPr txBox="1"/>
              <p:nvPr/>
            </p:nvSpPr>
            <p:spPr>
              <a:xfrm>
                <a:off x="1116089" y="4881513"/>
                <a:ext cx="3419398" cy="538737"/>
              </a:xfrm>
              <a:prstGeom prst="rect">
                <a:avLst/>
              </a:prstGeom>
              <a:noFill/>
            </p:spPr>
            <p:txBody>
              <a:bodyPr wrap="none" lIns="0" tIns="0" rIns="0" bIns="0" rtlCol="0">
                <a:spAutoFit/>
              </a:bodyPr>
              <a:lstStyle/>
              <a:p>
                <a:pP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CA" sz="2400" b="0" i="1" smtClean="0">
                            <a:latin typeface="Cambria Math" panose="02040503050406030204" pitchFamily="18" charset="0"/>
                          </a:rPr>
                          <m:t>𝑛</m:t>
                        </m:r>
                      </m:e>
                      <m:sub>
                        <m:r>
                          <a:rPr lang="en-US" sz="2400" b="0" i="1" smtClean="0">
                            <a:latin typeface="Cambria Math" panose="02040503050406030204" pitchFamily="18" charset="0"/>
                          </a:rPr>
                          <m:t>1</m:t>
                        </m:r>
                      </m:sub>
                    </m:sSub>
                    <m:sSub>
                      <m:sSubPr>
                        <m:ctrlPr>
                          <a:rPr lang="en-US" sz="2400" i="1" smtClean="0">
                            <a:latin typeface="Cambria Math" panose="02040503050406030204" pitchFamily="18" charset="0"/>
                          </a:rPr>
                        </m:ctrlPr>
                      </m:sSubPr>
                      <m:e>
                        <m:r>
                          <a:rPr lang="en-CA" sz="2400" i="1">
                            <a:latin typeface="Cambria Math" panose="02040503050406030204" pitchFamily="18" charset="0"/>
                          </a:rPr>
                          <m:t>𝑛</m:t>
                        </m:r>
                      </m:e>
                      <m:sub>
                        <m:r>
                          <a:rPr lang="en-CA" sz="2400" b="0" i="1" smtClean="0">
                            <a:latin typeface="Cambria Math" panose="02040503050406030204" pitchFamily="18" charset="0"/>
                          </a:rPr>
                          <m:t>2</m:t>
                        </m:r>
                      </m:sub>
                    </m:sSub>
                    <m:r>
                      <a:rPr lang="en-CA"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oMath>
                </a14:m>
                <a:r>
                  <a:rPr lang="en-US" sz="2400" dirty="0" smtClean="0">
                    <a:latin typeface="Helvetica" charset="0"/>
                    <a:ea typeface="Helvetica" charset="0"/>
                    <a:cs typeface="Helvetica" charset="0"/>
                  </a:rPr>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1</m:t>
                        </m:r>
                      </m:sub>
                    </m:sSub>
                  </m:oMath>
                </a14:m>
                <a:r>
                  <a:rPr lang="en-US" sz="2400" dirty="0" smtClean="0">
                    <a:latin typeface="Helvetica" charset="0"/>
                    <a:ea typeface="Helvetica" charset="0"/>
                    <a:cs typeface="Helvetica" charset="0"/>
                  </a:rPr>
                  <a:t> </a:t>
                </a:r>
                <a:endParaRPr lang="en-US" sz="2400" dirty="0">
                  <a:latin typeface="Helvetica" charset="0"/>
                  <a:ea typeface="Helvetica" charset="0"/>
                  <a:cs typeface="Helvetica" charset="0"/>
                </a:endParaRPr>
              </a:p>
            </p:txBody>
          </p:sp>
        </mc:Choice>
        <mc:Fallback>
          <p:sp>
            <p:nvSpPr>
              <p:cNvPr id="4" name="TextBox 3">
                <a:extLst>
                  <a:ext uri="{FF2B5EF4-FFF2-40B4-BE49-F238E27FC236}">
                    <a16:creationId xmlns:a16="http://schemas.microsoft.com/office/drawing/2014/main" xmlns:a14="http://schemas.microsoft.com/office/drawing/2010/main" xmlns="" id="{4A8B196E-40AD-7842-B693-2B4BC20A3F96}"/>
                  </a:ext>
                </a:extLst>
              </p:cNvPr>
              <p:cNvSpPr txBox="1">
                <a:spLocks noRot="1" noChangeAspect="1" noMove="1" noResize="1" noEditPoints="1" noAdjustHandles="1" noChangeArrowheads="1" noChangeShapeType="1" noTextEdit="1"/>
              </p:cNvSpPr>
              <p:nvPr/>
            </p:nvSpPr>
            <p:spPr>
              <a:xfrm>
                <a:off x="1116089" y="4881513"/>
                <a:ext cx="3419398" cy="538737"/>
              </a:xfrm>
              <a:prstGeom prst="rect">
                <a:avLst/>
              </a:prstGeom>
              <a:blipFill rotWithShape="0">
                <a:blip r:embed="rId3"/>
                <a:stretch>
                  <a:fillRect t="-2273" b="-18182"/>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xmlns="" id="{359E465D-1B20-324E-8A34-8E80B63A1F26}"/>
                  </a:ext>
                </a:extLst>
              </p:cNvPr>
              <p:cNvSpPr txBox="1"/>
              <p:nvPr/>
            </p:nvSpPr>
            <p:spPr>
              <a:xfrm>
                <a:off x="5363058" y="4940444"/>
                <a:ext cx="21456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CA" sz="2400" b="0" i="1" smtClean="0">
                              <a:latin typeface="Cambria Math" panose="02040503050406030204" pitchFamily="18" charset="0"/>
                            </a:rPr>
                            <m:t>𝑛</m:t>
                          </m:r>
                        </m:e>
                        <m:sub>
                          <m:r>
                            <a:rPr lang="en-CA" sz="2400" b="0" i="1" smtClean="0">
                              <a:latin typeface="Cambria Math" panose="02040503050406030204" pitchFamily="18" charset="0"/>
                            </a:rPr>
                            <m:t>1</m:t>
                          </m:r>
                        </m:sub>
                      </m:sSub>
                      <m:sSub>
                        <m:sSubPr>
                          <m:ctrlPr>
                            <a:rPr lang="en-US" sz="2400" i="1">
                              <a:latin typeface="Cambria Math" panose="02040503050406030204" pitchFamily="18" charset="0"/>
                            </a:rPr>
                          </m:ctrlPr>
                        </m:sSubPr>
                        <m:e>
                          <m:r>
                            <a:rPr lang="en-CA" sz="2400" i="1">
                              <a:latin typeface="Cambria Math" panose="02040503050406030204" pitchFamily="18" charset="0"/>
                            </a:rPr>
                            <m:t>𝑛</m:t>
                          </m:r>
                        </m:e>
                        <m:sub>
                          <m:r>
                            <a:rPr lang="en-CA"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1</m:t>
                          </m:r>
                        </m:sub>
                      </m:sSub>
                    </m:oMath>
                  </m:oMathPara>
                </a14:m>
                <a:endParaRPr lang="en-US" sz="2400" dirty="0">
                  <a:latin typeface="Helvetica" charset="0"/>
                  <a:ea typeface="Helvetica" charset="0"/>
                  <a:cs typeface="Helvetica" charset="0"/>
                </a:endParaRPr>
              </a:p>
            </p:txBody>
          </p:sp>
        </mc:Choice>
        <mc:Fallback>
          <p:sp>
            <p:nvSpPr>
              <p:cNvPr id="6" name="TextBox 5">
                <a:extLst>
                  <a:ext uri="{FF2B5EF4-FFF2-40B4-BE49-F238E27FC236}">
                    <a16:creationId xmlns:a16="http://schemas.microsoft.com/office/drawing/2014/main" xmlns:a14="http://schemas.microsoft.com/office/drawing/2010/main" xmlns="" id="{359E465D-1B20-324E-8A34-8E80B63A1F26}"/>
                  </a:ext>
                </a:extLst>
              </p:cNvPr>
              <p:cNvSpPr txBox="1">
                <a:spLocks noRot="1" noChangeAspect="1" noMove="1" noResize="1" noEditPoints="1" noAdjustHandles="1" noChangeArrowheads="1" noChangeShapeType="1" noTextEdit="1"/>
              </p:cNvSpPr>
              <p:nvPr/>
            </p:nvSpPr>
            <p:spPr>
              <a:xfrm>
                <a:off x="5363058" y="4940444"/>
                <a:ext cx="2145652" cy="369332"/>
              </a:xfrm>
              <a:prstGeom prst="rect">
                <a:avLst/>
              </a:prstGeom>
              <a:blipFill rotWithShape="0">
                <a:blip r:embed="rId4"/>
                <a:stretch>
                  <a:fillRect l="-2557" r="-284" b="-16393"/>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xmlns="" id="{359E465D-1B20-324E-8A34-8E80B63A1F26}"/>
                  </a:ext>
                </a:extLst>
              </p:cNvPr>
              <p:cNvSpPr txBox="1"/>
              <p:nvPr/>
            </p:nvSpPr>
            <p:spPr>
              <a:xfrm>
                <a:off x="5153988" y="5823629"/>
                <a:ext cx="320158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CA" sz="2400" b="0" i="1" smtClean="0">
                          <a:latin typeface="Cambria Math" panose="02040503050406030204" pitchFamily="18" charset="0"/>
                        </a:rPr>
                        <m:t>11</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13</m:t>
                          </m:r>
                        </m:e>
                      </m:d>
                      <m:r>
                        <a:rPr lang="en-US" sz="2400" b="0" i="1" smtClean="0">
                          <a:latin typeface="Cambria Math" panose="02040503050406030204" pitchFamily="18" charset="0"/>
                        </a:rPr>
                        <m:t>−</m:t>
                      </m:r>
                      <m:r>
                        <a:rPr lang="en-CA" sz="2400" b="0" i="1" smtClean="0">
                          <a:latin typeface="Cambria Math" panose="02040503050406030204" pitchFamily="18" charset="0"/>
                        </a:rPr>
                        <m:t>88=55</m:t>
                      </m:r>
                    </m:oMath>
                  </m:oMathPara>
                </a14:m>
                <a:endParaRPr lang="en-US" sz="2400" dirty="0">
                  <a:latin typeface="Helvetica" charset="0"/>
                  <a:ea typeface="Helvetica" charset="0"/>
                  <a:cs typeface="Helvetica" charset="0"/>
                </a:endParaRPr>
              </a:p>
            </p:txBody>
          </p:sp>
        </mc:Choice>
        <mc:Fallback>
          <p:sp>
            <p:nvSpPr>
              <p:cNvPr id="8" name="TextBox 7">
                <a:extLst>
                  <a:ext uri="{FF2B5EF4-FFF2-40B4-BE49-F238E27FC236}">
                    <a16:creationId xmlns:a16="http://schemas.microsoft.com/office/drawing/2014/main" xmlns:a14="http://schemas.microsoft.com/office/drawing/2010/main" xmlns="" id="{359E465D-1B20-324E-8A34-8E80B63A1F26}"/>
                  </a:ext>
                </a:extLst>
              </p:cNvPr>
              <p:cNvSpPr txBox="1">
                <a:spLocks noRot="1" noChangeAspect="1" noMove="1" noResize="1" noEditPoints="1" noAdjustHandles="1" noChangeArrowheads="1" noChangeShapeType="1" noTextEdit="1"/>
              </p:cNvSpPr>
              <p:nvPr/>
            </p:nvSpPr>
            <p:spPr>
              <a:xfrm>
                <a:off x="5153988" y="5823629"/>
                <a:ext cx="3201582" cy="369332"/>
              </a:xfrm>
              <a:prstGeom prst="rect">
                <a:avLst/>
              </a:prstGeom>
              <a:blipFill rotWithShape="0">
                <a:blip r:embed="rId5"/>
                <a:stretch>
                  <a:fillRect l="-1521" r="-1711" b="-16393"/>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xmlns="" id="{4A8B196E-40AD-7842-B693-2B4BC20A3F96}"/>
                  </a:ext>
                </a:extLst>
              </p:cNvPr>
              <p:cNvSpPr txBox="1"/>
              <p:nvPr/>
            </p:nvSpPr>
            <p:spPr>
              <a:xfrm>
                <a:off x="350321" y="5823629"/>
                <a:ext cx="4621137" cy="538737"/>
              </a:xfrm>
              <a:prstGeom prst="rect">
                <a:avLst/>
              </a:prstGeom>
              <a:noFill/>
            </p:spPr>
            <p:txBody>
              <a:bodyPr wrap="none" lIns="0" tIns="0" rIns="0" bIns="0" rtlCol="0">
                <a:spAutoFit/>
              </a:bodyPr>
              <a:lstStyle/>
              <a:p>
                <a:pP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CA" sz="2400" b="0" i="1" smtClean="0">
                        <a:latin typeface="Cambria Math" panose="02040503050406030204" pitchFamily="18" charset="0"/>
                      </a:rPr>
                      <m:t>11(13)</m:t>
                    </m:r>
                    <m:r>
                      <a:rPr lang="en-US" sz="2400" i="1" smtClean="0">
                        <a:latin typeface="Cambria Math" panose="02040503050406030204" pitchFamily="18" charset="0"/>
                      </a:rPr>
                      <m:t> </m:t>
                    </m:r>
                    <m:r>
                      <a:rPr lang="en-CA"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CA" sz="2400" b="0" i="1" smtClean="0">
                            <a:latin typeface="Cambria Math" panose="02040503050406030204" pitchFamily="18" charset="0"/>
                          </a:rPr>
                          <m:t>11</m:t>
                        </m:r>
                        <m:r>
                          <a:rPr lang="en-US" sz="2400" b="0" i="1" smtClean="0">
                            <a:latin typeface="Cambria Math" panose="02040503050406030204" pitchFamily="18" charset="0"/>
                          </a:rPr>
                          <m:t> </m:t>
                        </m:r>
                        <m:r>
                          <a:rPr lang="en-US" sz="2400" b="0" i="1" smtClean="0">
                            <a:latin typeface="Cambria Math" panose="02040503050406030204" pitchFamily="18" charset="0"/>
                          </a:rPr>
                          <m:t>(</m:t>
                        </m:r>
                        <m:r>
                          <a:rPr lang="en-CA" sz="2400" b="0" i="1" smtClean="0">
                            <a:latin typeface="Cambria Math" panose="02040503050406030204" pitchFamily="18" charset="0"/>
                          </a:rPr>
                          <m:t>11</m:t>
                        </m:r>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oMath>
                </a14:m>
                <a:r>
                  <a:rPr lang="en-US" sz="2400" dirty="0" smtClean="0">
                    <a:latin typeface="Helvetica" charset="0"/>
                    <a:ea typeface="Helvetica" charset="0"/>
                    <a:cs typeface="Helvetica" charset="0"/>
                  </a:rPr>
                  <a:t> - </a:t>
                </a:r>
                <a14:m>
                  <m:oMath xmlns:m="http://schemas.openxmlformats.org/officeDocument/2006/math">
                    <m:r>
                      <a:rPr lang="en-CA" sz="2400" b="0" i="1" smtClean="0">
                        <a:latin typeface="Cambria Math" panose="02040503050406030204" pitchFamily="18" charset="0"/>
                      </a:rPr>
                      <m:t>121</m:t>
                    </m:r>
                  </m:oMath>
                </a14:m>
                <a:r>
                  <a:rPr lang="en-US" sz="2400" dirty="0" smtClean="0">
                    <a:latin typeface="Helvetica" charset="0"/>
                    <a:ea typeface="Helvetica" charset="0"/>
                    <a:cs typeface="Helvetica" charset="0"/>
                  </a:rPr>
                  <a:t>= 88 </a:t>
                </a:r>
                <a:endParaRPr lang="en-US" sz="2400" dirty="0">
                  <a:latin typeface="Helvetica" charset="0"/>
                  <a:ea typeface="Helvetica" charset="0"/>
                  <a:cs typeface="Helvetica" charset="0"/>
                </a:endParaRPr>
              </a:p>
            </p:txBody>
          </p:sp>
        </mc:Choice>
        <mc:Fallback>
          <p:sp>
            <p:nvSpPr>
              <p:cNvPr id="9" name="TextBox 8">
                <a:extLst>
                  <a:ext uri="{FF2B5EF4-FFF2-40B4-BE49-F238E27FC236}">
                    <a16:creationId xmlns:a16="http://schemas.microsoft.com/office/drawing/2014/main" xmlns:a14="http://schemas.microsoft.com/office/drawing/2010/main" xmlns="" id="{4A8B196E-40AD-7842-B693-2B4BC20A3F96}"/>
                  </a:ext>
                </a:extLst>
              </p:cNvPr>
              <p:cNvSpPr txBox="1">
                <a:spLocks noRot="1" noChangeAspect="1" noMove="1" noResize="1" noEditPoints="1" noAdjustHandles="1" noChangeArrowheads="1" noChangeShapeType="1" noTextEdit="1"/>
              </p:cNvSpPr>
              <p:nvPr/>
            </p:nvSpPr>
            <p:spPr>
              <a:xfrm>
                <a:off x="350321" y="5823629"/>
                <a:ext cx="4621137" cy="538737"/>
              </a:xfrm>
              <a:prstGeom prst="rect">
                <a:avLst/>
              </a:prstGeom>
              <a:blipFill rotWithShape="0">
                <a:blip r:embed="rId6"/>
                <a:stretch>
                  <a:fillRect t="-1124" r="-3030" b="-17978"/>
                </a:stretch>
              </a:blipFill>
            </p:spPr>
            <p:txBody>
              <a:bodyPr/>
              <a:lstStyle/>
              <a:p>
                <a:r>
                  <a:rPr lang="en-CA">
                    <a:noFill/>
                  </a:rPr>
                  <a:t> </a:t>
                </a:r>
              </a:p>
            </p:txBody>
          </p:sp>
        </mc:Fallback>
      </mc:AlternateContent>
    </p:spTree>
    <p:extLst>
      <p:ext uri="{BB962C8B-B14F-4D97-AF65-F5344CB8AC3E}">
        <p14:creationId xmlns:p14="http://schemas.microsoft.com/office/powerpoint/2010/main" val="139615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fontScale="90000"/>
          </a:bodyPr>
          <a:lstStyle/>
          <a:p>
            <a:pPr algn="ctr"/>
            <a:r>
              <a:rPr lang="en-CA" dirty="0" smtClean="0"/>
              <a:t>Nonparametric alternatives to two-sample t-test: Mann-Whitney U-test</a:t>
            </a:r>
            <a:endParaRPr lang="en-CA" dirty="0"/>
          </a:p>
        </p:txBody>
      </p:sp>
      <p:sp>
        <p:nvSpPr>
          <p:cNvPr id="5" name="TextBox 4"/>
          <p:cNvSpPr txBox="1"/>
          <p:nvPr/>
        </p:nvSpPr>
        <p:spPr>
          <a:xfrm>
            <a:off x="240471" y="1325563"/>
            <a:ext cx="8590034" cy="3970318"/>
          </a:xfrm>
          <a:prstGeom prst="rect">
            <a:avLst/>
          </a:prstGeom>
          <a:noFill/>
        </p:spPr>
        <p:txBody>
          <a:bodyPr wrap="square" rtlCol="0">
            <a:spAutoFit/>
          </a:bodyPr>
          <a:lstStyle/>
          <a:p>
            <a:r>
              <a:rPr lang="en-CA" sz="2800" dirty="0">
                <a:latin typeface="Arial" panose="020B0604020202020204" pitchFamily="34" charset="0"/>
                <a:cs typeface="Arial" panose="020B0604020202020204" pitchFamily="34" charset="0"/>
              </a:rPr>
              <a:t>4</a:t>
            </a:r>
            <a:r>
              <a:rPr lang="en-CA" sz="2800" dirty="0" smtClean="0">
                <a:latin typeface="Arial" panose="020B0604020202020204" pitchFamily="34" charset="0"/>
                <a:cs typeface="Arial" panose="020B0604020202020204" pitchFamily="34" charset="0"/>
              </a:rPr>
              <a:t>) Choose the larger of U</a:t>
            </a:r>
            <a:r>
              <a:rPr lang="en-CA" sz="2800" baseline="-25000" dirty="0" smtClean="0">
                <a:latin typeface="Arial" panose="020B0604020202020204" pitchFamily="34" charset="0"/>
                <a:cs typeface="Arial" panose="020B0604020202020204" pitchFamily="34" charset="0"/>
              </a:rPr>
              <a:t>1</a:t>
            </a:r>
            <a:r>
              <a:rPr lang="en-CA" sz="2800" dirty="0" smtClean="0">
                <a:latin typeface="Arial" panose="020B0604020202020204" pitchFamily="34" charset="0"/>
                <a:cs typeface="Arial" panose="020B0604020202020204" pitchFamily="34" charset="0"/>
              </a:rPr>
              <a:t>, U</a:t>
            </a:r>
            <a:r>
              <a:rPr lang="en-CA" sz="2800" baseline="-25000" dirty="0" smtClean="0">
                <a:latin typeface="Arial" panose="020B0604020202020204" pitchFamily="34" charset="0"/>
                <a:cs typeface="Arial" panose="020B0604020202020204" pitchFamily="34" charset="0"/>
              </a:rPr>
              <a:t>2</a:t>
            </a:r>
            <a:r>
              <a:rPr lang="en-CA" sz="2800" dirty="0" smtClean="0">
                <a:latin typeface="Arial" panose="020B0604020202020204" pitchFamily="34" charset="0"/>
                <a:cs typeface="Arial" panose="020B0604020202020204" pitchFamily="34" charset="0"/>
              </a:rPr>
              <a:t> (88)</a:t>
            </a:r>
          </a:p>
          <a:p>
            <a:r>
              <a:rPr lang="en-CA" sz="2800" dirty="0" smtClean="0">
                <a:latin typeface="Arial" panose="020B0604020202020204" pitchFamily="34" charset="0"/>
                <a:cs typeface="Arial" panose="020B0604020202020204" pitchFamily="34" charset="0"/>
              </a:rPr>
              <a:t>5) Determine the p-value from Mann-Whitney U Distribution U</a:t>
            </a:r>
            <a:r>
              <a:rPr lang="en-CA" sz="2800" baseline="-25000" dirty="0" smtClean="0">
                <a:latin typeface="Arial" panose="020B0604020202020204" pitchFamily="34" charset="0"/>
                <a:cs typeface="Arial" panose="020B0604020202020204" pitchFamily="34" charset="0"/>
              </a:rPr>
              <a:t>0.05(2),11,13</a:t>
            </a:r>
            <a:r>
              <a:rPr lang="en-CA" sz="2800" dirty="0" smtClean="0">
                <a:latin typeface="Arial" panose="020B0604020202020204" pitchFamily="34" charset="0"/>
                <a:cs typeface="Arial" panose="020B0604020202020204" pitchFamily="34" charset="0"/>
              </a:rPr>
              <a:t> = 106, p&gt;0.05</a:t>
            </a:r>
          </a:p>
          <a:p>
            <a:r>
              <a:rPr lang="en-CA" sz="2800" dirty="0" smtClean="0">
                <a:latin typeface="Arial" panose="020B0604020202020204" pitchFamily="34" charset="0"/>
                <a:cs typeface="Arial" panose="020B0604020202020204" pitchFamily="34" charset="0"/>
              </a:rPr>
              <a:t>6) Fail to reject H</a:t>
            </a:r>
            <a:r>
              <a:rPr lang="en-CA" sz="2800" baseline="-25000" dirty="0" smtClean="0">
                <a:latin typeface="Arial" panose="020B0604020202020204" pitchFamily="34" charset="0"/>
                <a:cs typeface="Arial" panose="020B0604020202020204" pitchFamily="34" charset="0"/>
              </a:rPr>
              <a:t>0</a:t>
            </a:r>
            <a:r>
              <a:rPr lang="en-CA" sz="2800" dirty="0" smtClean="0">
                <a:latin typeface="Arial" panose="020B0604020202020204" pitchFamily="34" charset="0"/>
                <a:cs typeface="Arial" panose="020B0604020202020204" pitchFamily="34" charset="0"/>
              </a:rPr>
              <a:t>. Insufficient evidence that the distribution of time to mating is different between starved and fed female crickets.</a:t>
            </a:r>
          </a:p>
          <a:p>
            <a:endParaRPr lang="en-CA" sz="2800" dirty="0" smtClean="0">
              <a:latin typeface="Arial" panose="020B0604020202020204" pitchFamily="34" charset="0"/>
              <a:cs typeface="Arial" panose="020B0604020202020204" pitchFamily="34" charset="0"/>
            </a:endParaRPr>
          </a:p>
          <a:p>
            <a:endParaRPr lang="en-CA" sz="2800" dirty="0">
              <a:latin typeface="Arial" panose="020B0604020202020204" pitchFamily="34" charset="0"/>
              <a:cs typeface="Arial" panose="020B0604020202020204" pitchFamily="34" charset="0"/>
            </a:endParaRPr>
          </a:p>
          <a:p>
            <a:endParaRPr lang="en-CA" sz="2800" dirty="0">
              <a:latin typeface="Arial" panose="020B0604020202020204" pitchFamily="34" charset="0"/>
              <a:cs typeface="Arial" panose="020B0604020202020204" pitchFamily="34" charset="0"/>
            </a:endParaRPr>
          </a:p>
        </p:txBody>
      </p:sp>
      <p:pic>
        <p:nvPicPr>
          <p:cNvPr id="10" name="Picture 9" descr="A photo shows a sagebrush cricket."/>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490465" y="4008329"/>
            <a:ext cx="3617023" cy="2613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3908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a:bodyPr>
          <a:lstStyle/>
          <a:p>
            <a:pPr algn="ctr"/>
            <a:r>
              <a:rPr lang="en-CA" dirty="0" smtClean="0"/>
              <a:t>Assumptions of non-parametric tests</a:t>
            </a:r>
            <a:endParaRPr lang="en-CA" dirty="0"/>
          </a:p>
        </p:txBody>
      </p:sp>
      <p:sp>
        <p:nvSpPr>
          <p:cNvPr id="3" name="TextBox 2"/>
          <p:cNvSpPr txBox="1"/>
          <p:nvPr/>
        </p:nvSpPr>
        <p:spPr>
          <a:xfrm>
            <a:off x="463463" y="1440493"/>
            <a:ext cx="8054236" cy="2246769"/>
          </a:xfrm>
          <a:prstGeom prst="rect">
            <a:avLst/>
          </a:prstGeom>
          <a:noFill/>
        </p:spPr>
        <p:txBody>
          <a:bodyPr wrap="square" rtlCol="0">
            <a:spAutoFit/>
          </a:bodyPr>
          <a:lstStyle/>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Random </a:t>
            </a:r>
            <a:r>
              <a:rPr lang="en-CA" sz="2800" dirty="0" smtClean="0">
                <a:latin typeface="Arial" panose="020B0604020202020204" pitchFamily="34" charset="0"/>
                <a:cs typeface="Arial" panose="020B0604020202020204" pitchFamily="34" charset="0"/>
              </a:rPr>
              <a:t>sampling</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Make </a:t>
            </a:r>
            <a:r>
              <a:rPr lang="en-CA" sz="2800" dirty="0" smtClean="0">
                <a:latin typeface="Arial" panose="020B0604020202020204" pitchFamily="34" charset="0"/>
                <a:cs typeface="Arial" panose="020B0604020202020204" pitchFamily="34" charset="0"/>
              </a:rPr>
              <a:t>sure you know what you are testing (e.g., Mann-Whitney U test compares distributions, not necessarily locations unless distributions </a:t>
            </a:r>
            <a:r>
              <a:rPr lang="en-CA" sz="2800" dirty="0" smtClean="0">
                <a:latin typeface="Arial" panose="020B0604020202020204" pitchFamily="34" charset="0"/>
                <a:cs typeface="Arial" panose="020B0604020202020204" pitchFamily="34" charset="0"/>
              </a:rPr>
              <a:t>have same shape)</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51899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a:bodyPr>
          <a:lstStyle/>
          <a:p>
            <a:pPr algn="ctr"/>
            <a:r>
              <a:rPr lang="en-CA" dirty="0" smtClean="0"/>
              <a:t>Type I and II error rates of nonparametric methods</a:t>
            </a:r>
            <a:endParaRPr lang="en-CA" dirty="0"/>
          </a:p>
        </p:txBody>
      </p:sp>
      <p:sp>
        <p:nvSpPr>
          <p:cNvPr id="3" name="TextBox 2"/>
          <p:cNvSpPr txBox="1"/>
          <p:nvPr/>
        </p:nvSpPr>
        <p:spPr>
          <a:xfrm>
            <a:off x="463463" y="1440493"/>
            <a:ext cx="8054236" cy="4401205"/>
          </a:xfrm>
          <a:prstGeom prst="rect">
            <a:avLst/>
          </a:prstGeom>
          <a:noFill/>
        </p:spPr>
        <p:txBody>
          <a:bodyPr wrap="square" rtlCol="0">
            <a:spAutoFit/>
          </a:bodyPr>
          <a:lstStyle/>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Parametric and non-parametric approaches generally have similar Type I error rates (probability of rejecting a true null hypothesis) when assumptions are met</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Type I error rates go up for non-parametric tests when assumptions are not met</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Non-parametric tests have lower power (ability to detect a difference if there is one), so if assumptions are met, it’s better to use parametric tests</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7203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What if data aren’t normal or variances aren’t equal?</a:t>
            </a:r>
            <a:endParaRPr lang="en-CA" dirty="0"/>
          </a:p>
        </p:txBody>
      </p:sp>
      <p:sp>
        <p:nvSpPr>
          <p:cNvPr id="4" name="Content Placeholder 2"/>
          <p:cNvSpPr>
            <a:spLocks noGrp="1"/>
          </p:cNvSpPr>
          <p:nvPr>
            <p:ph idx="1"/>
          </p:nvPr>
        </p:nvSpPr>
        <p:spPr>
          <a:xfrm>
            <a:off x="547688" y="1548835"/>
            <a:ext cx="7975600" cy="4351338"/>
          </a:xfrm>
        </p:spPr>
        <p:txBody>
          <a:bodyPr>
            <a:noAutofit/>
          </a:bodyPr>
          <a:lstStyle/>
          <a:p>
            <a:pPr marL="457200" lvl="1" indent="-457200">
              <a:spcBef>
                <a:spcPts val="624"/>
              </a:spcBef>
              <a:buFont typeface="+mj-lt"/>
              <a:buAutoNum type="arabicPeriod"/>
            </a:pPr>
            <a:r>
              <a:rPr lang="en-US" dirty="0" smtClean="0"/>
              <a:t>Ignore violations</a:t>
            </a:r>
          </a:p>
          <a:p>
            <a:pPr marL="914400" lvl="2" indent="-457200">
              <a:spcBef>
                <a:spcPts val="624"/>
              </a:spcBef>
            </a:pPr>
            <a:r>
              <a:rPr lang="en-US" sz="2400" dirty="0" smtClean="0"/>
              <a:t>Some tests are relatively robust to violations (e.g., t-test, ANOVAs) especially with large sample </a:t>
            </a:r>
            <a:r>
              <a:rPr lang="en-US" sz="2400" dirty="0" smtClean="0"/>
              <a:t>sizes</a:t>
            </a:r>
            <a:endParaRPr lang="en-US" sz="2400" dirty="0" smtClean="0"/>
          </a:p>
        </p:txBody>
      </p:sp>
    </p:spTree>
    <p:extLst>
      <p:ext uri="{BB962C8B-B14F-4D97-AF65-F5344CB8AC3E}">
        <p14:creationId xmlns:p14="http://schemas.microsoft.com/office/powerpoint/2010/main" val="921226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a:bodyPr>
          <a:lstStyle/>
          <a:p>
            <a:pPr algn="ctr"/>
            <a:r>
              <a:rPr lang="en-CA" dirty="0" smtClean="0"/>
              <a:t>Permutation tests</a:t>
            </a:r>
            <a:endParaRPr lang="en-CA" dirty="0"/>
          </a:p>
        </p:txBody>
      </p:sp>
      <p:sp>
        <p:nvSpPr>
          <p:cNvPr id="3" name="TextBox 2"/>
          <p:cNvSpPr txBox="1"/>
          <p:nvPr/>
        </p:nvSpPr>
        <p:spPr>
          <a:xfrm>
            <a:off x="420688" y="1157417"/>
            <a:ext cx="8229600" cy="4401205"/>
          </a:xfrm>
          <a:prstGeom prst="rect">
            <a:avLst/>
          </a:prstGeom>
          <a:noFill/>
        </p:spPr>
        <p:txBody>
          <a:bodyPr wrap="square" rtlCol="0">
            <a:spAutoFit/>
          </a:bodyPr>
          <a:lstStyle/>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Computer-intensive method for testing hypotheses when data are non-normal</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Can be used to test a variety of hypotheses (e.g., two-sample tests, associations between categorical or numerical variables, and more complex analyses)</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Involve randomly re-arranging (permuting) data many times and comparing the observed test statistic with what would be expected based on a random sample</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08891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Placeholder 7"/>
          <p:cNvGraphicFramePr>
            <a:graphicFrameLocks/>
          </p:cNvGraphicFramePr>
          <p:nvPr>
            <p:extLst>
              <p:ext uri="{D42A27DB-BD31-4B8C-83A1-F6EECF244321}">
                <p14:modId xmlns:p14="http://schemas.microsoft.com/office/powerpoint/2010/main" val="3359885097"/>
              </p:ext>
            </p:extLst>
          </p:nvPr>
        </p:nvGraphicFramePr>
        <p:xfrm>
          <a:off x="1551556" y="1352817"/>
          <a:ext cx="5967864" cy="5323555"/>
        </p:xfrm>
        <a:graphic>
          <a:graphicData uri="http://schemas.openxmlformats.org/drawingml/2006/table">
            <a:tbl>
              <a:tblPr firstRow="1" bandRow="1">
                <a:tableStyleId>{5940675A-B579-460E-94D1-54222C63F5DA}</a:tableStyleId>
              </a:tblPr>
              <a:tblGrid>
                <a:gridCol w="1352615">
                  <a:extLst>
                    <a:ext uri="{9D8B030D-6E8A-4147-A177-3AD203B41FA5}">
                      <a16:colId xmlns="" xmlns:a16="http://schemas.microsoft.com/office/drawing/2014/main" val="20000"/>
                    </a:ext>
                  </a:extLst>
                </a:gridCol>
                <a:gridCol w="1631317">
                  <a:extLst>
                    <a:ext uri="{9D8B030D-6E8A-4147-A177-3AD203B41FA5}">
                      <a16:colId xmlns="" xmlns:a16="http://schemas.microsoft.com/office/drawing/2014/main" val="20001"/>
                    </a:ext>
                  </a:extLst>
                </a:gridCol>
                <a:gridCol w="1352615">
                  <a:extLst>
                    <a:ext uri="{9D8B030D-6E8A-4147-A177-3AD203B41FA5}">
                      <a16:colId xmlns="" xmlns:a16="http://schemas.microsoft.com/office/drawing/2014/main" val="57831135"/>
                    </a:ext>
                  </a:extLst>
                </a:gridCol>
                <a:gridCol w="1631317">
                  <a:extLst>
                    <a:ext uri="{9D8B030D-6E8A-4147-A177-3AD203B41FA5}">
                      <a16:colId xmlns="" xmlns:a16="http://schemas.microsoft.com/office/drawing/2014/main" val="681031909"/>
                    </a:ext>
                  </a:extLst>
                </a:gridCol>
              </a:tblGrid>
              <a:tr h="359197">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Treatment</a:t>
                      </a:r>
                      <a:endParaRPr lang="en-US" sz="1400" b="1" dirty="0">
                        <a:latin typeface="Arial" panose="020B0604020202020204" pitchFamily="34" charset="0"/>
                        <a:cs typeface="Arial" panose="020B0604020202020204" pitchFamily="34" charset="0"/>
                      </a:endParaRPr>
                    </a:p>
                  </a:txBody>
                  <a:tcPr/>
                </a:tc>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Time (hours)</a:t>
                      </a:r>
                      <a:endParaRPr lang="en-US" sz="1400" b="1" dirty="0">
                        <a:latin typeface="Arial" panose="020B0604020202020204" pitchFamily="34" charset="0"/>
                        <a:cs typeface="Arial" panose="020B0604020202020204" pitchFamily="34" charset="0"/>
                      </a:endParaRPr>
                    </a:p>
                  </a:txBody>
                  <a:tcPr/>
                </a:tc>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Treatment</a:t>
                      </a:r>
                      <a:endParaRPr lang="en-US" sz="1400" b="1" dirty="0">
                        <a:latin typeface="Arial" panose="020B0604020202020204" pitchFamily="34" charset="0"/>
                        <a:cs typeface="Arial" panose="020B0604020202020204" pitchFamily="34" charset="0"/>
                      </a:endParaRPr>
                    </a:p>
                  </a:txBody>
                  <a:tcPr/>
                </a:tc>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Time (hours)</a:t>
                      </a:r>
                      <a:endParaRPr lang="en-US" sz="14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0"/>
                  </a:ext>
                </a:extLst>
              </a:tr>
              <a:tr h="354597">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1.9</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1.5</a:t>
                      </a:r>
                    </a:p>
                  </a:txBody>
                  <a:tcPr/>
                </a:tc>
                <a:extLst>
                  <a:ext uri="{0D108BD9-81ED-4DB2-BD59-A6C34878D82A}">
                    <a16:rowId xmlns="" xmlns:a16="http://schemas.microsoft.com/office/drawing/2014/main" val="10001"/>
                  </a:ext>
                </a:extLst>
              </a:tr>
              <a:tr h="354597">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2.1</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1.7</a:t>
                      </a:r>
                    </a:p>
                  </a:txBody>
                  <a:tcPr/>
                </a:tc>
                <a:extLst>
                  <a:ext uri="{0D108BD9-81ED-4DB2-BD59-A6C34878D82A}">
                    <a16:rowId xmlns="" xmlns:a16="http://schemas.microsoft.com/office/drawing/2014/main" val="10002"/>
                  </a:ext>
                </a:extLst>
              </a:tr>
              <a:tr h="354597">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3.8</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2.4</a:t>
                      </a:r>
                    </a:p>
                  </a:txBody>
                  <a:tcPr/>
                </a:tc>
                <a:extLst>
                  <a:ext uri="{0D108BD9-81ED-4DB2-BD59-A6C34878D82A}">
                    <a16:rowId xmlns="" xmlns:a16="http://schemas.microsoft.com/office/drawing/2014/main" val="10003"/>
                  </a:ext>
                </a:extLst>
              </a:tr>
              <a:tr h="354597">
                <a:tc>
                  <a:txBody>
                    <a:bodyPr/>
                    <a:lstStyle/>
                    <a:p>
                      <a:r>
                        <a:rPr lang="en-US" sz="1400" b="0" i="0" u="none" strike="noStrike" baseline="0" dirty="0">
                          <a:latin typeface="Arial" panose="020B0604020202020204" pitchFamily="34" charset="0"/>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9.0</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3.6</a:t>
                      </a:r>
                    </a:p>
                  </a:txBody>
                  <a:tcPr/>
                </a:tc>
                <a:extLst>
                  <a:ext uri="{0D108BD9-81ED-4DB2-BD59-A6C34878D82A}">
                    <a16:rowId xmlns="" xmlns:a16="http://schemas.microsoft.com/office/drawing/2014/main" val="10004"/>
                  </a:ext>
                </a:extLst>
              </a:tr>
              <a:tr h="354597">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9.6</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5.7</a:t>
                      </a:r>
                    </a:p>
                  </a:txBody>
                  <a:tcPr/>
                </a:tc>
                <a:extLst>
                  <a:ext uri="{0D108BD9-81ED-4DB2-BD59-A6C34878D82A}">
                    <a16:rowId xmlns="" xmlns:a16="http://schemas.microsoft.com/office/drawing/2014/main" val="10005"/>
                  </a:ext>
                </a:extLst>
              </a:tr>
              <a:tr h="354597">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13.0</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22.6</a:t>
                      </a:r>
                    </a:p>
                  </a:txBody>
                  <a:tcPr/>
                </a:tc>
                <a:extLst>
                  <a:ext uri="{0D108BD9-81ED-4DB2-BD59-A6C34878D82A}">
                    <a16:rowId xmlns="" xmlns:a16="http://schemas.microsoft.com/office/drawing/2014/main" val="10006"/>
                  </a:ext>
                </a:extLst>
              </a:tr>
              <a:tr h="354597">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14.7</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22.8</a:t>
                      </a:r>
                    </a:p>
                  </a:txBody>
                  <a:tcPr/>
                </a:tc>
                <a:extLst>
                  <a:ext uri="{0D108BD9-81ED-4DB2-BD59-A6C34878D82A}">
                    <a16:rowId xmlns="" xmlns:a16="http://schemas.microsoft.com/office/drawing/2014/main" val="10007"/>
                  </a:ext>
                </a:extLst>
              </a:tr>
              <a:tr h="354597">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17.9</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39.0</a:t>
                      </a:r>
                    </a:p>
                  </a:txBody>
                  <a:tcPr/>
                </a:tc>
                <a:extLst>
                  <a:ext uri="{0D108BD9-81ED-4DB2-BD59-A6C34878D82A}">
                    <a16:rowId xmlns="" xmlns:a16="http://schemas.microsoft.com/office/drawing/2014/main" val="10008"/>
                  </a:ext>
                </a:extLst>
              </a:tr>
              <a:tr h="354597">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21.7</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54.4</a:t>
                      </a:r>
                    </a:p>
                  </a:txBody>
                  <a:tcPr/>
                </a:tc>
                <a:extLst>
                  <a:ext uri="{0D108BD9-81ED-4DB2-BD59-A6C34878D82A}">
                    <a16:rowId xmlns="" xmlns:a16="http://schemas.microsoft.com/office/drawing/2014/main" val="10009"/>
                  </a:ext>
                </a:extLst>
              </a:tr>
              <a:tr h="354597">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29.0</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72.1</a:t>
                      </a:r>
                    </a:p>
                  </a:txBody>
                  <a:tcPr/>
                </a:tc>
                <a:extLst>
                  <a:ext uri="{0D108BD9-81ED-4DB2-BD59-A6C34878D82A}">
                    <a16:rowId xmlns="" xmlns:a16="http://schemas.microsoft.com/office/drawing/2014/main" val="10010"/>
                  </a:ext>
                </a:extLst>
              </a:tr>
              <a:tr h="354597">
                <a:tc>
                  <a:txBody>
                    <a:bodyPr/>
                    <a:lstStyle/>
                    <a:p>
                      <a:r>
                        <a:rPr lang="en-US" sz="1400" b="0" i="0" u="none" strike="noStrike" baseline="0" dirty="0">
                          <a:latin typeface="Arial" panose="020B0604020202020204" pitchFamily="34" charset="0"/>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72.3</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73.6</a:t>
                      </a:r>
                    </a:p>
                  </a:txBody>
                  <a:tcPr/>
                </a:tc>
                <a:extLst>
                  <a:ext uri="{0D108BD9-81ED-4DB2-BD59-A6C34878D82A}">
                    <a16:rowId xmlns="" xmlns:a16="http://schemas.microsoft.com/office/drawing/2014/main" val="10011"/>
                  </a:ext>
                </a:extLst>
              </a:tr>
              <a:tr h="354597">
                <a:tc>
                  <a:txBody>
                    <a:bodyPr/>
                    <a:lstStyle/>
                    <a:p>
                      <a:endParaRPr lang="en-US" sz="1400" dirty="0">
                        <a:latin typeface="Arial" panose="020B0604020202020204" pitchFamily="34" charset="0"/>
                        <a:cs typeface="Arial" panose="020B0604020202020204" pitchFamily="34" charset="0"/>
                      </a:endParaRPr>
                    </a:p>
                  </a:txBody>
                  <a:tcPr/>
                </a:tc>
                <a:tc>
                  <a:txBody>
                    <a:bodyPr/>
                    <a:lstStyle/>
                    <a:p>
                      <a:pPr algn="ct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79.5</a:t>
                      </a:r>
                    </a:p>
                  </a:txBody>
                  <a:tcPr/>
                </a:tc>
                <a:extLst>
                  <a:ext uri="{0D108BD9-81ED-4DB2-BD59-A6C34878D82A}">
                    <a16:rowId xmlns="" xmlns:a16="http://schemas.microsoft.com/office/drawing/2014/main" val="10014"/>
                  </a:ext>
                </a:extLst>
              </a:tr>
              <a:tr h="354597">
                <a:tc>
                  <a:txBody>
                    <a:bodyPr/>
                    <a:lstStyle/>
                    <a:p>
                      <a:endParaRPr lang="en-US" sz="1400">
                        <a:latin typeface="Arial" panose="020B0604020202020204" pitchFamily="34" charset="0"/>
                        <a:cs typeface="Arial" panose="020B0604020202020204" pitchFamily="34" charset="0"/>
                      </a:endParaRPr>
                    </a:p>
                  </a:txBody>
                  <a:tcPr/>
                </a:tc>
                <a:tc>
                  <a:txBody>
                    <a:bodyPr/>
                    <a:lstStyle/>
                    <a:p>
                      <a:pPr algn="ct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88.9</a:t>
                      </a:r>
                    </a:p>
                  </a:txBody>
                  <a:tcPr/>
                </a:tc>
                <a:extLst>
                  <a:ext uri="{0D108BD9-81ED-4DB2-BD59-A6C34878D82A}">
                    <a16:rowId xmlns="" xmlns:a16="http://schemas.microsoft.com/office/drawing/2014/main" val="765166458"/>
                  </a:ext>
                </a:extLst>
              </a:tr>
              <a:tr h="354597">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Mean</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17.73</a:t>
                      </a:r>
                      <a:endParaRPr lang="en-US" sz="1400" dirty="0">
                        <a:latin typeface="Arial" panose="020B060402020202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Mean</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35.98</a:t>
                      </a:r>
                    </a:p>
                  </a:txBody>
                  <a:tcPr/>
                </a:tc>
                <a:extLst>
                  <a:ext uri="{0D108BD9-81ED-4DB2-BD59-A6C34878D82A}">
                    <a16:rowId xmlns="" xmlns:a16="http://schemas.microsoft.com/office/drawing/2014/main" val="446685381"/>
                  </a:ext>
                </a:extLst>
              </a:tr>
            </a:tbl>
          </a:graphicData>
        </a:graphic>
      </p:graphicFrame>
      <p:sp>
        <p:nvSpPr>
          <p:cNvPr id="5" name="Title 2"/>
          <p:cNvSpPr txBox="1">
            <a:spLocks/>
          </p:cNvSpPr>
          <p:nvPr/>
        </p:nvSpPr>
        <p:spPr>
          <a:xfrm>
            <a:off x="250520" y="413360"/>
            <a:ext cx="8893480" cy="609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2">
                    <a:lumMod val="40000"/>
                    <a:lumOff val="60000"/>
                  </a:schemeClr>
                </a:solidFill>
                <a:latin typeface="Arial" panose="020B0604020202020204" pitchFamily="34" charset="0"/>
                <a:ea typeface="+mj-ea"/>
                <a:cs typeface="Arial" panose="020B0604020202020204" pitchFamily="34" charset="0"/>
              </a:defRPr>
            </a:lvl1pPr>
          </a:lstStyle>
          <a:p>
            <a:r>
              <a:rPr lang="en-US" sz="2000" dirty="0" smtClean="0"/>
              <a:t>Table 13.8-1, Times to mating (in hours) of female sagebrush crickets that were recently starved or fed. Data from the two treatments are color-coded to more easily identify the origin of each value later in Table 13.8-2., Page 396</a:t>
            </a:r>
            <a:endParaRPr lang="en-US" sz="2000" dirty="0"/>
          </a:p>
        </p:txBody>
      </p:sp>
    </p:spTree>
    <p:extLst>
      <p:ext uri="{BB962C8B-B14F-4D97-AF65-F5344CB8AC3E}">
        <p14:creationId xmlns:p14="http://schemas.microsoft.com/office/powerpoint/2010/main" val="37486377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a:bodyPr>
          <a:lstStyle/>
          <a:p>
            <a:pPr algn="ctr"/>
            <a:r>
              <a:rPr lang="en-CA" dirty="0" smtClean="0"/>
              <a:t>Permutation </a:t>
            </a:r>
            <a:r>
              <a:rPr lang="en-CA" dirty="0" smtClean="0"/>
              <a:t>test example</a:t>
            </a:r>
            <a:endParaRPr lang="en-CA" dirty="0"/>
          </a:p>
        </p:txBody>
      </p:sp>
      <p:sp>
        <p:nvSpPr>
          <p:cNvPr id="3" name="TextBox 2"/>
          <p:cNvSpPr txBox="1"/>
          <p:nvPr/>
        </p:nvSpPr>
        <p:spPr>
          <a:xfrm>
            <a:off x="307954" y="1432989"/>
            <a:ext cx="4990556" cy="2677656"/>
          </a:xfrm>
          <a:prstGeom prst="rect">
            <a:avLst/>
          </a:prstGeom>
          <a:noFill/>
        </p:spPr>
        <p:txBody>
          <a:bodyPr wrap="square" rtlCol="0">
            <a:spAutoFit/>
          </a:bodyPr>
          <a:lstStyle/>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0</a:t>
            </a:r>
            <a:r>
              <a:rPr lang="en-CA" sz="2800" dirty="0" smtClean="0">
                <a:latin typeface="Arial" panose="020B0604020202020204" pitchFamily="34" charset="0"/>
                <a:cs typeface="Arial" panose="020B0604020202020204" pitchFamily="34" charset="0"/>
              </a:rPr>
              <a:t>: Mean time to mating is the same for female crickets that were starved and for those that were fed</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1</a:t>
            </a:r>
            <a:r>
              <a:rPr lang="en-CA" sz="2800" dirty="0" smtClean="0">
                <a:latin typeface="Arial" panose="020B0604020202020204" pitchFamily="34" charset="0"/>
                <a:cs typeface="Arial" panose="020B0604020202020204" pitchFamily="34" charset="0"/>
              </a:rPr>
              <a:t>: Mean time to mating differs between groups</a:t>
            </a:r>
            <a:endParaRPr lang="en-CA" sz="2800" dirty="0">
              <a:latin typeface="Arial" panose="020B0604020202020204" pitchFamily="34" charset="0"/>
              <a:cs typeface="Arial" panose="020B0604020202020204" pitchFamily="34" charset="0"/>
            </a:endParaRPr>
          </a:p>
        </p:txBody>
      </p:sp>
      <p:pic>
        <p:nvPicPr>
          <p:cNvPr id="4" name="Picture 3" descr="A photo shows a sagebrush cricket."/>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431100" y="1672313"/>
            <a:ext cx="3043824" cy="219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8174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Placeholder 7"/>
          <p:cNvGraphicFramePr>
            <a:graphicFrameLocks/>
          </p:cNvGraphicFramePr>
          <p:nvPr>
            <p:extLst/>
          </p:nvPr>
        </p:nvGraphicFramePr>
        <p:xfrm>
          <a:off x="1551556" y="1352817"/>
          <a:ext cx="5967864" cy="5323555"/>
        </p:xfrm>
        <a:graphic>
          <a:graphicData uri="http://schemas.openxmlformats.org/drawingml/2006/table">
            <a:tbl>
              <a:tblPr firstRow="1" bandRow="1">
                <a:tableStyleId>{5940675A-B579-460E-94D1-54222C63F5DA}</a:tableStyleId>
              </a:tblPr>
              <a:tblGrid>
                <a:gridCol w="1352615">
                  <a:extLst>
                    <a:ext uri="{9D8B030D-6E8A-4147-A177-3AD203B41FA5}">
                      <a16:colId xmlns="" xmlns:a16="http://schemas.microsoft.com/office/drawing/2014/main" val="20000"/>
                    </a:ext>
                  </a:extLst>
                </a:gridCol>
                <a:gridCol w="1631317">
                  <a:extLst>
                    <a:ext uri="{9D8B030D-6E8A-4147-A177-3AD203B41FA5}">
                      <a16:colId xmlns="" xmlns:a16="http://schemas.microsoft.com/office/drawing/2014/main" val="20001"/>
                    </a:ext>
                  </a:extLst>
                </a:gridCol>
                <a:gridCol w="1352615">
                  <a:extLst>
                    <a:ext uri="{9D8B030D-6E8A-4147-A177-3AD203B41FA5}">
                      <a16:colId xmlns="" xmlns:a16="http://schemas.microsoft.com/office/drawing/2014/main" val="57831135"/>
                    </a:ext>
                  </a:extLst>
                </a:gridCol>
                <a:gridCol w="1631317">
                  <a:extLst>
                    <a:ext uri="{9D8B030D-6E8A-4147-A177-3AD203B41FA5}">
                      <a16:colId xmlns="" xmlns:a16="http://schemas.microsoft.com/office/drawing/2014/main" val="681031909"/>
                    </a:ext>
                  </a:extLst>
                </a:gridCol>
              </a:tblGrid>
              <a:tr h="359197">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Treatment</a:t>
                      </a:r>
                      <a:endParaRPr lang="en-US" sz="1400" b="1" dirty="0">
                        <a:latin typeface="Arial" panose="020B0604020202020204" pitchFamily="34" charset="0"/>
                        <a:cs typeface="Arial" panose="020B0604020202020204" pitchFamily="34" charset="0"/>
                      </a:endParaRPr>
                    </a:p>
                  </a:txBody>
                  <a:tcPr/>
                </a:tc>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Time (hours)</a:t>
                      </a:r>
                      <a:endParaRPr lang="en-US" sz="1400" b="1" dirty="0">
                        <a:latin typeface="Arial" panose="020B0604020202020204" pitchFamily="34" charset="0"/>
                        <a:cs typeface="Arial" panose="020B0604020202020204" pitchFamily="34" charset="0"/>
                      </a:endParaRPr>
                    </a:p>
                  </a:txBody>
                  <a:tcPr/>
                </a:tc>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Treatment</a:t>
                      </a:r>
                      <a:endParaRPr lang="en-US" sz="1400" b="1" dirty="0">
                        <a:latin typeface="Arial" panose="020B0604020202020204" pitchFamily="34" charset="0"/>
                        <a:cs typeface="Arial" panose="020B0604020202020204" pitchFamily="34" charset="0"/>
                      </a:endParaRPr>
                    </a:p>
                  </a:txBody>
                  <a:tcPr/>
                </a:tc>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Time (hours)</a:t>
                      </a:r>
                      <a:endParaRPr lang="en-US" sz="14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0"/>
                  </a:ext>
                </a:extLst>
              </a:tr>
              <a:tr h="354597">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1.9</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1.5</a:t>
                      </a:r>
                    </a:p>
                  </a:txBody>
                  <a:tcPr/>
                </a:tc>
                <a:extLst>
                  <a:ext uri="{0D108BD9-81ED-4DB2-BD59-A6C34878D82A}">
                    <a16:rowId xmlns="" xmlns:a16="http://schemas.microsoft.com/office/drawing/2014/main" val="10001"/>
                  </a:ext>
                </a:extLst>
              </a:tr>
              <a:tr h="354597">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2.1</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1.7</a:t>
                      </a:r>
                    </a:p>
                  </a:txBody>
                  <a:tcPr/>
                </a:tc>
                <a:extLst>
                  <a:ext uri="{0D108BD9-81ED-4DB2-BD59-A6C34878D82A}">
                    <a16:rowId xmlns="" xmlns:a16="http://schemas.microsoft.com/office/drawing/2014/main" val="10002"/>
                  </a:ext>
                </a:extLst>
              </a:tr>
              <a:tr h="354597">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3.8</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2.4</a:t>
                      </a:r>
                    </a:p>
                  </a:txBody>
                  <a:tcPr/>
                </a:tc>
                <a:extLst>
                  <a:ext uri="{0D108BD9-81ED-4DB2-BD59-A6C34878D82A}">
                    <a16:rowId xmlns="" xmlns:a16="http://schemas.microsoft.com/office/drawing/2014/main" val="10003"/>
                  </a:ext>
                </a:extLst>
              </a:tr>
              <a:tr h="354597">
                <a:tc>
                  <a:txBody>
                    <a:bodyPr/>
                    <a:lstStyle/>
                    <a:p>
                      <a:r>
                        <a:rPr lang="en-US" sz="1400" b="0" i="0" u="none" strike="noStrike" baseline="0" dirty="0">
                          <a:latin typeface="Arial" panose="020B0604020202020204" pitchFamily="34" charset="0"/>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9.0</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3.6</a:t>
                      </a:r>
                    </a:p>
                  </a:txBody>
                  <a:tcPr/>
                </a:tc>
                <a:extLst>
                  <a:ext uri="{0D108BD9-81ED-4DB2-BD59-A6C34878D82A}">
                    <a16:rowId xmlns="" xmlns:a16="http://schemas.microsoft.com/office/drawing/2014/main" val="10004"/>
                  </a:ext>
                </a:extLst>
              </a:tr>
              <a:tr h="354597">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9.6</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5.7</a:t>
                      </a:r>
                    </a:p>
                  </a:txBody>
                  <a:tcPr/>
                </a:tc>
                <a:extLst>
                  <a:ext uri="{0D108BD9-81ED-4DB2-BD59-A6C34878D82A}">
                    <a16:rowId xmlns="" xmlns:a16="http://schemas.microsoft.com/office/drawing/2014/main" val="10005"/>
                  </a:ext>
                </a:extLst>
              </a:tr>
              <a:tr h="354597">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13.0</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22.6</a:t>
                      </a:r>
                    </a:p>
                  </a:txBody>
                  <a:tcPr/>
                </a:tc>
                <a:extLst>
                  <a:ext uri="{0D108BD9-81ED-4DB2-BD59-A6C34878D82A}">
                    <a16:rowId xmlns="" xmlns:a16="http://schemas.microsoft.com/office/drawing/2014/main" val="10006"/>
                  </a:ext>
                </a:extLst>
              </a:tr>
              <a:tr h="354597">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14.7</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22.8</a:t>
                      </a:r>
                    </a:p>
                  </a:txBody>
                  <a:tcPr/>
                </a:tc>
                <a:extLst>
                  <a:ext uri="{0D108BD9-81ED-4DB2-BD59-A6C34878D82A}">
                    <a16:rowId xmlns="" xmlns:a16="http://schemas.microsoft.com/office/drawing/2014/main" val="10007"/>
                  </a:ext>
                </a:extLst>
              </a:tr>
              <a:tr h="354597">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17.9</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39.0</a:t>
                      </a:r>
                    </a:p>
                  </a:txBody>
                  <a:tcPr/>
                </a:tc>
                <a:extLst>
                  <a:ext uri="{0D108BD9-81ED-4DB2-BD59-A6C34878D82A}">
                    <a16:rowId xmlns="" xmlns:a16="http://schemas.microsoft.com/office/drawing/2014/main" val="10008"/>
                  </a:ext>
                </a:extLst>
              </a:tr>
              <a:tr h="354597">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21.7</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54.4</a:t>
                      </a:r>
                    </a:p>
                  </a:txBody>
                  <a:tcPr/>
                </a:tc>
                <a:extLst>
                  <a:ext uri="{0D108BD9-81ED-4DB2-BD59-A6C34878D82A}">
                    <a16:rowId xmlns="" xmlns:a16="http://schemas.microsoft.com/office/drawing/2014/main" val="10009"/>
                  </a:ext>
                </a:extLst>
              </a:tr>
              <a:tr h="354597">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29.0</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72.1</a:t>
                      </a:r>
                    </a:p>
                  </a:txBody>
                  <a:tcPr/>
                </a:tc>
                <a:extLst>
                  <a:ext uri="{0D108BD9-81ED-4DB2-BD59-A6C34878D82A}">
                    <a16:rowId xmlns="" xmlns:a16="http://schemas.microsoft.com/office/drawing/2014/main" val="10010"/>
                  </a:ext>
                </a:extLst>
              </a:tr>
              <a:tr h="354597">
                <a:tc>
                  <a:txBody>
                    <a:bodyPr/>
                    <a:lstStyle/>
                    <a:p>
                      <a:r>
                        <a:rPr lang="en-US" sz="1400" b="0" i="0" u="none" strike="noStrike" baseline="0" dirty="0">
                          <a:latin typeface="Arial" panose="020B0604020202020204" pitchFamily="34" charset="0"/>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72.3</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73.6</a:t>
                      </a:r>
                    </a:p>
                  </a:txBody>
                  <a:tcPr/>
                </a:tc>
                <a:extLst>
                  <a:ext uri="{0D108BD9-81ED-4DB2-BD59-A6C34878D82A}">
                    <a16:rowId xmlns="" xmlns:a16="http://schemas.microsoft.com/office/drawing/2014/main" val="10011"/>
                  </a:ext>
                </a:extLst>
              </a:tr>
              <a:tr h="354597">
                <a:tc>
                  <a:txBody>
                    <a:bodyPr/>
                    <a:lstStyle/>
                    <a:p>
                      <a:endParaRPr lang="en-US" sz="1400" dirty="0">
                        <a:latin typeface="Arial" panose="020B0604020202020204" pitchFamily="34" charset="0"/>
                        <a:cs typeface="Arial" panose="020B0604020202020204" pitchFamily="34" charset="0"/>
                      </a:endParaRPr>
                    </a:p>
                  </a:txBody>
                  <a:tcPr/>
                </a:tc>
                <a:tc>
                  <a:txBody>
                    <a:bodyPr/>
                    <a:lstStyle/>
                    <a:p>
                      <a:pPr algn="ct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79.5</a:t>
                      </a:r>
                    </a:p>
                  </a:txBody>
                  <a:tcPr/>
                </a:tc>
                <a:extLst>
                  <a:ext uri="{0D108BD9-81ED-4DB2-BD59-A6C34878D82A}">
                    <a16:rowId xmlns="" xmlns:a16="http://schemas.microsoft.com/office/drawing/2014/main" val="10014"/>
                  </a:ext>
                </a:extLst>
              </a:tr>
              <a:tr h="354597">
                <a:tc>
                  <a:txBody>
                    <a:bodyPr/>
                    <a:lstStyle/>
                    <a:p>
                      <a:endParaRPr lang="en-US" sz="1400">
                        <a:latin typeface="Arial" panose="020B0604020202020204" pitchFamily="34" charset="0"/>
                        <a:cs typeface="Arial" panose="020B0604020202020204" pitchFamily="34" charset="0"/>
                      </a:endParaRPr>
                    </a:p>
                  </a:txBody>
                  <a:tcPr/>
                </a:tc>
                <a:tc>
                  <a:txBody>
                    <a:bodyPr/>
                    <a:lstStyle/>
                    <a:p>
                      <a:pPr algn="ct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88.9</a:t>
                      </a:r>
                    </a:p>
                  </a:txBody>
                  <a:tcPr/>
                </a:tc>
                <a:extLst>
                  <a:ext uri="{0D108BD9-81ED-4DB2-BD59-A6C34878D82A}">
                    <a16:rowId xmlns="" xmlns:a16="http://schemas.microsoft.com/office/drawing/2014/main" val="765166458"/>
                  </a:ext>
                </a:extLst>
              </a:tr>
              <a:tr h="354597">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Mean</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17.73</a:t>
                      </a:r>
                      <a:endParaRPr lang="en-US" sz="1400" dirty="0">
                        <a:latin typeface="Arial" panose="020B060402020202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Mean</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35.98</a:t>
                      </a:r>
                    </a:p>
                  </a:txBody>
                  <a:tcPr/>
                </a:tc>
                <a:extLst>
                  <a:ext uri="{0D108BD9-81ED-4DB2-BD59-A6C34878D82A}">
                    <a16:rowId xmlns="" xmlns:a16="http://schemas.microsoft.com/office/drawing/2014/main" val="446685381"/>
                  </a:ext>
                </a:extLst>
              </a:tr>
            </a:tbl>
          </a:graphicData>
        </a:graphic>
      </p:graphicFrame>
      <p:sp>
        <p:nvSpPr>
          <p:cNvPr id="5" name="Title 2"/>
          <p:cNvSpPr txBox="1">
            <a:spLocks/>
          </p:cNvSpPr>
          <p:nvPr/>
        </p:nvSpPr>
        <p:spPr>
          <a:xfrm>
            <a:off x="250520" y="413360"/>
            <a:ext cx="8893480" cy="609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2">
                    <a:lumMod val="40000"/>
                    <a:lumOff val="60000"/>
                  </a:schemeClr>
                </a:solidFill>
                <a:latin typeface="Arial" panose="020B0604020202020204" pitchFamily="34" charset="0"/>
                <a:ea typeface="+mj-ea"/>
                <a:cs typeface="Arial" panose="020B0604020202020204" pitchFamily="34" charset="0"/>
              </a:defRPr>
            </a:lvl1pPr>
          </a:lstStyle>
          <a:p>
            <a:r>
              <a:rPr lang="en-US" sz="2000" dirty="0" smtClean="0"/>
              <a:t>Table 13.8-1, Times to mating (in hours) of female sagebrush crickets that were recently starved or fed. Data from the two treatments are color-coded to more easily identify the origin of each value later in Table 13.8-2., Page 396</a:t>
            </a:r>
            <a:endParaRPr lang="en-US" sz="2000" dirty="0"/>
          </a:p>
        </p:txBody>
      </p:sp>
    </p:spTree>
    <p:extLst>
      <p:ext uri="{BB962C8B-B14F-4D97-AF65-F5344CB8AC3E}">
        <p14:creationId xmlns:p14="http://schemas.microsoft.com/office/powerpoint/2010/main" val="8427639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a:bodyPr>
          <a:lstStyle/>
          <a:p>
            <a:pPr algn="ctr"/>
            <a:r>
              <a:rPr lang="en-CA" dirty="0" smtClean="0"/>
              <a:t>Permutation </a:t>
            </a:r>
            <a:r>
              <a:rPr lang="en-CA" dirty="0" smtClean="0"/>
              <a:t>test example</a:t>
            </a:r>
            <a:endParaRPr lang="en-CA" dirty="0"/>
          </a:p>
        </p:txBody>
      </p:sp>
      <mc:AlternateContent xmlns:mc="http://schemas.openxmlformats.org/markup-compatibility/2006">
        <mc:Choice xmlns:a14="http://schemas.microsoft.com/office/drawing/2010/main" Requires="a14">
          <p:sp>
            <p:nvSpPr>
              <p:cNvPr id="3" name="TextBox 2"/>
              <p:cNvSpPr txBox="1"/>
              <p:nvPr/>
            </p:nvSpPr>
            <p:spPr>
              <a:xfrm>
                <a:off x="139920" y="1533197"/>
                <a:ext cx="5291180" cy="3970318"/>
              </a:xfrm>
              <a:prstGeom prst="rect">
                <a:avLst/>
              </a:prstGeom>
              <a:noFill/>
            </p:spPr>
            <p:txBody>
              <a:bodyPr wrap="square" rtlCol="0">
                <a:spAutoFit/>
              </a:bodyPr>
              <a:lstStyle/>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0</a:t>
                </a:r>
                <a:r>
                  <a:rPr lang="en-CA" sz="2800" dirty="0" smtClean="0">
                    <a:latin typeface="Arial" panose="020B0604020202020204" pitchFamily="34" charset="0"/>
                    <a:cs typeface="Arial" panose="020B0604020202020204" pitchFamily="34" charset="0"/>
                  </a:rPr>
                  <a:t>: Mean time to mating is the same for female crickets that were starved and for those that were fed</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1</a:t>
                </a:r>
                <a:r>
                  <a:rPr lang="en-CA" sz="2800" dirty="0" smtClean="0">
                    <a:latin typeface="Arial" panose="020B0604020202020204" pitchFamily="34" charset="0"/>
                    <a:cs typeface="Arial" panose="020B0604020202020204" pitchFamily="34" charset="0"/>
                  </a:rPr>
                  <a:t>: Mean time to mating differs between groups</a:t>
                </a:r>
              </a:p>
              <a:p>
                <a:endParaRPr lang="en-CA" sz="2800" dirty="0" smtClean="0">
                  <a:latin typeface="Arial" panose="020B0604020202020204" pitchFamily="34" charset="0"/>
                  <a:cs typeface="Arial" panose="020B0604020202020204" pitchFamily="34" charset="0"/>
                </a:endParaRPr>
              </a:p>
              <a:p>
                <a:r>
                  <a:rPr lang="en-CA" sz="2800" dirty="0">
                    <a:latin typeface="Arial" panose="020B0604020202020204" pitchFamily="34" charset="0"/>
                    <a:cs typeface="Arial" panose="020B0604020202020204" pitchFamily="34" charset="0"/>
                  </a:rPr>
                  <a:t> </a:t>
                </a:r>
                <a:r>
                  <a:rPr lang="en-CA" sz="2800" dirty="0" smtClean="0">
                    <a:latin typeface="Arial" panose="020B0604020202020204" pitchFamily="34" charset="0"/>
                    <a:cs typeface="Arial" panose="020B0604020202020204" pitchFamily="34" charset="0"/>
                  </a:rPr>
                  <a:t> Original Sample</a:t>
                </a:r>
                <a:endParaRPr lang="en-CA" sz="2800" dirty="0">
                  <a:latin typeface="Arial" panose="020B0604020202020204" pitchFamily="34" charset="0"/>
                  <a:cs typeface="Arial" panose="020B0604020202020204" pitchFamily="34" charset="0"/>
                </a:endParaRPr>
              </a:p>
              <a:p>
                <a:r>
                  <a:rPr lang="en-CA" sz="2800" dirty="0" smtClean="0">
                    <a:cs typeface="Arial" panose="020B0604020202020204" pitchFamily="34" charset="0"/>
                  </a:rPr>
                  <a:t>   </a:t>
                </a:r>
                <a14:m>
                  <m:oMath xmlns:m="http://schemas.openxmlformats.org/officeDocument/2006/math">
                    <m:sSub>
                      <m:sSubPr>
                        <m:ctrlPr>
                          <a:rPr lang="en-CA" sz="2800" i="1" dirty="0" smtClean="0">
                            <a:latin typeface="Cambria Math" panose="02040503050406030204" pitchFamily="18" charset="0"/>
                            <a:cs typeface="Arial" panose="020B0604020202020204" pitchFamily="34" charset="0"/>
                          </a:rPr>
                        </m:ctrlPr>
                      </m:sSubPr>
                      <m:e>
                        <m:acc>
                          <m:accPr>
                            <m:chr m:val="̅"/>
                            <m:ctrlPr>
                              <a:rPr lang="en-CA" sz="2800" i="1" dirty="0" smtClean="0">
                                <a:latin typeface="Cambria Math" panose="02040503050406030204" pitchFamily="18" charset="0"/>
                                <a:cs typeface="Arial" panose="020B0604020202020204" pitchFamily="34" charset="0"/>
                              </a:rPr>
                            </m:ctrlPr>
                          </m:accPr>
                          <m:e>
                            <m:r>
                              <a:rPr lang="en-CA" sz="2800" b="0" i="1" dirty="0" smtClean="0">
                                <a:latin typeface="Cambria Math" panose="02040503050406030204" pitchFamily="18" charset="0"/>
                                <a:cs typeface="Arial" panose="020B0604020202020204" pitchFamily="34" charset="0"/>
                              </a:rPr>
                              <m:t>𝑌</m:t>
                            </m:r>
                          </m:e>
                        </m:acc>
                      </m:e>
                      <m:sub>
                        <m:r>
                          <a:rPr lang="en-CA" sz="2800" b="0" i="1" dirty="0" smtClean="0">
                            <a:latin typeface="Cambria Math" panose="02040503050406030204" pitchFamily="18" charset="0"/>
                            <a:cs typeface="Arial" panose="020B0604020202020204" pitchFamily="34" charset="0"/>
                          </a:rPr>
                          <m:t>1</m:t>
                        </m:r>
                      </m:sub>
                    </m:sSub>
                  </m:oMath>
                </a14:m>
                <a:r>
                  <a:rPr lang="en-CA" sz="2800" dirty="0" smtClean="0">
                    <a:latin typeface="Arial" panose="020B0604020202020204" pitchFamily="34" charset="0"/>
                    <a:cs typeface="Arial" panose="020B0604020202020204" pitchFamily="34" charset="0"/>
                  </a:rPr>
                  <a:t>-</a:t>
                </a:r>
                <a14:m>
                  <m:oMath xmlns:m="http://schemas.openxmlformats.org/officeDocument/2006/math">
                    <m:sSub>
                      <m:sSubPr>
                        <m:ctrlPr>
                          <a:rPr lang="en-CA" sz="2800" i="1" dirty="0">
                            <a:latin typeface="Cambria Math" panose="02040503050406030204" pitchFamily="18" charset="0"/>
                            <a:cs typeface="Arial" panose="020B0604020202020204" pitchFamily="34" charset="0"/>
                          </a:rPr>
                        </m:ctrlPr>
                      </m:sSubPr>
                      <m:e>
                        <m:acc>
                          <m:accPr>
                            <m:chr m:val="̅"/>
                            <m:ctrlPr>
                              <a:rPr lang="en-CA" sz="2800" i="1" dirty="0">
                                <a:latin typeface="Cambria Math" panose="02040503050406030204" pitchFamily="18" charset="0"/>
                                <a:cs typeface="Arial" panose="020B0604020202020204" pitchFamily="34" charset="0"/>
                              </a:rPr>
                            </m:ctrlPr>
                          </m:accPr>
                          <m:e>
                            <m:r>
                              <a:rPr lang="en-CA" sz="2800" i="1" dirty="0">
                                <a:latin typeface="Cambria Math" panose="02040503050406030204" pitchFamily="18" charset="0"/>
                                <a:cs typeface="Arial" panose="020B0604020202020204" pitchFamily="34" charset="0"/>
                              </a:rPr>
                              <m:t>𝑌</m:t>
                            </m:r>
                          </m:e>
                        </m:acc>
                      </m:e>
                      <m:sub>
                        <m:r>
                          <a:rPr lang="en-CA" sz="2800" b="0" i="1" dirty="0" smtClean="0">
                            <a:latin typeface="Cambria Math" panose="02040503050406030204" pitchFamily="18" charset="0"/>
                            <a:cs typeface="Arial" panose="020B0604020202020204" pitchFamily="34" charset="0"/>
                          </a:rPr>
                          <m:t>2</m:t>
                        </m:r>
                      </m:sub>
                    </m:sSub>
                  </m:oMath>
                </a14:m>
                <a:r>
                  <a:rPr lang="en-CA" sz="2800" dirty="0" smtClean="0">
                    <a:latin typeface="Arial" panose="020B0604020202020204" pitchFamily="34" charset="0"/>
                    <a:cs typeface="Arial" panose="020B0604020202020204" pitchFamily="34" charset="0"/>
                  </a:rPr>
                  <a:t> = 17.73-35.98 = -18.26</a:t>
                </a:r>
                <a:endParaRPr lang="en-CA" sz="2800" dirty="0">
                  <a:latin typeface="Arial" panose="020B0604020202020204" pitchFamily="34" charset="0"/>
                  <a:cs typeface="Arial" panose="020B0604020202020204" pitchFamily="34"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139920" y="1533197"/>
                <a:ext cx="5291180" cy="3970318"/>
              </a:xfrm>
              <a:prstGeom prst="rect">
                <a:avLst/>
              </a:prstGeom>
              <a:blipFill rotWithShape="0">
                <a:blip r:embed="rId3"/>
                <a:stretch>
                  <a:fillRect l="-2074" t="-1690" r="-2995" b="-3072"/>
                </a:stretch>
              </a:blipFill>
            </p:spPr>
            <p:txBody>
              <a:bodyPr/>
              <a:lstStyle/>
              <a:p>
                <a:r>
                  <a:rPr lang="en-CA">
                    <a:noFill/>
                  </a:rPr>
                  <a:t> </a:t>
                </a:r>
              </a:p>
            </p:txBody>
          </p:sp>
        </mc:Fallback>
      </mc:AlternateContent>
      <p:pic>
        <p:nvPicPr>
          <p:cNvPr id="4" name="Picture 3" descr="A photo shows a sagebrush cricket."/>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431100" y="1672313"/>
            <a:ext cx="3043824" cy="219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5383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3359" y="250522"/>
            <a:ext cx="8216313" cy="609600"/>
          </a:xfrm>
        </p:spPr>
        <p:txBody>
          <a:bodyPr>
            <a:noAutofit/>
          </a:bodyPr>
          <a:lstStyle/>
          <a:p>
            <a:r>
              <a:rPr lang="en-US" sz="2000" dirty="0" smtClean="0">
                <a:solidFill>
                  <a:schemeClr val="accent2">
                    <a:lumMod val="40000"/>
                    <a:lumOff val="60000"/>
                  </a:schemeClr>
                </a:solidFill>
              </a:rPr>
              <a:t>Table 13.8-2, </a:t>
            </a:r>
            <a:r>
              <a:rPr lang="en-US" sz="2000" dirty="0">
                <a:solidFill>
                  <a:schemeClr val="accent2">
                    <a:lumMod val="40000"/>
                    <a:lumOff val="60000"/>
                  </a:schemeClr>
                </a:solidFill>
              </a:rPr>
              <a:t>Outcome of a single permutation. Response measurements (time to mating) are color-coded as in Table 13.8-1 to indicate their original groups., Page 397</a:t>
            </a:r>
          </a:p>
        </p:txBody>
      </p:sp>
      <p:graphicFrame>
        <p:nvGraphicFramePr>
          <p:cNvPr id="8" name="Table Placeholder 7"/>
          <p:cNvGraphicFramePr>
            <a:graphicFrameLocks noGrp="1"/>
          </p:cNvGraphicFramePr>
          <p:nvPr>
            <p:ph type="tbl" sz="quarter" idx="10"/>
            <p:extLst>
              <p:ext uri="{D42A27DB-BD31-4B8C-83A1-F6EECF244321}">
                <p14:modId xmlns:p14="http://schemas.microsoft.com/office/powerpoint/2010/main" val="145982557"/>
              </p:ext>
            </p:extLst>
          </p:nvPr>
        </p:nvGraphicFramePr>
        <p:xfrm>
          <a:off x="1422771" y="1287463"/>
          <a:ext cx="6225434" cy="4572000"/>
        </p:xfrm>
        <a:graphic>
          <a:graphicData uri="http://schemas.openxmlformats.org/drawingml/2006/table">
            <a:tbl>
              <a:tblPr firstRow="1" bandRow="1">
                <a:tableStyleId>{5940675A-B579-460E-94D1-54222C63F5DA}</a:tableStyleId>
              </a:tblPr>
              <a:tblGrid>
                <a:gridCol w="1410994">
                  <a:extLst>
                    <a:ext uri="{9D8B030D-6E8A-4147-A177-3AD203B41FA5}">
                      <a16:colId xmlns="" xmlns:a16="http://schemas.microsoft.com/office/drawing/2014/main" val="20000"/>
                    </a:ext>
                  </a:extLst>
                </a:gridCol>
                <a:gridCol w="1701723">
                  <a:extLst>
                    <a:ext uri="{9D8B030D-6E8A-4147-A177-3AD203B41FA5}">
                      <a16:colId xmlns="" xmlns:a16="http://schemas.microsoft.com/office/drawing/2014/main" val="20001"/>
                    </a:ext>
                  </a:extLst>
                </a:gridCol>
                <a:gridCol w="1410994">
                  <a:extLst>
                    <a:ext uri="{9D8B030D-6E8A-4147-A177-3AD203B41FA5}">
                      <a16:colId xmlns="" xmlns:a16="http://schemas.microsoft.com/office/drawing/2014/main" val="20002"/>
                    </a:ext>
                  </a:extLst>
                </a:gridCol>
                <a:gridCol w="1701723">
                  <a:extLst>
                    <a:ext uri="{9D8B030D-6E8A-4147-A177-3AD203B41FA5}">
                      <a16:colId xmlns="" xmlns:a16="http://schemas.microsoft.com/office/drawing/2014/main" val="20003"/>
                    </a:ext>
                  </a:extLst>
                </a:gridCol>
              </a:tblGrid>
              <a:tr h="0">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Treatment</a:t>
                      </a:r>
                      <a:endParaRPr lang="en-US" sz="1400" b="1" dirty="0">
                        <a:latin typeface="Arial" panose="020B0604020202020204" pitchFamily="34" charset="0"/>
                        <a:cs typeface="Arial" panose="020B0604020202020204" pitchFamily="34" charset="0"/>
                      </a:endParaRPr>
                    </a:p>
                  </a:txBody>
                  <a:tcPr/>
                </a:tc>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Time (hours)</a:t>
                      </a:r>
                      <a:endParaRPr lang="en-US" sz="1400" b="1" dirty="0">
                        <a:latin typeface="Arial" panose="020B0604020202020204" pitchFamily="34" charset="0"/>
                        <a:cs typeface="Arial" panose="020B0604020202020204" pitchFamily="34" charset="0"/>
                      </a:endParaRPr>
                    </a:p>
                  </a:txBody>
                  <a:tcPr/>
                </a:tc>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Treatment</a:t>
                      </a:r>
                      <a:endParaRPr lang="en-US" sz="1400" b="1" dirty="0">
                        <a:latin typeface="Arial" panose="020B0604020202020204" pitchFamily="34" charset="0"/>
                        <a:cs typeface="Arial" panose="020B0604020202020204" pitchFamily="34" charset="0"/>
                      </a:endParaRPr>
                    </a:p>
                  </a:txBody>
                  <a:tcPr/>
                </a:tc>
                <a:tc>
                  <a:txBody>
                    <a:bodyPr/>
                    <a:lstStyle/>
                    <a:p>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Time (hours)</a:t>
                      </a:r>
                      <a:endParaRPr lang="en-US" sz="1400" b="1"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0"/>
                  </a:ext>
                </a:extLst>
              </a:tr>
              <a:tr h="0">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3.8</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14.7</a:t>
                      </a:r>
                    </a:p>
                  </a:txBody>
                  <a:tcPr/>
                </a:tc>
                <a:extLst>
                  <a:ext uri="{0D108BD9-81ED-4DB2-BD59-A6C34878D82A}">
                    <a16:rowId xmlns="" xmlns:a16="http://schemas.microsoft.com/office/drawing/2014/main" val="10001"/>
                  </a:ext>
                </a:extLst>
              </a:tr>
              <a:tr h="0">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9.0</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21.7</a:t>
                      </a:r>
                    </a:p>
                  </a:txBody>
                  <a:tcPr/>
                </a:tc>
                <a:extLst>
                  <a:ext uri="{0D108BD9-81ED-4DB2-BD59-A6C34878D82A}">
                    <a16:rowId xmlns="" xmlns:a16="http://schemas.microsoft.com/office/drawing/2014/main" val="10002"/>
                  </a:ext>
                </a:extLst>
              </a:tr>
              <a:tr h="0">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3.6</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1.7</a:t>
                      </a:r>
                    </a:p>
                  </a:txBody>
                  <a:tcPr/>
                </a:tc>
                <a:extLst>
                  <a:ext uri="{0D108BD9-81ED-4DB2-BD59-A6C34878D82A}">
                    <a16:rowId xmlns="" xmlns:a16="http://schemas.microsoft.com/office/drawing/2014/main" val="10003"/>
                  </a:ext>
                </a:extLst>
              </a:tr>
              <a:tr h="0">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79.5</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2.1</a:t>
                      </a:r>
                    </a:p>
                  </a:txBody>
                  <a:tcPr/>
                </a:tc>
                <a:extLst>
                  <a:ext uri="{0D108BD9-81ED-4DB2-BD59-A6C34878D82A}">
                    <a16:rowId xmlns="" xmlns:a16="http://schemas.microsoft.com/office/drawing/2014/main" val="10004"/>
                  </a:ext>
                </a:extLst>
              </a:tr>
              <a:tr h="0">
                <a:tc>
                  <a:txBody>
                    <a:bodyPr/>
                    <a:lstStyle/>
                    <a:p>
                      <a:r>
                        <a:rPr lang="en-US" sz="1400" b="0" i="0" u="none" strike="noStrike" baseline="0" dirty="0">
                          <a:latin typeface="Arial" panose="020B0604020202020204" pitchFamily="34" charset="0"/>
                          <a:cs typeface="Arial" panose="020B0604020202020204" pitchFamily="34" charset="0"/>
                        </a:rPr>
                        <a:t>Starved</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17.9</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1.5</a:t>
                      </a:r>
                    </a:p>
                  </a:txBody>
                  <a:tcPr/>
                </a:tc>
                <a:extLst>
                  <a:ext uri="{0D108BD9-81ED-4DB2-BD59-A6C34878D82A}">
                    <a16:rowId xmlns="" xmlns:a16="http://schemas.microsoft.com/office/drawing/2014/main" val="10005"/>
                  </a:ext>
                </a:extLst>
              </a:tr>
              <a:tr h="0">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22.8</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2.4</a:t>
                      </a:r>
                    </a:p>
                  </a:txBody>
                  <a:tcPr/>
                </a:tc>
                <a:extLst>
                  <a:ext uri="{0D108BD9-81ED-4DB2-BD59-A6C34878D82A}">
                    <a16:rowId xmlns="" xmlns:a16="http://schemas.microsoft.com/office/drawing/2014/main" val="10006"/>
                  </a:ext>
                </a:extLst>
              </a:tr>
              <a:tr h="0">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54.4</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5.7</a:t>
                      </a:r>
                    </a:p>
                  </a:txBody>
                  <a:tcPr/>
                </a:tc>
                <a:extLst>
                  <a:ext uri="{0D108BD9-81ED-4DB2-BD59-A6C34878D82A}">
                    <a16:rowId xmlns="" xmlns:a16="http://schemas.microsoft.com/office/drawing/2014/main" val="10007"/>
                  </a:ext>
                </a:extLst>
              </a:tr>
              <a:tr h="0">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13.0</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39.0</a:t>
                      </a:r>
                    </a:p>
                  </a:txBody>
                  <a:tcPr/>
                </a:tc>
                <a:extLst>
                  <a:ext uri="{0D108BD9-81ED-4DB2-BD59-A6C34878D82A}">
                    <a16:rowId xmlns="" xmlns:a16="http://schemas.microsoft.com/office/drawing/2014/main" val="10008"/>
                  </a:ext>
                </a:extLst>
              </a:tr>
              <a:tr h="0">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9.6</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29.0</a:t>
                      </a:r>
                    </a:p>
                  </a:txBody>
                  <a:tcPr/>
                </a:tc>
                <a:extLst>
                  <a:ext uri="{0D108BD9-81ED-4DB2-BD59-A6C34878D82A}">
                    <a16:rowId xmlns="" xmlns:a16="http://schemas.microsoft.com/office/drawing/2014/main" val="10009"/>
                  </a:ext>
                </a:extLst>
              </a:tr>
              <a:tr h="0">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1.9</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72.1</a:t>
                      </a:r>
                    </a:p>
                  </a:txBody>
                  <a:tcPr/>
                </a:tc>
                <a:extLst>
                  <a:ext uri="{0D108BD9-81ED-4DB2-BD59-A6C34878D82A}">
                    <a16:rowId xmlns="" xmlns:a16="http://schemas.microsoft.com/office/drawing/2014/main" val="10010"/>
                  </a:ext>
                </a:extLst>
              </a:tr>
              <a:tr h="0">
                <a:tc>
                  <a:txBody>
                    <a:bodyPr/>
                    <a:lstStyle/>
                    <a:p>
                      <a:r>
                        <a:rPr lang="en-US" sz="1400" b="0" i="0" u="none" strike="noStrike" baseline="0">
                          <a:latin typeface="Arial" panose="020B0604020202020204" pitchFamily="34" charset="0"/>
                          <a:cs typeface="Arial" panose="020B0604020202020204" pitchFamily="34" charset="0"/>
                        </a:rPr>
                        <a:t>Starved</a:t>
                      </a:r>
                      <a:endParaRPr lang="en-US" sz="140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22.6</a:t>
                      </a: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88.9</a:t>
                      </a:r>
                    </a:p>
                  </a:txBody>
                  <a:tcPr/>
                </a:tc>
                <a:extLst>
                  <a:ext uri="{0D108BD9-81ED-4DB2-BD59-A6C34878D82A}">
                    <a16:rowId xmlns="" xmlns:a16="http://schemas.microsoft.com/office/drawing/2014/main" val="10011"/>
                  </a:ext>
                </a:extLst>
              </a:tr>
              <a:tr h="0">
                <a:tc>
                  <a:txBody>
                    <a:bodyPr/>
                    <a:lstStyle/>
                    <a:p>
                      <a:endParaRPr lang="en-US" sz="1400" dirty="0">
                        <a:latin typeface="Arial" panose="020B0604020202020204" pitchFamily="34" charset="0"/>
                        <a:cs typeface="Arial" panose="020B0604020202020204" pitchFamily="34" charset="0"/>
                      </a:endParaRPr>
                    </a:p>
                  </a:txBody>
                  <a:tcPr/>
                </a:tc>
                <a:tc>
                  <a:txBody>
                    <a:bodyPr/>
                    <a:lstStyle/>
                    <a:p>
                      <a:endParaRPr lang="en-US" sz="140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72.3</a:t>
                      </a:r>
                    </a:p>
                  </a:txBody>
                  <a:tcPr/>
                </a:tc>
                <a:extLst>
                  <a:ext uri="{0D108BD9-81ED-4DB2-BD59-A6C34878D82A}">
                    <a16:rowId xmlns="" xmlns:a16="http://schemas.microsoft.com/office/drawing/2014/main" val="10012"/>
                  </a:ext>
                </a:extLst>
              </a:tr>
              <a:tr h="0">
                <a:tc>
                  <a:txBody>
                    <a:bodyPr/>
                    <a:lstStyle/>
                    <a:p>
                      <a:endParaRPr lang="en-US" sz="1400" dirty="0">
                        <a:latin typeface="Arial" panose="020B0604020202020204" pitchFamily="34" charset="0"/>
                        <a:cs typeface="Arial" panose="020B0604020202020204" pitchFamily="34" charset="0"/>
                      </a:endParaRPr>
                    </a:p>
                  </a:txBody>
                  <a:tcPr/>
                </a:tc>
                <a:tc>
                  <a:txBody>
                    <a:bodyPr/>
                    <a:lstStyle/>
                    <a:p>
                      <a:endParaRPr lang="en-US" sz="140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Fed</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73.6</a:t>
                      </a:r>
                    </a:p>
                  </a:txBody>
                  <a:tcPr/>
                </a:tc>
                <a:extLst>
                  <a:ext uri="{0D108BD9-81ED-4DB2-BD59-A6C34878D82A}">
                    <a16:rowId xmlns="" xmlns:a16="http://schemas.microsoft.com/office/drawing/2014/main" val="10013"/>
                  </a:ext>
                </a:extLst>
              </a:tr>
              <a:tr h="0">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Mean</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21.65</a:t>
                      </a:r>
                      <a:endParaRPr lang="en-US" sz="1400" dirty="0">
                        <a:latin typeface="Arial" panose="020B060402020202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Mean</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32.67</a:t>
                      </a:r>
                    </a:p>
                  </a:txBody>
                  <a:tcPr/>
                </a:tc>
                <a:extLst>
                  <a:ext uri="{0D108BD9-81ED-4DB2-BD59-A6C34878D82A}">
                    <a16:rowId xmlns="" xmlns:a16="http://schemas.microsoft.com/office/drawing/2014/main" val="10014"/>
                  </a:ext>
                </a:extLst>
              </a:tr>
            </a:tbl>
          </a:graphicData>
        </a:graphic>
      </p:graphicFrame>
    </p:spTree>
    <p:extLst>
      <p:ext uri="{BB962C8B-B14F-4D97-AF65-F5344CB8AC3E}">
        <p14:creationId xmlns:p14="http://schemas.microsoft.com/office/powerpoint/2010/main" val="2620269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a:bodyPr>
          <a:lstStyle/>
          <a:p>
            <a:pPr algn="ctr"/>
            <a:r>
              <a:rPr lang="en-CA" dirty="0" smtClean="0"/>
              <a:t>Permutation </a:t>
            </a:r>
            <a:r>
              <a:rPr lang="en-CA" dirty="0" smtClean="0"/>
              <a:t>test example</a:t>
            </a:r>
            <a:endParaRPr lang="en-CA" dirty="0"/>
          </a:p>
        </p:txBody>
      </p:sp>
      <mc:AlternateContent xmlns:mc="http://schemas.openxmlformats.org/markup-compatibility/2006">
        <mc:Choice xmlns:a14="http://schemas.microsoft.com/office/drawing/2010/main" Requires="a14">
          <p:sp>
            <p:nvSpPr>
              <p:cNvPr id="3" name="TextBox 2"/>
              <p:cNvSpPr txBox="1"/>
              <p:nvPr/>
            </p:nvSpPr>
            <p:spPr>
              <a:xfrm>
                <a:off x="139920" y="1325563"/>
                <a:ext cx="5291180" cy="5262979"/>
              </a:xfrm>
              <a:prstGeom prst="rect">
                <a:avLst/>
              </a:prstGeom>
              <a:noFill/>
            </p:spPr>
            <p:txBody>
              <a:bodyPr wrap="square" rtlCol="0">
                <a:spAutoFit/>
              </a:bodyPr>
              <a:lstStyle/>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0</a:t>
                </a:r>
                <a:r>
                  <a:rPr lang="en-CA" sz="2800" dirty="0" smtClean="0">
                    <a:latin typeface="Arial" panose="020B0604020202020204" pitchFamily="34" charset="0"/>
                    <a:cs typeface="Arial" panose="020B0604020202020204" pitchFamily="34" charset="0"/>
                  </a:rPr>
                  <a:t>: Mean time to mating is the same for female crickets that were starved and for those that were fed</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H</a:t>
                </a:r>
                <a:r>
                  <a:rPr lang="en-CA" sz="2800" baseline="-25000" dirty="0" smtClean="0">
                    <a:latin typeface="Arial" panose="020B0604020202020204" pitchFamily="34" charset="0"/>
                    <a:cs typeface="Arial" panose="020B0604020202020204" pitchFamily="34" charset="0"/>
                  </a:rPr>
                  <a:t>1</a:t>
                </a:r>
                <a:r>
                  <a:rPr lang="en-CA" sz="2800" dirty="0" smtClean="0">
                    <a:latin typeface="Arial" panose="020B0604020202020204" pitchFamily="34" charset="0"/>
                    <a:cs typeface="Arial" panose="020B0604020202020204" pitchFamily="34" charset="0"/>
                  </a:rPr>
                  <a:t>: Mean time to mating differs between groups</a:t>
                </a:r>
              </a:p>
              <a:p>
                <a:pPr marL="285750" indent="-285750">
                  <a:buFont typeface="Arial" panose="020B0604020202020204" pitchFamily="34" charset="0"/>
                  <a:buChar char="•"/>
                </a:pPr>
                <a:endParaRPr lang="en-CA" sz="2800" dirty="0" smtClean="0">
                  <a:latin typeface="Arial" panose="020B0604020202020204" pitchFamily="34" charset="0"/>
                  <a:cs typeface="Arial" panose="020B0604020202020204" pitchFamily="34" charset="0"/>
                </a:endParaRPr>
              </a:p>
              <a:p>
                <a:r>
                  <a:rPr lang="en-CA" sz="2800" dirty="0" smtClean="0">
                    <a:latin typeface="Arial" panose="020B0604020202020204" pitchFamily="34" charset="0"/>
                    <a:cs typeface="Arial" panose="020B0604020202020204" pitchFamily="34" charset="0"/>
                  </a:rPr>
                  <a:t>  Original sample:</a:t>
                </a:r>
                <a:endParaRPr lang="en-CA" sz="2800" dirty="0">
                  <a:latin typeface="Arial" panose="020B0604020202020204" pitchFamily="34" charset="0"/>
                  <a:cs typeface="Arial" panose="020B0604020202020204" pitchFamily="34" charset="0"/>
                </a:endParaRPr>
              </a:p>
              <a:p>
                <a:r>
                  <a:rPr lang="en-CA" sz="2800" dirty="0" smtClean="0">
                    <a:cs typeface="Arial" panose="020B0604020202020204" pitchFamily="34" charset="0"/>
                  </a:rPr>
                  <a:t>   </a:t>
                </a:r>
                <a14:m>
                  <m:oMath xmlns:m="http://schemas.openxmlformats.org/officeDocument/2006/math">
                    <m:sSub>
                      <m:sSubPr>
                        <m:ctrlPr>
                          <a:rPr lang="en-CA" sz="2800" i="1" dirty="0" smtClean="0">
                            <a:latin typeface="Cambria Math" panose="02040503050406030204" pitchFamily="18" charset="0"/>
                            <a:cs typeface="Arial" panose="020B0604020202020204" pitchFamily="34" charset="0"/>
                          </a:rPr>
                        </m:ctrlPr>
                      </m:sSubPr>
                      <m:e>
                        <m:acc>
                          <m:accPr>
                            <m:chr m:val="̅"/>
                            <m:ctrlPr>
                              <a:rPr lang="en-CA" sz="2800" i="1" dirty="0" smtClean="0">
                                <a:latin typeface="Cambria Math" panose="02040503050406030204" pitchFamily="18" charset="0"/>
                                <a:cs typeface="Arial" panose="020B0604020202020204" pitchFamily="34" charset="0"/>
                              </a:rPr>
                            </m:ctrlPr>
                          </m:accPr>
                          <m:e>
                            <m:r>
                              <a:rPr lang="en-CA" sz="2800" b="0" i="1" dirty="0" smtClean="0">
                                <a:latin typeface="Cambria Math" panose="02040503050406030204" pitchFamily="18" charset="0"/>
                                <a:cs typeface="Arial" panose="020B0604020202020204" pitchFamily="34" charset="0"/>
                              </a:rPr>
                              <m:t>𝑌</m:t>
                            </m:r>
                          </m:e>
                        </m:acc>
                      </m:e>
                      <m:sub>
                        <m:r>
                          <a:rPr lang="en-CA" sz="2800" b="0" i="1" dirty="0" smtClean="0">
                            <a:latin typeface="Cambria Math" panose="02040503050406030204" pitchFamily="18" charset="0"/>
                            <a:cs typeface="Arial" panose="020B0604020202020204" pitchFamily="34" charset="0"/>
                          </a:rPr>
                          <m:t>1</m:t>
                        </m:r>
                      </m:sub>
                    </m:sSub>
                  </m:oMath>
                </a14:m>
                <a:r>
                  <a:rPr lang="en-CA" sz="2800" dirty="0" smtClean="0">
                    <a:latin typeface="Arial" panose="020B0604020202020204" pitchFamily="34" charset="0"/>
                    <a:cs typeface="Arial" panose="020B0604020202020204" pitchFamily="34" charset="0"/>
                  </a:rPr>
                  <a:t>-</a:t>
                </a:r>
                <a14:m>
                  <m:oMath xmlns:m="http://schemas.openxmlformats.org/officeDocument/2006/math">
                    <m:sSub>
                      <m:sSubPr>
                        <m:ctrlPr>
                          <a:rPr lang="en-CA" sz="2800" i="1" dirty="0">
                            <a:latin typeface="Cambria Math" panose="02040503050406030204" pitchFamily="18" charset="0"/>
                            <a:cs typeface="Arial" panose="020B0604020202020204" pitchFamily="34" charset="0"/>
                          </a:rPr>
                        </m:ctrlPr>
                      </m:sSubPr>
                      <m:e>
                        <m:acc>
                          <m:accPr>
                            <m:chr m:val="̅"/>
                            <m:ctrlPr>
                              <a:rPr lang="en-CA" sz="2800" i="1" dirty="0">
                                <a:latin typeface="Cambria Math" panose="02040503050406030204" pitchFamily="18" charset="0"/>
                                <a:cs typeface="Arial" panose="020B0604020202020204" pitchFamily="34" charset="0"/>
                              </a:rPr>
                            </m:ctrlPr>
                          </m:accPr>
                          <m:e>
                            <m:r>
                              <a:rPr lang="en-CA" sz="2800" i="1" dirty="0">
                                <a:latin typeface="Cambria Math" panose="02040503050406030204" pitchFamily="18" charset="0"/>
                                <a:cs typeface="Arial" panose="020B0604020202020204" pitchFamily="34" charset="0"/>
                              </a:rPr>
                              <m:t>𝑌</m:t>
                            </m:r>
                          </m:e>
                        </m:acc>
                      </m:e>
                      <m:sub>
                        <m:r>
                          <a:rPr lang="en-CA" sz="2800" b="0" i="1" dirty="0" smtClean="0">
                            <a:latin typeface="Cambria Math" panose="02040503050406030204" pitchFamily="18" charset="0"/>
                            <a:cs typeface="Arial" panose="020B0604020202020204" pitchFamily="34" charset="0"/>
                          </a:rPr>
                          <m:t>2</m:t>
                        </m:r>
                      </m:sub>
                    </m:sSub>
                  </m:oMath>
                </a14:m>
                <a:r>
                  <a:rPr lang="en-CA" sz="2800" dirty="0" smtClean="0">
                    <a:latin typeface="Arial" panose="020B0604020202020204" pitchFamily="34" charset="0"/>
                    <a:cs typeface="Arial" panose="020B0604020202020204" pitchFamily="34" charset="0"/>
                  </a:rPr>
                  <a:t> = 17.73-35.98 = -18.26</a:t>
                </a:r>
              </a:p>
              <a:p>
                <a:endParaRPr lang="en-CA" sz="2800" dirty="0">
                  <a:latin typeface="Arial" panose="020B0604020202020204" pitchFamily="34" charset="0"/>
                  <a:cs typeface="Arial" panose="020B0604020202020204" pitchFamily="34" charset="0"/>
                </a:endParaRPr>
              </a:p>
              <a:p>
                <a:r>
                  <a:rPr lang="en-CA" sz="2800" dirty="0" smtClean="0">
                    <a:latin typeface="Arial" panose="020B0604020202020204" pitchFamily="34" charset="0"/>
                    <a:cs typeface="Arial" panose="020B0604020202020204" pitchFamily="34" charset="0"/>
                  </a:rPr>
                  <a:t>  Permuted sample:</a:t>
                </a:r>
              </a:p>
              <a:p>
                <a:r>
                  <a:rPr lang="en-CA" sz="2800" dirty="0" smtClean="0">
                    <a:cs typeface="Arial" panose="020B0604020202020204" pitchFamily="34" charset="0"/>
                  </a:rPr>
                  <a:t>   </a:t>
                </a:r>
                <a14:m>
                  <m:oMath xmlns:m="http://schemas.openxmlformats.org/officeDocument/2006/math">
                    <m:sSub>
                      <m:sSubPr>
                        <m:ctrlPr>
                          <a:rPr lang="en-CA" sz="2800" i="1" dirty="0">
                            <a:latin typeface="Cambria Math" panose="02040503050406030204" pitchFamily="18" charset="0"/>
                            <a:cs typeface="Arial" panose="020B0604020202020204" pitchFamily="34" charset="0"/>
                          </a:rPr>
                        </m:ctrlPr>
                      </m:sSubPr>
                      <m:e>
                        <m:acc>
                          <m:accPr>
                            <m:chr m:val="̅"/>
                            <m:ctrlPr>
                              <a:rPr lang="en-CA" sz="2800" i="1" dirty="0">
                                <a:latin typeface="Cambria Math" panose="02040503050406030204" pitchFamily="18" charset="0"/>
                                <a:cs typeface="Arial" panose="020B0604020202020204" pitchFamily="34" charset="0"/>
                              </a:rPr>
                            </m:ctrlPr>
                          </m:accPr>
                          <m:e>
                            <m:r>
                              <a:rPr lang="en-CA" sz="2800" i="1" dirty="0">
                                <a:latin typeface="Cambria Math" panose="02040503050406030204" pitchFamily="18" charset="0"/>
                                <a:cs typeface="Arial" panose="020B0604020202020204" pitchFamily="34" charset="0"/>
                              </a:rPr>
                              <m:t>𝑌</m:t>
                            </m:r>
                          </m:e>
                        </m:acc>
                      </m:e>
                      <m:sub>
                        <m:r>
                          <a:rPr lang="en-CA" sz="2800" i="1" dirty="0">
                            <a:latin typeface="Cambria Math" panose="02040503050406030204" pitchFamily="18" charset="0"/>
                            <a:cs typeface="Arial" panose="020B0604020202020204" pitchFamily="34" charset="0"/>
                          </a:rPr>
                          <m:t>1</m:t>
                        </m:r>
                      </m:sub>
                    </m:sSub>
                  </m:oMath>
                </a14:m>
                <a:r>
                  <a:rPr lang="en-CA" sz="2800" dirty="0">
                    <a:latin typeface="Arial" panose="020B0604020202020204" pitchFamily="34" charset="0"/>
                    <a:cs typeface="Arial" panose="020B0604020202020204" pitchFamily="34" charset="0"/>
                  </a:rPr>
                  <a:t>-</a:t>
                </a:r>
                <a14:m>
                  <m:oMath xmlns:m="http://schemas.openxmlformats.org/officeDocument/2006/math">
                    <m:sSub>
                      <m:sSubPr>
                        <m:ctrlPr>
                          <a:rPr lang="en-CA" sz="2800" i="1" dirty="0">
                            <a:latin typeface="Cambria Math" panose="02040503050406030204" pitchFamily="18" charset="0"/>
                            <a:cs typeface="Arial" panose="020B0604020202020204" pitchFamily="34" charset="0"/>
                          </a:rPr>
                        </m:ctrlPr>
                      </m:sSubPr>
                      <m:e>
                        <m:acc>
                          <m:accPr>
                            <m:chr m:val="̅"/>
                            <m:ctrlPr>
                              <a:rPr lang="en-CA" sz="2800" i="1" dirty="0">
                                <a:latin typeface="Cambria Math" panose="02040503050406030204" pitchFamily="18" charset="0"/>
                                <a:cs typeface="Arial" panose="020B0604020202020204" pitchFamily="34" charset="0"/>
                              </a:rPr>
                            </m:ctrlPr>
                          </m:accPr>
                          <m:e>
                            <m:r>
                              <a:rPr lang="en-CA" sz="2800" i="1" dirty="0">
                                <a:latin typeface="Cambria Math" panose="02040503050406030204" pitchFamily="18" charset="0"/>
                                <a:cs typeface="Arial" panose="020B0604020202020204" pitchFamily="34" charset="0"/>
                              </a:rPr>
                              <m:t>𝑌</m:t>
                            </m:r>
                          </m:e>
                        </m:acc>
                      </m:e>
                      <m:sub>
                        <m:r>
                          <a:rPr lang="en-CA" sz="2800" i="1" dirty="0">
                            <a:latin typeface="Cambria Math" panose="02040503050406030204" pitchFamily="18" charset="0"/>
                            <a:cs typeface="Arial" panose="020B0604020202020204" pitchFamily="34" charset="0"/>
                          </a:rPr>
                          <m:t>2</m:t>
                        </m:r>
                      </m:sub>
                    </m:sSub>
                  </m:oMath>
                </a14:m>
                <a:r>
                  <a:rPr lang="en-CA" sz="2800" dirty="0">
                    <a:latin typeface="Arial" panose="020B0604020202020204" pitchFamily="34" charset="0"/>
                    <a:cs typeface="Arial" panose="020B0604020202020204" pitchFamily="34" charset="0"/>
                  </a:rPr>
                  <a:t> = </a:t>
                </a:r>
                <a:r>
                  <a:rPr lang="en-CA" sz="2800" dirty="0" smtClean="0">
                    <a:latin typeface="Arial" panose="020B0604020202020204" pitchFamily="34" charset="0"/>
                    <a:cs typeface="Arial" panose="020B0604020202020204" pitchFamily="34" charset="0"/>
                  </a:rPr>
                  <a:t>21.65-32.67 </a:t>
                </a:r>
                <a:r>
                  <a:rPr lang="en-CA" sz="2800" dirty="0">
                    <a:latin typeface="Arial" panose="020B0604020202020204" pitchFamily="34" charset="0"/>
                    <a:cs typeface="Arial" panose="020B0604020202020204" pitchFamily="34" charset="0"/>
                  </a:rPr>
                  <a:t>= -</a:t>
                </a:r>
                <a:r>
                  <a:rPr lang="en-CA" sz="2800" dirty="0" smtClean="0">
                    <a:latin typeface="Arial" panose="020B0604020202020204" pitchFamily="34" charset="0"/>
                    <a:cs typeface="Arial" panose="020B0604020202020204" pitchFamily="34" charset="0"/>
                  </a:rPr>
                  <a:t>11.02</a:t>
                </a:r>
                <a:endParaRPr lang="en-CA" sz="2800" dirty="0">
                  <a:latin typeface="Arial" panose="020B0604020202020204" pitchFamily="34" charset="0"/>
                  <a:cs typeface="Arial" panose="020B0604020202020204" pitchFamily="34"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139920" y="1325563"/>
                <a:ext cx="5291180" cy="5262979"/>
              </a:xfrm>
              <a:prstGeom prst="rect">
                <a:avLst/>
              </a:prstGeom>
              <a:blipFill rotWithShape="0">
                <a:blip r:embed="rId3"/>
                <a:stretch>
                  <a:fillRect l="-2074" t="-1157" r="-2995" b="-1968"/>
                </a:stretch>
              </a:blipFill>
            </p:spPr>
            <p:txBody>
              <a:bodyPr/>
              <a:lstStyle/>
              <a:p>
                <a:r>
                  <a:rPr lang="en-CA">
                    <a:noFill/>
                  </a:rPr>
                  <a:t> </a:t>
                </a:r>
              </a:p>
            </p:txBody>
          </p:sp>
        </mc:Fallback>
      </mc:AlternateContent>
      <p:pic>
        <p:nvPicPr>
          <p:cNvPr id="4" name="Picture 3" descr="A photo shows a sagebrush cricket."/>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431100" y="1672313"/>
            <a:ext cx="3043824" cy="219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0542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a:bodyPr>
          <a:lstStyle/>
          <a:p>
            <a:pPr algn="ctr"/>
            <a:r>
              <a:rPr lang="en-CA" dirty="0" smtClean="0"/>
              <a:t>Permutation </a:t>
            </a:r>
            <a:r>
              <a:rPr lang="en-CA" dirty="0" smtClean="0"/>
              <a:t>test example</a:t>
            </a:r>
            <a:endParaRPr lang="en-CA" dirty="0"/>
          </a:p>
        </p:txBody>
      </p:sp>
      <p:pic>
        <p:nvPicPr>
          <p:cNvPr id="4" name="Picture 3" descr="A photo shows a sagebrush cricket."/>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443626" y="1396679"/>
            <a:ext cx="3043824" cy="21990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Placeholder 2" descr="A histogram shows the frequency of difference in treatment means from randomized data (hours).&#10;The horizontal axis represents Difference in treatment means from randomized data (hours) ranging from negative 40 to 40 with increments of 20. The vertical axis represents Frequency ranging from 0 to 700 with increments of 100. The approximate data are as follows. The distribution starts at 0 on the vertical axis corresponding to negative 40 on the horizontal axis and rises to the peak value of 650 corresponding to 4 on the horizontal axis and then decreases and ends at 0 on the vertical axis corresponding to 40 on the horizontal axis. The region between negative 40 and negative 18 point 26 is shaded."/>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48509" y="1396679"/>
            <a:ext cx="4401583" cy="43535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443626" y="3858016"/>
            <a:ext cx="3607496" cy="2677656"/>
          </a:xfrm>
          <a:prstGeom prst="rect">
            <a:avLst/>
          </a:prstGeom>
          <a:noFill/>
        </p:spPr>
        <p:txBody>
          <a:bodyPr wrap="square" rtlCol="0">
            <a:spAutoFit/>
          </a:bodyPr>
          <a:lstStyle/>
          <a:p>
            <a:pPr marL="285750" indent="-285750">
              <a:buFont typeface="Arial" panose="020B0604020202020204" pitchFamily="34" charset="0"/>
              <a:buChar char="•"/>
            </a:pPr>
            <a:r>
              <a:rPr lang="en-CA" sz="2400" dirty="0" smtClean="0">
                <a:latin typeface="Arial" panose="020B0604020202020204" pitchFamily="34" charset="0"/>
                <a:cs typeface="Arial" panose="020B0604020202020204" pitchFamily="34" charset="0"/>
              </a:rPr>
              <a:t>712/1000 permutations led to observed difference in means of -18.26 or more extreme</a:t>
            </a:r>
          </a:p>
          <a:p>
            <a:pPr marL="285750" indent="-285750">
              <a:buFont typeface="Arial" panose="020B0604020202020204" pitchFamily="34" charset="0"/>
              <a:buChar char="•"/>
            </a:pPr>
            <a:r>
              <a:rPr lang="en-CA" sz="2400" dirty="0" smtClean="0">
                <a:latin typeface="Arial" panose="020B0604020202020204" pitchFamily="34" charset="0"/>
                <a:cs typeface="Arial" panose="020B0604020202020204" pitchFamily="34" charset="0"/>
              </a:rPr>
              <a:t>P = 2*0.0712 = 0.142</a:t>
            </a:r>
          </a:p>
          <a:p>
            <a:pPr marL="285750" indent="-285750">
              <a:buFont typeface="Arial" panose="020B0604020202020204" pitchFamily="34" charset="0"/>
              <a:buChar char="•"/>
            </a:pPr>
            <a:r>
              <a:rPr lang="en-CA" sz="2400" dirty="0" smtClean="0">
                <a:latin typeface="Arial" panose="020B0604020202020204" pitchFamily="34" charset="0"/>
                <a:cs typeface="Arial" panose="020B0604020202020204" pitchFamily="34" charset="0"/>
              </a:rPr>
              <a:t>Fail to reject H</a:t>
            </a:r>
            <a:r>
              <a:rPr lang="en-CA" sz="2400" baseline="-25000" dirty="0" smtClean="0">
                <a:latin typeface="Arial" panose="020B0604020202020204" pitchFamily="34" charset="0"/>
                <a:cs typeface="Arial" panose="020B0604020202020204" pitchFamily="34" charset="0"/>
              </a:rPr>
              <a:t>0</a:t>
            </a:r>
            <a:endParaRPr lang="en-CA" sz="2400" baseline="-25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81838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a:bodyPr>
          <a:lstStyle/>
          <a:p>
            <a:pPr algn="ctr"/>
            <a:r>
              <a:rPr lang="en-CA" dirty="0" smtClean="0"/>
              <a:t>Assumptions of permutation tests</a:t>
            </a:r>
            <a:endParaRPr lang="en-CA" dirty="0"/>
          </a:p>
        </p:txBody>
      </p:sp>
      <p:sp>
        <p:nvSpPr>
          <p:cNvPr id="3" name="TextBox 2"/>
          <p:cNvSpPr txBox="1"/>
          <p:nvPr/>
        </p:nvSpPr>
        <p:spPr>
          <a:xfrm>
            <a:off x="824119" y="1588304"/>
            <a:ext cx="7422737" cy="3970318"/>
          </a:xfrm>
          <a:prstGeom prst="rect">
            <a:avLst/>
          </a:prstGeom>
          <a:noFill/>
        </p:spPr>
        <p:txBody>
          <a:bodyPr wrap="square" rtlCol="0">
            <a:spAutoFit/>
          </a:bodyPr>
          <a:lstStyle/>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Few assumptions, widely applicable</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Random sample</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Distribution of variable must have same shape in both populations</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Lower power than parametric tests when sample sizes are small, but more powerful than Mann-Whitney U test</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Similar power as parametric tests when sample sizes are large</a:t>
            </a:r>
          </a:p>
        </p:txBody>
      </p:sp>
    </p:spTree>
    <p:extLst>
      <p:ext uri="{BB962C8B-B14F-4D97-AF65-F5344CB8AC3E}">
        <p14:creationId xmlns:p14="http://schemas.microsoft.com/office/powerpoint/2010/main" val="33730592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0"/>
            <a:ext cx="9144000" cy="1325563"/>
          </a:xfrm>
        </p:spPr>
        <p:txBody>
          <a:bodyPr>
            <a:normAutofit/>
          </a:bodyPr>
          <a:lstStyle/>
          <a:p>
            <a:pPr algn="ctr"/>
            <a:r>
              <a:rPr lang="en-CA" dirty="0" smtClean="0"/>
              <a:t>Summary</a:t>
            </a:r>
            <a:endParaRPr lang="en-CA" dirty="0"/>
          </a:p>
        </p:txBody>
      </p:sp>
      <p:sp>
        <p:nvSpPr>
          <p:cNvPr id="3" name="TextBox 2"/>
          <p:cNvSpPr txBox="1"/>
          <p:nvPr/>
        </p:nvSpPr>
        <p:spPr>
          <a:xfrm>
            <a:off x="824119" y="1325563"/>
            <a:ext cx="7422737" cy="3108543"/>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What to do if assumptions of your test are violated?</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Ignore minor violations if statistical method is robust</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Transform data to better meet assumptions</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Use a non-parametric test</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Use a permutation test</a:t>
            </a:r>
          </a:p>
        </p:txBody>
      </p:sp>
    </p:spTree>
    <p:extLst>
      <p:ext uri="{BB962C8B-B14F-4D97-AF65-F5344CB8AC3E}">
        <p14:creationId xmlns:p14="http://schemas.microsoft.com/office/powerpoint/2010/main" val="326490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What if data aren’t normal or variances aren’t equal?</a:t>
            </a:r>
            <a:endParaRPr lang="en-CA" dirty="0"/>
          </a:p>
        </p:txBody>
      </p:sp>
      <p:sp>
        <p:nvSpPr>
          <p:cNvPr id="4" name="Content Placeholder 2"/>
          <p:cNvSpPr>
            <a:spLocks noGrp="1"/>
          </p:cNvSpPr>
          <p:nvPr>
            <p:ph idx="1"/>
          </p:nvPr>
        </p:nvSpPr>
        <p:spPr>
          <a:xfrm>
            <a:off x="547688" y="1548835"/>
            <a:ext cx="7975600" cy="4351338"/>
          </a:xfrm>
        </p:spPr>
        <p:txBody>
          <a:bodyPr>
            <a:noAutofit/>
          </a:bodyPr>
          <a:lstStyle/>
          <a:p>
            <a:pPr marL="457200" lvl="1" indent="-457200">
              <a:spcBef>
                <a:spcPts val="624"/>
              </a:spcBef>
              <a:buFont typeface="+mj-lt"/>
              <a:buAutoNum type="arabicPeriod"/>
            </a:pPr>
            <a:r>
              <a:rPr lang="en-US" dirty="0" smtClean="0"/>
              <a:t>Ignore violations</a:t>
            </a:r>
          </a:p>
          <a:p>
            <a:pPr marL="914400" lvl="2" indent="-457200">
              <a:spcBef>
                <a:spcPts val="624"/>
              </a:spcBef>
            </a:pPr>
            <a:r>
              <a:rPr lang="en-US" sz="2400" dirty="0" smtClean="0"/>
              <a:t>Some tests are relatively robust to violations (e.g., t-test, ANOVAs) especially with large sample sizes</a:t>
            </a:r>
          </a:p>
          <a:p>
            <a:pPr marL="0" lvl="2" indent="0">
              <a:spcBef>
                <a:spcPts val="624"/>
              </a:spcBef>
              <a:buNone/>
            </a:pPr>
            <a:r>
              <a:rPr lang="en-US" sz="2400" dirty="0" smtClean="0"/>
              <a:t>2. Transform </a:t>
            </a:r>
            <a:r>
              <a:rPr lang="en-US" sz="2400" dirty="0" smtClean="0"/>
              <a:t>the data	</a:t>
            </a:r>
          </a:p>
          <a:p>
            <a:pPr marL="800100" lvl="3" indent="-342900">
              <a:spcBef>
                <a:spcPts val="624"/>
              </a:spcBef>
            </a:pPr>
            <a:r>
              <a:rPr lang="en-US" sz="2400" dirty="0" smtClean="0"/>
              <a:t>E.g., log </a:t>
            </a:r>
            <a:r>
              <a:rPr lang="en-US" sz="2400" dirty="0" smtClean="0"/>
              <a:t>transformation</a:t>
            </a:r>
            <a:endParaRPr lang="en-US" sz="2400" dirty="0" smtClean="0"/>
          </a:p>
        </p:txBody>
      </p:sp>
    </p:spTree>
    <p:extLst>
      <p:ext uri="{BB962C8B-B14F-4D97-AF65-F5344CB8AC3E}">
        <p14:creationId xmlns:p14="http://schemas.microsoft.com/office/powerpoint/2010/main" val="1867241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What if data aren’t normal or variances aren’t equal?</a:t>
            </a:r>
            <a:endParaRPr lang="en-CA" dirty="0"/>
          </a:p>
        </p:txBody>
      </p:sp>
      <p:sp>
        <p:nvSpPr>
          <p:cNvPr id="4" name="Content Placeholder 2"/>
          <p:cNvSpPr>
            <a:spLocks noGrp="1"/>
          </p:cNvSpPr>
          <p:nvPr>
            <p:ph idx="1"/>
          </p:nvPr>
        </p:nvSpPr>
        <p:spPr>
          <a:xfrm>
            <a:off x="547688" y="1548835"/>
            <a:ext cx="7975600" cy="4351338"/>
          </a:xfrm>
        </p:spPr>
        <p:txBody>
          <a:bodyPr>
            <a:noAutofit/>
          </a:bodyPr>
          <a:lstStyle/>
          <a:p>
            <a:pPr marL="457200" lvl="1" indent="-457200">
              <a:spcBef>
                <a:spcPts val="624"/>
              </a:spcBef>
              <a:buFont typeface="+mj-lt"/>
              <a:buAutoNum type="arabicPeriod"/>
            </a:pPr>
            <a:r>
              <a:rPr lang="en-US" dirty="0" smtClean="0"/>
              <a:t>Ignore violations</a:t>
            </a:r>
          </a:p>
          <a:p>
            <a:pPr marL="914400" lvl="2" indent="-457200">
              <a:spcBef>
                <a:spcPts val="624"/>
              </a:spcBef>
            </a:pPr>
            <a:r>
              <a:rPr lang="en-US" sz="2400" dirty="0" smtClean="0"/>
              <a:t>Some tests are relatively robust to violations (e.g., t-test, ANOVAs) especially with large sample sizes</a:t>
            </a:r>
          </a:p>
          <a:p>
            <a:pPr marL="0" lvl="2" indent="0">
              <a:spcBef>
                <a:spcPts val="624"/>
              </a:spcBef>
              <a:buNone/>
            </a:pPr>
            <a:r>
              <a:rPr lang="en-US" sz="2400" dirty="0" smtClean="0"/>
              <a:t>2. Transform </a:t>
            </a:r>
            <a:r>
              <a:rPr lang="en-US" sz="2400" dirty="0" smtClean="0"/>
              <a:t>the data	</a:t>
            </a:r>
          </a:p>
          <a:p>
            <a:pPr marL="800100" lvl="3" indent="-342900">
              <a:spcBef>
                <a:spcPts val="624"/>
              </a:spcBef>
            </a:pPr>
            <a:r>
              <a:rPr lang="en-US" sz="2400" dirty="0" smtClean="0"/>
              <a:t>E.g., log transformation</a:t>
            </a:r>
          </a:p>
          <a:p>
            <a:pPr marL="0" lvl="3" indent="0">
              <a:spcBef>
                <a:spcPts val="624"/>
              </a:spcBef>
              <a:buNone/>
            </a:pPr>
            <a:r>
              <a:rPr lang="en-US" sz="2400" dirty="0" smtClean="0"/>
              <a:t>3. Use non-parametric methods</a:t>
            </a:r>
          </a:p>
          <a:p>
            <a:pPr marL="450850" lvl="3" indent="0">
              <a:spcBef>
                <a:spcPts val="624"/>
              </a:spcBef>
            </a:pPr>
            <a:r>
              <a:rPr lang="en-US" sz="2400" dirty="0"/>
              <a:t>	</a:t>
            </a:r>
            <a:r>
              <a:rPr lang="en-US" sz="2400" dirty="0" smtClean="0"/>
              <a:t>no assumptions of normality, outliers not a </a:t>
            </a:r>
            <a:r>
              <a:rPr lang="en-US" sz="2400" dirty="0" smtClean="0"/>
              <a:t>problem</a:t>
            </a:r>
            <a:endParaRPr lang="en-US" sz="2400" dirty="0" smtClean="0"/>
          </a:p>
        </p:txBody>
      </p:sp>
    </p:spTree>
    <p:extLst>
      <p:ext uri="{BB962C8B-B14F-4D97-AF65-F5344CB8AC3E}">
        <p14:creationId xmlns:p14="http://schemas.microsoft.com/office/powerpoint/2010/main" val="1825904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What if data aren’t normal or variances aren’t equal?</a:t>
            </a:r>
            <a:endParaRPr lang="en-CA" dirty="0"/>
          </a:p>
        </p:txBody>
      </p:sp>
      <p:sp>
        <p:nvSpPr>
          <p:cNvPr id="4" name="Content Placeholder 2"/>
          <p:cNvSpPr>
            <a:spLocks noGrp="1"/>
          </p:cNvSpPr>
          <p:nvPr>
            <p:ph idx="1"/>
          </p:nvPr>
        </p:nvSpPr>
        <p:spPr>
          <a:xfrm>
            <a:off x="547688" y="1548835"/>
            <a:ext cx="7975600" cy="4351338"/>
          </a:xfrm>
        </p:spPr>
        <p:txBody>
          <a:bodyPr>
            <a:noAutofit/>
          </a:bodyPr>
          <a:lstStyle/>
          <a:p>
            <a:pPr marL="457200" lvl="1" indent="-457200">
              <a:spcBef>
                <a:spcPts val="624"/>
              </a:spcBef>
              <a:buFont typeface="+mj-lt"/>
              <a:buAutoNum type="arabicPeriod"/>
            </a:pPr>
            <a:r>
              <a:rPr lang="en-US" dirty="0" smtClean="0"/>
              <a:t>Ignore violations</a:t>
            </a:r>
          </a:p>
          <a:p>
            <a:pPr marL="914400" lvl="2" indent="-457200">
              <a:spcBef>
                <a:spcPts val="624"/>
              </a:spcBef>
            </a:pPr>
            <a:r>
              <a:rPr lang="en-US" sz="2400" dirty="0" smtClean="0"/>
              <a:t>Some tests are relatively robust to violations (e.g., t-test, ANOVAs) especially with large sample sizes</a:t>
            </a:r>
          </a:p>
          <a:p>
            <a:pPr marL="0" lvl="2" indent="457200">
              <a:spcBef>
                <a:spcPts val="624"/>
              </a:spcBef>
              <a:buFont typeface="+mj-lt"/>
              <a:buAutoNum type="arabicPeriod"/>
            </a:pPr>
            <a:r>
              <a:rPr lang="en-US" sz="2400" dirty="0" smtClean="0"/>
              <a:t>Transform the data	</a:t>
            </a:r>
          </a:p>
          <a:p>
            <a:pPr marL="800100" lvl="3" indent="-342900">
              <a:spcBef>
                <a:spcPts val="624"/>
              </a:spcBef>
            </a:pPr>
            <a:r>
              <a:rPr lang="en-US" sz="2400" dirty="0" smtClean="0"/>
              <a:t>E.g., log transformation</a:t>
            </a:r>
          </a:p>
          <a:p>
            <a:pPr marL="0" lvl="3" indent="0">
              <a:spcBef>
                <a:spcPts val="624"/>
              </a:spcBef>
              <a:buNone/>
            </a:pPr>
            <a:r>
              <a:rPr lang="en-US" sz="2400" dirty="0" smtClean="0"/>
              <a:t>3. Use non-parametric methods</a:t>
            </a:r>
          </a:p>
          <a:p>
            <a:pPr marL="450850" lvl="3" indent="0">
              <a:spcBef>
                <a:spcPts val="624"/>
              </a:spcBef>
            </a:pPr>
            <a:r>
              <a:rPr lang="en-US" sz="2400" dirty="0"/>
              <a:t>	</a:t>
            </a:r>
            <a:r>
              <a:rPr lang="en-US" sz="2400" dirty="0" smtClean="0"/>
              <a:t>no assumptions of normality, outliers not a problem</a:t>
            </a:r>
          </a:p>
          <a:p>
            <a:pPr marL="0" lvl="3" indent="0">
              <a:spcBef>
                <a:spcPts val="624"/>
              </a:spcBef>
              <a:buNone/>
            </a:pPr>
            <a:r>
              <a:rPr lang="en-US" sz="2400" dirty="0" smtClean="0"/>
              <a:t>4. Use a permutation test</a:t>
            </a:r>
          </a:p>
          <a:p>
            <a:pPr marL="901700" lvl="3" indent="-450850">
              <a:spcBef>
                <a:spcPts val="624"/>
              </a:spcBef>
            </a:pPr>
            <a:r>
              <a:rPr lang="en-US" sz="2400" dirty="0"/>
              <a:t>	</a:t>
            </a:r>
            <a:r>
              <a:rPr lang="en-US" sz="2400" dirty="0" smtClean="0"/>
              <a:t>computer generates null distribution for a test statistic and randomly rearranges the data for one of the variables</a:t>
            </a:r>
            <a:endParaRPr lang="en-US" sz="2400" dirty="0"/>
          </a:p>
        </p:txBody>
      </p:sp>
    </p:spTree>
    <p:extLst>
      <p:ext uri="{BB962C8B-B14F-4D97-AF65-F5344CB8AC3E}">
        <p14:creationId xmlns:p14="http://schemas.microsoft.com/office/powerpoint/2010/main" val="859345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Detecting deviations from normality: Histograms</a:t>
            </a:r>
            <a:endParaRPr lang="en-CA" dirty="0"/>
          </a:p>
        </p:txBody>
      </p:sp>
      <p:pic>
        <p:nvPicPr>
          <p:cNvPr id="5" name="Picture 2" descr="8 histograms sampled from normal distribution are shown.&#10;The horizontal axis is labeled Y and vertical axis is labeled Frequency. The first four histograms show data of 4 random samples with a sample size n equals 10. The first graph has four bars standing together, where the last bar on the right has the highest frequency. The second graph has four bars, where the third bar has the highest frequency. The third graph has four bars, where one bar with the least frequency is on the left and three bars stand together on the right, with the highest frequency bar on the far right. The fourth graph has three bars. The middle one has more frequency compared to other bars in the earlier graphs, and the other two bars are relatively shorter.&#10;The next four histograms show data of 4 random samples with a sample size n equals 20, where all the bars representing samples are placed together. The fifth graph has five bars, the highest frequency bar is the one at the center. The first two bars and the fourth bar share the same frequency. The sixth graph shows three bars. The bar at the center shows highest frequency. The bar on the left has a little less frequency, while the right bar is far less compared to both the bars. The seventh and eight graphs show a similar trend with the highest frequency sample at the cente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664658"/>
            <a:ext cx="9172409" cy="35586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228616" y="5513238"/>
            <a:ext cx="6613743" cy="954107"/>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Samples drawn from normal distribution</a:t>
            </a:r>
          </a:p>
          <a:p>
            <a:r>
              <a:rPr lang="en-CA" sz="2800" dirty="0" smtClean="0">
                <a:latin typeface="Arial" panose="020B0604020202020204" pitchFamily="34" charset="0"/>
                <a:cs typeface="Arial" panose="020B0604020202020204" pitchFamily="34" charset="0"/>
              </a:rPr>
              <a:t>Note variation and effect of sample size</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021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Detecting deviations from normality: Histograms</a:t>
            </a:r>
            <a:endParaRPr lang="en-CA" dirty="0"/>
          </a:p>
        </p:txBody>
      </p:sp>
      <p:sp>
        <p:nvSpPr>
          <p:cNvPr id="6" name="TextBox 5"/>
          <p:cNvSpPr txBox="1"/>
          <p:nvPr/>
        </p:nvSpPr>
        <p:spPr>
          <a:xfrm>
            <a:off x="808462" y="6178108"/>
            <a:ext cx="7454052" cy="523220"/>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Samples drawn from non-normal distributions</a:t>
            </a:r>
          </a:p>
        </p:txBody>
      </p:sp>
      <p:pic>
        <p:nvPicPr>
          <p:cNvPr id="7" name="Picture 2" descr="Four histograms drawn from non-normal distributions are shown.&#10;The horizontal axis is marked Y and the vertical axis is marked Frequency. The first graph (a) Skewed right histogram shows 8 bars. The first bar is high, the next one higher, and the third one is highest. The next two equal bars are less than half the size of the higher ones. The following two bars are of equal lengths as well. The last bar is the shortest of all. (b) Skewed left shows 8 bars  with the first three bars being small and equal and an empty space between the second and third bars. The next two bars are equal and higher. The subsequent three bars are comparatively very high, but in order of decreasing height. . (c) Very skewed right shows six bars with three clustered and three individual ones. The bars are in descending order starting from left being the highest and the right being the lowest. (d) Outlier shows four bars together and one apart on the right, which is of the lowest frequency. The second bar on the left has the highest frequency."/>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87834" y="1424976"/>
            <a:ext cx="5895307" cy="4651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397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8541</TotalTime>
  <Words>2495</Words>
  <Application>Microsoft Office PowerPoint</Application>
  <PresentationFormat>On-screen Show (4:3)</PresentationFormat>
  <Paragraphs>783</Paragraphs>
  <Slides>49</Slides>
  <Notes>36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57" baseType="lpstr">
      <vt:lpstr>Arial</vt:lpstr>
      <vt:lpstr>Calibri</vt:lpstr>
      <vt:lpstr>Cambria Math</vt:lpstr>
      <vt:lpstr>Helvetica</vt:lpstr>
      <vt:lpstr>Tahoma</vt:lpstr>
      <vt:lpstr>Office Theme</vt:lpstr>
      <vt:lpstr>CorelDRAW</vt:lpstr>
      <vt:lpstr>Equation</vt:lpstr>
      <vt:lpstr>Tests of Differences in Mean for Non-normal Data</vt:lpstr>
      <vt:lpstr>Learning Objectives</vt:lpstr>
      <vt:lpstr>What if data aren’t normal or variances aren’t equal?</vt:lpstr>
      <vt:lpstr>What if data aren’t normal or variances aren’t equal?</vt:lpstr>
      <vt:lpstr>What if data aren’t normal or variances aren’t equal?</vt:lpstr>
      <vt:lpstr>What if data aren’t normal or variances aren’t equal?</vt:lpstr>
      <vt:lpstr>What if data aren’t normal or variances aren’t equal?</vt:lpstr>
      <vt:lpstr>Detecting deviations from normality: Histograms</vt:lpstr>
      <vt:lpstr>Detecting deviations from normality: Histograms</vt:lpstr>
      <vt:lpstr>Detecting deviations from normality: Q-Q Plot</vt:lpstr>
      <vt:lpstr>Detecting deviations from normality: Tests</vt:lpstr>
      <vt:lpstr>Detecting deviations from normality: Tests</vt:lpstr>
      <vt:lpstr>When to ignore violations of assumptions?</vt:lpstr>
      <vt:lpstr>PowerPoint Presentation</vt:lpstr>
      <vt:lpstr>When to ignore violations of assumptions?</vt:lpstr>
      <vt:lpstr>Data Transformations: log</vt:lpstr>
      <vt:lpstr>Data Transformations: arcsine</vt:lpstr>
      <vt:lpstr>Data Transformations: square root</vt:lpstr>
      <vt:lpstr>Notes on using transformations</vt:lpstr>
      <vt:lpstr>Nonparametric alternatives: sign test</vt:lpstr>
      <vt:lpstr>Nonparametric alternatives: sign test</vt:lpstr>
      <vt:lpstr>Nonparametric alternatives: sign test</vt:lpstr>
      <vt:lpstr>Nonparametric alternatives: sign test</vt:lpstr>
      <vt:lpstr>Nonparametric alternatives: sign test</vt:lpstr>
      <vt:lpstr>PowerPoint Presentation</vt:lpstr>
      <vt:lpstr>Nonparametric alternatives: sign test</vt:lpstr>
      <vt:lpstr>Nonparametric alternatives: sign test</vt:lpstr>
      <vt:lpstr>PowerPoint Presentation</vt:lpstr>
      <vt:lpstr>Nonparametric alternatives: sign test</vt:lpstr>
      <vt:lpstr>Nonparametric alternatives: sign test</vt:lpstr>
      <vt:lpstr>Nonparametric alternatives to two-sample t-test: Mann-Whitney U-test</vt:lpstr>
      <vt:lpstr>Nonparametric alternatives to two-sample t-test: Mann-Whitney U-test</vt:lpstr>
      <vt:lpstr>Nonparametric alternatives to two-sample t-test: Mann-Whitney U-test</vt:lpstr>
      <vt:lpstr>Nonparametric alternatives to two-sample t-test: Mann-Whitney U-test</vt:lpstr>
      <vt:lpstr>PowerPoint Presentation</vt:lpstr>
      <vt:lpstr>Nonparametric alternatives to two-sample t-test: Mann-Whitney U-test</vt:lpstr>
      <vt:lpstr>Nonparametric alternatives to two-sample t-test: Mann-Whitney U-test</vt:lpstr>
      <vt:lpstr>Assumptions of non-parametric tests</vt:lpstr>
      <vt:lpstr>Type I and II error rates of nonparametric methods</vt:lpstr>
      <vt:lpstr>Permutation tests</vt:lpstr>
      <vt:lpstr>PowerPoint Presentation</vt:lpstr>
      <vt:lpstr>Permutation test example</vt:lpstr>
      <vt:lpstr>PowerPoint Presentation</vt:lpstr>
      <vt:lpstr>Permutation test example</vt:lpstr>
      <vt:lpstr>Table 13.8-2, Outcome of a single permutation. Response measurements (time to mating) are color-coded as in Table 13.8-1 to indicate their original groups., Page 397</vt:lpstr>
      <vt:lpstr>Permutation test example</vt:lpstr>
      <vt:lpstr>Permutation test example</vt:lpstr>
      <vt:lpstr>Assumptions of permutation tests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Heather Bryan</dc:creator>
  <cp:lastModifiedBy>Heather Bryan</cp:lastModifiedBy>
  <cp:revision>440</cp:revision>
  <dcterms:created xsi:type="dcterms:W3CDTF">2020-09-13T18:34:08Z</dcterms:created>
  <dcterms:modified xsi:type="dcterms:W3CDTF">2020-10-14T20:24:24Z</dcterms:modified>
</cp:coreProperties>
</file>