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9"/>
  </p:notesMasterIdLst>
  <p:sldIdLst>
    <p:sldId id="256" r:id="rId2"/>
    <p:sldId id="257" r:id="rId3"/>
    <p:sldId id="445" r:id="rId4"/>
    <p:sldId id="443" r:id="rId5"/>
    <p:sldId id="463" r:id="rId6"/>
    <p:sldId id="464" r:id="rId7"/>
    <p:sldId id="465" r:id="rId8"/>
    <p:sldId id="466" r:id="rId9"/>
    <p:sldId id="446" r:id="rId10"/>
    <p:sldId id="447" r:id="rId11"/>
    <p:sldId id="448" r:id="rId12"/>
    <p:sldId id="467" r:id="rId13"/>
    <p:sldId id="468" r:id="rId14"/>
    <p:sldId id="469" r:id="rId15"/>
    <p:sldId id="449" r:id="rId16"/>
    <p:sldId id="451" r:id="rId17"/>
    <p:sldId id="470" r:id="rId18"/>
    <p:sldId id="450" r:id="rId19"/>
    <p:sldId id="471" r:id="rId20"/>
    <p:sldId id="472" r:id="rId21"/>
    <p:sldId id="444" r:id="rId22"/>
    <p:sldId id="473" r:id="rId23"/>
    <p:sldId id="474" r:id="rId24"/>
    <p:sldId id="452" r:id="rId25"/>
    <p:sldId id="453" r:id="rId26"/>
    <p:sldId id="454" r:id="rId27"/>
    <p:sldId id="455" r:id="rId28"/>
    <p:sldId id="456" r:id="rId29"/>
    <p:sldId id="458" r:id="rId30"/>
    <p:sldId id="462" r:id="rId31"/>
    <p:sldId id="459" r:id="rId32"/>
    <p:sldId id="460" r:id="rId33"/>
    <p:sldId id="461" r:id="rId34"/>
    <p:sldId id="368" r:id="rId35"/>
    <p:sldId id="475" r:id="rId36"/>
    <p:sldId id="476" r:id="rId37"/>
    <p:sldId id="477"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68" userDrawn="1">
          <p15:clr>
            <a:srgbClr val="A4A3A4"/>
          </p15:clr>
        </p15:guide>
        <p15:guide id="2" pos="5692"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36" autoAdjust="0"/>
    <p:restoredTop sz="65593" autoAdjust="0"/>
  </p:normalViewPr>
  <p:slideViewPr>
    <p:cSldViewPr snapToGrid="0" showGuides="1">
      <p:cViewPr varScale="1">
        <p:scale>
          <a:sx n="75" d="100"/>
          <a:sy n="75" d="100"/>
        </p:scale>
        <p:origin x="2418" y="54"/>
      </p:cViewPr>
      <p:guideLst>
        <p:guide orient="horz" pos="2568"/>
        <p:guide pos="5692"/>
      </p:guideLst>
    </p:cSldViewPr>
  </p:slideViewPr>
  <p:notesTextViewPr>
    <p:cViewPr>
      <p:scale>
        <a:sx n="1" d="1"/>
        <a:sy n="1" d="1"/>
      </p:scale>
      <p:origin x="0" y="0"/>
    </p:cViewPr>
  </p:notesTextViewPr>
  <p:notesViewPr>
    <p:cSldViewPr snapToGrid="0" showGuides="1">
      <p:cViewPr varScale="1">
        <p:scale>
          <a:sx n="86" d="100"/>
          <a:sy n="86" d="100"/>
        </p:scale>
        <p:origin x="378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48D1C7-3834-42C5-B55C-AD38434F39A7}" type="datetimeFigureOut">
              <a:rPr lang="en-CA" smtClean="0"/>
              <a:t>2023-07-05</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B15843-4C83-4A58-A610-5E17F487C30D}" type="slidenum">
              <a:rPr lang="en-CA" smtClean="0"/>
              <a:t>‹#›</a:t>
            </a:fld>
            <a:endParaRPr lang="en-CA"/>
          </a:p>
        </p:txBody>
      </p:sp>
    </p:spTree>
    <p:extLst>
      <p:ext uri="{BB962C8B-B14F-4D97-AF65-F5344CB8AC3E}">
        <p14:creationId xmlns:p14="http://schemas.microsoft.com/office/powerpoint/2010/main" val="345998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-two-digit</a:t>
            </a:r>
            <a:r>
              <a:rPr lang="en-CA" baseline="0" dirty="0"/>
              <a:t> numbers chosen independently by 315 volunteers</a:t>
            </a:r>
          </a:p>
          <a:p>
            <a:r>
              <a:rPr lang="en-CA" baseline="0" dirty="0"/>
              <a:t>-are two-digit numbers chosen with equal probability?</a:t>
            </a:r>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10</a:t>
            </a:fld>
            <a:endParaRPr lang="en-CA"/>
          </a:p>
        </p:txBody>
      </p:sp>
    </p:spTree>
    <p:extLst>
      <p:ext uri="{BB962C8B-B14F-4D97-AF65-F5344CB8AC3E}">
        <p14:creationId xmlns:p14="http://schemas.microsoft.com/office/powerpoint/2010/main" val="3295462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19</a:t>
            </a:fld>
            <a:endParaRPr lang="en-CA"/>
          </a:p>
        </p:txBody>
      </p:sp>
    </p:spTree>
    <p:extLst>
      <p:ext uri="{BB962C8B-B14F-4D97-AF65-F5344CB8AC3E}">
        <p14:creationId xmlns:p14="http://schemas.microsoft.com/office/powerpoint/2010/main" val="2189736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20</a:t>
            </a:fld>
            <a:endParaRPr lang="en-CA"/>
          </a:p>
        </p:txBody>
      </p:sp>
    </p:spTree>
    <p:extLst>
      <p:ext uri="{BB962C8B-B14F-4D97-AF65-F5344CB8AC3E}">
        <p14:creationId xmlns:p14="http://schemas.microsoft.com/office/powerpoint/2010/main" val="1211948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https://www.survivingburningman.com/2017/08/06/shoes-bring-burning-man/</a:t>
            </a:r>
          </a:p>
        </p:txBody>
      </p:sp>
      <p:sp>
        <p:nvSpPr>
          <p:cNvPr id="4" name="Slide Number Placeholder 3"/>
          <p:cNvSpPr>
            <a:spLocks noGrp="1"/>
          </p:cNvSpPr>
          <p:nvPr>
            <p:ph type="sldNum" sz="quarter" idx="10"/>
          </p:nvPr>
        </p:nvSpPr>
        <p:spPr/>
        <p:txBody>
          <a:bodyPr/>
          <a:lstStyle/>
          <a:p>
            <a:fld id="{17B15843-4C83-4A58-A610-5E17F487C30D}" type="slidenum">
              <a:rPr lang="en-CA" smtClean="0"/>
              <a:t>21</a:t>
            </a:fld>
            <a:endParaRPr lang="en-CA"/>
          </a:p>
        </p:txBody>
      </p:sp>
    </p:spTree>
    <p:extLst>
      <p:ext uri="{BB962C8B-B14F-4D97-AF65-F5344CB8AC3E}">
        <p14:creationId xmlns:p14="http://schemas.microsoft.com/office/powerpoint/2010/main" val="38084074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https://www.survivingburningman.com/2017/08/06/shoes-bring-burning-man/</a:t>
            </a:r>
          </a:p>
        </p:txBody>
      </p:sp>
      <p:sp>
        <p:nvSpPr>
          <p:cNvPr id="4" name="Slide Number Placeholder 3"/>
          <p:cNvSpPr>
            <a:spLocks noGrp="1"/>
          </p:cNvSpPr>
          <p:nvPr>
            <p:ph type="sldNum" sz="quarter" idx="10"/>
          </p:nvPr>
        </p:nvSpPr>
        <p:spPr/>
        <p:txBody>
          <a:bodyPr/>
          <a:lstStyle/>
          <a:p>
            <a:fld id="{17B15843-4C83-4A58-A610-5E17F487C30D}" type="slidenum">
              <a:rPr lang="en-CA" smtClean="0"/>
              <a:t>22</a:t>
            </a:fld>
            <a:endParaRPr lang="en-CA"/>
          </a:p>
        </p:txBody>
      </p:sp>
    </p:spTree>
    <p:extLst>
      <p:ext uri="{BB962C8B-B14F-4D97-AF65-F5344CB8AC3E}">
        <p14:creationId xmlns:p14="http://schemas.microsoft.com/office/powerpoint/2010/main" val="35511857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https://www.survivingburningman.com/2017/08/06/shoes-bring-burning-man/</a:t>
            </a:r>
          </a:p>
        </p:txBody>
      </p:sp>
      <p:sp>
        <p:nvSpPr>
          <p:cNvPr id="4" name="Slide Number Placeholder 3"/>
          <p:cNvSpPr>
            <a:spLocks noGrp="1"/>
          </p:cNvSpPr>
          <p:nvPr>
            <p:ph type="sldNum" sz="quarter" idx="10"/>
          </p:nvPr>
        </p:nvSpPr>
        <p:spPr/>
        <p:txBody>
          <a:bodyPr/>
          <a:lstStyle/>
          <a:p>
            <a:fld id="{17B15843-4C83-4A58-A610-5E17F487C30D}" type="slidenum">
              <a:rPr lang="en-CA" smtClean="0"/>
              <a:t>23</a:t>
            </a:fld>
            <a:endParaRPr lang="en-CA"/>
          </a:p>
        </p:txBody>
      </p:sp>
    </p:spTree>
    <p:extLst>
      <p:ext uri="{BB962C8B-B14F-4D97-AF65-F5344CB8AC3E}">
        <p14:creationId xmlns:p14="http://schemas.microsoft.com/office/powerpoint/2010/main" val="8201417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Asymmetry in the </a:t>
            </a:r>
            <a:r>
              <a:rPr lang="en-CA" dirty="0" err="1"/>
              <a:t>Brodmann’s</a:t>
            </a:r>
            <a:r>
              <a:rPr lang="en-CA" dirty="0"/>
              <a:t> area 44, part of brain in humans that</a:t>
            </a:r>
            <a:r>
              <a:rPr lang="en-CA" baseline="0" dirty="0"/>
              <a:t> is associated with speech production, is important for language development</a:t>
            </a:r>
          </a:p>
          <a:p>
            <a:r>
              <a:rPr lang="en-CA" baseline="0" dirty="0"/>
              <a:t>Researchers wanted to know if there is asymmetry in chimpanzee brains too</a:t>
            </a:r>
          </a:p>
          <a:p>
            <a:r>
              <a:rPr lang="en-CA" baseline="0" dirty="0"/>
              <a:t>Scanned 20 chimps with MRI and recorded an asymmetry score (left measurement minus right divided by average of two sides)</a:t>
            </a:r>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24</a:t>
            </a:fld>
            <a:endParaRPr lang="en-CA"/>
          </a:p>
        </p:txBody>
      </p:sp>
    </p:spTree>
    <p:extLst>
      <p:ext uri="{BB962C8B-B14F-4D97-AF65-F5344CB8AC3E}">
        <p14:creationId xmlns:p14="http://schemas.microsoft.com/office/powerpoint/2010/main" val="3638162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25</a:t>
            </a:fld>
            <a:endParaRPr lang="en-CA"/>
          </a:p>
        </p:txBody>
      </p:sp>
    </p:spTree>
    <p:extLst>
      <p:ext uri="{BB962C8B-B14F-4D97-AF65-F5344CB8AC3E}">
        <p14:creationId xmlns:p14="http://schemas.microsoft.com/office/powerpoint/2010/main" val="1685885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26</a:t>
            </a:fld>
            <a:endParaRPr lang="en-CA"/>
          </a:p>
        </p:txBody>
      </p:sp>
    </p:spTree>
    <p:extLst>
      <p:ext uri="{BB962C8B-B14F-4D97-AF65-F5344CB8AC3E}">
        <p14:creationId xmlns:p14="http://schemas.microsoft.com/office/powerpoint/2010/main" val="21232360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27</a:t>
            </a:fld>
            <a:endParaRPr lang="en-CA"/>
          </a:p>
        </p:txBody>
      </p:sp>
    </p:spTree>
    <p:extLst>
      <p:ext uri="{BB962C8B-B14F-4D97-AF65-F5344CB8AC3E}">
        <p14:creationId xmlns:p14="http://schemas.microsoft.com/office/powerpoint/2010/main" val="35618240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Made it up to here in </a:t>
            </a:r>
            <a:r>
              <a:rPr lang="en-CA"/>
              <a:t>this lecture</a:t>
            </a:r>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28</a:t>
            </a:fld>
            <a:endParaRPr lang="en-CA"/>
          </a:p>
        </p:txBody>
      </p:sp>
    </p:spTree>
    <p:extLst>
      <p:ext uri="{BB962C8B-B14F-4D97-AF65-F5344CB8AC3E}">
        <p14:creationId xmlns:p14="http://schemas.microsoft.com/office/powerpoint/2010/main" val="2758944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11</a:t>
            </a:fld>
            <a:endParaRPr lang="en-CA"/>
          </a:p>
        </p:txBody>
      </p:sp>
    </p:spTree>
    <p:extLst>
      <p:ext uri="{BB962C8B-B14F-4D97-AF65-F5344CB8AC3E}">
        <p14:creationId xmlns:p14="http://schemas.microsoft.com/office/powerpoint/2010/main" val="27220472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dirty="0"/>
              <a:t>-median time to mating was 13 hours for starved females and 22.8 hours for fed females</a:t>
            </a:r>
            <a:endParaRPr lang="en-CA" dirty="0"/>
          </a:p>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29</a:t>
            </a:fld>
            <a:endParaRPr lang="en-CA"/>
          </a:p>
        </p:txBody>
      </p:sp>
    </p:spTree>
    <p:extLst>
      <p:ext uri="{BB962C8B-B14F-4D97-AF65-F5344CB8AC3E}">
        <p14:creationId xmlns:p14="http://schemas.microsoft.com/office/powerpoint/2010/main" val="3298822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dirty="0"/>
              <a:t>-median time to mating was 13 hours for starved females and 22.8 hours for fed females</a:t>
            </a:r>
            <a:endParaRPr lang="en-CA" dirty="0"/>
          </a:p>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30</a:t>
            </a:fld>
            <a:endParaRPr lang="en-CA"/>
          </a:p>
        </p:txBody>
      </p:sp>
    </p:spTree>
    <p:extLst>
      <p:ext uri="{BB962C8B-B14F-4D97-AF65-F5344CB8AC3E}">
        <p14:creationId xmlns:p14="http://schemas.microsoft.com/office/powerpoint/2010/main" val="23654966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31</a:t>
            </a:fld>
            <a:endParaRPr lang="en-CA"/>
          </a:p>
        </p:txBody>
      </p:sp>
    </p:spTree>
    <p:extLst>
      <p:ext uri="{BB962C8B-B14F-4D97-AF65-F5344CB8AC3E}">
        <p14:creationId xmlns:p14="http://schemas.microsoft.com/office/powerpoint/2010/main" val="8523043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32</a:t>
            </a:fld>
            <a:endParaRPr lang="en-CA"/>
          </a:p>
        </p:txBody>
      </p:sp>
    </p:spTree>
    <p:extLst>
      <p:ext uri="{BB962C8B-B14F-4D97-AF65-F5344CB8AC3E}">
        <p14:creationId xmlns:p14="http://schemas.microsoft.com/office/powerpoint/2010/main" val="18095052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-can use bootstrapping and simulation for more complex modeling</a:t>
            </a:r>
          </a:p>
          <a:p>
            <a:r>
              <a:rPr lang="en-CA" dirty="0"/>
              <a:t>-example</a:t>
            </a:r>
            <a:r>
              <a:rPr lang="en-CA" baseline="0" dirty="0"/>
              <a:t> is in Harrison et al. 2017 (reading for tomorrow)</a:t>
            </a:r>
          </a:p>
          <a:p>
            <a:r>
              <a:rPr lang="en-CA" baseline="0" dirty="0"/>
              <a:t>-excessive zeroes can be a problem with count data (may need to use zero-inflated models)</a:t>
            </a:r>
          </a:p>
          <a:p>
            <a:r>
              <a:rPr lang="en-CA" baseline="0" dirty="0"/>
              <a:t>-they used simulation to generate 10,000 new data sets from a model they fit to see if there are more zeroes than expected due to chance</a:t>
            </a:r>
          </a:p>
          <a:p>
            <a:r>
              <a:rPr lang="en-CA" baseline="0" dirty="0"/>
              <a:t>-in this case, their data set (observed number of zeroes, shown in Red) didn’t have more zeroes than would be expected by chance</a:t>
            </a:r>
          </a:p>
          <a:p>
            <a:endParaRPr lang="en-CA" baseline="0" dirty="0"/>
          </a:p>
          <a:p>
            <a:r>
              <a:rPr lang="en-CA" baseline="0" dirty="0"/>
              <a:t>-they used bootstrapping to determine whether there was evidence of </a:t>
            </a:r>
            <a:r>
              <a:rPr lang="en-CA" baseline="0" dirty="0" err="1"/>
              <a:t>overdispersion</a:t>
            </a:r>
            <a:r>
              <a:rPr lang="en-CA" baseline="0" dirty="0"/>
              <a:t> in their data</a:t>
            </a:r>
          </a:p>
          <a:p>
            <a:r>
              <a:rPr lang="en-CA" baseline="0" dirty="0"/>
              <a:t>-re-sampled from simulated data 1000 times, each time calculated dispersion parameter and standard error</a:t>
            </a:r>
          </a:p>
          <a:p>
            <a:r>
              <a:rPr lang="en-CA" baseline="0" dirty="0"/>
              <a:t>-compared expected sum of squares of </a:t>
            </a:r>
            <a:r>
              <a:rPr lang="en-CA" baseline="0" dirty="0" err="1"/>
              <a:t>pearson</a:t>
            </a:r>
            <a:r>
              <a:rPr lang="en-CA" baseline="0" dirty="0"/>
              <a:t> residuals under model with a dispersion parameter of 1 to the SS </a:t>
            </a:r>
            <a:r>
              <a:rPr lang="en-CA" baseline="0" dirty="0" err="1"/>
              <a:t>pearson</a:t>
            </a:r>
            <a:r>
              <a:rPr lang="en-CA" baseline="0" dirty="0"/>
              <a:t> residuals in the data</a:t>
            </a:r>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33</a:t>
            </a:fld>
            <a:endParaRPr lang="en-CA"/>
          </a:p>
        </p:txBody>
      </p:sp>
    </p:spTree>
    <p:extLst>
      <p:ext uri="{BB962C8B-B14F-4D97-AF65-F5344CB8AC3E}">
        <p14:creationId xmlns:p14="http://schemas.microsoft.com/office/powerpoint/2010/main" val="26769455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34</a:t>
            </a:fld>
            <a:endParaRPr lang="en-CA"/>
          </a:p>
        </p:txBody>
      </p:sp>
    </p:spTree>
    <p:extLst>
      <p:ext uri="{BB962C8B-B14F-4D97-AF65-F5344CB8AC3E}">
        <p14:creationId xmlns:p14="http://schemas.microsoft.com/office/powerpoint/2010/main" val="35152539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35</a:t>
            </a:fld>
            <a:endParaRPr lang="en-CA"/>
          </a:p>
        </p:txBody>
      </p:sp>
    </p:spTree>
    <p:extLst>
      <p:ext uri="{BB962C8B-B14F-4D97-AF65-F5344CB8AC3E}">
        <p14:creationId xmlns:p14="http://schemas.microsoft.com/office/powerpoint/2010/main" val="4537407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36</a:t>
            </a:fld>
            <a:endParaRPr lang="en-CA"/>
          </a:p>
        </p:txBody>
      </p:sp>
    </p:spTree>
    <p:extLst>
      <p:ext uri="{BB962C8B-B14F-4D97-AF65-F5344CB8AC3E}">
        <p14:creationId xmlns:p14="http://schemas.microsoft.com/office/powerpoint/2010/main" val="1422250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37</a:t>
            </a:fld>
            <a:endParaRPr lang="en-CA"/>
          </a:p>
        </p:txBody>
      </p:sp>
    </p:spTree>
    <p:extLst>
      <p:ext uri="{BB962C8B-B14F-4D97-AF65-F5344CB8AC3E}">
        <p14:creationId xmlns:p14="http://schemas.microsoft.com/office/powerpoint/2010/main" val="2235809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12</a:t>
            </a:fld>
            <a:endParaRPr lang="en-CA"/>
          </a:p>
        </p:txBody>
      </p:sp>
    </p:spTree>
    <p:extLst>
      <p:ext uri="{BB962C8B-B14F-4D97-AF65-F5344CB8AC3E}">
        <p14:creationId xmlns:p14="http://schemas.microsoft.com/office/powerpoint/2010/main" val="3028161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13</a:t>
            </a:fld>
            <a:endParaRPr lang="en-CA"/>
          </a:p>
        </p:txBody>
      </p:sp>
    </p:spTree>
    <p:extLst>
      <p:ext uri="{BB962C8B-B14F-4D97-AF65-F5344CB8AC3E}">
        <p14:creationId xmlns:p14="http://schemas.microsoft.com/office/powerpoint/2010/main" val="398975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14</a:t>
            </a:fld>
            <a:endParaRPr lang="en-CA"/>
          </a:p>
        </p:txBody>
      </p:sp>
    </p:spTree>
    <p:extLst>
      <p:ext uri="{BB962C8B-B14F-4D97-AF65-F5344CB8AC3E}">
        <p14:creationId xmlns:p14="http://schemas.microsoft.com/office/powerpoint/2010/main" val="2709578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15</a:t>
            </a:fld>
            <a:endParaRPr lang="en-CA"/>
          </a:p>
        </p:txBody>
      </p:sp>
    </p:spTree>
    <p:extLst>
      <p:ext uri="{BB962C8B-B14F-4D97-AF65-F5344CB8AC3E}">
        <p14:creationId xmlns:p14="http://schemas.microsoft.com/office/powerpoint/2010/main" val="19303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16</a:t>
            </a:fld>
            <a:endParaRPr lang="en-CA"/>
          </a:p>
        </p:txBody>
      </p:sp>
    </p:spTree>
    <p:extLst>
      <p:ext uri="{BB962C8B-B14F-4D97-AF65-F5344CB8AC3E}">
        <p14:creationId xmlns:p14="http://schemas.microsoft.com/office/powerpoint/2010/main" val="333534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17</a:t>
            </a:fld>
            <a:endParaRPr lang="en-CA"/>
          </a:p>
        </p:txBody>
      </p:sp>
    </p:spTree>
    <p:extLst>
      <p:ext uri="{BB962C8B-B14F-4D97-AF65-F5344CB8AC3E}">
        <p14:creationId xmlns:p14="http://schemas.microsoft.com/office/powerpoint/2010/main" val="2732736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18</a:t>
            </a:fld>
            <a:endParaRPr lang="en-CA"/>
          </a:p>
        </p:txBody>
      </p:sp>
    </p:spTree>
    <p:extLst>
      <p:ext uri="{BB962C8B-B14F-4D97-AF65-F5344CB8AC3E}">
        <p14:creationId xmlns:p14="http://schemas.microsoft.com/office/powerpoint/2010/main" val="533937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253067"/>
            <a:ext cx="7772400" cy="885296"/>
          </a:xfrm>
        </p:spPr>
        <p:txBody>
          <a:bodyPr anchor="b">
            <a:normAutofit/>
          </a:bodyPr>
          <a:lstStyle>
            <a:lvl1pPr algn="ctr">
              <a:defRPr sz="440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8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A82A84-9181-48C0-84D8-51849C835DE8}" type="datetimeFigureOut">
              <a:rPr lang="en-CA" smtClean="0"/>
              <a:t>2023-07-05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2663157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A82A84-9181-48C0-84D8-51849C835DE8}" type="datetimeFigureOut">
              <a:rPr lang="en-CA" smtClean="0"/>
              <a:t>2023-07-05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3269711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A82A84-9181-48C0-84D8-51849C835DE8}" type="datetimeFigureOut">
              <a:rPr lang="en-CA" smtClean="0"/>
              <a:t>2023-07-05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1042638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25563"/>
          </a:xfrm>
        </p:spPr>
        <p:txBody>
          <a:bodyPr/>
          <a:lstStyle>
            <a:lvl1pPr>
              <a:defRPr b="1">
                <a:solidFill>
                  <a:schemeClr val="accent2">
                    <a:lumMod val="40000"/>
                    <a:lumOff val="60000"/>
                  </a:schemeClr>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0" y="1825625"/>
            <a:ext cx="91440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AA82A84-9181-48C0-84D8-51849C835DE8}" type="datetimeFigureOut">
              <a:rPr lang="en-CA" smtClean="0"/>
              <a:t>2023-07-05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1519221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A82A84-9181-48C0-84D8-51849C835DE8}" type="datetimeFigureOut">
              <a:rPr lang="en-CA" smtClean="0"/>
              <a:t>2023-07-05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855730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A82A84-9181-48C0-84D8-51849C835DE8}" type="datetimeFigureOut">
              <a:rPr lang="en-CA" smtClean="0"/>
              <a:t>2023-07-05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588440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A82A84-9181-48C0-84D8-51849C835DE8}" type="datetimeFigureOut">
              <a:rPr lang="en-CA" smtClean="0"/>
              <a:t>2023-07-05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2179778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A82A84-9181-48C0-84D8-51849C835DE8}" type="datetimeFigureOut">
              <a:rPr lang="en-CA" smtClean="0"/>
              <a:t>2023-07-05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374690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82A84-9181-48C0-84D8-51849C835DE8}" type="datetimeFigureOut">
              <a:rPr lang="en-CA" smtClean="0"/>
              <a:t>2023-07-05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3535946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A82A84-9181-48C0-84D8-51849C835DE8}" type="datetimeFigureOut">
              <a:rPr lang="en-CA" smtClean="0"/>
              <a:t>2023-07-05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3495116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A82A84-9181-48C0-84D8-51849C835DE8}" type="datetimeFigureOut">
              <a:rPr lang="en-CA" smtClean="0"/>
              <a:t>2023-07-05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3303674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A82A84-9181-48C0-84D8-51849C835DE8}" type="datetimeFigureOut">
              <a:rPr lang="en-CA" smtClean="0"/>
              <a:t>2023-07-05</a:t>
            </a:fld>
            <a:endParaRPr lang="en-CA"/>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DC2826-02DC-403A-861C-6B0F7123910C}" type="slidenum">
              <a:rPr lang="en-CA" smtClean="0"/>
              <a:t>‹#›</a:t>
            </a:fld>
            <a:endParaRPr lang="en-CA"/>
          </a:p>
        </p:txBody>
      </p:sp>
    </p:spTree>
    <p:extLst>
      <p:ext uri="{BB962C8B-B14F-4D97-AF65-F5344CB8AC3E}">
        <p14:creationId xmlns:p14="http://schemas.microsoft.com/office/powerpoint/2010/main" val="75224980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5519" y="1848676"/>
            <a:ext cx="8494713" cy="814191"/>
          </a:xfrm>
        </p:spPr>
        <p:txBody>
          <a:bodyPr>
            <a:noAutofit/>
          </a:bodyPr>
          <a:lstStyle/>
          <a:p>
            <a:r>
              <a:rPr lang="en-CA" dirty="0">
                <a:solidFill>
                  <a:schemeClr val="accent2">
                    <a:lumMod val="40000"/>
                    <a:lumOff val="60000"/>
                  </a:schemeClr>
                </a:solidFill>
              </a:rPr>
              <a:t>Non-Linear Models and Simulation</a:t>
            </a:r>
          </a:p>
        </p:txBody>
      </p:sp>
      <p:sp>
        <p:nvSpPr>
          <p:cNvPr id="3" name="Subtitle 2"/>
          <p:cNvSpPr>
            <a:spLocks noGrp="1"/>
          </p:cNvSpPr>
          <p:nvPr>
            <p:ph type="subTitle" idx="1"/>
          </p:nvPr>
        </p:nvSpPr>
        <p:spPr>
          <a:xfrm>
            <a:off x="1106424" y="3847733"/>
            <a:ext cx="6858000" cy="1655762"/>
          </a:xfrm>
        </p:spPr>
        <p:txBody>
          <a:bodyPr>
            <a:normAutofit/>
          </a:bodyPr>
          <a:lstStyle/>
          <a:p>
            <a:r>
              <a:rPr lang="en-CA" dirty="0"/>
              <a:t>NRES 776</a:t>
            </a:r>
          </a:p>
          <a:p>
            <a:r>
              <a:rPr lang="en-CA" dirty="0"/>
              <a:t>Instructor: Heather Bryan</a:t>
            </a:r>
          </a:p>
          <a:p>
            <a:r>
              <a:rPr lang="en-CA" dirty="0"/>
              <a:t>Nov 23, 2020</a:t>
            </a:r>
          </a:p>
        </p:txBody>
      </p:sp>
    </p:spTree>
    <p:extLst>
      <p:ext uri="{BB962C8B-B14F-4D97-AF65-F5344CB8AC3E}">
        <p14:creationId xmlns:p14="http://schemas.microsoft.com/office/powerpoint/2010/main" val="3076079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4017" y="0"/>
            <a:ext cx="7105098" cy="1325563"/>
          </a:xfrm>
        </p:spPr>
        <p:txBody>
          <a:bodyPr/>
          <a:lstStyle/>
          <a:p>
            <a:pPr algn="ctr"/>
            <a:r>
              <a:rPr lang="en-CA" dirty="0"/>
              <a:t>Simulation Example: haphazard choice</a:t>
            </a:r>
            <a:endParaRPr lang="en-CA" baseline="-25000" dirty="0"/>
          </a:p>
        </p:txBody>
      </p:sp>
      <p:pic>
        <p:nvPicPr>
          <p:cNvPr id="10" name="Picture Placeholder 5" descr="A histogram represents the distribution of two digit numbers chosen by volunteers.&#10;The vertical axis represents Frequency ranging from 0 to 50 with increments of 10. The horizontal axis represents Number thought of by volunteer ranging from 10 to 100 with increments of 10. The approximate data of the histogram are as follows. A large number of people chose numbers in the ranges, 10 to 18 and 21 to 29 with the peak frequency of 45 corresponding to the number 25. A small number of people chose numbers in the following ranges: 32 to 38, 43 to 47, 52 to 58, 62 to 68, 70 to 80 and 80 to 90. A negligible amount of people chose the number 95. Nobody chose multiples of 10.&#10;FIGURE 19.1-1 The distribution of two-digit numbers chosen by volunteers.">
            <a:extLst>
              <a:ext uri="{FF2B5EF4-FFF2-40B4-BE49-F238E27FC236}">
                <a16:creationId xmlns:a16="http://schemas.microsoft.com/office/drawing/2014/main" id="{1D83C3D9-702E-4EDD-8654-BB23DE734B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9299" y="1325563"/>
            <a:ext cx="6839816" cy="5129863"/>
          </a:xfrm>
          <a:prstGeom prst="rect">
            <a:avLst/>
          </a:prstGeom>
        </p:spPr>
      </p:pic>
    </p:spTree>
    <p:extLst>
      <p:ext uri="{BB962C8B-B14F-4D97-AF65-F5344CB8AC3E}">
        <p14:creationId xmlns:p14="http://schemas.microsoft.com/office/powerpoint/2010/main" val="1514163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513" y="0"/>
            <a:ext cx="7105098" cy="1325563"/>
          </a:xfrm>
        </p:spPr>
        <p:txBody>
          <a:bodyPr/>
          <a:lstStyle/>
          <a:p>
            <a:pPr algn="ctr"/>
            <a:r>
              <a:rPr lang="en-CA" dirty="0"/>
              <a:t>Simulation Example: haphazard choice</a:t>
            </a:r>
            <a:endParaRPr lang="en-CA" baseline="-25000" dirty="0"/>
          </a:p>
        </p:txBody>
      </p:sp>
      <p:sp>
        <p:nvSpPr>
          <p:cNvPr id="3" name="TextBox 2"/>
          <p:cNvSpPr txBox="1"/>
          <p:nvPr/>
        </p:nvSpPr>
        <p:spPr>
          <a:xfrm>
            <a:off x="291548" y="1510747"/>
            <a:ext cx="8083826" cy="1815882"/>
          </a:xfrm>
          <a:prstGeom prst="rect">
            <a:avLst/>
          </a:prstGeom>
          <a:noFill/>
        </p:spPr>
        <p:txBody>
          <a:bodyPr wrap="square" rtlCol="0">
            <a:spAutoFit/>
          </a:bodyPr>
          <a:lstStyle/>
          <a:p>
            <a:r>
              <a:rPr lang="en-CA" sz="2800" dirty="0">
                <a:latin typeface="Arial" panose="020B0604020202020204" pitchFamily="34" charset="0"/>
                <a:cs typeface="Arial" panose="020B0604020202020204" pitchFamily="34" charset="0"/>
              </a:rPr>
              <a:t>H</a:t>
            </a:r>
            <a:r>
              <a:rPr lang="en-CA" sz="2800" baseline="-25000" dirty="0">
                <a:latin typeface="Arial" panose="020B0604020202020204" pitchFamily="34" charset="0"/>
                <a:cs typeface="Arial" panose="020B0604020202020204" pitchFamily="34" charset="0"/>
              </a:rPr>
              <a:t>0</a:t>
            </a:r>
            <a:r>
              <a:rPr lang="en-CA" sz="2800" dirty="0">
                <a:latin typeface="Arial" panose="020B0604020202020204" pitchFamily="34" charset="0"/>
                <a:cs typeface="Arial" panose="020B0604020202020204" pitchFamily="34" charset="0"/>
              </a:rPr>
              <a:t>: Two-digit numbers are chosen with equal probability</a:t>
            </a:r>
          </a:p>
          <a:p>
            <a:r>
              <a:rPr lang="en-CA" sz="2800" dirty="0">
                <a:latin typeface="Arial" panose="020B0604020202020204" pitchFamily="34" charset="0"/>
                <a:cs typeface="Arial" panose="020B0604020202020204" pitchFamily="34" charset="0"/>
              </a:rPr>
              <a:t>H</a:t>
            </a:r>
            <a:r>
              <a:rPr lang="en-CA" sz="2800" baseline="-25000" dirty="0">
                <a:latin typeface="Arial" panose="020B0604020202020204" pitchFamily="34" charset="0"/>
                <a:cs typeface="Arial" panose="020B0604020202020204" pitchFamily="34" charset="0"/>
              </a:rPr>
              <a:t>1</a:t>
            </a:r>
            <a:r>
              <a:rPr lang="en-CA" sz="2800" dirty="0">
                <a:latin typeface="Arial" panose="020B0604020202020204" pitchFamily="34" charset="0"/>
                <a:cs typeface="Arial" panose="020B0604020202020204" pitchFamily="34" charset="0"/>
              </a:rPr>
              <a:t>: Two-digit numbers are not chosen with equal probability</a:t>
            </a:r>
          </a:p>
        </p:txBody>
      </p:sp>
    </p:spTree>
    <p:extLst>
      <p:ext uri="{BB962C8B-B14F-4D97-AF65-F5344CB8AC3E}">
        <p14:creationId xmlns:p14="http://schemas.microsoft.com/office/powerpoint/2010/main" val="54927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513" y="0"/>
            <a:ext cx="7105098" cy="1325563"/>
          </a:xfrm>
        </p:spPr>
        <p:txBody>
          <a:bodyPr/>
          <a:lstStyle/>
          <a:p>
            <a:pPr algn="ctr"/>
            <a:r>
              <a:rPr lang="en-CA" dirty="0"/>
              <a:t>Simulation Example: haphazard choice</a:t>
            </a:r>
            <a:endParaRPr lang="en-CA" baseline="-25000" dirty="0"/>
          </a:p>
        </p:txBody>
      </p:sp>
      <p:sp>
        <p:nvSpPr>
          <p:cNvPr id="3" name="TextBox 2"/>
          <p:cNvSpPr txBox="1"/>
          <p:nvPr/>
        </p:nvSpPr>
        <p:spPr>
          <a:xfrm>
            <a:off x="291548" y="1510747"/>
            <a:ext cx="8083826" cy="1815882"/>
          </a:xfrm>
          <a:prstGeom prst="rect">
            <a:avLst/>
          </a:prstGeom>
          <a:noFill/>
        </p:spPr>
        <p:txBody>
          <a:bodyPr wrap="square" rtlCol="0">
            <a:spAutoFit/>
          </a:bodyPr>
          <a:lstStyle/>
          <a:p>
            <a:r>
              <a:rPr lang="en-CA" sz="2800" dirty="0">
                <a:latin typeface="Arial" panose="020B0604020202020204" pitchFamily="34" charset="0"/>
                <a:cs typeface="Arial" panose="020B0604020202020204" pitchFamily="34" charset="0"/>
              </a:rPr>
              <a:t>H</a:t>
            </a:r>
            <a:r>
              <a:rPr lang="en-CA" sz="2800" baseline="-25000" dirty="0">
                <a:latin typeface="Arial" panose="020B0604020202020204" pitchFamily="34" charset="0"/>
                <a:cs typeface="Arial" panose="020B0604020202020204" pitchFamily="34" charset="0"/>
              </a:rPr>
              <a:t>0</a:t>
            </a:r>
            <a:r>
              <a:rPr lang="en-CA" sz="2800" dirty="0">
                <a:latin typeface="Arial" panose="020B0604020202020204" pitchFamily="34" charset="0"/>
                <a:cs typeface="Arial" panose="020B0604020202020204" pitchFamily="34" charset="0"/>
              </a:rPr>
              <a:t>: Two-digit numbers are chosen with equal probability</a:t>
            </a:r>
          </a:p>
          <a:p>
            <a:r>
              <a:rPr lang="en-CA" sz="2800" dirty="0">
                <a:latin typeface="Arial" panose="020B0604020202020204" pitchFamily="34" charset="0"/>
                <a:cs typeface="Arial" panose="020B0604020202020204" pitchFamily="34" charset="0"/>
              </a:rPr>
              <a:t>H</a:t>
            </a:r>
            <a:r>
              <a:rPr lang="en-CA" sz="2800" baseline="-25000" dirty="0">
                <a:latin typeface="Arial" panose="020B0604020202020204" pitchFamily="34" charset="0"/>
                <a:cs typeface="Arial" panose="020B0604020202020204" pitchFamily="34" charset="0"/>
              </a:rPr>
              <a:t>1</a:t>
            </a:r>
            <a:r>
              <a:rPr lang="en-CA" sz="2800" dirty="0">
                <a:latin typeface="Arial" panose="020B0604020202020204" pitchFamily="34" charset="0"/>
                <a:cs typeface="Arial" panose="020B0604020202020204" pitchFamily="34" charset="0"/>
              </a:rPr>
              <a:t>: Two-digit numbers are not chosen with equal probability</a:t>
            </a:r>
          </a:p>
        </p:txBody>
      </p:sp>
      <p:sp>
        <p:nvSpPr>
          <p:cNvPr id="4" name="TextBox 3"/>
          <p:cNvSpPr txBox="1"/>
          <p:nvPr/>
        </p:nvSpPr>
        <p:spPr>
          <a:xfrm>
            <a:off x="291548" y="3657601"/>
            <a:ext cx="8744502" cy="523220"/>
          </a:xfrm>
          <a:prstGeom prst="rect">
            <a:avLst/>
          </a:prstGeom>
          <a:noFill/>
        </p:spPr>
        <p:txBody>
          <a:bodyPr wrap="square" rtlCol="0">
            <a:spAutoFit/>
          </a:bodyPr>
          <a:lstStyle/>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90 possible outcomes (integers between 10 and 99)</a:t>
            </a:r>
          </a:p>
        </p:txBody>
      </p:sp>
    </p:spTree>
    <p:extLst>
      <p:ext uri="{BB962C8B-B14F-4D97-AF65-F5344CB8AC3E}">
        <p14:creationId xmlns:p14="http://schemas.microsoft.com/office/powerpoint/2010/main" val="1479728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513" y="0"/>
            <a:ext cx="7105098" cy="1325563"/>
          </a:xfrm>
        </p:spPr>
        <p:txBody>
          <a:bodyPr/>
          <a:lstStyle/>
          <a:p>
            <a:pPr algn="ctr"/>
            <a:r>
              <a:rPr lang="en-CA" dirty="0"/>
              <a:t>Simulation Example: haphazard choice</a:t>
            </a:r>
            <a:endParaRPr lang="en-CA" baseline="-25000" dirty="0"/>
          </a:p>
        </p:txBody>
      </p:sp>
      <p:sp>
        <p:nvSpPr>
          <p:cNvPr id="3" name="TextBox 2"/>
          <p:cNvSpPr txBox="1"/>
          <p:nvPr/>
        </p:nvSpPr>
        <p:spPr>
          <a:xfrm>
            <a:off x="291548" y="1510747"/>
            <a:ext cx="8083826" cy="1815882"/>
          </a:xfrm>
          <a:prstGeom prst="rect">
            <a:avLst/>
          </a:prstGeom>
          <a:noFill/>
        </p:spPr>
        <p:txBody>
          <a:bodyPr wrap="square" rtlCol="0">
            <a:spAutoFit/>
          </a:bodyPr>
          <a:lstStyle/>
          <a:p>
            <a:r>
              <a:rPr lang="en-CA" sz="2800" dirty="0">
                <a:latin typeface="Arial" panose="020B0604020202020204" pitchFamily="34" charset="0"/>
                <a:cs typeface="Arial" panose="020B0604020202020204" pitchFamily="34" charset="0"/>
              </a:rPr>
              <a:t>H</a:t>
            </a:r>
            <a:r>
              <a:rPr lang="en-CA" sz="2800" baseline="-25000" dirty="0">
                <a:latin typeface="Arial" panose="020B0604020202020204" pitchFamily="34" charset="0"/>
                <a:cs typeface="Arial" panose="020B0604020202020204" pitchFamily="34" charset="0"/>
              </a:rPr>
              <a:t>0</a:t>
            </a:r>
            <a:r>
              <a:rPr lang="en-CA" sz="2800" dirty="0">
                <a:latin typeface="Arial" panose="020B0604020202020204" pitchFamily="34" charset="0"/>
                <a:cs typeface="Arial" panose="020B0604020202020204" pitchFamily="34" charset="0"/>
              </a:rPr>
              <a:t>: Two-digit numbers are chosen with equal probability</a:t>
            </a:r>
          </a:p>
          <a:p>
            <a:r>
              <a:rPr lang="en-CA" sz="2800" dirty="0">
                <a:latin typeface="Arial" panose="020B0604020202020204" pitchFamily="34" charset="0"/>
                <a:cs typeface="Arial" panose="020B0604020202020204" pitchFamily="34" charset="0"/>
              </a:rPr>
              <a:t>H</a:t>
            </a:r>
            <a:r>
              <a:rPr lang="en-CA" sz="2800" baseline="-25000" dirty="0">
                <a:latin typeface="Arial" panose="020B0604020202020204" pitchFamily="34" charset="0"/>
                <a:cs typeface="Arial" panose="020B0604020202020204" pitchFamily="34" charset="0"/>
              </a:rPr>
              <a:t>1</a:t>
            </a:r>
            <a:r>
              <a:rPr lang="en-CA" sz="2800" dirty="0">
                <a:latin typeface="Arial" panose="020B0604020202020204" pitchFamily="34" charset="0"/>
                <a:cs typeface="Arial" panose="020B0604020202020204" pitchFamily="34" charset="0"/>
              </a:rPr>
              <a:t>: Two-digit numbers are not chosen with equal probability</a:t>
            </a:r>
          </a:p>
        </p:txBody>
      </p:sp>
      <p:sp>
        <p:nvSpPr>
          <p:cNvPr id="4" name="TextBox 3"/>
          <p:cNvSpPr txBox="1"/>
          <p:nvPr/>
        </p:nvSpPr>
        <p:spPr>
          <a:xfrm>
            <a:off x="291548" y="3657601"/>
            <a:ext cx="8744502" cy="1384995"/>
          </a:xfrm>
          <a:prstGeom prst="rect">
            <a:avLst/>
          </a:prstGeom>
          <a:noFill/>
        </p:spPr>
        <p:txBody>
          <a:bodyPr wrap="square" rtlCol="0">
            <a:spAutoFit/>
          </a:bodyPr>
          <a:lstStyle/>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90 possible outcomes (integers between 10 and 99)</a:t>
            </a:r>
          </a:p>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Expected frequency of occurrence in each category 315/90 = 3.5</a:t>
            </a:r>
          </a:p>
        </p:txBody>
      </p:sp>
    </p:spTree>
    <p:extLst>
      <p:ext uri="{BB962C8B-B14F-4D97-AF65-F5344CB8AC3E}">
        <p14:creationId xmlns:p14="http://schemas.microsoft.com/office/powerpoint/2010/main" val="455756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513" y="0"/>
            <a:ext cx="7105098" cy="1325563"/>
          </a:xfrm>
        </p:spPr>
        <p:txBody>
          <a:bodyPr/>
          <a:lstStyle/>
          <a:p>
            <a:pPr algn="ctr"/>
            <a:r>
              <a:rPr lang="en-CA" dirty="0"/>
              <a:t>Simulation Example: haphazard choice</a:t>
            </a:r>
            <a:endParaRPr lang="en-CA" baseline="-25000" dirty="0"/>
          </a:p>
        </p:txBody>
      </p:sp>
      <p:sp>
        <p:nvSpPr>
          <p:cNvPr id="3" name="TextBox 2"/>
          <p:cNvSpPr txBox="1"/>
          <p:nvPr/>
        </p:nvSpPr>
        <p:spPr>
          <a:xfrm>
            <a:off x="291548" y="1510747"/>
            <a:ext cx="8083826" cy="1815882"/>
          </a:xfrm>
          <a:prstGeom prst="rect">
            <a:avLst/>
          </a:prstGeom>
          <a:noFill/>
        </p:spPr>
        <p:txBody>
          <a:bodyPr wrap="square" rtlCol="0">
            <a:spAutoFit/>
          </a:bodyPr>
          <a:lstStyle/>
          <a:p>
            <a:r>
              <a:rPr lang="en-CA" sz="2800" dirty="0">
                <a:latin typeface="Arial" panose="020B0604020202020204" pitchFamily="34" charset="0"/>
                <a:cs typeface="Arial" panose="020B0604020202020204" pitchFamily="34" charset="0"/>
              </a:rPr>
              <a:t>H</a:t>
            </a:r>
            <a:r>
              <a:rPr lang="en-CA" sz="2800" baseline="-25000" dirty="0">
                <a:latin typeface="Arial" panose="020B0604020202020204" pitchFamily="34" charset="0"/>
                <a:cs typeface="Arial" panose="020B0604020202020204" pitchFamily="34" charset="0"/>
              </a:rPr>
              <a:t>0</a:t>
            </a:r>
            <a:r>
              <a:rPr lang="en-CA" sz="2800" dirty="0">
                <a:latin typeface="Arial" panose="020B0604020202020204" pitchFamily="34" charset="0"/>
                <a:cs typeface="Arial" panose="020B0604020202020204" pitchFamily="34" charset="0"/>
              </a:rPr>
              <a:t>: Two-digit numbers are chosen with equal probability</a:t>
            </a:r>
          </a:p>
          <a:p>
            <a:r>
              <a:rPr lang="en-CA" sz="2800" dirty="0">
                <a:latin typeface="Arial" panose="020B0604020202020204" pitchFamily="34" charset="0"/>
                <a:cs typeface="Arial" panose="020B0604020202020204" pitchFamily="34" charset="0"/>
              </a:rPr>
              <a:t>H</a:t>
            </a:r>
            <a:r>
              <a:rPr lang="en-CA" sz="2800" baseline="-25000" dirty="0">
                <a:latin typeface="Arial" panose="020B0604020202020204" pitchFamily="34" charset="0"/>
                <a:cs typeface="Arial" panose="020B0604020202020204" pitchFamily="34" charset="0"/>
              </a:rPr>
              <a:t>1</a:t>
            </a:r>
            <a:r>
              <a:rPr lang="en-CA" sz="2800" dirty="0">
                <a:latin typeface="Arial" panose="020B0604020202020204" pitchFamily="34" charset="0"/>
                <a:cs typeface="Arial" panose="020B0604020202020204" pitchFamily="34" charset="0"/>
              </a:rPr>
              <a:t>: Two-digit numbers are not chosen with equal probability</a:t>
            </a:r>
          </a:p>
        </p:txBody>
      </p:sp>
      <p:sp>
        <p:nvSpPr>
          <p:cNvPr id="4" name="TextBox 3"/>
          <p:cNvSpPr txBox="1"/>
          <p:nvPr/>
        </p:nvSpPr>
        <p:spPr>
          <a:xfrm>
            <a:off x="291548" y="3657601"/>
            <a:ext cx="8744502" cy="1815882"/>
          </a:xfrm>
          <a:prstGeom prst="rect">
            <a:avLst/>
          </a:prstGeom>
          <a:noFill/>
        </p:spPr>
        <p:txBody>
          <a:bodyPr wrap="square" rtlCol="0">
            <a:spAutoFit/>
          </a:bodyPr>
          <a:lstStyle/>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90 possible outcomes (integers between 10 and 99)</a:t>
            </a:r>
          </a:p>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Expected frequency of occurrence in each category 315/90 = 3.5</a:t>
            </a:r>
          </a:p>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What would be an appropriate test?</a:t>
            </a:r>
          </a:p>
        </p:txBody>
      </p:sp>
    </p:spTree>
    <p:extLst>
      <p:ext uri="{BB962C8B-B14F-4D97-AF65-F5344CB8AC3E}">
        <p14:creationId xmlns:p14="http://schemas.microsoft.com/office/powerpoint/2010/main" val="880284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513" y="0"/>
            <a:ext cx="7105098" cy="1325563"/>
          </a:xfrm>
        </p:spPr>
        <p:txBody>
          <a:bodyPr/>
          <a:lstStyle/>
          <a:p>
            <a:pPr algn="ctr"/>
            <a:r>
              <a:rPr lang="en-CA" dirty="0"/>
              <a:t>Simulation Example: haphazard choice</a:t>
            </a:r>
            <a:endParaRPr lang="en-CA" baseline="-25000" dirty="0"/>
          </a:p>
        </p:txBody>
      </p:sp>
      <p:sp>
        <p:nvSpPr>
          <p:cNvPr id="3" name="TextBox 2"/>
          <p:cNvSpPr txBox="1"/>
          <p:nvPr/>
        </p:nvSpPr>
        <p:spPr>
          <a:xfrm>
            <a:off x="291548" y="1192362"/>
            <a:ext cx="7845287" cy="1815882"/>
          </a:xfrm>
          <a:prstGeom prst="rect">
            <a:avLst/>
          </a:prstGeom>
          <a:noFill/>
        </p:spPr>
        <p:txBody>
          <a:bodyPr wrap="square" rtlCol="0">
            <a:spAutoFit/>
          </a:bodyPr>
          <a:lstStyle/>
          <a:p>
            <a:r>
              <a:rPr lang="en-CA" sz="2800" dirty="0">
                <a:latin typeface="Arial" panose="020B0604020202020204" pitchFamily="34" charset="0"/>
                <a:cs typeface="Arial" panose="020B0604020202020204" pitchFamily="34" charset="0"/>
              </a:rPr>
              <a:t>H</a:t>
            </a:r>
            <a:r>
              <a:rPr lang="en-CA" sz="2800" baseline="-25000" dirty="0">
                <a:latin typeface="Arial" panose="020B0604020202020204" pitchFamily="34" charset="0"/>
                <a:cs typeface="Arial" panose="020B0604020202020204" pitchFamily="34" charset="0"/>
              </a:rPr>
              <a:t>0</a:t>
            </a:r>
            <a:r>
              <a:rPr lang="en-CA" sz="2800" dirty="0">
                <a:latin typeface="Arial" panose="020B0604020202020204" pitchFamily="34" charset="0"/>
                <a:cs typeface="Arial" panose="020B0604020202020204" pitchFamily="34" charset="0"/>
              </a:rPr>
              <a:t>: Two-digit numbers are chosen with equal probability</a:t>
            </a:r>
          </a:p>
          <a:p>
            <a:r>
              <a:rPr lang="en-CA" sz="2800" dirty="0">
                <a:latin typeface="Arial" panose="020B0604020202020204" pitchFamily="34" charset="0"/>
                <a:cs typeface="Arial" panose="020B0604020202020204" pitchFamily="34" charset="0"/>
              </a:rPr>
              <a:t>H</a:t>
            </a:r>
            <a:r>
              <a:rPr lang="en-CA" sz="2800" baseline="-25000" dirty="0">
                <a:latin typeface="Arial" panose="020B0604020202020204" pitchFamily="34" charset="0"/>
                <a:cs typeface="Arial" panose="020B0604020202020204" pitchFamily="34" charset="0"/>
              </a:rPr>
              <a:t>1</a:t>
            </a:r>
            <a:r>
              <a:rPr lang="en-CA" sz="2800" dirty="0">
                <a:latin typeface="Arial" panose="020B0604020202020204" pitchFamily="34" charset="0"/>
                <a:cs typeface="Arial" panose="020B0604020202020204" pitchFamily="34" charset="0"/>
              </a:rPr>
              <a:t>: Two-digit numbers are not chosen with equal probability</a:t>
            </a:r>
          </a:p>
        </p:txBody>
      </p:sp>
      <mc:AlternateContent xmlns:mc="http://schemas.openxmlformats.org/markup-compatibility/2006" xmlns:a14="http://schemas.microsoft.com/office/drawing/2010/main">
        <mc:Choice Requires="a14">
          <p:sp>
            <p:nvSpPr>
              <p:cNvPr id="4" name="TextBox 3"/>
              <p:cNvSpPr txBox="1"/>
              <p:nvPr/>
            </p:nvSpPr>
            <p:spPr>
              <a:xfrm>
                <a:off x="291548" y="3008244"/>
                <a:ext cx="8347029" cy="3539430"/>
              </a:xfrm>
              <a:prstGeom prst="rect">
                <a:avLst/>
              </a:prstGeom>
              <a:noFill/>
            </p:spPr>
            <p:txBody>
              <a:bodyPr wrap="square" rtlCol="0">
                <a:spAutoFit/>
              </a:bodyPr>
              <a:lstStyle/>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90 possible outcomes (integers between 10 and 99)</a:t>
                </a:r>
              </a:p>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Expected frequency of occurrence in each category 315/90 = 3.5</a:t>
                </a:r>
              </a:p>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What would be an appropriate test?</a:t>
                </a:r>
              </a:p>
              <a:p>
                <a:pPr marL="285750" indent="-285750">
                  <a:buFont typeface="Arial" panose="020B0604020202020204" pitchFamily="34" charset="0"/>
                  <a:buChar char="•"/>
                </a:pPr>
                <a14:m>
                  <m:oMath xmlns:m="http://schemas.openxmlformats.org/officeDocument/2006/math">
                    <m:sSup>
                      <m:sSupPr>
                        <m:ctrlPr>
                          <a:rPr lang="el-GR" sz="2800" i="1" smtClean="0">
                            <a:latin typeface="Cambria Math" panose="02040503050406030204" pitchFamily="18" charset="0"/>
                            <a:cs typeface="Arial" panose="020B0604020202020204" pitchFamily="34" charset="0"/>
                          </a:rPr>
                        </m:ctrlPr>
                      </m:sSupPr>
                      <m:e>
                        <m:r>
                          <m:rPr>
                            <m:sty m:val="p"/>
                          </m:rPr>
                          <a:rPr lang="el-GR" sz="2800" i="1">
                            <a:latin typeface="Cambria Math" panose="02040503050406030204" pitchFamily="18" charset="0"/>
                            <a:cs typeface="Arial" panose="020B0604020202020204" pitchFamily="34" charset="0"/>
                          </a:rPr>
                          <m:t>χ</m:t>
                        </m:r>
                      </m:e>
                      <m:sup>
                        <m:r>
                          <a:rPr lang="en-CA" sz="2800" b="0" i="1" smtClean="0">
                            <a:latin typeface="Cambria Math" panose="02040503050406030204" pitchFamily="18" charset="0"/>
                            <a:cs typeface="Arial" panose="020B0604020202020204" pitchFamily="34" charset="0"/>
                          </a:rPr>
                          <m:t>2</m:t>
                        </m:r>
                      </m:sup>
                    </m:sSup>
                  </m:oMath>
                </a14:m>
                <a:r>
                  <a:rPr lang="en-CA" sz="2800" dirty="0">
                    <a:latin typeface="Arial" panose="020B0604020202020204" pitchFamily="34" charset="0"/>
                    <a:cs typeface="Arial" panose="020B0604020202020204" pitchFamily="34" charset="0"/>
                  </a:rPr>
                  <a:t> goodness-of-fit test requires that </a:t>
                </a:r>
                <a:r>
                  <a:rPr lang="en-CA" sz="2800" dirty="0">
                    <a:latin typeface="Ebrima" panose="02000000000000000000" pitchFamily="2" charset="0"/>
                    <a:ea typeface="Ebrima" panose="02000000000000000000" pitchFamily="2" charset="0"/>
                    <a:cs typeface="Ebrima" panose="02000000000000000000" pitchFamily="2" charset="0"/>
                  </a:rPr>
                  <a:t>≤20% of categories have values &lt;5</a:t>
                </a:r>
              </a:p>
              <a:p>
                <a:pPr marL="285750" indent="-285750">
                  <a:buFont typeface="Arial" panose="020B0604020202020204" pitchFamily="34" charset="0"/>
                  <a:buChar char="•"/>
                </a:pPr>
                <a:r>
                  <a:rPr lang="en-CA" sz="2800" dirty="0">
                    <a:latin typeface="Ebrima" panose="02000000000000000000" pitchFamily="2" charset="0"/>
                    <a:ea typeface="Ebrima" panose="02000000000000000000" pitchFamily="2" charset="0"/>
                    <a:cs typeface="Ebrima" panose="02000000000000000000" pitchFamily="2" charset="0"/>
                  </a:rPr>
                  <a:t>Need to simulate null distribution</a:t>
                </a:r>
                <a:endParaRPr lang="en-CA" sz="2800" dirty="0">
                  <a:latin typeface="Arial" panose="020B0604020202020204" pitchFamily="34" charset="0"/>
                  <a:cs typeface="Arial" panose="020B0604020202020204" pitchFamily="34"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291548" y="3008244"/>
                <a:ext cx="8347029" cy="3539430"/>
              </a:xfrm>
              <a:prstGeom prst="rect">
                <a:avLst/>
              </a:prstGeom>
              <a:blipFill rotWithShape="0">
                <a:blip r:embed="rId3"/>
                <a:stretch>
                  <a:fillRect l="-1315" t="-1721" b="-3787"/>
                </a:stretch>
              </a:blipFill>
            </p:spPr>
            <p:txBody>
              <a:bodyPr/>
              <a:lstStyle/>
              <a:p>
                <a:r>
                  <a:rPr lang="en-CA">
                    <a:noFill/>
                  </a:rPr>
                  <a:t> </a:t>
                </a:r>
              </a:p>
            </p:txBody>
          </p:sp>
        </mc:Fallback>
      </mc:AlternateContent>
    </p:spTree>
    <p:extLst>
      <p:ext uri="{BB962C8B-B14F-4D97-AF65-F5344CB8AC3E}">
        <p14:creationId xmlns:p14="http://schemas.microsoft.com/office/powerpoint/2010/main" val="1126265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513" y="0"/>
            <a:ext cx="7105098" cy="1325563"/>
          </a:xfrm>
        </p:spPr>
        <p:txBody>
          <a:bodyPr/>
          <a:lstStyle/>
          <a:p>
            <a:pPr algn="ctr"/>
            <a:r>
              <a:rPr lang="en-CA" dirty="0"/>
              <a:t>Simulation Example: haphazard choice</a:t>
            </a:r>
            <a:endParaRPr lang="en-CA" baseline="-25000" dirty="0"/>
          </a:p>
        </p:txBody>
      </p:sp>
      <p:sp>
        <p:nvSpPr>
          <p:cNvPr id="4" name="TextBox 3"/>
          <p:cNvSpPr txBox="1"/>
          <p:nvPr/>
        </p:nvSpPr>
        <p:spPr>
          <a:xfrm>
            <a:off x="291547" y="1325563"/>
            <a:ext cx="8744503" cy="461665"/>
          </a:xfrm>
          <a:prstGeom prst="rect">
            <a:avLst/>
          </a:prstGeom>
          <a:noFill/>
        </p:spPr>
        <p:txBody>
          <a:bodyPr wrap="square" rtlCol="0">
            <a:spAutoFit/>
          </a:bodyPr>
          <a:lstStyle/>
          <a:p>
            <a:pPr marL="457200" indent="-457200">
              <a:buAutoNum type="arabicParenR"/>
            </a:pPr>
            <a:r>
              <a:rPr lang="en-CA" sz="2400" dirty="0">
                <a:latin typeface="Arial" panose="020B0604020202020204" pitchFamily="34" charset="0"/>
                <a:cs typeface="Arial" panose="020B0604020202020204" pitchFamily="34" charset="0"/>
              </a:rPr>
              <a:t>Randomly draw 315 two-digit numbers between 10 and 99</a:t>
            </a:r>
          </a:p>
        </p:txBody>
      </p:sp>
    </p:spTree>
    <p:extLst>
      <p:ext uri="{BB962C8B-B14F-4D97-AF65-F5344CB8AC3E}">
        <p14:creationId xmlns:p14="http://schemas.microsoft.com/office/powerpoint/2010/main" val="1055227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513" y="0"/>
            <a:ext cx="7105098" cy="1325563"/>
          </a:xfrm>
        </p:spPr>
        <p:txBody>
          <a:bodyPr/>
          <a:lstStyle/>
          <a:p>
            <a:pPr algn="ctr"/>
            <a:r>
              <a:rPr lang="en-CA" dirty="0"/>
              <a:t>Simulation Example: haphazard choice</a:t>
            </a:r>
            <a:endParaRPr lang="en-CA" baseline="-25000" dirty="0"/>
          </a:p>
        </p:txBody>
      </p:sp>
      <mc:AlternateContent xmlns:mc="http://schemas.openxmlformats.org/markup-compatibility/2006" xmlns:a14="http://schemas.microsoft.com/office/drawing/2010/main">
        <mc:Choice Requires="a14">
          <p:sp>
            <p:nvSpPr>
              <p:cNvPr id="4" name="TextBox 3"/>
              <p:cNvSpPr txBox="1"/>
              <p:nvPr/>
            </p:nvSpPr>
            <p:spPr>
              <a:xfrm>
                <a:off x="291547" y="1325563"/>
                <a:ext cx="8744503" cy="830997"/>
              </a:xfrm>
              <a:prstGeom prst="rect">
                <a:avLst/>
              </a:prstGeom>
              <a:noFill/>
            </p:spPr>
            <p:txBody>
              <a:bodyPr wrap="square" rtlCol="0">
                <a:spAutoFit/>
              </a:bodyPr>
              <a:lstStyle/>
              <a:p>
                <a:pPr marL="457200" indent="-457200">
                  <a:buAutoNum type="arabicParenR"/>
                </a:pPr>
                <a:r>
                  <a:rPr lang="en-CA" sz="2400" dirty="0">
                    <a:latin typeface="Arial" panose="020B0604020202020204" pitchFamily="34" charset="0"/>
                    <a:cs typeface="Arial" panose="020B0604020202020204" pitchFamily="34" charset="0"/>
                  </a:rPr>
                  <a:t>Randomly draw 315 two-digit numbers between 10 and 99</a:t>
                </a:r>
              </a:p>
              <a:p>
                <a:pPr marL="457200" indent="-457200">
                  <a:buAutoNum type="arabicParenR"/>
                </a:pPr>
                <a:r>
                  <a:rPr lang="en-CA" sz="2400" dirty="0">
                    <a:latin typeface="Arial" panose="020B0604020202020204" pitchFamily="34" charset="0"/>
                    <a:cs typeface="Arial" panose="020B0604020202020204" pitchFamily="34" charset="0"/>
                  </a:rPr>
                  <a:t>Calculate test statistic (</a:t>
                </a:r>
                <a14:m>
                  <m:oMath xmlns:m="http://schemas.openxmlformats.org/officeDocument/2006/math">
                    <m:sSup>
                      <m:sSupPr>
                        <m:ctrlPr>
                          <a:rPr lang="el-GR" sz="2400" i="1">
                            <a:latin typeface="Cambria Math" panose="02040503050406030204" pitchFamily="18" charset="0"/>
                            <a:cs typeface="Arial" panose="020B0604020202020204" pitchFamily="34" charset="0"/>
                          </a:rPr>
                        </m:ctrlPr>
                      </m:sSupPr>
                      <m:e>
                        <m:r>
                          <m:rPr>
                            <m:sty m:val="p"/>
                          </m:rPr>
                          <a:rPr lang="el-GR" sz="2400" i="1">
                            <a:latin typeface="Cambria Math" panose="02040503050406030204" pitchFamily="18" charset="0"/>
                            <a:cs typeface="Arial" panose="020B0604020202020204" pitchFamily="34" charset="0"/>
                          </a:rPr>
                          <m:t>χ</m:t>
                        </m:r>
                      </m:e>
                      <m:sup>
                        <m:r>
                          <a:rPr lang="en-CA" sz="2400" i="1">
                            <a:latin typeface="Cambria Math" panose="02040503050406030204" pitchFamily="18" charset="0"/>
                            <a:cs typeface="Arial" panose="020B0604020202020204" pitchFamily="34" charset="0"/>
                          </a:rPr>
                          <m:t>2</m:t>
                        </m:r>
                      </m:sup>
                    </m:sSup>
                  </m:oMath>
                </a14:m>
                <a:r>
                  <a:rPr lang="en-CA" sz="2400" dirty="0">
                    <a:latin typeface="Arial" panose="020B0604020202020204" pitchFamily="34" charset="0"/>
                    <a:cs typeface="Arial" panose="020B0604020202020204" pitchFamily="34" charset="0"/>
                  </a:rPr>
                  <a:t>)</a:t>
                </a:r>
              </a:p>
            </p:txBody>
          </p:sp>
        </mc:Choice>
        <mc:Fallback xmlns="">
          <p:sp>
            <p:nvSpPr>
              <p:cNvPr id="4" name="TextBox 3"/>
              <p:cNvSpPr txBox="1">
                <a:spLocks noRot="1" noChangeAspect="1" noMove="1" noResize="1" noEditPoints="1" noAdjustHandles="1" noChangeArrowheads="1" noChangeShapeType="1" noTextEdit="1"/>
              </p:cNvSpPr>
              <p:nvPr/>
            </p:nvSpPr>
            <p:spPr>
              <a:xfrm>
                <a:off x="291547" y="1325563"/>
                <a:ext cx="8744503" cy="830997"/>
              </a:xfrm>
              <a:prstGeom prst="rect">
                <a:avLst/>
              </a:prstGeom>
              <a:blipFill rotWithShape="0">
                <a:blip r:embed="rId3"/>
                <a:stretch>
                  <a:fillRect l="-976" t="-5109" b="-16058"/>
                </a:stretch>
              </a:blipFill>
            </p:spPr>
            <p:txBody>
              <a:bodyPr/>
              <a:lstStyle/>
              <a:p>
                <a:r>
                  <a:rPr lang="en-CA">
                    <a:noFill/>
                  </a:rPr>
                  <a:t> </a:t>
                </a:r>
              </a:p>
            </p:txBody>
          </p:sp>
        </mc:Fallback>
      </mc:AlternateContent>
    </p:spTree>
    <p:extLst>
      <p:ext uri="{BB962C8B-B14F-4D97-AF65-F5344CB8AC3E}">
        <p14:creationId xmlns:p14="http://schemas.microsoft.com/office/powerpoint/2010/main" val="4046180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513" y="0"/>
            <a:ext cx="7105098" cy="1325563"/>
          </a:xfrm>
        </p:spPr>
        <p:txBody>
          <a:bodyPr/>
          <a:lstStyle/>
          <a:p>
            <a:pPr algn="ctr"/>
            <a:r>
              <a:rPr lang="en-CA" dirty="0"/>
              <a:t>Simulation Example: haphazard choice</a:t>
            </a:r>
            <a:endParaRPr lang="en-CA" baseline="-25000" dirty="0"/>
          </a:p>
        </p:txBody>
      </p:sp>
      <mc:AlternateContent xmlns:mc="http://schemas.openxmlformats.org/markup-compatibility/2006" xmlns:a14="http://schemas.microsoft.com/office/drawing/2010/main">
        <mc:Choice Requires="a14">
          <p:sp>
            <p:nvSpPr>
              <p:cNvPr id="4" name="TextBox 3"/>
              <p:cNvSpPr txBox="1"/>
              <p:nvPr/>
            </p:nvSpPr>
            <p:spPr>
              <a:xfrm>
                <a:off x="291547" y="1325563"/>
                <a:ext cx="8744503" cy="1200329"/>
              </a:xfrm>
              <a:prstGeom prst="rect">
                <a:avLst/>
              </a:prstGeom>
              <a:noFill/>
            </p:spPr>
            <p:txBody>
              <a:bodyPr wrap="square" rtlCol="0">
                <a:spAutoFit/>
              </a:bodyPr>
              <a:lstStyle/>
              <a:p>
                <a:pPr marL="457200" indent="-457200">
                  <a:buAutoNum type="arabicParenR"/>
                </a:pPr>
                <a:r>
                  <a:rPr lang="en-CA" sz="2400" dirty="0">
                    <a:latin typeface="Arial" panose="020B0604020202020204" pitchFamily="34" charset="0"/>
                    <a:cs typeface="Arial" panose="020B0604020202020204" pitchFamily="34" charset="0"/>
                  </a:rPr>
                  <a:t>Randomly draw 315 two-digit numbers between 10 and 99</a:t>
                </a:r>
              </a:p>
              <a:p>
                <a:pPr marL="457200" indent="-457200">
                  <a:buAutoNum type="arabicParenR"/>
                </a:pPr>
                <a:r>
                  <a:rPr lang="en-CA" sz="2400" dirty="0">
                    <a:latin typeface="Arial" panose="020B0604020202020204" pitchFamily="34" charset="0"/>
                    <a:cs typeface="Arial" panose="020B0604020202020204" pitchFamily="34" charset="0"/>
                  </a:rPr>
                  <a:t>Calculate test statistic (</a:t>
                </a:r>
                <a14:m>
                  <m:oMath xmlns:m="http://schemas.openxmlformats.org/officeDocument/2006/math">
                    <m:sSup>
                      <m:sSupPr>
                        <m:ctrlPr>
                          <a:rPr lang="el-GR" sz="2400" i="1">
                            <a:latin typeface="Cambria Math" panose="02040503050406030204" pitchFamily="18" charset="0"/>
                            <a:cs typeface="Arial" panose="020B0604020202020204" pitchFamily="34" charset="0"/>
                          </a:rPr>
                        </m:ctrlPr>
                      </m:sSupPr>
                      <m:e>
                        <m:r>
                          <m:rPr>
                            <m:sty m:val="p"/>
                          </m:rPr>
                          <a:rPr lang="el-GR" sz="2400" i="1">
                            <a:latin typeface="Cambria Math" panose="02040503050406030204" pitchFamily="18" charset="0"/>
                            <a:cs typeface="Arial" panose="020B0604020202020204" pitchFamily="34" charset="0"/>
                          </a:rPr>
                          <m:t>χ</m:t>
                        </m:r>
                      </m:e>
                      <m:sup>
                        <m:r>
                          <a:rPr lang="en-CA" sz="2400" i="1">
                            <a:latin typeface="Cambria Math" panose="02040503050406030204" pitchFamily="18" charset="0"/>
                            <a:cs typeface="Arial" panose="020B0604020202020204" pitchFamily="34" charset="0"/>
                          </a:rPr>
                          <m:t>2</m:t>
                        </m:r>
                      </m:sup>
                    </m:sSup>
                  </m:oMath>
                </a14:m>
                <a:r>
                  <a:rPr lang="en-CA" sz="2400" dirty="0">
                    <a:latin typeface="Arial" panose="020B0604020202020204" pitchFamily="34" charset="0"/>
                    <a:cs typeface="Arial" panose="020B0604020202020204" pitchFamily="34" charset="0"/>
                  </a:rPr>
                  <a:t>)</a:t>
                </a:r>
              </a:p>
              <a:p>
                <a:pPr marL="457200" indent="-457200">
                  <a:buAutoNum type="arabicParenR"/>
                </a:pPr>
                <a:r>
                  <a:rPr lang="en-CA" sz="2400" dirty="0">
                    <a:latin typeface="Arial" panose="020B0604020202020204" pitchFamily="34" charset="0"/>
                    <a:cs typeface="Arial" panose="020B0604020202020204" pitchFamily="34" charset="0"/>
                  </a:rPr>
                  <a:t>Repeat 1 &amp; 2 many times (e.g., 10000)</a:t>
                </a:r>
              </a:p>
            </p:txBody>
          </p:sp>
        </mc:Choice>
        <mc:Fallback xmlns="">
          <p:sp>
            <p:nvSpPr>
              <p:cNvPr id="4" name="TextBox 3"/>
              <p:cNvSpPr txBox="1">
                <a:spLocks noRot="1" noChangeAspect="1" noMove="1" noResize="1" noEditPoints="1" noAdjustHandles="1" noChangeArrowheads="1" noChangeShapeType="1" noTextEdit="1"/>
              </p:cNvSpPr>
              <p:nvPr/>
            </p:nvSpPr>
            <p:spPr>
              <a:xfrm>
                <a:off x="291547" y="1325563"/>
                <a:ext cx="8744503" cy="1200329"/>
              </a:xfrm>
              <a:prstGeom prst="rect">
                <a:avLst/>
              </a:prstGeom>
              <a:blipFill rotWithShape="0">
                <a:blip r:embed="rId3"/>
                <a:stretch>
                  <a:fillRect l="-976" t="-3553" b="-11168"/>
                </a:stretch>
              </a:blipFill>
            </p:spPr>
            <p:txBody>
              <a:bodyPr/>
              <a:lstStyle/>
              <a:p>
                <a:r>
                  <a:rPr lang="en-CA">
                    <a:noFill/>
                  </a:rPr>
                  <a:t> </a:t>
                </a:r>
              </a:p>
            </p:txBody>
          </p:sp>
        </mc:Fallback>
      </mc:AlternateContent>
      <p:graphicFrame>
        <p:nvGraphicFramePr>
          <p:cNvPr id="5" name="Table Placeholder 2"/>
          <p:cNvGraphicFramePr>
            <a:graphicFrameLocks/>
          </p:cNvGraphicFramePr>
          <p:nvPr>
            <p:extLst>
              <p:ext uri="{D42A27DB-BD31-4B8C-83A1-F6EECF244321}">
                <p14:modId xmlns:p14="http://schemas.microsoft.com/office/powerpoint/2010/main" val="3352022907"/>
              </p:ext>
            </p:extLst>
          </p:nvPr>
        </p:nvGraphicFramePr>
        <p:xfrm>
          <a:off x="144852" y="2525892"/>
          <a:ext cx="8454888" cy="4815840"/>
        </p:xfrm>
        <a:graphic>
          <a:graphicData uri="http://schemas.openxmlformats.org/drawingml/2006/table">
            <a:tbl>
              <a:tblPr firstRow="1" bandRow="1"/>
              <a:tblGrid>
                <a:gridCol w="1338470">
                  <a:extLst>
                    <a:ext uri="{9D8B030D-6E8A-4147-A177-3AD203B41FA5}">
                      <a16:colId xmlns:a16="http://schemas.microsoft.com/office/drawing/2014/main" val="20000"/>
                    </a:ext>
                  </a:extLst>
                </a:gridCol>
                <a:gridCol w="586900">
                  <a:extLst>
                    <a:ext uri="{9D8B030D-6E8A-4147-A177-3AD203B41FA5}">
                      <a16:colId xmlns:a16="http://schemas.microsoft.com/office/drawing/2014/main" val="20001"/>
                    </a:ext>
                  </a:extLst>
                </a:gridCol>
                <a:gridCol w="1088253">
                  <a:extLst>
                    <a:ext uri="{9D8B030D-6E8A-4147-A177-3AD203B41FA5}">
                      <a16:colId xmlns:a16="http://schemas.microsoft.com/office/drawing/2014/main" val="20002"/>
                    </a:ext>
                  </a:extLst>
                </a:gridCol>
                <a:gridCol w="1088253">
                  <a:extLst>
                    <a:ext uri="{9D8B030D-6E8A-4147-A177-3AD203B41FA5}">
                      <a16:colId xmlns:a16="http://schemas.microsoft.com/office/drawing/2014/main" val="20003"/>
                    </a:ext>
                  </a:extLst>
                </a:gridCol>
                <a:gridCol w="1088253">
                  <a:extLst>
                    <a:ext uri="{9D8B030D-6E8A-4147-A177-3AD203B41FA5}">
                      <a16:colId xmlns:a16="http://schemas.microsoft.com/office/drawing/2014/main" val="20004"/>
                    </a:ext>
                  </a:extLst>
                </a:gridCol>
                <a:gridCol w="1088253">
                  <a:extLst>
                    <a:ext uri="{9D8B030D-6E8A-4147-A177-3AD203B41FA5}">
                      <a16:colId xmlns:a16="http://schemas.microsoft.com/office/drawing/2014/main" val="20005"/>
                    </a:ext>
                  </a:extLst>
                </a:gridCol>
                <a:gridCol w="1088253">
                  <a:extLst>
                    <a:ext uri="{9D8B030D-6E8A-4147-A177-3AD203B41FA5}">
                      <a16:colId xmlns:a16="http://schemas.microsoft.com/office/drawing/2014/main" val="20006"/>
                    </a:ext>
                  </a:extLst>
                </a:gridCol>
                <a:gridCol w="1088253">
                  <a:extLst>
                    <a:ext uri="{9D8B030D-6E8A-4147-A177-3AD203B41FA5}">
                      <a16:colId xmlns:a16="http://schemas.microsoft.com/office/drawing/2014/main" val="20007"/>
                    </a:ext>
                  </a:extLst>
                </a:gridCol>
              </a:tblGrid>
              <a:tr h="344578">
                <a:tc>
                  <a:txBody>
                    <a:bodyPr/>
                    <a:lstStyle/>
                    <a:p>
                      <a:pPr algn="ctr"/>
                      <a:r>
                        <a:rPr lang="en-US" sz="1800" b="0" i="0" u="none" strike="noStrike" kern="1200" baseline="0" dirty="0">
                          <a:solidFill>
                            <a:schemeClr val="tx1"/>
                          </a:solidFill>
                          <a:latin typeface="Arial" panose="020B0604020202020204" pitchFamily="34" charset="0"/>
                          <a:ea typeface="+mn-ea"/>
                          <a:cs typeface="Arial" panose="020B0604020202020204" pitchFamily="34" charset="0"/>
                        </a:rPr>
                        <a:t>Simulation number</a:t>
                      </a:r>
                      <a:endParaRPr lang="ru-RU" sz="1800" b="1" dirty="0">
                        <a:latin typeface="Arial" pitchFamily="34" charset="0"/>
                        <a:cs typeface="Arial" pitchFamily="34" charset="0"/>
                      </a:endParaRPr>
                    </a:p>
                  </a:txBody>
                  <a:tcPr anchor="b"/>
                </a:tc>
                <a:tc gridSpan="6">
                  <a:txBody>
                    <a:bodyPr/>
                    <a:lstStyle/>
                    <a:p>
                      <a:r>
                        <a:rPr lang="en-US" sz="1800" b="0" i="0" u="none" strike="noStrike" kern="1200" baseline="0" dirty="0">
                          <a:solidFill>
                            <a:schemeClr val="tx1"/>
                          </a:solidFill>
                          <a:latin typeface="Arial" panose="020B0604020202020204" pitchFamily="34" charset="0"/>
                          <a:ea typeface="+mn-ea"/>
                          <a:cs typeface="Arial" panose="020B0604020202020204" pitchFamily="34" charset="0"/>
                        </a:rPr>
                        <a:t>Simulated samples of 315 numbers (the first 5 numbers of each sample are shown)</a:t>
                      </a:r>
                      <a:endParaRPr lang="ru-RU" sz="1800" b="1" dirty="0">
                        <a:latin typeface="Arial" pitchFamily="34" charset="0"/>
                        <a:cs typeface="Arial" pitchFamily="34" charset="0"/>
                      </a:endParaRPr>
                    </a:p>
                  </a:txBody>
                  <a:tcPr anchor="b"/>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1000" b="1" dirty="0">
                        <a:latin typeface="Arial" pitchFamily="34" charset="0"/>
                        <a:cs typeface="Arial" pitchFamily="34" charset="0"/>
                      </a:endParaRPr>
                    </a:p>
                  </a:txBody>
                  <a:tcPr anchor="b"/>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1000" b="1" dirty="0">
                        <a:latin typeface="Arial" pitchFamily="34" charset="0"/>
                        <a:cs typeface="Arial" pitchFamily="34" charset="0"/>
                      </a:endParaRPr>
                    </a:p>
                  </a:txBody>
                  <a:tcPr anchor="b"/>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1000" b="1" dirty="0">
                        <a:latin typeface="Arial" pitchFamily="34" charset="0"/>
                        <a:cs typeface="Arial" pitchFamily="34" charset="0"/>
                      </a:endParaRPr>
                    </a:p>
                  </a:txBody>
                  <a:tcPr anchor="b"/>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1000" b="1" dirty="0">
                        <a:latin typeface="Arial" pitchFamily="34" charset="0"/>
                        <a:cs typeface="Arial" pitchFamily="34" charset="0"/>
                      </a:endParaRPr>
                    </a:p>
                  </a:txBody>
                  <a:tcPr anchor="b"/>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1000" b="1" dirty="0">
                        <a:latin typeface="Arial" pitchFamily="34" charset="0"/>
                        <a:cs typeface="Arial" pitchFamily="34" charset="0"/>
                      </a:endParaRPr>
                    </a:p>
                  </a:txBody>
                  <a:tcPr anchor="b"/>
                </a:tc>
                <a:tc>
                  <a:txBody>
                    <a:bodyPr/>
                    <a:lstStyle/>
                    <a:p>
                      <a:pPr algn="ctr"/>
                      <a:r>
                        <a:rPr lang="en-US" sz="1800" b="0" i="0" u="none" strike="noStrike" kern="1200" baseline="0" dirty="0">
                          <a:solidFill>
                            <a:schemeClr val="tx1"/>
                          </a:solidFill>
                          <a:latin typeface="Arial" panose="020B0604020202020204" pitchFamily="34" charset="0"/>
                          <a:ea typeface="+mn-ea"/>
                          <a:cs typeface="Arial" panose="020B0604020202020204" pitchFamily="34" charset="0"/>
                        </a:rPr>
                        <a:t>Test</a:t>
                      </a:r>
                    </a:p>
                    <a:p>
                      <a:pPr algn="ctr"/>
                      <a:r>
                        <a:rPr lang="en-US" sz="1800" b="0" i="0" u="none" strike="noStrike" kern="1200" baseline="0" dirty="0">
                          <a:solidFill>
                            <a:schemeClr val="tx1"/>
                          </a:solidFill>
                          <a:latin typeface="Arial" panose="020B0604020202020204" pitchFamily="34" charset="0"/>
                          <a:ea typeface="+mn-ea"/>
                          <a:cs typeface="Arial" panose="020B0604020202020204" pitchFamily="34" charset="0"/>
                        </a:rPr>
                        <a:t>statistic </a:t>
                      </a:r>
                      <a:r>
                        <a:rPr lang="en-US" sz="1800" b="0" i="1" u="none" strike="noStrike" kern="1200" baseline="0" dirty="0">
                          <a:solidFill>
                            <a:schemeClr val="tx1"/>
                          </a:solidFill>
                          <a:latin typeface="Arial" panose="020B0604020202020204" pitchFamily="34" charset="0"/>
                          <a:ea typeface="+mn-ea"/>
                          <a:cs typeface="Arial" panose="020B0604020202020204" pitchFamily="34" charset="0"/>
                        </a:rPr>
                        <a:t>X</a:t>
                      </a:r>
                      <a:r>
                        <a:rPr lang="en-US" sz="1800" b="0" i="0" u="none" strike="noStrike" kern="1200" baseline="30000" dirty="0">
                          <a:solidFill>
                            <a:schemeClr val="tx1"/>
                          </a:solidFill>
                          <a:latin typeface="Arial" panose="020B0604020202020204" pitchFamily="34" charset="0"/>
                          <a:ea typeface="+mn-ea"/>
                          <a:cs typeface="Arial" panose="020B0604020202020204" pitchFamily="34" charset="0"/>
                        </a:rPr>
                        <a:t>2</a:t>
                      </a:r>
                      <a:endParaRPr lang="ru-RU" sz="1800" b="1" baseline="30000" dirty="0">
                        <a:latin typeface="Arial" pitchFamily="34" charset="0"/>
                        <a:cs typeface="Arial" pitchFamily="34" charset="0"/>
                      </a:endParaRPr>
                    </a:p>
                  </a:txBody>
                  <a:tcPr anchor="b"/>
                </a:tc>
                <a:extLst>
                  <a:ext uri="{0D108BD9-81ED-4DB2-BD59-A6C34878D82A}">
                    <a16:rowId xmlns:a16="http://schemas.microsoft.com/office/drawing/2014/main" val="10000"/>
                  </a:ext>
                </a:extLst>
              </a:tr>
              <a:tr h="0">
                <a:tc>
                  <a:txBody>
                    <a:bodyPr/>
                    <a:lstStyle/>
                    <a:p>
                      <a:pPr algn="ctr"/>
                      <a:r>
                        <a:rPr lang="en-US" sz="1800" dirty="0">
                          <a:latin typeface="Arial" pitchFamily="34" charset="0"/>
                          <a:cs typeface="Arial" pitchFamily="34" charset="0"/>
                        </a:rPr>
                        <a:t>1</a:t>
                      </a:r>
                      <a:endParaRPr lang="ru-RU" sz="1800" dirty="0">
                        <a:latin typeface="Arial" pitchFamily="34" charset="0"/>
                        <a:cs typeface="Arial" pitchFamily="34" charset="0"/>
                      </a:endParaRPr>
                    </a:p>
                  </a:txBody>
                  <a:tcPr/>
                </a:tc>
                <a:tc>
                  <a:txBody>
                    <a:bodyPr/>
                    <a:lstStyle/>
                    <a:p>
                      <a:pPr algn="ctr"/>
                      <a:r>
                        <a:rPr lang="en-US" sz="1800" dirty="0">
                          <a:latin typeface="Arial" pitchFamily="34" charset="0"/>
                          <a:cs typeface="Arial" pitchFamily="34" charset="0"/>
                        </a:rPr>
                        <a:t>71</a:t>
                      </a:r>
                      <a:endParaRPr lang="ru-RU" sz="1800" dirty="0">
                        <a:latin typeface="Arial" pitchFamily="34" charset="0"/>
                        <a:cs typeface="Arial" pitchFamily="34" charset="0"/>
                      </a:endParaRPr>
                    </a:p>
                  </a:txBody>
                  <a:tcPr/>
                </a:tc>
                <a:tc>
                  <a:txBody>
                    <a:bodyPr/>
                    <a:lstStyle/>
                    <a:p>
                      <a:pPr algn="ctr"/>
                      <a:r>
                        <a:rPr lang="en-US" sz="1800" dirty="0">
                          <a:latin typeface="Arial" pitchFamily="34" charset="0"/>
                          <a:cs typeface="Arial" pitchFamily="34" charset="0"/>
                        </a:rPr>
                        <a:t>28</a:t>
                      </a:r>
                      <a:endParaRPr lang="ru-RU" sz="1800" dirty="0">
                        <a:latin typeface="Arial" pitchFamily="34" charset="0"/>
                        <a:cs typeface="Arial" pitchFamily="34" charset="0"/>
                      </a:endParaRPr>
                    </a:p>
                  </a:txBody>
                  <a:tcPr/>
                </a:tc>
                <a:tc>
                  <a:txBody>
                    <a:bodyPr/>
                    <a:lstStyle/>
                    <a:p>
                      <a:pPr algn="ctr"/>
                      <a:r>
                        <a:rPr lang="en-US" sz="1800" dirty="0">
                          <a:latin typeface="Arial" pitchFamily="34" charset="0"/>
                          <a:cs typeface="Arial" pitchFamily="34" charset="0"/>
                        </a:rPr>
                        <a:t>50</a:t>
                      </a:r>
                      <a:endParaRPr lang="ru-RU" sz="1800" dirty="0">
                        <a:latin typeface="Arial" pitchFamily="34" charset="0"/>
                        <a:cs typeface="Arial" pitchFamily="34" charset="0"/>
                      </a:endParaRPr>
                    </a:p>
                  </a:txBody>
                  <a:tcPr/>
                </a:tc>
                <a:tc>
                  <a:txBody>
                    <a:bodyPr/>
                    <a:lstStyle/>
                    <a:p>
                      <a:pPr algn="ctr"/>
                      <a:r>
                        <a:rPr lang="en-US" sz="1800" dirty="0">
                          <a:latin typeface="Arial" pitchFamily="34" charset="0"/>
                          <a:cs typeface="Arial" pitchFamily="34" charset="0"/>
                        </a:rPr>
                        <a:t>41</a:t>
                      </a:r>
                      <a:endParaRPr lang="ru-RU" sz="1800" dirty="0">
                        <a:latin typeface="Arial" pitchFamily="34" charset="0"/>
                        <a:cs typeface="Arial" pitchFamily="34" charset="0"/>
                      </a:endParaRPr>
                    </a:p>
                  </a:txBody>
                  <a:tcPr/>
                </a:tc>
                <a:tc>
                  <a:txBody>
                    <a:bodyPr/>
                    <a:lstStyle/>
                    <a:p>
                      <a:pPr algn="ctr"/>
                      <a:r>
                        <a:rPr lang="en-US" sz="1800" dirty="0">
                          <a:latin typeface="Arial" pitchFamily="34" charset="0"/>
                          <a:cs typeface="Arial" pitchFamily="34" charset="0"/>
                        </a:rPr>
                        <a:t>54</a:t>
                      </a:r>
                      <a:endParaRPr lang="ru-RU" sz="1800" dirty="0">
                        <a:latin typeface="Arial" pitchFamily="34" charset="0"/>
                        <a:cs typeface="Arial" pitchFamily="34" charset="0"/>
                      </a:endParaRPr>
                    </a:p>
                  </a:txBody>
                  <a:tcPr/>
                </a:tc>
                <a:tc>
                  <a:txBody>
                    <a:bodyPr/>
                    <a:lstStyle/>
                    <a:p>
                      <a:pPr algn="ctr"/>
                      <a:r>
                        <a:rPr lang="en-US" sz="1800" b="1" dirty="0">
                          <a:latin typeface="Arial" pitchFamily="34" charset="0"/>
                          <a:cs typeface="Arial" pitchFamily="34" charset="0"/>
                        </a:rPr>
                        <a:t>. . .</a:t>
                      </a:r>
                      <a:endParaRPr lang="ru-RU" sz="1800" b="1" dirty="0">
                        <a:latin typeface="Arial" pitchFamily="34" charset="0"/>
                        <a:cs typeface="Arial" pitchFamily="34" charset="0"/>
                      </a:endParaRPr>
                    </a:p>
                  </a:txBody>
                  <a:tcPr/>
                </a:tc>
                <a:tc>
                  <a:txBody>
                    <a:bodyPr/>
                    <a:lstStyle/>
                    <a:p>
                      <a:pPr algn="ctr"/>
                      <a:r>
                        <a:rPr lang="en-US" sz="1800" dirty="0">
                          <a:latin typeface="Arial" pitchFamily="34" charset="0"/>
                          <a:cs typeface="Arial" pitchFamily="34" charset="0"/>
                        </a:rPr>
                        <a:t>86.1</a:t>
                      </a:r>
                      <a:endParaRPr lang="ru-RU" sz="1800" dirty="0">
                        <a:latin typeface="Arial" pitchFamily="34" charset="0"/>
                        <a:cs typeface="Arial" pitchFamily="34" charset="0"/>
                      </a:endParaRPr>
                    </a:p>
                  </a:txBody>
                  <a:tcPr/>
                </a:tc>
                <a:extLst>
                  <a:ext uri="{0D108BD9-81ED-4DB2-BD59-A6C34878D82A}">
                    <a16:rowId xmlns:a16="http://schemas.microsoft.com/office/drawing/2014/main" val="10001"/>
                  </a:ext>
                </a:extLst>
              </a:tr>
              <a:tr h="0">
                <a:tc>
                  <a:txBody>
                    <a:bodyPr/>
                    <a:lstStyle/>
                    <a:p>
                      <a:pPr algn="ctr"/>
                      <a:r>
                        <a:rPr lang="en-US" sz="1800" dirty="0">
                          <a:latin typeface="Arial" pitchFamily="34" charset="0"/>
                          <a:cs typeface="Arial" pitchFamily="34" charset="0"/>
                        </a:rPr>
                        <a:t>2</a:t>
                      </a:r>
                      <a:endParaRPr lang="ru-RU" sz="1800" dirty="0">
                        <a:latin typeface="Arial" pitchFamily="34" charset="0"/>
                        <a:cs typeface="Arial" pitchFamily="34" charset="0"/>
                      </a:endParaRPr>
                    </a:p>
                  </a:txBody>
                  <a:tcPr/>
                </a:tc>
                <a:tc>
                  <a:txBody>
                    <a:bodyPr/>
                    <a:lstStyle/>
                    <a:p>
                      <a:pPr algn="ctr"/>
                      <a:r>
                        <a:rPr lang="en-US" sz="1800" dirty="0">
                          <a:latin typeface="Arial" pitchFamily="34" charset="0"/>
                          <a:cs typeface="Arial" pitchFamily="34" charset="0"/>
                        </a:rPr>
                        <a:t>35</a:t>
                      </a:r>
                      <a:endParaRPr lang="ru-RU" sz="1800" dirty="0">
                        <a:latin typeface="Arial" pitchFamily="34" charset="0"/>
                        <a:cs typeface="Arial" pitchFamily="34" charset="0"/>
                      </a:endParaRPr>
                    </a:p>
                  </a:txBody>
                  <a:tcPr/>
                </a:tc>
                <a:tc>
                  <a:txBody>
                    <a:bodyPr/>
                    <a:lstStyle/>
                    <a:p>
                      <a:pPr algn="ctr"/>
                      <a:r>
                        <a:rPr lang="en-US" sz="1800" dirty="0">
                          <a:latin typeface="Arial" pitchFamily="34" charset="0"/>
                          <a:cs typeface="Arial" pitchFamily="34" charset="0"/>
                        </a:rPr>
                        <a:t>62</a:t>
                      </a:r>
                      <a:endParaRPr lang="ru-RU" sz="1800" dirty="0">
                        <a:latin typeface="Arial" pitchFamily="34" charset="0"/>
                        <a:cs typeface="Arial" pitchFamily="34" charset="0"/>
                      </a:endParaRPr>
                    </a:p>
                  </a:txBody>
                  <a:tcPr/>
                </a:tc>
                <a:tc>
                  <a:txBody>
                    <a:bodyPr/>
                    <a:lstStyle/>
                    <a:p>
                      <a:pPr algn="ctr"/>
                      <a:r>
                        <a:rPr lang="en-US" sz="1800" dirty="0">
                          <a:latin typeface="Arial" pitchFamily="34" charset="0"/>
                          <a:cs typeface="Arial" pitchFamily="34" charset="0"/>
                        </a:rPr>
                        <a:t>52</a:t>
                      </a:r>
                      <a:endParaRPr lang="ru-RU" sz="1800" dirty="0">
                        <a:latin typeface="Arial" pitchFamily="34" charset="0"/>
                        <a:cs typeface="Arial" pitchFamily="34" charset="0"/>
                      </a:endParaRPr>
                    </a:p>
                  </a:txBody>
                  <a:tcPr/>
                </a:tc>
                <a:tc>
                  <a:txBody>
                    <a:bodyPr/>
                    <a:lstStyle/>
                    <a:p>
                      <a:pPr algn="ctr"/>
                      <a:r>
                        <a:rPr lang="en-US" sz="1800" dirty="0">
                          <a:latin typeface="Arial" pitchFamily="34" charset="0"/>
                          <a:cs typeface="Arial" pitchFamily="34" charset="0"/>
                        </a:rPr>
                        <a:t>90</a:t>
                      </a:r>
                      <a:endParaRPr lang="ru-RU" sz="1800" dirty="0">
                        <a:latin typeface="Arial" pitchFamily="34" charset="0"/>
                        <a:cs typeface="Arial" pitchFamily="34" charset="0"/>
                      </a:endParaRPr>
                    </a:p>
                  </a:txBody>
                  <a:tcPr/>
                </a:tc>
                <a:tc>
                  <a:txBody>
                    <a:bodyPr/>
                    <a:lstStyle/>
                    <a:p>
                      <a:pPr algn="ctr"/>
                      <a:r>
                        <a:rPr lang="en-US" sz="1800" dirty="0">
                          <a:latin typeface="Arial" pitchFamily="34" charset="0"/>
                          <a:cs typeface="Arial" pitchFamily="34" charset="0"/>
                        </a:rPr>
                        <a:t>48</a:t>
                      </a:r>
                      <a:endParaRPr lang="ru-RU" sz="1800" dirty="0">
                        <a:latin typeface="Arial" pitchFamily="34" charset="0"/>
                        <a:cs typeface="Arial"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 . .</a:t>
                      </a:r>
                      <a:endParaRPr lang="ru-RU" sz="1800" b="1" dirty="0">
                        <a:latin typeface="Arial" pitchFamily="34" charset="0"/>
                        <a:cs typeface="Arial" pitchFamily="34" charset="0"/>
                      </a:endParaRPr>
                    </a:p>
                  </a:txBody>
                  <a:tcPr/>
                </a:tc>
                <a:tc>
                  <a:txBody>
                    <a:bodyPr/>
                    <a:lstStyle/>
                    <a:p>
                      <a:pPr algn="ctr"/>
                      <a:r>
                        <a:rPr lang="en-US" sz="1800" dirty="0">
                          <a:latin typeface="Arial" pitchFamily="34" charset="0"/>
                          <a:cs typeface="Arial" pitchFamily="34" charset="0"/>
                        </a:rPr>
                        <a:t>80.5</a:t>
                      </a:r>
                      <a:endParaRPr lang="ru-RU" sz="1800" dirty="0">
                        <a:latin typeface="Arial" pitchFamily="34" charset="0"/>
                        <a:cs typeface="Arial" pitchFamily="34" charset="0"/>
                      </a:endParaRPr>
                    </a:p>
                  </a:txBody>
                  <a:tcPr/>
                </a:tc>
                <a:extLst>
                  <a:ext uri="{0D108BD9-81ED-4DB2-BD59-A6C34878D82A}">
                    <a16:rowId xmlns:a16="http://schemas.microsoft.com/office/drawing/2014/main" val="10002"/>
                  </a:ext>
                </a:extLst>
              </a:tr>
              <a:tr h="0">
                <a:tc>
                  <a:txBody>
                    <a:bodyPr/>
                    <a:lstStyle/>
                    <a:p>
                      <a:pPr algn="ctr"/>
                      <a:r>
                        <a:rPr lang="en-US" sz="1800" dirty="0">
                          <a:latin typeface="Arial" pitchFamily="34" charset="0"/>
                          <a:cs typeface="Arial" pitchFamily="34" charset="0"/>
                        </a:rPr>
                        <a:t>3</a:t>
                      </a:r>
                      <a:endParaRPr lang="ru-RU" sz="1800" dirty="0">
                        <a:latin typeface="Arial" pitchFamily="34" charset="0"/>
                        <a:cs typeface="Arial" pitchFamily="34" charset="0"/>
                      </a:endParaRPr>
                    </a:p>
                  </a:txBody>
                  <a:tcPr/>
                </a:tc>
                <a:tc>
                  <a:txBody>
                    <a:bodyPr/>
                    <a:lstStyle/>
                    <a:p>
                      <a:pPr algn="ctr"/>
                      <a:r>
                        <a:rPr lang="en-US" sz="1800" dirty="0">
                          <a:latin typeface="Arial" pitchFamily="34" charset="0"/>
                          <a:cs typeface="Arial" pitchFamily="34" charset="0"/>
                        </a:rPr>
                        <a:t>29</a:t>
                      </a:r>
                      <a:endParaRPr lang="ru-RU" sz="1800" dirty="0">
                        <a:latin typeface="Arial" pitchFamily="34" charset="0"/>
                        <a:cs typeface="Arial" pitchFamily="34" charset="0"/>
                      </a:endParaRPr>
                    </a:p>
                  </a:txBody>
                  <a:tcPr/>
                </a:tc>
                <a:tc>
                  <a:txBody>
                    <a:bodyPr/>
                    <a:lstStyle/>
                    <a:p>
                      <a:pPr algn="ctr"/>
                      <a:r>
                        <a:rPr lang="en-US" sz="1800" dirty="0">
                          <a:latin typeface="Arial" pitchFamily="34" charset="0"/>
                          <a:cs typeface="Arial" pitchFamily="34" charset="0"/>
                        </a:rPr>
                        <a:t>27</a:t>
                      </a:r>
                      <a:endParaRPr lang="ru-RU" sz="1800" dirty="0">
                        <a:latin typeface="Arial" pitchFamily="34" charset="0"/>
                        <a:cs typeface="Arial" pitchFamily="34" charset="0"/>
                      </a:endParaRPr>
                    </a:p>
                  </a:txBody>
                  <a:tcPr/>
                </a:tc>
                <a:tc>
                  <a:txBody>
                    <a:bodyPr/>
                    <a:lstStyle/>
                    <a:p>
                      <a:pPr algn="ctr"/>
                      <a:r>
                        <a:rPr lang="en-US" sz="1800" dirty="0">
                          <a:latin typeface="Arial" pitchFamily="34" charset="0"/>
                          <a:cs typeface="Arial" pitchFamily="34" charset="0"/>
                        </a:rPr>
                        <a:t>64</a:t>
                      </a:r>
                      <a:endParaRPr lang="ru-RU" sz="1800" dirty="0">
                        <a:latin typeface="Arial" pitchFamily="34" charset="0"/>
                        <a:cs typeface="Arial" pitchFamily="34" charset="0"/>
                      </a:endParaRPr>
                    </a:p>
                  </a:txBody>
                  <a:tcPr/>
                </a:tc>
                <a:tc>
                  <a:txBody>
                    <a:bodyPr/>
                    <a:lstStyle/>
                    <a:p>
                      <a:pPr algn="ctr"/>
                      <a:r>
                        <a:rPr lang="en-US" sz="1800" dirty="0">
                          <a:latin typeface="Arial" pitchFamily="34" charset="0"/>
                          <a:cs typeface="Arial" pitchFamily="34" charset="0"/>
                        </a:rPr>
                        <a:t>24</a:t>
                      </a:r>
                      <a:endParaRPr lang="ru-RU" sz="1800" dirty="0">
                        <a:latin typeface="Arial" pitchFamily="34" charset="0"/>
                        <a:cs typeface="Arial" pitchFamily="34" charset="0"/>
                      </a:endParaRPr>
                    </a:p>
                  </a:txBody>
                  <a:tcPr/>
                </a:tc>
                <a:tc>
                  <a:txBody>
                    <a:bodyPr/>
                    <a:lstStyle/>
                    <a:p>
                      <a:pPr algn="ctr"/>
                      <a:r>
                        <a:rPr lang="en-US" sz="1800" dirty="0">
                          <a:latin typeface="Arial" pitchFamily="34" charset="0"/>
                          <a:cs typeface="Arial" pitchFamily="34" charset="0"/>
                        </a:rPr>
                        <a:t>47</a:t>
                      </a:r>
                      <a:endParaRPr lang="ru-RU" sz="1800" dirty="0">
                        <a:latin typeface="Arial" pitchFamily="34" charset="0"/>
                        <a:cs typeface="Arial"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 . .</a:t>
                      </a:r>
                      <a:endParaRPr lang="ru-RU" sz="1800" b="1" dirty="0">
                        <a:latin typeface="Arial" pitchFamily="34" charset="0"/>
                        <a:cs typeface="Arial" pitchFamily="34" charset="0"/>
                      </a:endParaRPr>
                    </a:p>
                  </a:txBody>
                  <a:tcPr/>
                </a:tc>
                <a:tc>
                  <a:txBody>
                    <a:bodyPr/>
                    <a:lstStyle/>
                    <a:p>
                      <a:pPr algn="ctr"/>
                      <a:r>
                        <a:rPr lang="en-US" sz="1800" dirty="0">
                          <a:latin typeface="Arial" pitchFamily="34" charset="0"/>
                          <a:cs typeface="Arial" pitchFamily="34" charset="0"/>
                        </a:rPr>
                        <a:t>95.4</a:t>
                      </a:r>
                      <a:endParaRPr lang="ru-RU" sz="1800" dirty="0">
                        <a:latin typeface="Arial" pitchFamily="34" charset="0"/>
                        <a:cs typeface="Arial" pitchFamily="34" charset="0"/>
                      </a:endParaRPr>
                    </a:p>
                  </a:txBody>
                  <a:tcPr/>
                </a:tc>
                <a:extLst>
                  <a:ext uri="{0D108BD9-81ED-4DB2-BD59-A6C34878D82A}">
                    <a16:rowId xmlns:a16="http://schemas.microsoft.com/office/drawing/2014/main" val="10003"/>
                  </a:ext>
                </a:extLst>
              </a:tr>
              <a:tr h="0">
                <a:tc>
                  <a:txBody>
                    <a:bodyPr/>
                    <a:lstStyle/>
                    <a:p>
                      <a:pPr algn="ctr"/>
                      <a:r>
                        <a:rPr lang="en-US" sz="1800" dirty="0">
                          <a:latin typeface="Arial" pitchFamily="34" charset="0"/>
                          <a:cs typeface="Arial" pitchFamily="34" charset="0"/>
                        </a:rPr>
                        <a:t>4</a:t>
                      </a:r>
                      <a:endParaRPr lang="ru-RU" sz="1800" dirty="0">
                        <a:latin typeface="Arial" pitchFamily="34" charset="0"/>
                        <a:cs typeface="Arial" pitchFamily="34" charset="0"/>
                      </a:endParaRPr>
                    </a:p>
                  </a:txBody>
                  <a:tcPr/>
                </a:tc>
                <a:tc>
                  <a:txBody>
                    <a:bodyPr/>
                    <a:lstStyle/>
                    <a:p>
                      <a:pPr algn="ctr"/>
                      <a:r>
                        <a:rPr lang="en-US" sz="1800" dirty="0">
                          <a:latin typeface="Arial" pitchFamily="34" charset="0"/>
                          <a:cs typeface="Arial" pitchFamily="34" charset="0"/>
                        </a:rPr>
                        <a:t>37</a:t>
                      </a:r>
                      <a:endParaRPr lang="ru-RU" sz="1800" dirty="0">
                        <a:latin typeface="Arial" pitchFamily="34" charset="0"/>
                        <a:cs typeface="Arial" pitchFamily="34" charset="0"/>
                      </a:endParaRPr>
                    </a:p>
                  </a:txBody>
                  <a:tcPr/>
                </a:tc>
                <a:tc>
                  <a:txBody>
                    <a:bodyPr/>
                    <a:lstStyle/>
                    <a:p>
                      <a:pPr algn="ctr"/>
                      <a:r>
                        <a:rPr lang="en-US" sz="1800" dirty="0">
                          <a:latin typeface="Arial" pitchFamily="34" charset="0"/>
                          <a:cs typeface="Arial" pitchFamily="34" charset="0"/>
                        </a:rPr>
                        <a:t>91</a:t>
                      </a:r>
                      <a:endParaRPr lang="ru-RU" sz="1800" dirty="0">
                        <a:latin typeface="Arial" pitchFamily="34" charset="0"/>
                        <a:cs typeface="Arial" pitchFamily="34" charset="0"/>
                      </a:endParaRPr>
                    </a:p>
                  </a:txBody>
                  <a:tcPr/>
                </a:tc>
                <a:tc>
                  <a:txBody>
                    <a:bodyPr/>
                    <a:lstStyle/>
                    <a:p>
                      <a:pPr algn="ctr"/>
                      <a:r>
                        <a:rPr lang="en-US" sz="1800" dirty="0">
                          <a:latin typeface="Arial" pitchFamily="34" charset="0"/>
                          <a:cs typeface="Arial" pitchFamily="34" charset="0"/>
                        </a:rPr>
                        <a:t>40</a:t>
                      </a:r>
                      <a:endParaRPr lang="ru-RU" sz="1800" dirty="0">
                        <a:latin typeface="Arial" pitchFamily="34" charset="0"/>
                        <a:cs typeface="Arial" pitchFamily="34" charset="0"/>
                      </a:endParaRPr>
                    </a:p>
                  </a:txBody>
                  <a:tcPr/>
                </a:tc>
                <a:tc>
                  <a:txBody>
                    <a:bodyPr/>
                    <a:lstStyle/>
                    <a:p>
                      <a:pPr algn="ctr"/>
                      <a:r>
                        <a:rPr lang="en-US" sz="1800" dirty="0">
                          <a:latin typeface="Arial" pitchFamily="34" charset="0"/>
                          <a:cs typeface="Arial" pitchFamily="34" charset="0"/>
                        </a:rPr>
                        <a:t>67</a:t>
                      </a:r>
                      <a:endParaRPr lang="ru-RU" sz="1800" dirty="0">
                        <a:latin typeface="Arial" pitchFamily="34" charset="0"/>
                        <a:cs typeface="Arial" pitchFamily="34" charset="0"/>
                      </a:endParaRPr>
                    </a:p>
                  </a:txBody>
                  <a:tcPr/>
                </a:tc>
                <a:tc>
                  <a:txBody>
                    <a:bodyPr/>
                    <a:lstStyle/>
                    <a:p>
                      <a:pPr algn="ctr"/>
                      <a:r>
                        <a:rPr lang="en-US" sz="1800" dirty="0">
                          <a:latin typeface="Arial" pitchFamily="34" charset="0"/>
                          <a:cs typeface="Arial" pitchFamily="34" charset="0"/>
                        </a:rPr>
                        <a:t>67</a:t>
                      </a:r>
                      <a:endParaRPr lang="ru-RU" sz="1800" dirty="0">
                        <a:latin typeface="Arial" pitchFamily="34" charset="0"/>
                        <a:cs typeface="Arial"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 . .</a:t>
                      </a:r>
                      <a:endParaRPr lang="ru-RU" sz="1800" b="1" dirty="0">
                        <a:latin typeface="Arial" pitchFamily="34" charset="0"/>
                        <a:cs typeface="Arial" pitchFamily="34" charset="0"/>
                      </a:endParaRPr>
                    </a:p>
                  </a:txBody>
                  <a:tcPr/>
                </a:tc>
                <a:tc>
                  <a:txBody>
                    <a:bodyPr/>
                    <a:lstStyle/>
                    <a:p>
                      <a:pPr algn="ctr"/>
                      <a:r>
                        <a:rPr lang="en-US" sz="1800" dirty="0">
                          <a:latin typeface="Arial" pitchFamily="34" charset="0"/>
                          <a:cs typeface="Arial" pitchFamily="34" charset="0"/>
                        </a:rPr>
                        <a:t>78.4</a:t>
                      </a:r>
                      <a:endParaRPr lang="ru-RU" sz="1800" dirty="0">
                        <a:latin typeface="Arial" pitchFamily="34" charset="0"/>
                        <a:cs typeface="Arial" pitchFamily="34" charset="0"/>
                      </a:endParaRPr>
                    </a:p>
                  </a:txBody>
                  <a:tcPr/>
                </a:tc>
                <a:extLst>
                  <a:ext uri="{0D108BD9-81ED-4DB2-BD59-A6C34878D82A}">
                    <a16:rowId xmlns:a16="http://schemas.microsoft.com/office/drawing/2014/main" val="10004"/>
                  </a:ext>
                </a:extLst>
              </a:tr>
              <a:tr h="0">
                <a:tc>
                  <a:txBody>
                    <a:bodyPr/>
                    <a:lstStyle/>
                    <a:p>
                      <a:pPr algn="ctr"/>
                      <a:r>
                        <a:rPr lang="en-US" sz="1800" dirty="0">
                          <a:latin typeface="Arial" pitchFamily="34" charset="0"/>
                          <a:cs typeface="Arial" pitchFamily="34" charset="0"/>
                        </a:rPr>
                        <a:t>5</a:t>
                      </a:r>
                      <a:endParaRPr lang="ru-RU" sz="1800" dirty="0">
                        <a:latin typeface="Arial" pitchFamily="34" charset="0"/>
                        <a:cs typeface="Arial" pitchFamily="34" charset="0"/>
                      </a:endParaRPr>
                    </a:p>
                  </a:txBody>
                  <a:tcPr/>
                </a:tc>
                <a:tc>
                  <a:txBody>
                    <a:bodyPr/>
                    <a:lstStyle/>
                    <a:p>
                      <a:pPr algn="ctr"/>
                      <a:r>
                        <a:rPr lang="en-US" sz="1800" dirty="0">
                          <a:latin typeface="Arial" pitchFamily="34" charset="0"/>
                          <a:cs typeface="Arial" pitchFamily="34" charset="0"/>
                        </a:rPr>
                        <a:t>20</a:t>
                      </a:r>
                      <a:endParaRPr lang="ru-RU" sz="1800" dirty="0">
                        <a:latin typeface="Arial" pitchFamily="34" charset="0"/>
                        <a:cs typeface="Arial" pitchFamily="34" charset="0"/>
                      </a:endParaRPr>
                    </a:p>
                  </a:txBody>
                  <a:tcPr/>
                </a:tc>
                <a:tc>
                  <a:txBody>
                    <a:bodyPr/>
                    <a:lstStyle/>
                    <a:p>
                      <a:pPr algn="ctr"/>
                      <a:r>
                        <a:rPr lang="en-US" sz="1800" dirty="0">
                          <a:latin typeface="Arial" pitchFamily="34" charset="0"/>
                          <a:cs typeface="Arial" pitchFamily="34" charset="0"/>
                        </a:rPr>
                        <a:t>64</a:t>
                      </a:r>
                      <a:endParaRPr lang="ru-RU" sz="1800" dirty="0">
                        <a:latin typeface="Arial" pitchFamily="34" charset="0"/>
                        <a:cs typeface="Arial" pitchFamily="34" charset="0"/>
                      </a:endParaRPr>
                    </a:p>
                  </a:txBody>
                  <a:tcPr/>
                </a:tc>
                <a:tc>
                  <a:txBody>
                    <a:bodyPr/>
                    <a:lstStyle/>
                    <a:p>
                      <a:pPr algn="ctr"/>
                      <a:r>
                        <a:rPr lang="en-US" sz="1800" dirty="0">
                          <a:latin typeface="Arial" pitchFamily="34" charset="0"/>
                          <a:cs typeface="Arial" pitchFamily="34" charset="0"/>
                        </a:rPr>
                        <a:t>40</a:t>
                      </a:r>
                      <a:endParaRPr lang="ru-RU" sz="1800" dirty="0">
                        <a:latin typeface="Arial" pitchFamily="34" charset="0"/>
                        <a:cs typeface="Arial" pitchFamily="34" charset="0"/>
                      </a:endParaRPr>
                    </a:p>
                  </a:txBody>
                  <a:tcPr/>
                </a:tc>
                <a:tc>
                  <a:txBody>
                    <a:bodyPr/>
                    <a:lstStyle/>
                    <a:p>
                      <a:pPr algn="ctr"/>
                      <a:r>
                        <a:rPr lang="en-US" sz="1800" dirty="0">
                          <a:latin typeface="Arial" pitchFamily="34" charset="0"/>
                          <a:cs typeface="Arial" pitchFamily="34" charset="0"/>
                        </a:rPr>
                        <a:t>37</a:t>
                      </a:r>
                      <a:endParaRPr lang="ru-RU" sz="1800" dirty="0">
                        <a:latin typeface="Arial" pitchFamily="34" charset="0"/>
                        <a:cs typeface="Arial" pitchFamily="34" charset="0"/>
                      </a:endParaRPr>
                    </a:p>
                  </a:txBody>
                  <a:tcPr/>
                </a:tc>
                <a:tc>
                  <a:txBody>
                    <a:bodyPr/>
                    <a:lstStyle/>
                    <a:p>
                      <a:pPr algn="ctr"/>
                      <a:r>
                        <a:rPr lang="en-US" sz="1800" dirty="0">
                          <a:latin typeface="Arial" pitchFamily="34" charset="0"/>
                          <a:cs typeface="Arial" pitchFamily="34" charset="0"/>
                        </a:rPr>
                        <a:t>49</a:t>
                      </a:r>
                      <a:endParaRPr lang="ru-RU" sz="1800" dirty="0">
                        <a:latin typeface="Arial" pitchFamily="34" charset="0"/>
                        <a:cs typeface="Arial"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 . .</a:t>
                      </a:r>
                      <a:endParaRPr lang="ru-RU" sz="1800" b="1" dirty="0">
                        <a:latin typeface="Arial" pitchFamily="34" charset="0"/>
                        <a:cs typeface="Arial" pitchFamily="34" charset="0"/>
                      </a:endParaRPr>
                    </a:p>
                  </a:txBody>
                  <a:tcPr/>
                </a:tc>
                <a:tc>
                  <a:txBody>
                    <a:bodyPr/>
                    <a:lstStyle/>
                    <a:p>
                      <a:pPr algn="ctr"/>
                      <a:r>
                        <a:rPr lang="en-US" sz="1800" dirty="0">
                          <a:latin typeface="Arial" pitchFamily="34" charset="0"/>
                          <a:cs typeface="Arial" pitchFamily="34" charset="0"/>
                        </a:rPr>
                        <a:t>87.7</a:t>
                      </a:r>
                      <a:endParaRPr lang="ru-RU" sz="1800" dirty="0">
                        <a:latin typeface="Arial" pitchFamily="34" charset="0"/>
                        <a:cs typeface="Arial" pitchFamily="34" charset="0"/>
                      </a:endParaRPr>
                    </a:p>
                  </a:txBody>
                  <a:tcPr/>
                </a:tc>
                <a:extLst>
                  <a:ext uri="{0D108BD9-81ED-4DB2-BD59-A6C34878D82A}">
                    <a16:rowId xmlns:a16="http://schemas.microsoft.com/office/drawing/2014/main" val="10005"/>
                  </a:ext>
                </a:extLst>
              </a:tr>
              <a:tr h="0">
                <a:tc>
                  <a:txBody>
                    <a:bodyPr/>
                    <a:lstStyle/>
                    <a:p>
                      <a:pPr algn="ctr"/>
                      <a:r>
                        <a:rPr lang="en-US" sz="1800" dirty="0">
                          <a:latin typeface="Arial" pitchFamily="34" charset="0"/>
                          <a:cs typeface="Arial" pitchFamily="34" charset="0"/>
                        </a:rPr>
                        <a:t>6</a:t>
                      </a:r>
                      <a:endParaRPr lang="ru-RU" sz="1800" dirty="0">
                        <a:latin typeface="Arial" pitchFamily="34" charset="0"/>
                        <a:cs typeface="Arial" pitchFamily="34" charset="0"/>
                      </a:endParaRPr>
                    </a:p>
                  </a:txBody>
                  <a:tcPr/>
                </a:tc>
                <a:tc>
                  <a:txBody>
                    <a:bodyPr/>
                    <a:lstStyle/>
                    <a:p>
                      <a:pPr algn="ctr"/>
                      <a:r>
                        <a:rPr lang="en-US" sz="1800" dirty="0">
                          <a:latin typeface="Arial" pitchFamily="34" charset="0"/>
                          <a:cs typeface="Arial" pitchFamily="34" charset="0"/>
                        </a:rPr>
                        <a:t>26</a:t>
                      </a:r>
                      <a:endParaRPr lang="ru-RU" sz="1800" dirty="0">
                        <a:latin typeface="Arial" pitchFamily="34" charset="0"/>
                        <a:cs typeface="Arial" pitchFamily="34" charset="0"/>
                      </a:endParaRPr>
                    </a:p>
                  </a:txBody>
                  <a:tcPr/>
                </a:tc>
                <a:tc>
                  <a:txBody>
                    <a:bodyPr/>
                    <a:lstStyle/>
                    <a:p>
                      <a:pPr algn="ctr"/>
                      <a:r>
                        <a:rPr lang="en-US" sz="1800" dirty="0">
                          <a:latin typeface="Arial" pitchFamily="34" charset="0"/>
                          <a:cs typeface="Arial" pitchFamily="34" charset="0"/>
                        </a:rPr>
                        <a:t>31</a:t>
                      </a:r>
                      <a:endParaRPr lang="ru-RU" sz="1800" dirty="0">
                        <a:latin typeface="Arial" pitchFamily="34" charset="0"/>
                        <a:cs typeface="Arial" pitchFamily="34" charset="0"/>
                      </a:endParaRPr>
                    </a:p>
                  </a:txBody>
                  <a:tcPr/>
                </a:tc>
                <a:tc>
                  <a:txBody>
                    <a:bodyPr/>
                    <a:lstStyle/>
                    <a:p>
                      <a:pPr algn="ctr"/>
                      <a:r>
                        <a:rPr lang="en-US" sz="1800" dirty="0">
                          <a:latin typeface="Arial" pitchFamily="34" charset="0"/>
                          <a:cs typeface="Arial" pitchFamily="34" charset="0"/>
                        </a:rPr>
                        <a:t>23</a:t>
                      </a:r>
                      <a:endParaRPr lang="ru-RU" sz="1800" dirty="0">
                        <a:latin typeface="Arial" pitchFamily="34" charset="0"/>
                        <a:cs typeface="Arial" pitchFamily="34" charset="0"/>
                      </a:endParaRPr>
                    </a:p>
                  </a:txBody>
                  <a:tcPr/>
                </a:tc>
                <a:tc>
                  <a:txBody>
                    <a:bodyPr/>
                    <a:lstStyle/>
                    <a:p>
                      <a:pPr algn="ctr"/>
                      <a:r>
                        <a:rPr lang="en-US" sz="1800" dirty="0">
                          <a:latin typeface="Arial" pitchFamily="34" charset="0"/>
                          <a:cs typeface="Arial" pitchFamily="34" charset="0"/>
                        </a:rPr>
                        <a:t>40</a:t>
                      </a:r>
                      <a:endParaRPr lang="ru-RU" sz="1800" dirty="0">
                        <a:latin typeface="Arial" pitchFamily="34" charset="0"/>
                        <a:cs typeface="Arial" pitchFamily="34" charset="0"/>
                      </a:endParaRPr>
                    </a:p>
                  </a:txBody>
                  <a:tcPr/>
                </a:tc>
                <a:tc>
                  <a:txBody>
                    <a:bodyPr/>
                    <a:lstStyle/>
                    <a:p>
                      <a:pPr algn="ctr"/>
                      <a:r>
                        <a:rPr lang="en-US" sz="1800" dirty="0">
                          <a:latin typeface="Arial" pitchFamily="34" charset="0"/>
                          <a:cs typeface="Arial" pitchFamily="34" charset="0"/>
                        </a:rPr>
                        <a:t>51</a:t>
                      </a:r>
                      <a:endParaRPr lang="ru-RU" sz="1800" dirty="0">
                        <a:latin typeface="Arial" pitchFamily="34" charset="0"/>
                        <a:cs typeface="Arial"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 . .</a:t>
                      </a:r>
                      <a:endParaRPr lang="ru-RU" sz="1800" b="1" dirty="0">
                        <a:latin typeface="Arial" pitchFamily="34" charset="0"/>
                        <a:cs typeface="Arial" pitchFamily="34" charset="0"/>
                      </a:endParaRPr>
                    </a:p>
                  </a:txBody>
                  <a:tcPr/>
                </a:tc>
                <a:tc>
                  <a:txBody>
                    <a:bodyPr/>
                    <a:lstStyle/>
                    <a:p>
                      <a:pPr algn="ctr"/>
                      <a:r>
                        <a:rPr lang="en-US" sz="1800" dirty="0">
                          <a:latin typeface="Arial" pitchFamily="34" charset="0"/>
                          <a:cs typeface="Arial" pitchFamily="34" charset="0"/>
                        </a:rPr>
                        <a:t>96.9</a:t>
                      </a:r>
                      <a:endParaRPr lang="ru-RU" sz="1800" dirty="0">
                        <a:latin typeface="Arial" pitchFamily="34" charset="0"/>
                        <a:cs typeface="Arial" pitchFamily="34" charset="0"/>
                      </a:endParaRPr>
                    </a:p>
                  </a:txBody>
                  <a:tcPr/>
                </a:tc>
                <a:extLst>
                  <a:ext uri="{0D108BD9-81ED-4DB2-BD59-A6C34878D82A}">
                    <a16:rowId xmlns:a16="http://schemas.microsoft.com/office/drawing/2014/main" val="10006"/>
                  </a:ext>
                </a:extLst>
              </a:tr>
              <a:tr h="0">
                <a:tc>
                  <a:txBody>
                    <a:bodyPr/>
                    <a:lstStyle/>
                    <a:p>
                      <a:pPr algn="ctr"/>
                      <a:r>
                        <a:rPr lang="en-US" sz="1800" dirty="0">
                          <a:latin typeface="Arial" pitchFamily="34" charset="0"/>
                          <a:cs typeface="Arial" pitchFamily="34" charset="0"/>
                        </a:rPr>
                        <a:t>7</a:t>
                      </a:r>
                      <a:endParaRPr lang="ru-RU" sz="1800" dirty="0">
                        <a:latin typeface="Arial" pitchFamily="34" charset="0"/>
                        <a:cs typeface="Arial" pitchFamily="34" charset="0"/>
                      </a:endParaRPr>
                    </a:p>
                  </a:txBody>
                  <a:tcPr/>
                </a:tc>
                <a:tc>
                  <a:txBody>
                    <a:bodyPr/>
                    <a:lstStyle/>
                    <a:p>
                      <a:pPr algn="ctr"/>
                      <a:r>
                        <a:rPr lang="en-US" sz="1800" dirty="0">
                          <a:latin typeface="Arial" pitchFamily="34" charset="0"/>
                          <a:cs typeface="Arial" pitchFamily="34" charset="0"/>
                        </a:rPr>
                        <a:t>95</a:t>
                      </a:r>
                      <a:endParaRPr lang="ru-RU" sz="1800" dirty="0">
                        <a:latin typeface="Arial" pitchFamily="34" charset="0"/>
                        <a:cs typeface="Arial" pitchFamily="34" charset="0"/>
                      </a:endParaRPr>
                    </a:p>
                  </a:txBody>
                  <a:tcPr/>
                </a:tc>
                <a:tc>
                  <a:txBody>
                    <a:bodyPr/>
                    <a:lstStyle/>
                    <a:p>
                      <a:pPr algn="ctr"/>
                      <a:r>
                        <a:rPr lang="en-US" sz="1800" dirty="0">
                          <a:latin typeface="Arial" pitchFamily="34" charset="0"/>
                          <a:cs typeface="Arial" pitchFamily="34" charset="0"/>
                        </a:rPr>
                        <a:t>16</a:t>
                      </a:r>
                      <a:endParaRPr lang="ru-RU" sz="1800" dirty="0">
                        <a:latin typeface="Arial" pitchFamily="34" charset="0"/>
                        <a:cs typeface="Arial" pitchFamily="34" charset="0"/>
                      </a:endParaRPr>
                    </a:p>
                  </a:txBody>
                  <a:tcPr/>
                </a:tc>
                <a:tc>
                  <a:txBody>
                    <a:bodyPr/>
                    <a:lstStyle/>
                    <a:p>
                      <a:pPr algn="ctr"/>
                      <a:r>
                        <a:rPr lang="en-US" sz="1800" dirty="0">
                          <a:latin typeface="Arial" pitchFamily="34" charset="0"/>
                          <a:cs typeface="Arial" pitchFamily="34" charset="0"/>
                        </a:rPr>
                        <a:t>64</a:t>
                      </a:r>
                      <a:endParaRPr lang="ru-RU" sz="1800" dirty="0">
                        <a:latin typeface="Arial" pitchFamily="34" charset="0"/>
                        <a:cs typeface="Arial" pitchFamily="34" charset="0"/>
                      </a:endParaRPr>
                    </a:p>
                  </a:txBody>
                  <a:tcPr/>
                </a:tc>
                <a:tc>
                  <a:txBody>
                    <a:bodyPr/>
                    <a:lstStyle/>
                    <a:p>
                      <a:pPr algn="ctr"/>
                      <a:r>
                        <a:rPr lang="en-US" sz="1800" dirty="0">
                          <a:latin typeface="Arial" pitchFamily="34" charset="0"/>
                          <a:cs typeface="Arial" pitchFamily="34" charset="0"/>
                        </a:rPr>
                        <a:t>59</a:t>
                      </a:r>
                      <a:endParaRPr lang="ru-RU" sz="1800" dirty="0">
                        <a:latin typeface="Arial" pitchFamily="34" charset="0"/>
                        <a:cs typeface="Arial" pitchFamily="34" charset="0"/>
                      </a:endParaRPr>
                    </a:p>
                  </a:txBody>
                  <a:tcPr/>
                </a:tc>
                <a:tc>
                  <a:txBody>
                    <a:bodyPr/>
                    <a:lstStyle/>
                    <a:p>
                      <a:pPr algn="ctr"/>
                      <a:r>
                        <a:rPr lang="en-US" sz="1800" dirty="0">
                          <a:latin typeface="Arial" pitchFamily="34" charset="0"/>
                          <a:cs typeface="Arial" pitchFamily="34" charset="0"/>
                        </a:rPr>
                        <a:t>64</a:t>
                      </a:r>
                      <a:endParaRPr lang="ru-RU" sz="1800" dirty="0">
                        <a:latin typeface="Arial" pitchFamily="34" charset="0"/>
                        <a:cs typeface="Arial"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 . .</a:t>
                      </a:r>
                      <a:endParaRPr lang="ru-RU" sz="1800" b="1" dirty="0">
                        <a:latin typeface="Arial" pitchFamily="34" charset="0"/>
                        <a:cs typeface="Arial" pitchFamily="34" charset="0"/>
                      </a:endParaRPr>
                    </a:p>
                  </a:txBody>
                  <a:tcPr/>
                </a:tc>
                <a:tc>
                  <a:txBody>
                    <a:bodyPr/>
                    <a:lstStyle/>
                    <a:p>
                      <a:pPr algn="ctr"/>
                      <a:r>
                        <a:rPr lang="en-US" sz="1800" dirty="0">
                          <a:latin typeface="Arial" pitchFamily="34" charset="0"/>
                          <a:cs typeface="Arial" pitchFamily="34" charset="0"/>
                        </a:rPr>
                        <a:t>95.4</a:t>
                      </a:r>
                      <a:endParaRPr lang="ru-RU" sz="1800" dirty="0">
                        <a:latin typeface="Arial" pitchFamily="34" charset="0"/>
                        <a:cs typeface="Arial" pitchFamily="34" charset="0"/>
                      </a:endParaRPr>
                    </a:p>
                  </a:txBody>
                  <a:tcPr/>
                </a:tc>
                <a:extLst>
                  <a:ext uri="{0D108BD9-81ED-4DB2-BD59-A6C34878D82A}">
                    <a16:rowId xmlns:a16="http://schemas.microsoft.com/office/drawing/2014/main" val="10007"/>
                  </a:ext>
                </a:extLst>
              </a:tr>
              <a:tr h="0">
                <a:tc>
                  <a:txBody>
                    <a:bodyPr/>
                    <a:lstStyle/>
                    <a:p>
                      <a:pPr algn="ctr"/>
                      <a:r>
                        <a:rPr lang="en-US" sz="1800" dirty="0">
                          <a:latin typeface="Arial" pitchFamily="34" charset="0"/>
                          <a:cs typeface="Arial" pitchFamily="34" charset="0"/>
                        </a:rPr>
                        <a:t>8</a:t>
                      </a:r>
                      <a:endParaRPr lang="ru-RU" sz="1800" dirty="0">
                        <a:latin typeface="Arial" pitchFamily="34" charset="0"/>
                        <a:cs typeface="Arial" pitchFamily="34" charset="0"/>
                      </a:endParaRPr>
                    </a:p>
                  </a:txBody>
                  <a:tcPr/>
                </a:tc>
                <a:tc>
                  <a:txBody>
                    <a:bodyPr/>
                    <a:lstStyle/>
                    <a:p>
                      <a:pPr algn="ctr"/>
                      <a:r>
                        <a:rPr lang="en-US" sz="1800" dirty="0">
                          <a:latin typeface="Arial" pitchFamily="34" charset="0"/>
                          <a:cs typeface="Arial" pitchFamily="34" charset="0"/>
                        </a:rPr>
                        <a:t>57</a:t>
                      </a:r>
                      <a:endParaRPr lang="ru-RU" sz="1800" dirty="0">
                        <a:latin typeface="Arial" pitchFamily="34" charset="0"/>
                        <a:cs typeface="Arial" pitchFamily="34" charset="0"/>
                      </a:endParaRPr>
                    </a:p>
                  </a:txBody>
                  <a:tcPr/>
                </a:tc>
                <a:tc>
                  <a:txBody>
                    <a:bodyPr/>
                    <a:lstStyle/>
                    <a:p>
                      <a:pPr algn="ctr"/>
                      <a:r>
                        <a:rPr lang="en-US" sz="1800" dirty="0">
                          <a:latin typeface="Arial" pitchFamily="34" charset="0"/>
                          <a:cs typeface="Arial" pitchFamily="34" charset="0"/>
                        </a:rPr>
                        <a:t>10</a:t>
                      </a:r>
                      <a:endParaRPr lang="ru-RU" sz="1800" dirty="0">
                        <a:latin typeface="Arial" pitchFamily="34" charset="0"/>
                        <a:cs typeface="Arial" pitchFamily="34" charset="0"/>
                      </a:endParaRPr>
                    </a:p>
                  </a:txBody>
                  <a:tcPr/>
                </a:tc>
                <a:tc>
                  <a:txBody>
                    <a:bodyPr/>
                    <a:lstStyle/>
                    <a:p>
                      <a:pPr algn="ctr"/>
                      <a:r>
                        <a:rPr lang="en-US" sz="1800" dirty="0">
                          <a:latin typeface="Arial" pitchFamily="34" charset="0"/>
                          <a:cs typeface="Arial" pitchFamily="34" charset="0"/>
                        </a:rPr>
                        <a:t>21</a:t>
                      </a:r>
                      <a:endParaRPr lang="ru-RU" sz="1800" dirty="0">
                        <a:latin typeface="Arial" pitchFamily="34" charset="0"/>
                        <a:cs typeface="Arial" pitchFamily="34" charset="0"/>
                      </a:endParaRPr>
                    </a:p>
                  </a:txBody>
                  <a:tcPr/>
                </a:tc>
                <a:tc>
                  <a:txBody>
                    <a:bodyPr/>
                    <a:lstStyle/>
                    <a:p>
                      <a:pPr algn="ctr"/>
                      <a:r>
                        <a:rPr lang="en-US" sz="1800" dirty="0">
                          <a:latin typeface="Arial" pitchFamily="34" charset="0"/>
                          <a:cs typeface="Arial" pitchFamily="34" charset="0"/>
                        </a:rPr>
                        <a:t>79</a:t>
                      </a:r>
                      <a:endParaRPr lang="ru-RU" sz="1800" dirty="0">
                        <a:latin typeface="Arial" pitchFamily="34" charset="0"/>
                        <a:cs typeface="Arial" pitchFamily="34" charset="0"/>
                      </a:endParaRPr>
                    </a:p>
                  </a:txBody>
                  <a:tcPr/>
                </a:tc>
                <a:tc>
                  <a:txBody>
                    <a:bodyPr/>
                    <a:lstStyle/>
                    <a:p>
                      <a:pPr algn="ctr"/>
                      <a:r>
                        <a:rPr lang="en-US" sz="1800" dirty="0">
                          <a:latin typeface="Arial" pitchFamily="34" charset="0"/>
                          <a:cs typeface="Arial" pitchFamily="34" charset="0"/>
                        </a:rPr>
                        <a:t>51</a:t>
                      </a:r>
                      <a:endParaRPr lang="ru-RU" sz="1800" dirty="0">
                        <a:latin typeface="Arial" pitchFamily="34" charset="0"/>
                        <a:cs typeface="Arial"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 . .</a:t>
                      </a:r>
                      <a:endParaRPr lang="ru-RU" sz="1800" b="1" dirty="0">
                        <a:latin typeface="Arial" pitchFamily="34" charset="0"/>
                        <a:cs typeface="Arial" pitchFamily="34" charset="0"/>
                      </a:endParaRPr>
                    </a:p>
                  </a:txBody>
                  <a:tcPr/>
                </a:tc>
                <a:tc>
                  <a:txBody>
                    <a:bodyPr/>
                    <a:lstStyle/>
                    <a:p>
                      <a:pPr algn="ctr"/>
                      <a:r>
                        <a:rPr lang="en-US" sz="1800" dirty="0">
                          <a:latin typeface="Arial" pitchFamily="34" charset="0"/>
                          <a:cs typeface="Arial" pitchFamily="34" charset="0"/>
                        </a:rPr>
                        <a:t>106.7</a:t>
                      </a:r>
                      <a:endParaRPr lang="ru-RU" sz="1800" dirty="0">
                        <a:latin typeface="Arial" pitchFamily="34" charset="0"/>
                        <a:cs typeface="Arial" pitchFamily="34" charset="0"/>
                      </a:endParaRPr>
                    </a:p>
                  </a:txBody>
                  <a:tcPr/>
                </a:tc>
                <a:extLst>
                  <a:ext uri="{0D108BD9-81ED-4DB2-BD59-A6C34878D82A}">
                    <a16:rowId xmlns:a16="http://schemas.microsoft.com/office/drawing/2014/main" val="10008"/>
                  </a:ext>
                </a:extLst>
              </a:tr>
              <a:tr h="0">
                <a:tc>
                  <a:txBody>
                    <a:bodyPr/>
                    <a:lstStyle/>
                    <a:p>
                      <a:pPr algn="ctr"/>
                      <a:r>
                        <a:rPr lang="en-US" sz="1800" dirty="0">
                          <a:latin typeface="Arial" pitchFamily="34" charset="0"/>
                          <a:cs typeface="Arial" pitchFamily="34" charset="0"/>
                        </a:rPr>
                        <a:t>9</a:t>
                      </a:r>
                      <a:endParaRPr lang="ru-RU" sz="1800" dirty="0">
                        <a:latin typeface="Arial" pitchFamily="34" charset="0"/>
                        <a:cs typeface="Arial" pitchFamily="34" charset="0"/>
                      </a:endParaRPr>
                    </a:p>
                  </a:txBody>
                  <a:tcPr/>
                </a:tc>
                <a:tc>
                  <a:txBody>
                    <a:bodyPr/>
                    <a:lstStyle/>
                    <a:p>
                      <a:pPr algn="ctr"/>
                      <a:r>
                        <a:rPr lang="en-US" sz="1800" dirty="0">
                          <a:latin typeface="Arial" pitchFamily="34" charset="0"/>
                          <a:cs typeface="Arial" pitchFamily="34" charset="0"/>
                        </a:rPr>
                        <a:t>18</a:t>
                      </a:r>
                      <a:endParaRPr lang="ru-RU" sz="1800" dirty="0">
                        <a:latin typeface="Arial" pitchFamily="34" charset="0"/>
                        <a:cs typeface="Arial" pitchFamily="34" charset="0"/>
                      </a:endParaRPr>
                    </a:p>
                  </a:txBody>
                  <a:tcPr/>
                </a:tc>
                <a:tc>
                  <a:txBody>
                    <a:bodyPr/>
                    <a:lstStyle/>
                    <a:p>
                      <a:pPr algn="ctr"/>
                      <a:r>
                        <a:rPr lang="en-US" sz="1800" dirty="0">
                          <a:latin typeface="Arial" pitchFamily="34" charset="0"/>
                          <a:cs typeface="Arial" pitchFamily="34" charset="0"/>
                        </a:rPr>
                        <a:t>81</a:t>
                      </a:r>
                      <a:endParaRPr lang="ru-RU" sz="1800" dirty="0">
                        <a:latin typeface="Arial" pitchFamily="34" charset="0"/>
                        <a:cs typeface="Arial" pitchFamily="34" charset="0"/>
                      </a:endParaRPr>
                    </a:p>
                  </a:txBody>
                  <a:tcPr/>
                </a:tc>
                <a:tc>
                  <a:txBody>
                    <a:bodyPr/>
                    <a:lstStyle/>
                    <a:p>
                      <a:pPr algn="ctr"/>
                      <a:r>
                        <a:rPr lang="en-US" sz="1800" dirty="0">
                          <a:latin typeface="Arial" pitchFamily="34" charset="0"/>
                          <a:cs typeface="Arial" pitchFamily="34" charset="0"/>
                        </a:rPr>
                        <a:t>91</a:t>
                      </a:r>
                      <a:endParaRPr lang="ru-RU" sz="1800" dirty="0">
                        <a:latin typeface="Arial" pitchFamily="34" charset="0"/>
                        <a:cs typeface="Arial" pitchFamily="34" charset="0"/>
                      </a:endParaRPr>
                    </a:p>
                  </a:txBody>
                  <a:tcPr/>
                </a:tc>
                <a:tc>
                  <a:txBody>
                    <a:bodyPr/>
                    <a:lstStyle/>
                    <a:p>
                      <a:pPr algn="ctr"/>
                      <a:r>
                        <a:rPr lang="en-US" sz="1800" dirty="0">
                          <a:latin typeface="Arial" pitchFamily="34" charset="0"/>
                          <a:cs typeface="Arial" pitchFamily="34" charset="0"/>
                        </a:rPr>
                        <a:t>52</a:t>
                      </a:r>
                      <a:endParaRPr lang="ru-RU" sz="1800" dirty="0">
                        <a:latin typeface="Arial" pitchFamily="34" charset="0"/>
                        <a:cs typeface="Arial" pitchFamily="34" charset="0"/>
                      </a:endParaRPr>
                    </a:p>
                  </a:txBody>
                  <a:tcPr/>
                </a:tc>
                <a:tc>
                  <a:txBody>
                    <a:bodyPr/>
                    <a:lstStyle/>
                    <a:p>
                      <a:pPr algn="ctr"/>
                      <a:r>
                        <a:rPr lang="en-US" sz="1800" dirty="0">
                          <a:latin typeface="Arial" pitchFamily="34" charset="0"/>
                          <a:cs typeface="Arial" pitchFamily="34" charset="0"/>
                        </a:rPr>
                        <a:t>95</a:t>
                      </a:r>
                      <a:endParaRPr lang="ru-RU" sz="1800" dirty="0">
                        <a:latin typeface="Arial" pitchFamily="34" charset="0"/>
                        <a:cs typeface="Arial"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 . .</a:t>
                      </a:r>
                      <a:endParaRPr lang="ru-RU" sz="1800" b="1" dirty="0">
                        <a:latin typeface="Arial" pitchFamily="34" charset="0"/>
                        <a:cs typeface="Arial" pitchFamily="34" charset="0"/>
                      </a:endParaRPr>
                    </a:p>
                  </a:txBody>
                  <a:tcPr/>
                </a:tc>
                <a:tc>
                  <a:txBody>
                    <a:bodyPr/>
                    <a:lstStyle/>
                    <a:p>
                      <a:pPr algn="ctr"/>
                      <a:r>
                        <a:rPr lang="en-US" sz="1800" dirty="0">
                          <a:latin typeface="Arial" pitchFamily="34" charset="0"/>
                          <a:cs typeface="Arial" pitchFamily="34" charset="0"/>
                        </a:rPr>
                        <a:t>92.3</a:t>
                      </a:r>
                      <a:endParaRPr lang="ru-RU" sz="1800" dirty="0">
                        <a:latin typeface="Arial" pitchFamily="34" charset="0"/>
                        <a:cs typeface="Arial" pitchFamily="34" charset="0"/>
                      </a:endParaRPr>
                    </a:p>
                  </a:txBody>
                  <a:tcPr/>
                </a:tc>
                <a:extLst>
                  <a:ext uri="{0D108BD9-81ED-4DB2-BD59-A6C34878D82A}">
                    <a16:rowId xmlns:a16="http://schemas.microsoft.com/office/drawing/2014/main" val="10009"/>
                  </a:ext>
                </a:extLst>
              </a:tr>
              <a:tr h="0">
                <a:tc>
                  <a:txBody>
                    <a:bodyPr/>
                    <a:lstStyle/>
                    <a:p>
                      <a:pPr algn="ctr"/>
                      <a:r>
                        <a:rPr lang="en-US" sz="1800" dirty="0">
                          <a:latin typeface="Arial" pitchFamily="34" charset="0"/>
                          <a:cs typeface="Arial" pitchFamily="34" charset="0"/>
                        </a:rPr>
                        <a:t>10</a:t>
                      </a:r>
                      <a:endParaRPr lang="ru-RU" sz="1800" dirty="0">
                        <a:latin typeface="Arial" pitchFamily="34" charset="0"/>
                        <a:cs typeface="Arial" pitchFamily="34" charset="0"/>
                      </a:endParaRPr>
                    </a:p>
                  </a:txBody>
                  <a:tcPr/>
                </a:tc>
                <a:tc>
                  <a:txBody>
                    <a:bodyPr/>
                    <a:lstStyle/>
                    <a:p>
                      <a:pPr algn="ctr"/>
                      <a:r>
                        <a:rPr lang="en-US" sz="1800" dirty="0">
                          <a:latin typeface="Arial" pitchFamily="34" charset="0"/>
                          <a:cs typeface="Arial" pitchFamily="34" charset="0"/>
                        </a:rPr>
                        <a:t>14</a:t>
                      </a:r>
                      <a:endParaRPr lang="ru-RU" sz="1800" dirty="0">
                        <a:latin typeface="Arial" pitchFamily="34" charset="0"/>
                        <a:cs typeface="Arial" pitchFamily="34" charset="0"/>
                      </a:endParaRPr>
                    </a:p>
                  </a:txBody>
                  <a:tcPr/>
                </a:tc>
                <a:tc>
                  <a:txBody>
                    <a:bodyPr/>
                    <a:lstStyle/>
                    <a:p>
                      <a:pPr algn="ctr"/>
                      <a:r>
                        <a:rPr lang="en-US" sz="1800" dirty="0">
                          <a:latin typeface="Arial" pitchFamily="34" charset="0"/>
                          <a:cs typeface="Arial" pitchFamily="34" charset="0"/>
                        </a:rPr>
                        <a:t>98</a:t>
                      </a:r>
                      <a:endParaRPr lang="ru-RU" sz="1800" dirty="0">
                        <a:latin typeface="Arial" pitchFamily="34" charset="0"/>
                        <a:cs typeface="Arial" pitchFamily="34" charset="0"/>
                      </a:endParaRPr>
                    </a:p>
                  </a:txBody>
                  <a:tcPr/>
                </a:tc>
                <a:tc>
                  <a:txBody>
                    <a:bodyPr/>
                    <a:lstStyle/>
                    <a:p>
                      <a:pPr algn="ctr"/>
                      <a:r>
                        <a:rPr lang="en-US" sz="1800" dirty="0">
                          <a:latin typeface="Arial" pitchFamily="34" charset="0"/>
                          <a:cs typeface="Arial" pitchFamily="34" charset="0"/>
                        </a:rPr>
                        <a:t>35</a:t>
                      </a:r>
                      <a:endParaRPr lang="ru-RU" sz="1800" dirty="0">
                        <a:latin typeface="Arial" pitchFamily="34" charset="0"/>
                        <a:cs typeface="Arial" pitchFamily="34" charset="0"/>
                      </a:endParaRPr>
                    </a:p>
                  </a:txBody>
                  <a:tcPr/>
                </a:tc>
                <a:tc>
                  <a:txBody>
                    <a:bodyPr/>
                    <a:lstStyle/>
                    <a:p>
                      <a:pPr algn="ctr"/>
                      <a:r>
                        <a:rPr lang="en-US" sz="1800" dirty="0">
                          <a:latin typeface="Arial" pitchFamily="34" charset="0"/>
                          <a:cs typeface="Arial" pitchFamily="34" charset="0"/>
                        </a:rPr>
                        <a:t>99</a:t>
                      </a:r>
                      <a:endParaRPr lang="ru-RU" sz="1800" dirty="0">
                        <a:latin typeface="Arial" pitchFamily="34" charset="0"/>
                        <a:cs typeface="Arial" pitchFamily="34" charset="0"/>
                      </a:endParaRPr>
                    </a:p>
                  </a:txBody>
                  <a:tcPr/>
                </a:tc>
                <a:tc>
                  <a:txBody>
                    <a:bodyPr/>
                    <a:lstStyle/>
                    <a:p>
                      <a:pPr algn="ctr"/>
                      <a:r>
                        <a:rPr lang="en-US" sz="1800" dirty="0">
                          <a:latin typeface="Arial" pitchFamily="34" charset="0"/>
                          <a:cs typeface="Arial" pitchFamily="34" charset="0"/>
                        </a:rPr>
                        <a:t>54</a:t>
                      </a:r>
                      <a:endParaRPr lang="ru-RU" sz="1800" dirty="0">
                        <a:latin typeface="Arial" pitchFamily="34" charset="0"/>
                        <a:cs typeface="Arial"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 . .</a:t>
                      </a:r>
                      <a:endParaRPr lang="ru-RU" sz="1800" b="1" dirty="0">
                        <a:latin typeface="Arial" pitchFamily="34" charset="0"/>
                        <a:cs typeface="Arial" pitchFamily="34" charset="0"/>
                      </a:endParaRPr>
                    </a:p>
                  </a:txBody>
                  <a:tcPr/>
                </a:tc>
                <a:tc>
                  <a:txBody>
                    <a:bodyPr/>
                    <a:lstStyle/>
                    <a:p>
                      <a:pPr algn="ctr"/>
                      <a:r>
                        <a:rPr lang="en-US" sz="1800" dirty="0">
                          <a:latin typeface="Arial" pitchFamily="34" charset="0"/>
                          <a:cs typeface="Arial" pitchFamily="34" charset="0"/>
                        </a:rPr>
                        <a:t>100.5</a:t>
                      </a:r>
                      <a:endParaRPr lang="ru-RU" sz="1800" dirty="0">
                        <a:latin typeface="Arial" pitchFamily="34" charset="0"/>
                        <a:cs typeface="Arial" pitchFamily="34" charset="0"/>
                      </a:endParaRPr>
                    </a:p>
                  </a:txBody>
                  <a:tcPr/>
                </a:tc>
                <a:extLst>
                  <a:ext uri="{0D108BD9-81ED-4DB2-BD59-A6C34878D82A}">
                    <a16:rowId xmlns:a16="http://schemas.microsoft.com/office/drawing/2014/main" val="10010"/>
                  </a:ext>
                </a:extLst>
              </a:tr>
              <a:tr h="0">
                <a:tc>
                  <a:txBody>
                    <a:bodyPr/>
                    <a:lstStyle/>
                    <a:p>
                      <a:pPr algn="ctr"/>
                      <a:r>
                        <a:rPr lang="en-US" sz="1000" b="1" dirty="0">
                          <a:latin typeface="Arial" pitchFamily="34" charset="0"/>
                          <a:cs typeface="Arial" pitchFamily="34" charset="0"/>
                        </a:rPr>
                        <a:t>. . .</a:t>
                      </a:r>
                      <a:endParaRPr lang="ru-RU" sz="1000" b="1" dirty="0">
                        <a:latin typeface="Arial" pitchFamily="34" charset="0"/>
                        <a:cs typeface="Arial" pitchFamily="34" charset="0"/>
                      </a:endParaRPr>
                    </a:p>
                  </a:txBody>
                  <a:tcPr/>
                </a:tc>
                <a:tc>
                  <a:txBody>
                    <a:bodyPr/>
                    <a:lstStyle/>
                    <a:p>
                      <a:pPr algn="ctr"/>
                      <a:endParaRPr lang="ru-RU" sz="1000" dirty="0">
                        <a:latin typeface="Arial" pitchFamily="34" charset="0"/>
                        <a:cs typeface="Arial" pitchFamily="34" charset="0"/>
                      </a:endParaRPr>
                    </a:p>
                  </a:txBody>
                  <a:tcPr/>
                </a:tc>
                <a:tc>
                  <a:txBody>
                    <a:bodyPr/>
                    <a:lstStyle/>
                    <a:p>
                      <a:pPr algn="ctr"/>
                      <a:endParaRPr lang="ru-RU" sz="1000" dirty="0">
                        <a:latin typeface="Arial" pitchFamily="34" charset="0"/>
                        <a:cs typeface="Arial" pitchFamily="34" charset="0"/>
                      </a:endParaRPr>
                    </a:p>
                  </a:txBody>
                  <a:tcPr/>
                </a:tc>
                <a:tc>
                  <a:txBody>
                    <a:bodyPr/>
                    <a:lstStyle/>
                    <a:p>
                      <a:pPr algn="ctr"/>
                      <a:endParaRPr lang="ru-RU" sz="1000" dirty="0">
                        <a:latin typeface="Arial" pitchFamily="34" charset="0"/>
                        <a:cs typeface="Arial" pitchFamily="34" charset="0"/>
                      </a:endParaRPr>
                    </a:p>
                  </a:txBody>
                  <a:tcPr/>
                </a:tc>
                <a:tc>
                  <a:txBody>
                    <a:bodyPr/>
                    <a:lstStyle/>
                    <a:p>
                      <a:pPr algn="ctr"/>
                      <a:endParaRPr lang="ru-RU" sz="1000" dirty="0">
                        <a:latin typeface="Arial" pitchFamily="34" charset="0"/>
                        <a:cs typeface="Arial" pitchFamily="34" charset="0"/>
                      </a:endParaRPr>
                    </a:p>
                  </a:txBody>
                  <a:tcPr/>
                </a:tc>
                <a:tc>
                  <a:txBody>
                    <a:bodyPr/>
                    <a:lstStyle/>
                    <a:p>
                      <a:pPr algn="ctr"/>
                      <a:endParaRPr lang="ru-RU" sz="1000" dirty="0">
                        <a:latin typeface="Arial" pitchFamily="34" charset="0"/>
                        <a:cs typeface="Arial" pitchFamily="34" charset="0"/>
                      </a:endParaRPr>
                    </a:p>
                  </a:txBody>
                  <a:tcPr/>
                </a:tc>
                <a:tc>
                  <a:txBody>
                    <a:bodyPr/>
                    <a:lstStyle/>
                    <a:p>
                      <a:pPr algn="ctr"/>
                      <a:endParaRPr lang="ru-RU" sz="1000" b="1" dirty="0">
                        <a:latin typeface="Arial" pitchFamily="34" charset="0"/>
                        <a:cs typeface="Arial"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latin typeface="Arial" pitchFamily="34" charset="0"/>
                          <a:cs typeface="Arial" pitchFamily="34" charset="0"/>
                        </a:rPr>
                        <a:t>. . .</a:t>
                      </a:r>
                      <a:endParaRPr lang="ru-RU" sz="1000" b="1" dirty="0">
                        <a:latin typeface="Arial" pitchFamily="34" charset="0"/>
                        <a:cs typeface="Arial" pitchFamily="34" charset="0"/>
                      </a:endParaRPr>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055501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513" y="0"/>
            <a:ext cx="7105098" cy="1325563"/>
          </a:xfrm>
        </p:spPr>
        <p:txBody>
          <a:bodyPr/>
          <a:lstStyle/>
          <a:p>
            <a:pPr algn="ctr"/>
            <a:r>
              <a:rPr lang="en-CA" dirty="0"/>
              <a:t>Simulation Example: haphazard choice</a:t>
            </a:r>
            <a:endParaRPr lang="en-CA" baseline="-25000" dirty="0"/>
          </a:p>
        </p:txBody>
      </p:sp>
      <mc:AlternateContent xmlns:mc="http://schemas.openxmlformats.org/markup-compatibility/2006" xmlns:a14="http://schemas.microsoft.com/office/drawing/2010/main">
        <mc:Choice Requires="a14">
          <p:sp>
            <p:nvSpPr>
              <p:cNvPr id="4" name="TextBox 3"/>
              <p:cNvSpPr txBox="1"/>
              <p:nvPr/>
            </p:nvSpPr>
            <p:spPr>
              <a:xfrm>
                <a:off x="291547" y="1325563"/>
                <a:ext cx="8744503" cy="1938992"/>
              </a:xfrm>
              <a:prstGeom prst="rect">
                <a:avLst/>
              </a:prstGeom>
              <a:noFill/>
            </p:spPr>
            <p:txBody>
              <a:bodyPr wrap="square" rtlCol="0">
                <a:spAutoFit/>
              </a:bodyPr>
              <a:lstStyle/>
              <a:p>
                <a:pPr marL="457200" indent="-457200">
                  <a:buAutoNum type="arabicParenR"/>
                </a:pPr>
                <a:r>
                  <a:rPr lang="en-CA" sz="2400" dirty="0">
                    <a:latin typeface="Arial" panose="020B0604020202020204" pitchFamily="34" charset="0"/>
                    <a:cs typeface="Arial" panose="020B0604020202020204" pitchFamily="34" charset="0"/>
                  </a:rPr>
                  <a:t>Randomly draw 315 two-digit numbers between 10 and 99</a:t>
                </a:r>
              </a:p>
              <a:p>
                <a:pPr marL="457200" indent="-457200">
                  <a:buAutoNum type="arabicParenR"/>
                </a:pPr>
                <a:r>
                  <a:rPr lang="en-CA" sz="2400" dirty="0">
                    <a:latin typeface="Arial" panose="020B0604020202020204" pitchFamily="34" charset="0"/>
                    <a:cs typeface="Arial" panose="020B0604020202020204" pitchFamily="34" charset="0"/>
                  </a:rPr>
                  <a:t>Calculate test statistic (</a:t>
                </a:r>
                <a14:m>
                  <m:oMath xmlns:m="http://schemas.openxmlformats.org/officeDocument/2006/math">
                    <m:sSup>
                      <m:sSupPr>
                        <m:ctrlPr>
                          <a:rPr lang="el-GR" sz="2400" i="1">
                            <a:latin typeface="Cambria Math" panose="02040503050406030204" pitchFamily="18" charset="0"/>
                            <a:cs typeface="Arial" panose="020B0604020202020204" pitchFamily="34" charset="0"/>
                          </a:rPr>
                        </m:ctrlPr>
                      </m:sSupPr>
                      <m:e>
                        <m:r>
                          <m:rPr>
                            <m:sty m:val="p"/>
                          </m:rPr>
                          <a:rPr lang="el-GR" sz="2400" i="1">
                            <a:latin typeface="Cambria Math" panose="02040503050406030204" pitchFamily="18" charset="0"/>
                            <a:cs typeface="Arial" panose="020B0604020202020204" pitchFamily="34" charset="0"/>
                          </a:rPr>
                          <m:t>χ</m:t>
                        </m:r>
                      </m:e>
                      <m:sup>
                        <m:r>
                          <a:rPr lang="en-CA" sz="2400" i="1">
                            <a:latin typeface="Cambria Math" panose="02040503050406030204" pitchFamily="18" charset="0"/>
                            <a:cs typeface="Arial" panose="020B0604020202020204" pitchFamily="34" charset="0"/>
                          </a:rPr>
                          <m:t>2</m:t>
                        </m:r>
                      </m:sup>
                    </m:sSup>
                  </m:oMath>
                </a14:m>
                <a:r>
                  <a:rPr lang="en-CA" sz="2400" dirty="0">
                    <a:latin typeface="Arial" panose="020B0604020202020204" pitchFamily="34" charset="0"/>
                    <a:cs typeface="Arial" panose="020B0604020202020204" pitchFamily="34" charset="0"/>
                  </a:rPr>
                  <a:t>)</a:t>
                </a:r>
              </a:p>
              <a:p>
                <a:pPr marL="457200" indent="-457200">
                  <a:buAutoNum type="arabicParenR"/>
                </a:pPr>
                <a:r>
                  <a:rPr lang="en-CA" sz="2400" dirty="0">
                    <a:latin typeface="Arial" panose="020B0604020202020204" pitchFamily="34" charset="0"/>
                    <a:cs typeface="Arial" panose="020B0604020202020204" pitchFamily="34" charset="0"/>
                  </a:rPr>
                  <a:t>Repeat 1 &amp; 2 many times (e.g., 10000)</a:t>
                </a:r>
              </a:p>
              <a:p>
                <a:pPr marL="457200" indent="-457200">
                  <a:buAutoNum type="arabicParenR"/>
                </a:pPr>
                <a:r>
                  <a:rPr lang="en-CA" sz="2400" dirty="0">
                    <a:latin typeface="Arial" panose="020B0604020202020204" pitchFamily="34" charset="0"/>
                    <a:cs typeface="Arial" panose="020B0604020202020204" pitchFamily="34" charset="0"/>
                  </a:rPr>
                  <a:t>Use simulated values of test statistic to generate null distribution</a:t>
                </a:r>
              </a:p>
            </p:txBody>
          </p:sp>
        </mc:Choice>
        <mc:Fallback xmlns="">
          <p:sp>
            <p:nvSpPr>
              <p:cNvPr id="4" name="TextBox 3"/>
              <p:cNvSpPr txBox="1">
                <a:spLocks noRot="1" noChangeAspect="1" noMove="1" noResize="1" noEditPoints="1" noAdjustHandles="1" noChangeArrowheads="1" noChangeShapeType="1" noTextEdit="1"/>
              </p:cNvSpPr>
              <p:nvPr/>
            </p:nvSpPr>
            <p:spPr>
              <a:xfrm>
                <a:off x="291547" y="1325563"/>
                <a:ext cx="8744503" cy="1938992"/>
              </a:xfrm>
              <a:prstGeom prst="rect">
                <a:avLst/>
              </a:prstGeom>
              <a:blipFill rotWithShape="0">
                <a:blip r:embed="rId3"/>
                <a:stretch>
                  <a:fillRect l="-976" t="-2194" b="-6270"/>
                </a:stretch>
              </a:blipFill>
            </p:spPr>
            <p:txBody>
              <a:bodyPr/>
              <a:lstStyle/>
              <a:p>
                <a:r>
                  <a:rPr lang="en-CA">
                    <a:noFill/>
                  </a:rPr>
                  <a:t> </a:t>
                </a:r>
              </a:p>
            </p:txBody>
          </p:sp>
        </mc:Fallback>
      </mc:AlternateContent>
      <p:pic>
        <p:nvPicPr>
          <p:cNvPr id="6" name="Picture Placeholder 5" descr="A histogram represents the null distribution for the x square statistic distribution.&#10;The vertical axis represents Frequency ranging from 0 to 800 with increments of 100. The horizontal axis represents Simulated x square ranging from 40 to 160 with increments of 20. The approximate data of the histogram are as follows. The distribution starts at 45 on the horizontal axis corresponding to the frequency 10 and gradually increases to the peak frequency of 790 corresponding to 83 on the horizontal axis and again decreases gradually and ends at the frequency 10 corresponding to 134 on the horizontal axis. A bar extending up to the frequency 5 is shown between the points 138 and 140 on the horizontal axis and another bar extending up to the frequency 2 is shown between the points 144 to 146 on the horizontal axis.&#10;FIGURE 19.1-2 The null distribution for the 2 χ statistic based on 10,000 simulated random samples from an imaginary population conforming to the null hypothesis (Example 19.1). The test statistic calculated from the data, 1231.0 2 χ = , is far greater than for any of the simulated samples.">
            <a:extLst>
              <a:ext uri="{FF2B5EF4-FFF2-40B4-BE49-F238E27FC236}">
                <a16:creationId xmlns:a16="http://schemas.microsoft.com/office/drawing/2014/main" id="{79C891D8-D546-4481-A399-817DE63B41E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1450" y="3664005"/>
            <a:ext cx="4248360" cy="3193995"/>
          </a:xfrm>
          <a:prstGeom prst="rect">
            <a:avLst/>
          </a:prstGeom>
        </p:spPr>
      </p:pic>
    </p:spTree>
    <p:extLst>
      <p:ext uri="{BB962C8B-B14F-4D97-AF65-F5344CB8AC3E}">
        <p14:creationId xmlns:p14="http://schemas.microsoft.com/office/powerpoint/2010/main" val="3104678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Learning Objectives</a:t>
            </a:r>
          </a:p>
        </p:txBody>
      </p:sp>
      <p:sp>
        <p:nvSpPr>
          <p:cNvPr id="4" name="Content Placeholder 2"/>
          <p:cNvSpPr>
            <a:spLocks noGrp="1"/>
          </p:cNvSpPr>
          <p:nvPr>
            <p:ph idx="1"/>
          </p:nvPr>
        </p:nvSpPr>
        <p:spPr>
          <a:xfrm>
            <a:off x="606982" y="1432719"/>
            <a:ext cx="7613043" cy="4351338"/>
          </a:xfrm>
        </p:spPr>
        <p:txBody>
          <a:bodyPr>
            <a:noAutofit/>
          </a:bodyPr>
          <a:lstStyle/>
          <a:p>
            <a:pPr marL="514350" indent="-514350">
              <a:lnSpc>
                <a:spcPct val="100000"/>
              </a:lnSpc>
              <a:buFont typeface="+mj-lt"/>
              <a:buAutoNum type="arabicPeriod"/>
            </a:pPr>
            <a:r>
              <a:rPr lang="en-US" dirty="0">
                <a:ea typeface="Helvetica" charset="0"/>
              </a:rPr>
              <a:t>Use simulation for hypothesis testing</a:t>
            </a:r>
          </a:p>
          <a:p>
            <a:pPr marL="514350" indent="-514350">
              <a:lnSpc>
                <a:spcPct val="100000"/>
              </a:lnSpc>
              <a:buFont typeface="+mj-lt"/>
              <a:buAutoNum type="arabicPeriod"/>
            </a:pPr>
            <a:r>
              <a:rPr lang="en-US" dirty="0">
                <a:ea typeface="Helvetica" charset="0"/>
              </a:rPr>
              <a:t>Use bootstrapping to calculate the standard error of an estimate and the confidence interval of a parameter</a:t>
            </a:r>
          </a:p>
        </p:txBody>
      </p:sp>
    </p:spTree>
    <p:extLst>
      <p:ext uri="{BB962C8B-B14F-4D97-AF65-F5344CB8AC3E}">
        <p14:creationId xmlns:p14="http://schemas.microsoft.com/office/powerpoint/2010/main" val="3072003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513" y="0"/>
            <a:ext cx="7105098" cy="1325563"/>
          </a:xfrm>
        </p:spPr>
        <p:txBody>
          <a:bodyPr/>
          <a:lstStyle/>
          <a:p>
            <a:pPr algn="ctr"/>
            <a:r>
              <a:rPr lang="en-CA" dirty="0"/>
              <a:t>Simulation Example: haphazard choice</a:t>
            </a:r>
            <a:endParaRPr lang="en-CA" baseline="-25000" dirty="0"/>
          </a:p>
        </p:txBody>
      </p:sp>
      <mc:AlternateContent xmlns:mc="http://schemas.openxmlformats.org/markup-compatibility/2006" xmlns:a14="http://schemas.microsoft.com/office/drawing/2010/main">
        <mc:Choice Requires="a14">
          <p:sp>
            <p:nvSpPr>
              <p:cNvPr id="4" name="TextBox 3"/>
              <p:cNvSpPr txBox="1"/>
              <p:nvPr/>
            </p:nvSpPr>
            <p:spPr>
              <a:xfrm>
                <a:off x="291547" y="1325563"/>
                <a:ext cx="8744503" cy="2308324"/>
              </a:xfrm>
              <a:prstGeom prst="rect">
                <a:avLst/>
              </a:prstGeom>
              <a:noFill/>
            </p:spPr>
            <p:txBody>
              <a:bodyPr wrap="square" rtlCol="0">
                <a:spAutoFit/>
              </a:bodyPr>
              <a:lstStyle/>
              <a:p>
                <a:pPr marL="457200" indent="-457200">
                  <a:buAutoNum type="arabicParenR"/>
                </a:pPr>
                <a:r>
                  <a:rPr lang="en-CA" sz="2400" dirty="0">
                    <a:latin typeface="Arial" panose="020B0604020202020204" pitchFamily="34" charset="0"/>
                    <a:cs typeface="Arial" panose="020B0604020202020204" pitchFamily="34" charset="0"/>
                  </a:rPr>
                  <a:t>Randomly draw 315 two-digit numbers between 10 and 99</a:t>
                </a:r>
              </a:p>
              <a:p>
                <a:pPr marL="457200" indent="-457200">
                  <a:buAutoNum type="arabicParenR"/>
                </a:pPr>
                <a:r>
                  <a:rPr lang="en-CA" sz="2400" dirty="0">
                    <a:latin typeface="Arial" panose="020B0604020202020204" pitchFamily="34" charset="0"/>
                    <a:cs typeface="Arial" panose="020B0604020202020204" pitchFamily="34" charset="0"/>
                  </a:rPr>
                  <a:t>Calculate test statistic (</a:t>
                </a:r>
                <a14:m>
                  <m:oMath xmlns:m="http://schemas.openxmlformats.org/officeDocument/2006/math">
                    <m:sSup>
                      <m:sSupPr>
                        <m:ctrlPr>
                          <a:rPr lang="el-GR" sz="2400" i="1">
                            <a:latin typeface="Cambria Math" panose="02040503050406030204" pitchFamily="18" charset="0"/>
                            <a:cs typeface="Arial" panose="020B0604020202020204" pitchFamily="34" charset="0"/>
                          </a:rPr>
                        </m:ctrlPr>
                      </m:sSupPr>
                      <m:e>
                        <m:r>
                          <m:rPr>
                            <m:sty m:val="p"/>
                          </m:rPr>
                          <a:rPr lang="el-GR" sz="2400" i="1">
                            <a:latin typeface="Cambria Math" panose="02040503050406030204" pitchFamily="18" charset="0"/>
                            <a:cs typeface="Arial" panose="020B0604020202020204" pitchFamily="34" charset="0"/>
                          </a:rPr>
                          <m:t>χ</m:t>
                        </m:r>
                      </m:e>
                      <m:sup>
                        <m:r>
                          <a:rPr lang="en-CA" sz="2400" i="1">
                            <a:latin typeface="Cambria Math" panose="02040503050406030204" pitchFamily="18" charset="0"/>
                            <a:cs typeface="Arial" panose="020B0604020202020204" pitchFamily="34" charset="0"/>
                          </a:rPr>
                          <m:t>2</m:t>
                        </m:r>
                      </m:sup>
                    </m:sSup>
                  </m:oMath>
                </a14:m>
                <a:r>
                  <a:rPr lang="en-CA" sz="2400" dirty="0">
                    <a:latin typeface="Arial" panose="020B0604020202020204" pitchFamily="34" charset="0"/>
                    <a:cs typeface="Arial" panose="020B0604020202020204" pitchFamily="34" charset="0"/>
                  </a:rPr>
                  <a:t>)</a:t>
                </a:r>
              </a:p>
              <a:p>
                <a:pPr marL="457200" indent="-457200">
                  <a:buAutoNum type="arabicParenR"/>
                </a:pPr>
                <a:r>
                  <a:rPr lang="en-CA" sz="2400" dirty="0">
                    <a:latin typeface="Arial" panose="020B0604020202020204" pitchFamily="34" charset="0"/>
                    <a:cs typeface="Arial" panose="020B0604020202020204" pitchFamily="34" charset="0"/>
                  </a:rPr>
                  <a:t>Repeat 1 &amp; 2 many times (e.g., 10000)</a:t>
                </a:r>
              </a:p>
              <a:p>
                <a:pPr marL="457200" indent="-457200">
                  <a:buAutoNum type="arabicParenR"/>
                </a:pPr>
                <a:r>
                  <a:rPr lang="en-CA" sz="2400" dirty="0">
                    <a:latin typeface="Arial" panose="020B0604020202020204" pitchFamily="34" charset="0"/>
                    <a:cs typeface="Arial" panose="020B0604020202020204" pitchFamily="34" charset="0"/>
                  </a:rPr>
                  <a:t>Use simulated values of test statistic to generate null distribution</a:t>
                </a:r>
              </a:p>
              <a:p>
                <a:pPr marL="457200" indent="-457200">
                  <a:buAutoNum type="arabicParenR"/>
                </a:pPr>
                <a:r>
                  <a:rPr lang="en-CA" sz="2400" dirty="0">
                    <a:latin typeface="Arial" panose="020B0604020202020204" pitchFamily="34" charset="0"/>
                    <a:cs typeface="Arial" panose="020B0604020202020204" pitchFamily="34" charset="0"/>
                  </a:rPr>
                  <a:t>Compare test statistic from data to the null distribution</a:t>
                </a:r>
              </a:p>
            </p:txBody>
          </p:sp>
        </mc:Choice>
        <mc:Fallback xmlns="">
          <p:sp>
            <p:nvSpPr>
              <p:cNvPr id="4" name="TextBox 3"/>
              <p:cNvSpPr txBox="1">
                <a:spLocks noRot="1" noChangeAspect="1" noMove="1" noResize="1" noEditPoints="1" noAdjustHandles="1" noChangeArrowheads="1" noChangeShapeType="1" noTextEdit="1"/>
              </p:cNvSpPr>
              <p:nvPr/>
            </p:nvSpPr>
            <p:spPr>
              <a:xfrm>
                <a:off x="291547" y="1325563"/>
                <a:ext cx="8744503" cy="2308324"/>
              </a:xfrm>
              <a:prstGeom prst="rect">
                <a:avLst/>
              </a:prstGeom>
              <a:blipFill rotWithShape="0">
                <a:blip r:embed="rId3"/>
                <a:stretch>
                  <a:fillRect l="-976" t="-1847" b="-5277"/>
                </a:stretch>
              </a:blipFill>
            </p:spPr>
            <p:txBody>
              <a:bodyPr/>
              <a:lstStyle/>
              <a:p>
                <a:r>
                  <a:rPr lang="en-CA">
                    <a:noFill/>
                  </a:rPr>
                  <a:t> </a:t>
                </a:r>
              </a:p>
            </p:txBody>
          </p:sp>
        </mc:Fallback>
      </mc:AlternateContent>
      <p:pic>
        <p:nvPicPr>
          <p:cNvPr id="6" name="Picture Placeholder 5" descr="A histogram represents the null distribution for the x square statistic distribution.&#10;The vertical axis represents Frequency ranging from 0 to 800 with increments of 100. The horizontal axis represents Simulated x square ranging from 40 to 160 with increments of 20. The approximate data of the histogram are as follows. The distribution starts at 45 on the horizontal axis corresponding to the frequency 10 and gradually increases to the peak frequency of 790 corresponding to 83 on the horizontal axis and again decreases gradually and ends at the frequency 10 corresponding to 134 on the horizontal axis. A bar extending up to the frequency 5 is shown between the points 138 and 140 on the horizontal axis and another bar extending up to the frequency 2 is shown between the points 144 to 146 on the horizontal axis.&#10;FIGURE 19.1-2 The null distribution for the 2 χ statistic based on 10,000 simulated random samples from an imaginary population conforming to the null hypothesis (Example 19.1). The test statistic calculated from the data, 1231.0 2 χ = , is far greater than for any of the simulated samples.">
            <a:extLst>
              <a:ext uri="{FF2B5EF4-FFF2-40B4-BE49-F238E27FC236}">
                <a16:creationId xmlns:a16="http://schemas.microsoft.com/office/drawing/2014/main" id="{79C891D8-D546-4481-A399-817DE63B41E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1450" y="3664005"/>
            <a:ext cx="4248360" cy="3193995"/>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5499651" y="3882887"/>
                <a:ext cx="2067339" cy="830997"/>
              </a:xfrm>
              <a:prstGeom prst="rect">
                <a:avLst/>
              </a:prstGeom>
              <a:noFill/>
            </p:spPr>
            <p:txBody>
              <a:bodyPr wrap="square" rtlCol="0">
                <a:spAutoFit/>
              </a:bodyPr>
              <a:lstStyle/>
              <a:p>
                <a14:m>
                  <m:oMath xmlns:m="http://schemas.openxmlformats.org/officeDocument/2006/math">
                    <m:sSup>
                      <m:sSupPr>
                        <m:ctrlPr>
                          <a:rPr lang="el-GR" sz="2400" i="1">
                            <a:latin typeface="Cambria Math" panose="02040503050406030204" pitchFamily="18" charset="0"/>
                            <a:cs typeface="Arial" panose="020B0604020202020204" pitchFamily="34" charset="0"/>
                          </a:rPr>
                        </m:ctrlPr>
                      </m:sSupPr>
                      <m:e>
                        <m:r>
                          <m:rPr>
                            <m:sty m:val="p"/>
                          </m:rPr>
                          <a:rPr lang="el-GR" sz="2400" i="1">
                            <a:latin typeface="Cambria Math" panose="02040503050406030204" pitchFamily="18" charset="0"/>
                            <a:cs typeface="Arial" panose="020B0604020202020204" pitchFamily="34" charset="0"/>
                          </a:rPr>
                          <m:t>χ</m:t>
                        </m:r>
                      </m:e>
                      <m:sup>
                        <m:r>
                          <a:rPr lang="en-CA" sz="2400" i="1">
                            <a:latin typeface="Cambria Math" panose="02040503050406030204" pitchFamily="18" charset="0"/>
                            <a:cs typeface="Arial" panose="020B0604020202020204" pitchFamily="34" charset="0"/>
                          </a:rPr>
                          <m:t>2</m:t>
                        </m:r>
                      </m:sup>
                    </m:sSup>
                  </m:oMath>
                </a14:m>
                <a:r>
                  <a:rPr lang="en-CA" sz="2400" dirty="0">
                    <a:latin typeface="Arial" panose="020B0604020202020204" pitchFamily="34" charset="0"/>
                    <a:cs typeface="Arial" panose="020B0604020202020204" pitchFamily="34" charset="0"/>
                  </a:rPr>
                  <a:t> = 1231.0</a:t>
                </a:r>
              </a:p>
              <a:p>
                <a:r>
                  <a:rPr lang="en-CA" sz="2400" dirty="0">
                    <a:latin typeface="Arial" panose="020B0604020202020204" pitchFamily="34" charset="0"/>
                    <a:cs typeface="Arial" panose="020B0604020202020204" pitchFamily="34" charset="0"/>
                  </a:rPr>
                  <a:t>P&lt;1 in 10000</a:t>
                </a:r>
              </a:p>
            </p:txBody>
          </p:sp>
        </mc:Choice>
        <mc:Fallback xmlns="">
          <p:sp>
            <p:nvSpPr>
              <p:cNvPr id="8" name="TextBox 7"/>
              <p:cNvSpPr txBox="1">
                <a:spLocks noRot="1" noChangeAspect="1" noMove="1" noResize="1" noEditPoints="1" noAdjustHandles="1" noChangeArrowheads="1" noChangeShapeType="1" noTextEdit="1"/>
              </p:cNvSpPr>
              <p:nvPr/>
            </p:nvSpPr>
            <p:spPr>
              <a:xfrm>
                <a:off x="5499651" y="3882887"/>
                <a:ext cx="2067339" cy="830997"/>
              </a:xfrm>
              <a:prstGeom prst="rect">
                <a:avLst/>
              </a:prstGeom>
              <a:blipFill rotWithShape="0">
                <a:blip r:embed="rId5"/>
                <a:stretch>
                  <a:fillRect l="-4425" t="-5147" r="-1180" b="-16912"/>
                </a:stretch>
              </a:blipFill>
            </p:spPr>
            <p:txBody>
              <a:bodyPr/>
              <a:lstStyle/>
              <a:p>
                <a:r>
                  <a:rPr lang="en-CA">
                    <a:noFill/>
                  </a:rPr>
                  <a:t> </a:t>
                </a:r>
              </a:p>
            </p:txBody>
          </p:sp>
        </mc:Fallback>
      </mc:AlternateContent>
    </p:spTree>
    <p:extLst>
      <p:ext uri="{BB962C8B-B14F-4D97-AF65-F5344CB8AC3E}">
        <p14:creationId xmlns:p14="http://schemas.microsoft.com/office/powerpoint/2010/main" val="4156636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Bootstrapping</a:t>
            </a:r>
          </a:p>
        </p:txBody>
      </p:sp>
      <p:sp>
        <p:nvSpPr>
          <p:cNvPr id="3" name="Content Placeholder 2"/>
          <p:cNvSpPr>
            <a:spLocks noGrp="1"/>
          </p:cNvSpPr>
          <p:nvPr>
            <p:ph idx="1"/>
          </p:nvPr>
        </p:nvSpPr>
        <p:spPr>
          <a:xfrm>
            <a:off x="212035" y="1140033"/>
            <a:ext cx="8627165" cy="4351338"/>
          </a:xfrm>
        </p:spPr>
        <p:txBody>
          <a:bodyPr/>
          <a:lstStyle/>
          <a:p>
            <a:r>
              <a:rPr lang="en-CA" dirty="0"/>
              <a:t>Uses resampling from the </a:t>
            </a:r>
            <a:r>
              <a:rPr lang="en-CA" b="1" dirty="0">
                <a:solidFill>
                  <a:schemeClr val="accent2">
                    <a:lumMod val="75000"/>
                  </a:schemeClr>
                </a:solidFill>
              </a:rPr>
              <a:t>data</a:t>
            </a:r>
            <a:r>
              <a:rPr lang="en-CA" dirty="0"/>
              <a:t> to approximate the sampling distribution of the estimate</a:t>
            </a:r>
          </a:p>
        </p:txBody>
      </p:sp>
      <p:pic>
        <p:nvPicPr>
          <p:cNvPr id="1026" name="Picture 2" descr="pair of worn boo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4660" y="4178426"/>
            <a:ext cx="4020366" cy="2679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1983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Bootstrapping</a:t>
            </a:r>
          </a:p>
        </p:txBody>
      </p:sp>
      <p:sp>
        <p:nvSpPr>
          <p:cNvPr id="3" name="Content Placeholder 2"/>
          <p:cNvSpPr>
            <a:spLocks noGrp="1"/>
          </p:cNvSpPr>
          <p:nvPr>
            <p:ph idx="1"/>
          </p:nvPr>
        </p:nvSpPr>
        <p:spPr>
          <a:xfrm>
            <a:off x="212035" y="1140033"/>
            <a:ext cx="8627165" cy="4351338"/>
          </a:xfrm>
        </p:spPr>
        <p:txBody>
          <a:bodyPr/>
          <a:lstStyle/>
          <a:p>
            <a:r>
              <a:rPr lang="en-CA" dirty="0"/>
              <a:t>Uses resampling from the </a:t>
            </a:r>
            <a:r>
              <a:rPr lang="en-CA" b="1" dirty="0">
                <a:solidFill>
                  <a:schemeClr val="accent2">
                    <a:lumMod val="75000"/>
                  </a:schemeClr>
                </a:solidFill>
              </a:rPr>
              <a:t>data</a:t>
            </a:r>
            <a:r>
              <a:rPr lang="en-CA" dirty="0"/>
              <a:t> to approximate the sampling distribution of the estimate</a:t>
            </a:r>
          </a:p>
          <a:p>
            <a:r>
              <a:rPr lang="en-CA" dirty="0"/>
              <a:t>Used to find a standard error of an estimate or confidence interval for a parameter estimate</a:t>
            </a:r>
          </a:p>
        </p:txBody>
      </p:sp>
      <p:pic>
        <p:nvPicPr>
          <p:cNvPr id="1026" name="Picture 2" descr="pair of worn boo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4660" y="4178426"/>
            <a:ext cx="4020366" cy="2679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1175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Bootstrapping</a:t>
            </a:r>
          </a:p>
        </p:txBody>
      </p:sp>
      <p:sp>
        <p:nvSpPr>
          <p:cNvPr id="3" name="Content Placeholder 2"/>
          <p:cNvSpPr>
            <a:spLocks noGrp="1"/>
          </p:cNvSpPr>
          <p:nvPr>
            <p:ph idx="1"/>
          </p:nvPr>
        </p:nvSpPr>
        <p:spPr>
          <a:xfrm>
            <a:off x="212035" y="1140033"/>
            <a:ext cx="8627165" cy="4351338"/>
          </a:xfrm>
        </p:spPr>
        <p:txBody>
          <a:bodyPr/>
          <a:lstStyle/>
          <a:p>
            <a:r>
              <a:rPr lang="en-CA" dirty="0"/>
              <a:t>Uses resampling from the </a:t>
            </a:r>
            <a:r>
              <a:rPr lang="en-CA" b="1" dirty="0">
                <a:solidFill>
                  <a:schemeClr val="accent2">
                    <a:lumMod val="75000"/>
                  </a:schemeClr>
                </a:solidFill>
              </a:rPr>
              <a:t>data</a:t>
            </a:r>
            <a:r>
              <a:rPr lang="en-CA" dirty="0"/>
              <a:t> to approximate the sampling distribution of the estimate</a:t>
            </a:r>
          </a:p>
          <a:p>
            <a:r>
              <a:rPr lang="en-CA" dirty="0"/>
              <a:t>Used to find a standard error of an estimate or confidence interval for a parameter estimate</a:t>
            </a:r>
          </a:p>
          <a:p>
            <a:r>
              <a:rPr lang="en-CA" dirty="0"/>
              <a:t>Useful when no formula is available for the standard error or when the sampling distribution of the estimate of interest is unknown</a:t>
            </a:r>
          </a:p>
        </p:txBody>
      </p:sp>
      <p:pic>
        <p:nvPicPr>
          <p:cNvPr id="1026" name="Picture 2" descr="pair of worn boo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4660" y="4178426"/>
            <a:ext cx="4020366" cy="2679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164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CA" dirty="0"/>
              <a:t>Bootstrapping: Estimating standard error and confidence interval</a:t>
            </a:r>
          </a:p>
        </p:txBody>
      </p:sp>
      <p:pic>
        <p:nvPicPr>
          <p:cNvPr id="5" name="Picture Placeholder 5" descr="A photo shows a chimpanzee.">
            <a:extLst>
              <a:ext uri="{FF2B5EF4-FFF2-40B4-BE49-F238E27FC236}">
                <a16:creationId xmlns:a16="http://schemas.microsoft.com/office/drawing/2014/main" id="{DF2CB464-410B-4FDD-9131-3228FAF221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0762" y="1325563"/>
            <a:ext cx="5490212" cy="5176488"/>
          </a:xfrm>
          <a:prstGeom prst="rect">
            <a:avLst/>
          </a:prstGeom>
        </p:spPr>
      </p:pic>
    </p:spTree>
    <p:extLst>
      <p:ext uri="{BB962C8B-B14F-4D97-AF65-F5344CB8AC3E}">
        <p14:creationId xmlns:p14="http://schemas.microsoft.com/office/powerpoint/2010/main" val="725091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25563"/>
          </a:xfrm>
        </p:spPr>
        <p:txBody>
          <a:bodyPr>
            <a:normAutofit fontScale="90000"/>
          </a:bodyPr>
          <a:lstStyle/>
          <a:p>
            <a:pPr algn="ctr"/>
            <a:r>
              <a:rPr lang="en-CA" dirty="0"/>
              <a:t>Bootstrapping: Estimating standard error and confidence interval</a:t>
            </a:r>
          </a:p>
        </p:txBody>
      </p:sp>
      <p:pic>
        <p:nvPicPr>
          <p:cNvPr id="5" name="Picture Placeholder 5" descr="A photo shows a chimpanzee.">
            <a:extLst>
              <a:ext uri="{FF2B5EF4-FFF2-40B4-BE49-F238E27FC236}">
                <a16:creationId xmlns:a16="http://schemas.microsoft.com/office/drawing/2014/main" id="{DF2CB464-410B-4FDD-9131-3228FAF221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5017" y="1497841"/>
            <a:ext cx="2403095" cy="2265776"/>
          </a:xfrm>
          <a:prstGeom prst="rect">
            <a:avLst/>
          </a:prstGeom>
        </p:spPr>
      </p:pic>
      <p:graphicFrame>
        <p:nvGraphicFramePr>
          <p:cNvPr id="4" name="Table Placeholder 2"/>
          <p:cNvGraphicFramePr>
            <a:graphicFrameLocks/>
          </p:cNvGraphicFramePr>
          <p:nvPr>
            <p:extLst>
              <p:ext uri="{D42A27DB-BD31-4B8C-83A1-F6EECF244321}">
                <p14:modId xmlns:p14="http://schemas.microsoft.com/office/powerpoint/2010/main" val="622490054"/>
              </p:ext>
            </p:extLst>
          </p:nvPr>
        </p:nvGraphicFramePr>
        <p:xfrm>
          <a:off x="4119494" y="1325563"/>
          <a:ext cx="4916556" cy="8359471"/>
        </p:xfrm>
        <a:graphic>
          <a:graphicData uri="http://schemas.openxmlformats.org/drawingml/2006/table">
            <a:tbl>
              <a:tblPr firstRow="1" bandRow="1"/>
              <a:tblGrid>
                <a:gridCol w="2395534">
                  <a:extLst>
                    <a:ext uri="{9D8B030D-6E8A-4147-A177-3AD203B41FA5}">
                      <a16:colId xmlns:a16="http://schemas.microsoft.com/office/drawing/2014/main" val="20000"/>
                    </a:ext>
                  </a:extLst>
                </a:gridCol>
                <a:gridCol w="2521022">
                  <a:extLst>
                    <a:ext uri="{9D8B030D-6E8A-4147-A177-3AD203B41FA5}">
                      <a16:colId xmlns:a16="http://schemas.microsoft.com/office/drawing/2014/main" val="20001"/>
                    </a:ext>
                  </a:extLst>
                </a:gridCol>
              </a:tblGrid>
              <a:tr h="397565">
                <a:tc>
                  <a:txBody>
                    <a:bodyPr/>
                    <a:lstStyle/>
                    <a:p>
                      <a:r>
                        <a:rPr lang="en-US" sz="2000" b="1" i="0" u="none" strike="noStrike" kern="1200" baseline="0" dirty="0">
                          <a:solidFill>
                            <a:schemeClr val="tx1"/>
                          </a:solidFill>
                          <a:latin typeface="Arial" panose="020B0604020202020204" pitchFamily="34" charset="0"/>
                          <a:ea typeface="+mn-ea"/>
                          <a:cs typeface="Arial" panose="020B0604020202020204" pitchFamily="34" charset="0"/>
                        </a:rPr>
                        <a:t>Name of chimp</a:t>
                      </a:r>
                      <a:endParaRPr lang="ru-RU" sz="2000" b="1" dirty="0">
                        <a:latin typeface="Arial" pitchFamily="34" charset="0"/>
                        <a:cs typeface="Arial" pitchFamily="34" charset="0"/>
                      </a:endParaRPr>
                    </a:p>
                  </a:txBody>
                  <a:tcPr anchor="b"/>
                </a:tc>
                <a:tc>
                  <a:txBody>
                    <a:bodyPr/>
                    <a:lstStyle/>
                    <a:p>
                      <a:pPr algn="ctr"/>
                      <a:r>
                        <a:rPr lang="en-US" sz="2000" b="1" i="0" u="none" strike="noStrike" kern="1200" baseline="0" dirty="0">
                          <a:solidFill>
                            <a:schemeClr val="tx1"/>
                          </a:solidFill>
                          <a:latin typeface="Arial" panose="020B0604020202020204" pitchFamily="34" charset="0"/>
                          <a:ea typeface="+mn-ea"/>
                          <a:cs typeface="Arial" panose="020B0604020202020204" pitchFamily="34" charset="0"/>
                        </a:rPr>
                        <a:t>Asymmetry score</a:t>
                      </a:r>
                      <a:endParaRPr lang="ru-RU" sz="2000" b="1" dirty="0">
                        <a:latin typeface="Arial" pitchFamily="34" charset="0"/>
                        <a:cs typeface="Arial" pitchFamily="34" charset="0"/>
                      </a:endParaRPr>
                    </a:p>
                  </a:txBody>
                  <a:tcPr anchor="b"/>
                </a:tc>
                <a:extLst>
                  <a:ext uri="{0D108BD9-81ED-4DB2-BD59-A6C34878D82A}">
                    <a16:rowId xmlns:a16="http://schemas.microsoft.com/office/drawing/2014/main" val="10000"/>
                  </a:ext>
                </a:extLst>
              </a:tr>
              <a:tr h="393863">
                <a:tc>
                  <a:txBody>
                    <a:bodyPr/>
                    <a:lstStyle/>
                    <a:p>
                      <a:r>
                        <a:rPr lang="en-US" sz="2000" b="0" i="0" u="none" strike="noStrike" kern="1200" baseline="0" dirty="0">
                          <a:solidFill>
                            <a:schemeClr val="tx1"/>
                          </a:solidFill>
                          <a:latin typeface="Arial" panose="020B0604020202020204" pitchFamily="34" charset="0"/>
                          <a:ea typeface="+mn-ea"/>
                          <a:cs typeface="Arial" panose="020B0604020202020204" pitchFamily="34" charset="0"/>
                        </a:rPr>
                        <a:t>Austin</a:t>
                      </a:r>
                      <a:endParaRPr lang="ru-RU" sz="2000" dirty="0">
                        <a:latin typeface="Arial" pitchFamily="34" charset="0"/>
                        <a:cs typeface="Arial" pitchFamily="34" charset="0"/>
                      </a:endParaRPr>
                    </a:p>
                  </a:txBody>
                  <a:tcPr/>
                </a:tc>
                <a:tc>
                  <a:txBody>
                    <a:bodyPr/>
                    <a:lstStyle/>
                    <a:p>
                      <a:pPr algn="ctr"/>
                      <a:r>
                        <a:rPr lang="en-US" sz="2000" dirty="0">
                          <a:latin typeface="Arial" pitchFamily="34" charset="0"/>
                          <a:cs typeface="Arial" pitchFamily="34" charset="0"/>
                        </a:rPr>
                        <a:t>0.30</a:t>
                      </a:r>
                      <a:endParaRPr lang="ru-RU" sz="2000" dirty="0">
                        <a:latin typeface="Arial" pitchFamily="34" charset="0"/>
                        <a:cs typeface="Arial" pitchFamily="34" charset="0"/>
                      </a:endParaRPr>
                    </a:p>
                  </a:txBody>
                  <a:tcPr/>
                </a:tc>
                <a:extLst>
                  <a:ext uri="{0D108BD9-81ED-4DB2-BD59-A6C34878D82A}">
                    <a16:rowId xmlns:a16="http://schemas.microsoft.com/office/drawing/2014/main" val="10001"/>
                  </a:ext>
                </a:extLst>
              </a:tr>
              <a:tr h="409011">
                <a:tc>
                  <a:txBody>
                    <a:bodyPr/>
                    <a:lstStyle/>
                    <a:p>
                      <a:r>
                        <a:rPr lang="en-US" sz="2000" b="0" i="0" u="none" strike="noStrike" kern="1200" baseline="0" dirty="0">
                          <a:solidFill>
                            <a:schemeClr val="tx1"/>
                          </a:solidFill>
                          <a:latin typeface="Arial" panose="020B0604020202020204" pitchFamily="34" charset="0"/>
                          <a:ea typeface="+mn-ea"/>
                          <a:cs typeface="Arial" panose="020B0604020202020204" pitchFamily="34" charset="0"/>
                        </a:rPr>
                        <a:t>Carmichael</a:t>
                      </a:r>
                      <a:endParaRPr lang="ru-RU" sz="2000" dirty="0">
                        <a:latin typeface="Arial" pitchFamily="34" charset="0"/>
                        <a:cs typeface="Arial" pitchFamily="34" charset="0"/>
                      </a:endParaRPr>
                    </a:p>
                  </a:txBody>
                  <a:tcPr/>
                </a:tc>
                <a:tc>
                  <a:txBody>
                    <a:bodyPr/>
                    <a:lstStyle/>
                    <a:p>
                      <a:pPr algn="ctr"/>
                      <a:r>
                        <a:rPr lang="en-US" sz="2000" dirty="0">
                          <a:latin typeface="Arial" pitchFamily="34" charset="0"/>
                          <a:cs typeface="Arial" pitchFamily="34" charset="0"/>
                        </a:rPr>
                        <a:t>0.16</a:t>
                      </a:r>
                      <a:endParaRPr lang="ru-RU" sz="2000" dirty="0">
                        <a:latin typeface="Arial" pitchFamily="34" charset="0"/>
                        <a:cs typeface="Arial" pitchFamily="34" charset="0"/>
                      </a:endParaRPr>
                    </a:p>
                  </a:txBody>
                  <a:tcPr/>
                </a:tc>
                <a:extLst>
                  <a:ext uri="{0D108BD9-81ED-4DB2-BD59-A6C34878D82A}">
                    <a16:rowId xmlns:a16="http://schemas.microsoft.com/office/drawing/2014/main" val="10002"/>
                  </a:ext>
                </a:extLst>
              </a:tr>
              <a:tr h="393863">
                <a:tc>
                  <a:txBody>
                    <a:bodyPr/>
                    <a:lstStyle/>
                    <a:p>
                      <a:r>
                        <a:rPr lang="en-US" sz="2000" b="0" i="0" u="none" strike="noStrike" kern="1200" baseline="0" dirty="0">
                          <a:solidFill>
                            <a:schemeClr val="tx1"/>
                          </a:solidFill>
                          <a:latin typeface="Arial" panose="020B0604020202020204" pitchFamily="34" charset="0"/>
                          <a:ea typeface="+mn-ea"/>
                          <a:cs typeface="Arial" panose="020B0604020202020204" pitchFamily="34" charset="0"/>
                        </a:rPr>
                        <a:t>Chuck</a:t>
                      </a:r>
                      <a:endParaRPr lang="ru-RU" sz="2000" dirty="0">
                        <a:latin typeface="Arial" pitchFamily="34" charset="0"/>
                        <a:cs typeface="Arial" pitchFamily="34" charset="0"/>
                      </a:endParaRPr>
                    </a:p>
                  </a:txBody>
                  <a:tcPr/>
                </a:tc>
                <a:tc>
                  <a:txBody>
                    <a:bodyPr/>
                    <a:lstStyle/>
                    <a:p>
                      <a:pPr algn="ctr"/>
                      <a:r>
                        <a:rPr lang="en-US" sz="2000" dirty="0">
                          <a:latin typeface="Arial" pitchFamily="34" charset="0"/>
                          <a:cs typeface="Arial" pitchFamily="34" charset="0"/>
                        </a:rPr>
                        <a:t>−0.24</a:t>
                      </a:r>
                      <a:endParaRPr lang="ru-RU" sz="2000" dirty="0">
                        <a:latin typeface="Arial" pitchFamily="34" charset="0"/>
                        <a:cs typeface="Arial" pitchFamily="34" charset="0"/>
                      </a:endParaRPr>
                    </a:p>
                  </a:txBody>
                  <a:tcPr/>
                </a:tc>
                <a:extLst>
                  <a:ext uri="{0D108BD9-81ED-4DB2-BD59-A6C34878D82A}">
                    <a16:rowId xmlns:a16="http://schemas.microsoft.com/office/drawing/2014/main" val="10003"/>
                  </a:ext>
                </a:extLst>
              </a:tr>
              <a:tr h="393863">
                <a:tc>
                  <a:txBody>
                    <a:bodyPr/>
                    <a:lstStyle/>
                    <a:p>
                      <a:r>
                        <a:rPr lang="en-US" sz="2000" b="0" i="0" u="none" strike="noStrike" kern="1200" baseline="0" dirty="0">
                          <a:solidFill>
                            <a:schemeClr val="tx1"/>
                          </a:solidFill>
                          <a:latin typeface="Arial" panose="020B0604020202020204" pitchFamily="34" charset="0"/>
                          <a:ea typeface="+mn-ea"/>
                          <a:cs typeface="Arial" panose="020B0604020202020204" pitchFamily="34" charset="0"/>
                        </a:rPr>
                        <a:t>Dobbs</a:t>
                      </a:r>
                      <a:endParaRPr lang="ru-RU" sz="2000" dirty="0">
                        <a:latin typeface="Arial" pitchFamily="34" charset="0"/>
                        <a:cs typeface="Arial" pitchFamily="34" charset="0"/>
                      </a:endParaRPr>
                    </a:p>
                  </a:txBody>
                  <a:tcPr/>
                </a:tc>
                <a:tc>
                  <a:txBody>
                    <a:bodyPr/>
                    <a:lstStyle/>
                    <a:p>
                      <a:pPr algn="ctr"/>
                      <a:r>
                        <a:rPr lang="en-US" sz="2000" dirty="0">
                          <a:latin typeface="Arial" pitchFamily="34" charset="0"/>
                          <a:cs typeface="Arial" pitchFamily="34" charset="0"/>
                        </a:rPr>
                        <a:t>−0.25</a:t>
                      </a:r>
                      <a:endParaRPr lang="ru-RU" sz="2000" dirty="0">
                        <a:latin typeface="Arial" pitchFamily="34" charset="0"/>
                        <a:cs typeface="Arial" pitchFamily="34" charset="0"/>
                      </a:endParaRPr>
                    </a:p>
                  </a:txBody>
                  <a:tcPr/>
                </a:tc>
                <a:extLst>
                  <a:ext uri="{0D108BD9-81ED-4DB2-BD59-A6C34878D82A}">
                    <a16:rowId xmlns:a16="http://schemas.microsoft.com/office/drawing/2014/main" val="10004"/>
                  </a:ext>
                </a:extLst>
              </a:tr>
              <a:tr h="393863">
                <a:tc>
                  <a:txBody>
                    <a:bodyPr/>
                    <a:lstStyle/>
                    <a:p>
                      <a:r>
                        <a:rPr lang="en-US" sz="2000" b="0" i="0" u="none" strike="noStrike" kern="1200" baseline="0" dirty="0">
                          <a:solidFill>
                            <a:schemeClr val="tx1"/>
                          </a:solidFill>
                          <a:latin typeface="Arial" panose="020B0604020202020204" pitchFamily="34" charset="0"/>
                          <a:ea typeface="+mn-ea"/>
                          <a:cs typeface="Arial" panose="020B0604020202020204" pitchFamily="34" charset="0"/>
                        </a:rPr>
                        <a:t>Donald</a:t>
                      </a:r>
                      <a:endParaRPr lang="ru-RU" sz="2000" dirty="0">
                        <a:latin typeface="Arial" pitchFamily="34" charset="0"/>
                        <a:cs typeface="Arial" pitchFamily="34" charset="0"/>
                      </a:endParaRPr>
                    </a:p>
                  </a:txBody>
                  <a:tcPr/>
                </a:tc>
                <a:tc>
                  <a:txBody>
                    <a:bodyPr/>
                    <a:lstStyle/>
                    <a:p>
                      <a:pPr algn="ctr"/>
                      <a:r>
                        <a:rPr lang="en-US" sz="2000" dirty="0">
                          <a:latin typeface="Arial" pitchFamily="34" charset="0"/>
                          <a:cs typeface="Arial" pitchFamily="34" charset="0"/>
                        </a:rPr>
                        <a:t>0.36</a:t>
                      </a:r>
                      <a:endParaRPr lang="ru-RU" sz="2000" dirty="0">
                        <a:latin typeface="Arial" pitchFamily="34" charset="0"/>
                        <a:cs typeface="Arial" pitchFamily="34" charset="0"/>
                      </a:endParaRPr>
                    </a:p>
                  </a:txBody>
                  <a:tcPr/>
                </a:tc>
                <a:extLst>
                  <a:ext uri="{0D108BD9-81ED-4DB2-BD59-A6C34878D82A}">
                    <a16:rowId xmlns:a16="http://schemas.microsoft.com/office/drawing/2014/main" val="10005"/>
                  </a:ext>
                </a:extLst>
              </a:tr>
              <a:tr h="393863">
                <a:tc>
                  <a:txBody>
                    <a:bodyPr/>
                    <a:lstStyle/>
                    <a:p>
                      <a:r>
                        <a:rPr lang="en-US" sz="2000" b="0" i="0" u="none" strike="noStrike" kern="1200" baseline="0" dirty="0" err="1">
                          <a:solidFill>
                            <a:schemeClr val="tx1"/>
                          </a:solidFill>
                          <a:latin typeface="Arial" panose="020B0604020202020204" pitchFamily="34" charset="0"/>
                          <a:ea typeface="+mn-ea"/>
                          <a:cs typeface="Arial" panose="020B0604020202020204" pitchFamily="34" charset="0"/>
                        </a:rPr>
                        <a:t>Hoboh</a:t>
                      </a:r>
                      <a:endParaRPr lang="ru-RU" sz="2000" dirty="0">
                        <a:latin typeface="Arial" pitchFamily="34" charset="0"/>
                        <a:cs typeface="Arial" pitchFamily="34" charset="0"/>
                      </a:endParaRPr>
                    </a:p>
                  </a:txBody>
                  <a:tcPr/>
                </a:tc>
                <a:tc>
                  <a:txBody>
                    <a:bodyPr/>
                    <a:lstStyle/>
                    <a:p>
                      <a:pPr algn="ctr"/>
                      <a:r>
                        <a:rPr lang="en-US" sz="2000" dirty="0">
                          <a:latin typeface="Arial" pitchFamily="34" charset="0"/>
                          <a:cs typeface="Arial" pitchFamily="34" charset="0"/>
                        </a:rPr>
                        <a:t>0.17</a:t>
                      </a:r>
                      <a:endParaRPr lang="ru-RU" sz="2000" dirty="0">
                        <a:latin typeface="Arial" pitchFamily="34" charset="0"/>
                        <a:cs typeface="Arial" pitchFamily="34" charset="0"/>
                      </a:endParaRPr>
                    </a:p>
                  </a:txBody>
                  <a:tcPr/>
                </a:tc>
                <a:extLst>
                  <a:ext uri="{0D108BD9-81ED-4DB2-BD59-A6C34878D82A}">
                    <a16:rowId xmlns:a16="http://schemas.microsoft.com/office/drawing/2014/main" val="10006"/>
                  </a:ext>
                </a:extLst>
              </a:tr>
              <a:tr h="420575">
                <a:tc>
                  <a:txBody>
                    <a:bodyPr/>
                    <a:lstStyle/>
                    <a:p>
                      <a:r>
                        <a:rPr lang="en-US" sz="2000" b="0" i="0" u="none" strike="noStrike" kern="1200" baseline="0" dirty="0">
                          <a:solidFill>
                            <a:schemeClr val="tx1"/>
                          </a:solidFill>
                          <a:latin typeface="Arial" panose="020B0604020202020204" pitchFamily="34" charset="0"/>
                          <a:ea typeface="+mn-ea"/>
                          <a:cs typeface="Arial" panose="020B0604020202020204" pitchFamily="34" charset="0"/>
                        </a:rPr>
                        <a:t>Jimmy Carter</a:t>
                      </a:r>
                      <a:endParaRPr lang="ru-RU" sz="2000" dirty="0">
                        <a:latin typeface="Arial" pitchFamily="34" charset="0"/>
                        <a:cs typeface="Arial" pitchFamily="34" charset="0"/>
                      </a:endParaRPr>
                    </a:p>
                  </a:txBody>
                  <a:tcPr/>
                </a:tc>
                <a:tc>
                  <a:txBody>
                    <a:bodyPr/>
                    <a:lstStyle/>
                    <a:p>
                      <a:pPr algn="ctr"/>
                      <a:r>
                        <a:rPr lang="en-US" sz="2000" dirty="0">
                          <a:latin typeface="Arial" pitchFamily="34" charset="0"/>
                          <a:cs typeface="Arial" pitchFamily="34" charset="0"/>
                        </a:rPr>
                        <a:t>0.11</a:t>
                      </a:r>
                      <a:endParaRPr lang="ru-RU" sz="2000" dirty="0">
                        <a:latin typeface="Arial" pitchFamily="34" charset="0"/>
                        <a:cs typeface="Arial" pitchFamily="34" charset="0"/>
                      </a:endParaRPr>
                    </a:p>
                  </a:txBody>
                  <a:tcPr/>
                </a:tc>
                <a:extLst>
                  <a:ext uri="{0D108BD9-81ED-4DB2-BD59-A6C34878D82A}">
                    <a16:rowId xmlns:a16="http://schemas.microsoft.com/office/drawing/2014/main" val="10007"/>
                  </a:ext>
                </a:extLst>
              </a:tr>
              <a:tr h="393863">
                <a:tc>
                  <a:txBody>
                    <a:bodyPr/>
                    <a:lstStyle/>
                    <a:p>
                      <a:r>
                        <a:rPr lang="en-US" sz="2000" b="0" i="0" u="none" strike="noStrike" kern="1200" baseline="0" dirty="0">
                          <a:solidFill>
                            <a:schemeClr val="tx1"/>
                          </a:solidFill>
                          <a:latin typeface="Arial" panose="020B0604020202020204" pitchFamily="34" charset="0"/>
                          <a:ea typeface="+mn-ea"/>
                          <a:cs typeface="Arial" panose="020B0604020202020204" pitchFamily="34" charset="0"/>
                        </a:rPr>
                        <a:t>Lazarus</a:t>
                      </a:r>
                      <a:endParaRPr lang="ru-RU" sz="2000" dirty="0">
                        <a:latin typeface="Arial" pitchFamily="34" charset="0"/>
                        <a:cs typeface="Arial" pitchFamily="34" charset="0"/>
                      </a:endParaRPr>
                    </a:p>
                  </a:txBody>
                  <a:tcPr/>
                </a:tc>
                <a:tc>
                  <a:txBody>
                    <a:bodyPr/>
                    <a:lstStyle/>
                    <a:p>
                      <a:pPr algn="ctr"/>
                      <a:r>
                        <a:rPr lang="en-US" sz="2000" dirty="0">
                          <a:latin typeface="Arial" pitchFamily="34" charset="0"/>
                          <a:cs typeface="Arial" pitchFamily="34" charset="0"/>
                        </a:rPr>
                        <a:t>0.12</a:t>
                      </a:r>
                      <a:endParaRPr lang="ru-RU" sz="2000" dirty="0">
                        <a:latin typeface="Arial" pitchFamily="34" charset="0"/>
                        <a:cs typeface="Arial" pitchFamily="34" charset="0"/>
                      </a:endParaRPr>
                    </a:p>
                  </a:txBody>
                  <a:tcPr/>
                </a:tc>
                <a:extLst>
                  <a:ext uri="{0D108BD9-81ED-4DB2-BD59-A6C34878D82A}">
                    <a16:rowId xmlns:a16="http://schemas.microsoft.com/office/drawing/2014/main" val="10008"/>
                  </a:ext>
                </a:extLst>
              </a:tr>
              <a:tr h="393863">
                <a:tc>
                  <a:txBody>
                    <a:bodyPr/>
                    <a:lstStyle/>
                    <a:p>
                      <a:r>
                        <a:rPr lang="en-US" sz="2000" b="0" i="0" u="none" strike="noStrike" kern="1200" baseline="0" dirty="0" err="1">
                          <a:solidFill>
                            <a:schemeClr val="tx1"/>
                          </a:solidFill>
                          <a:latin typeface="Arial" panose="020B0604020202020204" pitchFamily="34" charset="0"/>
                          <a:ea typeface="+mn-ea"/>
                          <a:cs typeface="Arial" panose="020B0604020202020204" pitchFamily="34" charset="0"/>
                        </a:rPr>
                        <a:t>Merv</a:t>
                      </a:r>
                      <a:endParaRPr lang="ru-RU" sz="2000" dirty="0">
                        <a:latin typeface="Arial" pitchFamily="34" charset="0"/>
                        <a:cs typeface="Arial" pitchFamily="34" charset="0"/>
                      </a:endParaRPr>
                    </a:p>
                  </a:txBody>
                  <a:tcPr/>
                </a:tc>
                <a:tc>
                  <a:txBody>
                    <a:bodyPr/>
                    <a:lstStyle/>
                    <a:p>
                      <a:pPr algn="ctr"/>
                      <a:r>
                        <a:rPr lang="en-US" sz="2000" dirty="0">
                          <a:latin typeface="Arial" pitchFamily="34" charset="0"/>
                          <a:cs typeface="Arial" pitchFamily="34" charset="0"/>
                        </a:rPr>
                        <a:t>0.34</a:t>
                      </a:r>
                      <a:endParaRPr lang="ru-RU" sz="2000" dirty="0">
                        <a:latin typeface="Arial" pitchFamily="34" charset="0"/>
                        <a:cs typeface="Arial" pitchFamily="34" charset="0"/>
                      </a:endParaRPr>
                    </a:p>
                  </a:txBody>
                  <a:tcPr/>
                </a:tc>
                <a:extLst>
                  <a:ext uri="{0D108BD9-81ED-4DB2-BD59-A6C34878D82A}">
                    <a16:rowId xmlns:a16="http://schemas.microsoft.com/office/drawing/2014/main" val="10009"/>
                  </a:ext>
                </a:extLst>
              </a:tr>
              <a:tr h="393863">
                <a:tc>
                  <a:txBody>
                    <a:bodyPr/>
                    <a:lstStyle/>
                    <a:p>
                      <a:r>
                        <a:rPr lang="en-US" sz="2000" b="0" i="0" u="none" strike="noStrike" kern="1200" baseline="0" dirty="0" err="1">
                          <a:solidFill>
                            <a:schemeClr val="tx1"/>
                          </a:solidFill>
                          <a:latin typeface="Arial" panose="020B0604020202020204" pitchFamily="34" charset="0"/>
                          <a:ea typeface="+mn-ea"/>
                          <a:cs typeface="Arial" panose="020B0604020202020204" pitchFamily="34" charset="0"/>
                        </a:rPr>
                        <a:t>Storer</a:t>
                      </a:r>
                      <a:endParaRPr lang="ru-RU" sz="2000" dirty="0">
                        <a:latin typeface="Arial" pitchFamily="34" charset="0"/>
                        <a:cs typeface="Arial" pitchFamily="34" charset="0"/>
                      </a:endParaRPr>
                    </a:p>
                  </a:txBody>
                  <a:tcPr/>
                </a:tc>
                <a:tc>
                  <a:txBody>
                    <a:bodyPr/>
                    <a:lstStyle/>
                    <a:p>
                      <a:pPr algn="ctr"/>
                      <a:r>
                        <a:rPr lang="en-US" sz="2000" dirty="0">
                          <a:latin typeface="Arial" pitchFamily="34" charset="0"/>
                          <a:cs typeface="Arial" pitchFamily="34" charset="0"/>
                        </a:rPr>
                        <a:t>0.32</a:t>
                      </a:r>
                      <a:endParaRPr lang="ru-RU" sz="2000" dirty="0">
                        <a:latin typeface="Arial" pitchFamily="34" charset="0"/>
                        <a:cs typeface="Arial" pitchFamily="34" charset="0"/>
                      </a:endParaRPr>
                    </a:p>
                  </a:txBody>
                  <a:tcPr/>
                </a:tc>
                <a:extLst>
                  <a:ext uri="{0D108BD9-81ED-4DB2-BD59-A6C34878D82A}">
                    <a16:rowId xmlns:a16="http://schemas.microsoft.com/office/drawing/2014/main" val="10010"/>
                  </a:ext>
                </a:extLst>
              </a:tr>
              <a:tr h="393863">
                <a:tc>
                  <a:txBody>
                    <a:bodyPr/>
                    <a:lstStyle/>
                    <a:p>
                      <a:r>
                        <a:rPr lang="en-US" sz="2000" b="0" i="0" u="none" strike="noStrike" kern="1200" baseline="0" dirty="0">
                          <a:solidFill>
                            <a:schemeClr val="tx1"/>
                          </a:solidFill>
                          <a:latin typeface="Arial" panose="020B0604020202020204" pitchFamily="34" charset="0"/>
                          <a:ea typeface="+mn-ea"/>
                          <a:cs typeface="Arial" panose="020B0604020202020204" pitchFamily="34" charset="0"/>
                        </a:rPr>
                        <a:t>Ada</a:t>
                      </a:r>
                      <a:endParaRPr lang="ru-RU" sz="2000" dirty="0">
                        <a:latin typeface="Arial" pitchFamily="34" charset="0"/>
                        <a:cs typeface="Arial" pitchFamily="34" charset="0"/>
                      </a:endParaRPr>
                    </a:p>
                  </a:txBody>
                  <a:tcPr/>
                </a:tc>
                <a:tc>
                  <a:txBody>
                    <a:bodyPr/>
                    <a:lstStyle/>
                    <a:p>
                      <a:pPr algn="ctr"/>
                      <a:r>
                        <a:rPr lang="en-US" sz="2000" dirty="0">
                          <a:latin typeface="Arial" pitchFamily="34" charset="0"/>
                          <a:cs typeface="Arial" pitchFamily="34" charset="0"/>
                        </a:rPr>
                        <a:t>0.71</a:t>
                      </a:r>
                      <a:endParaRPr lang="ru-RU" sz="2000" dirty="0">
                        <a:latin typeface="Arial" pitchFamily="34" charset="0"/>
                        <a:cs typeface="Arial" pitchFamily="34" charset="0"/>
                      </a:endParaRPr>
                    </a:p>
                  </a:txBody>
                  <a:tcPr/>
                </a:tc>
                <a:extLst>
                  <a:ext uri="{0D108BD9-81ED-4DB2-BD59-A6C34878D82A}">
                    <a16:rowId xmlns:a16="http://schemas.microsoft.com/office/drawing/2014/main" val="10011"/>
                  </a:ext>
                </a:extLst>
              </a:tr>
              <a:tr h="393863">
                <a:tc>
                  <a:txBody>
                    <a:bodyPr/>
                    <a:lstStyle/>
                    <a:p>
                      <a:r>
                        <a:rPr lang="en-US" sz="2000" b="0" i="0" u="none" strike="noStrike" kern="1200" baseline="0" dirty="0">
                          <a:solidFill>
                            <a:schemeClr val="tx1"/>
                          </a:solidFill>
                          <a:latin typeface="Arial" panose="020B0604020202020204" pitchFamily="34" charset="0"/>
                          <a:ea typeface="+mn-ea"/>
                          <a:cs typeface="Arial" panose="020B0604020202020204" pitchFamily="34" charset="0"/>
                        </a:rPr>
                        <a:t>Anna</a:t>
                      </a:r>
                      <a:endParaRPr lang="ru-RU" sz="2000" dirty="0">
                        <a:latin typeface="Arial" pitchFamily="34" charset="0"/>
                        <a:cs typeface="Arial" pitchFamily="34" charset="0"/>
                      </a:endParaRPr>
                    </a:p>
                  </a:txBody>
                  <a:tcPr/>
                </a:tc>
                <a:tc>
                  <a:txBody>
                    <a:bodyPr/>
                    <a:lstStyle/>
                    <a:p>
                      <a:pPr algn="ctr"/>
                      <a:r>
                        <a:rPr lang="en-US" sz="2000" dirty="0">
                          <a:latin typeface="Arial" pitchFamily="34" charset="0"/>
                          <a:cs typeface="Arial" pitchFamily="34" charset="0"/>
                        </a:rPr>
                        <a:t>0.09</a:t>
                      </a:r>
                      <a:endParaRPr lang="ru-RU" sz="2000" dirty="0">
                        <a:latin typeface="Arial" pitchFamily="34" charset="0"/>
                        <a:cs typeface="Arial" pitchFamily="34" charset="0"/>
                      </a:endParaRPr>
                    </a:p>
                  </a:txBody>
                  <a:tcPr/>
                </a:tc>
                <a:extLst>
                  <a:ext uri="{0D108BD9-81ED-4DB2-BD59-A6C34878D82A}">
                    <a16:rowId xmlns:a16="http://schemas.microsoft.com/office/drawing/2014/main" val="10012"/>
                  </a:ext>
                </a:extLst>
              </a:tr>
              <a:tr h="393863">
                <a:tc>
                  <a:txBody>
                    <a:bodyPr/>
                    <a:lstStyle/>
                    <a:p>
                      <a:r>
                        <a:rPr lang="en-US" sz="2000" b="0" i="0" u="none" strike="noStrike" kern="1200" baseline="0" dirty="0">
                          <a:solidFill>
                            <a:schemeClr val="tx1"/>
                          </a:solidFill>
                          <a:latin typeface="Arial" panose="020B0604020202020204" pitchFamily="34" charset="0"/>
                          <a:ea typeface="+mn-ea"/>
                          <a:cs typeface="Arial" panose="020B0604020202020204" pitchFamily="34" charset="0"/>
                        </a:rPr>
                        <a:t>Atlanta</a:t>
                      </a:r>
                      <a:endParaRPr lang="ru-RU" sz="2000" dirty="0">
                        <a:latin typeface="Arial" pitchFamily="34" charset="0"/>
                        <a:cs typeface="Arial" pitchFamily="34" charset="0"/>
                      </a:endParaRPr>
                    </a:p>
                  </a:txBody>
                  <a:tcPr/>
                </a:tc>
                <a:tc>
                  <a:txBody>
                    <a:bodyPr/>
                    <a:lstStyle/>
                    <a:p>
                      <a:pPr algn="ctr"/>
                      <a:r>
                        <a:rPr lang="en-US" sz="2000" dirty="0">
                          <a:latin typeface="Arial" pitchFamily="34" charset="0"/>
                          <a:cs typeface="Arial" pitchFamily="34" charset="0"/>
                        </a:rPr>
                        <a:t>1.12</a:t>
                      </a:r>
                      <a:endParaRPr lang="ru-RU" sz="2000" dirty="0">
                        <a:latin typeface="Arial" pitchFamily="34" charset="0"/>
                        <a:cs typeface="Arial" pitchFamily="34" charset="0"/>
                      </a:endParaRPr>
                    </a:p>
                  </a:txBody>
                  <a:tcPr/>
                </a:tc>
                <a:extLst>
                  <a:ext uri="{0D108BD9-81ED-4DB2-BD59-A6C34878D82A}">
                    <a16:rowId xmlns:a16="http://schemas.microsoft.com/office/drawing/2014/main" val="10013"/>
                  </a:ext>
                </a:extLst>
              </a:tr>
              <a:tr h="393863">
                <a:tc>
                  <a:txBody>
                    <a:bodyPr/>
                    <a:lstStyle/>
                    <a:p>
                      <a:r>
                        <a:rPr lang="en-US" sz="2000" b="0" i="0" u="none" strike="noStrike" kern="1200" baseline="0" dirty="0">
                          <a:solidFill>
                            <a:schemeClr val="tx1"/>
                          </a:solidFill>
                          <a:latin typeface="Arial" panose="020B0604020202020204" pitchFamily="34" charset="0"/>
                          <a:ea typeface="+mn-ea"/>
                          <a:cs typeface="Arial" panose="020B0604020202020204" pitchFamily="34" charset="0"/>
                        </a:rPr>
                        <a:t>Cheri</a:t>
                      </a:r>
                      <a:endParaRPr lang="ru-RU" sz="2000" dirty="0">
                        <a:latin typeface="Arial" pitchFamily="34" charset="0"/>
                        <a:cs typeface="Arial" pitchFamily="34" charset="0"/>
                      </a:endParaRPr>
                    </a:p>
                  </a:txBody>
                  <a:tcPr/>
                </a:tc>
                <a:tc>
                  <a:txBody>
                    <a:bodyPr/>
                    <a:lstStyle/>
                    <a:p>
                      <a:pPr algn="ctr"/>
                      <a:r>
                        <a:rPr lang="en-US" sz="2000" dirty="0">
                          <a:latin typeface="Arial" pitchFamily="34" charset="0"/>
                          <a:cs typeface="Arial" pitchFamily="34" charset="0"/>
                        </a:rPr>
                        <a:t>−0.22</a:t>
                      </a:r>
                      <a:endParaRPr lang="ru-RU" sz="2000" dirty="0">
                        <a:latin typeface="Arial" pitchFamily="34" charset="0"/>
                        <a:cs typeface="Arial" pitchFamily="34" charset="0"/>
                      </a:endParaRPr>
                    </a:p>
                  </a:txBody>
                  <a:tcPr/>
                </a:tc>
                <a:extLst>
                  <a:ext uri="{0D108BD9-81ED-4DB2-BD59-A6C34878D82A}">
                    <a16:rowId xmlns:a16="http://schemas.microsoft.com/office/drawing/2014/main" val="10014"/>
                  </a:ext>
                </a:extLst>
              </a:tr>
              <a:tr h="393863">
                <a:tc>
                  <a:txBody>
                    <a:bodyPr/>
                    <a:lstStyle/>
                    <a:p>
                      <a:r>
                        <a:rPr lang="en-US" sz="2000" b="0" i="0" u="none" strike="noStrike" kern="1200" baseline="0" dirty="0">
                          <a:solidFill>
                            <a:schemeClr val="tx1"/>
                          </a:solidFill>
                          <a:latin typeface="Arial" panose="020B0604020202020204" pitchFamily="34" charset="0"/>
                          <a:ea typeface="+mn-ea"/>
                          <a:cs typeface="Arial" panose="020B0604020202020204" pitchFamily="34" charset="0"/>
                        </a:rPr>
                        <a:t>Jeannie</a:t>
                      </a:r>
                      <a:endParaRPr lang="ru-RU" sz="2000" dirty="0">
                        <a:latin typeface="Arial" pitchFamily="34" charset="0"/>
                        <a:cs typeface="Arial" pitchFamily="34" charset="0"/>
                      </a:endParaRPr>
                    </a:p>
                  </a:txBody>
                  <a:tcPr/>
                </a:tc>
                <a:tc>
                  <a:txBody>
                    <a:bodyPr/>
                    <a:lstStyle/>
                    <a:p>
                      <a:pPr algn="ctr"/>
                      <a:r>
                        <a:rPr lang="en-US" sz="2000" dirty="0">
                          <a:latin typeface="Arial" pitchFamily="34" charset="0"/>
                          <a:cs typeface="Arial" pitchFamily="34" charset="0"/>
                        </a:rPr>
                        <a:t>1.19</a:t>
                      </a:r>
                      <a:endParaRPr lang="ru-RU" sz="2000" dirty="0">
                        <a:latin typeface="Arial" pitchFamily="34" charset="0"/>
                        <a:cs typeface="Arial" pitchFamily="34" charset="0"/>
                      </a:endParaRPr>
                    </a:p>
                  </a:txBody>
                  <a:tcPr/>
                </a:tc>
                <a:extLst>
                  <a:ext uri="{0D108BD9-81ED-4DB2-BD59-A6C34878D82A}">
                    <a16:rowId xmlns:a16="http://schemas.microsoft.com/office/drawing/2014/main" val="3409909750"/>
                  </a:ext>
                </a:extLst>
              </a:tr>
              <a:tr h="393863">
                <a:tc>
                  <a:txBody>
                    <a:bodyPr/>
                    <a:lstStyle/>
                    <a:p>
                      <a:r>
                        <a:rPr lang="en-US" sz="2000" b="0" i="0" u="none" strike="noStrike" kern="1200" baseline="0" dirty="0" err="1">
                          <a:solidFill>
                            <a:schemeClr val="tx1"/>
                          </a:solidFill>
                          <a:latin typeface="Arial" panose="020B0604020202020204" pitchFamily="34" charset="0"/>
                          <a:ea typeface="+mn-ea"/>
                          <a:cs typeface="Arial" panose="020B0604020202020204" pitchFamily="34" charset="0"/>
                        </a:rPr>
                        <a:t>Kengee</a:t>
                      </a:r>
                      <a:endParaRPr lang="ru-RU" sz="2000" dirty="0">
                        <a:latin typeface="Arial" pitchFamily="34" charset="0"/>
                        <a:cs typeface="Arial" pitchFamily="34" charset="0"/>
                      </a:endParaRPr>
                    </a:p>
                  </a:txBody>
                  <a:tcPr/>
                </a:tc>
                <a:tc>
                  <a:txBody>
                    <a:bodyPr/>
                    <a:lstStyle/>
                    <a:p>
                      <a:pPr algn="ctr"/>
                      <a:r>
                        <a:rPr lang="en-US" sz="2000" dirty="0">
                          <a:latin typeface="Arial" pitchFamily="34" charset="0"/>
                          <a:cs typeface="Arial" pitchFamily="34" charset="0"/>
                        </a:rPr>
                        <a:t>0.01</a:t>
                      </a:r>
                      <a:endParaRPr lang="ru-RU" sz="2000" dirty="0">
                        <a:latin typeface="Arial" pitchFamily="34" charset="0"/>
                        <a:cs typeface="Arial" pitchFamily="34" charset="0"/>
                      </a:endParaRPr>
                    </a:p>
                  </a:txBody>
                  <a:tcPr/>
                </a:tc>
                <a:extLst>
                  <a:ext uri="{0D108BD9-81ED-4DB2-BD59-A6C34878D82A}">
                    <a16:rowId xmlns:a16="http://schemas.microsoft.com/office/drawing/2014/main" val="2056200535"/>
                  </a:ext>
                </a:extLst>
              </a:tr>
              <a:tr h="393863">
                <a:tc>
                  <a:txBody>
                    <a:bodyPr/>
                    <a:lstStyle/>
                    <a:p>
                      <a:r>
                        <a:rPr lang="en-US" sz="2000" b="0" i="0" u="none" strike="noStrike" kern="1200" baseline="0" dirty="0">
                          <a:solidFill>
                            <a:schemeClr val="tx1"/>
                          </a:solidFill>
                          <a:latin typeface="Arial" panose="020B0604020202020204" pitchFamily="34" charset="0"/>
                          <a:ea typeface="+mn-ea"/>
                          <a:cs typeface="Arial" panose="020B0604020202020204" pitchFamily="34" charset="0"/>
                        </a:rPr>
                        <a:t>Lana</a:t>
                      </a:r>
                      <a:endParaRPr lang="ru-RU" sz="2000" dirty="0">
                        <a:latin typeface="Arial" pitchFamily="34" charset="0"/>
                        <a:cs typeface="Arial" pitchFamily="34" charset="0"/>
                      </a:endParaRPr>
                    </a:p>
                  </a:txBody>
                  <a:tcPr/>
                </a:tc>
                <a:tc>
                  <a:txBody>
                    <a:bodyPr/>
                    <a:lstStyle/>
                    <a:p>
                      <a:pPr algn="ctr"/>
                      <a:r>
                        <a:rPr lang="en-US" sz="2000" dirty="0">
                          <a:latin typeface="Arial" pitchFamily="34" charset="0"/>
                          <a:cs typeface="Arial" pitchFamily="34" charset="0"/>
                        </a:rPr>
                        <a:t>−0.24</a:t>
                      </a:r>
                      <a:endParaRPr lang="ru-RU" sz="2000" dirty="0">
                        <a:latin typeface="Arial" pitchFamily="34" charset="0"/>
                        <a:cs typeface="Arial" pitchFamily="34" charset="0"/>
                      </a:endParaRPr>
                    </a:p>
                  </a:txBody>
                  <a:tcPr/>
                </a:tc>
                <a:extLst>
                  <a:ext uri="{0D108BD9-81ED-4DB2-BD59-A6C34878D82A}">
                    <a16:rowId xmlns:a16="http://schemas.microsoft.com/office/drawing/2014/main" val="1635356941"/>
                  </a:ext>
                </a:extLst>
              </a:tr>
              <a:tr h="393863">
                <a:tc>
                  <a:txBody>
                    <a:bodyPr/>
                    <a:lstStyle/>
                    <a:p>
                      <a:r>
                        <a:rPr lang="en-US" sz="2000" b="0" i="0" u="none" strike="noStrike" kern="1200" baseline="0" dirty="0">
                          <a:solidFill>
                            <a:schemeClr val="tx1"/>
                          </a:solidFill>
                          <a:latin typeface="Arial" panose="020B0604020202020204" pitchFamily="34" charset="0"/>
                          <a:ea typeface="+mn-ea"/>
                          <a:cs typeface="Arial" panose="020B0604020202020204" pitchFamily="34" charset="0"/>
                        </a:rPr>
                        <a:t>Lulu</a:t>
                      </a:r>
                      <a:endParaRPr lang="ru-RU" sz="2000" dirty="0">
                        <a:latin typeface="Arial" pitchFamily="34" charset="0"/>
                        <a:cs typeface="Arial" pitchFamily="34" charset="0"/>
                      </a:endParaRPr>
                    </a:p>
                  </a:txBody>
                  <a:tcPr/>
                </a:tc>
                <a:tc>
                  <a:txBody>
                    <a:bodyPr/>
                    <a:lstStyle/>
                    <a:p>
                      <a:pPr algn="ctr"/>
                      <a:r>
                        <a:rPr lang="en-US" sz="2000" dirty="0">
                          <a:latin typeface="Arial" pitchFamily="34" charset="0"/>
                          <a:cs typeface="Arial" pitchFamily="34" charset="0"/>
                        </a:rPr>
                        <a:t>0.24</a:t>
                      </a:r>
                      <a:endParaRPr lang="ru-RU" sz="2000" dirty="0">
                        <a:latin typeface="Arial" pitchFamily="34" charset="0"/>
                        <a:cs typeface="Arial" pitchFamily="34" charset="0"/>
                      </a:endParaRPr>
                    </a:p>
                  </a:txBody>
                  <a:tcPr/>
                </a:tc>
                <a:extLst>
                  <a:ext uri="{0D108BD9-81ED-4DB2-BD59-A6C34878D82A}">
                    <a16:rowId xmlns:a16="http://schemas.microsoft.com/office/drawing/2014/main" val="1615581811"/>
                  </a:ext>
                </a:extLst>
              </a:tr>
              <a:tr h="393863">
                <a:tc>
                  <a:txBody>
                    <a:bodyPr/>
                    <a:lstStyle/>
                    <a:p>
                      <a:r>
                        <a:rPr lang="en-US" sz="2000" b="0" i="0" u="none" strike="noStrike" kern="1200" baseline="0" dirty="0">
                          <a:solidFill>
                            <a:schemeClr val="tx1"/>
                          </a:solidFill>
                          <a:latin typeface="Arial" panose="020B0604020202020204" pitchFamily="34" charset="0"/>
                          <a:ea typeface="+mn-ea"/>
                          <a:cs typeface="Arial" panose="020B0604020202020204" pitchFamily="34" charset="0"/>
                        </a:rPr>
                        <a:t>Mary</a:t>
                      </a:r>
                      <a:endParaRPr lang="ru-RU" sz="2000" dirty="0">
                        <a:latin typeface="Arial" pitchFamily="34" charset="0"/>
                        <a:cs typeface="Arial" pitchFamily="34" charset="0"/>
                      </a:endParaRPr>
                    </a:p>
                  </a:txBody>
                  <a:tcPr/>
                </a:tc>
                <a:tc>
                  <a:txBody>
                    <a:bodyPr/>
                    <a:lstStyle/>
                    <a:p>
                      <a:pPr algn="ctr"/>
                      <a:r>
                        <a:rPr lang="en-US" sz="2000" dirty="0">
                          <a:latin typeface="Arial" pitchFamily="34" charset="0"/>
                          <a:cs typeface="Arial" pitchFamily="34" charset="0"/>
                        </a:rPr>
                        <a:t>−0.30</a:t>
                      </a:r>
                      <a:endParaRPr lang="ru-RU" sz="2000" dirty="0">
                        <a:latin typeface="Arial" pitchFamily="34" charset="0"/>
                        <a:cs typeface="Arial" pitchFamily="34" charset="0"/>
                      </a:endParaRPr>
                    </a:p>
                  </a:txBody>
                  <a:tcPr/>
                </a:tc>
                <a:extLst>
                  <a:ext uri="{0D108BD9-81ED-4DB2-BD59-A6C34878D82A}">
                    <a16:rowId xmlns:a16="http://schemas.microsoft.com/office/drawing/2014/main" val="3005612862"/>
                  </a:ext>
                </a:extLst>
              </a:tr>
              <a:tr h="393863">
                <a:tc>
                  <a:txBody>
                    <a:bodyPr/>
                    <a:lstStyle/>
                    <a:p>
                      <a:r>
                        <a:rPr lang="en-US" sz="2000" b="0" i="0" u="none" strike="noStrike" kern="1200" baseline="0" dirty="0" err="1">
                          <a:solidFill>
                            <a:schemeClr val="tx1"/>
                          </a:solidFill>
                          <a:latin typeface="Arial" panose="020B0604020202020204" pitchFamily="34" charset="0"/>
                          <a:ea typeface="+mn-ea"/>
                          <a:cs typeface="Arial" panose="020B0604020202020204" pitchFamily="34" charset="0"/>
                        </a:rPr>
                        <a:t>Panzee</a:t>
                      </a:r>
                      <a:endParaRPr lang="ru-RU" sz="2000" dirty="0">
                        <a:latin typeface="Arial" pitchFamily="34" charset="0"/>
                        <a:cs typeface="Arial" pitchFamily="34" charset="0"/>
                      </a:endParaRPr>
                    </a:p>
                  </a:txBody>
                  <a:tcPr/>
                </a:tc>
                <a:tc>
                  <a:txBody>
                    <a:bodyPr/>
                    <a:lstStyle/>
                    <a:p>
                      <a:pPr algn="ctr"/>
                      <a:r>
                        <a:rPr lang="en-US" sz="2000" dirty="0">
                          <a:latin typeface="Arial" pitchFamily="34" charset="0"/>
                          <a:cs typeface="Arial" pitchFamily="34" charset="0"/>
                        </a:rPr>
                        <a:t>−0.16</a:t>
                      </a:r>
                      <a:endParaRPr lang="ru-RU" sz="2000" dirty="0">
                        <a:latin typeface="Arial" pitchFamily="34" charset="0"/>
                        <a:cs typeface="Arial" pitchFamily="34" charset="0"/>
                      </a:endParaRPr>
                    </a:p>
                  </a:txBody>
                  <a:tcPr/>
                </a:tc>
                <a:extLst>
                  <a:ext uri="{0D108BD9-81ED-4DB2-BD59-A6C34878D82A}">
                    <a16:rowId xmlns:a16="http://schemas.microsoft.com/office/drawing/2014/main" val="416055683"/>
                  </a:ext>
                </a:extLst>
              </a:tr>
            </a:tbl>
          </a:graphicData>
        </a:graphic>
      </p:graphicFrame>
      <p:sp>
        <p:nvSpPr>
          <p:cNvPr id="6" name="TextBox 5"/>
          <p:cNvSpPr txBox="1"/>
          <p:nvPr/>
        </p:nvSpPr>
        <p:spPr>
          <a:xfrm>
            <a:off x="549000" y="4287877"/>
            <a:ext cx="2809461" cy="1569660"/>
          </a:xfrm>
          <a:prstGeom prst="rect">
            <a:avLst/>
          </a:prstGeom>
          <a:noFill/>
        </p:spPr>
        <p:txBody>
          <a:bodyPr wrap="square" rtlCol="0">
            <a:spAutoFit/>
          </a:bodyPr>
          <a:lstStyle/>
          <a:p>
            <a:r>
              <a:rPr lang="en-CA" sz="2400" dirty="0">
                <a:latin typeface="Arial" panose="020B0604020202020204" pitchFamily="34" charset="0"/>
                <a:cs typeface="Arial" panose="020B0604020202020204" pitchFamily="34" charset="0"/>
              </a:rPr>
              <a:t>Median: 0.14</a:t>
            </a:r>
          </a:p>
          <a:p>
            <a:r>
              <a:rPr lang="en-CA" sz="2400" dirty="0">
                <a:latin typeface="Arial" panose="020B0604020202020204" pitchFamily="34" charset="0"/>
                <a:cs typeface="Arial" panose="020B0604020202020204" pitchFamily="34" charset="0"/>
              </a:rPr>
              <a:t>What is uncertainty (standard error) of the median?</a:t>
            </a:r>
          </a:p>
        </p:txBody>
      </p:sp>
    </p:spTree>
    <p:extLst>
      <p:ext uri="{BB962C8B-B14F-4D97-AF65-F5344CB8AC3E}">
        <p14:creationId xmlns:p14="http://schemas.microsoft.com/office/powerpoint/2010/main" val="1172395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25563"/>
          </a:xfrm>
        </p:spPr>
        <p:txBody>
          <a:bodyPr>
            <a:normAutofit fontScale="90000"/>
          </a:bodyPr>
          <a:lstStyle/>
          <a:p>
            <a:pPr algn="ctr"/>
            <a:r>
              <a:rPr lang="en-CA" dirty="0"/>
              <a:t>Bootstrapping: Estimating standard error and confidence interval</a:t>
            </a:r>
          </a:p>
        </p:txBody>
      </p:sp>
      <p:pic>
        <p:nvPicPr>
          <p:cNvPr id="7" name="Picture Placeholder 5" descr="A histogram shows the frequency of Brodmann’s area 44 asymmetry score.&#10;The horizontal axis represents Brodmann’s area 44 asymmetry score with points ranging from minus 0 point 5 to 1 point 25 with increments of 0 point 25. The vertical axis represents Frequency with points ranging from 0 to 7 with increments of 1. The approximate data are as follows. Minus 0 point 5 to minus 0 point 25 Brodmann’s area 44 asymmetry score, frequency 1; minus 0 point 25 to 0 Brodmann’s area 44 asymmetry score, frequency 5; 0 to 0 point 25 Brodmann’s area 44 asymmetry score, frequency 7; 0 point 25 to 0 point 5 Brodmann’s area 44 asymmetry score, frequency 4; 0 point 5 to 0 point 75 Brodmann’s area 44 asymmetry score, frequency 1; 1 to 1 point 25 Brodmann’s area 44 asymmetry score, frequency 2.&#10;FIGURE 19.2-1 The frequency distribution of asymmetry scores for Brodmann’s area 44 in a sample of 20 chimpanzees. A negative score indicates that the area is larger on the right side of the chimp’s brain, while chimps with positive scores show a larger area in the left hemisphere.">
            <a:extLst>
              <a:ext uri="{FF2B5EF4-FFF2-40B4-BE49-F238E27FC236}">
                <a16:creationId xmlns:a16="http://schemas.microsoft.com/office/drawing/2014/main" id="{BF70E4D8-2F73-481B-9ECA-B758CFA927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4843" y="1728137"/>
            <a:ext cx="6839816" cy="5129863"/>
          </a:xfrm>
          <a:prstGeom prst="rect">
            <a:avLst/>
          </a:prstGeom>
        </p:spPr>
      </p:pic>
      <p:pic>
        <p:nvPicPr>
          <p:cNvPr id="5" name="Picture Placeholder 5" descr="A photo shows a chimpanzee.">
            <a:extLst>
              <a:ext uri="{FF2B5EF4-FFF2-40B4-BE49-F238E27FC236}">
                <a16:creationId xmlns:a16="http://schemas.microsoft.com/office/drawing/2014/main" id="{DF2CB464-410B-4FDD-9131-3228FAF221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41407" y="1377127"/>
            <a:ext cx="2403095" cy="2265776"/>
          </a:xfrm>
          <a:prstGeom prst="rect">
            <a:avLst/>
          </a:prstGeom>
        </p:spPr>
      </p:pic>
    </p:spTree>
    <p:extLst>
      <p:ext uri="{BB962C8B-B14F-4D97-AF65-F5344CB8AC3E}">
        <p14:creationId xmlns:p14="http://schemas.microsoft.com/office/powerpoint/2010/main" val="21197885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25563"/>
          </a:xfrm>
        </p:spPr>
        <p:txBody>
          <a:bodyPr>
            <a:normAutofit fontScale="90000"/>
          </a:bodyPr>
          <a:lstStyle/>
          <a:p>
            <a:pPr algn="ctr"/>
            <a:r>
              <a:rPr lang="en-CA" dirty="0"/>
              <a:t>Bootstrapping: Estimating standard error and confidence interval</a:t>
            </a:r>
          </a:p>
        </p:txBody>
      </p:sp>
      <p:pic>
        <p:nvPicPr>
          <p:cNvPr id="5" name="Picture Placeholder 5" descr="A photo shows a chimpanzee.">
            <a:extLst>
              <a:ext uri="{FF2B5EF4-FFF2-40B4-BE49-F238E27FC236}">
                <a16:creationId xmlns:a16="http://schemas.microsoft.com/office/drawing/2014/main" id="{DF2CB464-410B-4FDD-9131-3228FAF221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41407" y="1377127"/>
            <a:ext cx="2403095" cy="2265776"/>
          </a:xfrm>
          <a:prstGeom prst="rect">
            <a:avLst/>
          </a:prstGeom>
        </p:spPr>
      </p:pic>
      <p:sp>
        <p:nvSpPr>
          <p:cNvPr id="3" name="TextBox 2"/>
          <p:cNvSpPr txBox="1"/>
          <p:nvPr/>
        </p:nvSpPr>
        <p:spPr>
          <a:xfrm>
            <a:off x="523703" y="1510748"/>
            <a:ext cx="5817704" cy="4401205"/>
          </a:xfrm>
          <a:prstGeom prst="rect">
            <a:avLst/>
          </a:prstGeom>
          <a:noFill/>
        </p:spPr>
        <p:txBody>
          <a:bodyPr wrap="square" rtlCol="0">
            <a:spAutoFit/>
          </a:bodyPr>
          <a:lstStyle/>
          <a:p>
            <a:pPr marL="342900" indent="-342900">
              <a:buAutoNum type="arabicParenR"/>
            </a:pPr>
            <a:r>
              <a:rPr lang="en-CA" sz="2800" dirty="0">
                <a:latin typeface="Arial" panose="020B0604020202020204" pitchFamily="34" charset="0"/>
                <a:cs typeface="Arial" panose="020B0604020202020204" pitchFamily="34" charset="0"/>
              </a:rPr>
              <a:t>Randomly sample individuals from original data (with replacement)</a:t>
            </a:r>
          </a:p>
          <a:p>
            <a:pPr marL="342900" indent="-342900">
              <a:buAutoNum type="arabicParenR"/>
            </a:pPr>
            <a:r>
              <a:rPr lang="en-CA" sz="2800" dirty="0">
                <a:latin typeface="Arial" panose="020B0604020202020204" pitchFamily="34" charset="0"/>
                <a:cs typeface="Arial" panose="020B0604020202020204" pitchFamily="34" charset="0"/>
              </a:rPr>
              <a:t>Calculate the estimate based on the sample</a:t>
            </a:r>
          </a:p>
          <a:p>
            <a:pPr marL="342900" indent="-342900">
              <a:buAutoNum type="arabicParenR"/>
            </a:pPr>
            <a:r>
              <a:rPr lang="en-CA" sz="2800" dirty="0">
                <a:latin typeface="Arial" panose="020B0604020202020204" pitchFamily="34" charset="0"/>
                <a:cs typeface="Arial" panose="020B0604020202020204" pitchFamily="34" charset="0"/>
              </a:rPr>
              <a:t>Repeat many times (e.g., 10000)</a:t>
            </a:r>
          </a:p>
          <a:p>
            <a:pPr marL="342900" indent="-342900">
              <a:buAutoNum type="arabicParenR"/>
            </a:pPr>
            <a:r>
              <a:rPr lang="en-CA" sz="2800" dirty="0">
                <a:latin typeface="Arial" panose="020B0604020202020204" pitchFamily="34" charset="0"/>
                <a:cs typeface="Arial" panose="020B0604020202020204" pitchFamily="34" charset="0"/>
              </a:rPr>
              <a:t>Calculate standard deviation of all bootstrap replicate estimates (i.e., bootstrap standard error)</a:t>
            </a:r>
          </a:p>
          <a:p>
            <a:pPr marL="342900" indent="-342900">
              <a:buAutoNum type="arabicParenR"/>
            </a:pPr>
            <a:endParaRPr lang="en-CA"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7331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25563"/>
          </a:xfrm>
        </p:spPr>
        <p:txBody>
          <a:bodyPr>
            <a:normAutofit fontScale="90000"/>
          </a:bodyPr>
          <a:lstStyle/>
          <a:p>
            <a:pPr algn="ctr"/>
            <a:r>
              <a:rPr lang="en-CA" dirty="0"/>
              <a:t>Bootstrapping: Estimating standard error and confidence interval</a:t>
            </a:r>
          </a:p>
        </p:txBody>
      </p:sp>
      <p:pic>
        <p:nvPicPr>
          <p:cNvPr id="6" name="Picture Placeholder 7" descr="A histogram shows the frequency of bootstrap replicate estimates of the median asymmetry.&#10;The horizontal axis represents Bootstrap replicate difference in median asymmetry with points ranging from minus 0 point 2 to 0 point 4 with increments of 0 point 2. The vertical axis represents Frequency with points ranging from 0 to 1400 with increments of 200. The approximate data of the histogram are given below. The frequency of bootstrap replicate difference in median is dense and continuous in the interval, 0 point 06 to 0 point 34. The distribution of the bootstrap replicate difference in median asymmetry is random and lies between the intervals, points minus 0 point 26 to 0 and is within the frequency of 180 except for the interval 0 to 0 point 1 where the bar extends up to 300. &#10;FIGURE 19.2-2 The distribution of 10,000 bootstrap replicate estimates for the median asymmetry of Brodmann’s area 44 in chimpanzees.">
            <a:extLst>
              <a:ext uri="{FF2B5EF4-FFF2-40B4-BE49-F238E27FC236}">
                <a16:creationId xmlns:a16="http://schemas.microsoft.com/office/drawing/2014/main" id="{31735862-AB4C-4934-B1BC-592DBB8DA1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7843" y="2457169"/>
            <a:ext cx="5526157" cy="4400831"/>
          </a:xfrm>
          <a:prstGeom prst="rect">
            <a:avLst/>
          </a:prstGeom>
        </p:spPr>
      </p:pic>
      <p:pic>
        <p:nvPicPr>
          <p:cNvPr id="5" name="Picture Placeholder 5" descr="A photo shows a chimpanzee.">
            <a:extLst>
              <a:ext uri="{FF2B5EF4-FFF2-40B4-BE49-F238E27FC236}">
                <a16:creationId xmlns:a16="http://schemas.microsoft.com/office/drawing/2014/main" id="{DF2CB464-410B-4FDD-9131-3228FAF221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95705" y="1323770"/>
            <a:ext cx="2048295" cy="1931250"/>
          </a:xfrm>
          <a:prstGeom prst="rect">
            <a:avLst/>
          </a:prstGeom>
        </p:spPr>
      </p:pic>
      <p:sp>
        <p:nvSpPr>
          <p:cNvPr id="4" name="TextBox 3"/>
          <p:cNvSpPr txBox="1"/>
          <p:nvPr/>
        </p:nvSpPr>
        <p:spPr>
          <a:xfrm>
            <a:off x="-1" y="2121620"/>
            <a:ext cx="3617844" cy="3539430"/>
          </a:xfrm>
          <a:prstGeom prst="rect">
            <a:avLst/>
          </a:prstGeom>
          <a:noFill/>
        </p:spPr>
        <p:txBody>
          <a:bodyPr wrap="square" rtlCol="0">
            <a:spAutoFit/>
          </a:bodyPr>
          <a:lstStyle/>
          <a:p>
            <a:r>
              <a:rPr lang="en-CA" sz="2800" dirty="0">
                <a:latin typeface="Arial" panose="020B0604020202020204" pitchFamily="34" charset="0"/>
                <a:cs typeface="Arial" panose="020B0604020202020204" pitchFamily="34" charset="0"/>
              </a:rPr>
              <a:t>SE = 0.085</a:t>
            </a:r>
          </a:p>
          <a:p>
            <a:endParaRPr lang="en-CA" sz="2800" dirty="0">
              <a:latin typeface="Arial" panose="020B0604020202020204" pitchFamily="34" charset="0"/>
              <a:cs typeface="Arial" panose="020B0604020202020204" pitchFamily="34" charset="0"/>
            </a:endParaRPr>
          </a:p>
          <a:p>
            <a:r>
              <a:rPr lang="en-CA" sz="2800" dirty="0">
                <a:latin typeface="Arial" panose="020B0604020202020204" pitchFamily="34" charset="0"/>
                <a:cs typeface="Arial" panose="020B0604020202020204" pitchFamily="34" charset="0"/>
              </a:rPr>
              <a:t>95% Confidence Interval</a:t>
            </a:r>
          </a:p>
          <a:p>
            <a:r>
              <a:rPr lang="en-CA" sz="2800" dirty="0">
                <a:latin typeface="Arial" panose="020B0604020202020204" pitchFamily="34" charset="0"/>
                <a:cs typeface="Arial" panose="020B0604020202020204" pitchFamily="34" charset="0"/>
              </a:rPr>
              <a:t>0.025 quantile to 0.975 quantile</a:t>
            </a:r>
          </a:p>
          <a:p>
            <a:endParaRPr lang="en-CA" sz="2800" dirty="0">
              <a:latin typeface="Arial" panose="020B0604020202020204" pitchFamily="34" charset="0"/>
              <a:cs typeface="Arial" panose="020B0604020202020204" pitchFamily="34" charset="0"/>
            </a:endParaRPr>
          </a:p>
          <a:p>
            <a:r>
              <a:rPr lang="en-CA" sz="2800" dirty="0">
                <a:latin typeface="Arial" panose="020B0604020202020204" pitchFamily="34" charset="0"/>
                <a:cs typeface="Arial" panose="020B0604020202020204" pitchFamily="34" charset="0"/>
              </a:rPr>
              <a:t>-0.075&lt;median&lt;0.31</a:t>
            </a:r>
          </a:p>
        </p:txBody>
      </p:sp>
    </p:spTree>
    <p:extLst>
      <p:ext uri="{BB962C8B-B14F-4D97-AF65-F5344CB8AC3E}">
        <p14:creationId xmlns:p14="http://schemas.microsoft.com/office/powerpoint/2010/main" val="29894642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876" y="1401634"/>
            <a:ext cx="4534403" cy="997009"/>
          </a:xfrm>
        </p:spPr>
        <p:txBody>
          <a:bodyPr>
            <a:normAutofit/>
          </a:bodyPr>
          <a:lstStyle/>
          <a:p>
            <a:r>
              <a:rPr lang="en-CA" sz="2800" b="0" dirty="0"/>
              <a:t>e.g., Sexual cannibalism in cave crickets</a:t>
            </a:r>
          </a:p>
        </p:txBody>
      </p:sp>
      <p:pic>
        <p:nvPicPr>
          <p:cNvPr id="6" name="Picture 2" descr="Two histograms compare frequency of female sagebrush cricket’s time to mating when fed versus starved.&#10;The horizontal axis of each graph is time to mating in hours ranging from 0 to 100 with an interval of 20. The vertical axis of each graph is frequency. &#10;The first histogram represents time to mating of starved female crickets. The vertical axis ranges from 0 to 8 with an interval of 2. The approximate data are: 0 to 20 hours, frequency 8; 20 to 40 hours, frequency 2; 60 to 80 hours, frequency 1. &#10;The second histogram is time to mating of fed females. The vertical axis of ranges from 0 to 6 with an interval of 2. The approximate data are: 0 to 20 hours, frequency 5; 20 to 40 hours, frequency 3; 40 to 60 hours, frequency 1; 60 to 80 hours, frequency 3; 80 to 100 hours, frequency 1."/>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959055" y="1427966"/>
            <a:ext cx="3924231" cy="504798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photo shows a sagebrush cricket."/>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09877" y="3200079"/>
            <a:ext cx="4534403" cy="327587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0" y="0"/>
            <a:ext cx="9144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accent2">
                    <a:lumMod val="40000"/>
                    <a:lumOff val="60000"/>
                  </a:schemeClr>
                </a:solidFill>
                <a:latin typeface="Arial" panose="020B0604020202020204" pitchFamily="34" charset="0"/>
                <a:ea typeface="+mj-ea"/>
                <a:cs typeface="Arial" panose="020B0604020202020204" pitchFamily="34" charset="0"/>
              </a:defRPr>
            </a:lvl1pPr>
          </a:lstStyle>
          <a:p>
            <a:pPr algn="ctr"/>
            <a:r>
              <a:rPr lang="en-CA"/>
              <a:t>Bootstrapping with multiple groups</a:t>
            </a:r>
            <a:endParaRPr lang="en-CA" dirty="0"/>
          </a:p>
        </p:txBody>
      </p:sp>
    </p:spTree>
    <p:extLst>
      <p:ext uri="{BB962C8B-B14F-4D97-AF65-F5344CB8AC3E}">
        <p14:creationId xmlns:p14="http://schemas.microsoft.com/office/powerpoint/2010/main" val="3391073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Computer-intensive methods</a:t>
            </a:r>
          </a:p>
        </p:txBody>
      </p:sp>
      <p:sp>
        <p:nvSpPr>
          <p:cNvPr id="3" name="Content Placeholder 2"/>
          <p:cNvSpPr>
            <a:spLocks noGrp="1"/>
          </p:cNvSpPr>
          <p:nvPr>
            <p:ph idx="1"/>
          </p:nvPr>
        </p:nvSpPr>
        <p:spPr>
          <a:xfrm>
            <a:off x="536713" y="1325563"/>
            <a:ext cx="8070574" cy="4351338"/>
          </a:xfrm>
        </p:spPr>
        <p:txBody>
          <a:bodyPr/>
          <a:lstStyle/>
          <a:p>
            <a:r>
              <a:rPr lang="en-CA" dirty="0"/>
              <a:t>Permutation test (hypothesis testing)</a:t>
            </a:r>
          </a:p>
          <a:p>
            <a:r>
              <a:rPr lang="en-CA" dirty="0"/>
              <a:t>Simulation (hypothesis testing)</a:t>
            </a:r>
          </a:p>
          <a:p>
            <a:r>
              <a:rPr lang="en-CA" dirty="0"/>
              <a:t>Bootstrapping (calculating precision of estimates)</a:t>
            </a:r>
          </a:p>
        </p:txBody>
      </p:sp>
    </p:spTree>
    <p:extLst>
      <p:ext uri="{BB962C8B-B14F-4D97-AF65-F5344CB8AC3E}">
        <p14:creationId xmlns:p14="http://schemas.microsoft.com/office/powerpoint/2010/main" val="35006858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877" y="1325563"/>
            <a:ext cx="8826173" cy="3445566"/>
          </a:xfrm>
        </p:spPr>
        <p:txBody>
          <a:bodyPr>
            <a:noAutofit/>
          </a:bodyPr>
          <a:lstStyle/>
          <a:p>
            <a:r>
              <a:rPr lang="en-CA" sz="2800" b="0" dirty="0">
                <a:solidFill>
                  <a:schemeClr val="tx1"/>
                </a:solidFill>
              </a:rPr>
              <a:t>Difference in median time to mating: -9.8 hours</a:t>
            </a:r>
            <a:br>
              <a:rPr lang="en-CA" sz="2800" b="0" dirty="0">
                <a:solidFill>
                  <a:schemeClr val="tx1"/>
                </a:solidFill>
              </a:rPr>
            </a:br>
            <a:r>
              <a:rPr lang="en-CA" sz="2800" b="0" dirty="0">
                <a:solidFill>
                  <a:schemeClr val="tx1"/>
                </a:solidFill>
              </a:rPr>
              <a:t>1) Resample from starved group (n=11) and fed group (n=13)</a:t>
            </a:r>
            <a:br>
              <a:rPr lang="en-CA" sz="2800" b="0" dirty="0">
                <a:solidFill>
                  <a:schemeClr val="tx1"/>
                </a:solidFill>
              </a:rPr>
            </a:br>
            <a:r>
              <a:rPr lang="en-CA" sz="2800" b="0" dirty="0">
                <a:solidFill>
                  <a:schemeClr val="tx1"/>
                </a:solidFill>
              </a:rPr>
              <a:t>2) Calculate the median difference in the resampled data</a:t>
            </a:r>
            <a:br>
              <a:rPr lang="en-CA" sz="2800" b="0" dirty="0">
                <a:solidFill>
                  <a:schemeClr val="tx1"/>
                </a:solidFill>
              </a:rPr>
            </a:br>
            <a:r>
              <a:rPr lang="en-CA" sz="2800" b="0" dirty="0">
                <a:solidFill>
                  <a:schemeClr val="tx1"/>
                </a:solidFill>
              </a:rPr>
              <a:t>3) Repeat 1000 times</a:t>
            </a:r>
            <a:br>
              <a:rPr lang="en-CA" sz="2800" b="0" dirty="0">
                <a:solidFill>
                  <a:schemeClr val="tx1"/>
                </a:solidFill>
              </a:rPr>
            </a:br>
            <a:r>
              <a:rPr lang="en-CA" sz="2800" b="0" dirty="0">
                <a:solidFill>
                  <a:schemeClr val="tx1"/>
                </a:solidFill>
              </a:rPr>
              <a:t>4) Calculate confidence interval on the difference using bootstrap estimates of the difference</a:t>
            </a:r>
            <a:br>
              <a:rPr lang="en-CA" sz="2800" b="0" dirty="0">
                <a:solidFill>
                  <a:schemeClr val="tx1"/>
                </a:solidFill>
              </a:rPr>
            </a:br>
            <a:endParaRPr lang="en-CA" sz="2800" b="0" dirty="0">
              <a:solidFill>
                <a:schemeClr val="tx1"/>
              </a:solidFill>
            </a:endParaRPr>
          </a:p>
        </p:txBody>
      </p:sp>
      <p:pic>
        <p:nvPicPr>
          <p:cNvPr id="8" name="Picture 7" descr="A photo shows a sagebrush cricket."/>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635023" y="4568248"/>
            <a:ext cx="3169429" cy="228975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0" y="0"/>
            <a:ext cx="9144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accent2">
                    <a:lumMod val="40000"/>
                    <a:lumOff val="60000"/>
                  </a:schemeClr>
                </a:solidFill>
                <a:latin typeface="Arial" panose="020B0604020202020204" pitchFamily="34" charset="0"/>
                <a:ea typeface="+mj-ea"/>
                <a:cs typeface="Arial" panose="020B0604020202020204" pitchFamily="34" charset="0"/>
              </a:defRPr>
            </a:lvl1pPr>
          </a:lstStyle>
          <a:p>
            <a:pPr algn="ctr"/>
            <a:r>
              <a:rPr lang="en-CA" dirty="0"/>
              <a:t>Bootstrapping with multiple groups</a:t>
            </a:r>
          </a:p>
        </p:txBody>
      </p:sp>
    </p:spTree>
    <p:extLst>
      <p:ext uri="{BB962C8B-B14F-4D97-AF65-F5344CB8AC3E}">
        <p14:creationId xmlns:p14="http://schemas.microsoft.com/office/powerpoint/2010/main" val="13148612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25563"/>
          </a:xfrm>
        </p:spPr>
        <p:txBody>
          <a:bodyPr>
            <a:normAutofit/>
          </a:bodyPr>
          <a:lstStyle/>
          <a:p>
            <a:pPr algn="ctr"/>
            <a:r>
              <a:rPr lang="en-CA" dirty="0"/>
              <a:t>Bootstrapping with multiple groups</a:t>
            </a:r>
          </a:p>
        </p:txBody>
      </p:sp>
      <p:pic>
        <p:nvPicPr>
          <p:cNvPr id="3" name="Picture Placeholder 5" descr="A histogram shows the frequency of bootstrap replicate difference in median.&#10;The horizontal axis represents Bootstrap replicate difference in median with points ranging from minus 60 to 20 with increments of 20. The vertical axis represents Frequency with points ranging from 0 to 150 with increments of 50. The approximate data are as follows: minus 70 to minus 65 Bootstrap replicate difference in median, frequency 5; minus 65 to minus 60 Bootstrap replicate difference in median, frequency 20; minus 60 to minus 55 Bootstrap replicate difference in median, frequency 25; minus 55 to 50 Bootstrap replicate difference in median, frequency 20; minus 50 to minus 45 Bootstrap replicate difference in median, 10; minus 45 to minus 40 Bootstrap replicate difference in median, 60 frequency; minus 40 to minus 35 Bootstrap replicate difference in median, frequency 50; minus 35 to minus 30 Bootstrap replicate difference in median, frequency 5; minus 30 to minus 25 Bootstrap replicate difference in median, 120 frequency; minus 25 to minus 20, frequency 70; minus 20 to minus 15 Bootstrap replicate difference in median, frequency 20; minus 15 to minus 10 Bootstrap replicate difference in median, frequency 140, minus 10 to minus 5 Bootstrap replicate difference in median, frequency 160; minus 5 to 0 Bootstrap replicate difference in median, frequency 75; 0 to 5, frequency 20; 5 to 10 Bootstrap replicate difference in median, frequency 100; 10 to 15 Bootstrap replicate difference in median, frequency 45; 15 to 20, frequency 10; 20 to 25 Bootstrap replicate difference in median, frequency 4.&#10;FIGURE 19.2-3 The distribution of bootstrap replicate estimates of the difference in median time to mating, in hours, between starved and fed female crickets.">
            <a:extLst>
              <a:ext uri="{FF2B5EF4-FFF2-40B4-BE49-F238E27FC236}">
                <a16:creationId xmlns:a16="http://schemas.microsoft.com/office/drawing/2014/main" id="{1292CCFE-412A-4C1C-8C59-18C708C263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9519" y="1325563"/>
            <a:ext cx="6430493" cy="4419503"/>
          </a:xfrm>
          <a:prstGeom prst="rect">
            <a:avLst/>
          </a:prstGeom>
        </p:spPr>
      </p:pic>
      <p:sp>
        <p:nvSpPr>
          <p:cNvPr id="5" name="Rectangle 4"/>
          <p:cNvSpPr/>
          <p:nvPr/>
        </p:nvSpPr>
        <p:spPr>
          <a:xfrm>
            <a:off x="238539" y="5876527"/>
            <a:ext cx="8666922" cy="830997"/>
          </a:xfrm>
          <a:prstGeom prst="rect">
            <a:avLst/>
          </a:prstGeom>
        </p:spPr>
        <p:txBody>
          <a:bodyPr wrap="square">
            <a:spAutoFit/>
          </a:bodyPr>
          <a:lstStyle/>
          <a:p>
            <a:pPr algn="ctr"/>
            <a:r>
              <a:rPr lang="en-CA" sz="2400" dirty="0">
                <a:latin typeface="Arial" panose="020B0604020202020204" pitchFamily="34" charset="0"/>
                <a:cs typeface="Arial" panose="020B0604020202020204" pitchFamily="34" charset="0"/>
              </a:rPr>
              <a:t>95% Confidence Interval (0.025 quantile to 0.975 quantile)</a:t>
            </a:r>
          </a:p>
          <a:p>
            <a:pPr algn="ctr"/>
            <a:r>
              <a:rPr lang="en-CA" sz="2400" dirty="0">
                <a:latin typeface="Arial" panose="020B0604020202020204" pitchFamily="34" charset="0"/>
                <a:cs typeface="Arial" panose="020B0604020202020204" pitchFamily="34" charset="0"/>
              </a:rPr>
              <a:t>-62.5 &lt; difference between medians &lt; 12.2</a:t>
            </a:r>
          </a:p>
        </p:txBody>
      </p:sp>
    </p:spTree>
    <p:extLst>
      <p:ext uri="{BB962C8B-B14F-4D97-AF65-F5344CB8AC3E}">
        <p14:creationId xmlns:p14="http://schemas.microsoft.com/office/powerpoint/2010/main" val="1612912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25563"/>
          </a:xfrm>
        </p:spPr>
        <p:txBody>
          <a:bodyPr>
            <a:normAutofit/>
          </a:bodyPr>
          <a:lstStyle/>
          <a:p>
            <a:pPr algn="ctr"/>
            <a:r>
              <a:rPr lang="en-CA" dirty="0"/>
              <a:t>Assumptions of bootstrapping</a:t>
            </a:r>
          </a:p>
        </p:txBody>
      </p:sp>
      <p:sp>
        <p:nvSpPr>
          <p:cNvPr id="4" name="TextBox 3"/>
          <p:cNvSpPr txBox="1"/>
          <p:nvPr/>
        </p:nvSpPr>
        <p:spPr>
          <a:xfrm>
            <a:off x="669234" y="1206293"/>
            <a:ext cx="7805531" cy="3539430"/>
          </a:xfrm>
          <a:prstGeom prst="rect">
            <a:avLst/>
          </a:prstGeom>
          <a:noFill/>
        </p:spPr>
        <p:txBody>
          <a:bodyPr wrap="square" rtlCol="0">
            <a:spAutoFit/>
          </a:bodyPr>
          <a:lstStyle/>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Each sample is a random sample from corresponding population</a:t>
            </a:r>
          </a:p>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Sample must be large enough to reflect frequency distribution in the population</a:t>
            </a:r>
          </a:p>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Bootstrap analyses on small samples will produce standard errors that are too small and confidence intervals that are too narrow, overestimating the precision of the estimate</a:t>
            </a:r>
          </a:p>
        </p:txBody>
      </p:sp>
    </p:spTree>
    <p:extLst>
      <p:ext uri="{BB962C8B-B14F-4D97-AF65-F5344CB8AC3E}">
        <p14:creationId xmlns:p14="http://schemas.microsoft.com/office/powerpoint/2010/main" val="40501398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513" y="0"/>
            <a:ext cx="7105098" cy="1325563"/>
          </a:xfrm>
        </p:spPr>
        <p:txBody>
          <a:bodyPr>
            <a:normAutofit/>
          </a:bodyPr>
          <a:lstStyle/>
          <a:p>
            <a:pPr algn="ctr"/>
            <a:r>
              <a:rPr lang="en-CA" dirty="0"/>
              <a:t>Simulation Further Applications</a:t>
            </a:r>
            <a:endParaRPr lang="en-CA" baseline="-25000" dirty="0"/>
          </a:p>
        </p:txBody>
      </p:sp>
      <p:pic>
        <p:nvPicPr>
          <p:cNvPr id="3" name="Picture 2"/>
          <p:cNvPicPr>
            <a:picLocks noChangeAspect="1"/>
          </p:cNvPicPr>
          <p:nvPr/>
        </p:nvPicPr>
        <p:blipFill>
          <a:blip r:embed="rId3"/>
          <a:stretch>
            <a:fillRect/>
          </a:stretch>
        </p:blipFill>
        <p:spPr>
          <a:xfrm>
            <a:off x="0" y="1325563"/>
            <a:ext cx="9144000" cy="4649995"/>
          </a:xfrm>
          <a:prstGeom prst="rect">
            <a:avLst/>
          </a:prstGeom>
        </p:spPr>
      </p:pic>
      <p:sp>
        <p:nvSpPr>
          <p:cNvPr id="5" name="TextBox 4"/>
          <p:cNvSpPr txBox="1"/>
          <p:nvPr/>
        </p:nvSpPr>
        <p:spPr>
          <a:xfrm>
            <a:off x="0" y="6122504"/>
            <a:ext cx="9036050" cy="523220"/>
          </a:xfrm>
          <a:prstGeom prst="rect">
            <a:avLst/>
          </a:prstGeom>
          <a:noFill/>
        </p:spPr>
        <p:txBody>
          <a:bodyPr wrap="square" rtlCol="0">
            <a:spAutoFit/>
          </a:bodyPr>
          <a:lstStyle/>
          <a:p>
            <a:r>
              <a:rPr lang="en-CA" sz="2800" dirty="0">
                <a:latin typeface="Arial" panose="020B0604020202020204" pitchFamily="34" charset="0"/>
                <a:cs typeface="Arial" panose="020B0604020202020204" pitchFamily="34" charset="0"/>
              </a:rPr>
              <a:t>Assessing model fit for GLMMs (Harrison et al. 2017)</a:t>
            </a:r>
          </a:p>
        </p:txBody>
      </p:sp>
    </p:spTree>
    <p:extLst>
      <p:ext uri="{BB962C8B-B14F-4D97-AF65-F5344CB8AC3E}">
        <p14:creationId xmlns:p14="http://schemas.microsoft.com/office/powerpoint/2010/main" val="10021358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5469"/>
            <a:ext cx="9144000" cy="1325563"/>
          </a:xfrm>
        </p:spPr>
        <p:txBody>
          <a:bodyPr>
            <a:normAutofit/>
          </a:bodyPr>
          <a:lstStyle/>
          <a:p>
            <a:pPr algn="ctr"/>
            <a:r>
              <a:rPr lang="en-CA" dirty="0"/>
              <a:t>Summary</a:t>
            </a:r>
          </a:p>
        </p:txBody>
      </p:sp>
      <p:sp>
        <p:nvSpPr>
          <p:cNvPr id="4" name="TextBox 3"/>
          <p:cNvSpPr txBox="1"/>
          <p:nvPr/>
        </p:nvSpPr>
        <p:spPr>
          <a:xfrm>
            <a:off x="198782" y="901148"/>
            <a:ext cx="8521148" cy="1384995"/>
          </a:xfrm>
          <a:prstGeom prst="rect">
            <a:avLst/>
          </a:prstGeom>
          <a:noFill/>
        </p:spPr>
        <p:txBody>
          <a:bodyPr wrap="square" rtlCol="0">
            <a:spAutoFit/>
          </a:bodyPr>
          <a:lstStyle/>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Non-linear modeling is used when predictor variables cannot be modeled as a linear function of the response variable</a:t>
            </a:r>
          </a:p>
        </p:txBody>
      </p:sp>
    </p:spTree>
    <p:extLst>
      <p:ext uri="{BB962C8B-B14F-4D97-AF65-F5344CB8AC3E}">
        <p14:creationId xmlns:p14="http://schemas.microsoft.com/office/powerpoint/2010/main" val="1856352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5469"/>
            <a:ext cx="9144000" cy="1325563"/>
          </a:xfrm>
        </p:spPr>
        <p:txBody>
          <a:bodyPr>
            <a:normAutofit/>
          </a:bodyPr>
          <a:lstStyle/>
          <a:p>
            <a:pPr algn="ctr"/>
            <a:r>
              <a:rPr lang="en-CA" dirty="0"/>
              <a:t>Summary</a:t>
            </a:r>
          </a:p>
        </p:txBody>
      </p:sp>
      <p:sp>
        <p:nvSpPr>
          <p:cNvPr id="4" name="TextBox 3"/>
          <p:cNvSpPr txBox="1"/>
          <p:nvPr/>
        </p:nvSpPr>
        <p:spPr>
          <a:xfrm>
            <a:off x="198782" y="901148"/>
            <a:ext cx="8521148" cy="2677656"/>
          </a:xfrm>
          <a:prstGeom prst="rect">
            <a:avLst/>
          </a:prstGeom>
          <a:noFill/>
        </p:spPr>
        <p:txBody>
          <a:bodyPr wrap="square" rtlCol="0">
            <a:spAutoFit/>
          </a:bodyPr>
          <a:lstStyle/>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Non-linear modeling is used when predictor variables cannot be modeled as a linear function of the response variable</a:t>
            </a:r>
          </a:p>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Non linear models often require multiple parameters to define the curve shape and are computationally complex</a:t>
            </a:r>
          </a:p>
        </p:txBody>
      </p:sp>
    </p:spTree>
    <p:extLst>
      <p:ext uri="{BB962C8B-B14F-4D97-AF65-F5344CB8AC3E}">
        <p14:creationId xmlns:p14="http://schemas.microsoft.com/office/powerpoint/2010/main" val="4198146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5469"/>
            <a:ext cx="9144000" cy="1325563"/>
          </a:xfrm>
        </p:spPr>
        <p:txBody>
          <a:bodyPr>
            <a:normAutofit/>
          </a:bodyPr>
          <a:lstStyle/>
          <a:p>
            <a:pPr algn="ctr"/>
            <a:r>
              <a:rPr lang="en-CA" dirty="0"/>
              <a:t>Summary</a:t>
            </a:r>
          </a:p>
        </p:txBody>
      </p:sp>
      <p:sp>
        <p:nvSpPr>
          <p:cNvPr id="4" name="TextBox 3"/>
          <p:cNvSpPr txBox="1"/>
          <p:nvPr/>
        </p:nvSpPr>
        <p:spPr>
          <a:xfrm>
            <a:off x="198782" y="901148"/>
            <a:ext cx="8521148" cy="4401205"/>
          </a:xfrm>
          <a:prstGeom prst="rect">
            <a:avLst/>
          </a:prstGeom>
          <a:noFill/>
        </p:spPr>
        <p:txBody>
          <a:bodyPr wrap="square" rtlCol="0">
            <a:spAutoFit/>
          </a:bodyPr>
          <a:lstStyle/>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Non-linear modeling is used when predictor variables cannot be modeled as a linear function of the response variable</a:t>
            </a:r>
          </a:p>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Non linear models often require multiple parameters to define the curve shape and are computationally complex</a:t>
            </a:r>
          </a:p>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Simulation can be used in hypothesis testing where the frequency distribution of test statistics calculated on the simulated samples gives a null distribution of the test statistic</a:t>
            </a:r>
          </a:p>
        </p:txBody>
      </p:sp>
    </p:spTree>
    <p:extLst>
      <p:ext uri="{BB962C8B-B14F-4D97-AF65-F5344CB8AC3E}">
        <p14:creationId xmlns:p14="http://schemas.microsoft.com/office/powerpoint/2010/main" val="256508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5469"/>
            <a:ext cx="9144000" cy="1325563"/>
          </a:xfrm>
        </p:spPr>
        <p:txBody>
          <a:bodyPr>
            <a:normAutofit/>
          </a:bodyPr>
          <a:lstStyle/>
          <a:p>
            <a:pPr algn="ctr"/>
            <a:r>
              <a:rPr lang="en-CA" dirty="0"/>
              <a:t>Summary</a:t>
            </a:r>
          </a:p>
        </p:txBody>
      </p:sp>
      <p:sp>
        <p:nvSpPr>
          <p:cNvPr id="4" name="TextBox 3"/>
          <p:cNvSpPr txBox="1"/>
          <p:nvPr/>
        </p:nvSpPr>
        <p:spPr>
          <a:xfrm>
            <a:off x="198782" y="901148"/>
            <a:ext cx="8521148" cy="5693866"/>
          </a:xfrm>
          <a:prstGeom prst="rect">
            <a:avLst/>
          </a:prstGeom>
          <a:noFill/>
        </p:spPr>
        <p:txBody>
          <a:bodyPr wrap="square" rtlCol="0">
            <a:spAutoFit/>
          </a:bodyPr>
          <a:lstStyle/>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Non-linear modeling is used when predictor variables cannot be modeled as a linear function of the response variable</a:t>
            </a:r>
          </a:p>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Non linear models often require multiple parameters to define the curve shape and are computationally complex</a:t>
            </a:r>
          </a:p>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Simulation can be used in hypothesis testing where the frequency distribution of test statistics calculated on the simulated samples gives a null distribution of the test statistic</a:t>
            </a:r>
          </a:p>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Bootstrapping can be used to calculate standard errors of estimates and confidence intervals of parameters by resampling from the data</a:t>
            </a:r>
          </a:p>
        </p:txBody>
      </p:sp>
    </p:spTree>
    <p:extLst>
      <p:ext uri="{BB962C8B-B14F-4D97-AF65-F5344CB8AC3E}">
        <p14:creationId xmlns:p14="http://schemas.microsoft.com/office/powerpoint/2010/main" val="644900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Hypothesis Testing using Simulation</a:t>
            </a:r>
          </a:p>
        </p:txBody>
      </p:sp>
      <p:sp>
        <p:nvSpPr>
          <p:cNvPr id="3" name="Content Placeholder 2"/>
          <p:cNvSpPr>
            <a:spLocks noGrp="1"/>
          </p:cNvSpPr>
          <p:nvPr>
            <p:ph idx="1"/>
          </p:nvPr>
        </p:nvSpPr>
        <p:spPr>
          <a:xfrm>
            <a:off x="390939" y="1511093"/>
            <a:ext cx="8362122" cy="4351338"/>
          </a:xfrm>
        </p:spPr>
        <p:txBody>
          <a:bodyPr/>
          <a:lstStyle/>
          <a:p>
            <a:r>
              <a:rPr lang="en-CA" dirty="0"/>
              <a:t>Use a computer to create imaginary population with parameter values specified under null hypothesis</a:t>
            </a:r>
          </a:p>
        </p:txBody>
      </p:sp>
    </p:spTree>
    <p:extLst>
      <p:ext uri="{BB962C8B-B14F-4D97-AF65-F5344CB8AC3E}">
        <p14:creationId xmlns:p14="http://schemas.microsoft.com/office/powerpoint/2010/main" val="275412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Hypothesis Testing using Simulation</a:t>
            </a:r>
          </a:p>
        </p:txBody>
      </p:sp>
      <p:sp>
        <p:nvSpPr>
          <p:cNvPr id="3" name="Content Placeholder 2"/>
          <p:cNvSpPr>
            <a:spLocks noGrp="1"/>
          </p:cNvSpPr>
          <p:nvPr>
            <p:ph idx="1"/>
          </p:nvPr>
        </p:nvSpPr>
        <p:spPr>
          <a:xfrm>
            <a:off x="390939" y="1511093"/>
            <a:ext cx="8362122" cy="4351338"/>
          </a:xfrm>
        </p:spPr>
        <p:txBody>
          <a:bodyPr/>
          <a:lstStyle/>
          <a:p>
            <a:r>
              <a:rPr lang="en-CA" dirty="0"/>
              <a:t>Use a computer to create imaginary population with parameter values specified under null hypothesis</a:t>
            </a:r>
          </a:p>
          <a:p>
            <a:r>
              <a:rPr lang="en-CA" dirty="0"/>
              <a:t>Sample from that imaginary population</a:t>
            </a:r>
          </a:p>
        </p:txBody>
      </p:sp>
    </p:spTree>
    <p:extLst>
      <p:ext uri="{BB962C8B-B14F-4D97-AF65-F5344CB8AC3E}">
        <p14:creationId xmlns:p14="http://schemas.microsoft.com/office/powerpoint/2010/main" val="2403264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Hypothesis Testing using Simulation</a:t>
            </a:r>
          </a:p>
        </p:txBody>
      </p:sp>
      <p:sp>
        <p:nvSpPr>
          <p:cNvPr id="3" name="Content Placeholder 2"/>
          <p:cNvSpPr>
            <a:spLocks noGrp="1"/>
          </p:cNvSpPr>
          <p:nvPr>
            <p:ph idx="1"/>
          </p:nvPr>
        </p:nvSpPr>
        <p:spPr>
          <a:xfrm>
            <a:off x="390939" y="1511093"/>
            <a:ext cx="8362122" cy="4351338"/>
          </a:xfrm>
        </p:spPr>
        <p:txBody>
          <a:bodyPr/>
          <a:lstStyle/>
          <a:p>
            <a:r>
              <a:rPr lang="en-CA" dirty="0"/>
              <a:t>Use a computer to create imaginary population with parameter values specified under null hypothesis</a:t>
            </a:r>
          </a:p>
          <a:p>
            <a:r>
              <a:rPr lang="en-CA" dirty="0"/>
              <a:t>Sample from that imaginary population</a:t>
            </a:r>
          </a:p>
          <a:p>
            <a:r>
              <a:rPr lang="en-CA" dirty="0"/>
              <a:t>Calculate test statistic for that population</a:t>
            </a:r>
          </a:p>
        </p:txBody>
      </p:sp>
    </p:spTree>
    <p:extLst>
      <p:ext uri="{BB962C8B-B14F-4D97-AF65-F5344CB8AC3E}">
        <p14:creationId xmlns:p14="http://schemas.microsoft.com/office/powerpoint/2010/main" val="2269511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Hypothesis Testing using Simulation</a:t>
            </a:r>
          </a:p>
        </p:txBody>
      </p:sp>
      <p:sp>
        <p:nvSpPr>
          <p:cNvPr id="3" name="Content Placeholder 2"/>
          <p:cNvSpPr>
            <a:spLocks noGrp="1"/>
          </p:cNvSpPr>
          <p:nvPr>
            <p:ph idx="1"/>
          </p:nvPr>
        </p:nvSpPr>
        <p:spPr>
          <a:xfrm>
            <a:off x="390939" y="1511093"/>
            <a:ext cx="8362122" cy="4351338"/>
          </a:xfrm>
        </p:spPr>
        <p:txBody>
          <a:bodyPr/>
          <a:lstStyle/>
          <a:p>
            <a:r>
              <a:rPr lang="en-CA" dirty="0"/>
              <a:t>Use a computer to create imaginary population with parameter values specified under null hypothesis</a:t>
            </a:r>
          </a:p>
          <a:p>
            <a:r>
              <a:rPr lang="en-CA" dirty="0"/>
              <a:t>Sample from that imaginary population</a:t>
            </a:r>
          </a:p>
          <a:p>
            <a:r>
              <a:rPr lang="en-CA" dirty="0"/>
              <a:t>Calculate test statistic for that population</a:t>
            </a:r>
          </a:p>
          <a:p>
            <a:r>
              <a:rPr lang="en-CA" dirty="0"/>
              <a:t>Repeat many times and generate a frequency distribution for the test statistic</a:t>
            </a:r>
          </a:p>
        </p:txBody>
      </p:sp>
    </p:spTree>
    <p:extLst>
      <p:ext uri="{BB962C8B-B14F-4D97-AF65-F5344CB8AC3E}">
        <p14:creationId xmlns:p14="http://schemas.microsoft.com/office/powerpoint/2010/main" val="561118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Hypothesis Testing using Simulation</a:t>
            </a:r>
          </a:p>
        </p:txBody>
      </p:sp>
      <p:sp>
        <p:nvSpPr>
          <p:cNvPr id="3" name="Content Placeholder 2"/>
          <p:cNvSpPr>
            <a:spLocks noGrp="1"/>
          </p:cNvSpPr>
          <p:nvPr>
            <p:ph idx="1"/>
          </p:nvPr>
        </p:nvSpPr>
        <p:spPr>
          <a:xfrm>
            <a:off x="390939" y="1511093"/>
            <a:ext cx="8362122" cy="4351338"/>
          </a:xfrm>
        </p:spPr>
        <p:txBody>
          <a:bodyPr/>
          <a:lstStyle/>
          <a:p>
            <a:r>
              <a:rPr lang="en-CA" dirty="0"/>
              <a:t>Use a computer to create imaginary population with parameter values specified under null hypothesis</a:t>
            </a:r>
          </a:p>
          <a:p>
            <a:r>
              <a:rPr lang="en-CA" dirty="0"/>
              <a:t>Sample from that imaginary population</a:t>
            </a:r>
          </a:p>
          <a:p>
            <a:r>
              <a:rPr lang="en-CA" dirty="0"/>
              <a:t>Calculate test statistic for that population</a:t>
            </a:r>
          </a:p>
          <a:p>
            <a:r>
              <a:rPr lang="en-CA" dirty="0"/>
              <a:t>Repeat many times and generate a frequency distribution for the test statistic</a:t>
            </a:r>
          </a:p>
          <a:p>
            <a:r>
              <a:rPr lang="en-CA" dirty="0"/>
              <a:t>Frequency distribution for test statistic approximates null distribution for hypothesis test</a:t>
            </a:r>
          </a:p>
        </p:txBody>
      </p:sp>
    </p:spTree>
    <p:extLst>
      <p:ext uri="{BB962C8B-B14F-4D97-AF65-F5344CB8AC3E}">
        <p14:creationId xmlns:p14="http://schemas.microsoft.com/office/powerpoint/2010/main" val="1404865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904" y="0"/>
            <a:ext cx="7105098" cy="1325563"/>
          </a:xfrm>
        </p:spPr>
        <p:txBody>
          <a:bodyPr/>
          <a:lstStyle/>
          <a:p>
            <a:pPr algn="ctr"/>
            <a:r>
              <a:rPr lang="en-CA" dirty="0"/>
              <a:t>Simulation Example (Lecture 6)</a:t>
            </a:r>
            <a:endParaRPr lang="en-CA" baseline="-25000" dirty="0"/>
          </a:p>
        </p:txBody>
      </p:sp>
      <p:pic>
        <p:nvPicPr>
          <p:cNvPr id="8" name="Picture 2" descr="A histogram plots probability for different number of right-handed toads.&#10;The approximate data are as follows. 2 right-handed toads, probability zero point zero zero two five; 3, zero point zero zero five; 4, zero point zero one; 5, zero point zero three; 6, zero point zero seven; 7, zero point one two; 8, zero point one six five; 9, zero point one eight; 10, zero point one six five; 11, zero point one two; 12, zero point zero seven; 13, zero point zero three; 14, zero point zero one; 15, zero point zero zero five; 16, zero point zero zero two five. Rectangular bars 2, 3, 4, 14, 15, and 16 are shaded. 9 is highlighted with label, Expected value under H not. 14 is highlighted with label Observed value.&#10;FIGURE 6.2-2 The null distribution for the number of right-handed toads out of the 18 sampled. Outcomes in red are values as different as, or more different from, the expectation under 0 H than 14, the number observed in the data."/>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42868" y="2940383"/>
            <a:ext cx="4486949" cy="384246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Table Placeholder 3"/>
          <p:cNvGraphicFramePr>
            <a:graphicFrameLocks/>
          </p:cNvGraphicFramePr>
          <p:nvPr/>
        </p:nvGraphicFramePr>
        <p:xfrm>
          <a:off x="5519997" y="1022123"/>
          <a:ext cx="3323379" cy="5760720"/>
        </p:xfrm>
        <a:graphic>
          <a:graphicData uri="http://schemas.openxmlformats.org/drawingml/2006/table">
            <a:tbl>
              <a:tblPr firstRow="1" bandRow="1"/>
              <a:tblGrid>
                <a:gridCol w="1577715">
                  <a:extLst>
                    <a:ext uri="{9D8B030D-6E8A-4147-A177-3AD203B41FA5}">
                      <a16:colId xmlns:a16="http://schemas.microsoft.com/office/drawing/2014/main" val="20000"/>
                    </a:ext>
                  </a:extLst>
                </a:gridCol>
                <a:gridCol w="1745664">
                  <a:extLst>
                    <a:ext uri="{9D8B030D-6E8A-4147-A177-3AD203B41FA5}">
                      <a16:colId xmlns:a16="http://schemas.microsoft.com/office/drawing/2014/main" val="20001"/>
                    </a:ext>
                  </a:extLst>
                </a:gridCol>
              </a:tblGrid>
              <a:tr h="256784">
                <a:tc>
                  <a:txBody>
                    <a:bodyPr/>
                    <a:lstStyle/>
                    <a:p>
                      <a:pPr algn="ctr"/>
                      <a:r>
                        <a:rPr lang="en-US" sz="1200" b="1" i="0" u="none" strike="noStrike" kern="1200" baseline="0" dirty="0">
                          <a:solidFill>
                            <a:schemeClr val="tx1"/>
                          </a:solidFill>
                          <a:latin typeface="Arial" pitchFamily="34" charset="0"/>
                          <a:ea typeface="+mn-ea"/>
                          <a:cs typeface="Arial" pitchFamily="34" charset="0"/>
                        </a:rPr>
                        <a:t># R-handed toads</a:t>
                      </a:r>
                      <a:endParaRPr lang="ru-RU" sz="1200" b="1"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i="0" u="none" strike="noStrike" kern="1200" baseline="0" dirty="0">
                          <a:solidFill>
                            <a:schemeClr val="tx1"/>
                          </a:solidFill>
                          <a:latin typeface="Arial" pitchFamily="34" charset="0"/>
                          <a:ea typeface="+mn-ea"/>
                          <a:cs typeface="Arial" pitchFamily="34" charset="0"/>
                        </a:rPr>
                        <a:t>P</a:t>
                      </a:r>
                      <a:endParaRPr lang="ru-RU" sz="1200" b="1"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ctr"/>
                      <a:r>
                        <a:rPr lang="en-US" sz="1200" dirty="0">
                          <a:solidFill>
                            <a:schemeClr val="tx1"/>
                          </a:solidFill>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200" b="0" i="0" u="none" strike="noStrike" kern="1200" baseline="0" dirty="0">
                          <a:solidFill>
                            <a:schemeClr val="tx1"/>
                          </a:solidFill>
                          <a:latin typeface="Arial" pitchFamily="34" charset="0"/>
                          <a:ea typeface="+mn-ea"/>
                          <a:cs typeface="Arial" pitchFamily="34" charset="0"/>
                        </a:rPr>
                        <a:t>0.000004</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r>
                        <a:rPr lang="en-US" sz="1200" dirty="0">
                          <a:solidFill>
                            <a:schemeClr val="tx1"/>
                          </a:solidFill>
                          <a:latin typeface="Arial" pitchFamily="34" charset="0"/>
                          <a:cs typeface="Arial" pitchFamily="34" charset="0"/>
                        </a:rPr>
                        <a:t>1</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200" b="0" i="0" u="none" strike="noStrike" kern="1200" baseline="0" dirty="0">
                          <a:solidFill>
                            <a:schemeClr val="tx1"/>
                          </a:solidFill>
                          <a:latin typeface="Arial" pitchFamily="34" charset="0"/>
                          <a:ea typeface="+mn-ea"/>
                          <a:cs typeface="Arial" pitchFamily="34" charset="0"/>
                        </a:rPr>
                        <a:t>0.00007</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r>
                        <a:rPr lang="en-US" sz="1200" dirty="0">
                          <a:solidFill>
                            <a:schemeClr val="tx1"/>
                          </a:solidFill>
                          <a:latin typeface="Arial" pitchFamily="34" charset="0"/>
                          <a:cs typeface="Arial" pitchFamily="34" charset="0"/>
                        </a:rPr>
                        <a:t>2</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200" b="0" i="0" u="none" strike="noStrike" kern="1200" baseline="0" dirty="0">
                          <a:solidFill>
                            <a:schemeClr val="tx1"/>
                          </a:solidFill>
                          <a:latin typeface="Arial" pitchFamily="34" charset="0"/>
                          <a:ea typeface="+mn-ea"/>
                          <a:cs typeface="Arial" pitchFamily="34" charset="0"/>
                        </a:rPr>
                        <a:t>0.0006</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ctr"/>
                      <a:r>
                        <a:rPr lang="en-US" sz="1200" dirty="0">
                          <a:solidFill>
                            <a:schemeClr val="tx1"/>
                          </a:solidFill>
                          <a:latin typeface="Arial" pitchFamily="34" charset="0"/>
                          <a:cs typeface="Arial" pitchFamily="34" charset="0"/>
                        </a:rPr>
                        <a:t>3</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200" b="0" i="0" u="none" strike="noStrike" kern="1200" baseline="0" dirty="0">
                          <a:solidFill>
                            <a:schemeClr val="tx1"/>
                          </a:solidFill>
                          <a:latin typeface="Arial" pitchFamily="34" charset="0"/>
                          <a:ea typeface="+mn-ea"/>
                          <a:cs typeface="Arial" pitchFamily="34" charset="0"/>
                        </a:rPr>
                        <a:t>0.0031</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lgn="ctr"/>
                      <a:r>
                        <a:rPr lang="en-US" sz="1200" dirty="0">
                          <a:solidFill>
                            <a:schemeClr val="tx1"/>
                          </a:solidFill>
                          <a:latin typeface="Arial" pitchFamily="34" charset="0"/>
                          <a:cs typeface="Arial" pitchFamily="34" charset="0"/>
                        </a:rPr>
                        <a:t>4</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200" b="0" i="0" u="none" strike="noStrike" kern="1200" baseline="0" dirty="0">
                          <a:solidFill>
                            <a:schemeClr val="tx1"/>
                          </a:solidFill>
                          <a:latin typeface="Arial" pitchFamily="34" charset="0"/>
                          <a:ea typeface="+mn-ea"/>
                          <a:cs typeface="Arial" pitchFamily="34" charset="0"/>
                        </a:rPr>
                        <a:t>0.0117</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algn="ctr"/>
                      <a:r>
                        <a:rPr lang="en-US" sz="1200" dirty="0">
                          <a:solidFill>
                            <a:schemeClr val="tx1"/>
                          </a:solidFill>
                          <a:latin typeface="Arial" pitchFamily="34" charset="0"/>
                          <a:cs typeface="Arial" pitchFamily="34" charset="0"/>
                        </a:rPr>
                        <a:t>5</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200" b="0" i="0" u="none" strike="noStrike" kern="1200" baseline="0" dirty="0">
                          <a:solidFill>
                            <a:schemeClr val="tx1"/>
                          </a:solidFill>
                          <a:latin typeface="Arial" pitchFamily="34" charset="0"/>
                          <a:ea typeface="+mn-ea"/>
                          <a:cs typeface="Arial" pitchFamily="34" charset="0"/>
                        </a:rPr>
                        <a:t>0.0327</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algn="ctr"/>
                      <a:r>
                        <a:rPr lang="en-US" sz="1200" dirty="0">
                          <a:solidFill>
                            <a:schemeClr val="tx1"/>
                          </a:solidFill>
                          <a:latin typeface="Arial" pitchFamily="34" charset="0"/>
                          <a:cs typeface="Arial" pitchFamily="34" charset="0"/>
                        </a:rPr>
                        <a:t>6</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200" b="0" i="0" u="none" strike="noStrike" kern="1200" baseline="0" dirty="0">
                          <a:solidFill>
                            <a:schemeClr val="tx1"/>
                          </a:solidFill>
                          <a:latin typeface="Arial" pitchFamily="34" charset="0"/>
                          <a:ea typeface="+mn-ea"/>
                          <a:cs typeface="Arial" pitchFamily="34" charset="0"/>
                        </a:rPr>
                        <a:t>0.0708</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0">
                <a:tc>
                  <a:txBody>
                    <a:bodyPr/>
                    <a:lstStyle/>
                    <a:p>
                      <a:pPr algn="ctr"/>
                      <a:r>
                        <a:rPr lang="en-US" sz="1200" dirty="0">
                          <a:solidFill>
                            <a:schemeClr val="tx1"/>
                          </a:solidFill>
                          <a:latin typeface="Arial" pitchFamily="34" charset="0"/>
                          <a:cs typeface="Arial" pitchFamily="34" charset="0"/>
                        </a:rPr>
                        <a:t>7</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200" b="0" i="0" u="none" strike="noStrike" kern="1200" baseline="0" dirty="0">
                          <a:solidFill>
                            <a:schemeClr val="tx1"/>
                          </a:solidFill>
                          <a:latin typeface="Arial" pitchFamily="34" charset="0"/>
                          <a:ea typeface="+mn-ea"/>
                          <a:cs typeface="Arial" pitchFamily="34" charset="0"/>
                        </a:rPr>
                        <a:t>0.1214</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0">
                <a:tc>
                  <a:txBody>
                    <a:bodyPr/>
                    <a:lstStyle/>
                    <a:p>
                      <a:pPr algn="ctr"/>
                      <a:r>
                        <a:rPr lang="en-US" sz="1200" dirty="0">
                          <a:solidFill>
                            <a:schemeClr val="tx1"/>
                          </a:solidFill>
                          <a:latin typeface="Arial" pitchFamily="34" charset="0"/>
                          <a:cs typeface="Arial" pitchFamily="34" charset="0"/>
                        </a:rPr>
                        <a:t>8</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200" b="0" i="0" u="none" strike="noStrike" kern="1200" baseline="0" dirty="0">
                          <a:solidFill>
                            <a:schemeClr val="tx1"/>
                          </a:solidFill>
                          <a:latin typeface="Arial" pitchFamily="34" charset="0"/>
                          <a:ea typeface="+mn-ea"/>
                          <a:cs typeface="Arial" pitchFamily="34" charset="0"/>
                        </a:rPr>
                        <a:t>0.1669</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0">
                <a:tc>
                  <a:txBody>
                    <a:bodyPr/>
                    <a:lstStyle/>
                    <a:p>
                      <a:pPr algn="ctr"/>
                      <a:r>
                        <a:rPr lang="en-US" sz="1200" dirty="0">
                          <a:solidFill>
                            <a:schemeClr val="tx1"/>
                          </a:solidFill>
                          <a:latin typeface="Arial" pitchFamily="34" charset="0"/>
                          <a:cs typeface="Arial" pitchFamily="34" charset="0"/>
                        </a:rPr>
                        <a:t>9</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200" b="0" i="0" u="none" strike="noStrike" kern="1200" baseline="0" dirty="0">
                          <a:solidFill>
                            <a:schemeClr val="tx1"/>
                          </a:solidFill>
                          <a:latin typeface="Arial" pitchFamily="34" charset="0"/>
                          <a:ea typeface="+mn-ea"/>
                          <a:cs typeface="Arial" pitchFamily="34" charset="0"/>
                        </a:rPr>
                        <a:t>0.1855</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0">
                <a:tc>
                  <a:txBody>
                    <a:bodyPr/>
                    <a:lstStyle/>
                    <a:p>
                      <a:pPr algn="ctr"/>
                      <a:r>
                        <a:rPr lang="en-US" sz="1200" dirty="0">
                          <a:solidFill>
                            <a:schemeClr val="tx1"/>
                          </a:solidFill>
                          <a:latin typeface="Arial" pitchFamily="34" charset="0"/>
                          <a:cs typeface="Arial" pitchFamily="34" charset="0"/>
                        </a:rPr>
                        <a:t>10</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200" b="0" i="0" u="none" strike="noStrike" kern="1200" baseline="0" dirty="0">
                          <a:solidFill>
                            <a:schemeClr val="tx1"/>
                          </a:solidFill>
                          <a:latin typeface="Arial" pitchFamily="34" charset="0"/>
                          <a:ea typeface="+mn-ea"/>
                          <a:cs typeface="Arial" pitchFamily="34" charset="0"/>
                        </a:rPr>
                        <a:t>0.1669</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0">
                <a:tc>
                  <a:txBody>
                    <a:bodyPr/>
                    <a:lstStyle/>
                    <a:p>
                      <a:pPr algn="ctr"/>
                      <a:r>
                        <a:rPr lang="en-US" sz="1200" dirty="0">
                          <a:solidFill>
                            <a:schemeClr val="tx1"/>
                          </a:solidFill>
                          <a:latin typeface="Arial" pitchFamily="34" charset="0"/>
                          <a:cs typeface="Arial" pitchFamily="34" charset="0"/>
                        </a:rPr>
                        <a:t>11</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200" b="0" i="0" u="none" strike="noStrike" kern="1200" baseline="0" dirty="0">
                          <a:solidFill>
                            <a:schemeClr val="tx1"/>
                          </a:solidFill>
                          <a:latin typeface="Arial" pitchFamily="34" charset="0"/>
                          <a:ea typeface="+mn-ea"/>
                          <a:cs typeface="Arial" pitchFamily="34" charset="0"/>
                        </a:rPr>
                        <a:t>0.1214</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0">
                <a:tc>
                  <a:txBody>
                    <a:bodyPr/>
                    <a:lstStyle/>
                    <a:p>
                      <a:pPr algn="ctr"/>
                      <a:r>
                        <a:rPr lang="en-US" sz="1200" dirty="0">
                          <a:solidFill>
                            <a:schemeClr val="tx1"/>
                          </a:solidFill>
                          <a:latin typeface="Arial" pitchFamily="34" charset="0"/>
                          <a:cs typeface="Arial" pitchFamily="34" charset="0"/>
                        </a:rPr>
                        <a:t>12</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200" b="0" i="0" u="none" strike="noStrike" kern="1200" baseline="0" dirty="0">
                          <a:solidFill>
                            <a:schemeClr val="tx1"/>
                          </a:solidFill>
                          <a:latin typeface="Arial" pitchFamily="34" charset="0"/>
                          <a:ea typeface="+mn-ea"/>
                          <a:cs typeface="Arial" pitchFamily="34" charset="0"/>
                        </a:rPr>
                        <a:t>0.0708</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0">
                <a:tc>
                  <a:txBody>
                    <a:bodyPr/>
                    <a:lstStyle/>
                    <a:p>
                      <a:pPr algn="ctr"/>
                      <a:r>
                        <a:rPr lang="en-US" sz="1200" dirty="0">
                          <a:solidFill>
                            <a:schemeClr val="tx1"/>
                          </a:solidFill>
                          <a:latin typeface="Arial" pitchFamily="34" charset="0"/>
                          <a:cs typeface="Arial" pitchFamily="34" charset="0"/>
                        </a:rPr>
                        <a:t>13</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200" b="0" i="0" u="none" strike="noStrike" kern="1200" baseline="0" dirty="0">
                          <a:solidFill>
                            <a:schemeClr val="tx1"/>
                          </a:solidFill>
                          <a:latin typeface="Arial" pitchFamily="34" charset="0"/>
                          <a:ea typeface="+mn-ea"/>
                          <a:cs typeface="Arial" pitchFamily="34" charset="0"/>
                        </a:rPr>
                        <a:t>0.0327</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0">
                <a:tc>
                  <a:txBody>
                    <a:bodyPr/>
                    <a:lstStyle/>
                    <a:p>
                      <a:pPr algn="ctr"/>
                      <a:r>
                        <a:rPr lang="en-US" sz="1200" dirty="0">
                          <a:solidFill>
                            <a:schemeClr val="tx1"/>
                          </a:solidFill>
                          <a:latin typeface="Arial" pitchFamily="34" charset="0"/>
                          <a:cs typeface="Arial" pitchFamily="34" charset="0"/>
                        </a:rPr>
                        <a:t>14</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200" b="0" i="0" u="none" strike="noStrike" kern="1200" baseline="0" dirty="0">
                          <a:solidFill>
                            <a:schemeClr val="tx1"/>
                          </a:solidFill>
                          <a:latin typeface="Arial" pitchFamily="34" charset="0"/>
                          <a:ea typeface="+mn-ea"/>
                          <a:cs typeface="Arial" pitchFamily="34" charset="0"/>
                        </a:rPr>
                        <a:t>0.0117</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0">
                <a:tc>
                  <a:txBody>
                    <a:bodyPr/>
                    <a:lstStyle/>
                    <a:p>
                      <a:pPr algn="ctr"/>
                      <a:r>
                        <a:rPr lang="en-US" sz="1200" dirty="0">
                          <a:solidFill>
                            <a:schemeClr val="tx1"/>
                          </a:solidFill>
                          <a:latin typeface="Arial" pitchFamily="34" charset="0"/>
                          <a:cs typeface="Arial" pitchFamily="34" charset="0"/>
                        </a:rPr>
                        <a:t>15</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200" b="0" i="0" u="none" strike="noStrike" kern="1200" baseline="0" dirty="0">
                          <a:solidFill>
                            <a:schemeClr val="tx1"/>
                          </a:solidFill>
                          <a:latin typeface="Arial" pitchFamily="34" charset="0"/>
                          <a:ea typeface="+mn-ea"/>
                          <a:cs typeface="Arial" pitchFamily="34" charset="0"/>
                        </a:rPr>
                        <a:t>0.0031</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6"/>
                  </a:ext>
                </a:extLst>
              </a:tr>
              <a:tr h="0">
                <a:tc>
                  <a:txBody>
                    <a:bodyPr/>
                    <a:lstStyle/>
                    <a:p>
                      <a:pPr algn="ctr"/>
                      <a:r>
                        <a:rPr lang="en-US" sz="1200" dirty="0">
                          <a:solidFill>
                            <a:schemeClr val="tx1"/>
                          </a:solidFill>
                          <a:latin typeface="Arial" pitchFamily="34" charset="0"/>
                          <a:cs typeface="Arial" pitchFamily="34" charset="0"/>
                        </a:rPr>
                        <a:t>16</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200" b="0" i="0" u="none" strike="noStrike" kern="1200" baseline="0" dirty="0">
                          <a:solidFill>
                            <a:schemeClr val="tx1"/>
                          </a:solidFill>
                          <a:latin typeface="Arial" pitchFamily="34" charset="0"/>
                          <a:ea typeface="+mn-ea"/>
                          <a:cs typeface="Arial" pitchFamily="34" charset="0"/>
                        </a:rPr>
                        <a:t>0.0006</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7"/>
                  </a:ext>
                </a:extLst>
              </a:tr>
              <a:tr h="0">
                <a:tc>
                  <a:txBody>
                    <a:bodyPr/>
                    <a:lstStyle/>
                    <a:p>
                      <a:pPr algn="ctr"/>
                      <a:r>
                        <a:rPr lang="en-US" sz="1200" dirty="0">
                          <a:solidFill>
                            <a:schemeClr val="tx1"/>
                          </a:solidFill>
                          <a:latin typeface="Arial" pitchFamily="34" charset="0"/>
                          <a:cs typeface="Arial" pitchFamily="34" charset="0"/>
                        </a:rPr>
                        <a:t>17</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200" b="0" i="0" u="none" strike="noStrike" kern="1200" baseline="0" dirty="0">
                          <a:solidFill>
                            <a:schemeClr val="tx1"/>
                          </a:solidFill>
                          <a:latin typeface="Arial" pitchFamily="34" charset="0"/>
                          <a:ea typeface="+mn-ea"/>
                          <a:cs typeface="Arial" pitchFamily="34" charset="0"/>
                        </a:rPr>
                        <a:t>0.00007</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8"/>
                  </a:ext>
                </a:extLst>
              </a:tr>
              <a:tr h="0">
                <a:tc>
                  <a:txBody>
                    <a:bodyPr/>
                    <a:lstStyle/>
                    <a:p>
                      <a:pPr algn="ctr"/>
                      <a:r>
                        <a:rPr lang="en-US" sz="1200" dirty="0">
                          <a:solidFill>
                            <a:schemeClr val="tx1"/>
                          </a:solidFill>
                          <a:latin typeface="Arial" pitchFamily="34" charset="0"/>
                          <a:cs typeface="Arial" pitchFamily="34" charset="0"/>
                        </a:rPr>
                        <a:t>18</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200" b="0" i="0" u="none" strike="noStrike" kern="1200" baseline="0" dirty="0">
                          <a:solidFill>
                            <a:schemeClr val="tx1"/>
                          </a:solidFill>
                          <a:latin typeface="Arial" pitchFamily="34" charset="0"/>
                          <a:ea typeface="+mn-ea"/>
                          <a:cs typeface="Arial" pitchFamily="34" charset="0"/>
                        </a:rPr>
                        <a:t>0.000004</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9"/>
                  </a:ext>
                </a:extLst>
              </a:tr>
              <a:tr h="0">
                <a:tc>
                  <a:txBody>
                    <a:bodyPr/>
                    <a:lstStyle/>
                    <a:p>
                      <a:pPr algn="ctr"/>
                      <a:r>
                        <a:rPr lang="en-US" sz="1200" b="0" i="0" u="none" strike="noStrike" kern="1200" baseline="0" dirty="0">
                          <a:solidFill>
                            <a:schemeClr val="tx1"/>
                          </a:solidFill>
                          <a:latin typeface="Arial" pitchFamily="34" charset="0"/>
                          <a:ea typeface="+mn-ea"/>
                          <a:cs typeface="Arial" pitchFamily="34" charset="0"/>
                        </a:rPr>
                        <a:t>Total</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200" b="0" i="0" u="none" strike="noStrike" kern="1200" baseline="0" dirty="0">
                          <a:solidFill>
                            <a:schemeClr val="tx1"/>
                          </a:solidFill>
                          <a:latin typeface="Arial" pitchFamily="34" charset="0"/>
                          <a:ea typeface="+mn-ea"/>
                          <a:cs typeface="Arial" pitchFamily="34" charset="0"/>
                        </a:rPr>
                        <a:t>1.0</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0"/>
                  </a:ext>
                </a:extLst>
              </a:tr>
            </a:tbl>
          </a:graphicData>
        </a:graphic>
      </p:graphicFrame>
      <p:sp>
        <p:nvSpPr>
          <p:cNvPr id="3" name="Rectangle 2"/>
          <p:cNvSpPr/>
          <p:nvPr/>
        </p:nvSpPr>
        <p:spPr>
          <a:xfrm>
            <a:off x="5519997" y="5146001"/>
            <a:ext cx="3369501" cy="1304903"/>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2" descr="A photo of a toad is shown."/>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49860" y="861391"/>
            <a:ext cx="2054318" cy="1893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494354"/>
      </p:ext>
    </p:extLst>
  </p:cSld>
  <p:clrMapOvr>
    <a:masterClrMapping/>
  </p:clrMapOvr>
</p:sld>
</file>

<file path=ppt/theme/theme1.xml><?xml version="1.0" encoding="utf-8"?>
<a:theme xmlns:a="http://schemas.openxmlformats.org/drawingml/2006/main" name="Office Them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17909</TotalTime>
  <Words>1767</Words>
  <Application>Microsoft Office PowerPoint</Application>
  <PresentationFormat>On-screen Show (4:3)</PresentationFormat>
  <Paragraphs>352</Paragraphs>
  <Slides>37</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Cambria Math</vt:lpstr>
      <vt:lpstr>Ebrima</vt:lpstr>
      <vt:lpstr>Office Theme</vt:lpstr>
      <vt:lpstr>Non-Linear Models and Simulation</vt:lpstr>
      <vt:lpstr>Learning Objectives</vt:lpstr>
      <vt:lpstr>Computer-intensive methods</vt:lpstr>
      <vt:lpstr>Hypothesis Testing using Simulation</vt:lpstr>
      <vt:lpstr>Hypothesis Testing using Simulation</vt:lpstr>
      <vt:lpstr>Hypothesis Testing using Simulation</vt:lpstr>
      <vt:lpstr>Hypothesis Testing using Simulation</vt:lpstr>
      <vt:lpstr>Hypothesis Testing using Simulation</vt:lpstr>
      <vt:lpstr>Simulation Example (Lecture 6)</vt:lpstr>
      <vt:lpstr>Simulation Example: haphazard choice</vt:lpstr>
      <vt:lpstr>Simulation Example: haphazard choice</vt:lpstr>
      <vt:lpstr>Simulation Example: haphazard choice</vt:lpstr>
      <vt:lpstr>Simulation Example: haphazard choice</vt:lpstr>
      <vt:lpstr>Simulation Example: haphazard choice</vt:lpstr>
      <vt:lpstr>Simulation Example: haphazard choice</vt:lpstr>
      <vt:lpstr>Simulation Example: haphazard choice</vt:lpstr>
      <vt:lpstr>Simulation Example: haphazard choice</vt:lpstr>
      <vt:lpstr>Simulation Example: haphazard choice</vt:lpstr>
      <vt:lpstr>Simulation Example: haphazard choice</vt:lpstr>
      <vt:lpstr>Simulation Example: haphazard choice</vt:lpstr>
      <vt:lpstr>Bootstrapping</vt:lpstr>
      <vt:lpstr>Bootstrapping</vt:lpstr>
      <vt:lpstr>Bootstrapping</vt:lpstr>
      <vt:lpstr>Bootstrapping: Estimating standard error and confidence interval</vt:lpstr>
      <vt:lpstr>Bootstrapping: Estimating standard error and confidence interval</vt:lpstr>
      <vt:lpstr>Bootstrapping: Estimating standard error and confidence interval</vt:lpstr>
      <vt:lpstr>Bootstrapping: Estimating standard error and confidence interval</vt:lpstr>
      <vt:lpstr>Bootstrapping: Estimating standard error and confidence interval</vt:lpstr>
      <vt:lpstr>e.g., Sexual cannibalism in cave crickets</vt:lpstr>
      <vt:lpstr>Difference in median time to mating: -9.8 hours 1) Resample from starved group (n=11) and fed group (n=13) 2) Calculate the median difference in the resampled data 3) Repeat 1000 times 4) Calculate confidence interval on the difference using bootstrap estimates of the difference </vt:lpstr>
      <vt:lpstr>Bootstrapping with multiple groups</vt:lpstr>
      <vt:lpstr>Assumptions of bootstrapping</vt:lpstr>
      <vt:lpstr>Simulation Further Applications</vt:lpstr>
      <vt:lpstr>Summary</vt:lpstr>
      <vt:lpstr>Summary</vt:lpstr>
      <vt:lpstr>Summary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Heather Bryan</dc:creator>
  <cp:lastModifiedBy>Heather Bryan</cp:lastModifiedBy>
  <cp:revision>834</cp:revision>
  <dcterms:created xsi:type="dcterms:W3CDTF">2020-09-13T18:34:08Z</dcterms:created>
  <dcterms:modified xsi:type="dcterms:W3CDTF">2023-07-05T23:28:11Z</dcterms:modified>
</cp:coreProperties>
</file>