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8" d="100"/>
          <a:sy n="88" d="100"/>
        </p:scale>
        <p:origin x="21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1C48-EB6E-4573-A36C-41A125BB4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C897A-400D-4EE1-A055-BBC9026D3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E84BF-1634-44AB-B2A2-7DD93C74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B5AD-C48F-4081-8AA4-88F0F2828337}" type="datetimeFigureOut">
              <a:rPr lang="en-CA" smtClean="0"/>
              <a:t>2025-02-24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D7E16-6C7F-4F81-ABE8-12AE2358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DC68F-07DA-4748-908C-60AA49CF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120C-7475-4A60-BBB8-3257B14461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489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475C-6008-4EE8-9B71-EFBB2C494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9E40A-FCD1-4E28-B62A-B066216A0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ABAC6-7004-4D83-A621-0965A6BA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B5AD-C48F-4081-8AA4-88F0F2828337}" type="datetimeFigureOut">
              <a:rPr lang="en-CA" smtClean="0"/>
              <a:t>2025-02-24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1C5A9-ED7D-48A2-84BE-4400E2818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F08E5-D77B-4D5E-9F37-CB319D69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120C-7475-4A60-BBB8-3257B14461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629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A54B3-EB05-49F7-B748-C38BCB64B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F2472-D7EC-430B-B9AA-FA643CC2B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756F4-6CFA-4207-A6A3-1748214F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B5AD-C48F-4081-8AA4-88F0F2828337}" type="datetimeFigureOut">
              <a:rPr lang="en-CA" smtClean="0"/>
              <a:t>2025-02-24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B737-7FA3-4E84-9EDE-B6C25124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43510-6E1D-4E88-9E41-32016C0D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120C-7475-4A60-BBB8-3257B14461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84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11A2-DD63-4066-9C91-99391755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58B9-00BE-4B82-94F2-29F351673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BD413-2891-4B69-9943-13EBB2F9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B5AD-C48F-4081-8AA4-88F0F2828337}" type="datetimeFigureOut">
              <a:rPr lang="en-CA" smtClean="0"/>
              <a:t>2025-02-24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69DFB-F493-4B00-9128-3B234B08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34CD7-0F85-446D-9FC5-919672D0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120C-7475-4A60-BBB8-3257B14461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85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2D5C-3ED9-49E8-B6F5-AC7D8A9B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2D5A0-DEA7-402C-8034-418AE53B7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0FDAE-7215-4F93-BE19-6384F28E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B5AD-C48F-4081-8AA4-88F0F2828337}" type="datetimeFigureOut">
              <a:rPr lang="en-CA" smtClean="0"/>
              <a:t>2025-02-24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75C1C-F6D9-4342-93F8-C3346D5C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DDA0E-7BDA-4469-B093-572D332F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120C-7475-4A60-BBB8-3257B14461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890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7330-5FDB-4342-8F6A-18E0ECB6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5170A-8F84-4857-8E20-153C2D1ED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FA3AE-1CFD-4865-9DD3-D8F797B20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DE6F4-46FB-4D72-9C32-1F8B23C1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B5AD-C48F-4081-8AA4-88F0F2828337}" type="datetimeFigureOut">
              <a:rPr lang="en-CA" smtClean="0"/>
              <a:t>2025-02-24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67373-7EB5-42F5-A220-51D34F8D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2696A-06C7-4FF4-AF5D-19E858CB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120C-7475-4A60-BBB8-3257B14461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42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4898-2706-40E2-B929-9F919FD1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10B02-7738-46B0-BE3B-E3931CA5D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21E8A-7B75-4B74-88F3-1EB1CB5AB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A1430-C067-4D82-A3DA-61C3D8036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6E25E-DC34-4AFA-A7E5-364B5E266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37D2E-C036-411E-8EF8-BAF6F781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B5AD-C48F-4081-8AA4-88F0F2828337}" type="datetimeFigureOut">
              <a:rPr lang="en-CA" smtClean="0"/>
              <a:t>2025-02-24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DC53E-D954-4C63-AF36-66DED889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EB2D8D-B1D0-41E8-817D-A2EF2D74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120C-7475-4A60-BBB8-3257B14461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44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FDAC-7895-493C-B18F-E9114A395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944F2-D963-422C-95E2-42F7DFD4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B5AD-C48F-4081-8AA4-88F0F2828337}" type="datetimeFigureOut">
              <a:rPr lang="en-CA" smtClean="0"/>
              <a:t>2025-02-24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719DF-E747-4448-AEB0-05667D7A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CACAE-E092-420C-B024-1DA4B17C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120C-7475-4A60-BBB8-3257B14461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341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0D0FD-F9C5-481D-A6D0-DFBDBF83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B5AD-C48F-4081-8AA4-88F0F2828337}" type="datetimeFigureOut">
              <a:rPr lang="en-CA" smtClean="0"/>
              <a:t>2025-02-24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6CD44-CC5F-400D-96D9-FE565997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6280F-2525-4AE8-8128-468E7D26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120C-7475-4A60-BBB8-3257B14461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724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57A0-0386-459C-87AD-1AD3900F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1FDE-3C6C-4788-BA41-833CE4C41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7A549-DA6E-4B96-B974-4240C41DD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05FAE-C130-44A2-96A5-35CA3E4A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B5AD-C48F-4081-8AA4-88F0F2828337}" type="datetimeFigureOut">
              <a:rPr lang="en-CA" smtClean="0"/>
              <a:t>2025-02-24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B94F9-0415-433E-B644-8DD70230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D6B1A-B0EE-4AF2-AE90-2A385F8A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120C-7475-4A60-BBB8-3257B14461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45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23CE-1405-4B99-9369-A6ECA4D1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2D0CA-3179-45F1-8AB7-BF2F1BF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542FD-C0B4-4146-BB35-B805C12E3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42F6D-560B-4EC6-AD92-88F51A522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1B5AD-C48F-4081-8AA4-88F0F2828337}" type="datetimeFigureOut">
              <a:rPr lang="en-CA" smtClean="0"/>
              <a:t>2025-02-24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41D31-8A46-44CF-8736-774FF52B2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D2E60-024A-4735-AE14-7D4BD793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120C-7475-4A60-BBB8-3257B14461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70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B22D7-AE90-4490-A18C-A71F55C3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1C560-1B31-420A-9EAD-C4E2BC9D8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DCEB4-579C-4C19-A8F0-306570D1D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1B5AD-C48F-4081-8AA4-88F0F2828337}" type="datetimeFigureOut">
              <a:rPr lang="en-CA" smtClean="0"/>
              <a:t>2025-02-24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F2DE-58E7-4297-ACBC-8B6356D17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53EA3-DA5E-417E-A2A0-7EC6200E9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120C-7475-4A60-BBB8-3257B144619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86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drive/folders/1itxnrft8nzjgqFWd14dKvGHZ4sLJfYeY?usp=drive_lin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4956-F8A4-4131-8693-9610D5C4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ARU survey effort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B3A2-DDBE-447F-8BD0-CC8BD21FF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&amp; temporal effort</a:t>
            </a:r>
          </a:p>
          <a:p>
            <a:r>
              <a:rPr lang="en-US" dirty="0"/>
              <a:t>ARU unit failure</a:t>
            </a:r>
          </a:p>
          <a:p>
            <a:pPr lvl="1"/>
            <a:r>
              <a:rPr lang="en-US" dirty="0"/>
              <a:t>Rain</a:t>
            </a:r>
          </a:p>
          <a:p>
            <a:pPr lvl="1"/>
            <a:r>
              <a:rPr lang="en-US" dirty="0"/>
              <a:t>Wildlife interruption</a:t>
            </a:r>
          </a:p>
          <a:p>
            <a:pPr lvl="1"/>
            <a:r>
              <a:rPr lang="en-US" dirty="0"/>
              <a:t>Battery attachment</a:t>
            </a:r>
          </a:p>
          <a:p>
            <a:pPr lvl="1"/>
            <a:r>
              <a:rPr lang="en-US" dirty="0"/>
              <a:t>Not functioning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8971B-AE88-4C5E-8A52-3B5542B1724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865" y="34608"/>
            <a:ext cx="6823392" cy="68233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446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03D3-8465-4E41-95F6-E8D2EBFB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 detections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C413B-67C8-426F-8202-526697759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27194" cy="4351338"/>
          </a:xfrm>
        </p:spPr>
        <p:txBody>
          <a:bodyPr/>
          <a:lstStyle/>
          <a:p>
            <a:r>
              <a:rPr lang="en-US" dirty="0" err="1"/>
              <a:t>BirdNET</a:t>
            </a:r>
            <a:r>
              <a:rPr lang="en-US" dirty="0"/>
              <a:t> processing</a:t>
            </a:r>
          </a:p>
          <a:p>
            <a:r>
              <a:rPr lang="en-US" dirty="0"/>
              <a:t>Manual validation for determining the # of species</a:t>
            </a:r>
          </a:p>
          <a:p>
            <a:r>
              <a:rPr lang="en-US" dirty="0"/>
              <a:t>122 bird species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JPRF sound library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685E4-4B13-4C4E-AAB0-A25C8E391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394" y="0"/>
            <a:ext cx="7536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0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FC98-D42A-49AA-871D-188391BB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Hotspot mapping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4D03-24FF-4B30-B673-7EAA51D17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020"/>
            <a:ext cx="10515600" cy="92614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Finding the locations in JPRF that support the highest avian diversity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75162-C5B6-4FA6-BC48-6844206E09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259" y="2249896"/>
            <a:ext cx="5706892" cy="40775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65C7CC9-B4BF-4728-8F1B-8FC8829F97D8}"/>
              </a:ext>
            </a:extLst>
          </p:cNvPr>
          <p:cNvSpPr txBox="1">
            <a:spLocks/>
          </p:cNvSpPr>
          <p:nvPr/>
        </p:nvSpPr>
        <p:spPr>
          <a:xfrm>
            <a:off x="221434" y="2356168"/>
            <a:ext cx="6490970" cy="397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 each of 122 species…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Validated detections</a:t>
            </a:r>
            <a:r>
              <a:rPr lang="en-US" dirty="0">
                <a:sym typeface="Wingdings" panose="05000000000000000000" pitchFamily="2" charset="2"/>
              </a:rPr>
              <a:t> for occupancy matrix (when/where is the detection)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Occupancy matrix ~ LiDAR covariates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 occupancy probability across JPRF using LiDAR covariate layers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Overlay the maps to locate hotspot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519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5867-DDB4-4963-BE9E-5952F52D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Occupancy probability of OSFL across JPRF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4B3F8-1EFA-057B-BD5C-CDFFDD817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06" y="2293240"/>
            <a:ext cx="3593333" cy="251146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EA4254-2CE6-4B30-AF5A-694295ABAE5E}"/>
              </a:ext>
            </a:extLst>
          </p:cNvPr>
          <p:cNvSpPr txBox="1">
            <a:spLocks/>
          </p:cNvSpPr>
          <p:nvPr/>
        </p:nvSpPr>
        <p:spPr>
          <a:xfrm>
            <a:off x="838200" y="1372838"/>
            <a:ext cx="10270671" cy="950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sym typeface="Wingdings" panose="05000000000000000000" pitchFamily="2" charset="2"/>
              </a:rPr>
              <a:t> </a:t>
            </a:r>
            <a:r>
              <a:rPr lang="en-CA" dirty="0"/>
              <a:t>used “</a:t>
            </a:r>
            <a:r>
              <a:rPr lang="en-CA" b="1" dirty="0"/>
              <a:t>cc10</a:t>
            </a:r>
            <a:r>
              <a:rPr lang="en-CA" dirty="0"/>
              <a:t>” (crown coverage above 10m) as occupancy covariate; and “</a:t>
            </a:r>
            <a:r>
              <a:rPr lang="en-CA" b="1" dirty="0"/>
              <a:t>Julian day</a:t>
            </a:r>
            <a:r>
              <a:rPr lang="en-CA" dirty="0"/>
              <a:t>” as detection covariate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7A6903-4A47-9086-3FBE-904C6D64E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07" y="4346531"/>
            <a:ext cx="3593333" cy="25114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88871F-1AC2-91B7-42CA-9BE44E4F1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213" y="2442114"/>
            <a:ext cx="7108373" cy="432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0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08EC-D7E5-4689-B274-85AAD71A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E8E531-1948-4444-9DFA-29DCE158BB31}"/>
              </a:ext>
            </a:extLst>
          </p:cNvPr>
          <p:cNvSpPr txBox="1">
            <a:spLocks/>
          </p:cNvSpPr>
          <p:nvPr/>
        </p:nvSpPr>
        <p:spPr>
          <a:xfrm>
            <a:off x="838200" y="1970723"/>
            <a:ext cx="6490970" cy="397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 each of 122 species…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Validated detections</a:t>
            </a:r>
            <a:r>
              <a:rPr lang="en-US" dirty="0">
                <a:sym typeface="Wingdings" panose="05000000000000000000" pitchFamily="2" charset="2"/>
              </a:rPr>
              <a:t> for occupancy matrix (when/where is the detection)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Occupancy matrix ~ LiDAR covariates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Predict occupancy probability across JPRF</a:t>
            </a:r>
            <a:r>
              <a:rPr lang="en-US" dirty="0"/>
              <a:t> using LiDAR covariate layers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Overlay the maps to locate hotspot</a:t>
            </a:r>
            <a:endParaRPr lang="en-CA" dirty="0"/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E6D25AB3-01D3-8325-4CCC-936112861798}"/>
              </a:ext>
            </a:extLst>
          </p:cNvPr>
          <p:cNvSpPr/>
          <p:nvPr/>
        </p:nvSpPr>
        <p:spPr>
          <a:xfrm>
            <a:off x="7037614" y="2773407"/>
            <a:ext cx="1208314" cy="185057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68D27304-8454-0D3A-1A75-3B5DC2C3D580}"/>
              </a:ext>
            </a:extLst>
          </p:cNvPr>
          <p:cNvSpPr/>
          <p:nvPr/>
        </p:nvSpPr>
        <p:spPr>
          <a:xfrm>
            <a:off x="7037614" y="4346527"/>
            <a:ext cx="1208314" cy="185057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00ACF3-2870-FC56-9F88-56CCA0DFDF2D}"/>
              </a:ext>
            </a:extLst>
          </p:cNvPr>
          <p:cNvSpPr txBox="1">
            <a:spLocks/>
          </p:cNvSpPr>
          <p:nvPr/>
        </p:nvSpPr>
        <p:spPr>
          <a:xfrm>
            <a:off x="8360229" y="1732911"/>
            <a:ext cx="3679371" cy="3839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Time needed to validate single species is too long (we only have about 40 species validated) </a:t>
            </a:r>
            <a:r>
              <a:rPr lang="en-US" sz="1800" dirty="0">
                <a:sym typeface="Wingdings" panose="05000000000000000000" pitchFamily="2" charset="2"/>
              </a:rPr>
              <a:t> r</a:t>
            </a:r>
            <a:r>
              <a:rPr lang="en-US" sz="1800" dirty="0"/>
              <a:t>educe the number of species?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Same as above, it takes manual effort to statistically test the goodness of fit for each species.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Need all the layers of LiDAR covariates across the JPRF </a:t>
            </a:r>
            <a:r>
              <a:rPr lang="en-US" sz="1800" dirty="0">
                <a:sym typeface="Wingdings" panose="05000000000000000000" pitchFamily="2" charset="2"/>
              </a:rPr>
              <a:t> I have a few, but not complete. Are they available?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D66F6E98-7ADB-06AE-3DC6-346D9F25E760}"/>
              </a:ext>
            </a:extLst>
          </p:cNvPr>
          <p:cNvSpPr/>
          <p:nvPr/>
        </p:nvSpPr>
        <p:spPr>
          <a:xfrm>
            <a:off x="7037614" y="3559967"/>
            <a:ext cx="1208314" cy="185057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065321-BD54-260D-3865-A4A72FB99FD5}"/>
              </a:ext>
            </a:extLst>
          </p:cNvPr>
          <p:cNvSpPr txBox="1">
            <a:spLocks/>
          </p:cNvSpPr>
          <p:nvPr/>
        </p:nvSpPr>
        <p:spPr>
          <a:xfrm>
            <a:off x="604158" y="5480957"/>
            <a:ext cx="11326585" cy="1232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741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1A405-DC48-095E-39B3-9D03B46F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Potential 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70203-C6E5-08D8-21EA-DDA27EFFC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the same method, focus on few species (~5). A methodology paper showing how to use ARU data combining with occupancy modelling.</a:t>
            </a:r>
          </a:p>
          <a:p>
            <a:endParaRPr lang="en-CA" dirty="0"/>
          </a:p>
          <a:p>
            <a:r>
              <a:rPr lang="en-CA" dirty="0"/>
              <a:t>Use different method, focusing on a group of species (e.g., forest associated species ~ 20). And still focus on predicting the biodiversity.</a:t>
            </a:r>
          </a:p>
          <a:p>
            <a:endParaRPr lang="en-CA" dirty="0"/>
          </a:p>
          <a:p>
            <a:r>
              <a:rPr lang="en-CA" dirty="0"/>
              <a:t>LiDAR layers. </a:t>
            </a:r>
          </a:p>
        </p:txBody>
      </p:sp>
    </p:spTree>
    <p:extLst>
      <p:ext uri="{BB962C8B-B14F-4D97-AF65-F5344CB8AC3E}">
        <p14:creationId xmlns:p14="http://schemas.microsoft.com/office/powerpoint/2010/main" val="1230778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286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ARU survey effort</vt:lpstr>
      <vt:lpstr>Bird detections</vt:lpstr>
      <vt:lpstr>Hotspot mapping</vt:lpstr>
      <vt:lpstr>Occupancy probability of OSFL across JPRF</vt:lpstr>
      <vt:lpstr>Challenges</vt:lpstr>
      <vt:lpstr>Potential 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sunny541@student.ubc.ca</dc:creator>
  <cp:lastModifiedBy>Sunny Tseng</cp:lastModifiedBy>
  <cp:revision>6</cp:revision>
  <dcterms:created xsi:type="dcterms:W3CDTF">2025-02-24T19:44:38Z</dcterms:created>
  <dcterms:modified xsi:type="dcterms:W3CDTF">2025-02-25T00:50:51Z</dcterms:modified>
</cp:coreProperties>
</file>