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43" r:id="rId3"/>
    <p:sldId id="437" r:id="rId5"/>
    <p:sldId id="448" r:id="rId6"/>
    <p:sldId id="505" r:id="rId7"/>
    <p:sldId id="507" r:id="rId8"/>
    <p:sldId id="508" r:id="rId9"/>
    <p:sldId id="509" r:id="rId10"/>
    <p:sldId id="512" r:id="rId11"/>
    <p:sldId id="510" r:id="rId12"/>
    <p:sldId id="511" r:id="rId13"/>
    <p:sldId id="51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</p:embeddedFont>
    <p:embeddedFont>
      <p:font typeface="Cambria Math" panose="02040503050406030204" charset="0"/>
      <p:regular r:id="rId23"/>
    </p:embeddedFont>
  </p:embeddedFontLst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C1"/>
    <a:srgbClr val="00B0F0"/>
    <a:srgbClr val="0070C0"/>
    <a:srgbClr val="01B0F1"/>
    <a:srgbClr val="169BFE"/>
    <a:srgbClr val="0170C0"/>
    <a:srgbClr val="2897CE"/>
    <a:srgbClr val="54AFDE"/>
    <a:srgbClr val="0DBBF1"/>
    <a:srgbClr val="017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6" autoAdjust="0"/>
    <p:restoredTop sz="96353" autoAdjust="0"/>
  </p:normalViewPr>
  <p:slideViewPr>
    <p:cSldViewPr>
      <p:cViewPr varScale="1">
        <p:scale>
          <a:sx n="121" d="100"/>
          <a:sy n="121" d="100"/>
        </p:scale>
        <p:origin x="126" y="342"/>
      </p:cViewPr>
      <p:guideLst>
        <p:guide orient="horz" pos="1624"/>
        <p:guide pos="53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21228"/>
    </p:cViewPr>
  </p:sorterViewPr>
  <p:notesViewPr>
    <p:cSldViewPr snapToGrid="0" snapToObjects="1">
      <p:cViewPr>
        <p:scale>
          <a:sx n="187" d="100"/>
          <a:sy n="187" d="100"/>
        </p:scale>
        <p:origin x="-1920" y="2488"/>
      </p:cViewPr>
      <p:guideLst>
        <p:guide orient="horz" pos="288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1475452" y="2728755"/>
            <a:ext cx="1201884" cy="1387659"/>
            <a:chOff x="789153" y="2729597"/>
            <a:chExt cx="1202093" cy="138808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1" name="Freeform 14"/>
              <p:cNvSpPr/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897843" y="2889012"/>
              <a:ext cx="948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372295" y="2728755"/>
            <a:ext cx="1201884" cy="1387659"/>
            <a:chOff x="789153" y="2729597"/>
            <a:chExt cx="1202093" cy="1388087"/>
          </a:xfrm>
        </p:grpSpPr>
        <p:grpSp>
          <p:nvGrpSpPr>
            <p:cNvPr id="178" name="组合 177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80" name="Freeform 14"/>
              <p:cNvSpPr/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1" name="Freeform 15"/>
              <p:cNvSpPr/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2" name="Freeform 16"/>
              <p:cNvSpPr/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904549" y="2889012"/>
              <a:ext cx="948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1" name="Freeform 21"/>
          <p:cNvSpPr>
            <a:spLocks noEditPoints="1"/>
          </p:cNvSpPr>
          <p:nvPr/>
        </p:nvSpPr>
        <p:spPr bwMode="auto">
          <a:xfrm>
            <a:off x="1830031" y="3224191"/>
            <a:ext cx="461961" cy="478167"/>
          </a:xfrm>
          <a:custGeom>
            <a:avLst/>
            <a:gdLst>
              <a:gd name="T0" fmla="*/ 24 w 60"/>
              <a:gd name="T1" fmla="*/ 7 h 62"/>
              <a:gd name="T2" fmla="*/ 38 w 60"/>
              <a:gd name="T3" fmla="*/ 7 h 62"/>
              <a:gd name="T4" fmla="*/ 47 w 60"/>
              <a:gd name="T5" fmla="*/ 7 h 62"/>
              <a:gd name="T6" fmla="*/ 47 w 60"/>
              <a:gd name="T7" fmla="*/ 18 h 62"/>
              <a:gd name="T8" fmla="*/ 47 w 60"/>
              <a:gd name="T9" fmla="*/ 7 h 62"/>
              <a:gd name="T10" fmla="*/ 20 w 60"/>
              <a:gd name="T11" fmla="*/ 37 h 62"/>
              <a:gd name="T12" fmla="*/ 21 w 60"/>
              <a:gd name="T13" fmla="*/ 58 h 62"/>
              <a:gd name="T14" fmla="*/ 15 w 60"/>
              <a:gd name="T15" fmla="*/ 40 h 62"/>
              <a:gd name="T16" fmla="*/ 12 w 60"/>
              <a:gd name="T17" fmla="*/ 58 h 62"/>
              <a:gd name="T18" fmla="*/ 7 w 60"/>
              <a:gd name="T19" fmla="*/ 37 h 62"/>
              <a:gd name="T20" fmla="*/ 2 w 60"/>
              <a:gd name="T21" fmla="*/ 36 h 62"/>
              <a:gd name="T22" fmla="*/ 7 w 60"/>
              <a:gd name="T23" fmla="*/ 19 h 62"/>
              <a:gd name="T24" fmla="*/ 14 w 60"/>
              <a:gd name="T25" fmla="*/ 24 h 62"/>
              <a:gd name="T26" fmla="*/ 21 w 60"/>
              <a:gd name="T27" fmla="*/ 19 h 62"/>
              <a:gd name="T28" fmla="*/ 29 w 60"/>
              <a:gd name="T29" fmla="*/ 16 h 62"/>
              <a:gd name="T30" fmla="*/ 30 w 60"/>
              <a:gd name="T31" fmla="*/ 19 h 62"/>
              <a:gd name="T32" fmla="*/ 30 w 60"/>
              <a:gd name="T33" fmla="*/ 32 h 62"/>
              <a:gd name="T34" fmla="*/ 31 w 60"/>
              <a:gd name="T35" fmla="*/ 32 h 62"/>
              <a:gd name="T36" fmla="*/ 31 w 60"/>
              <a:gd name="T37" fmla="*/ 32 h 62"/>
              <a:gd name="T38" fmla="*/ 32 w 60"/>
              <a:gd name="T39" fmla="*/ 19 h 62"/>
              <a:gd name="T40" fmla="*/ 32 w 60"/>
              <a:gd name="T41" fmla="*/ 16 h 62"/>
              <a:gd name="T42" fmla="*/ 40 w 60"/>
              <a:gd name="T43" fmla="*/ 19 h 62"/>
              <a:gd name="T44" fmla="*/ 47 w 60"/>
              <a:gd name="T45" fmla="*/ 24 h 62"/>
              <a:gd name="T46" fmla="*/ 54 w 60"/>
              <a:gd name="T47" fmla="*/ 19 h 62"/>
              <a:gd name="T48" fmla="*/ 58 w 60"/>
              <a:gd name="T49" fmla="*/ 35 h 62"/>
              <a:gd name="T50" fmla="*/ 53 w 60"/>
              <a:gd name="T51" fmla="*/ 37 h 62"/>
              <a:gd name="T52" fmla="*/ 54 w 60"/>
              <a:gd name="T53" fmla="*/ 58 h 62"/>
              <a:gd name="T54" fmla="*/ 48 w 60"/>
              <a:gd name="T55" fmla="*/ 40 h 62"/>
              <a:gd name="T56" fmla="*/ 45 w 60"/>
              <a:gd name="T57" fmla="*/ 58 h 62"/>
              <a:gd name="T58" fmla="*/ 40 w 60"/>
              <a:gd name="T59" fmla="*/ 37 h 62"/>
              <a:gd name="T60" fmla="*/ 38 w 60"/>
              <a:gd name="T61" fmla="*/ 38 h 62"/>
              <a:gd name="T62" fmla="*/ 33 w 60"/>
              <a:gd name="T63" fmla="*/ 62 h 62"/>
              <a:gd name="T64" fmla="*/ 29 w 60"/>
              <a:gd name="T65" fmla="*/ 41 h 62"/>
              <a:gd name="T66" fmla="*/ 22 w 60"/>
              <a:gd name="T67" fmla="*/ 62 h 62"/>
              <a:gd name="T68" fmla="*/ 20 w 60"/>
              <a:gd name="T69" fmla="*/ 36 h 62"/>
              <a:gd name="T70" fmla="*/ 9 w 60"/>
              <a:gd name="T71" fmla="*/ 13 h 62"/>
              <a:gd name="T72" fmla="*/ 20 w 60"/>
              <a:gd name="T73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" h="62">
                <a:moveTo>
                  <a:pt x="31" y="0"/>
                </a:moveTo>
                <a:cubicBezTo>
                  <a:pt x="27" y="0"/>
                  <a:pt x="24" y="4"/>
                  <a:pt x="24" y="7"/>
                </a:cubicBezTo>
                <a:cubicBezTo>
                  <a:pt x="24" y="11"/>
                  <a:pt x="27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4"/>
                  <a:pt x="35" y="0"/>
                  <a:pt x="31" y="0"/>
                </a:cubicBezTo>
                <a:close/>
                <a:moveTo>
                  <a:pt x="47" y="7"/>
                </a:moveTo>
                <a:cubicBezTo>
                  <a:pt x="44" y="7"/>
                  <a:pt x="41" y="10"/>
                  <a:pt x="41" y="13"/>
                </a:cubicBezTo>
                <a:cubicBezTo>
                  <a:pt x="41" y="16"/>
                  <a:pt x="44" y="18"/>
                  <a:pt x="47" y="18"/>
                </a:cubicBezTo>
                <a:cubicBezTo>
                  <a:pt x="50" y="18"/>
                  <a:pt x="53" y="16"/>
                  <a:pt x="53" y="13"/>
                </a:cubicBezTo>
                <a:cubicBezTo>
                  <a:pt x="53" y="10"/>
                  <a:pt x="50" y="7"/>
                  <a:pt x="47" y="7"/>
                </a:cubicBezTo>
                <a:close/>
                <a:moveTo>
                  <a:pt x="20" y="36"/>
                </a:move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1" y="58"/>
                  <a:pt x="21" y="58"/>
                  <a:pt x="21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58"/>
                  <a:pt x="12" y="58"/>
                  <a:pt x="1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9"/>
                  <a:pt x="51" y="19"/>
                  <a:pt x="51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5"/>
                  <a:pt x="58" y="35"/>
                  <a:pt x="58" y="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58"/>
                  <a:pt x="45" y="58"/>
                  <a:pt x="4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41"/>
                  <a:pt x="32" y="41"/>
                  <a:pt x="32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62"/>
                  <a:pt x="28" y="62"/>
                  <a:pt x="28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38"/>
                  <a:pt x="23" y="38"/>
                  <a:pt x="23" y="38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14" y="7"/>
                </a:moveTo>
                <a:cubicBezTo>
                  <a:pt x="11" y="7"/>
                  <a:pt x="9" y="10"/>
                  <a:pt x="9" y="13"/>
                </a:cubicBezTo>
                <a:cubicBezTo>
                  <a:pt x="9" y="16"/>
                  <a:pt x="11" y="18"/>
                  <a:pt x="14" y="18"/>
                </a:cubicBezTo>
                <a:cubicBezTo>
                  <a:pt x="17" y="18"/>
                  <a:pt x="20" y="16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rgbClr val="777777"/>
          </a:solidFill>
          <a:ln>
            <a:noFill/>
          </a:ln>
        </p:spPr>
        <p:txBody>
          <a:bodyPr vert="horz" wrap="square" lIns="91413" tIns="45706" rIns="91413" bIns="45706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6726873" y="3203054"/>
            <a:ext cx="450793" cy="486920"/>
            <a:chOff x="2782033" y="2877344"/>
            <a:chExt cx="571561" cy="617451"/>
          </a:xfrm>
          <a:solidFill>
            <a:srgbClr val="777777"/>
          </a:solidFill>
        </p:grpSpPr>
        <p:sp>
          <p:nvSpPr>
            <p:cNvPr id="203" name="Freeform 884"/>
            <p:cNvSpPr>
              <a:spLocks noEditPoints="1"/>
            </p:cNvSpPr>
            <p:nvPr/>
          </p:nvSpPr>
          <p:spPr bwMode="auto">
            <a:xfrm>
              <a:off x="2946844" y="2877344"/>
              <a:ext cx="406750" cy="411147"/>
            </a:xfrm>
            <a:custGeom>
              <a:avLst/>
              <a:gdLst>
                <a:gd name="T0" fmla="*/ 90 w 174"/>
                <a:gd name="T1" fmla="*/ 14 h 176"/>
                <a:gd name="T2" fmla="*/ 90 w 174"/>
                <a:gd name="T3" fmla="*/ 0 h 176"/>
                <a:gd name="T4" fmla="*/ 80 w 174"/>
                <a:gd name="T5" fmla="*/ 0 h 176"/>
                <a:gd name="T6" fmla="*/ 80 w 174"/>
                <a:gd name="T7" fmla="*/ 14 h 176"/>
                <a:gd name="T8" fmla="*/ 0 w 174"/>
                <a:gd name="T9" fmla="*/ 14 h 176"/>
                <a:gd name="T10" fmla="*/ 0 w 174"/>
                <a:gd name="T11" fmla="*/ 40 h 176"/>
                <a:gd name="T12" fmla="*/ 9 w 174"/>
                <a:gd name="T13" fmla="*/ 40 h 176"/>
                <a:gd name="T14" fmla="*/ 9 w 174"/>
                <a:gd name="T15" fmla="*/ 138 h 176"/>
                <a:gd name="T16" fmla="*/ 70 w 174"/>
                <a:gd name="T17" fmla="*/ 138 h 176"/>
                <a:gd name="T18" fmla="*/ 33 w 174"/>
                <a:gd name="T19" fmla="*/ 168 h 176"/>
                <a:gd name="T20" fmla="*/ 39 w 174"/>
                <a:gd name="T21" fmla="*/ 176 h 176"/>
                <a:gd name="T22" fmla="*/ 86 w 174"/>
                <a:gd name="T23" fmla="*/ 138 h 176"/>
                <a:gd name="T24" fmla="*/ 86 w 174"/>
                <a:gd name="T25" fmla="*/ 138 h 176"/>
                <a:gd name="T26" fmla="*/ 133 w 174"/>
                <a:gd name="T27" fmla="*/ 176 h 176"/>
                <a:gd name="T28" fmla="*/ 140 w 174"/>
                <a:gd name="T29" fmla="*/ 168 h 176"/>
                <a:gd name="T30" fmla="*/ 102 w 174"/>
                <a:gd name="T31" fmla="*/ 138 h 176"/>
                <a:gd name="T32" fmla="*/ 164 w 174"/>
                <a:gd name="T33" fmla="*/ 138 h 176"/>
                <a:gd name="T34" fmla="*/ 164 w 174"/>
                <a:gd name="T35" fmla="*/ 40 h 176"/>
                <a:gd name="T36" fmla="*/ 174 w 174"/>
                <a:gd name="T37" fmla="*/ 40 h 176"/>
                <a:gd name="T38" fmla="*/ 174 w 174"/>
                <a:gd name="T39" fmla="*/ 14 h 176"/>
                <a:gd name="T40" fmla="*/ 90 w 174"/>
                <a:gd name="T41" fmla="*/ 14 h 176"/>
                <a:gd name="T42" fmla="*/ 154 w 174"/>
                <a:gd name="T43" fmla="*/ 128 h 176"/>
                <a:gd name="T44" fmla="*/ 19 w 174"/>
                <a:gd name="T45" fmla="*/ 128 h 176"/>
                <a:gd name="T46" fmla="*/ 19 w 174"/>
                <a:gd name="T47" fmla="*/ 40 h 176"/>
                <a:gd name="T48" fmla="*/ 154 w 174"/>
                <a:gd name="T49" fmla="*/ 40 h 176"/>
                <a:gd name="T50" fmla="*/ 154 w 174"/>
                <a:gd name="T51" fmla="*/ 128 h 176"/>
                <a:gd name="T52" fmla="*/ 51 w 174"/>
                <a:gd name="T53" fmla="*/ 105 h 176"/>
                <a:gd name="T54" fmla="*/ 51 w 174"/>
                <a:gd name="T55" fmla="*/ 79 h 176"/>
                <a:gd name="T56" fmla="*/ 77 w 174"/>
                <a:gd name="T57" fmla="*/ 79 h 176"/>
                <a:gd name="T58" fmla="*/ 51 w 174"/>
                <a:gd name="T59" fmla="*/ 53 h 176"/>
                <a:gd name="T60" fmla="*/ 25 w 174"/>
                <a:gd name="T61" fmla="*/ 79 h 176"/>
                <a:gd name="T62" fmla="*/ 51 w 174"/>
                <a:gd name="T63" fmla="*/ 105 h 176"/>
                <a:gd name="T64" fmla="*/ 59 w 174"/>
                <a:gd name="T65" fmla="*/ 112 h 176"/>
                <a:gd name="T66" fmla="*/ 85 w 174"/>
                <a:gd name="T67" fmla="*/ 86 h 176"/>
                <a:gd name="T68" fmla="*/ 59 w 174"/>
                <a:gd name="T69" fmla="*/ 86 h 176"/>
                <a:gd name="T70" fmla="*/ 59 w 174"/>
                <a:gd name="T71" fmla="*/ 112 h 176"/>
                <a:gd name="T72" fmla="*/ 138 w 174"/>
                <a:gd name="T73" fmla="*/ 59 h 176"/>
                <a:gd name="T74" fmla="*/ 105 w 174"/>
                <a:gd name="T75" fmla="*/ 59 h 176"/>
                <a:gd name="T76" fmla="*/ 105 w 174"/>
                <a:gd name="T77" fmla="*/ 69 h 176"/>
                <a:gd name="T78" fmla="*/ 138 w 174"/>
                <a:gd name="T79" fmla="*/ 69 h 176"/>
                <a:gd name="T80" fmla="*/ 138 w 174"/>
                <a:gd name="T81" fmla="*/ 59 h 176"/>
                <a:gd name="T82" fmla="*/ 138 w 174"/>
                <a:gd name="T83" fmla="*/ 77 h 176"/>
                <a:gd name="T84" fmla="*/ 105 w 174"/>
                <a:gd name="T85" fmla="*/ 77 h 176"/>
                <a:gd name="T86" fmla="*/ 105 w 174"/>
                <a:gd name="T87" fmla="*/ 87 h 176"/>
                <a:gd name="T88" fmla="*/ 138 w 174"/>
                <a:gd name="T89" fmla="*/ 87 h 176"/>
                <a:gd name="T90" fmla="*/ 138 w 174"/>
                <a:gd name="T91" fmla="*/ 77 h 176"/>
                <a:gd name="T92" fmla="*/ 138 w 174"/>
                <a:gd name="T93" fmla="*/ 96 h 176"/>
                <a:gd name="T94" fmla="*/ 105 w 174"/>
                <a:gd name="T95" fmla="*/ 96 h 176"/>
                <a:gd name="T96" fmla="*/ 105 w 174"/>
                <a:gd name="T97" fmla="*/ 106 h 176"/>
                <a:gd name="T98" fmla="*/ 138 w 174"/>
                <a:gd name="T99" fmla="*/ 106 h 176"/>
                <a:gd name="T100" fmla="*/ 138 w 174"/>
                <a:gd name="T101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" h="176">
                  <a:moveTo>
                    <a:pt x="90" y="1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102" y="138"/>
                    <a:pt x="102" y="138"/>
                    <a:pt x="102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14"/>
                    <a:pt x="174" y="14"/>
                    <a:pt x="174" y="14"/>
                  </a:cubicBezTo>
                  <a:lnTo>
                    <a:pt x="90" y="14"/>
                  </a:lnTo>
                  <a:close/>
                  <a:moveTo>
                    <a:pt x="154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54" y="40"/>
                    <a:pt x="154" y="40"/>
                    <a:pt x="154" y="40"/>
                  </a:cubicBezTo>
                  <a:lnTo>
                    <a:pt x="154" y="128"/>
                  </a:lnTo>
                  <a:close/>
                  <a:moveTo>
                    <a:pt x="51" y="105"/>
                  </a:moveTo>
                  <a:cubicBezTo>
                    <a:pt x="51" y="79"/>
                    <a:pt x="51" y="79"/>
                    <a:pt x="5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65"/>
                    <a:pt x="66" y="53"/>
                    <a:pt x="51" y="53"/>
                  </a:cubicBezTo>
                  <a:cubicBezTo>
                    <a:pt x="37" y="53"/>
                    <a:pt x="25" y="65"/>
                    <a:pt x="25" y="79"/>
                  </a:cubicBezTo>
                  <a:cubicBezTo>
                    <a:pt x="25" y="94"/>
                    <a:pt x="37" y="105"/>
                    <a:pt x="51" y="105"/>
                  </a:cubicBezTo>
                  <a:close/>
                  <a:moveTo>
                    <a:pt x="59" y="112"/>
                  </a:moveTo>
                  <a:cubicBezTo>
                    <a:pt x="73" y="112"/>
                    <a:pt x="85" y="101"/>
                    <a:pt x="85" y="86"/>
                  </a:cubicBezTo>
                  <a:cubicBezTo>
                    <a:pt x="59" y="86"/>
                    <a:pt x="59" y="86"/>
                    <a:pt x="59" y="86"/>
                  </a:cubicBezTo>
                  <a:lnTo>
                    <a:pt x="59" y="112"/>
                  </a:lnTo>
                  <a:close/>
                  <a:moveTo>
                    <a:pt x="138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38" y="69"/>
                    <a:pt x="138" y="69"/>
                    <a:pt x="138" y="69"/>
                  </a:cubicBezTo>
                  <a:lnTo>
                    <a:pt x="138" y="59"/>
                  </a:lnTo>
                  <a:close/>
                  <a:moveTo>
                    <a:pt x="138" y="77"/>
                  </a:moveTo>
                  <a:cubicBezTo>
                    <a:pt x="105" y="77"/>
                    <a:pt x="105" y="77"/>
                    <a:pt x="105" y="7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38" y="87"/>
                    <a:pt x="138" y="87"/>
                    <a:pt x="138" y="87"/>
                  </a:cubicBezTo>
                  <a:lnTo>
                    <a:pt x="138" y="77"/>
                  </a:lnTo>
                  <a:close/>
                  <a:moveTo>
                    <a:pt x="138" y="96"/>
                  </a:moveTo>
                  <a:cubicBezTo>
                    <a:pt x="105" y="96"/>
                    <a:pt x="105" y="96"/>
                    <a:pt x="105" y="96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38" y="106"/>
                    <a:pt x="138" y="106"/>
                    <a:pt x="138" y="106"/>
                  </a:cubicBezTo>
                  <a:lnTo>
                    <a:pt x="138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 40"/>
            <p:cNvSpPr>
              <a:spLocks noEditPoints="1"/>
            </p:cNvSpPr>
            <p:nvPr/>
          </p:nvSpPr>
          <p:spPr bwMode="auto">
            <a:xfrm>
              <a:off x="2782033" y="2992399"/>
              <a:ext cx="317694" cy="502396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25" name="六边形 224"/>
          <p:cNvSpPr/>
          <p:nvPr/>
        </p:nvSpPr>
        <p:spPr>
          <a:xfrm>
            <a:off x="4644360" y="1763823"/>
            <a:ext cx="274729" cy="274692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6" name="六边形 225"/>
          <p:cNvSpPr/>
          <p:nvPr/>
        </p:nvSpPr>
        <p:spPr>
          <a:xfrm>
            <a:off x="4348077" y="1882125"/>
            <a:ext cx="137365" cy="137347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7" name="六边形 226"/>
          <p:cNvSpPr/>
          <p:nvPr/>
        </p:nvSpPr>
        <p:spPr>
          <a:xfrm>
            <a:off x="5154252" y="1760979"/>
            <a:ext cx="137365" cy="137347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8" name="六边形 227"/>
          <p:cNvSpPr/>
          <p:nvPr/>
        </p:nvSpPr>
        <p:spPr>
          <a:xfrm>
            <a:off x="3626583" y="1631547"/>
            <a:ext cx="250411" cy="250377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9" name="六边形 228"/>
          <p:cNvSpPr/>
          <p:nvPr/>
        </p:nvSpPr>
        <p:spPr>
          <a:xfrm>
            <a:off x="3927755" y="1606204"/>
            <a:ext cx="274729" cy="274692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0" name="六边形 229"/>
          <p:cNvSpPr/>
          <p:nvPr/>
        </p:nvSpPr>
        <p:spPr>
          <a:xfrm>
            <a:off x="4162540" y="1892629"/>
            <a:ext cx="137365" cy="137347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1" name="六边形 230"/>
          <p:cNvSpPr/>
          <p:nvPr/>
        </p:nvSpPr>
        <p:spPr>
          <a:xfrm>
            <a:off x="5298014" y="1707640"/>
            <a:ext cx="322095" cy="322052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2" name="六边形 231"/>
          <p:cNvSpPr/>
          <p:nvPr/>
        </p:nvSpPr>
        <p:spPr>
          <a:xfrm>
            <a:off x="3299198" y="1763693"/>
            <a:ext cx="274729" cy="274692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3" name="六边形 232"/>
          <p:cNvSpPr/>
          <p:nvPr/>
        </p:nvSpPr>
        <p:spPr>
          <a:xfrm>
            <a:off x="3014037" y="1894884"/>
            <a:ext cx="137365" cy="137347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六边形 233"/>
          <p:cNvSpPr/>
          <p:nvPr/>
        </p:nvSpPr>
        <p:spPr>
          <a:xfrm>
            <a:off x="4864408" y="1580479"/>
            <a:ext cx="274729" cy="274692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六边形 234"/>
          <p:cNvSpPr/>
          <p:nvPr/>
        </p:nvSpPr>
        <p:spPr>
          <a:xfrm>
            <a:off x="3782891" y="1816739"/>
            <a:ext cx="137365" cy="137347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3674734" y="362632"/>
            <a:ext cx="1583805" cy="137348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7" name="同心圆 23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9" name="矩形 238"/>
          <p:cNvSpPr/>
          <p:nvPr/>
        </p:nvSpPr>
        <p:spPr>
          <a:xfrm>
            <a:off x="3927755" y="660031"/>
            <a:ext cx="1114347" cy="52305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defTabSz="9340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  <a:endParaRPr lang="zh-CN" altLang="en-US" sz="2800" kern="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0" name="六边形 239"/>
          <p:cNvSpPr/>
          <p:nvPr/>
        </p:nvSpPr>
        <p:spPr>
          <a:xfrm>
            <a:off x="5729811" y="1892629"/>
            <a:ext cx="137365" cy="137347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Rectangle 4"/>
          <p:cNvSpPr txBox="1">
            <a:spLocks noChangeArrowheads="1"/>
          </p:cNvSpPr>
          <p:nvPr/>
        </p:nvSpPr>
        <p:spPr bwMode="auto">
          <a:xfrm>
            <a:off x="3779802" y="1030737"/>
            <a:ext cx="1372220" cy="380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50" tIns="34275" rIns="68550" bIns="3427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b="0" kern="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CATALOG</a:t>
            </a:r>
            <a:endParaRPr lang="zh-CN" altLang="en-US" sz="900" b="0" kern="0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2" name="Rectangle 4"/>
          <p:cNvSpPr txBox="1">
            <a:spLocks noChangeArrowheads="1"/>
          </p:cNvSpPr>
          <p:nvPr/>
        </p:nvSpPr>
        <p:spPr bwMode="auto">
          <a:xfrm>
            <a:off x="1372910" y="4234725"/>
            <a:ext cx="1372220" cy="380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50" tIns="34275" rIns="68550" bIns="3427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基本原理</a:t>
            </a:r>
            <a:endParaRPr lang="zh-CN" altLang="en-US" sz="1600" b="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4" name="Rectangle 4"/>
          <p:cNvSpPr txBox="1">
            <a:spLocks noChangeArrowheads="1"/>
          </p:cNvSpPr>
          <p:nvPr/>
        </p:nvSpPr>
        <p:spPr bwMode="auto">
          <a:xfrm>
            <a:off x="6251463" y="4220308"/>
            <a:ext cx="1372220" cy="380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50" tIns="34275" rIns="68550" bIns="3427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效果展示</a:t>
            </a:r>
            <a:endParaRPr lang="zh-CN" altLang="en-US" sz="1600" b="0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GRU-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效果展示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 descr="sin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898650"/>
            <a:ext cx="3232785" cy="1927860"/>
          </a:xfrm>
          <a:prstGeom prst="rect">
            <a:avLst/>
          </a:prstGeom>
        </p:spPr>
      </p:pic>
      <p:pic>
        <p:nvPicPr>
          <p:cNvPr id="6" name="图片 5" descr="s_c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635760"/>
            <a:ext cx="3272155" cy="245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08356" y="162649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0C4FAD"/>
                </a:solidFill>
                <a:latin typeface="+mn-lt"/>
                <a:ea typeface="+mn-ea"/>
                <a:cs typeface="+mn-ea"/>
                <a:sym typeface="+mn-lt"/>
              </a:rPr>
              <a:t>谢</a:t>
            </a:r>
            <a:endParaRPr lang="zh-CN" altLang="en-US" sz="5500" dirty="0">
              <a:solidFill>
                <a:srgbClr val="0C4FA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1010" y="24029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0C4FAD"/>
                </a:solidFill>
                <a:latin typeface="+mn-lt"/>
                <a:ea typeface="+mn-ea"/>
                <a:cs typeface="+mn-ea"/>
                <a:sym typeface="+mn-lt"/>
              </a:rPr>
              <a:t>谢</a:t>
            </a:r>
            <a:endParaRPr lang="zh-CN" altLang="en-US" sz="5500" dirty="0">
              <a:solidFill>
                <a:srgbClr val="0C4FA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5314" y="15647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0C4FAD"/>
                </a:solidFill>
                <a:latin typeface="+mn-lt"/>
                <a:ea typeface="+mn-ea"/>
                <a:cs typeface="+mn-ea"/>
                <a:sym typeface="+mn-lt"/>
              </a:rPr>
              <a:t>观</a:t>
            </a:r>
            <a:endParaRPr lang="zh-CN" altLang="en-US" sz="5500" dirty="0">
              <a:solidFill>
                <a:srgbClr val="0C4FA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10954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rgbClr val="0C4FAD"/>
                </a:solidFill>
                <a:latin typeface="+mn-lt"/>
                <a:ea typeface="+mn-ea"/>
                <a:cs typeface="+mn-ea"/>
                <a:sym typeface="+mn-lt"/>
              </a:rPr>
              <a:t>看</a:t>
            </a:r>
            <a:endParaRPr lang="zh-CN" altLang="en-US" sz="5500" dirty="0">
              <a:solidFill>
                <a:srgbClr val="0C4FA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98197" y="3288913"/>
            <a:ext cx="500908" cy="50090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740527" y="3513224"/>
            <a:ext cx="274777" cy="27477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575410" y="3513583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279076" y="3631922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198665" y="3518243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085391" y="3510738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576425" y="3642145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873480" y="3545349"/>
            <a:ext cx="250454" cy="250454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750128" y="3511942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174703" y="3519997"/>
            <a:ext cx="274777" cy="27477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382889" y="3569133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923888" y="3329439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093506" y="3642429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529502" y="3365536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229178" y="3457383"/>
            <a:ext cx="322151" cy="32215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099105" y="3510120"/>
            <a:ext cx="274777" cy="27477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30014" y="3513453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944804" y="3644685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795496" y="3330182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713791" y="3566516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6216637" y="3372731"/>
            <a:ext cx="137389" cy="13738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753607" y="3504159"/>
            <a:ext cx="274777" cy="27477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5"/>
            <a:ext cx="353867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基本原理</a:t>
            </a:r>
            <a:endParaRPr lang="zh-CN" altLang="en-US" sz="3200" b="1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170C0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1B0F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1B0F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170C0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1B0F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cs typeface="+mn-ea"/>
                <a:sym typeface="+mn-lt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6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916419" y="4532339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012225" y="4232345"/>
            <a:ext cx="252491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093322" y="4197995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425263" y="4098496"/>
            <a:ext cx="52019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0975" y="4413610"/>
            <a:ext cx="316877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67011" y="4230303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RNN——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正向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传播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1" name="图片 10" descr="RNN原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03325"/>
            <a:ext cx="4589780" cy="1704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292090" y="1951990"/>
                <a:ext cx="3175000" cy="63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𝑉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90" y="1951990"/>
                <a:ext cx="3175000" cy="638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41985" y="3102610"/>
                <a:ext cx="7821295" cy="1965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定义损失函数（回归任务用</a:t>
                </a:r>
                <a:r>
                  <a:rPr lang="en-US" altLang="zh-CN"/>
                  <a:t>MSE</a:t>
                </a:r>
                <a:r>
                  <a:rPr lang="zh-CN" altLang="en-US"/>
                  <a:t>损失函数）：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𝑠𝑡𝑎𝑟𝑡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𝑠𝑡𝑎𝑟𝑡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𝑠𝑡𝑎𝑟𝑡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预测的起始步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𝑒𝑛𝑑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预测的最后一步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" y="3102610"/>
                <a:ext cx="7821295" cy="1965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RNN——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反向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传播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41985" y="923290"/>
                <a:ext cx="7821295" cy="375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求解梯度（以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梯度为例</a:t>
                </a:r>
                <a:r>
                  <a:rPr lang="zh-CN" altLang="en-US"/>
                  <a:t>）：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𝑠𝑡𝑎𝑟𝑡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𝑒𝑛𝑑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𝑈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                                                                   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                                                           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                                                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..., 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⨀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𝑈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                                                                                    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" y="923290"/>
                <a:ext cx="7821295" cy="37541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RNN——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反向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传播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61035" y="915670"/>
                <a:ext cx="7821295" cy="116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梯度下降（以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的梯度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下降为例</a:t>
                </a:r>
                <a:r>
                  <a:rPr lang="zh-CN" altLang="en-US"/>
                  <a:t>）：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：学习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率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915670"/>
                <a:ext cx="7821295" cy="1167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GRU——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正向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传播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1" name="图片 10" descr="D:\冯如杯\第二次开会\GRU原理.pngGRU原理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850" y="1275080"/>
            <a:ext cx="4027170" cy="193421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1419225"/>
            <a:ext cx="5145405" cy="283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GRU——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反向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传播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41985" y="923290"/>
                <a:ext cx="7821295" cy="114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求解梯度（以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梯度为例</a:t>
                </a:r>
                <a:r>
                  <a:rPr lang="zh-CN" altLang="en-US"/>
                  <a:t>）：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𝑠𝑡𝑎𝑟𝑡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𝑒𝑛𝑑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𝑟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" y="923290"/>
                <a:ext cx="7821295" cy="1144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2067560"/>
            <a:ext cx="4993640" cy="305752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rcRect r="1484"/>
          <a:stretch>
            <a:fillRect/>
          </a:stretch>
        </p:blipFill>
        <p:spPr>
          <a:xfrm>
            <a:off x="755650" y="1635125"/>
            <a:ext cx="2698750" cy="3386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5"/>
            <a:ext cx="353867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效果展示</a:t>
            </a:r>
            <a:endParaRPr lang="zh-CN" altLang="en-US" sz="3200" b="1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170C0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1B0F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1B0F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170C0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1B0F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cs typeface="+mn-ea"/>
                <a:sym typeface="+mn-lt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6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916419" y="4532339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012225" y="4232345"/>
            <a:ext cx="252491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093322" y="4197995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425263" y="4098496"/>
            <a:ext cx="52019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0975" y="4413610"/>
            <a:ext cx="316877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67011" y="4230303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61620" y="330200"/>
            <a:ext cx="2431415" cy="410210"/>
            <a:chOff x="889605" y="251298"/>
            <a:chExt cx="1028125" cy="551522"/>
          </a:xfrm>
        </p:grpSpPr>
        <p:sp>
          <p:nvSpPr>
            <p:cNvPr id="87" name="矩形 3"/>
            <p:cNvSpPr>
              <a:spLocks noChangeArrowheads="1"/>
            </p:cNvSpPr>
            <p:nvPr/>
          </p:nvSpPr>
          <p:spPr bwMode="auto">
            <a:xfrm>
              <a:off x="917656" y="251298"/>
              <a:ext cx="867137" cy="46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61" tIns="34281" rIns="68561" bIns="34281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RNN-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效果展示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91" name="Rectangle 4"/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Rectangle 5"/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Rectangle 6"/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Rectangle 7"/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Rectangle 8"/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68549" tIns="34276" rIns="68549" bIns="34276" rtlCol="0"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sin_dat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430" y="1561465"/>
            <a:ext cx="3667125" cy="205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ULTRA_SCORM_COURSE_ID" val="19D12169-10B6-4984-8CE8-8968B0B22BA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_PRESENTATION_TITLE" val="1"/>
  <p:tag name="ISPRINGCLOUDFOLDERPATH" val="Repository"/>
  <p:tag name="ISPRING_PLAYERS_CUSTOMIZATION" val="UEsDBBQAAgAIACCp3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gqd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Cp3k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IKne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IKne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IKne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IKneSH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gqd5I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Agqd5I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CCp3kgrC8BtSgAAAGsAAAAbAAAAdW5pdmVyc2FsL3VuaXZlcnNhbC5wbmcueG1ss7GvyM1RKEstKs7Mz7NVMtQzULK34+WyKShKLctMLVeoAIoZ6RlAgJJCJSq3PDOlJAMoZGBujBDMSM1MzyixVbIwMIUL6gPNBABQSwECAAAUAAIACAAgqd5IFQ6tKGQEAAAHEQAAHQAAAAAAAAABAAAAAAAAAAAAdW5pdmVyc2FsL2NvbW1vbl9tZXNzYWdlcy5sbmdQSwECAAAUAAIACAAgqd5ICH4LIykDAACGDAAAJwAAAAAAAAABAAAAAACfBAAAdW5pdmVyc2FsL2ZsYXNoX3B1Ymxpc2hpbmdfc2V0dGluZ3MueG1sUEsBAgAAFAACAAgAIKneSLX8CWS6AgAAVQoAACEAAAAAAAAAAQAAAAAADQgAAHVuaXZlcnNhbC9mbGFzaF9za2luX3NldHRpbmdzLnhtbFBLAQIAABQAAgAIACCp3kgqlg9n/gIAAJcLAAAmAAAAAAAAAAEAAAAAAAYLAAB1bml2ZXJzYWwvaHRtbF9wdWJsaXNoaW5nX3NldHRpbmdzLnhtbFBLAQIAABQAAgAIACCp3khocVKRmgEAAB8GAAAfAAAAAAAAAAEAAAAAAEgOAAB1bml2ZXJzYWwvaHRtbF9za2luX3NldHRpbmdzLmpzUEsBAgAAFAACAAgAIKneSD08L9HBAAAA5QEAABoAAAAAAAAAAQAAAAAAHxAAAHVuaXZlcnNhbC9pMThuX3ByZXNldHMueG1sUEsBAgAAFAACAAgAIKneSHL80YFnAAAAawAAABwAAAAAAAAAAQAAAAAAGBEAAHVuaXZlcnNhbC9sb2NhbF9zZXR0aW5ncy54bWxQSwECAAAUAAIACABElFdHI7RO+/sCAACwCAAAFAAAAAAAAAABAAAAAAC5EQAAdW5pdmVyc2FsL3BsYXllci54bWxQSwECAAAUAAIACAAgqd5IsIcj9GwBAAD3AgAAKQAAAAAAAAABAAAAAADmFAAAdW5pdmVyc2FsL3NraW5fY3VzdG9taXphdGlvbl9zZXR0aW5ncy54bWxQSwECAAAUAAIACAAgqd5IBdmJyEoNAADVIQAAFwAAAAAAAAAAAAAAAACZFgAAdW5pdmVyc2FsL3VuaXZlcnNhbC5wbmdQSwECAAAUAAIACAAgqd5IKwvAbUoAAABrAAAAGwAAAAAAAAABAAAAAAAYJAAAdW5pdmVyc2FsL3VuaXZlcnNhbC5wbmcueG1sUEsFBgAAAAALAAsASQMAAJsk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dc0212c5-5e20-4ee7-8cef-9612be498b5b"/>
  <p:tag name="COMMONDATA" val="eyJoZGlkIjoiYTc2ZGZiNzZiNDVlOGViOWVmM2JhOTY0NGJkNjUyYzgifQ=="/>
</p:tagLst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全屏显示(16:9)</PresentationFormat>
  <Paragraphs>64</Paragraphs>
  <Slides>11</Slides>
  <Notes>61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Arial</vt:lpstr>
      <vt:lpstr>微软雅黑</vt:lpstr>
      <vt:lpstr>Impact</vt:lpstr>
      <vt:lpstr>仿宋_GB2312</vt:lpstr>
      <vt:lpstr>仿宋</vt:lpstr>
      <vt:lpstr>Cambria Math</vt:lpstr>
      <vt:lpstr>MS Mincho</vt:lpstr>
      <vt:lpstr>Arial Unicode MS</vt:lpstr>
      <vt:lpstr>SWAstro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Sunny</cp:lastModifiedBy>
  <cp:revision>35</cp:revision>
  <dcterms:created xsi:type="dcterms:W3CDTF">2015-04-24T01:01:00Z</dcterms:created>
  <dcterms:modified xsi:type="dcterms:W3CDTF">2022-10-31T03:25:41Z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8285990904354FBE8BF88233145AAF95</vt:lpwstr>
  </property>
  <property fmtid="{D5CDD505-2E9C-101B-9397-08002B2CF9AE}" pid="3" name="KSOProductBuildVer">
    <vt:lpwstr>2052-11.1.0.12598</vt:lpwstr>
  </property>
</Properties>
</file>