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8309-0098-AB20-C50C-5EA2B268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E86B-5163-C30B-FA46-609A2403A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7F1A-5E35-ABFB-A5D1-B088CE71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5099-8B49-D81B-D2AD-84F3A37C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FF3F-7E9F-942C-8565-62B84AF6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D8C3-61AB-CA3B-0C74-D3D2748D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0D0A4-7360-80C6-7029-D271A7CE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41BA2-23A5-3E1A-9653-F21835DE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3541-133B-EA4D-0CF9-951FC3B2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D886-FB18-2BB3-D259-C25AA61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7DA01-6D3D-683C-04A6-C86FA1F7B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AD355-3519-45B7-DB91-11117B6B4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E45D-1846-1E19-AED7-84327B69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50C7-FED8-6857-710D-77D37456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D793-EB89-7FE0-D6C2-F15BCDA7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AD5-A729-A537-DFEC-650F2CBA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75B-4A5F-188B-F2CD-ED494093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5AC2-D0E0-6489-90E1-384D954C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F267-2AE7-C058-EBA2-201F28AA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90B4-6C07-9CD8-8CE1-30E69051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5113-06B2-246E-D44B-AF06A196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6611-5176-814E-FAC2-7F3D3143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FCA4-A727-76B1-2C01-7AF2A75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FFD33-027B-81C5-DEEE-078E027A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C878-35A4-9E2F-ED42-5F2C89EB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DA3D-B2C2-FA15-2E97-5054305C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83CE-E501-2F50-8F40-45BA16B2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4501-CF09-1647-6C8E-AA589E90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73BCD-A0A1-589B-C37E-68A98CB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C1278-69FF-59DC-7B2B-466F8FBE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8A0B1-46EC-013C-DF80-B792EA72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F098-8922-5DF5-ABC4-6351340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1178-5F5C-E749-4A9A-43D5D428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685F3-51BD-34B9-8D74-ECAD77AD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F1B9C-BAB1-BE2B-369E-F59DC927D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3D9C3-A2C5-B5FC-CA73-47326A542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21471-CA87-CEEA-E631-E9AE7814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64D8A-1158-0272-47EF-3F90B177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C73ED-5EC4-F4E8-7BF3-00668FC0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71C4-1797-CACC-431D-D5AA77BC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E6D8A-DBF4-508A-7EAE-C34D356A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9120F-AFCA-8A1A-E49D-2E01FA01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2A883-224D-6167-0234-4B57C4F3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A6E02-E14B-AD01-0F0B-DAF9179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BB37-CCBA-856A-0FAA-8D2464E9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0AFBE-276E-0232-1F1F-2E9C71A6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27AC-BDBB-4C6E-3FBA-5FBD64C3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172C-903D-CF56-8F3F-19C09561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45662-463E-47F4-20BA-8015D5556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346D1-5481-F979-BC76-1F3CE3AE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351C6-1D92-104A-ED3B-52DF1042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4836-08D4-6CE1-931B-D2EC1693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D745-961D-808B-EE07-19E05020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36DB0-9609-1F80-7ACB-CB1C74698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4C270-D835-E7CF-29F9-14771F6B3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9DEA4-E480-B1A3-1ED3-D6732FD8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6088F-2D61-7DDB-2D19-C87A5CA3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48A81-A3F1-B6F7-7B3E-90FE00CF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4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5E7AC-272B-FA7F-6459-A402804C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8940-1682-D8F2-16DA-36923FF9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5863-B9FC-F475-F758-33194EFEC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AD46-C8BA-A146-81B1-22839E7E0A9B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46AD-A30C-9F6F-3BB4-A3EC6B09B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3E54-191A-5CB8-7319-73D18C7B7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528D-D84C-9746-8047-6F3C699C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4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769F-DE23-E489-D931-981713CE4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Parameters that Characterize a Frequency-dependent Beam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360EF-461A-D8D5-58C2-0F9DB2DA3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Xinze Guo</a:t>
            </a:r>
          </a:p>
          <a:p>
            <a:r>
              <a:rPr lang="en-US" dirty="0"/>
              <a:t>UC Berkeley</a:t>
            </a:r>
          </a:p>
          <a:p>
            <a:r>
              <a:rPr lang="en-US" dirty="0"/>
              <a:t> </a:t>
            </a:r>
            <a:r>
              <a:rPr lang="en-US" dirty="0" err="1"/>
              <a:t>sunnyguo@berkeley.edu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E2B5-9BE6-43FD-544F-D206E393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DC33-3849-ECC4-D7AA-1465C818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Haslam map is used to create a simple but realistic sky model </a:t>
            </a:r>
          </a:p>
          <a:p>
            <a:r>
              <a:rPr lang="en-US" dirty="0"/>
              <a:t>scaled from 408 MHz to 10 - 100 MHz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Reduce resolution</a:t>
            </a:r>
          </a:p>
          <a:p>
            <a:pPr lvl="1"/>
            <a:r>
              <a:rPr lang="en-US" dirty="0"/>
              <a:t>3,145,728 pixels (</a:t>
            </a:r>
            <a:r>
              <a:rPr lang="en-US" dirty="0" err="1"/>
              <a:t>Nside</a:t>
            </a:r>
            <a:r>
              <a:rPr lang="en-US" dirty="0"/>
              <a:t> = 512) </a:t>
            </a:r>
          </a:p>
          <a:p>
            <a:pPr lvl="1"/>
            <a:r>
              <a:rPr lang="en-US" dirty="0"/>
              <a:t>786,432 pixels (</a:t>
            </a:r>
            <a:r>
              <a:rPr lang="en-US" dirty="0" err="1"/>
              <a:t>Nside</a:t>
            </a:r>
            <a:r>
              <a:rPr lang="en-US" dirty="0"/>
              <a:t> = 256) </a:t>
            </a:r>
          </a:p>
          <a:p>
            <a:pPr lvl="1"/>
            <a:r>
              <a:rPr lang="en-US" dirty="0" err="1"/>
              <a:t>pixelfunc.ud_grade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6E6BE57-2D34-1658-6C4B-F71D096D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65" y="2876550"/>
            <a:ext cx="3441700" cy="8001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46DB045-EBFF-7065-9992-E68AEDBB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664" y="3015774"/>
            <a:ext cx="6057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5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1263-62F3-267F-5086-5CC6C0B1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E141-4DF2-9879-669C-8BD19B85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of Galactic longitude (l), Galactic latitude (b), and the width (</a:t>
            </a:r>
            <a:r>
              <a:rPr lang="el-GR" dirty="0"/>
              <a:t>σ</a:t>
            </a:r>
            <a:r>
              <a:rPr lang="en-US" baseline="-25000" dirty="0"/>
              <a:t>G</a:t>
            </a:r>
            <a:r>
              <a:rPr lang="en-US" dirty="0"/>
              <a:t>) according to this Gaussian formula: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5, l</a:t>
            </a:r>
            <a:r>
              <a:rPr lang="en-US" baseline="-25000" dirty="0"/>
              <a:t>0</a:t>
            </a:r>
            <a:r>
              <a:rPr lang="en-US" dirty="0"/>
              <a:t> = 0, b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MHz</a:t>
            </a:r>
            <a:endParaRPr lang="en-US" dirty="0"/>
          </a:p>
          <a:p>
            <a:endParaRPr lang="en-US" dirty="0"/>
          </a:p>
          <a:p>
            <a:r>
              <a:rPr lang="en-US" dirty="0"/>
              <a:t>m = 0.3 and n = 7.5</a:t>
            </a:r>
          </a:p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MHz,</a:t>
            </a:r>
            <a:r>
              <a:rPr lang="zh-CN" altLang="en-US" dirty="0"/>
              <a:t> </a:t>
            </a:r>
            <a:r>
              <a:rPr lang="el-GR" altLang="zh-CN" dirty="0"/>
              <a:t>σ</a:t>
            </a:r>
            <a:r>
              <a:rPr lang="en-US" altLang="zh-CN" baseline="-25000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10.5;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MHz,</a:t>
            </a:r>
            <a:r>
              <a:rPr lang="zh-CN" altLang="en-US" dirty="0"/>
              <a:t> </a:t>
            </a:r>
            <a:r>
              <a:rPr lang="el-GR" altLang="zh-CN" dirty="0"/>
              <a:t>σ</a:t>
            </a:r>
            <a:r>
              <a:rPr lang="en-US" altLang="zh-CN" baseline="-25000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22.5;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MHz,</a:t>
            </a:r>
            <a:r>
              <a:rPr lang="zh-CN" altLang="en-US" dirty="0"/>
              <a:t> </a:t>
            </a:r>
            <a:r>
              <a:rPr lang="el-GR" altLang="zh-CN" dirty="0"/>
              <a:t>σ</a:t>
            </a:r>
            <a:r>
              <a:rPr lang="en-US" altLang="zh-CN" baseline="-25000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37.5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7FDC7B-C269-B2B2-D3AC-BFB99F85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469" y="2689416"/>
            <a:ext cx="5593062" cy="82797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D08C31F-72F6-6A3D-5ABD-329B7FCA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203" y="4242816"/>
            <a:ext cx="3411593" cy="6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644405-16EC-3E92-EA74-1DB4B368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and Noise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3C3D1E85-7DD7-E1A4-BB90-FB2D5578FE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8882"/>
            <a:ext cx="4876460" cy="3440242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576E30E7-4532-5DFC-1FCB-9567AE61D3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288660"/>
            <a:ext cx="5181600" cy="3440242"/>
          </a:xfr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81F68C14-DC89-1E7D-C47F-98E051A60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333" y="1475038"/>
            <a:ext cx="1879600" cy="6985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C1D5A14-C7C0-0491-009D-7DA3CDDAA4FD}"/>
              </a:ext>
            </a:extLst>
          </p:cNvPr>
          <p:cNvSpPr txBox="1">
            <a:spLocks/>
          </p:cNvSpPr>
          <p:nvPr/>
        </p:nvSpPr>
        <p:spPr>
          <a:xfrm>
            <a:off x="838200" y="15901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Radiometer Equation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C17AC-4599-D151-6AC5-A8DCDA3986E3}"/>
              </a:ext>
            </a:extLst>
          </p:cNvPr>
          <p:cNvSpPr txBox="1"/>
          <p:nvPr/>
        </p:nvSpPr>
        <p:spPr>
          <a:xfrm>
            <a:off x="8180832" y="1544200"/>
            <a:ext cx="455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dt</a:t>
            </a:r>
            <a:r>
              <a:rPr lang="en-US" sz="2800" dirty="0"/>
              <a:t> = 1 s and </a:t>
            </a:r>
            <a:r>
              <a:rPr lang="en-US" sz="2800" i="1" dirty="0"/>
              <a:t>d</a:t>
            </a:r>
            <a:r>
              <a:rPr lang="el-GR" sz="2800" i="1" dirty="0"/>
              <a:t>ν </a:t>
            </a:r>
            <a:r>
              <a:rPr lang="el-GR" sz="2800" dirty="0"/>
              <a:t>= 1 </a:t>
            </a:r>
            <a:r>
              <a:rPr lang="en-US" sz="2800" dirty="0" err="1"/>
              <a:t>MHz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2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15D2-82CB-3CBC-C9AA-10B14A9F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pocoMC</a:t>
            </a:r>
            <a:r>
              <a:rPr lang="zh-CN" altLang="en-US" dirty="0"/>
              <a:t> </a:t>
            </a:r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4BD7-D2D4-FC08-5917-C40E1CECF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66637" cy="4351338"/>
          </a:xfrm>
        </p:spPr>
        <p:txBody>
          <a:bodyPr/>
          <a:lstStyle/>
          <a:p>
            <a:r>
              <a:rPr lang="en-US" dirty="0"/>
              <a:t>m = 0.2999 ± 0.0001</a:t>
            </a:r>
          </a:p>
          <a:p>
            <a:r>
              <a:rPr lang="en-US" dirty="0"/>
              <a:t>n = 7.4976 ± 0.0053 (1</a:t>
            </a:r>
            <a:r>
              <a:rPr lang="el-GR" dirty="0"/>
              <a:t>σ) </a:t>
            </a:r>
          </a:p>
          <a:p>
            <a:r>
              <a:rPr lang="en-US" dirty="0"/>
              <a:t>Log-likelihood = -44.65 for fitting</a:t>
            </a:r>
          </a:p>
          <a:p>
            <a:r>
              <a:rPr lang="en-US" dirty="0"/>
              <a:t>Log-likelihood = -44.65 for true value</a:t>
            </a:r>
          </a:p>
          <a:p>
            <a:r>
              <a:rPr lang="en-US" dirty="0"/>
              <a:t>Log Bayesian Evidence = -61.48 </a:t>
            </a:r>
          </a:p>
          <a:p>
            <a:endParaRPr lang="en-US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7D219FD-4B36-8B26-0AFB-DE7550DF37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3210" y="1825625"/>
            <a:ext cx="4499579" cy="4351338"/>
          </a:xfrm>
        </p:spPr>
      </p:pic>
    </p:spTree>
    <p:extLst>
      <p:ext uri="{BB962C8B-B14F-4D97-AF65-F5344CB8AC3E}">
        <p14:creationId xmlns:p14="http://schemas.microsoft.com/office/powerpoint/2010/main" val="423464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0DE5-E467-FFF4-AA7C-2ED0005C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UltraNest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5D43-E0EC-0E3E-8314-700F3D33CE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 = 0.30003 ± 0.00014</a:t>
            </a:r>
          </a:p>
          <a:p>
            <a:r>
              <a:rPr lang="en-US" dirty="0"/>
              <a:t>n = 7.5010 ± 0.0060 (1</a:t>
            </a:r>
            <a:r>
              <a:rPr lang="el-GR" dirty="0"/>
              <a:t>σ) </a:t>
            </a:r>
          </a:p>
          <a:p>
            <a:r>
              <a:rPr lang="en-US" dirty="0"/>
              <a:t>Log-likelihood = -37.94 for fitting</a:t>
            </a:r>
          </a:p>
          <a:p>
            <a:r>
              <a:rPr lang="en-US" dirty="0"/>
              <a:t>Log-likelihood = -38.14 for true value</a:t>
            </a:r>
          </a:p>
          <a:p>
            <a:r>
              <a:rPr lang="en-US" dirty="0"/>
              <a:t>Log Bayesian Evidence = -52.522 ± 0.213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17CCC45-BAEA-9854-3AF7-12F5E54A2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2895" y="1825625"/>
            <a:ext cx="4260210" cy="4351338"/>
          </a:xfrm>
        </p:spPr>
      </p:pic>
    </p:spTree>
    <p:extLst>
      <p:ext uri="{BB962C8B-B14F-4D97-AF65-F5344CB8AC3E}">
        <p14:creationId xmlns:p14="http://schemas.microsoft.com/office/powerpoint/2010/main" val="254738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60DA33-A729-B291-5F83-E14BA725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6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233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Fitting Parameters that Characterize a Frequency-dependent Beam Model </vt:lpstr>
      <vt:lpstr>Sky Model</vt:lpstr>
      <vt:lpstr>Beam Model</vt:lpstr>
      <vt:lpstr>Spectrum and Noise</vt:lpstr>
      <vt:lpstr>pocoMC Result</vt:lpstr>
      <vt:lpstr>UltraNest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Parameters that Characterize a Frequency-dependent Beam Model </dc:title>
  <dc:creator>Xinze Guo</dc:creator>
  <cp:lastModifiedBy>Xinze Guo</cp:lastModifiedBy>
  <cp:revision>7</cp:revision>
  <dcterms:created xsi:type="dcterms:W3CDTF">2022-11-10T14:41:59Z</dcterms:created>
  <dcterms:modified xsi:type="dcterms:W3CDTF">2022-11-17T13:54:53Z</dcterms:modified>
</cp:coreProperties>
</file>