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B0950-63C4-4CDC-AEFC-CAD2DF6AE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7562C-6747-4E15-9848-2D59282D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D87B-F91E-4A85-BB3D-398C8950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5ABA2-AC5A-43CF-8FBA-3548ED68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E6CFE-AF3D-42BA-93DB-559FA2EE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C81C8-80B7-4DB8-B2B7-978F13D1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408BC7-14E4-4610-B2AE-86F8115C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8F67D-3956-4F5C-99F9-5FF253D2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D17B3-0E19-42F2-81C7-727D53F8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14C30-ECCD-44E0-A6BD-89D44192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098918-9149-491A-BDD4-AC588D887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79FF0-EB44-4E31-8D2A-5914E51F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F9F52-B268-4C08-A130-E4B2CA4B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1ED64-E3A7-4337-8B46-673B4358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53426-A8FF-4649-8EA1-5E082A23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3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C3A72-A115-416D-B3E0-0F862BCD6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B399FF-0766-4208-AE76-EBF3C95EA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F28D2-3651-47A7-8ABB-7B1CC2B8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92B24-6148-4609-8053-750899CF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486AB-917D-451B-B553-117367A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514-E340-4F91-9E5E-8D4247CF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774EF-362A-4E82-B7F3-FBAD3E2A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56C4E-C77D-4078-AA47-CF3DA3A7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E4E62-858E-4268-9EBE-B3319E12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D486D-59BE-48F9-A0C7-FF09D793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14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948D-D2E6-4207-94BC-B56A2373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175A0-5351-4285-8D2B-F79C2BF1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A254F-78B9-4AAA-A8ED-C239434B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820FB-9D40-43AC-9291-5CE8BF34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DE096-955B-4F1A-80D6-EEF44C78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7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1143-D35F-4275-8655-7B99E09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46EA3-7C51-4FF0-BCE6-82FA89B7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D7BB4-87F2-4566-A1EF-672B17C4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57587-B1D5-4AF8-9F59-5E55BB7A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5560F-8213-432B-87A9-FE8AAAC0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F5BB9-7FA7-4542-A744-EABB068C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2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042C2-4216-4B18-8400-187112CE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4548C-AA40-4167-9876-0FCBE577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06769C-B96B-47DF-8DAB-27DFDECE8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0470B9-1815-4BD2-A00A-52ACA1B6B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B33B2-BD70-4831-8941-745C09877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DD5774-7556-4C72-84F6-7E165A5C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8737D8-68AB-498F-BA60-48AA035C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E0BFC-66F9-4FEF-BF67-E53A0057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72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6426F-713A-413B-B935-6811ABF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5B4D55-4315-47BD-B490-07121C56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20E80-962B-4C01-8ABE-97BB176E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78A93-CAB1-4B1D-8496-028A7344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1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D92C9C-0C6F-4523-A38E-73AA124D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6FCA4-27E1-4A25-9409-BB35A373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2F3BA-A97C-4560-B21C-80000E10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0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8D78B-1B6D-4DE0-B041-7C10BF63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DA1F3-3EB4-4A28-8E83-E2EC9B09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B17AB-B82D-43D3-8EC5-BC89ED4CB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199CE-60CD-465D-8BE1-E75FC227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69CFB-1D50-4E8B-93B1-ADF72603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41D6D-1715-428B-BE03-370238E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2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1E052-F657-4612-A25A-AFB2F35F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30E92-F4D8-46B2-B90B-C28C5CA8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40F3A-503B-4180-9645-1A488B0F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30187-8D5D-45BA-B059-A2E5EB8B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00A4D-81CB-4ECF-ABC4-20A32F9F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27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2B62-2D45-4893-BEA9-F7D72FF2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FFFD70-CE38-446F-8273-436ABB14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E5158-B01E-4266-B3DB-A58B79C5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B104D-8871-4738-98A7-C5241A1F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A6397-A259-4436-954C-1832B3EF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FD7ED-1C03-4464-B7CD-5C671A3A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24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0E771-A198-42B5-80F4-038ADA42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D0B00-C1FE-4877-BC95-94D08229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3B78C-3B70-492D-8CF9-5CBB792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50F29-4EB4-4A65-B5EF-2BEF4694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7F69F-86E8-4B00-9B52-1A9C9C0E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18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533F97-1D90-49F7-92A5-F9BD6F8F2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E695D-FB20-4BE5-8DBA-84B9FC68F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6A26C-7619-47A2-AB2F-359EF9AA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1D038-E983-4649-9B35-92C1526F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E9518-2AD4-4F0F-AA60-2BE15587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3026-2F60-4B0B-8DA2-FC2DC5F5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09205-5EEB-4D3D-A9FF-0655A0E6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E82BE-A282-4B92-9CBF-B40138DE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BE10E-138B-4A49-BF00-00E11CF8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1815-C86C-4523-8520-E863CCF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77467-349F-4E87-9144-A431822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C9722-5690-445E-B1C3-4B2B3FC89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5CAA5-104D-4F87-BB26-8DE3FD38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73BBD-30C2-4706-8F28-F82BC19D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D45CB-2696-4CBD-AC3F-A240A6AC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D2420-D9F8-475E-A5D2-09152962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2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63DDE-D676-4F7E-AEAF-EE3E6606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C379D-11C0-473E-BEA9-59311C56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CC151-D08C-4E6F-938A-ED16B08E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31EC8-ECC4-4B42-B5A7-3EE4AC78D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979EB-FC9F-48D4-844D-68431AC47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50452D-0099-4BDB-BED5-4B7784C8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FCFD49-FBA3-48D6-8C00-DD2F33D0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7756FC-3616-40C9-9757-8647ED3C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6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864E4-4904-4335-8515-4C28DBF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695144-2A06-4F3E-A173-0E2E3CFE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D0091C-A235-4434-96C4-8812A854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360C9-115C-418C-A11B-399C63FB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1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C19713-D879-4424-A499-3360A705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B07A2-C62F-4CB6-9674-015C3F0B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02AA2-2AD3-4C41-A030-DAD16C13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E089D-C7EF-48B0-8619-787432B8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3A671-2F5B-427E-991A-02656D50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4D6FC-11FE-40A2-8730-168606B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4BCDE-E4DF-4063-A6FC-8DDE6F74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F2642-19E5-4685-8AB3-02F30FC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4A582-7820-4F64-AC59-94D7B1D9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7861-0AEC-4B77-967D-CCCC94E6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D1C4B2-9B59-4954-BA0E-420C7CDF4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4396D-2674-4AC1-9C54-728F298B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3E1B1-DF10-45BE-8822-B3E070A9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409C8-1D27-4F9C-A4A8-7D570C84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91256-211A-4BA3-86BC-89A793C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1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00C069-D8E9-4245-A4F9-F438B481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6B043-4CAD-424A-8DA9-38E7B023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95627-6D6E-4135-B10E-D3054590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7410-4122-459E-B378-9AFCEFF1602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E0852-366D-44D3-AB80-89E5D66D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4AE6C-944B-49D0-89F2-8BA7B918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8615-3B92-4E88-818E-880923BF7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5472AA-6120-4E0F-9F4E-1ACDC6A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9CBE6-D7A6-486F-B60D-60F70E27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D7EB1-A6B0-48B2-9932-D9E94F615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A7E8-EBF4-4CAD-8AB4-A33CDCE547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3339-0E39-4EEF-82DF-D7CC135E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D8D-0983-4E59-93C6-661AAB838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45E3B-BF8A-4DA6-BB1E-A8493A9D4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2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22B651-BBBF-42ED-BD8D-A7E58350D166}"/>
              </a:ext>
            </a:extLst>
          </p:cNvPr>
          <p:cNvSpPr/>
          <p:nvPr/>
        </p:nvSpPr>
        <p:spPr>
          <a:xfrm>
            <a:off x="1904299" y="5251508"/>
            <a:ext cx="9000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微信数据集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记录了用户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、博文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、用户所在省份、客户端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、用户浏览或转发博文时间等信息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699917-44E8-46C0-89D0-42B3DAECF63C}"/>
              </a:ext>
            </a:extLst>
          </p:cNvPr>
          <p:cNvSpPr/>
          <p:nvPr/>
        </p:nvSpPr>
        <p:spPr>
          <a:xfrm>
            <a:off x="1904299" y="4234083"/>
            <a:ext cx="9000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数据清洗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过滤字段格式不统一、信息记录不完整的数据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931C4E-4DE2-48AD-8DAB-3B3A41DB2D8A}"/>
              </a:ext>
            </a:extLst>
          </p:cNvPr>
          <p:cNvSpPr/>
          <p:nvPr/>
        </p:nvSpPr>
        <p:spPr>
          <a:xfrm>
            <a:off x="1904298" y="1371235"/>
            <a:ext cx="3568355" cy="780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地理网络特征分析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54ECE9-5987-4012-8E1D-B224105DB86B}"/>
              </a:ext>
            </a:extLst>
          </p:cNvPr>
          <p:cNvSpPr/>
          <p:nvPr/>
        </p:nvSpPr>
        <p:spPr>
          <a:xfrm>
            <a:off x="5652655" y="1371235"/>
            <a:ext cx="2191644" cy="172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网络时间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特征分析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Aft>
                <a:spcPts val="600"/>
              </a:spcAft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转发延迟、查看延迟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Aft>
                <a:spcPts val="600"/>
              </a:spcAft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95B843-0C9E-4EA4-B0A5-9DBB5954B01F}"/>
              </a:ext>
            </a:extLst>
          </p:cNvPr>
          <p:cNvSpPr/>
          <p:nvPr/>
        </p:nvSpPr>
        <p:spPr>
          <a:xfrm>
            <a:off x="8024299" y="1371235"/>
            <a:ext cx="2880000" cy="172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用户网络拓扑分析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Aft>
                <a:spcPts val="600"/>
              </a:spcAft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BC5D6F-78DA-461D-BD2E-7E78F3E91C7A}"/>
              </a:ext>
            </a:extLst>
          </p:cNvPr>
          <p:cNvSpPr/>
          <p:nvPr/>
        </p:nvSpPr>
        <p:spPr>
          <a:xfrm>
            <a:off x="1904298" y="3216659"/>
            <a:ext cx="5940001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提取用户网络</a:t>
            </a: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提取数据集中所有用户所构成的关系网络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6D0656-FF09-4919-A8F9-F05EE5DD7742}"/>
              </a:ext>
            </a:extLst>
          </p:cNvPr>
          <p:cNvSpPr/>
          <p:nvPr/>
        </p:nvSpPr>
        <p:spPr>
          <a:xfrm>
            <a:off x="8024299" y="3216659"/>
            <a:ext cx="2880001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提取用户级联网络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根据数据集中每个博文涉及的用户级联关系提取用户网络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462384-47CC-472F-B6C9-9CBBF40A85AD}"/>
              </a:ext>
            </a:extLst>
          </p:cNvPr>
          <p:cNvSpPr/>
          <p:nvPr/>
        </p:nvSpPr>
        <p:spPr>
          <a:xfrm>
            <a:off x="1904298" y="2318397"/>
            <a:ext cx="1717269" cy="780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构建用户省份网络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8E08B0-0B2B-4D53-A378-8427CE4B5D0D}"/>
              </a:ext>
            </a:extLst>
          </p:cNvPr>
          <p:cNvSpPr/>
          <p:nvPr/>
        </p:nvSpPr>
        <p:spPr>
          <a:xfrm>
            <a:off x="3801567" y="2318396"/>
            <a:ext cx="1671087" cy="780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构建用户城市网络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48DC50-8D4A-47E9-8312-871657C1BFFF}"/>
              </a:ext>
            </a:extLst>
          </p:cNvPr>
          <p:cNvSpPr txBox="1"/>
          <p:nvPr/>
        </p:nvSpPr>
        <p:spPr>
          <a:xfrm>
            <a:off x="3594754" y="348792"/>
            <a:ext cx="500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MapReduce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的微信数据处理流程</a:t>
            </a:r>
          </a:p>
        </p:txBody>
      </p:sp>
    </p:spTree>
    <p:extLst>
      <p:ext uri="{BB962C8B-B14F-4D97-AF65-F5344CB8AC3E}">
        <p14:creationId xmlns:p14="http://schemas.microsoft.com/office/powerpoint/2010/main" val="29060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09AAC241-D793-4F86-9C9B-C26D5BD763B5}"/>
              </a:ext>
            </a:extLst>
          </p:cNvPr>
          <p:cNvSpPr/>
          <p:nvPr/>
        </p:nvSpPr>
        <p:spPr>
          <a:xfrm>
            <a:off x="6182423" y="4238455"/>
            <a:ext cx="5955752" cy="2557746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4A4D9E3D-D0DD-42F2-97BE-7F31797FFA3C}"/>
              </a:ext>
            </a:extLst>
          </p:cNvPr>
          <p:cNvSpPr/>
          <p:nvPr/>
        </p:nvSpPr>
        <p:spPr>
          <a:xfrm>
            <a:off x="6185188" y="194772"/>
            <a:ext cx="5955753" cy="3905632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BA9BE4C0-7C07-4D15-8D4A-8A7880B1EF0D}"/>
              </a:ext>
            </a:extLst>
          </p:cNvPr>
          <p:cNvSpPr/>
          <p:nvPr/>
        </p:nvSpPr>
        <p:spPr>
          <a:xfrm>
            <a:off x="890331" y="4575798"/>
            <a:ext cx="4276471" cy="2220403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EA0F51CD-634B-441B-B86A-7C5DBF80A87B}"/>
              </a:ext>
            </a:extLst>
          </p:cNvPr>
          <p:cNvSpPr/>
          <p:nvPr/>
        </p:nvSpPr>
        <p:spPr>
          <a:xfrm>
            <a:off x="3830433" y="201374"/>
            <a:ext cx="2149919" cy="3905632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EDBBCB8F-0508-46BE-9B4D-72D9B45A8DFF}"/>
              </a:ext>
            </a:extLst>
          </p:cNvPr>
          <p:cNvSpPr/>
          <p:nvPr/>
        </p:nvSpPr>
        <p:spPr>
          <a:xfrm>
            <a:off x="51059" y="201374"/>
            <a:ext cx="3710868" cy="3905632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流程图: 文档 1">
            <a:extLst>
              <a:ext uri="{FF2B5EF4-FFF2-40B4-BE49-F238E27FC236}">
                <a16:creationId xmlns:a16="http://schemas.microsoft.com/office/drawing/2014/main" id="{A16B93D3-978E-464C-AC13-4C1EC3683D7C}"/>
              </a:ext>
            </a:extLst>
          </p:cNvPr>
          <p:cNvSpPr/>
          <p:nvPr/>
        </p:nvSpPr>
        <p:spPr>
          <a:xfrm>
            <a:off x="890337" y="288757"/>
            <a:ext cx="1933545" cy="1034717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微信数据集：每条记录包含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博文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（源用户，查看用户）、查看用户所在省份、查看用户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、用户浏览或转发博文时间等信息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1CB826B4-47FC-4417-9DF7-1881523ECEBB}"/>
              </a:ext>
            </a:extLst>
          </p:cNvPr>
          <p:cNvSpPr/>
          <p:nvPr/>
        </p:nvSpPr>
        <p:spPr>
          <a:xfrm>
            <a:off x="890335" y="1506071"/>
            <a:ext cx="1933545" cy="69924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去除博文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、查看用户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格式错误以及非移动端查看的记录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733793-C9E9-40E6-B543-4E60E740152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857108" y="1255068"/>
            <a:ext cx="2" cy="2510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3DE8ADCD-BD91-4D33-8252-4CB75A84DFAC}"/>
              </a:ext>
            </a:extLst>
          </p:cNvPr>
          <p:cNvSpPr/>
          <p:nvPr/>
        </p:nvSpPr>
        <p:spPr>
          <a:xfrm>
            <a:off x="890334" y="2387915"/>
            <a:ext cx="1933545" cy="69924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查看用户是否转发博文？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E554DC-30E5-410F-BA6A-1042A04FF3C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857107" y="2205318"/>
            <a:ext cx="1" cy="182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文档 20">
            <a:extLst>
              <a:ext uri="{FF2B5EF4-FFF2-40B4-BE49-F238E27FC236}">
                <a16:creationId xmlns:a16="http://schemas.microsoft.com/office/drawing/2014/main" id="{94BD82E0-AD5D-4E51-8D36-0D8E079010A0}"/>
              </a:ext>
            </a:extLst>
          </p:cNvPr>
          <p:cNvSpPr/>
          <p:nvPr/>
        </p:nvSpPr>
        <p:spPr>
          <a:xfrm>
            <a:off x="76788" y="3269759"/>
            <a:ext cx="1627095" cy="699247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输出数据：每条记录包含博文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、查看用户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以及时间信息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702F473-3E90-45F3-B8EC-1947068E2FB9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>
            <a:off x="890334" y="2737539"/>
            <a:ext cx="2" cy="532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3C264E0-3E8B-490C-8D7B-B16D7AFAACBA}"/>
              </a:ext>
            </a:extLst>
          </p:cNvPr>
          <p:cNvCxnSpPr>
            <a:cxnSpLocks/>
            <a:stCxn id="17" idx="3"/>
            <a:endCxn id="36" idx="0"/>
          </p:cNvCxnSpPr>
          <p:nvPr/>
        </p:nvCxnSpPr>
        <p:spPr>
          <a:xfrm>
            <a:off x="2823879" y="2737539"/>
            <a:ext cx="0" cy="532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文档 35">
            <a:extLst>
              <a:ext uri="{FF2B5EF4-FFF2-40B4-BE49-F238E27FC236}">
                <a16:creationId xmlns:a16="http://schemas.microsoft.com/office/drawing/2014/main" id="{46242CD8-FB59-47F4-B82B-0DE58901E4BD}"/>
              </a:ext>
            </a:extLst>
          </p:cNvPr>
          <p:cNvSpPr/>
          <p:nvPr/>
        </p:nvSpPr>
        <p:spPr>
          <a:xfrm>
            <a:off x="2010331" y="3269759"/>
            <a:ext cx="1627095" cy="699247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输出数据：每条记录包含博文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、查看用户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以及时间信息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2750A3-C546-4430-8190-18FEE765221C}"/>
              </a:ext>
            </a:extLst>
          </p:cNvPr>
          <p:cNvSpPr txBox="1"/>
          <p:nvPr/>
        </p:nvSpPr>
        <p:spPr>
          <a:xfrm>
            <a:off x="335827" y="2890569"/>
            <a:ext cx="554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只查看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3937136-577B-4764-A57B-D582D1CA422A}"/>
              </a:ext>
            </a:extLst>
          </p:cNvPr>
          <p:cNvSpPr txBox="1"/>
          <p:nvPr/>
        </p:nvSpPr>
        <p:spPr>
          <a:xfrm>
            <a:off x="2823878" y="2920740"/>
            <a:ext cx="42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转发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5D03448-829B-40A3-B623-B6DD3C3C1F33}"/>
              </a:ext>
            </a:extLst>
          </p:cNvPr>
          <p:cNvSpPr/>
          <p:nvPr/>
        </p:nvSpPr>
        <p:spPr>
          <a:xfrm>
            <a:off x="3930506" y="1451849"/>
            <a:ext cx="1933539" cy="699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查找源用户第一次（时间最早）浏览记录中对应的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，即源用户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8A7A7D94-6A57-4DCE-A381-81816A2A3B05}"/>
              </a:ext>
            </a:extLst>
          </p:cNvPr>
          <p:cNvCxnSpPr>
            <a:stCxn id="2" idx="3"/>
            <a:endCxn id="47" idx="0"/>
          </p:cNvCxnSpPr>
          <p:nvPr/>
        </p:nvCxnSpPr>
        <p:spPr>
          <a:xfrm>
            <a:off x="2823882" y="806116"/>
            <a:ext cx="2073394" cy="64573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文档 52">
            <a:extLst>
              <a:ext uri="{FF2B5EF4-FFF2-40B4-BE49-F238E27FC236}">
                <a16:creationId xmlns:a16="http://schemas.microsoft.com/office/drawing/2014/main" id="{59276FC9-250F-4F7F-82CA-0151F7AC426F}"/>
              </a:ext>
            </a:extLst>
          </p:cNvPr>
          <p:cNvSpPr/>
          <p:nvPr/>
        </p:nvSpPr>
        <p:spPr>
          <a:xfrm>
            <a:off x="4083729" y="3269758"/>
            <a:ext cx="1627095" cy="699247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输出数据：每条记录包含源用户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、源用户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86D6A5A-091C-43C0-93DB-95DE6C8AA9F3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4897276" y="2151096"/>
            <a:ext cx="1" cy="111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D768F55-09CE-4CEA-88B5-25432CD2D22C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2795749" y="2017365"/>
            <a:ext cx="465644" cy="427647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B33B21E-711E-4972-BA91-937620FDC8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578" y="2886079"/>
            <a:ext cx="1" cy="2073398"/>
          </a:xfrm>
          <a:prstGeom prst="bentConnector3">
            <a:avLst>
              <a:gd name="adj1" fmla="val -27482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E6939C3-0E43-4594-91A5-599BC537DC74}"/>
              </a:ext>
            </a:extLst>
          </p:cNvPr>
          <p:cNvCxnSpPr>
            <a:cxnSpLocks/>
          </p:cNvCxnSpPr>
          <p:nvPr/>
        </p:nvCxnSpPr>
        <p:spPr>
          <a:xfrm flipV="1">
            <a:off x="5166804" y="3866994"/>
            <a:ext cx="0" cy="521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B6D7ADF-86DF-4F58-9164-01C17D4C54B6}"/>
              </a:ext>
            </a:extLst>
          </p:cNvPr>
          <p:cNvSpPr/>
          <p:nvPr/>
        </p:nvSpPr>
        <p:spPr>
          <a:xfrm>
            <a:off x="2029713" y="4738045"/>
            <a:ext cx="1933545" cy="69924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将两个文件根据源用户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进行连接并根据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库将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转换为对应城市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49B4784-2BFA-4365-8A0F-15DE5DC180D8}"/>
              </a:ext>
            </a:extLst>
          </p:cNvPr>
          <p:cNvCxnSpPr>
            <a:cxnSpLocks/>
          </p:cNvCxnSpPr>
          <p:nvPr/>
        </p:nvCxnSpPr>
        <p:spPr>
          <a:xfrm>
            <a:off x="2468571" y="4388420"/>
            <a:ext cx="0" cy="3496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163D7EF-674D-4644-BB45-B2CCE46AAE93}"/>
              </a:ext>
            </a:extLst>
          </p:cNvPr>
          <p:cNvCxnSpPr>
            <a:cxnSpLocks/>
          </p:cNvCxnSpPr>
          <p:nvPr/>
        </p:nvCxnSpPr>
        <p:spPr>
          <a:xfrm>
            <a:off x="3559946" y="4225771"/>
            <a:ext cx="0" cy="512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文档 93">
            <a:extLst>
              <a:ext uri="{FF2B5EF4-FFF2-40B4-BE49-F238E27FC236}">
                <a16:creationId xmlns:a16="http://schemas.microsoft.com/office/drawing/2014/main" id="{BB71DE34-B210-442C-A853-3796BA2ECA60}"/>
              </a:ext>
            </a:extLst>
          </p:cNvPr>
          <p:cNvSpPr/>
          <p:nvPr/>
        </p:nvSpPr>
        <p:spPr>
          <a:xfrm>
            <a:off x="1043558" y="5877721"/>
            <a:ext cx="1627095" cy="699247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输出数据：每条记录包含博文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、用户城市以及时间信息</a:t>
            </a:r>
          </a:p>
        </p:txBody>
      </p:sp>
      <p:sp>
        <p:nvSpPr>
          <p:cNvPr id="95" name="流程图: 文档 94">
            <a:extLst>
              <a:ext uri="{FF2B5EF4-FFF2-40B4-BE49-F238E27FC236}">
                <a16:creationId xmlns:a16="http://schemas.microsoft.com/office/drawing/2014/main" id="{0FF8FDD4-1E1C-4296-8C09-EB103A083329}"/>
              </a:ext>
            </a:extLst>
          </p:cNvPr>
          <p:cNvSpPr/>
          <p:nvPr/>
        </p:nvSpPr>
        <p:spPr>
          <a:xfrm>
            <a:off x="3270181" y="5877721"/>
            <a:ext cx="1627095" cy="699247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输出数据：每条记录包含博文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、用户城市以及时间信息</a:t>
            </a: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96FD2E0A-1F6D-47AD-BB15-0D82DACF21EB}"/>
              </a:ext>
            </a:extLst>
          </p:cNvPr>
          <p:cNvCxnSpPr>
            <a:cxnSpLocks/>
            <a:stCxn id="76" idx="1"/>
            <a:endCxn id="94" idx="0"/>
          </p:cNvCxnSpPr>
          <p:nvPr/>
        </p:nvCxnSpPr>
        <p:spPr>
          <a:xfrm rot="10800000" flipV="1">
            <a:off x="1857107" y="5087669"/>
            <a:ext cx="172607" cy="79005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110C1BB-CFA0-4607-88C5-15D2E79AF7C0}"/>
              </a:ext>
            </a:extLst>
          </p:cNvPr>
          <p:cNvCxnSpPr>
            <a:cxnSpLocks/>
            <a:stCxn id="76" idx="3"/>
            <a:endCxn id="95" idx="0"/>
          </p:cNvCxnSpPr>
          <p:nvPr/>
        </p:nvCxnSpPr>
        <p:spPr>
          <a:xfrm>
            <a:off x="3963258" y="5087669"/>
            <a:ext cx="120471" cy="79005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240089F-0344-4240-A5E6-61D99606C005}"/>
              </a:ext>
            </a:extLst>
          </p:cNvPr>
          <p:cNvSpPr txBox="1"/>
          <p:nvPr/>
        </p:nvSpPr>
        <p:spPr>
          <a:xfrm>
            <a:off x="220905" y="639193"/>
            <a:ext cx="323165" cy="61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数据清洗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8BDC51A-2F17-4D57-AE4A-7E15C4060465}"/>
              </a:ext>
            </a:extLst>
          </p:cNvPr>
          <p:cNvSpPr txBox="1"/>
          <p:nvPr/>
        </p:nvSpPr>
        <p:spPr>
          <a:xfrm>
            <a:off x="5540880" y="570141"/>
            <a:ext cx="323165" cy="4596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查找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IP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1CA2DA1-9D57-4E25-BCDC-EB9CF30279EC}"/>
              </a:ext>
            </a:extLst>
          </p:cNvPr>
          <p:cNvSpPr txBox="1"/>
          <p:nvPr/>
        </p:nvSpPr>
        <p:spPr>
          <a:xfrm>
            <a:off x="4720503" y="4746493"/>
            <a:ext cx="323165" cy="1048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提取用户关系网络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48E1B66-BC59-42C2-9090-12C99CCCA25E}"/>
              </a:ext>
            </a:extLst>
          </p:cNvPr>
          <p:cNvSpPr txBox="1"/>
          <p:nvPr/>
        </p:nvSpPr>
        <p:spPr>
          <a:xfrm>
            <a:off x="1414973" y="5452162"/>
            <a:ext cx="42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查看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DCC57-EC20-4B1E-B6BD-FE6288C40BB0}"/>
              </a:ext>
            </a:extLst>
          </p:cNvPr>
          <p:cNvSpPr txBox="1"/>
          <p:nvPr/>
        </p:nvSpPr>
        <p:spPr>
          <a:xfrm>
            <a:off x="4102050" y="5405572"/>
            <a:ext cx="42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转发</a:t>
            </a:r>
          </a:p>
        </p:txBody>
      </p:sp>
      <p:sp>
        <p:nvSpPr>
          <p:cNvPr id="37" name="流程图: 文档 36">
            <a:extLst>
              <a:ext uri="{FF2B5EF4-FFF2-40B4-BE49-F238E27FC236}">
                <a16:creationId xmlns:a16="http://schemas.microsoft.com/office/drawing/2014/main" id="{6B6F46B1-F3FF-44CA-943F-E793C8CE9911}"/>
              </a:ext>
            </a:extLst>
          </p:cNvPr>
          <p:cNvSpPr/>
          <p:nvPr/>
        </p:nvSpPr>
        <p:spPr>
          <a:xfrm>
            <a:off x="8355280" y="262124"/>
            <a:ext cx="1627095" cy="699247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用户关系网络：每条记录包含博文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、用户城市以及时间信息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2BC93C4-F7EC-4CED-AA40-C6E7BD5E066A}"/>
              </a:ext>
            </a:extLst>
          </p:cNvPr>
          <p:cNvSpPr/>
          <p:nvPr/>
        </p:nvSpPr>
        <p:spPr>
          <a:xfrm>
            <a:off x="8152575" y="1174904"/>
            <a:ext cx="2019711" cy="699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对每个城市进行编码，将用户关系网络中的用户城市转成对应的城市编码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71A578-F03C-49F8-83C6-8D750C8AC8DE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9162431" y="915143"/>
            <a:ext cx="6397" cy="2597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文档 57">
            <a:extLst>
              <a:ext uri="{FF2B5EF4-FFF2-40B4-BE49-F238E27FC236}">
                <a16:creationId xmlns:a16="http://schemas.microsoft.com/office/drawing/2014/main" id="{2F207ADC-F6C3-4521-8596-4C62D69D0D73}"/>
              </a:ext>
            </a:extLst>
          </p:cNvPr>
          <p:cNvSpPr/>
          <p:nvPr/>
        </p:nvSpPr>
        <p:spPr>
          <a:xfrm>
            <a:off x="6287252" y="2170629"/>
            <a:ext cx="1071246" cy="120299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每个城市对应的用户个数：每个记录包含查看用户城市编码、查看用户个数</a:t>
            </a:r>
          </a:p>
        </p:txBody>
      </p:sp>
      <p:sp>
        <p:nvSpPr>
          <p:cNvPr id="61" name="流程图: 文档 60">
            <a:extLst>
              <a:ext uri="{FF2B5EF4-FFF2-40B4-BE49-F238E27FC236}">
                <a16:creationId xmlns:a16="http://schemas.microsoft.com/office/drawing/2014/main" id="{32DBE3D5-DC1A-4C7D-863A-55B23F6D01DF}"/>
              </a:ext>
            </a:extLst>
          </p:cNvPr>
          <p:cNvSpPr/>
          <p:nvPr/>
        </p:nvSpPr>
        <p:spPr>
          <a:xfrm>
            <a:off x="7447295" y="2170629"/>
            <a:ext cx="1071246" cy="120299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构建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城市内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间的用户关系网络：每个记录包含用户城市编码、用户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流程图: 文档 65">
            <a:extLst>
              <a:ext uri="{FF2B5EF4-FFF2-40B4-BE49-F238E27FC236}">
                <a16:creationId xmlns:a16="http://schemas.microsoft.com/office/drawing/2014/main" id="{A406B1FA-61A6-42EA-9309-7D96263BBA53}"/>
              </a:ext>
            </a:extLst>
          </p:cNvPr>
          <p:cNvSpPr/>
          <p:nvPr/>
        </p:nvSpPr>
        <p:spPr>
          <a:xfrm>
            <a:off x="10980898" y="2170629"/>
            <a:ext cx="1071246" cy="120299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城市关系网络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：每个记录包含用户城市编码、查看用户数量、转发用户数量</a:t>
            </a:r>
          </a:p>
        </p:txBody>
      </p:sp>
      <p:sp>
        <p:nvSpPr>
          <p:cNvPr id="68" name="流程图: 文档 67">
            <a:extLst>
              <a:ext uri="{FF2B5EF4-FFF2-40B4-BE49-F238E27FC236}">
                <a16:creationId xmlns:a16="http://schemas.microsoft.com/office/drawing/2014/main" id="{24042B7E-5F57-4480-97AB-3C2BD98BB229}"/>
              </a:ext>
            </a:extLst>
          </p:cNvPr>
          <p:cNvSpPr/>
          <p:nvPr/>
        </p:nvSpPr>
        <p:spPr>
          <a:xfrm>
            <a:off x="8627439" y="2170629"/>
            <a:ext cx="1071246" cy="120299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构建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省份内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间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的用户关系网络：每个记录包含用户省份编码、用户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CF65CF1-D231-484D-AB2F-F9C5B2440E6D}"/>
              </a:ext>
            </a:extLst>
          </p:cNvPr>
          <p:cNvSpPr txBox="1"/>
          <p:nvPr/>
        </p:nvSpPr>
        <p:spPr>
          <a:xfrm>
            <a:off x="11701897" y="402979"/>
            <a:ext cx="323165" cy="1048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地理网络特征分析</a:t>
            </a:r>
          </a:p>
        </p:txBody>
      </p:sp>
      <p:sp>
        <p:nvSpPr>
          <p:cNvPr id="103" name="流程图: 文档 102">
            <a:extLst>
              <a:ext uri="{FF2B5EF4-FFF2-40B4-BE49-F238E27FC236}">
                <a16:creationId xmlns:a16="http://schemas.microsoft.com/office/drawing/2014/main" id="{8F497946-9008-4E37-AD0E-B959077EACB0}"/>
              </a:ext>
            </a:extLst>
          </p:cNvPr>
          <p:cNvSpPr/>
          <p:nvPr/>
        </p:nvSpPr>
        <p:spPr>
          <a:xfrm>
            <a:off x="6750866" y="4835211"/>
            <a:ext cx="798349" cy="129221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用户关系网络：每条记录包含博文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、用户城市以及时间信息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680C0C9-BA4C-4C51-977F-4D06490F7F53}"/>
              </a:ext>
            </a:extLst>
          </p:cNvPr>
          <p:cNvSpPr/>
          <p:nvPr/>
        </p:nvSpPr>
        <p:spPr>
          <a:xfrm>
            <a:off x="7826316" y="4567531"/>
            <a:ext cx="966769" cy="1827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要求同一个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pageID</a:t>
            </a:r>
            <a:r>
              <a:rPr kumimoji="0" lang="zh-CN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同一个用户只记录一次行为，根据时间找最小查看或者转发时间的记录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zh-CN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并解析出时间对应的小时（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0-23</a:t>
            </a:r>
            <a:r>
              <a:rPr kumimoji="0" lang="zh-CN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），星期（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0-6</a:t>
            </a:r>
            <a:r>
              <a:rPr kumimoji="0" lang="zh-CN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080D8FB-5DA8-4A46-B495-9A54BAF1D9C1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7549215" y="5481318"/>
            <a:ext cx="2771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DAC295C-D17E-4A50-9A2E-7E93B9A04B2D}"/>
              </a:ext>
            </a:extLst>
          </p:cNvPr>
          <p:cNvSpPr txBox="1"/>
          <p:nvPr/>
        </p:nvSpPr>
        <p:spPr>
          <a:xfrm>
            <a:off x="6393044" y="4835212"/>
            <a:ext cx="323165" cy="1292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用户网络时间特征分析</a:t>
            </a:r>
          </a:p>
        </p:txBody>
      </p:sp>
      <p:sp>
        <p:nvSpPr>
          <p:cNvPr id="62" name="流程图: 文档 61">
            <a:extLst>
              <a:ext uri="{FF2B5EF4-FFF2-40B4-BE49-F238E27FC236}">
                <a16:creationId xmlns:a16="http://schemas.microsoft.com/office/drawing/2014/main" id="{0F461922-4A32-448D-9613-0D46C1F2E1F3}"/>
              </a:ext>
            </a:extLst>
          </p:cNvPr>
          <p:cNvSpPr/>
          <p:nvPr/>
        </p:nvSpPr>
        <p:spPr>
          <a:xfrm>
            <a:off x="9804168" y="2170629"/>
            <a:ext cx="1071246" cy="120299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城市内用户查看</a:t>
            </a:r>
            <a:r>
              <a:rPr lang="en-US" altLang="zh-CN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被查看行为分布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：每个记录包含用户</a:t>
            </a:r>
            <a:r>
              <a:rPr lang="en-US" altLang="zh-CN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ID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、用户被本城市、其他城市查看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被查看数量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738554C-8B27-4479-B6DF-72B0EB333E29}"/>
              </a:ext>
            </a:extLst>
          </p:cNvPr>
          <p:cNvCxnSpPr>
            <a:stCxn id="40" idx="2"/>
            <a:endCxn id="68" idx="0"/>
          </p:cNvCxnSpPr>
          <p:nvPr/>
        </p:nvCxnSpPr>
        <p:spPr>
          <a:xfrm>
            <a:off x="9162431" y="1874151"/>
            <a:ext cx="631" cy="29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C2A13B1-5B08-4ED3-916B-B077CB8B7703}"/>
              </a:ext>
            </a:extLst>
          </p:cNvPr>
          <p:cNvCxnSpPr>
            <a:stCxn id="40" idx="2"/>
            <a:endCxn id="58" idx="0"/>
          </p:cNvCxnSpPr>
          <p:nvPr/>
        </p:nvCxnSpPr>
        <p:spPr>
          <a:xfrm rot="5400000">
            <a:off x="7844414" y="852612"/>
            <a:ext cx="296478" cy="2339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4EED4FC-0E8A-4F4B-8FB8-99BFDE42FDA3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rot="5400000">
            <a:off x="8424436" y="1432634"/>
            <a:ext cx="296478" cy="1179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2981ECE-F850-4F5A-A9DA-76BC6FAAE191}"/>
              </a:ext>
            </a:extLst>
          </p:cNvPr>
          <p:cNvCxnSpPr>
            <a:stCxn id="40" idx="2"/>
            <a:endCxn id="62" idx="0"/>
          </p:cNvCxnSpPr>
          <p:nvPr/>
        </p:nvCxnSpPr>
        <p:spPr>
          <a:xfrm rot="16200000" flipH="1">
            <a:off x="9602872" y="1433710"/>
            <a:ext cx="296478" cy="1177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6BA26D0-80F0-46EF-A98B-7369037B430C}"/>
              </a:ext>
            </a:extLst>
          </p:cNvPr>
          <p:cNvCxnSpPr>
            <a:stCxn id="40" idx="2"/>
            <a:endCxn id="66" idx="0"/>
          </p:cNvCxnSpPr>
          <p:nvPr/>
        </p:nvCxnSpPr>
        <p:spPr>
          <a:xfrm rot="16200000" flipH="1">
            <a:off x="10191237" y="845345"/>
            <a:ext cx="296478" cy="23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2A3C41EB-16E7-48A3-96F3-40D7DDDEA051}"/>
              </a:ext>
            </a:extLst>
          </p:cNvPr>
          <p:cNvSpPr/>
          <p:nvPr/>
        </p:nvSpPr>
        <p:spPr>
          <a:xfrm>
            <a:off x="9148473" y="4559380"/>
            <a:ext cx="1149911" cy="846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转发延迟：</a:t>
            </a:r>
            <a:r>
              <a:rPr lang="zh-CN" altLang="zh-CN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用户第一次查看网页到最近一次转发网页的时间延迟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F8F034B-8195-4344-904F-C2B37942D048}"/>
              </a:ext>
            </a:extLst>
          </p:cNvPr>
          <p:cNvSpPr/>
          <p:nvPr/>
        </p:nvSpPr>
        <p:spPr>
          <a:xfrm>
            <a:off x="9148472" y="5549431"/>
            <a:ext cx="1149912" cy="846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查看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延迟：</a:t>
            </a:r>
            <a:r>
              <a:rPr lang="zh-CN" altLang="zh-CN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用户第一次分享网页到最近一次网页被查看的时间延迟</a:t>
            </a:r>
          </a:p>
        </p:txBody>
      </p:sp>
      <p:sp>
        <p:nvSpPr>
          <p:cNvPr id="98" name="流程图: 文档 97">
            <a:extLst>
              <a:ext uri="{FF2B5EF4-FFF2-40B4-BE49-F238E27FC236}">
                <a16:creationId xmlns:a16="http://schemas.microsoft.com/office/drawing/2014/main" id="{B590622C-D6C4-4629-B53C-5E291BB34E09}"/>
              </a:ext>
            </a:extLst>
          </p:cNvPr>
          <p:cNvSpPr/>
          <p:nvPr/>
        </p:nvSpPr>
        <p:spPr>
          <a:xfrm>
            <a:off x="10766046" y="4559380"/>
            <a:ext cx="1071246" cy="84619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输出数据：每个记录包含用户</a:t>
            </a:r>
            <a:r>
              <a:rPr lang="en-US" altLang="zh-CN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ID</a:t>
            </a:r>
            <a:r>
              <a:rPr lang="zh-CN" altLang="en-US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、查看时间、转发时间、转发延迟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流程图: 文档 107">
            <a:extLst>
              <a:ext uri="{FF2B5EF4-FFF2-40B4-BE49-F238E27FC236}">
                <a16:creationId xmlns:a16="http://schemas.microsoft.com/office/drawing/2014/main" id="{B53794DF-912C-4076-9AE5-08282CAA9845}"/>
              </a:ext>
            </a:extLst>
          </p:cNvPr>
          <p:cNvSpPr/>
          <p:nvPr/>
        </p:nvSpPr>
        <p:spPr>
          <a:xfrm>
            <a:off x="10766046" y="5549431"/>
            <a:ext cx="1071246" cy="84619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900">
                <a:solidFill>
                  <a:prstClr val="black"/>
                </a:solidFill>
              </a:rPr>
              <a:t>输出数据：每个记录包含用户</a:t>
            </a:r>
            <a:r>
              <a:rPr lang="en-US" altLang="zh-CN" sz="900">
                <a:solidFill>
                  <a:prstClr val="black"/>
                </a:solidFill>
              </a:rPr>
              <a:t>ID</a:t>
            </a:r>
            <a:r>
              <a:rPr lang="zh-CN" altLang="en-US" sz="900">
                <a:solidFill>
                  <a:prstClr val="black"/>
                </a:solidFill>
              </a:rPr>
              <a:t>、查看时间、转发时间、查看延迟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DB568472-72F3-4980-9D7A-C871013CE0A9}"/>
              </a:ext>
            </a:extLst>
          </p:cNvPr>
          <p:cNvCxnSpPr>
            <a:stCxn id="104" idx="3"/>
            <a:endCxn id="88" idx="1"/>
          </p:cNvCxnSpPr>
          <p:nvPr/>
        </p:nvCxnSpPr>
        <p:spPr>
          <a:xfrm flipV="1">
            <a:off x="8793085" y="4982476"/>
            <a:ext cx="355388" cy="498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CDAF2806-900F-4DF9-AFBE-A644080A4E65}"/>
              </a:ext>
            </a:extLst>
          </p:cNvPr>
          <p:cNvCxnSpPr>
            <a:stCxn id="104" idx="3"/>
            <a:endCxn id="89" idx="1"/>
          </p:cNvCxnSpPr>
          <p:nvPr/>
        </p:nvCxnSpPr>
        <p:spPr>
          <a:xfrm>
            <a:off x="8793085" y="5481318"/>
            <a:ext cx="355387" cy="491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027F6F-BA32-456B-B9E0-7E42F7453D70}"/>
              </a:ext>
            </a:extLst>
          </p:cNvPr>
          <p:cNvCxnSpPr>
            <a:stCxn id="88" idx="3"/>
            <a:endCxn id="98" idx="1"/>
          </p:cNvCxnSpPr>
          <p:nvPr/>
        </p:nvCxnSpPr>
        <p:spPr>
          <a:xfrm>
            <a:off x="10298384" y="4982476"/>
            <a:ext cx="46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0E8F05A-61B0-4C4E-AF2B-296C055FD241}"/>
              </a:ext>
            </a:extLst>
          </p:cNvPr>
          <p:cNvCxnSpPr>
            <a:stCxn id="89" idx="3"/>
            <a:endCxn id="108" idx="1"/>
          </p:cNvCxnSpPr>
          <p:nvPr/>
        </p:nvCxnSpPr>
        <p:spPr>
          <a:xfrm>
            <a:off x="10298384" y="5972527"/>
            <a:ext cx="46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047419-DAA5-4354-875B-C2E699EC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9897">
            <a:off x="446287" y="485071"/>
            <a:ext cx="3059731" cy="28960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8FDD01-BCF0-4FCE-A097-972D8407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8791">
            <a:off x="460367" y="3855865"/>
            <a:ext cx="3922078" cy="28253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CC4315-261C-4CBC-9AA5-772D8CFCB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84580">
            <a:off x="4366635" y="1021621"/>
            <a:ext cx="3795617" cy="41395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41071A-41B9-4908-9645-D4C8E297B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6290">
            <a:off x="8353476" y="2796496"/>
            <a:ext cx="3605837" cy="39073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EEB238-B74B-405E-ACB9-419C1996E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6963">
            <a:off x="8544348" y="157343"/>
            <a:ext cx="3277853" cy="22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588</Words>
  <Application>Microsoft Office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32</cp:revision>
  <dcterms:created xsi:type="dcterms:W3CDTF">2019-06-11T02:43:45Z</dcterms:created>
  <dcterms:modified xsi:type="dcterms:W3CDTF">2019-06-11T13:20:50Z</dcterms:modified>
</cp:coreProperties>
</file>