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86" r:id="rId2"/>
    <p:sldId id="310" r:id="rId3"/>
    <p:sldId id="312" r:id="rId4"/>
    <p:sldId id="311" r:id="rId5"/>
    <p:sldId id="309" r:id="rId6"/>
    <p:sldId id="259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F2B800"/>
    <a:srgbClr val="F5F3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9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FB1B1-AD19-45F7-98AE-DFF754514C4F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4AF07C-AFCE-4119-9417-D66F6F27B9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151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696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F92F1-B419-4BDB-8503-8639AD11220B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8BD0-F394-496F-AE37-B492846E41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12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F92F1-B419-4BDB-8503-8639AD11220B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8BD0-F394-496F-AE37-B492846E41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847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F92F1-B419-4BDB-8503-8639AD11220B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8BD0-F394-496F-AE37-B492846E41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606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F92F1-B419-4BDB-8503-8639AD11220B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8BD0-F394-496F-AE37-B492846E41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699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F92F1-B419-4BDB-8503-8639AD11220B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8BD0-F394-496F-AE37-B492846E41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770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F92F1-B419-4BDB-8503-8639AD11220B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8BD0-F394-496F-AE37-B492846E41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984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F92F1-B419-4BDB-8503-8639AD11220B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8BD0-F394-496F-AE37-B492846E41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889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F92F1-B419-4BDB-8503-8639AD11220B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8BD0-F394-496F-AE37-B492846E41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376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F92F1-B419-4BDB-8503-8639AD11220B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8BD0-F394-496F-AE37-B492846E41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320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F92F1-B419-4BDB-8503-8639AD11220B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8BD0-F394-496F-AE37-B492846E41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388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F92F1-B419-4BDB-8503-8639AD11220B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78BD0-F394-496F-AE37-B492846E41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637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-3" y="-16399"/>
            <a:ext cx="5283203" cy="519705"/>
            <a:chOff x="-3" y="-16401"/>
            <a:chExt cx="5283203" cy="889008"/>
          </a:xfrm>
        </p:grpSpPr>
        <p:sp>
          <p:nvSpPr>
            <p:cNvPr id="5" name="矩形 4"/>
            <p:cNvSpPr/>
            <p:nvPr/>
          </p:nvSpPr>
          <p:spPr>
            <a:xfrm>
              <a:off x="-3" y="-2"/>
              <a:ext cx="4673603" cy="87260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项目介绍</a:t>
              </a:r>
            </a:p>
          </p:txBody>
        </p:sp>
        <p:sp>
          <p:nvSpPr>
            <p:cNvPr id="8" name="直角三角形 7"/>
            <p:cNvSpPr/>
            <p:nvPr/>
          </p:nvSpPr>
          <p:spPr>
            <a:xfrm flipV="1">
              <a:off x="4673600" y="-16401"/>
              <a:ext cx="609600" cy="889004"/>
            </a:xfrm>
            <a:prstGeom prst="rt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等腰三角形 3"/>
          <p:cNvSpPr/>
          <p:nvPr/>
        </p:nvSpPr>
        <p:spPr>
          <a:xfrm rot="10800000">
            <a:off x="-4" y="-2"/>
            <a:ext cx="1155703" cy="1003301"/>
          </a:xfrm>
          <a:prstGeom prst="triangle">
            <a:avLst>
              <a:gd name="adj" fmla="val 10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905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7389" y="12861"/>
            <a:ext cx="425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rgbClr val="FFC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3</a:t>
            </a:r>
            <a:endParaRPr lang="zh-CN" altLang="en-US" sz="4000" b="1" dirty="0">
              <a:solidFill>
                <a:srgbClr val="FFC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-5" y="2169232"/>
            <a:ext cx="9144005" cy="46887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-5" y="1315009"/>
            <a:ext cx="4673600" cy="923330"/>
            <a:chOff x="100218" y="1161395"/>
            <a:chExt cx="4673600" cy="923330"/>
          </a:xfrm>
        </p:grpSpPr>
        <p:sp>
          <p:nvSpPr>
            <p:cNvPr id="11" name="文本框 10"/>
            <p:cNvSpPr txBox="1"/>
            <p:nvPr/>
          </p:nvSpPr>
          <p:spPr>
            <a:xfrm>
              <a:off x="100218" y="1161395"/>
              <a:ext cx="46736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en-US" sz="5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飞机大战</a:t>
              </a:r>
              <a:endParaRPr lang="zh-CN" altLang="en-US" sz="2800" b="1" dirty="0">
                <a:solidFill>
                  <a:srgbClr val="FFC000"/>
                </a:solidFill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6303" y="1234199"/>
              <a:ext cx="250229" cy="74561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504719" y="2781279"/>
            <a:ext cx="8134353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</a:t>
            </a:r>
            <a:r>
              <a:rPr lang="zh-CN" altLang="en-US" sz="2000" b="1" spc="100" dirty="0">
                <a:solidFill>
                  <a:schemeClr val="bg1"/>
                </a:solidFill>
                <a:uFillTx/>
                <a:latin typeface="华文仿宋" panose="02010600040101010101" pitchFamily="2" charset="-122"/>
                <a:ea typeface="华文仿宋" panose="02010600040101010101" pitchFamily="2" charset="-122"/>
              </a:rPr>
              <a:t>《飞机大战》这是一款经典飞行射击类游戏，有着精美绚丽的画面，游戏设置了血量和积分，用来增加游戏的体验感和趣味性，初始的血量为</a:t>
            </a:r>
            <a:r>
              <a:rPr lang="zh-CN" altLang="en-US" sz="2000" b="1" spc="100" dirty="0">
                <a:solidFill>
                  <a:srgbClr val="FFC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100</a:t>
            </a:r>
            <a:r>
              <a:rPr lang="zh-CN" altLang="en-US" sz="2000" b="1" spc="100" dirty="0">
                <a:solidFill>
                  <a:schemeClr val="bg1"/>
                </a:solidFill>
                <a:uFillTx/>
                <a:latin typeface="华文仿宋" panose="02010600040101010101" pitchFamily="2" charset="-122"/>
                <a:ea typeface="华文仿宋" panose="02010600040101010101" pitchFamily="2" charset="-122"/>
              </a:rPr>
              <a:t>，积分为</a:t>
            </a:r>
            <a:r>
              <a:rPr lang="zh-CN" altLang="en-US" sz="2000" b="1" spc="100" dirty="0">
                <a:solidFill>
                  <a:srgbClr val="FFC000"/>
                </a:solidFill>
                <a:uFillTx/>
                <a:latin typeface="华文仿宋" panose="02010600040101010101" pitchFamily="2" charset="-122"/>
                <a:ea typeface="华文仿宋" panose="02010600040101010101" pitchFamily="2" charset="-122"/>
              </a:rPr>
              <a:t>0</a:t>
            </a:r>
            <a:r>
              <a:rPr lang="zh-CN" altLang="en-US" sz="2000" b="1" spc="100" dirty="0">
                <a:solidFill>
                  <a:schemeClr val="bg1"/>
                </a:solidFill>
                <a:uFillTx/>
                <a:latin typeface="华文仿宋" panose="02010600040101010101" pitchFamily="2" charset="-122"/>
                <a:ea typeface="华文仿宋" panose="02010600040101010101" pitchFamily="2" charset="-122"/>
              </a:rPr>
              <a:t>。我方的飞机由鼠标或上下左右按键控制。我方飞机自动向前释放子弹，击中敌机或飞到屏幕边缘消失。当游戏开始后，敌机随机出现，从顶部向下移动，我方飞机需要用子弹射击或躲避敌机。地图会随机生产血包，吃到血包会回血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84485E4D-0AAB-CD75-4811-D2DEA5F986A1}"/>
              </a:ext>
            </a:extLst>
          </p:cNvPr>
          <p:cNvGrpSpPr/>
          <p:nvPr/>
        </p:nvGrpSpPr>
        <p:grpSpPr>
          <a:xfrm>
            <a:off x="-3" y="-16399"/>
            <a:ext cx="5283203" cy="519705"/>
            <a:chOff x="-3" y="-16401"/>
            <a:chExt cx="5283203" cy="88900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84B84C8-AF3F-707E-CAEE-019FBB4F1861}"/>
                </a:ext>
              </a:extLst>
            </p:cNvPr>
            <p:cNvSpPr/>
            <p:nvPr/>
          </p:nvSpPr>
          <p:spPr>
            <a:xfrm>
              <a:off x="-3" y="-1"/>
              <a:ext cx="4673603" cy="87260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项目介绍</a:t>
              </a:r>
            </a:p>
          </p:txBody>
        </p:sp>
        <p:sp>
          <p:nvSpPr>
            <p:cNvPr id="8" name="直角三角形 7">
              <a:extLst>
                <a:ext uri="{FF2B5EF4-FFF2-40B4-BE49-F238E27FC236}">
                  <a16:creationId xmlns:a16="http://schemas.microsoft.com/office/drawing/2014/main" id="{2EBDDDB2-A076-F09D-61F9-819F898D2FDB}"/>
                </a:ext>
              </a:extLst>
            </p:cNvPr>
            <p:cNvSpPr/>
            <p:nvPr/>
          </p:nvSpPr>
          <p:spPr>
            <a:xfrm flipV="1">
              <a:off x="4673600" y="-16401"/>
              <a:ext cx="609600" cy="889004"/>
            </a:xfrm>
            <a:prstGeom prst="rt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85E14299-5B48-4607-3289-45E917E7E681}"/>
              </a:ext>
            </a:extLst>
          </p:cNvPr>
          <p:cNvSpPr/>
          <p:nvPr/>
        </p:nvSpPr>
        <p:spPr>
          <a:xfrm rot="10800000">
            <a:off x="-4" y="-2"/>
            <a:ext cx="1155703" cy="1003301"/>
          </a:xfrm>
          <a:prstGeom prst="triangle">
            <a:avLst>
              <a:gd name="adj" fmla="val 10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905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3DC488F-883A-160E-55B2-5F26BBBBB291}"/>
              </a:ext>
            </a:extLst>
          </p:cNvPr>
          <p:cNvSpPr txBox="1"/>
          <p:nvPr/>
        </p:nvSpPr>
        <p:spPr>
          <a:xfrm>
            <a:off x="77389" y="12861"/>
            <a:ext cx="425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rgbClr val="FFC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3</a:t>
            </a:r>
            <a:endParaRPr lang="zh-CN" altLang="en-US" sz="4000" b="1" dirty="0">
              <a:solidFill>
                <a:srgbClr val="FFC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B188DB9-5B86-D1D7-60BE-04EC4C967461}"/>
              </a:ext>
            </a:extLst>
          </p:cNvPr>
          <p:cNvSpPr/>
          <p:nvPr/>
        </p:nvSpPr>
        <p:spPr>
          <a:xfrm>
            <a:off x="-5" y="2169232"/>
            <a:ext cx="9144005" cy="46887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81736B1-5E46-F489-D4C2-E639C1CCEEFA}"/>
              </a:ext>
            </a:extLst>
          </p:cNvPr>
          <p:cNvGrpSpPr/>
          <p:nvPr/>
        </p:nvGrpSpPr>
        <p:grpSpPr>
          <a:xfrm>
            <a:off x="-5" y="1315009"/>
            <a:ext cx="4673600" cy="923330"/>
            <a:chOff x="100218" y="1161395"/>
            <a:chExt cx="4673600" cy="923330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59C89126-2108-23D4-16DF-553F85B2086F}"/>
                </a:ext>
              </a:extLst>
            </p:cNvPr>
            <p:cNvSpPr txBox="1"/>
            <p:nvPr/>
          </p:nvSpPr>
          <p:spPr>
            <a:xfrm>
              <a:off x="100218" y="1161395"/>
              <a:ext cx="46736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en-US" sz="5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界面浏览</a:t>
              </a:r>
              <a:endParaRPr lang="zh-CN" altLang="en-US" sz="2800" b="1" dirty="0">
                <a:solidFill>
                  <a:srgbClr val="FFC000"/>
                </a:solidFill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0D03DFF-DFDA-A409-8D62-DD6070183324}"/>
                </a:ext>
              </a:extLst>
            </p:cNvPr>
            <p:cNvSpPr/>
            <p:nvPr/>
          </p:nvSpPr>
          <p:spPr>
            <a:xfrm>
              <a:off x="216303" y="1234199"/>
              <a:ext cx="250229" cy="74561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6593C0C9-88B8-9290-6040-A387CABB6126}"/>
              </a:ext>
            </a:extLst>
          </p:cNvPr>
          <p:cNvSpPr txBox="1"/>
          <p:nvPr/>
        </p:nvSpPr>
        <p:spPr>
          <a:xfrm>
            <a:off x="504719" y="2781279"/>
            <a:ext cx="8134353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000" b="1" spc="1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8587E8A7-F082-319C-19A7-E9D42F3A237D}"/>
              </a:ext>
            </a:extLst>
          </p:cNvPr>
          <p:cNvGrpSpPr/>
          <p:nvPr/>
        </p:nvGrpSpPr>
        <p:grpSpPr>
          <a:xfrm>
            <a:off x="116080" y="2385499"/>
            <a:ext cx="3880187" cy="2818680"/>
            <a:chOff x="722489" y="2630311"/>
            <a:chExt cx="7518609" cy="3668612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FDA4913D-49C6-B560-5C90-33FA4E71B0EE}"/>
                </a:ext>
              </a:extLst>
            </p:cNvPr>
            <p:cNvSpPr/>
            <p:nvPr/>
          </p:nvSpPr>
          <p:spPr>
            <a:xfrm>
              <a:off x="722489" y="2630311"/>
              <a:ext cx="2359378" cy="1512711"/>
            </a:xfrm>
            <a:prstGeom prst="rect">
              <a:avLst/>
            </a:pr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63668E8-C6AA-4786-A091-C0A8AFC10504}"/>
                </a:ext>
              </a:extLst>
            </p:cNvPr>
            <p:cNvSpPr/>
            <p:nvPr/>
          </p:nvSpPr>
          <p:spPr>
            <a:xfrm>
              <a:off x="3299637" y="2661819"/>
              <a:ext cx="2359378" cy="1512711"/>
            </a:xfrm>
            <a:prstGeom prst="rect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8229DEAB-3224-7A6E-0CE1-700DC88052E6}"/>
                </a:ext>
              </a:extLst>
            </p:cNvPr>
            <p:cNvSpPr/>
            <p:nvPr/>
          </p:nvSpPr>
          <p:spPr>
            <a:xfrm>
              <a:off x="5881720" y="2682917"/>
              <a:ext cx="2359378" cy="1512711"/>
            </a:xfrm>
            <a:prstGeom prst="rect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A99D96C-E2FB-83E1-B78E-7F4041CA3A42}"/>
                </a:ext>
              </a:extLst>
            </p:cNvPr>
            <p:cNvSpPr/>
            <p:nvPr/>
          </p:nvSpPr>
          <p:spPr>
            <a:xfrm>
              <a:off x="722489" y="4733606"/>
              <a:ext cx="2359378" cy="1512711"/>
            </a:xfrm>
            <a:prstGeom prst="rect">
              <a:avLst/>
            </a:prstGeom>
            <a:blipFill dpi="0"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E91B4C9B-7885-F9A4-F43C-018603E1F4F3}"/>
                </a:ext>
              </a:extLst>
            </p:cNvPr>
            <p:cNvSpPr/>
            <p:nvPr/>
          </p:nvSpPr>
          <p:spPr>
            <a:xfrm>
              <a:off x="5881720" y="4786212"/>
              <a:ext cx="2359378" cy="1512711"/>
            </a:xfrm>
            <a:prstGeom prst="rect">
              <a:avLst/>
            </a:prstGeom>
            <a:blipFill dpi="0"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CB0E76D5-187F-B90E-379A-B5B240798AEE}"/>
                </a:ext>
              </a:extLst>
            </p:cNvPr>
            <p:cNvSpPr/>
            <p:nvPr/>
          </p:nvSpPr>
          <p:spPr>
            <a:xfrm>
              <a:off x="3299637" y="4759909"/>
              <a:ext cx="2359378" cy="1512711"/>
            </a:xfrm>
            <a:prstGeom prst="rect">
              <a:avLst/>
            </a:prstGeom>
            <a:blipFill dpi="0"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7D0B7AFA-D409-18D1-57DD-B19C16A39A70}"/>
              </a:ext>
            </a:extLst>
          </p:cNvPr>
          <p:cNvSpPr/>
          <p:nvPr/>
        </p:nvSpPr>
        <p:spPr>
          <a:xfrm>
            <a:off x="1446089" y="5542991"/>
            <a:ext cx="1332555" cy="1162251"/>
          </a:xfrm>
          <a:prstGeom prst="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795AD80-D106-B9B3-C30A-D83BB5EB1524}"/>
              </a:ext>
            </a:extLst>
          </p:cNvPr>
          <p:cNvSpPr txBox="1"/>
          <p:nvPr/>
        </p:nvSpPr>
        <p:spPr>
          <a:xfrm>
            <a:off x="4538883" y="2402241"/>
            <a:ext cx="428106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C000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         </a:t>
            </a:r>
            <a:r>
              <a:rPr lang="en-US" altLang="zh-CN" sz="1600" dirty="0">
                <a:solidFill>
                  <a:srgbClr val="FFC000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(</a:t>
            </a:r>
            <a:r>
              <a:rPr lang="zh-CN" altLang="en-US" sz="1600" dirty="0">
                <a:solidFill>
                  <a:srgbClr val="FFC000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只演示部分，更多详细请看代码演示介绍。</a:t>
            </a:r>
            <a:r>
              <a:rPr lang="en-US" altLang="zh-CN" sz="1600" dirty="0">
                <a:solidFill>
                  <a:srgbClr val="FFC000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)</a:t>
            </a:r>
          </a:p>
          <a:p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         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游戏开始，默认等级此时为一级。下面为我方飞机，左边图片看法顺序为左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—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右，我方飞机一排子弹，敌机随机生成，星星用于加分，红色心作为一个血包用于我方飞机的一个补血作用，右上角分数大于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1000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时，</a:t>
            </a:r>
            <a:endParaRPr lang="en-US" altLang="zh-CN" sz="2000" dirty="0">
              <a:solidFill>
                <a:schemeClr val="bg2">
                  <a:lumMod val="90000"/>
                </a:schemeClr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          我方飞机升到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2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级，这时子弹射出变为两排，但相应的敌机生成的速度加快。</a:t>
            </a:r>
            <a:endParaRPr lang="en-US" altLang="zh-CN" sz="2000" dirty="0">
              <a:solidFill>
                <a:schemeClr val="bg2">
                  <a:lumMod val="90000"/>
                </a:schemeClr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           以此类似，一共有五个等级，我方飞机等级越大，相应的敌机生成也越来越快</a:t>
            </a:r>
          </a:p>
        </p:txBody>
      </p:sp>
    </p:spTree>
    <p:extLst>
      <p:ext uri="{BB962C8B-B14F-4D97-AF65-F5344CB8AC3E}">
        <p14:creationId xmlns:p14="http://schemas.microsoft.com/office/powerpoint/2010/main" val="248098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EB2CE016-FE1B-E880-78A9-199BDC22984C}"/>
              </a:ext>
            </a:extLst>
          </p:cNvPr>
          <p:cNvGrpSpPr/>
          <p:nvPr/>
        </p:nvGrpSpPr>
        <p:grpSpPr>
          <a:xfrm>
            <a:off x="-3" y="-16399"/>
            <a:ext cx="5283203" cy="519705"/>
            <a:chOff x="-3" y="-16401"/>
            <a:chExt cx="5283203" cy="889008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31D32E8-9D84-F711-8C2A-510FB56C3E20}"/>
                </a:ext>
              </a:extLst>
            </p:cNvPr>
            <p:cNvSpPr/>
            <p:nvPr/>
          </p:nvSpPr>
          <p:spPr>
            <a:xfrm>
              <a:off x="-3" y="-2"/>
              <a:ext cx="4673603" cy="87260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项目介绍</a:t>
              </a:r>
            </a:p>
          </p:txBody>
        </p:sp>
        <p:sp>
          <p:nvSpPr>
            <p:cNvPr id="6" name="直角三角形 5">
              <a:extLst>
                <a:ext uri="{FF2B5EF4-FFF2-40B4-BE49-F238E27FC236}">
                  <a16:creationId xmlns:a16="http://schemas.microsoft.com/office/drawing/2014/main" id="{1023D72A-8783-1B21-7A5D-6883F5D2CADB}"/>
                </a:ext>
              </a:extLst>
            </p:cNvPr>
            <p:cNvSpPr/>
            <p:nvPr/>
          </p:nvSpPr>
          <p:spPr>
            <a:xfrm flipV="1">
              <a:off x="4673600" y="-16401"/>
              <a:ext cx="609600" cy="889004"/>
            </a:xfrm>
            <a:prstGeom prst="rt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D48AAF8E-13D4-F75E-821D-CA5CEE84E5B1}"/>
              </a:ext>
            </a:extLst>
          </p:cNvPr>
          <p:cNvSpPr/>
          <p:nvPr/>
        </p:nvSpPr>
        <p:spPr>
          <a:xfrm rot="10800000">
            <a:off x="-4" y="-2"/>
            <a:ext cx="1155703" cy="1003301"/>
          </a:xfrm>
          <a:prstGeom prst="triangle">
            <a:avLst>
              <a:gd name="adj" fmla="val 10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905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DA09D3F-B6E3-D1D7-03BE-99B4890F788E}"/>
              </a:ext>
            </a:extLst>
          </p:cNvPr>
          <p:cNvSpPr txBox="1"/>
          <p:nvPr/>
        </p:nvSpPr>
        <p:spPr>
          <a:xfrm>
            <a:off x="77389" y="12861"/>
            <a:ext cx="425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rgbClr val="FFC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3</a:t>
            </a:r>
            <a:endParaRPr lang="zh-CN" altLang="en-US" sz="4000" b="1" dirty="0">
              <a:solidFill>
                <a:srgbClr val="FFC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5AD913C-7291-88F2-7B29-36D0FE878785}"/>
              </a:ext>
            </a:extLst>
          </p:cNvPr>
          <p:cNvSpPr/>
          <p:nvPr/>
        </p:nvSpPr>
        <p:spPr>
          <a:xfrm>
            <a:off x="-5" y="2237177"/>
            <a:ext cx="9144005" cy="46887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818ACA2-0963-5279-2D00-6C6116EB3C01}"/>
              </a:ext>
            </a:extLst>
          </p:cNvPr>
          <p:cNvGrpSpPr/>
          <p:nvPr/>
        </p:nvGrpSpPr>
        <p:grpSpPr>
          <a:xfrm>
            <a:off x="-5" y="1315009"/>
            <a:ext cx="4673600" cy="922020"/>
            <a:chOff x="100218" y="1161395"/>
            <a:chExt cx="4673600" cy="922020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B3A6516-DA7A-A971-6BD1-DB2E1D920FCA}"/>
                </a:ext>
              </a:extLst>
            </p:cNvPr>
            <p:cNvSpPr txBox="1"/>
            <p:nvPr/>
          </p:nvSpPr>
          <p:spPr>
            <a:xfrm>
              <a:off x="100218" y="1161395"/>
              <a:ext cx="4673600" cy="922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en-US" sz="5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游戏详细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18A1E3C-34E8-76CF-55F5-A38623F0C091}"/>
                </a:ext>
              </a:extLst>
            </p:cNvPr>
            <p:cNvSpPr/>
            <p:nvPr/>
          </p:nvSpPr>
          <p:spPr>
            <a:xfrm>
              <a:off x="216303" y="1234199"/>
              <a:ext cx="250229" cy="74561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4809EAA6-DF88-6073-9F26-84BCFDBBFB8A}"/>
              </a:ext>
            </a:extLst>
          </p:cNvPr>
          <p:cNvSpPr txBox="1"/>
          <p:nvPr/>
        </p:nvSpPr>
        <p:spPr>
          <a:xfrm>
            <a:off x="504719" y="3152119"/>
            <a:ext cx="8134353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zh-CN" altLang="en-US" sz="2000" b="1" spc="100" dirty="0">
              <a:solidFill>
                <a:schemeClr val="bg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A05FB21-6A93-378E-B03B-2548B9971C96}"/>
              </a:ext>
            </a:extLst>
          </p:cNvPr>
          <p:cNvSpPr txBox="1"/>
          <p:nvPr/>
        </p:nvSpPr>
        <p:spPr>
          <a:xfrm>
            <a:off x="77470" y="6136640"/>
            <a:ext cx="8794750" cy="848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ts val="1860"/>
              </a:lnSpc>
            </a:pPr>
            <a:r>
              <a:rPr lang="en-US" altLang="zh-CN" sz="2000" dirty="0">
                <a:solidFill>
                  <a:schemeClr val="bg2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        </a:t>
            </a:r>
            <a:r>
              <a:rPr lang="zh-CN" altLang="en-US" sz="2000" b="1" dirty="0">
                <a:solidFill>
                  <a:schemeClr val="bg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达到对应的分数后会进入不同的关卡，飞机也会变成不同的状态，发射不同的子弹。这是因为创建了一个飞机类和子弹类，判断不同的等级用 new 关键字来创建不同的飞机和子弹</a:t>
            </a:r>
            <a:r>
              <a:rPr lang="zh-CN" altLang="en-US" sz="2000" dirty="0">
                <a:solidFill>
                  <a:schemeClr val="bg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</a:p>
        </p:txBody>
      </p:sp>
      <p:pic>
        <p:nvPicPr>
          <p:cNvPr id="15" name="图片 14" descr="QQ截图20220922094137">
            <a:extLst>
              <a:ext uri="{FF2B5EF4-FFF2-40B4-BE49-F238E27FC236}">
                <a16:creationId xmlns:a16="http://schemas.microsoft.com/office/drawing/2014/main" id="{89537A8E-C40A-BC2A-7FA1-35FFF94CA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14880"/>
            <a:ext cx="9144000" cy="384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414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51F65AC-9C09-0FFF-DEED-DF3DFDF9AAE7}"/>
              </a:ext>
            </a:extLst>
          </p:cNvPr>
          <p:cNvGrpSpPr/>
          <p:nvPr/>
        </p:nvGrpSpPr>
        <p:grpSpPr>
          <a:xfrm>
            <a:off x="-3" y="-16399"/>
            <a:ext cx="5283203" cy="519702"/>
            <a:chOff x="-3" y="-16401"/>
            <a:chExt cx="5283203" cy="88900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77B930F-9D5F-64CA-AC73-40BE63D1692A}"/>
                </a:ext>
              </a:extLst>
            </p:cNvPr>
            <p:cNvSpPr/>
            <p:nvPr/>
          </p:nvSpPr>
          <p:spPr>
            <a:xfrm>
              <a:off x="-3" y="-2"/>
              <a:ext cx="4673603" cy="87260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技术要点</a:t>
              </a:r>
              <a:endPara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  <a:p>
              <a:pPr algn="ctr"/>
              <a:endParaRPr lang="zh-CN" altLang="en-US" dirty="0"/>
            </a:p>
          </p:txBody>
        </p:sp>
        <p:sp>
          <p:nvSpPr>
            <p:cNvPr id="6" name="直角三角形 5">
              <a:extLst>
                <a:ext uri="{FF2B5EF4-FFF2-40B4-BE49-F238E27FC236}">
                  <a16:creationId xmlns:a16="http://schemas.microsoft.com/office/drawing/2014/main" id="{EBD7B8DD-1242-BC0D-64AA-C882AFC4E6E9}"/>
                </a:ext>
              </a:extLst>
            </p:cNvPr>
            <p:cNvSpPr/>
            <p:nvPr/>
          </p:nvSpPr>
          <p:spPr>
            <a:xfrm flipV="1">
              <a:off x="4673600" y="-16401"/>
              <a:ext cx="609600" cy="889004"/>
            </a:xfrm>
            <a:prstGeom prst="rt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943B0F1A-6972-06D4-4CF1-6D9181371D4E}"/>
              </a:ext>
            </a:extLst>
          </p:cNvPr>
          <p:cNvSpPr/>
          <p:nvPr/>
        </p:nvSpPr>
        <p:spPr>
          <a:xfrm>
            <a:off x="-5" y="2169232"/>
            <a:ext cx="9144005" cy="46887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3BABCE71-EBEE-214A-A9C7-0B5C146580B6}"/>
              </a:ext>
            </a:extLst>
          </p:cNvPr>
          <p:cNvGrpSpPr/>
          <p:nvPr/>
        </p:nvGrpSpPr>
        <p:grpSpPr>
          <a:xfrm>
            <a:off x="-5" y="1315009"/>
            <a:ext cx="7460615" cy="923330"/>
            <a:chOff x="100218" y="1161395"/>
            <a:chExt cx="7460615" cy="923330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6107458-1A06-D661-D547-0157CD4A5260}"/>
                </a:ext>
              </a:extLst>
            </p:cNvPr>
            <p:cNvSpPr txBox="1"/>
            <p:nvPr/>
          </p:nvSpPr>
          <p:spPr>
            <a:xfrm>
              <a:off x="100218" y="1161395"/>
              <a:ext cx="746061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en-US" sz="5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主要的技术</a:t>
              </a:r>
              <a:endParaRPr lang="zh-CN" altLang="en-US" sz="28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FA6D107-4869-BF13-B42A-C00B9BBB96A8}"/>
                </a:ext>
              </a:extLst>
            </p:cNvPr>
            <p:cNvSpPr/>
            <p:nvPr/>
          </p:nvSpPr>
          <p:spPr>
            <a:xfrm>
              <a:off x="216303" y="1234199"/>
              <a:ext cx="250229" cy="74561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72F086AF-F73C-ED8B-021A-8039A1E4C897}"/>
              </a:ext>
            </a:extLst>
          </p:cNvPr>
          <p:cNvSpPr txBox="1"/>
          <p:nvPr/>
        </p:nvSpPr>
        <p:spPr>
          <a:xfrm>
            <a:off x="241300" y="2987675"/>
            <a:ext cx="836358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Canvas</a:t>
            </a:r>
            <a:r>
              <a:rPr lang="zh-CN" altLang="en-US" sz="2000" b="1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用于处理素材图片，函数的封装，函数调用，</a:t>
            </a:r>
            <a:r>
              <a:rPr lang="en-US" altLang="zh-CN" sz="2000" b="1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let</a:t>
            </a:r>
            <a:r>
              <a:rPr lang="zh-CN" altLang="en-US" sz="2000" b="1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块级作用域、</a:t>
            </a:r>
            <a:r>
              <a:rPr lang="en-US" altLang="zh-CN" sz="2000" b="1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var</a:t>
            </a:r>
            <a:r>
              <a:rPr lang="zh-CN" altLang="en-US" sz="2000" b="1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函</a:t>
            </a:r>
            <a:endParaRPr lang="en-US" altLang="zh-CN" sz="2000" b="1" dirty="0">
              <a:solidFill>
                <a:schemeClr val="bg1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l"/>
            <a:endParaRPr lang="en-US" altLang="zh-CN" sz="2000" b="1" dirty="0">
              <a:solidFill>
                <a:schemeClr val="bg1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l"/>
            <a:r>
              <a:rPr lang="zh-CN" altLang="en-US" sz="2000" b="1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数作用域的用法，数组循环</a:t>
            </a:r>
            <a:r>
              <a:rPr lang="en-US" altLang="zh-CN" sz="2000" b="1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foreach</a:t>
            </a:r>
            <a:r>
              <a:rPr lang="zh-CN" altLang="en-US" sz="2000" b="1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，音符的插入</a:t>
            </a:r>
            <a:r>
              <a:rPr lang="en-US" altLang="zh-CN" sz="2000" b="1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Audio, </a:t>
            </a:r>
            <a:r>
              <a:rPr lang="zh-CN" altLang="en-US" sz="2000" b="1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鼠标、键盘的单击</a:t>
            </a:r>
            <a:endParaRPr lang="en-US" altLang="zh-CN" sz="2000" b="1" dirty="0">
              <a:solidFill>
                <a:schemeClr val="bg1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l"/>
            <a:endParaRPr lang="en-US" altLang="zh-CN" sz="2000" b="1" dirty="0">
              <a:solidFill>
                <a:schemeClr val="bg1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l"/>
            <a:r>
              <a:rPr lang="zh-CN" altLang="en-US" sz="2000" b="1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事件、矩形交叉消失的思想等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AEE6384-6F5C-7D50-CBA6-AC22B05E1C8D}"/>
              </a:ext>
            </a:extLst>
          </p:cNvPr>
          <p:cNvGrpSpPr/>
          <p:nvPr/>
        </p:nvGrpSpPr>
        <p:grpSpPr>
          <a:xfrm>
            <a:off x="-5" y="-24710"/>
            <a:ext cx="1155703" cy="1003301"/>
            <a:chOff x="-4" y="-2"/>
            <a:chExt cx="1155703" cy="1003301"/>
          </a:xfrm>
        </p:grpSpPr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F1236CF0-0B9F-16E4-663B-81D4A752A426}"/>
                </a:ext>
              </a:extLst>
            </p:cNvPr>
            <p:cNvSpPr/>
            <p:nvPr/>
          </p:nvSpPr>
          <p:spPr>
            <a:xfrm rot="10800000">
              <a:off x="-4" y="-2"/>
              <a:ext cx="1155703" cy="1003301"/>
            </a:xfrm>
            <a:prstGeom prst="triangle">
              <a:avLst>
                <a:gd name="adj" fmla="val 10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1905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4446F5F5-B76D-3A55-E7B8-9E0B0BB32C01}"/>
                </a:ext>
              </a:extLst>
            </p:cNvPr>
            <p:cNvSpPr txBox="1"/>
            <p:nvPr/>
          </p:nvSpPr>
          <p:spPr>
            <a:xfrm>
              <a:off x="77389" y="12861"/>
              <a:ext cx="42511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b="1" dirty="0">
                  <a:solidFill>
                    <a:srgbClr val="FFC000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4</a:t>
              </a:r>
              <a:endParaRPr lang="zh-CN" altLang="en-US" sz="4000" b="1" dirty="0">
                <a:solidFill>
                  <a:srgbClr val="FFC000"/>
                </a:solidFill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028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decel="100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1.85185E-6 L 0.44792 1.85185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3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-3" y="-16399"/>
            <a:ext cx="5283203" cy="519702"/>
            <a:chOff x="-3" y="-16401"/>
            <a:chExt cx="5283203" cy="889005"/>
          </a:xfrm>
        </p:grpSpPr>
        <p:sp>
          <p:nvSpPr>
            <p:cNvPr id="5" name="矩形 4"/>
            <p:cNvSpPr/>
            <p:nvPr/>
          </p:nvSpPr>
          <p:spPr>
            <a:xfrm>
              <a:off x="-3" y="-2"/>
              <a:ext cx="4673603" cy="87260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遇到的问题及解决办法</a:t>
              </a:r>
              <a:endPara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  <a:p>
              <a:pPr algn="ctr"/>
              <a:endParaRPr lang="zh-CN" altLang="en-US" dirty="0"/>
            </a:p>
          </p:txBody>
        </p:sp>
        <p:sp>
          <p:nvSpPr>
            <p:cNvPr id="8" name="直角三角形 7"/>
            <p:cNvSpPr/>
            <p:nvPr/>
          </p:nvSpPr>
          <p:spPr>
            <a:xfrm flipV="1">
              <a:off x="4673600" y="-16401"/>
              <a:ext cx="609600" cy="889004"/>
            </a:xfrm>
            <a:prstGeom prst="rt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/>
        </p:nvSpPr>
        <p:spPr>
          <a:xfrm>
            <a:off x="-5" y="2169232"/>
            <a:ext cx="9144005" cy="46887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-5" y="1315009"/>
            <a:ext cx="7460615" cy="1353185"/>
            <a:chOff x="100218" y="1161395"/>
            <a:chExt cx="7460615" cy="1353185"/>
          </a:xfrm>
        </p:grpSpPr>
        <p:sp>
          <p:nvSpPr>
            <p:cNvPr id="11" name="文本框 10"/>
            <p:cNvSpPr txBox="1"/>
            <p:nvPr/>
          </p:nvSpPr>
          <p:spPr>
            <a:xfrm>
              <a:off x="100218" y="1161395"/>
              <a:ext cx="7460615" cy="1353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en-US" sz="5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遇到的问题及解决办法</a:t>
              </a:r>
              <a:endParaRPr lang="en-US" altLang="zh-CN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  <a:p>
              <a:endParaRPr lang="zh-CN" altLang="en-US" sz="28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6303" y="1234199"/>
              <a:ext cx="250229" cy="74561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241300" y="2987675"/>
            <a:ext cx="836358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+mn-ea"/>
              </a:rPr>
              <a:t>    </a:t>
            </a:r>
            <a:r>
              <a:rPr lang="zh-CN" altLang="en-US" sz="2000" b="1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+mn-ea"/>
              </a:rPr>
              <a:t>一、游戏掉帧。</a:t>
            </a:r>
          </a:p>
          <a:p>
            <a:pPr lvl="1" algn="l"/>
            <a:r>
              <a:rPr lang="en-US" altLang="zh-CN" sz="2000" b="1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  </a:t>
            </a:r>
            <a:r>
              <a:rPr lang="zh-CN" altLang="en-US" sz="2000" b="1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解决办法：将setIntervalet函数换为requestAnimationFrame函数。</a:t>
            </a:r>
          </a:p>
          <a:p>
            <a:pPr algn="l"/>
            <a:endParaRPr lang="zh-CN" altLang="en-US" sz="2000" b="1" dirty="0">
              <a:solidFill>
                <a:schemeClr val="bg1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l"/>
            <a:r>
              <a:rPr lang="zh-CN" altLang="en-US" sz="2000" b="1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</a:t>
            </a:r>
            <a:r>
              <a:rPr lang="zh-CN" altLang="en-US" sz="2000" b="1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二、不懂图像原理。</a:t>
            </a:r>
          </a:p>
          <a:p>
            <a:pPr algn="l"/>
            <a:r>
              <a:rPr lang="en-US" altLang="zh-CN" sz="2000" b="1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	</a:t>
            </a:r>
            <a:r>
              <a:rPr lang="zh-CN" altLang="en-US" sz="2000" b="1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+mn-ea"/>
              </a:rPr>
              <a:t>解决办法：getContext("2d")可以获取canva画布的绘画环境，把环境也存入到当前对象。</a:t>
            </a:r>
          </a:p>
          <a:p>
            <a:pPr algn="l"/>
            <a:endParaRPr lang="zh-CN" altLang="en-US" sz="2000" b="1" dirty="0">
              <a:solidFill>
                <a:schemeClr val="bg1"/>
              </a:solidFill>
              <a:latin typeface="华文仿宋" panose="02010600040101010101" pitchFamily="2" charset="-122"/>
              <a:ea typeface="华文仿宋" panose="02010600040101010101" pitchFamily="2" charset="-122"/>
              <a:sym typeface="+mn-ea"/>
            </a:endParaRPr>
          </a:p>
          <a:p>
            <a:pPr algn="l"/>
            <a:r>
              <a:rPr lang="zh-CN" altLang="en-US" sz="2000" b="1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+mn-ea"/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+mn-ea"/>
              </a:rPr>
              <a:t>   </a:t>
            </a:r>
            <a:r>
              <a:rPr lang="zh-CN" altLang="en-US" sz="2000" b="1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+mn-ea"/>
              </a:rPr>
              <a:t>三、打错的某个字母。</a:t>
            </a:r>
          </a:p>
          <a:p>
            <a:pPr algn="l"/>
            <a:r>
              <a:rPr lang="en-US" altLang="zh-CN" sz="2000" b="1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+mn-ea"/>
              </a:rPr>
              <a:t>	</a:t>
            </a:r>
            <a:r>
              <a:rPr lang="zh-CN" altLang="en-US" sz="2000" b="1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+mn-ea"/>
              </a:rPr>
              <a:t>解决办法：需要了解代码的原理，然后利用控制台输出排查错误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</a:p>
          <a:p>
            <a:pPr algn="l"/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-5" y="-24710"/>
            <a:ext cx="1155703" cy="1003301"/>
            <a:chOff x="-4" y="-2"/>
            <a:chExt cx="1155703" cy="1003301"/>
          </a:xfrm>
        </p:grpSpPr>
        <p:sp>
          <p:nvSpPr>
            <p:cNvPr id="4" name="等腰三角形 3"/>
            <p:cNvSpPr/>
            <p:nvPr/>
          </p:nvSpPr>
          <p:spPr>
            <a:xfrm rot="10800000">
              <a:off x="-4" y="-2"/>
              <a:ext cx="1155703" cy="1003301"/>
            </a:xfrm>
            <a:prstGeom prst="triangle">
              <a:avLst>
                <a:gd name="adj" fmla="val 10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1905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7389" y="12861"/>
              <a:ext cx="42511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b="1" dirty="0">
                  <a:solidFill>
                    <a:srgbClr val="FFC000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5</a:t>
              </a:r>
              <a:endParaRPr lang="zh-CN" altLang="en-US" sz="4000" b="1" dirty="0">
                <a:solidFill>
                  <a:srgbClr val="FFC000"/>
                </a:solidFill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decel="100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1.85185E-6 L 0.44792 1.85185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3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78857" y="1349829"/>
            <a:ext cx="6096000" cy="329474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553029" y="1510643"/>
            <a:ext cx="5718628" cy="29731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65465" y="2209674"/>
            <a:ext cx="26468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600" b="1" dirty="0">
                <a:solidFill>
                  <a:srgbClr val="FFC000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谢谢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586515" y="2532838"/>
            <a:ext cx="24240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rgbClr val="FFC000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Thanks</a:t>
            </a:r>
            <a:endParaRPr lang="zh-CN" altLang="en-US" sz="5400" b="1" dirty="0">
              <a:solidFill>
                <a:srgbClr val="FFC000"/>
              </a:solidFill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471708" y="2076714"/>
            <a:ext cx="0" cy="183557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795925"/>
      </p:ext>
    </p:extLst>
  </p:cSld>
  <p:clrMapOvr>
    <a:masterClrMapping/>
  </p:clrMapOvr>
</p:sld>
</file>

<file path=ppt/theme/theme1.xml><?xml version="1.0" encoding="utf-8"?>
<a:theme xmlns:a="http://schemas.openxmlformats.org/drawingml/2006/main" name="苹果背景风格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苹果背景风格" id="{8FF63C83-A71E-4583-A340-A3D0695EA7B6}" vid="{255407CE-EEED-4961-BF20-463436B2F2A3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苹果背景风格</Template>
  <TotalTime>565</TotalTime>
  <Words>456</Words>
  <Application>Microsoft Office PowerPoint</Application>
  <PresentationFormat>全屏显示(4:3)</PresentationFormat>
  <Paragraphs>40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Adobe 繁黑體 Std B</vt:lpstr>
      <vt:lpstr>Adobe 仿宋 Std R</vt:lpstr>
      <vt:lpstr>仿宋</vt:lpstr>
      <vt:lpstr>华文仿宋</vt:lpstr>
      <vt:lpstr>微软雅黑</vt:lpstr>
      <vt:lpstr>Arial</vt:lpstr>
      <vt:lpstr>Calibri</vt:lpstr>
      <vt:lpstr>Calibri Light</vt:lpstr>
      <vt:lpstr>苹果背景风格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钟源</dc:creator>
  <cp:lastModifiedBy>Lenovo</cp:lastModifiedBy>
  <cp:revision>98</cp:revision>
  <dcterms:created xsi:type="dcterms:W3CDTF">2014-03-30T23:28:01Z</dcterms:created>
  <dcterms:modified xsi:type="dcterms:W3CDTF">2023-03-09T05:52:52Z</dcterms:modified>
</cp:coreProperties>
</file>