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1" r:id="rId3"/>
    <p:sldId id="262" r:id="rId4"/>
    <p:sldId id="268" r:id="rId5"/>
    <p:sldId id="267" r:id="rId6"/>
    <p:sldId id="263" r:id="rId7"/>
    <p:sldId id="266" r:id="rId8"/>
    <p:sldId id="264" r:id="rId9"/>
    <p:sldId id="265" r:id="rId10"/>
    <p:sldId id="276" r:id="rId11"/>
    <p:sldId id="279" r:id="rId12"/>
    <p:sldId id="277" r:id="rId13"/>
    <p:sldId id="280" r:id="rId14"/>
    <p:sldId id="278" r:id="rId15"/>
    <p:sldId id="281" r:id="rId16"/>
    <p:sldId id="273" r:id="rId17"/>
    <p:sldId id="271" r:id="rId18"/>
    <p:sldId id="272" r:id="rId19"/>
    <p:sldId id="258" r:id="rId20"/>
    <p:sldId id="269" r:id="rId21"/>
    <p:sldId id="274" r:id="rId22"/>
    <p:sldId id="275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EEB25-DE28-A044-9EF8-DCCC7CBD2434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14250-B540-AA46-8FE6-11200817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99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2DD6-21BB-E94E-A826-C2822CBD2ABD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CF36-B12A-3C4A-88F7-726E198D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2DD6-21BB-E94E-A826-C2822CBD2ABD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CF36-B12A-3C4A-88F7-726E198D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5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2DD6-21BB-E94E-A826-C2822CBD2ABD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CF36-B12A-3C4A-88F7-726E198D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2DD6-21BB-E94E-A826-C2822CBD2ABD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CF36-B12A-3C4A-88F7-726E198D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0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2DD6-21BB-E94E-A826-C2822CBD2ABD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CF36-B12A-3C4A-88F7-726E198D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8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2DD6-21BB-E94E-A826-C2822CBD2ABD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CF36-B12A-3C4A-88F7-726E198D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5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2DD6-21BB-E94E-A826-C2822CBD2ABD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CF36-B12A-3C4A-88F7-726E198D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2DD6-21BB-E94E-A826-C2822CBD2ABD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CF36-B12A-3C4A-88F7-726E198D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7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2DD6-21BB-E94E-A826-C2822CBD2ABD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CF36-B12A-3C4A-88F7-726E198D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6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2DD6-21BB-E94E-A826-C2822CBD2ABD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CF36-B12A-3C4A-88F7-726E198D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2DD6-21BB-E94E-A826-C2822CBD2ABD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CF36-B12A-3C4A-88F7-726E198D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6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D2DD6-21BB-E94E-A826-C2822CBD2ABD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8CF36-B12A-3C4A-88F7-726E198D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0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-graph-gallery.com/" TargetMode="External"/><Relationship Id="rId4" Type="http://schemas.openxmlformats.org/officeDocument/2006/relationships/hyperlink" Target="https://d3js.org/" TargetMode="External"/><Relationship Id="rId5" Type="http://schemas.openxmlformats.org/officeDocument/2006/relationships/hyperlink" Target="https://datavizcatalogue.com/ZH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ableau.com/sites/default/files/media/which_chart_v6_final_0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Visualization with Tableau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8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</a:t>
            </a:r>
            <a:r>
              <a:rPr lang="en-US" dirty="0"/>
              <a:t>Data Field</a:t>
            </a:r>
            <a:r>
              <a:rPr lang="zh-CN" altLang="en-US" dirty="0"/>
              <a:t> 字段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 Quiz 1</a:t>
            </a:r>
            <a:endParaRPr lang="en-US" dirty="0"/>
          </a:p>
        </p:txBody>
      </p:sp>
      <p:pic>
        <p:nvPicPr>
          <p:cNvPr id="15" name="Content Placeholder 12"/>
          <p:cNvPicPr>
            <a:picLocks noChangeAspect="1"/>
          </p:cNvPicPr>
          <p:nvPr/>
        </p:nvPicPr>
        <p:blipFill rotWithShape="1">
          <a:blip r:embed="rId2"/>
          <a:srcRect l="37889"/>
          <a:stretch/>
        </p:blipFill>
        <p:spPr>
          <a:xfrm>
            <a:off x="838200" y="1690688"/>
            <a:ext cx="4572000" cy="4769291"/>
          </a:xfrm>
          <a:prstGeom prst="rect">
            <a:avLst/>
          </a:prstGeom>
        </p:spPr>
      </p:pic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1033726"/>
              </p:ext>
            </p:extLst>
          </p:nvPr>
        </p:nvGraphicFramePr>
        <p:xfrm>
          <a:off x="5706554" y="1692276"/>
          <a:ext cx="5647246" cy="16560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928408"/>
                <a:gridCol w="1928408"/>
                <a:gridCol w="17904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Dimensions </a:t>
                      </a:r>
                      <a:r>
                        <a:rPr lang="zh-CN" altLang="en-US" dirty="0" smtClean="0"/>
                        <a:t>维度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baseline="0" dirty="0" smtClean="0"/>
                        <a:t>or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Measures </a:t>
                      </a:r>
                      <a:r>
                        <a:rPr lang="zh-CN" altLang="en-US" dirty="0" smtClean="0"/>
                        <a:t>度量</a:t>
                      </a:r>
                      <a:endParaRPr lang="en-US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Continuous 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连续</a:t>
                      </a:r>
                      <a:endParaRPr lang="en-US" altLang="zh-CN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Discrete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离散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14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</a:t>
            </a:r>
            <a:r>
              <a:rPr lang="en-US" dirty="0"/>
              <a:t>Data Field</a:t>
            </a:r>
            <a:r>
              <a:rPr lang="zh-CN" altLang="en-US" dirty="0"/>
              <a:t> 字段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 Quiz 1</a:t>
            </a:r>
            <a:endParaRPr lang="en-US" dirty="0"/>
          </a:p>
        </p:txBody>
      </p:sp>
      <p:pic>
        <p:nvPicPr>
          <p:cNvPr id="15" name="Content Placeholder 12"/>
          <p:cNvPicPr>
            <a:picLocks noChangeAspect="1"/>
          </p:cNvPicPr>
          <p:nvPr/>
        </p:nvPicPr>
        <p:blipFill rotWithShape="1">
          <a:blip r:embed="rId2"/>
          <a:srcRect l="37889"/>
          <a:stretch/>
        </p:blipFill>
        <p:spPr>
          <a:xfrm>
            <a:off x="838200" y="1690688"/>
            <a:ext cx="4572000" cy="4769291"/>
          </a:xfrm>
          <a:prstGeom prst="rect">
            <a:avLst/>
          </a:prstGeom>
        </p:spPr>
      </p:pic>
      <p:graphicFrame>
        <p:nvGraphicFramePr>
          <p:cNvPr id="17" name="Content Placeholder 3"/>
          <p:cNvGraphicFramePr>
            <a:graphicFrameLocks/>
          </p:cNvGraphicFramePr>
          <p:nvPr>
            <p:extLst/>
          </p:nvPr>
        </p:nvGraphicFramePr>
        <p:xfrm>
          <a:off x="5706554" y="1692276"/>
          <a:ext cx="5647246" cy="16560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928408"/>
                <a:gridCol w="1928408"/>
                <a:gridCol w="17904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Dimensions </a:t>
                      </a:r>
                      <a:r>
                        <a:rPr lang="zh-CN" altLang="en-US" dirty="0" smtClean="0"/>
                        <a:t>维度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baseline="0" dirty="0" smtClean="0"/>
                        <a:t>or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Measures </a:t>
                      </a:r>
                      <a:r>
                        <a:rPr lang="zh-CN" altLang="en-US" dirty="0" smtClean="0"/>
                        <a:t>度量</a:t>
                      </a:r>
                      <a:endParaRPr lang="en-US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Continuous 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连续</a:t>
                      </a:r>
                      <a:endParaRPr lang="en-US" altLang="zh-CN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Discrete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离散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Dimensions </a:t>
                      </a:r>
                      <a:r>
                        <a:rPr lang="zh-CN" altLang="en-US" dirty="0" smtClean="0"/>
                        <a:t>维度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Continuous</a:t>
                      </a:r>
                      <a:r>
                        <a:rPr lang="zh-CN" altLang="en-US" dirty="0" smtClean="0"/>
                        <a:t> 连续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Dimensions </a:t>
                      </a:r>
                      <a:r>
                        <a:rPr lang="zh-CN" altLang="en-US" dirty="0" smtClean="0"/>
                        <a:t>维度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Continuous</a:t>
                      </a:r>
                      <a:r>
                        <a:rPr lang="zh-CN" altLang="en-US" dirty="0" smtClean="0"/>
                        <a:t> 连续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289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ChangeAspect="1"/>
          </p:cNvPicPr>
          <p:nvPr/>
        </p:nvPicPr>
        <p:blipFill rotWithShape="1">
          <a:blip r:embed="rId2"/>
          <a:srcRect l="37889"/>
          <a:stretch/>
        </p:blipFill>
        <p:spPr>
          <a:xfrm>
            <a:off x="838200" y="1690688"/>
            <a:ext cx="4572000" cy="4769325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Data Field</a:t>
            </a:r>
            <a:r>
              <a:rPr lang="zh-CN" altLang="en-US" dirty="0"/>
              <a:t> 字段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 Quiz 2</a:t>
            </a:r>
            <a:endParaRPr lang="en-US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4054033"/>
              </p:ext>
            </p:extLst>
          </p:nvPr>
        </p:nvGraphicFramePr>
        <p:xfrm>
          <a:off x="5706554" y="1692276"/>
          <a:ext cx="5647246" cy="16560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928408"/>
                <a:gridCol w="1928408"/>
                <a:gridCol w="17904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Dimensions </a:t>
                      </a:r>
                      <a:r>
                        <a:rPr lang="zh-CN" altLang="en-US" dirty="0" smtClean="0"/>
                        <a:t>维度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baseline="0" dirty="0" smtClean="0"/>
                        <a:t>or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Measures </a:t>
                      </a:r>
                      <a:r>
                        <a:rPr lang="zh-CN" altLang="en-US" dirty="0" smtClean="0"/>
                        <a:t>度量</a:t>
                      </a:r>
                      <a:endParaRPr lang="en-US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Continuous 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连续</a:t>
                      </a:r>
                      <a:endParaRPr lang="en-US" altLang="zh-CN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Discrete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离散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SUM(Sales)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587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ChangeAspect="1"/>
          </p:cNvPicPr>
          <p:nvPr/>
        </p:nvPicPr>
        <p:blipFill rotWithShape="1">
          <a:blip r:embed="rId2"/>
          <a:srcRect l="37889"/>
          <a:stretch/>
        </p:blipFill>
        <p:spPr>
          <a:xfrm>
            <a:off x="838200" y="1690688"/>
            <a:ext cx="4572000" cy="4769325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Data Field</a:t>
            </a:r>
            <a:r>
              <a:rPr lang="zh-CN" altLang="en-US" dirty="0"/>
              <a:t> 字段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 Quiz 2</a:t>
            </a:r>
            <a:endParaRPr lang="en-US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4054033"/>
              </p:ext>
            </p:extLst>
          </p:nvPr>
        </p:nvGraphicFramePr>
        <p:xfrm>
          <a:off x="5706554" y="1692276"/>
          <a:ext cx="5647246" cy="16560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928408"/>
                <a:gridCol w="1928408"/>
                <a:gridCol w="17904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Dimensions </a:t>
                      </a:r>
                      <a:r>
                        <a:rPr lang="zh-CN" altLang="en-US" dirty="0" smtClean="0"/>
                        <a:t>维度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baseline="0" dirty="0" smtClean="0"/>
                        <a:t>or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Measures </a:t>
                      </a:r>
                      <a:r>
                        <a:rPr lang="zh-CN" altLang="en-US" dirty="0" smtClean="0"/>
                        <a:t>度量</a:t>
                      </a:r>
                      <a:endParaRPr lang="en-US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Continuous 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连续</a:t>
                      </a:r>
                      <a:endParaRPr lang="en-US" altLang="zh-CN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Discrete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离散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Dimensions </a:t>
                      </a:r>
                      <a:r>
                        <a:rPr lang="zh-CN" altLang="en-US" dirty="0" smtClean="0"/>
                        <a:t>维度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Continuous</a:t>
                      </a:r>
                      <a:r>
                        <a:rPr lang="zh-CN" altLang="en-US" dirty="0" smtClean="0"/>
                        <a:t> 连续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SUM(Sales)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Measures </a:t>
                      </a:r>
                      <a:r>
                        <a:rPr lang="zh-CN" altLang="en-US" dirty="0" smtClean="0"/>
                        <a:t>度量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Continuous</a:t>
                      </a:r>
                      <a:r>
                        <a:rPr lang="zh-CN" altLang="en-US" dirty="0" smtClean="0"/>
                        <a:t> 连续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506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6"/>
          <p:cNvPicPr>
            <a:picLocks noChangeAspect="1"/>
          </p:cNvPicPr>
          <p:nvPr/>
        </p:nvPicPr>
        <p:blipFill rotWithShape="1">
          <a:blip r:embed="rId2"/>
          <a:srcRect l="38224"/>
          <a:stretch/>
        </p:blipFill>
        <p:spPr>
          <a:xfrm>
            <a:off x="838200" y="1690688"/>
            <a:ext cx="4572000" cy="4795154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Data Field</a:t>
            </a:r>
            <a:r>
              <a:rPr lang="zh-CN" altLang="en-US" dirty="0"/>
              <a:t> 字段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 Quiz 3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6111868"/>
              </p:ext>
            </p:extLst>
          </p:nvPr>
        </p:nvGraphicFramePr>
        <p:xfrm>
          <a:off x="5706554" y="1692276"/>
          <a:ext cx="5647246" cy="16560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928408"/>
                <a:gridCol w="1928408"/>
                <a:gridCol w="17904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Dimensions </a:t>
                      </a:r>
                      <a:r>
                        <a:rPr lang="zh-CN" altLang="en-US" dirty="0" smtClean="0"/>
                        <a:t>维度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baseline="0" dirty="0" smtClean="0"/>
                        <a:t>or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Measures </a:t>
                      </a:r>
                      <a:r>
                        <a:rPr lang="zh-CN" altLang="en-US" dirty="0" smtClean="0"/>
                        <a:t>度量</a:t>
                      </a:r>
                      <a:endParaRPr lang="en-US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Continuous 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连续</a:t>
                      </a:r>
                      <a:endParaRPr lang="en-US" altLang="zh-CN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Discrete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离散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SUM(Sales)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771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6"/>
          <p:cNvPicPr>
            <a:picLocks noChangeAspect="1"/>
          </p:cNvPicPr>
          <p:nvPr/>
        </p:nvPicPr>
        <p:blipFill rotWithShape="1">
          <a:blip r:embed="rId2"/>
          <a:srcRect l="38224"/>
          <a:stretch/>
        </p:blipFill>
        <p:spPr>
          <a:xfrm>
            <a:off x="838200" y="1690688"/>
            <a:ext cx="4572000" cy="4795154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Data Field</a:t>
            </a:r>
            <a:r>
              <a:rPr lang="zh-CN" altLang="en-US" dirty="0"/>
              <a:t> 字段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 Quiz 3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6111868"/>
              </p:ext>
            </p:extLst>
          </p:nvPr>
        </p:nvGraphicFramePr>
        <p:xfrm>
          <a:off x="5706554" y="1692276"/>
          <a:ext cx="5647246" cy="16560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928408"/>
                <a:gridCol w="1928408"/>
                <a:gridCol w="17904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Dimensions </a:t>
                      </a:r>
                      <a:r>
                        <a:rPr lang="zh-CN" altLang="en-US" dirty="0" smtClean="0"/>
                        <a:t>维度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baseline="0" dirty="0" smtClean="0"/>
                        <a:t>or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Measures </a:t>
                      </a:r>
                      <a:r>
                        <a:rPr lang="zh-CN" altLang="en-US" dirty="0" smtClean="0"/>
                        <a:t>度量</a:t>
                      </a:r>
                      <a:endParaRPr lang="en-US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Continuous 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连续</a:t>
                      </a:r>
                      <a:endParaRPr lang="en-US" altLang="zh-CN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Discrete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离散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Dimensions </a:t>
                      </a:r>
                      <a:r>
                        <a:rPr lang="zh-CN" altLang="en-US" dirty="0" smtClean="0"/>
                        <a:t>维度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Discrete </a:t>
                      </a:r>
                      <a:r>
                        <a:rPr lang="zh-CN" altLang="en-US" dirty="0" smtClean="0"/>
                        <a:t>离散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SUM(Sales)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Measures </a:t>
                      </a:r>
                      <a:r>
                        <a:rPr lang="zh-CN" altLang="en-US" dirty="0" smtClean="0"/>
                        <a:t>度量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Continuous</a:t>
                      </a:r>
                      <a:r>
                        <a:rPr lang="zh-CN" altLang="en-US" dirty="0" smtClean="0"/>
                        <a:t> 连续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652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Chart Types—Bar Chart </a:t>
            </a:r>
            <a:r>
              <a:rPr lang="zh-CN" altLang="en-US" dirty="0" smtClean="0"/>
              <a:t>条形图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686"/>
          <a:stretch/>
        </p:blipFill>
        <p:spPr>
          <a:xfrm>
            <a:off x="3135028" y="1690688"/>
            <a:ext cx="5921944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99200" y="2019300"/>
            <a:ext cx="2981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Discrete Dimension</a:t>
            </a:r>
            <a:r>
              <a:rPr lang="zh-CN" altLang="en-US" dirty="0" smtClean="0">
                <a:solidFill>
                  <a:schemeClr val="accent2"/>
                </a:solidFill>
              </a:rPr>
              <a:t> 离散维度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99200" y="2254766"/>
            <a:ext cx="3113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Continuous Measure </a:t>
            </a:r>
            <a:r>
              <a:rPr lang="zh-CN" altLang="en-US" dirty="0" smtClean="0">
                <a:solidFill>
                  <a:schemeClr val="accent2"/>
                </a:solidFill>
              </a:rPr>
              <a:t>连续度量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15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Chart Types—Line Chart</a:t>
            </a:r>
            <a:r>
              <a:rPr lang="zh-CN" altLang="en-US" dirty="0" smtClean="0"/>
              <a:t> 折线图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843"/>
          <a:stretch/>
        </p:blipFill>
        <p:spPr>
          <a:xfrm>
            <a:off x="838200" y="1690688"/>
            <a:ext cx="4804344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4873"/>
          <a:stretch/>
        </p:blipFill>
        <p:spPr>
          <a:xfrm>
            <a:off x="6550324" y="1689482"/>
            <a:ext cx="4803476" cy="43525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70200" y="2019300"/>
            <a:ext cx="272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Continuous Date </a:t>
            </a:r>
            <a:r>
              <a:rPr lang="zh-CN" altLang="en-US" dirty="0" smtClean="0">
                <a:solidFill>
                  <a:schemeClr val="accent2"/>
                </a:solidFill>
              </a:rPr>
              <a:t>连续日期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70200" y="2254766"/>
            <a:ext cx="3113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Continuous Measure </a:t>
            </a:r>
            <a:r>
              <a:rPr lang="zh-CN" altLang="en-US" dirty="0" smtClean="0">
                <a:solidFill>
                  <a:schemeClr val="accent2"/>
                </a:solidFill>
              </a:rPr>
              <a:t>连续度量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82324" y="2019300"/>
            <a:ext cx="2438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Discrete Date</a:t>
            </a:r>
            <a:r>
              <a:rPr lang="zh-CN" altLang="en-US" dirty="0" smtClean="0">
                <a:solidFill>
                  <a:schemeClr val="accent2"/>
                </a:solidFill>
              </a:rPr>
              <a:t> 离散日期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82324" y="2254766"/>
            <a:ext cx="3113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Continuous Measure </a:t>
            </a:r>
            <a:r>
              <a:rPr lang="zh-CN" altLang="en-US" dirty="0" smtClean="0">
                <a:solidFill>
                  <a:schemeClr val="accent2"/>
                </a:solidFill>
              </a:rPr>
              <a:t>连续度量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96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Chart Types—Scatter Plot</a:t>
            </a:r>
            <a:r>
              <a:rPr lang="zh-CN" altLang="en-US" dirty="0" smtClean="0"/>
              <a:t> 散点图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858"/>
          <a:stretch/>
        </p:blipFill>
        <p:spPr>
          <a:xfrm>
            <a:off x="3141378" y="1690688"/>
            <a:ext cx="5909244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99200" y="2019300"/>
            <a:ext cx="3113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Continuous Measure </a:t>
            </a:r>
            <a:r>
              <a:rPr lang="zh-CN" altLang="en-US" dirty="0" smtClean="0">
                <a:solidFill>
                  <a:schemeClr val="accent2"/>
                </a:solidFill>
              </a:rPr>
              <a:t>连续度量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99200" y="2254766"/>
            <a:ext cx="3113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Continuous Measure </a:t>
            </a:r>
            <a:r>
              <a:rPr lang="zh-CN" altLang="en-US" dirty="0" smtClean="0">
                <a:solidFill>
                  <a:schemeClr val="accent2"/>
                </a:solidFill>
              </a:rPr>
              <a:t>连续度量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61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of Data Visualization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Chart Dimensions</a:t>
            </a:r>
          </a:p>
          <a:p>
            <a:pPr lvl="1"/>
            <a:r>
              <a:rPr lang="en-US" dirty="0" smtClean="0"/>
              <a:t>Bar Chart</a:t>
            </a:r>
          </a:p>
          <a:p>
            <a:pPr lvl="1"/>
            <a:r>
              <a:rPr lang="en-US" dirty="0" smtClean="0"/>
              <a:t>Line Chart</a:t>
            </a:r>
          </a:p>
          <a:p>
            <a:pPr lvl="1"/>
            <a:r>
              <a:rPr lang="en-US" dirty="0" smtClean="0"/>
              <a:t>Scatter Chart</a:t>
            </a:r>
          </a:p>
          <a:p>
            <a:r>
              <a:rPr lang="en-US" dirty="0" smtClean="0"/>
              <a:t>Other Visual Encodings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Shape</a:t>
            </a:r>
          </a:p>
          <a:p>
            <a:r>
              <a:rPr lang="en-US" dirty="0" smtClean="0"/>
              <a:t>Small Multiples </a:t>
            </a:r>
            <a:r>
              <a:rPr lang="zh-CN" altLang="en-US" dirty="0" smtClean="0"/>
              <a:t>小图组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2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Data Type </a:t>
            </a:r>
            <a:r>
              <a:rPr lang="zh-CN" altLang="en-US" dirty="0" smtClean="0"/>
              <a:t>数据类型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 smtClean="0"/>
              <a:t>Number </a:t>
            </a:r>
            <a:r>
              <a:rPr lang="en-US" dirty="0"/>
              <a:t>(decimal</a:t>
            </a:r>
            <a:r>
              <a:rPr lang="en-US" dirty="0" smtClean="0"/>
              <a:t>) </a:t>
            </a:r>
            <a:r>
              <a:rPr lang="zh-CN" altLang="en-US" dirty="0" smtClean="0"/>
              <a:t> </a:t>
            </a:r>
            <a:endParaRPr lang="en-US" dirty="0"/>
          </a:p>
          <a:p>
            <a:pPr fontAlgn="ctr"/>
            <a:r>
              <a:rPr lang="en-US" dirty="0"/>
              <a:t>Number (whole)</a:t>
            </a:r>
          </a:p>
          <a:p>
            <a:pPr fontAlgn="ctr"/>
            <a:r>
              <a:rPr lang="en-US" dirty="0"/>
              <a:t>Date &amp; Time</a:t>
            </a:r>
          </a:p>
          <a:p>
            <a:pPr fontAlgn="ctr"/>
            <a:r>
              <a:rPr lang="en-US" dirty="0"/>
              <a:t>Date</a:t>
            </a:r>
          </a:p>
          <a:p>
            <a:pPr fontAlgn="ctr"/>
            <a:r>
              <a:rPr lang="en-US" dirty="0"/>
              <a:t>String</a:t>
            </a:r>
          </a:p>
          <a:p>
            <a:pPr fontAlgn="ctr"/>
            <a:r>
              <a:rPr lang="en-US" dirty="0"/>
              <a:t>Boolean</a:t>
            </a:r>
          </a:p>
          <a:p>
            <a:pPr fontAlgn="ctr"/>
            <a:r>
              <a:rPr lang="en-US" dirty="0"/>
              <a:t>Geographic </a:t>
            </a:r>
            <a:r>
              <a:rPr lang="en-US" dirty="0" smtClean="0"/>
              <a:t>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of Data Visualization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19729"/>
          <a:stretch/>
        </p:blipFill>
        <p:spPr>
          <a:xfrm>
            <a:off x="4597400" y="1258094"/>
            <a:ext cx="7462766" cy="548640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Chart Dimensions</a:t>
            </a:r>
          </a:p>
          <a:p>
            <a:pPr lvl="1"/>
            <a:r>
              <a:rPr lang="en-US" dirty="0" smtClean="0"/>
              <a:t>Bar Chart</a:t>
            </a:r>
          </a:p>
          <a:p>
            <a:pPr lvl="1"/>
            <a:r>
              <a:rPr lang="en-US" dirty="0" smtClean="0"/>
              <a:t>Line Chart</a:t>
            </a:r>
          </a:p>
          <a:p>
            <a:pPr lvl="1"/>
            <a:r>
              <a:rPr lang="en-US" dirty="0" smtClean="0"/>
              <a:t>Scatter Chart</a:t>
            </a:r>
          </a:p>
          <a:p>
            <a:r>
              <a:rPr lang="en-US" dirty="0" smtClean="0"/>
              <a:t>Other Visual Encodings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Shape</a:t>
            </a:r>
          </a:p>
          <a:p>
            <a:r>
              <a:rPr lang="en-US" dirty="0" smtClean="0"/>
              <a:t>Small Multiples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00350" y="1966119"/>
            <a:ext cx="4387850" cy="497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800350" y="2330747"/>
            <a:ext cx="5848350" cy="132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60600" y="4231481"/>
            <a:ext cx="2679700" cy="416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416300" y="2214761"/>
            <a:ext cx="3860800" cy="3220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70400" y="4672369"/>
            <a:ext cx="1483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Discrete </a:t>
            </a:r>
            <a:r>
              <a:rPr lang="zh-CN" altLang="en-US" dirty="0" smtClean="0">
                <a:solidFill>
                  <a:schemeClr val="accent2"/>
                </a:solidFill>
              </a:rPr>
              <a:t>离散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of Data Visualization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Chart Dimensions</a:t>
            </a:r>
          </a:p>
          <a:p>
            <a:pPr lvl="1"/>
            <a:r>
              <a:rPr lang="en-US" dirty="0" smtClean="0"/>
              <a:t>Bar Chart</a:t>
            </a:r>
          </a:p>
          <a:p>
            <a:pPr lvl="1"/>
            <a:r>
              <a:rPr lang="en-US" dirty="0" smtClean="0"/>
              <a:t>Line Chart</a:t>
            </a:r>
          </a:p>
          <a:p>
            <a:pPr lvl="1"/>
            <a:r>
              <a:rPr lang="en-US" dirty="0" smtClean="0"/>
              <a:t>Scatter Chart</a:t>
            </a:r>
          </a:p>
          <a:p>
            <a:r>
              <a:rPr lang="en-US" dirty="0" smtClean="0"/>
              <a:t>Other Visual Encodings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Shape</a:t>
            </a:r>
          </a:p>
          <a:p>
            <a:r>
              <a:rPr lang="en-US" dirty="0" smtClean="0"/>
              <a:t>Small Multiples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729"/>
          <a:stretch/>
        </p:blipFill>
        <p:spPr>
          <a:xfrm>
            <a:off x="4597401" y="1258094"/>
            <a:ext cx="7462765" cy="54864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908300" y="1917700"/>
            <a:ext cx="5689600" cy="977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908300" y="2286000"/>
            <a:ext cx="4279900" cy="609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60600" y="4231481"/>
            <a:ext cx="2679700" cy="416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416300" y="1917700"/>
            <a:ext cx="3771900" cy="35175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470400" y="4672369"/>
            <a:ext cx="1483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Discrete </a:t>
            </a:r>
            <a:r>
              <a:rPr lang="zh-CN" altLang="en-US" dirty="0" smtClean="0">
                <a:solidFill>
                  <a:schemeClr val="accent2"/>
                </a:solidFill>
              </a:rPr>
              <a:t>离散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32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9808"/>
          <a:stretch/>
        </p:blipFill>
        <p:spPr>
          <a:xfrm>
            <a:off x="4616205" y="1258094"/>
            <a:ext cx="745539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of Data Visualization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Chart Dimensions</a:t>
            </a:r>
          </a:p>
          <a:p>
            <a:pPr lvl="1"/>
            <a:r>
              <a:rPr lang="en-US" dirty="0" smtClean="0"/>
              <a:t>Bar Chart</a:t>
            </a:r>
          </a:p>
          <a:p>
            <a:pPr lvl="1"/>
            <a:r>
              <a:rPr lang="en-US" dirty="0" smtClean="0"/>
              <a:t>Line Chart</a:t>
            </a:r>
          </a:p>
          <a:p>
            <a:pPr lvl="1"/>
            <a:r>
              <a:rPr lang="en-US" dirty="0" smtClean="0"/>
              <a:t>Scatter Chart</a:t>
            </a:r>
          </a:p>
          <a:p>
            <a:r>
              <a:rPr lang="en-US" dirty="0" smtClean="0"/>
              <a:t>Other Visual Encodings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Shape</a:t>
            </a:r>
          </a:p>
          <a:p>
            <a:r>
              <a:rPr lang="en-US" dirty="0" smtClean="0"/>
              <a:t>Small Multiples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200400" y="1966120"/>
            <a:ext cx="3987800" cy="1246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200400" y="2286000"/>
            <a:ext cx="3987800" cy="927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95500" y="4584700"/>
            <a:ext cx="2844800" cy="63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46400" y="4278868"/>
            <a:ext cx="177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Continuous </a:t>
            </a:r>
            <a:r>
              <a:rPr lang="zh-CN" altLang="en-US" dirty="0" smtClean="0">
                <a:solidFill>
                  <a:schemeClr val="accent2"/>
                </a:solidFill>
              </a:rPr>
              <a:t>连续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07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 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chart of graph is right for you?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://www.tableau.com/sites/default/files/media/which_chart_v6_final_0.pdf</a:t>
            </a:r>
            <a:endParaRPr lang="en-US" dirty="0" smtClean="0"/>
          </a:p>
          <a:p>
            <a:r>
              <a:rPr lang="en-US" dirty="0"/>
              <a:t>Python Graph </a:t>
            </a:r>
            <a:r>
              <a:rPr lang="en-US" dirty="0" smtClean="0"/>
              <a:t>Gallery </a:t>
            </a:r>
          </a:p>
          <a:p>
            <a:pPr lvl="1"/>
            <a:r>
              <a:rPr lang="en-US" dirty="0" smtClean="0">
                <a:hlinkClick r:id="rId3"/>
              </a:rPr>
              <a:t>http://www.python-graph-gallery.com/</a:t>
            </a:r>
            <a:endParaRPr lang="en-US" dirty="0" smtClean="0"/>
          </a:p>
          <a:p>
            <a:r>
              <a:rPr lang="en-US" dirty="0" smtClean="0"/>
              <a:t>D3.js</a:t>
            </a:r>
          </a:p>
          <a:p>
            <a:pPr lvl="1"/>
            <a:r>
              <a:rPr lang="en-US" dirty="0">
                <a:hlinkClick r:id="rId4"/>
              </a:rPr>
              <a:t>https://d3js.org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/>
              <a:t>The Data </a:t>
            </a:r>
            <a:r>
              <a:rPr lang="en-US" dirty="0" err="1"/>
              <a:t>Visualisation</a:t>
            </a:r>
            <a:r>
              <a:rPr lang="en-US" dirty="0"/>
              <a:t> </a:t>
            </a:r>
            <a:r>
              <a:rPr lang="en-US" dirty="0" smtClean="0"/>
              <a:t>Catalogue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err="1">
                <a:hlinkClick r:id="rId5"/>
              </a:rPr>
              <a:t>datavizcatalogue.com</a:t>
            </a:r>
            <a:r>
              <a:rPr lang="en-US" dirty="0">
                <a:hlinkClick r:id="rId5"/>
              </a:rPr>
              <a:t>/ZH/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577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Data Field</a:t>
            </a:r>
            <a:r>
              <a:rPr lang="zh-CN" altLang="en-US" dirty="0" smtClean="0"/>
              <a:t> 字段类型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32423"/>
              </p:ext>
            </p:extLst>
          </p:nvPr>
        </p:nvGraphicFramePr>
        <p:xfrm>
          <a:off x="838200" y="1825625"/>
          <a:ext cx="6485446" cy="18542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526665"/>
                <a:gridCol w="2345881"/>
                <a:gridCol w="1612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Dimensions</a:t>
                      </a:r>
                      <a:r>
                        <a:rPr lang="en-US" baseline="0" dirty="0" smtClean="0"/>
                        <a:t> &amp; Measures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Continuous</a:t>
                      </a:r>
                      <a:r>
                        <a:rPr lang="en-US" baseline="0" dirty="0" smtClean="0"/>
                        <a:t> &amp; Discrete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Dimensions</a:t>
                      </a:r>
                      <a:r>
                        <a:rPr lang="zh-CN" altLang="en-US" dirty="0" smtClean="0"/>
                        <a:t> 维度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Discrete</a:t>
                      </a:r>
                      <a:r>
                        <a:rPr lang="zh-CN" altLang="en-US" dirty="0" smtClean="0"/>
                        <a:t> 离散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Dimensions </a:t>
                      </a:r>
                      <a:r>
                        <a:rPr lang="zh-CN" altLang="en-US" dirty="0" smtClean="0"/>
                        <a:t>维度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Continuous</a:t>
                      </a:r>
                      <a:r>
                        <a:rPr lang="zh-CN" altLang="en-US" dirty="0" smtClean="0"/>
                        <a:t> 连续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Measures</a:t>
                      </a:r>
                      <a:r>
                        <a:rPr lang="zh-CN" altLang="en-US" dirty="0" smtClean="0"/>
                        <a:t> 度量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Discrete</a:t>
                      </a:r>
                      <a:r>
                        <a:rPr lang="zh-CN" altLang="en-US" dirty="0" smtClean="0"/>
                        <a:t> 离散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Measures </a:t>
                      </a:r>
                      <a:r>
                        <a:rPr lang="zh-CN" altLang="en-US" dirty="0" smtClean="0"/>
                        <a:t>度量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Continuous</a:t>
                      </a:r>
                      <a:r>
                        <a:rPr lang="zh-CN" altLang="en-US" dirty="0" smtClean="0"/>
                        <a:t> 连续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273300"/>
            <a:ext cx="1504950" cy="219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643187"/>
            <a:ext cx="1504950" cy="219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009899"/>
            <a:ext cx="1504950" cy="219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382961"/>
            <a:ext cx="1504950" cy="2190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10946" y="2555358"/>
            <a:ext cx="270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Only</a:t>
            </a:r>
            <a:r>
              <a:rPr lang="zh-CN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with</a:t>
            </a:r>
            <a:r>
              <a:rPr lang="zh-CN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Date</a:t>
            </a:r>
            <a:r>
              <a:rPr lang="zh-CN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dimensions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31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&amp;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Dimensions cannot be aggregated </a:t>
            </a:r>
            <a:r>
              <a:rPr lang="zh-CN" altLang="en-US" dirty="0"/>
              <a:t>维</a:t>
            </a:r>
            <a:r>
              <a:rPr lang="zh-CN" altLang="en-US" dirty="0" smtClean="0"/>
              <a:t>度不能进行</a:t>
            </a:r>
            <a:r>
              <a:rPr lang="zh-CN" altLang="en-US" dirty="0"/>
              <a:t>聚合</a:t>
            </a:r>
            <a:r>
              <a:rPr lang="en-US" dirty="0" smtClean="0"/>
              <a:t> </a:t>
            </a:r>
          </a:p>
          <a:p>
            <a:r>
              <a:rPr lang="en-US" dirty="0" smtClean="0"/>
              <a:t>Measures can be aggregated</a:t>
            </a:r>
            <a:r>
              <a:rPr lang="zh-CN" altLang="en-US" dirty="0" smtClean="0"/>
              <a:t> 度量能进行聚合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9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&amp; Measures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37889"/>
          <a:stretch/>
        </p:blipFill>
        <p:spPr>
          <a:xfrm>
            <a:off x="6477794" y="2505041"/>
            <a:ext cx="4572000" cy="4769325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37889"/>
          <a:stretch/>
        </p:blipFill>
        <p:spPr>
          <a:xfrm>
            <a:off x="839788" y="2505075"/>
            <a:ext cx="4572000" cy="4769291"/>
          </a:xfrm>
          <a:prstGeom prst="rect">
            <a:avLst/>
          </a:prstGeom>
        </p:spPr>
      </p:pic>
      <p:sp>
        <p:nvSpPr>
          <p:cNvPr id="9" name="Frame 8"/>
          <p:cNvSpPr/>
          <p:nvPr/>
        </p:nvSpPr>
        <p:spPr>
          <a:xfrm>
            <a:off x="1843088" y="3175000"/>
            <a:ext cx="1282700" cy="330200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7468394" y="3175000"/>
            <a:ext cx="1282700" cy="330200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32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&amp; Measures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Dimensions CANNOT be aggregated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Measures CAN be aggregated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37889"/>
          <a:stretch/>
        </p:blipFill>
        <p:spPr>
          <a:xfrm>
            <a:off x="6477794" y="2505041"/>
            <a:ext cx="4572000" cy="4769325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37889"/>
          <a:stretch/>
        </p:blipFill>
        <p:spPr>
          <a:xfrm>
            <a:off x="839788" y="2505075"/>
            <a:ext cx="4572000" cy="4769291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2286000" y="2442806"/>
            <a:ext cx="670719" cy="871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734300" y="2442806"/>
            <a:ext cx="100013" cy="871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07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</a:t>
            </a:r>
            <a:r>
              <a:rPr lang="en-US" baseline="0" dirty="0" smtClean="0"/>
              <a:t> &amp; Discrete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 fields produce axes </a:t>
            </a:r>
            <a:r>
              <a:rPr lang="zh-CN" altLang="en-US" dirty="0" smtClean="0"/>
              <a:t>连续字段</a:t>
            </a:r>
            <a:r>
              <a:rPr lang="zh-CN" altLang="en-US" dirty="0"/>
              <a:t>生成</a:t>
            </a:r>
            <a:r>
              <a:rPr lang="zh-CN" altLang="en-US" dirty="0" smtClean="0"/>
              <a:t>轴</a:t>
            </a:r>
            <a:endParaRPr lang="en-US" dirty="0" smtClean="0"/>
          </a:p>
          <a:p>
            <a:r>
              <a:rPr lang="en-US" dirty="0" smtClean="0"/>
              <a:t>Discrete fields create headers</a:t>
            </a:r>
            <a:r>
              <a:rPr lang="zh-CN" altLang="en-US" dirty="0" smtClean="0"/>
              <a:t> </a:t>
            </a:r>
            <a:r>
              <a:rPr lang="zh-CN" altLang="en-US" dirty="0"/>
              <a:t>离散字段创建</a:t>
            </a:r>
            <a:r>
              <a:rPr lang="zh-CN" altLang="en-US" dirty="0" smtClean="0"/>
              <a:t>标题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6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</a:t>
            </a:r>
            <a:r>
              <a:rPr lang="en-US" baseline="0" dirty="0" smtClean="0"/>
              <a:t> &amp; Discrete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7889"/>
          <a:stretch/>
        </p:blipFill>
        <p:spPr>
          <a:xfrm>
            <a:off x="1132681" y="2455736"/>
            <a:ext cx="4572000" cy="476929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38224"/>
          <a:stretch/>
        </p:blipFill>
        <p:spPr>
          <a:xfrm>
            <a:off x="6477794" y="2442807"/>
            <a:ext cx="4572000" cy="4795154"/>
          </a:xfrm>
          <a:prstGeom prst="rect">
            <a:avLst/>
          </a:prstGeom>
        </p:spPr>
      </p:pic>
      <p:sp>
        <p:nvSpPr>
          <p:cNvPr id="9" name="Frame 8"/>
          <p:cNvSpPr/>
          <p:nvPr/>
        </p:nvSpPr>
        <p:spPr>
          <a:xfrm>
            <a:off x="2120900" y="2857500"/>
            <a:ext cx="1282700" cy="330200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7442200" y="2857500"/>
            <a:ext cx="1282700" cy="330200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85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</a:t>
            </a:r>
            <a:r>
              <a:rPr lang="en-US" baseline="0" dirty="0" smtClean="0"/>
              <a:t> &amp; Discrete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Continuous fields produce AXES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7889"/>
          <a:stretch/>
        </p:blipFill>
        <p:spPr>
          <a:xfrm>
            <a:off x="1132681" y="2455736"/>
            <a:ext cx="4572000" cy="476929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Discrete fields create HEADERS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38224"/>
          <a:stretch/>
        </p:blipFill>
        <p:spPr>
          <a:xfrm>
            <a:off x="6477794" y="2442807"/>
            <a:ext cx="4572000" cy="479515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657600" y="2442807"/>
            <a:ext cx="876300" cy="4123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8407400" y="2442806"/>
            <a:ext cx="1130300" cy="110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6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479</Words>
  <Application>Microsoft Macintosh PowerPoint</Application>
  <PresentationFormat>Widescreen</PresentationFormat>
  <Paragraphs>183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Calibri Light</vt:lpstr>
      <vt:lpstr>DengXian</vt:lpstr>
      <vt:lpstr>DengXian Light</vt:lpstr>
      <vt:lpstr>Arial</vt:lpstr>
      <vt:lpstr>Office Theme</vt:lpstr>
      <vt:lpstr>Data Visualization with Tableau</vt:lpstr>
      <vt:lpstr>Tableau Data Type 数据类型</vt:lpstr>
      <vt:lpstr>Tableau Data Field 字段类型</vt:lpstr>
      <vt:lpstr>Dimensions &amp; Measures</vt:lpstr>
      <vt:lpstr>Dimensions &amp; Measures</vt:lpstr>
      <vt:lpstr>Dimensions &amp; Measures</vt:lpstr>
      <vt:lpstr>Continuous &amp; Discrete</vt:lpstr>
      <vt:lpstr>Continuous &amp; Discrete</vt:lpstr>
      <vt:lpstr>Continuous &amp; Discrete</vt:lpstr>
      <vt:lpstr>Tableau Data Field 字段类型 Quiz 1</vt:lpstr>
      <vt:lpstr>Tableau Data Field 字段类型 Quiz 1</vt:lpstr>
      <vt:lpstr>Tableau Data Field 字段类型 Quiz 2</vt:lpstr>
      <vt:lpstr>Tableau Data Field 字段类型 Quiz 2</vt:lpstr>
      <vt:lpstr>Tableau Data Field 字段类型 Quiz 3</vt:lpstr>
      <vt:lpstr>Tableau Data Field 字段类型 Quiz 3</vt:lpstr>
      <vt:lpstr>Basic Chart Types—Bar Chart 条形图</vt:lpstr>
      <vt:lpstr>Basic Chart Types—Line Chart 折线图</vt:lpstr>
      <vt:lpstr>Basic Chart Types—Scatter Plot 散点图</vt:lpstr>
      <vt:lpstr>Dimensionality of Data Visualization</vt:lpstr>
      <vt:lpstr>Dimensionality of Data Visualization</vt:lpstr>
      <vt:lpstr>Dimensionality of Data Visualization</vt:lpstr>
      <vt:lpstr>Dimensionality of Data Visualization</vt:lpstr>
      <vt:lpstr>Data Visualization Resources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with Tableau and Beyond</dc:title>
  <dc:creator>Zhenmao Wan</dc:creator>
  <cp:lastModifiedBy>Zhenmao Wan</cp:lastModifiedBy>
  <cp:revision>34</cp:revision>
  <dcterms:created xsi:type="dcterms:W3CDTF">2017-10-03T06:33:27Z</dcterms:created>
  <dcterms:modified xsi:type="dcterms:W3CDTF">2017-10-14T12:43:26Z</dcterms:modified>
</cp:coreProperties>
</file>