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4350" y="6013450"/>
            <a:ext cx="8629650" cy="1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20851"/>
            <a:ext cx="4927092" cy="644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26463" y="1269491"/>
            <a:ext cx="4687824" cy="644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0200" y="1799970"/>
            <a:ext cx="3661410" cy="453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3638" y="1799970"/>
            <a:ext cx="4093845" cy="454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6723" y="581914"/>
            <a:ext cx="46705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70" y="1567383"/>
            <a:ext cx="8528659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B622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136369"/>
            <a:ext cx="8629650" cy="1274064"/>
            <a:chOff x="514350" y="233172"/>
            <a:chExt cx="8629650" cy="1274064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233172"/>
              <a:ext cx="7764780" cy="1274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827" y="251460"/>
              <a:ext cx="4514087" cy="1114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82" y="260604"/>
              <a:ext cx="7632827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582" y="260604"/>
              <a:ext cx="7633334" cy="1143000"/>
            </a:xfrm>
            <a:custGeom>
              <a:avLst/>
              <a:gdLst/>
              <a:ahLst/>
              <a:cxnLst/>
              <a:rect l="l" t="t" r="r" b="b"/>
              <a:pathLst>
                <a:path w="7633334" h="1143000">
                  <a:moveTo>
                    <a:pt x="0" y="1143000"/>
                  </a:moveTo>
                  <a:lnTo>
                    <a:pt x="7632827" y="1143000"/>
                  </a:lnTo>
                  <a:lnTo>
                    <a:pt x="7632827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700">
              <a:solidFill>
                <a:srgbClr val="794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0601" y="267384"/>
              <a:ext cx="4438650" cy="1038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1331594" y="1844890"/>
            <a:ext cx="6336664" cy="35653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8BCFB-8E74-4B2B-9CFA-7EF305CA98A5}"/>
              </a:ext>
            </a:extLst>
          </p:cNvPr>
          <p:cNvSpPr txBox="1"/>
          <p:nvPr/>
        </p:nvSpPr>
        <p:spPr>
          <a:xfrm>
            <a:off x="2819400" y="55626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BY :- ABHISHEK AME </a:t>
            </a:r>
          </a:p>
          <a:p>
            <a:r>
              <a:rPr lang="en-US" sz="2800" b="1" dirty="0"/>
              <a:t>ROLL NO. :- </a:t>
            </a:r>
            <a:r>
              <a:rPr lang="en-IN" sz="2800" b="1" dirty="0">
                <a:solidFill>
                  <a:srgbClr val="5C5C5C"/>
                </a:solidFill>
                <a:effectLst/>
                <a:latin typeface="OpenSans-bold"/>
              </a:rPr>
              <a:t>18031001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073912"/>
            <a:ext cx="8358505" cy="323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93850" indent="-3429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5F3A13"/>
                </a:solidFill>
                <a:latin typeface="Arial"/>
                <a:cs typeface="Arial"/>
              </a:rPr>
              <a:t>Managerial Leadership influences</a:t>
            </a:r>
            <a:r>
              <a:rPr sz="3200" spc="-50" dirty="0">
                <a:solidFill>
                  <a:srgbClr val="5F3A1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F3A13"/>
                </a:solidFill>
                <a:latin typeface="Arial"/>
                <a:cs typeface="Arial"/>
              </a:rPr>
              <a:t>the  </a:t>
            </a:r>
            <a:r>
              <a:rPr sz="3200" spc="-5" dirty="0">
                <a:solidFill>
                  <a:srgbClr val="5F3A13"/>
                </a:solidFill>
                <a:latin typeface="Arial"/>
                <a:cs typeface="Arial"/>
              </a:rPr>
              <a:t>organisation </a:t>
            </a:r>
            <a:r>
              <a:rPr sz="3200" dirty="0">
                <a:solidFill>
                  <a:srgbClr val="5F3A13"/>
                </a:solidFill>
                <a:latin typeface="Arial"/>
                <a:cs typeface="Arial"/>
              </a:rPr>
              <a:t>in the </a:t>
            </a:r>
            <a:r>
              <a:rPr sz="3200" spc="-5" dirty="0">
                <a:solidFill>
                  <a:srgbClr val="5F3A13"/>
                </a:solidFill>
                <a:latin typeface="Arial"/>
                <a:cs typeface="Arial"/>
              </a:rPr>
              <a:t>following</a:t>
            </a:r>
            <a:r>
              <a:rPr sz="3200" spc="-85" dirty="0">
                <a:solidFill>
                  <a:srgbClr val="5F3A1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F3A13"/>
                </a:solidFill>
                <a:latin typeface="Arial"/>
                <a:cs typeface="Arial"/>
              </a:rPr>
              <a:t>ways: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031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Leading affects</a:t>
            </a:r>
            <a:r>
              <a:rPr sz="3200" spc="-45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Morale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Leading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is key to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effective</a:t>
            </a:r>
            <a:r>
              <a:rPr sz="3200" spc="-15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Communication</a:t>
            </a:r>
            <a:endParaRPr sz="3200">
              <a:latin typeface="Comic Sans MS"/>
              <a:cs typeface="Comic Sans MS"/>
            </a:endParaRPr>
          </a:p>
          <a:p>
            <a:pPr marL="355600" marR="398145" indent="-342900">
              <a:lnSpc>
                <a:spcPct val="100000"/>
              </a:lnSpc>
              <a:spcBef>
                <a:spcPts val="770"/>
              </a:spcBef>
              <a:buSzPct val="7031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Leading effectively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contributes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more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to  the bottom</a:t>
            </a:r>
            <a:r>
              <a:rPr sz="3200" spc="-10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line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4189" y="3861015"/>
            <a:ext cx="2575179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963167"/>
            <a:ext cx="8629650" cy="645160"/>
            <a:chOff x="514350" y="963167"/>
            <a:chExt cx="86296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4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3679" y="963167"/>
              <a:ext cx="4408932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444" y="2667457"/>
            <a:ext cx="8161020" cy="418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235" marR="12065" indent="-356235" algn="r">
              <a:lnSpc>
                <a:spcPct val="100000"/>
              </a:lnSpc>
              <a:spcBef>
                <a:spcPts val="105"/>
              </a:spcBef>
              <a:buSzPct val="60227"/>
              <a:buFont typeface="Wingdings"/>
              <a:buChar char=""/>
              <a:tabLst>
                <a:tab pos="356235" algn="l"/>
              </a:tabLst>
            </a:pP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Leadership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is the one</a:t>
            </a:r>
            <a:r>
              <a:rPr sz="4400" b="1" spc="-1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sz="4400" b="1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the 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most important </a:t>
            </a: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function</a:t>
            </a:r>
            <a:r>
              <a:rPr sz="4400" b="1" spc="-1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endParaRPr sz="4400">
              <a:latin typeface="Tahoma"/>
              <a:cs typeface="Tahoma"/>
            </a:endParaRPr>
          </a:p>
          <a:p>
            <a:pPr marR="8255" algn="r">
              <a:lnSpc>
                <a:spcPct val="100000"/>
              </a:lnSpc>
            </a:pP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management.</a:t>
            </a:r>
            <a:endParaRPr sz="4400">
              <a:latin typeface="Tahoma"/>
              <a:cs typeface="Tahoma"/>
            </a:endParaRPr>
          </a:p>
          <a:p>
            <a:pPr marL="616585" marR="5080" lvl="1" indent="-616585" algn="r">
              <a:lnSpc>
                <a:spcPct val="100000"/>
              </a:lnSpc>
              <a:spcBef>
                <a:spcPts val="1060"/>
              </a:spcBef>
              <a:buSzPct val="60227"/>
              <a:buFont typeface="Wingdings"/>
              <a:buChar char=""/>
              <a:tabLst>
                <a:tab pos="616585" algn="l"/>
              </a:tabLst>
            </a:pP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Leading</a:t>
            </a:r>
            <a:r>
              <a:rPr sz="4400" b="1" spc="-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involves</a:t>
            </a:r>
            <a:r>
              <a:rPr sz="4400" b="1" spc="-5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directing, 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influencing</a:t>
            </a:r>
            <a:r>
              <a:rPr sz="4400" b="1" spc="-7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&amp;</a:t>
            </a:r>
            <a:r>
              <a:rPr sz="4400" b="1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dirty="0">
                <a:solidFill>
                  <a:srgbClr val="00AF50"/>
                </a:solidFill>
                <a:latin typeface="Tahoma"/>
                <a:cs typeface="Tahoma"/>
              </a:rPr>
              <a:t>motivating  employees to</a:t>
            </a:r>
            <a:r>
              <a:rPr sz="4400" b="1" spc="-9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Tahoma"/>
                <a:cs typeface="Tahoma"/>
              </a:rPr>
              <a:t>perform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514" y="260604"/>
            <a:ext cx="2520315" cy="2520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4459" y="175895"/>
            <a:ext cx="3766185" cy="6682105"/>
            <a:chOff x="5204459" y="175895"/>
            <a:chExt cx="3766185" cy="6682105"/>
          </a:xfrm>
        </p:grpSpPr>
        <p:sp>
          <p:nvSpPr>
            <p:cNvPr id="3" name="object 3"/>
            <p:cNvSpPr/>
            <p:nvPr/>
          </p:nvSpPr>
          <p:spPr>
            <a:xfrm>
              <a:off x="5204459" y="3857242"/>
              <a:ext cx="3765803" cy="30007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28843" y="188595"/>
              <a:ext cx="3725036" cy="3657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3730" y="182245"/>
              <a:ext cx="3746500" cy="3670300"/>
            </a:xfrm>
            <a:custGeom>
              <a:avLst/>
              <a:gdLst/>
              <a:ahLst/>
              <a:cxnLst/>
              <a:rect l="l" t="t" r="r" b="b"/>
              <a:pathLst>
                <a:path w="3746500" h="3670300">
                  <a:moveTo>
                    <a:pt x="0" y="3670300"/>
                  </a:moveTo>
                  <a:lnTo>
                    <a:pt x="3746500" y="3670300"/>
                  </a:lnTo>
                  <a:lnTo>
                    <a:pt x="3746500" y="0"/>
                  </a:lnTo>
                  <a:lnTo>
                    <a:pt x="0" y="0"/>
                  </a:lnTo>
                  <a:lnTo>
                    <a:pt x="0" y="3670300"/>
                  </a:lnTo>
                  <a:close/>
                </a:path>
              </a:pathLst>
            </a:custGeom>
            <a:ln w="12700">
              <a:solidFill>
                <a:srgbClr val="FFDB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91895"/>
            <a:ext cx="3957828" cy="850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267" y="187909"/>
            <a:ext cx="333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>
                <a:latin typeface="Trebuchet MS"/>
                <a:cs typeface="Trebuchet MS"/>
              </a:rPr>
              <a:t>DEFINITION</a:t>
            </a:r>
            <a:r>
              <a:rPr sz="4800" spc="-380" dirty="0">
                <a:latin typeface="Trebuchet MS"/>
                <a:cs typeface="Trebuchet MS"/>
              </a:rPr>
              <a:t> </a:t>
            </a:r>
            <a:r>
              <a:rPr sz="4800" spc="-610" dirty="0">
                <a:latin typeface="Trebuchet MS"/>
                <a:cs typeface="Trebuchet MS"/>
              </a:rPr>
              <a:t>: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55" y="1378661"/>
            <a:ext cx="4660265" cy="441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According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to</a:t>
            </a:r>
            <a:r>
              <a:rPr sz="3200" spc="-1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Peter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Drucker, “ Leadership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is 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shifting of own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vision to 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higher sights,the</a:t>
            </a:r>
            <a:r>
              <a:rPr sz="3200" spc="-6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raising 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of man’s performance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to 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higher standards,the 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building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of man’s  personality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beyond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its  </a:t>
            </a:r>
            <a:r>
              <a:rPr sz="3200" spc="-5" dirty="0">
                <a:solidFill>
                  <a:srgbClr val="00AF50"/>
                </a:solidFill>
                <a:latin typeface="Comic Sans MS"/>
                <a:cs typeface="Comic Sans MS"/>
              </a:rPr>
              <a:t>normal</a:t>
            </a:r>
            <a:r>
              <a:rPr sz="3200" spc="-1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AF50"/>
                </a:solidFill>
                <a:latin typeface="Comic Sans MS"/>
                <a:cs typeface="Comic Sans MS"/>
              </a:rPr>
              <a:t>limitations.”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79235" y="3749040"/>
            <a:ext cx="2336800" cy="1290955"/>
            <a:chOff x="6079235" y="3749040"/>
            <a:chExt cx="2336800" cy="1290955"/>
          </a:xfrm>
        </p:grpSpPr>
        <p:sp>
          <p:nvSpPr>
            <p:cNvPr id="10" name="object 10"/>
            <p:cNvSpPr/>
            <p:nvPr/>
          </p:nvSpPr>
          <p:spPr>
            <a:xfrm>
              <a:off x="6371843" y="3749040"/>
              <a:ext cx="1874520" cy="742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9235" y="4297680"/>
              <a:ext cx="2336291" cy="7421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0613" y="4018407"/>
              <a:ext cx="1128903" cy="3448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7751" y="4567047"/>
              <a:ext cx="1714373" cy="3448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848867"/>
            <a:ext cx="8629650" cy="645160"/>
            <a:chOff x="514350" y="848867"/>
            <a:chExt cx="86296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4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9704" y="848867"/>
              <a:ext cx="5721096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5344" y="472185"/>
            <a:ext cx="517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  <a:latin typeface="Arial"/>
                <a:cs typeface="Arial"/>
              </a:rPr>
              <a:t>WHO IS A</a:t>
            </a:r>
            <a:r>
              <a:rPr spc="-2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6F2F9F"/>
                </a:solidFill>
                <a:latin typeface="Arial"/>
                <a:cs typeface="Arial"/>
              </a:rPr>
              <a:t>LEADER......?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68666"/>
            <a:ext cx="7803515" cy="38309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One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that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leads or</a:t>
            </a:r>
            <a:r>
              <a:rPr sz="3200" spc="-45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guides.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1B622C"/>
              </a:buClr>
              <a:buSzPct val="70312"/>
              <a:buFont typeface="Wingdings"/>
              <a:buChar char=""/>
              <a:tabLst>
                <a:tab pos="530860" algn="l"/>
                <a:tab pos="531495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One who is in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charge or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in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command of 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others.</a:t>
            </a:r>
            <a:endParaRPr sz="3200">
              <a:latin typeface="Comic Sans MS"/>
              <a:cs typeface="Comic Sans MS"/>
            </a:endParaRPr>
          </a:p>
          <a:p>
            <a:pPr marL="355600" marR="807085" indent="-342900">
              <a:lnSpc>
                <a:spcPct val="100000"/>
              </a:lnSpc>
              <a:spcBef>
                <a:spcPts val="770"/>
              </a:spcBef>
              <a:buClr>
                <a:srgbClr val="1B622C"/>
              </a:buClr>
              <a:buSzPct val="70312"/>
              <a:buFont typeface="Wingdings"/>
              <a:buChar char=""/>
              <a:tabLst>
                <a:tab pos="530860" algn="l"/>
                <a:tab pos="531495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One who heads a political party</a:t>
            </a:r>
            <a:r>
              <a:rPr sz="3200" spc="-85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or  organization.</a:t>
            </a:r>
            <a:endParaRPr sz="3200">
              <a:latin typeface="Comic Sans MS"/>
              <a:cs typeface="Comic Sans MS"/>
            </a:endParaRPr>
          </a:p>
          <a:p>
            <a:pPr marL="355600" marR="1154430" indent="-342900">
              <a:lnSpc>
                <a:spcPct val="100000"/>
              </a:lnSpc>
              <a:spcBef>
                <a:spcPts val="770"/>
              </a:spcBef>
              <a:buClr>
                <a:srgbClr val="1B622C"/>
              </a:buClr>
              <a:buSzPct val="70312"/>
              <a:buFont typeface="Wingdings"/>
              <a:buChar char=""/>
              <a:tabLst>
                <a:tab pos="530860" algn="l"/>
                <a:tab pos="531495" algn="l"/>
              </a:tabLst>
            </a:pPr>
            <a:r>
              <a:rPr dirty="0"/>
              <a:t>	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One who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has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influence or</a:t>
            </a:r>
            <a:r>
              <a:rPr sz="3200" spc="-95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power,  especially of a political</a:t>
            </a:r>
            <a:r>
              <a:rPr sz="3200" spc="-50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nature.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197" y="188595"/>
            <a:ext cx="2736342" cy="201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952500"/>
            <a:ext cx="9036050" cy="645160"/>
            <a:chOff x="108204" y="952500"/>
            <a:chExt cx="90360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952500"/>
              <a:ext cx="6669024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5998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0" dirty="0">
                <a:solidFill>
                  <a:srgbClr val="4E3A2F"/>
                </a:solidFill>
                <a:latin typeface="Trebuchet MS"/>
                <a:cs typeface="Trebuchet MS"/>
              </a:rPr>
              <a:t>CHARACTERS </a:t>
            </a:r>
            <a:r>
              <a:rPr b="0" spc="-90" dirty="0">
                <a:solidFill>
                  <a:srgbClr val="4E3A2F"/>
                </a:solidFill>
                <a:latin typeface="Trebuchet MS"/>
                <a:cs typeface="Trebuchet MS"/>
              </a:rPr>
              <a:t>OF</a:t>
            </a:r>
            <a:r>
              <a:rPr b="0" spc="-415" dirty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b="0" spc="70" dirty="0">
                <a:solidFill>
                  <a:srgbClr val="4E3A2F"/>
                </a:solidFill>
                <a:latin typeface="Trebuchet MS"/>
                <a:cs typeface="Trebuchet MS"/>
              </a:rPr>
              <a:t>LEADERSHIP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77810"/>
            <a:ext cx="4447540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B622C"/>
                </a:solidFill>
                <a:latin typeface="Arial"/>
                <a:cs typeface="Arial"/>
              </a:rPr>
              <a:t>Empathy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Arial"/>
                <a:cs typeface="Arial"/>
              </a:rPr>
              <a:t>Consistancy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B622C"/>
                </a:solidFill>
                <a:latin typeface="Arial"/>
                <a:cs typeface="Arial"/>
              </a:rPr>
              <a:t>Honesty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Arial"/>
                <a:cs typeface="Arial"/>
              </a:rPr>
              <a:t>Direction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B622C"/>
                </a:solidFill>
                <a:latin typeface="Arial"/>
                <a:cs typeface="Arial"/>
              </a:rPr>
              <a:t>Communication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Arial"/>
                <a:cs typeface="Arial"/>
              </a:rPr>
              <a:t>Needs support from</a:t>
            </a:r>
            <a:r>
              <a:rPr sz="3200" spc="-180" dirty="0">
                <a:solidFill>
                  <a:srgbClr val="1B622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B622C"/>
                </a:solidFill>
                <a:latin typeface="Arial"/>
                <a:cs typeface="Arial"/>
              </a:rPr>
              <a:t>all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Arial"/>
                <a:cs typeface="Arial"/>
              </a:rPr>
              <a:t>Assume</a:t>
            </a:r>
            <a:r>
              <a:rPr sz="3200" spc="-55" dirty="0">
                <a:solidFill>
                  <a:srgbClr val="1B622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B622C"/>
                </a:solidFill>
                <a:latin typeface="Arial"/>
                <a:cs typeface="Arial"/>
              </a:rPr>
              <a:t>obligation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9946" y="1340738"/>
            <a:ext cx="4797933" cy="2592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54584"/>
            <a:ext cx="5476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DIFFERENCE</a:t>
            </a:r>
            <a:r>
              <a:rPr spc="-5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BETWEEN</a:t>
            </a:r>
          </a:p>
          <a:p>
            <a:pPr marL="145605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MANAGER </a:t>
            </a:r>
            <a:r>
              <a:rPr dirty="0">
                <a:latin typeface="Carlito"/>
                <a:cs typeface="Carlito"/>
              </a:rPr>
              <a:t>&amp;</a:t>
            </a:r>
            <a:r>
              <a:rPr spc="-7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LEADER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MANAGER</a:t>
            </a:r>
          </a:p>
          <a:p>
            <a:pPr marL="355600" marR="688975" indent="-343535">
              <a:lnSpc>
                <a:spcPts val="2380"/>
              </a:lnSpc>
              <a:spcBef>
                <a:spcPts val="2335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Oversees the current  process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well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Must achieve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balance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Thinks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Comfortable with</a:t>
            </a:r>
            <a:r>
              <a:rPr sz="2200" spc="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control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ts val="2510"/>
              </a:lnSpc>
              <a:spcBef>
                <a:spcPts val="26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Problems are just that</a:t>
            </a:r>
            <a:r>
              <a:rPr sz="22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need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resolusion</a:t>
            </a:r>
            <a:r>
              <a:rPr sz="2200" spc="-14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ASAP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Procedure </a:t>
            </a:r>
            <a:r>
              <a:rPr sz="2200" dirty="0">
                <a:solidFill>
                  <a:srgbClr val="4E3A2F"/>
                </a:solidFill>
                <a:latin typeface="Arial"/>
                <a:cs typeface="Arial"/>
              </a:rPr>
              <a:t>is</a:t>
            </a:r>
            <a:r>
              <a:rPr sz="2200" spc="-1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King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ts val="2380"/>
              </a:lnSpc>
              <a:spcBef>
                <a:spcPts val="560"/>
              </a:spcBef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Instructs as to technique &amp;  process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SzPct val="68181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4E3A2F"/>
                </a:solidFill>
                <a:latin typeface="Arial"/>
                <a:cs typeface="Arial"/>
              </a:rPr>
              <a:t>Impersonal,remote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LEADER</a:t>
            </a: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4E3A2F"/>
                </a:solidFill>
                <a:latin typeface="Arial"/>
                <a:cs typeface="Arial"/>
              </a:rPr>
              <a:t>Wants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to create the</a:t>
            </a:r>
            <a:r>
              <a:rPr sz="2400" spc="-2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future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Needs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make</a:t>
            </a:r>
            <a:r>
              <a:rPr sz="2400" spc="-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Thinks ideal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E3A2F"/>
                </a:solidFill>
                <a:latin typeface="Arial"/>
                <a:cs typeface="Arial"/>
              </a:rPr>
              <a:t>Welcomes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risks</a:t>
            </a:r>
            <a:endParaRPr sz="2400">
              <a:latin typeface="Arial"/>
              <a:cs typeface="Arial"/>
            </a:endParaRPr>
          </a:p>
          <a:p>
            <a:pPr marL="355600" marR="681355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Sees problems as  opportunities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is</a:t>
            </a:r>
            <a:r>
              <a:rPr sz="2400" spc="-3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patient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Substance </a:t>
            </a:r>
            <a:r>
              <a:rPr sz="2400" dirty="0">
                <a:solidFill>
                  <a:srgbClr val="4E3A2F"/>
                </a:solidFill>
                <a:latin typeface="Arial"/>
                <a:cs typeface="Arial"/>
              </a:rPr>
              <a:t>thumps the</a:t>
            </a:r>
            <a:r>
              <a:rPr sz="2400" spc="-6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King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4E3A2F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best college</a:t>
            </a:r>
            <a:r>
              <a:rPr sz="2400" spc="75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professor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6875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High emotional</a:t>
            </a:r>
            <a:r>
              <a:rPr sz="2400" spc="10" dirty="0">
                <a:solidFill>
                  <a:srgbClr val="4E3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Arial"/>
                <a:cs typeface="Arial"/>
              </a:rPr>
              <a:t>intelligence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6243" y="0"/>
            <a:ext cx="2627756" cy="174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952500"/>
            <a:ext cx="9036050" cy="645160"/>
            <a:chOff x="108204" y="952500"/>
            <a:chExt cx="903605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952500"/>
              <a:ext cx="6498336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575817"/>
            <a:ext cx="5949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IMPORTANCE </a:t>
            </a:r>
            <a:r>
              <a:rPr b="0" spc="-90" dirty="0">
                <a:latin typeface="Trebuchet MS"/>
                <a:cs typeface="Trebuchet MS"/>
              </a:rPr>
              <a:t>OF</a:t>
            </a:r>
            <a:r>
              <a:rPr b="0" spc="-434" dirty="0">
                <a:latin typeface="Trebuchet MS"/>
                <a:cs typeface="Trebuchet MS"/>
              </a:rPr>
              <a:t> </a:t>
            </a:r>
            <a:r>
              <a:rPr b="0" spc="75" dirty="0">
                <a:latin typeface="Trebuchet MS"/>
                <a:cs typeface="Trebuchet MS"/>
              </a:rPr>
              <a:t>LEADERSHIP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468666"/>
            <a:ext cx="4951730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Initiates</a:t>
            </a:r>
            <a:r>
              <a:rPr sz="3200" spc="-30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action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Motivation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Providing</a:t>
            </a:r>
            <a:r>
              <a:rPr sz="3200" spc="-25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guidance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Creating</a:t>
            </a:r>
            <a:r>
              <a:rPr sz="3200" spc="-40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confidence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Co-ordination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Effective</a:t>
            </a:r>
            <a:r>
              <a:rPr sz="3200" spc="-30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planning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Inspiration </a:t>
            </a:r>
            <a:r>
              <a:rPr sz="3200" dirty="0">
                <a:solidFill>
                  <a:srgbClr val="1B622C"/>
                </a:solidFill>
                <a:latin typeface="Comic Sans MS"/>
                <a:cs typeface="Comic Sans MS"/>
              </a:rPr>
              <a:t>&amp;</a:t>
            </a:r>
            <a:r>
              <a:rPr sz="3200" spc="-30" dirty="0">
                <a:solidFill>
                  <a:srgbClr val="1B622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1B622C"/>
                </a:solidFill>
                <a:latin typeface="Comic Sans MS"/>
                <a:cs typeface="Comic Sans MS"/>
              </a:rPr>
              <a:t>motivation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04053" y="1340738"/>
            <a:ext cx="2190750" cy="2085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6108" y="3716997"/>
            <a:ext cx="3707891" cy="2736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79" y="952500"/>
            <a:ext cx="8923020" cy="645160"/>
            <a:chOff x="220979" y="952500"/>
            <a:chExt cx="8923020" cy="645160"/>
          </a:xfrm>
        </p:grpSpPr>
        <p:sp>
          <p:nvSpPr>
            <p:cNvPr id="3" name="object 3"/>
            <p:cNvSpPr/>
            <p:nvPr/>
          </p:nvSpPr>
          <p:spPr>
            <a:xfrm>
              <a:off x="514350" y="1044575"/>
              <a:ext cx="8629650" cy="22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79" y="952500"/>
              <a:ext cx="4366260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6316" y="575817"/>
            <a:ext cx="3818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0" dirty="0">
                <a:solidFill>
                  <a:srgbClr val="4E3A2F"/>
                </a:solidFill>
                <a:latin typeface="Trebuchet MS"/>
                <a:cs typeface="Trebuchet MS"/>
              </a:rPr>
              <a:t>ROLE </a:t>
            </a:r>
            <a:r>
              <a:rPr b="0" spc="-90" dirty="0">
                <a:solidFill>
                  <a:srgbClr val="4E3A2F"/>
                </a:solidFill>
                <a:latin typeface="Trebuchet MS"/>
                <a:cs typeface="Trebuchet MS"/>
              </a:rPr>
              <a:t>OF </a:t>
            </a:r>
            <a:r>
              <a:rPr b="0" spc="45" dirty="0">
                <a:solidFill>
                  <a:srgbClr val="4E3A2F"/>
                </a:solidFill>
                <a:latin typeface="Trebuchet MS"/>
                <a:cs typeface="Trebuchet MS"/>
              </a:rPr>
              <a:t>A</a:t>
            </a:r>
            <a:r>
              <a:rPr b="0" spc="-550" dirty="0">
                <a:solidFill>
                  <a:srgbClr val="4E3A2F"/>
                </a:solidFill>
                <a:latin typeface="Trebuchet MS"/>
                <a:cs typeface="Trebuchet MS"/>
              </a:rPr>
              <a:t> </a:t>
            </a:r>
            <a:r>
              <a:rPr b="0" spc="65" dirty="0">
                <a:solidFill>
                  <a:srgbClr val="4E3A2F"/>
                </a:solidFill>
                <a:latin typeface="Trebuchet MS"/>
                <a:cs typeface="Trebuchet MS"/>
              </a:rPr>
              <a:t>LEADER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7825" marR="5080" indent="332105">
              <a:lnSpc>
                <a:spcPct val="99900"/>
              </a:lnSpc>
              <a:spcBef>
                <a:spcPts val="110"/>
              </a:spcBef>
              <a:tabLst>
                <a:tab pos="7089775" algn="l"/>
                <a:tab pos="7627620" algn="l"/>
              </a:tabLst>
            </a:pPr>
            <a:r>
              <a:rPr dirty="0"/>
              <a:t>A Leader’s </a:t>
            </a:r>
            <a:r>
              <a:rPr spc="-5" dirty="0"/>
              <a:t>role </a:t>
            </a:r>
            <a:r>
              <a:rPr dirty="0"/>
              <a:t>is always to ensure  his/her </a:t>
            </a:r>
            <a:r>
              <a:rPr spc="-5" dirty="0"/>
              <a:t>team </a:t>
            </a:r>
            <a:r>
              <a:rPr dirty="0"/>
              <a:t>achieves </a:t>
            </a:r>
            <a:r>
              <a:rPr spc="-5" dirty="0"/>
              <a:t>the task in </a:t>
            </a:r>
            <a:r>
              <a:rPr dirty="0"/>
              <a:t>hand,but  an effective leader will also ensure </a:t>
            </a:r>
            <a:r>
              <a:rPr spc="-5" dirty="0"/>
              <a:t>they  </a:t>
            </a:r>
            <a:r>
              <a:rPr dirty="0"/>
              <a:t>meet </a:t>
            </a:r>
            <a:r>
              <a:rPr spc="-5" dirty="0"/>
              <a:t>more</a:t>
            </a:r>
            <a:r>
              <a:rPr dirty="0"/>
              <a:t> subtle</a:t>
            </a:r>
            <a:r>
              <a:rPr spc="10" dirty="0"/>
              <a:t> </a:t>
            </a:r>
            <a:r>
              <a:rPr spc="-5" dirty="0"/>
              <a:t>requirement.......	</a:t>
            </a:r>
            <a:r>
              <a:rPr dirty="0"/>
              <a:t>:-	like</a:t>
            </a:r>
          </a:p>
        </p:txBody>
      </p:sp>
      <p:sp>
        <p:nvSpPr>
          <p:cNvPr id="7" name="object 7"/>
          <p:cNvSpPr/>
          <p:nvPr/>
        </p:nvSpPr>
        <p:spPr>
          <a:xfrm>
            <a:off x="251523" y="3861015"/>
            <a:ext cx="3312414" cy="2664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6108" y="3861015"/>
            <a:ext cx="3312414" cy="2592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044575"/>
            <a:ext cx="8629650" cy="2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256000"/>
            <a:ext cx="599313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271D17"/>
              </a:buClr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Strong</a:t>
            </a:r>
            <a:r>
              <a:rPr sz="3200" spc="-10" dirty="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focus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Integrity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Good </a:t>
            </a: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engagement with</a:t>
            </a:r>
            <a:r>
              <a:rPr sz="3200" spc="-60" dirty="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others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Looking </a:t>
            </a: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at the </a:t>
            </a: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bigger</a:t>
            </a:r>
            <a:r>
              <a:rPr sz="3200" spc="-30" dirty="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picture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4E3A2F"/>
                </a:solidFill>
                <a:latin typeface="Comic Sans MS"/>
                <a:cs typeface="Comic Sans MS"/>
              </a:rPr>
              <a:t>Resourcefulness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Organisational</a:t>
            </a:r>
            <a:r>
              <a:rPr sz="3200" spc="-40" dirty="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Clout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0312"/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Effective</a:t>
            </a:r>
            <a:r>
              <a:rPr sz="3200" spc="-30" dirty="0">
                <a:solidFill>
                  <a:srgbClr val="4E3A2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4E3A2F"/>
                </a:solidFill>
                <a:latin typeface="Comic Sans MS"/>
                <a:cs typeface="Comic Sans MS"/>
              </a:rPr>
              <a:t>communication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2045" y="188595"/>
            <a:ext cx="4032504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298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Carlito</vt:lpstr>
      <vt:lpstr>Comic Sans MS</vt:lpstr>
      <vt:lpstr>OpenSans-bold</vt:lpstr>
      <vt:lpstr>Tahoma</vt:lpstr>
      <vt:lpstr>Trebuchet MS</vt:lpstr>
      <vt:lpstr>Verdana</vt:lpstr>
      <vt:lpstr>Wingdings</vt:lpstr>
      <vt:lpstr>Office Theme</vt:lpstr>
      <vt:lpstr>PowerPoint Presentation</vt:lpstr>
      <vt:lpstr>INTRODUCTION</vt:lpstr>
      <vt:lpstr>DEFINITION :</vt:lpstr>
      <vt:lpstr>WHO IS A LEADER......?</vt:lpstr>
      <vt:lpstr>CHARACTERS OF LEADERSHIP</vt:lpstr>
      <vt:lpstr>DIFFERENCE BETWEEN MANAGER &amp; LEADER</vt:lpstr>
      <vt:lpstr>IMPORTANCE OF LEADERSHIP</vt:lpstr>
      <vt:lpstr>ROLE OF A LEADER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Santosh Kumar</cp:lastModifiedBy>
  <cp:revision>1</cp:revision>
  <dcterms:created xsi:type="dcterms:W3CDTF">2021-05-17T15:10:56Z</dcterms:created>
  <dcterms:modified xsi:type="dcterms:W3CDTF">2021-05-17T15:20:04Z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2021-05-17T00:00:00Z</vt:filetime>
  </property>
</Properties>
</file>