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4350" y="6013450"/>
            <a:ext cx="8629650" cy="1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720851"/>
            <a:ext cx="4927092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26463" y="1269491"/>
            <a:ext cx="468782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30200" y="1799970"/>
            <a:ext cx="3661410" cy="453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23638" y="1799970"/>
            <a:ext cx="4093845" cy="454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6723" y="581914"/>
            <a:ext cx="467055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70" y="1567383"/>
            <a:ext cx="8528659" cy="197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233172"/>
            <a:ext cx="8629650" cy="1274445"/>
            <a:chOff x="514350" y="233172"/>
            <a:chExt cx="8629650" cy="1274445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2000" y="233172"/>
              <a:ext cx="7764780" cy="1274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33827" y="251460"/>
              <a:ext cx="4514087" cy="1114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7582" y="260604"/>
              <a:ext cx="7632827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7582" y="260604"/>
              <a:ext cx="7633334" cy="1143000"/>
            </a:xfrm>
            <a:custGeom>
              <a:avLst/>
              <a:gdLst/>
              <a:ahLst/>
              <a:cxnLst/>
              <a:rect l="l" t="t" r="r" b="b"/>
              <a:pathLst>
                <a:path w="7633334" h="1143000">
                  <a:moveTo>
                    <a:pt x="0" y="1143000"/>
                  </a:moveTo>
                  <a:lnTo>
                    <a:pt x="7632827" y="1143000"/>
                  </a:lnTo>
                  <a:lnTo>
                    <a:pt x="7632827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700">
              <a:solidFill>
                <a:srgbClr val="794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6975" y="247650"/>
              <a:ext cx="4438650" cy="1038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331594" y="1844890"/>
            <a:ext cx="6336664" cy="46804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1073912"/>
            <a:ext cx="8358505" cy="323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593850" indent="-3429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5F3A13"/>
                </a:solidFill>
                <a:latin typeface="Arial"/>
                <a:cs typeface="Arial"/>
              </a:rPr>
              <a:t>Managerial Leadership influences</a:t>
            </a:r>
            <a:r>
              <a:rPr dirty="0" sz="3200" spc="-50">
                <a:solidFill>
                  <a:srgbClr val="5F3A13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3A13"/>
                </a:solidFill>
                <a:latin typeface="Arial"/>
                <a:cs typeface="Arial"/>
              </a:rPr>
              <a:t>the  </a:t>
            </a:r>
            <a:r>
              <a:rPr dirty="0" sz="3200" spc="-5">
                <a:solidFill>
                  <a:srgbClr val="5F3A13"/>
                </a:solidFill>
                <a:latin typeface="Arial"/>
                <a:cs typeface="Arial"/>
              </a:rPr>
              <a:t>organisation </a:t>
            </a:r>
            <a:r>
              <a:rPr dirty="0" sz="3200">
                <a:solidFill>
                  <a:srgbClr val="5F3A13"/>
                </a:solidFill>
                <a:latin typeface="Arial"/>
                <a:cs typeface="Arial"/>
              </a:rPr>
              <a:t>in the </a:t>
            </a:r>
            <a:r>
              <a:rPr dirty="0" sz="3200" spc="-5">
                <a:solidFill>
                  <a:srgbClr val="5F3A13"/>
                </a:solidFill>
                <a:latin typeface="Arial"/>
                <a:cs typeface="Arial"/>
              </a:rPr>
              <a:t>following</a:t>
            </a:r>
            <a:r>
              <a:rPr dirty="0" sz="3200" spc="-85">
                <a:solidFill>
                  <a:srgbClr val="5F3A13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F3A13"/>
                </a:solidFill>
                <a:latin typeface="Arial"/>
                <a:cs typeface="Arial"/>
              </a:rPr>
              <a:t>ways: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031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Leading affects</a:t>
            </a:r>
            <a:r>
              <a:rPr dirty="0" sz="3200" spc="-45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Morale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Leading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is key to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effective</a:t>
            </a:r>
            <a:r>
              <a:rPr dirty="0" sz="3200" spc="-15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Communication</a:t>
            </a:r>
            <a:endParaRPr sz="3200">
              <a:latin typeface="Comic Sans MS"/>
              <a:cs typeface="Comic Sans MS"/>
            </a:endParaRPr>
          </a:p>
          <a:p>
            <a:pPr marL="355600" marR="398145" indent="-342900">
              <a:lnSpc>
                <a:spcPct val="100000"/>
              </a:lnSpc>
              <a:spcBef>
                <a:spcPts val="770"/>
              </a:spcBef>
              <a:buSzPct val="7031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Leading effectively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contributes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more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to  the bottom</a:t>
            </a:r>
            <a:r>
              <a:rPr dirty="0" sz="3200" spc="-1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line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4189" y="3861015"/>
            <a:ext cx="2575179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1213103"/>
            <a:ext cx="5975985" cy="1949450"/>
            <a:chOff x="612648" y="1213103"/>
            <a:chExt cx="5975985" cy="1949450"/>
          </a:xfrm>
        </p:grpSpPr>
        <p:sp>
          <p:nvSpPr>
            <p:cNvPr id="3" name="object 3"/>
            <p:cNvSpPr/>
            <p:nvPr/>
          </p:nvSpPr>
          <p:spPr>
            <a:xfrm>
              <a:off x="612648" y="1213103"/>
              <a:ext cx="5975604" cy="1949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28877" y="1671446"/>
              <a:ext cx="4913630" cy="1177290"/>
            </a:xfrm>
            <a:custGeom>
              <a:avLst/>
              <a:gdLst/>
              <a:ahLst/>
              <a:cxnLst/>
              <a:rect l="l" t="t" r="r" b="b"/>
              <a:pathLst>
                <a:path w="4913630" h="1177289">
                  <a:moveTo>
                    <a:pt x="4899431" y="393191"/>
                  </a:moveTo>
                  <a:lnTo>
                    <a:pt x="4806340" y="406907"/>
                  </a:lnTo>
                  <a:lnTo>
                    <a:pt x="4820056" y="499999"/>
                  </a:lnTo>
                  <a:lnTo>
                    <a:pt x="4913147" y="486282"/>
                  </a:lnTo>
                  <a:lnTo>
                    <a:pt x="4899431" y="393191"/>
                  </a:lnTo>
                  <a:close/>
                </a:path>
                <a:path w="4913630" h="1177289">
                  <a:moveTo>
                    <a:pt x="4675149" y="426085"/>
                  </a:moveTo>
                  <a:lnTo>
                    <a:pt x="4581677" y="439927"/>
                  </a:lnTo>
                  <a:lnTo>
                    <a:pt x="4595393" y="533018"/>
                  </a:lnTo>
                  <a:lnTo>
                    <a:pt x="4688865" y="519175"/>
                  </a:lnTo>
                  <a:lnTo>
                    <a:pt x="4675149" y="426085"/>
                  </a:lnTo>
                  <a:close/>
                </a:path>
                <a:path w="4913630" h="1177289">
                  <a:moveTo>
                    <a:pt x="4448835" y="459358"/>
                  </a:moveTo>
                  <a:lnTo>
                    <a:pt x="4355744" y="473075"/>
                  </a:lnTo>
                  <a:lnTo>
                    <a:pt x="4369460" y="566165"/>
                  </a:lnTo>
                  <a:lnTo>
                    <a:pt x="4462551" y="552450"/>
                  </a:lnTo>
                  <a:lnTo>
                    <a:pt x="4448835" y="459358"/>
                  </a:lnTo>
                  <a:close/>
                </a:path>
                <a:path w="4913630" h="1177289">
                  <a:moveTo>
                    <a:pt x="4222648" y="492632"/>
                  </a:moveTo>
                  <a:lnTo>
                    <a:pt x="4129557" y="506349"/>
                  </a:lnTo>
                  <a:lnTo>
                    <a:pt x="4143146" y="599439"/>
                  </a:lnTo>
                  <a:lnTo>
                    <a:pt x="4236237" y="585724"/>
                  </a:lnTo>
                  <a:lnTo>
                    <a:pt x="4222648" y="492632"/>
                  </a:lnTo>
                  <a:close/>
                </a:path>
                <a:path w="4913630" h="1177289">
                  <a:moveTo>
                    <a:pt x="1183030" y="538352"/>
                  </a:moveTo>
                  <a:lnTo>
                    <a:pt x="1079271" y="553592"/>
                  </a:lnTo>
                  <a:lnTo>
                    <a:pt x="961542" y="1067180"/>
                  </a:lnTo>
                  <a:lnTo>
                    <a:pt x="1065555" y="1051814"/>
                  </a:lnTo>
                  <a:lnTo>
                    <a:pt x="1089431" y="935608"/>
                  </a:lnTo>
                  <a:lnTo>
                    <a:pt x="1283487" y="907033"/>
                  </a:lnTo>
                  <a:lnTo>
                    <a:pt x="1397436" y="907033"/>
                  </a:lnTo>
                  <a:lnTo>
                    <a:pt x="1363905" y="849376"/>
                  </a:lnTo>
                  <a:lnTo>
                    <a:pt x="1107465" y="849376"/>
                  </a:lnTo>
                  <a:lnTo>
                    <a:pt x="1146581" y="659511"/>
                  </a:lnTo>
                  <a:lnTo>
                    <a:pt x="1253489" y="659511"/>
                  </a:lnTo>
                  <a:lnTo>
                    <a:pt x="1183030" y="538352"/>
                  </a:lnTo>
                  <a:close/>
                </a:path>
                <a:path w="4913630" h="1177289">
                  <a:moveTo>
                    <a:pt x="1397436" y="907033"/>
                  </a:moveTo>
                  <a:lnTo>
                    <a:pt x="1283487" y="907033"/>
                  </a:lnTo>
                  <a:lnTo>
                    <a:pt x="1342161" y="1011174"/>
                  </a:lnTo>
                  <a:lnTo>
                    <a:pt x="1448841" y="995426"/>
                  </a:lnTo>
                  <a:lnTo>
                    <a:pt x="1397436" y="907033"/>
                  </a:lnTo>
                  <a:close/>
                </a:path>
                <a:path w="4913630" h="1177289">
                  <a:moveTo>
                    <a:pt x="1525930" y="487933"/>
                  </a:moveTo>
                  <a:lnTo>
                    <a:pt x="1430426" y="502030"/>
                  </a:lnTo>
                  <a:lnTo>
                    <a:pt x="1501927" y="987678"/>
                  </a:lnTo>
                  <a:lnTo>
                    <a:pt x="1592986" y="974343"/>
                  </a:lnTo>
                  <a:lnTo>
                    <a:pt x="1546377" y="657605"/>
                  </a:lnTo>
                  <a:lnTo>
                    <a:pt x="1667567" y="657605"/>
                  </a:lnTo>
                  <a:lnTo>
                    <a:pt x="1525930" y="487933"/>
                  </a:lnTo>
                  <a:close/>
                </a:path>
                <a:path w="4913630" h="1177289">
                  <a:moveTo>
                    <a:pt x="1667567" y="657605"/>
                  </a:moveTo>
                  <a:lnTo>
                    <a:pt x="1546377" y="657605"/>
                  </a:lnTo>
                  <a:lnTo>
                    <a:pt x="1788820" y="945514"/>
                  </a:lnTo>
                  <a:lnTo>
                    <a:pt x="1887245" y="931037"/>
                  </a:lnTo>
                  <a:lnTo>
                    <a:pt x="1865462" y="783081"/>
                  </a:lnTo>
                  <a:lnTo>
                    <a:pt x="1772310" y="783081"/>
                  </a:lnTo>
                  <a:lnTo>
                    <a:pt x="1667567" y="657605"/>
                  </a:lnTo>
                  <a:close/>
                </a:path>
                <a:path w="4913630" h="1177289">
                  <a:moveTo>
                    <a:pt x="1253489" y="659511"/>
                  </a:moveTo>
                  <a:lnTo>
                    <a:pt x="1146581" y="659511"/>
                  </a:lnTo>
                  <a:lnTo>
                    <a:pt x="1240053" y="829817"/>
                  </a:lnTo>
                  <a:lnTo>
                    <a:pt x="1107465" y="849376"/>
                  </a:lnTo>
                  <a:lnTo>
                    <a:pt x="1363905" y="849376"/>
                  </a:lnTo>
                  <a:lnTo>
                    <a:pt x="1253489" y="659511"/>
                  </a:lnTo>
                  <a:close/>
                </a:path>
                <a:path w="4913630" h="1177289">
                  <a:moveTo>
                    <a:pt x="1815744" y="445388"/>
                  </a:moveTo>
                  <a:lnTo>
                    <a:pt x="1724685" y="458724"/>
                  </a:lnTo>
                  <a:lnTo>
                    <a:pt x="1772310" y="783081"/>
                  </a:lnTo>
                  <a:lnTo>
                    <a:pt x="1865462" y="783081"/>
                  </a:lnTo>
                  <a:lnTo>
                    <a:pt x="1815744" y="445388"/>
                  </a:lnTo>
                  <a:close/>
                </a:path>
                <a:path w="4913630" h="1177289">
                  <a:moveTo>
                    <a:pt x="3302219" y="222650"/>
                  </a:moveTo>
                  <a:lnTo>
                    <a:pt x="3250590" y="225932"/>
                  </a:lnTo>
                  <a:lnTo>
                    <a:pt x="3195472" y="238982"/>
                  </a:lnTo>
                  <a:lnTo>
                    <a:pt x="3148736" y="260603"/>
                  </a:lnTo>
                  <a:lnTo>
                    <a:pt x="3105016" y="297608"/>
                  </a:lnTo>
                  <a:lnTo>
                    <a:pt x="3081061" y="330781"/>
                  </a:lnTo>
                  <a:lnTo>
                    <a:pt x="3063344" y="367409"/>
                  </a:lnTo>
                  <a:lnTo>
                    <a:pt x="3051158" y="414912"/>
                  </a:lnTo>
                  <a:lnTo>
                    <a:pt x="3048581" y="445579"/>
                  </a:lnTo>
                  <a:lnTo>
                    <a:pt x="3049218" y="478817"/>
                  </a:lnTo>
                  <a:lnTo>
                    <a:pt x="3065130" y="568898"/>
                  </a:lnTo>
                  <a:lnTo>
                    <a:pt x="3084252" y="615775"/>
                  </a:lnTo>
                  <a:lnTo>
                    <a:pt x="3110469" y="655246"/>
                  </a:lnTo>
                  <a:lnTo>
                    <a:pt x="3143783" y="687324"/>
                  </a:lnTo>
                  <a:lnTo>
                    <a:pt x="3182792" y="711088"/>
                  </a:lnTo>
                  <a:lnTo>
                    <a:pt x="3226111" y="725804"/>
                  </a:lnTo>
                  <a:lnTo>
                    <a:pt x="3273763" y="731472"/>
                  </a:lnTo>
                  <a:lnTo>
                    <a:pt x="3325774" y="728090"/>
                  </a:lnTo>
                  <a:lnTo>
                    <a:pt x="3375994" y="716444"/>
                  </a:lnTo>
                  <a:lnTo>
                    <a:pt x="3419595" y="697309"/>
                  </a:lnTo>
                  <a:lnTo>
                    <a:pt x="3456576" y="670673"/>
                  </a:lnTo>
                  <a:lnTo>
                    <a:pt x="3478760" y="645721"/>
                  </a:lnTo>
                  <a:lnTo>
                    <a:pt x="3284640" y="645721"/>
                  </a:lnTo>
                  <a:lnTo>
                    <a:pt x="3258004" y="641492"/>
                  </a:lnTo>
                  <a:lnTo>
                    <a:pt x="3210077" y="615950"/>
                  </a:lnTo>
                  <a:lnTo>
                    <a:pt x="3173771" y="567578"/>
                  </a:lnTo>
                  <a:lnTo>
                    <a:pt x="3153562" y="496442"/>
                  </a:lnTo>
                  <a:lnTo>
                    <a:pt x="3150159" y="456840"/>
                  </a:lnTo>
                  <a:lnTo>
                    <a:pt x="3152149" y="421846"/>
                  </a:lnTo>
                  <a:lnTo>
                    <a:pt x="3172358" y="365632"/>
                  </a:lnTo>
                  <a:lnTo>
                    <a:pt x="3210712" y="328104"/>
                  </a:lnTo>
                  <a:lnTo>
                    <a:pt x="3263925" y="309625"/>
                  </a:lnTo>
                  <a:lnTo>
                    <a:pt x="3293095" y="308008"/>
                  </a:lnTo>
                  <a:lnTo>
                    <a:pt x="3471181" y="308008"/>
                  </a:lnTo>
                  <a:lnTo>
                    <a:pt x="3465726" y="299745"/>
                  </a:lnTo>
                  <a:lnTo>
                    <a:pt x="3432200" y="267335"/>
                  </a:lnTo>
                  <a:lnTo>
                    <a:pt x="3393001" y="243328"/>
                  </a:lnTo>
                  <a:lnTo>
                    <a:pt x="3349682" y="228441"/>
                  </a:lnTo>
                  <a:lnTo>
                    <a:pt x="3302219" y="222650"/>
                  </a:lnTo>
                  <a:close/>
                </a:path>
                <a:path w="4913630" h="1177289">
                  <a:moveTo>
                    <a:pt x="3471181" y="308008"/>
                  </a:moveTo>
                  <a:lnTo>
                    <a:pt x="3293095" y="308008"/>
                  </a:lnTo>
                  <a:lnTo>
                    <a:pt x="3320027" y="311927"/>
                  </a:lnTo>
                  <a:lnTo>
                    <a:pt x="3344721" y="321395"/>
                  </a:lnTo>
                  <a:lnTo>
                    <a:pt x="3386609" y="357306"/>
                  </a:lnTo>
                  <a:lnTo>
                    <a:pt x="3414092" y="416933"/>
                  </a:lnTo>
                  <a:lnTo>
                    <a:pt x="3422167" y="455675"/>
                  </a:lnTo>
                  <a:lnTo>
                    <a:pt x="3425620" y="495585"/>
                  </a:lnTo>
                  <a:lnTo>
                    <a:pt x="3423596" y="530923"/>
                  </a:lnTo>
                  <a:lnTo>
                    <a:pt x="3403117" y="587882"/>
                  </a:lnTo>
                  <a:lnTo>
                    <a:pt x="3364906" y="625887"/>
                  </a:lnTo>
                  <a:lnTo>
                    <a:pt x="3313074" y="644270"/>
                  </a:lnTo>
                  <a:lnTo>
                    <a:pt x="3284640" y="645721"/>
                  </a:lnTo>
                  <a:lnTo>
                    <a:pt x="3478760" y="645721"/>
                  </a:lnTo>
                  <a:lnTo>
                    <a:pt x="3486937" y="636524"/>
                  </a:lnTo>
                  <a:lnTo>
                    <a:pt x="3509535" y="595997"/>
                  </a:lnTo>
                  <a:lnTo>
                    <a:pt x="3523227" y="550243"/>
                  </a:lnTo>
                  <a:lnTo>
                    <a:pt x="3528013" y="499274"/>
                  </a:lnTo>
                  <a:lnTo>
                    <a:pt x="3523894" y="443102"/>
                  </a:lnTo>
                  <a:lnTo>
                    <a:pt x="3511585" y="387617"/>
                  </a:lnTo>
                  <a:lnTo>
                    <a:pt x="3492192" y="339836"/>
                  </a:lnTo>
                  <a:lnTo>
                    <a:pt x="3471181" y="308008"/>
                  </a:lnTo>
                  <a:close/>
                </a:path>
                <a:path w="4913630" h="1177289">
                  <a:moveTo>
                    <a:pt x="4845329" y="0"/>
                  </a:moveTo>
                  <a:lnTo>
                    <a:pt x="4744618" y="14858"/>
                  </a:lnTo>
                  <a:lnTo>
                    <a:pt x="4761382" y="128777"/>
                  </a:lnTo>
                  <a:lnTo>
                    <a:pt x="4821834" y="371728"/>
                  </a:lnTo>
                  <a:lnTo>
                    <a:pt x="4874539" y="363981"/>
                  </a:lnTo>
                  <a:lnTo>
                    <a:pt x="4862093" y="114045"/>
                  </a:lnTo>
                  <a:lnTo>
                    <a:pt x="4845329" y="0"/>
                  </a:lnTo>
                  <a:close/>
                </a:path>
                <a:path w="4913630" h="1177289">
                  <a:moveTo>
                    <a:pt x="3661943" y="173989"/>
                  </a:moveTo>
                  <a:lnTo>
                    <a:pt x="3563899" y="188467"/>
                  </a:lnTo>
                  <a:lnTo>
                    <a:pt x="3601999" y="447548"/>
                  </a:lnTo>
                  <a:lnTo>
                    <a:pt x="3608218" y="485669"/>
                  </a:lnTo>
                  <a:lnTo>
                    <a:pt x="3622037" y="546578"/>
                  </a:lnTo>
                  <a:lnTo>
                    <a:pt x="3635900" y="582656"/>
                  </a:lnTo>
                  <a:lnTo>
                    <a:pt x="3665118" y="619125"/>
                  </a:lnTo>
                  <a:lnTo>
                    <a:pt x="3709748" y="646378"/>
                  </a:lnTo>
                  <a:lnTo>
                    <a:pt x="3749208" y="656570"/>
                  </a:lnTo>
                  <a:lnTo>
                    <a:pt x="3774211" y="658018"/>
                  </a:lnTo>
                  <a:lnTo>
                    <a:pt x="3803119" y="656847"/>
                  </a:lnTo>
                  <a:lnTo>
                    <a:pt x="3863274" y="648106"/>
                  </a:lnTo>
                  <a:lnTo>
                    <a:pt x="3908906" y="633870"/>
                  </a:lnTo>
                  <a:lnTo>
                    <a:pt x="3943032" y="614084"/>
                  </a:lnTo>
                  <a:lnTo>
                    <a:pt x="3978554" y="576579"/>
                  </a:lnTo>
                  <a:lnTo>
                    <a:pt x="3981360" y="571408"/>
                  </a:lnTo>
                  <a:lnTo>
                    <a:pt x="3800994" y="571408"/>
                  </a:lnTo>
                  <a:lnTo>
                    <a:pt x="3783244" y="570547"/>
                  </a:lnTo>
                  <a:lnTo>
                    <a:pt x="3741014" y="552942"/>
                  </a:lnTo>
                  <a:lnTo>
                    <a:pt x="3716172" y="517651"/>
                  </a:lnTo>
                  <a:lnTo>
                    <a:pt x="3705028" y="465556"/>
                  </a:lnTo>
                  <a:lnTo>
                    <a:pt x="3700551" y="437006"/>
                  </a:lnTo>
                  <a:lnTo>
                    <a:pt x="3661943" y="173989"/>
                  </a:lnTo>
                  <a:close/>
                </a:path>
                <a:path w="4913630" h="1177289">
                  <a:moveTo>
                    <a:pt x="3951122" y="131444"/>
                  </a:moveTo>
                  <a:lnTo>
                    <a:pt x="3853078" y="145923"/>
                  </a:lnTo>
                  <a:lnTo>
                    <a:pt x="3892575" y="414527"/>
                  </a:lnTo>
                  <a:lnTo>
                    <a:pt x="3896270" y="441366"/>
                  </a:lnTo>
                  <a:lnTo>
                    <a:pt x="3898798" y="464169"/>
                  </a:lnTo>
                  <a:lnTo>
                    <a:pt x="3900183" y="482947"/>
                  </a:lnTo>
                  <a:lnTo>
                    <a:pt x="3900449" y="497713"/>
                  </a:lnTo>
                  <a:lnTo>
                    <a:pt x="3898967" y="510141"/>
                  </a:lnTo>
                  <a:lnTo>
                    <a:pt x="3870251" y="552523"/>
                  </a:lnTo>
                  <a:lnTo>
                    <a:pt x="3820566" y="569722"/>
                  </a:lnTo>
                  <a:lnTo>
                    <a:pt x="3800994" y="571408"/>
                  </a:lnTo>
                  <a:lnTo>
                    <a:pt x="3981360" y="571408"/>
                  </a:lnTo>
                  <a:lnTo>
                    <a:pt x="3996610" y="529377"/>
                  </a:lnTo>
                  <a:lnTo>
                    <a:pt x="3999233" y="489565"/>
                  </a:lnTo>
                  <a:lnTo>
                    <a:pt x="3997652" y="461517"/>
                  </a:lnTo>
                  <a:lnTo>
                    <a:pt x="3994141" y="427184"/>
                  </a:lnTo>
                  <a:lnTo>
                    <a:pt x="3988714" y="386588"/>
                  </a:lnTo>
                  <a:lnTo>
                    <a:pt x="3951122" y="131444"/>
                  </a:lnTo>
                  <a:close/>
                </a:path>
                <a:path w="4913630" h="1177289">
                  <a:moveTo>
                    <a:pt x="2649118" y="322833"/>
                  </a:moveTo>
                  <a:lnTo>
                    <a:pt x="2534056" y="339725"/>
                  </a:lnTo>
                  <a:lnTo>
                    <a:pt x="2753385" y="594867"/>
                  </a:lnTo>
                  <a:lnTo>
                    <a:pt x="2783357" y="799338"/>
                  </a:lnTo>
                  <a:lnTo>
                    <a:pt x="2881147" y="784987"/>
                  </a:lnTo>
                  <a:lnTo>
                    <a:pt x="2851175" y="581151"/>
                  </a:lnTo>
                  <a:lnTo>
                    <a:pt x="2888094" y="498220"/>
                  </a:lnTo>
                  <a:lnTo>
                    <a:pt x="2791612" y="498220"/>
                  </a:lnTo>
                  <a:lnTo>
                    <a:pt x="2649118" y="322833"/>
                  </a:lnTo>
                  <a:close/>
                </a:path>
                <a:path w="4913630" h="1177289">
                  <a:moveTo>
                    <a:pt x="2988335" y="273050"/>
                  </a:moveTo>
                  <a:lnTo>
                    <a:pt x="2875305" y="289560"/>
                  </a:lnTo>
                  <a:lnTo>
                    <a:pt x="2791612" y="498220"/>
                  </a:lnTo>
                  <a:lnTo>
                    <a:pt x="2888094" y="498220"/>
                  </a:lnTo>
                  <a:lnTo>
                    <a:pt x="2988335" y="273050"/>
                  </a:lnTo>
                  <a:close/>
                </a:path>
                <a:path w="4913630" h="1177289">
                  <a:moveTo>
                    <a:pt x="2018944" y="415543"/>
                  </a:moveTo>
                  <a:lnTo>
                    <a:pt x="1920900" y="429894"/>
                  </a:lnTo>
                  <a:lnTo>
                    <a:pt x="1992274" y="915669"/>
                  </a:lnTo>
                  <a:lnTo>
                    <a:pt x="2090318" y="901191"/>
                  </a:lnTo>
                  <a:lnTo>
                    <a:pt x="2068728" y="754379"/>
                  </a:lnTo>
                  <a:lnTo>
                    <a:pt x="2136292" y="661542"/>
                  </a:lnTo>
                  <a:lnTo>
                    <a:pt x="2262981" y="661542"/>
                  </a:lnTo>
                  <a:lnTo>
                    <a:pt x="2236236" y="631189"/>
                  </a:lnTo>
                  <a:lnTo>
                    <a:pt x="2050567" y="631189"/>
                  </a:lnTo>
                  <a:lnTo>
                    <a:pt x="2018944" y="415543"/>
                  </a:lnTo>
                  <a:close/>
                </a:path>
                <a:path w="4913630" h="1177289">
                  <a:moveTo>
                    <a:pt x="2262981" y="661542"/>
                  </a:moveTo>
                  <a:lnTo>
                    <a:pt x="2136292" y="661542"/>
                  </a:lnTo>
                  <a:lnTo>
                    <a:pt x="2303297" y="869823"/>
                  </a:lnTo>
                  <a:lnTo>
                    <a:pt x="2430170" y="851280"/>
                  </a:lnTo>
                  <a:lnTo>
                    <a:pt x="2262981" y="661542"/>
                  </a:lnTo>
                  <a:close/>
                </a:path>
                <a:path w="4913630" h="1177289">
                  <a:moveTo>
                    <a:pt x="2348890" y="367029"/>
                  </a:moveTo>
                  <a:lnTo>
                    <a:pt x="2217064" y="386333"/>
                  </a:lnTo>
                  <a:lnTo>
                    <a:pt x="2050567" y="631189"/>
                  </a:lnTo>
                  <a:lnTo>
                    <a:pt x="2236236" y="631189"/>
                  </a:lnTo>
                  <a:lnTo>
                    <a:pt x="2193823" y="583056"/>
                  </a:lnTo>
                  <a:lnTo>
                    <a:pt x="2348890" y="367029"/>
                  </a:lnTo>
                  <a:close/>
                </a:path>
                <a:path w="4913630" h="1177289">
                  <a:moveTo>
                    <a:pt x="547776" y="631698"/>
                  </a:moveTo>
                  <a:lnTo>
                    <a:pt x="449732" y="646176"/>
                  </a:lnTo>
                  <a:lnTo>
                    <a:pt x="521106" y="1131824"/>
                  </a:lnTo>
                  <a:lnTo>
                    <a:pt x="619277" y="1117473"/>
                  </a:lnTo>
                  <a:lnTo>
                    <a:pt x="588035" y="905128"/>
                  </a:lnTo>
                  <a:lnTo>
                    <a:pt x="780186" y="876807"/>
                  </a:lnTo>
                  <a:lnTo>
                    <a:pt x="880381" y="876807"/>
                  </a:lnTo>
                  <a:lnTo>
                    <a:pt x="872469" y="822960"/>
                  </a:lnTo>
                  <a:lnTo>
                    <a:pt x="575970" y="822960"/>
                  </a:lnTo>
                  <a:lnTo>
                    <a:pt x="547776" y="631698"/>
                  </a:lnTo>
                  <a:close/>
                </a:path>
                <a:path w="4913630" h="1177289">
                  <a:moveTo>
                    <a:pt x="880381" y="876807"/>
                  </a:moveTo>
                  <a:lnTo>
                    <a:pt x="780186" y="876807"/>
                  </a:lnTo>
                  <a:lnTo>
                    <a:pt x="811428" y="1089152"/>
                  </a:lnTo>
                  <a:lnTo>
                    <a:pt x="909472" y="1074801"/>
                  </a:lnTo>
                  <a:lnTo>
                    <a:pt x="880381" y="876807"/>
                  </a:lnTo>
                  <a:close/>
                </a:path>
                <a:path w="4913630" h="1177289">
                  <a:moveTo>
                    <a:pt x="838098" y="589026"/>
                  </a:moveTo>
                  <a:lnTo>
                    <a:pt x="739927" y="603503"/>
                  </a:lnTo>
                  <a:lnTo>
                    <a:pt x="768121" y="794638"/>
                  </a:lnTo>
                  <a:lnTo>
                    <a:pt x="575970" y="822960"/>
                  </a:lnTo>
                  <a:lnTo>
                    <a:pt x="872469" y="822960"/>
                  </a:lnTo>
                  <a:lnTo>
                    <a:pt x="838098" y="589026"/>
                  </a:lnTo>
                  <a:close/>
                </a:path>
                <a:path w="4913630" h="1177289">
                  <a:moveTo>
                    <a:pt x="256407" y="773302"/>
                  </a:moveTo>
                  <a:lnTo>
                    <a:pt x="156235" y="773302"/>
                  </a:lnTo>
                  <a:lnTo>
                    <a:pt x="215544" y="1176781"/>
                  </a:lnTo>
                  <a:lnTo>
                    <a:pt x="313588" y="1162303"/>
                  </a:lnTo>
                  <a:lnTo>
                    <a:pt x="256407" y="773302"/>
                  </a:lnTo>
                  <a:close/>
                </a:path>
                <a:path w="4913630" h="1177289">
                  <a:moveTo>
                    <a:pt x="385978" y="655574"/>
                  </a:moveTo>
                  <a:lnTo>
                    <a:pt x="0" y="712215"/>
                  </a:lnTo>
                  <a:lnTo>
                    <a:pt x="12077" y="794385"/>
                  </a:lnTo>
                  <a:lnTo>
                    <a:pt x="156235" y="773302"/>
                  </a:lnTo>
                  <a:lnTo>
                    <a:pt x="256407" y="773302"/>
                  </a:lnTo>
                  <a:lnTo>
                    <a:pt x="254279" y="758825"/>
                  </a:lnTo>
                  <a:lnTo>
                    <a:pt x="398043" y="737742"/>
                  </a:lnTo>
                  <a:lnTo>
                    <a:pt x="385978" y="655574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1783" y="1654428"/>
              <a:ext cx="4946751" cy="12109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466715" y="3504565"/>
            <a:ext cx="1235710" cy="434340"/>
            <a:chOff x="5466715" y="3504565"/>
            <a:chExt cx="1235710" cy="434340"/>
          </a:xfrm>
        </p:grpSpPr>
        <p:sp>
          <p:nvSpPr>
            <p:cNvPr id="7" name="object 7"/>
            <p:cNvSpPr/>
            <p:nvPr/>
          </p:nvSpPr>
          <p:spPr>
            <a:xfrm>
              <a:off x="5482717" y="3520440"/>
              <a:ext cx="1203325" cy="400685"/>
            </a:xfrm>
            <a:custGeom>
              <a:avLst/>
              <a:gdLst/>
              <a:ahLst/>
              <a:cxnLst/>
              <a:rect l="l" t="t" r="r" b="b"/>
              <a:pathLst>
                <a:path w="1203325" h="400685">
                  <a:moveTo>
                    <a:pt x="1203198" y="264541"/>
                  </a:moveTo>
                  <a:lnTo>
                    <a:pt x="1140460" y="264541"/>
                  </a:lnTo>
                  <a:lnTo>
                    <a:pt x="1140460" y="327279"/>
                  </a:lnTo>
                  <a:lnTo>
                    <a:pt x="1170813" y="327279"/>
                  </a:lnTo>
                  <a:lnTo>
                    <a:pt x="1170146" y="336284"/>
                  </a:lnTo>
                  <a:lnTo>
                    <a:pt x="1144214" y="370967"/>
                  </a:lnTo>
                  <a:lnTo>
                    <a:pt x="1135380" y="374396"/>
                  </a:lnTo>
                  <a:lnTo>
                    <a:pt x="1147699" y="400304"/>
                  </a:lnTo>
                  <a:lnTo>
                    <a:pt x="1180846" y="380619"/>
                  </a:lnTo>
                  <a:lnTo>
                    <a:pt x="1200572" y="343804"/>
                  </a:lnTo>
                  <a:lnTo>
                    <a:pt x="1203198" y="309372"/>
                  </a:lnTo>
                  <a:lnTo>
                    <a:pt x="1203198" y="264541"/>
                  </a:lnTo>
                  <a:close/>
                </a:path>
                <a:path w="1203325" h="400685">
                  <a:moveTo>
                    <a:pt x="563880" y="84836"/>
                  </a:moveTo>
                  <a:lnTo>
                    <a:pt x="515338" y="93462"/>
                  </a:lnTo>
                  <a:lnTo>
                    <a:pt x="475789" y="119078"/>
                  </a:lnTo>
                  <a:lnTo>
                    <a:pt x="450439" y="159621"/>
                  </a:lnTo>
                  <a:lnTo>
                    <a:pt x="441706" y="205359"/>
                  </a:lnTo>
                  <a:lnTo>
                    <a:pt x="442680" y="225051"/>
                  </a:lnTo>
                  <a:lnTo>
                    <a:pt x="457200" y="274701"/>
                  </a:lnTo>
                  <a:lnTo>
                    <a:pt x="488275" y="309669"/>
                  </a:lnTo>
                  <a:lnTo>
                    <a:pt x="532463" y="328961"/>
                  </a:lnTo>
                  <a:lnTo>
                    <a:pt x="564388" y="332613"/>
                  </a:lnTo>
                  <a:lnTo>
                    <a:pt x="589559" y="330400"/>
                  </a:lnTo>
                  <a:lnTo>
                    <a:pt x="612505" y="323770"/>
                  </a:lnTo>
                  <a:lnTo>
                    <a:pt x="633235" y="312735"/>
                  </a:lnTo>
                  <a:lnTo>
                    <a:pt x="651763" y="297307"/>
                  </a:lnTo>
                  <a:lnTo>
                    <a:pt x="664428" y="281559"/>
                  </a:lnTo>
                  <a:lnTo>
                    <a:pt x="564134" y="281559"/>
                  </a:lnTo>
                  <a:lnTo>
                    <a:pt x="552326" y="280372"/>
                  </a:lnTo>
                  <a:lnTo>
                    <a:pt x="515513" y="252356"/>
                  </a:lnTo>
                  <a:lnTo>
                    <a:pt x="506095" y="208787"/>
                  </a:lnTo>
                  <a:lnTo>
                    <a:pt x="507142" y="192137"/>
                  </a:lnTo>
                  <a:lnTo>
                    <a:pt x="522859" y="154686"/>
                  </a:lnTo>
                  <a:lnTo>
                    <a:pt x="564134" y="136017"/>
                  </a:lnTo>
                  <a:lnTo>
                    <a:pt x="665158" y="136017"/>
                  </a:lnTo>
                  <a:lnTo>
                    <a:pt x="652018" y="119761"/>
                  </a:lnTo>
                  <a:lnTo>
                    <a:pt x="633638" y="104499"/>
                  </a:lnTo>
                  <a:lnTo>
                    <a:pt x="612806" y="93583"/>
                  </a:lnTo>
                  <a:lnTo>
                    <a:pt x="589545" y="87024"/>
                  </a:lnTo>
                  <a:lnTo>
                    <a:pt x="563880" y="84836"/>
                  </a:lnTo>
                  <a:close/>
                </a:path>
                <a:path w="1203325" h="400685">
                  <a:moveTo>
                    <a:pt x="665158" y="136017"/>
                  </a:moveTo>
                  <a:lnTo>
                    <a:pt x="564134" y="136017"/>
                  </a:lnTo>
                  <a:lnTo>
                    <a:pt x="575921" y="137183"/>
                  </a:lnTo>
                  <a:lnTo>
                    <a:pt x="586708" y="140684"/>
                  </a:lnTo>
                  <a:lnTo>
                    <a:pt x="617743" y="177482"/>
                  </a:lnTo>
                  <a:lnTo>
                    <a:pt x="621902" y="208026"/>
                  </a:lnTo>
                  <a:lnTo>
                    <a:pt x="621887" y="208787"/>
                  </a:lnTo>
                  <a:lnTo>
                    <a:pt x="612524" y="252382"/>
                  </a:lnTo>
                  <a:lnTo>
                    <a:pt x="575921" y="280372"/>
                  </a:lnTo>
                  <a:lnTo>
                    <a:pt x="564134" y="281559"/>
                  </a:lnTo>
                  <a:lnTo>
                    <a:pt x="664428" y="281559"/>
                  </a:lnTo>
                  <a:lnTo>
                    <a:pt x="666932" y="278445"/>
                  </a:lnTo>
                  <a:lnTo>
                    <a:pt x="677767" y="257286"/>
                  </a:lnTo>
                  <a:lnTo>
                    <a:pt x="684268" y="233816"/>
                  </a:lnTo>
                  <a:lnTo>
                    <a:pt x="686435" y="208026"/>
                  </a:lnTo>
                  <a:lnTo>
                    <a:pt x="684289" y="182518"/>
                  </a:lnTo>
                  <a:lnTo>
                    <a:pt x="677846" y="159321"/>
                  </a:lnTo>
                  <a:lnTo>
                    <a:pt x="667093" y="138410"/>
                  </a:lnTo>
                  <a:lnTo>
                    <a:pt x="665158" y="136017"/>
                  </a:lnTo>
                  <a:close/>
                </a:path>
                <a:path w="1203325" h="400685">
                  <a:moveTo>
                    <a:pt x="788288" y="90170"/>
                  </a:moveTo>
                  <a:lnTo>
                    <a:pt x="730504" y="90170"/>
                  </a:lnTo>
                  <a:lnTo>
                    <a:pt x="730504" y="327279"/>
                  </a:lnTo>
                  <a:lnTo>
                    <a:pt x="793242" y="327279"/>
                  </a:lnTo>
                  <a:lnTo>
                    <a:pt x="793242" y="212090"/>
                  </a:lnTo>
                  <a:lnTo>
                    <a:pt x="793551" y="196234"/>
                  </a:lnTo>
                  <a:lnTo>
                    <a:pt x="801151" y="156269"/>
                  </a:lnTo>
                  <a:lnTo>
                    <a:pt x="833923" y="133320"/>
                  </a:lnTo>
                  <a:lnTo>
                    <a:pt x="840994" y="132842"/>
                  </a:lnTo>
                  <a:lnTo>
                    <a:pt x="1074792" y="132842"/>
                  </a:lnTo>
                  <a:lnTo>
                    <a:pt x="1072768" y="126618"/>
                  </a:lnTo>
                  <a:lnTo>
                    <a:pt x="1070646" y="122555"/>
                  </a:lnTo>
                  <a:lnTo>
                    <a:pt x="788288" y="122555"/>
                  </a:lnTo>
                  <a:lnTo>
                    <a:pt x="788288" y="90170"/>
                  </a:lnTo>
                  <a:close/>
                </a:path>
                <a:path w="1203325" h="400685">
                  <a:moveTo>
                    <a:pt x="983234" y="132842"/>
                  </a:moveTo>
                  <a:lnTo>
                    <a:pt x="848995" y="132842"/>
                  </a:lnTo>
                  <a:lnTo>
                    <a:pt x="855345" y="134493"/>
                  </a:lnTo>
                  <a:lnTo>
                    <a:pt x="860044" y="137795"/>
                  </a:lnTo>
                  <a:lnTo>
                    <a:pt x="873565" y="181568"/>
                  </a:lnTo>
                  <a:lnTo>
                    <a:pt x="873760" y="327279"/>
                  </a:lnTo>
                  <a:lnTo>
                    <a:pt x="936498" y="327279"/>
                  </a:lnTo>
                  <a:lnTo>
                    <a:pt x="936527" y="212090"/>
                  </a:lnTo>
                  <a:lnTo>
                    <a:pt x="939444" y="173321"/>
                  </a:lnTo>
                  <a:lnTo>
                    <a:pt x="964320" y="137342"/>
                  </a:lnTo>
                  <a:lnTo>
                    <a:pt x="976739" y="133342"/>
                  </a:lnTo>
                  <a:lnTo>
                    <a:pt x="983234" y="132842"/>
                  </a:lnTo>
                  <a:close/>
                </a:path>
                <a:path w="1203325" h="400685">
                  <a:moveTo>
                    <a:pt x="1074792" y="132842"/>
                  </a:moveTo>
                  <a:lnTo>
                    <a:pt x="983234" y="132842"/>
                  </a:lnTo>
                  <a:lnTo>
                    <a:pt x="991689" y="133675"/>
                  </a:lnTo>
                  <a:lnTo>
                    <a:pt x="998966" y="136175"/>
                  </a:lnTo>
                  <a:lnTo>
                    <a:pt x="1016103" y="175698"/>
                  </a:lnTo>
                  <a:lnTo>
                    <a:pt x="1016508" y="191770"/>
                  </a:lnTo>
                  <a:lnTo>
                    <a:pt x="1016508" y="327279"/>
                  </a:lnTo>
                  <a:lnTo>
                    <a:pt x="1079246" y="327279"/>
                  </a:lnTo>
                  <a:lnTo>
                    <a:pt x="1079146" y="171763"/>
                  </a:lnTo>
                  <a:lnTo>
                    <a:pt x="1078841" y="159855"/>
                  </a:lnTo>
                  <a:lnTo>
                    <a:pt x="1077626" y="146415"/>
                  </a:lnTo>
                  <a:lnTo>
                    <a:pt x="1075602" y="135332"/>
                  </a:lnTo>
                  <a:lnTo>
                    <a:pt x="1074792" y="132842"/>
                  </a:lnTo>
                  <a:close/>
                </a:path>
                <a:path w="1203325" h="400685">
                  <a:moveTo>
                    <a:pt x="862203" y="84836"/>
                  </a:moveTo>
                  <a:lnTo>
                    <a:pt x="841488" y="87201"/>
                  </a:lnTo>
                  <a:lnTo>
                    <a:pt x="822293" y="94265"/>
                  </a:lnTo>
                  <a:lnTo>
                    <a:pt x="804552" y="106052"/>
                  </a:lnTo>
                  <a:lnTo>
                    <a:pt x="788288" y="122555"/>
                  </a:lnTo>
                  <a:lnTo>
                    <a:pt x="929132" y="122555"/>
                  </a:lnTo>
                  <a:lnTo>
                    <a:pt x="901700" y="94234"/>
                  </a:lnTo>
                  <a:lnTo>
                    <a:pt x="862203" y="84836"/>
                  </a:lnTo>
                  <a:close/>
                </a:path>
                <a:path w="1203325" h="400685">
                  <a:moveTo>
                    <a:pt x="1001522" y="84836"/>
                  </a:moveTo>
                  <a:lnTo>
                    <a:pt x="962860" y="94265"/>
                  </a:lnTo>
                  <a:lnTo>
                    <a:pt x="929132" y="122555"/>
                  </a:lnTo>
                  <a:lnTo>
                    <a:pt x="1070646" y="122555"/>
                  </a:lnTo>
                  <a:lnTo>
                    <a:pt x="1036169" y="90836"/>
                  </a:lnTo>
                  <a:lnTo>
                    <a:pt x="1001522" y="84836"/>
                  </a:lnTo>
                  <a:close/>
                </a:path>
                <a:path w="1203325" h="400685">
                  <a:moveTo>
                    <a:pt x="333502" y="90170"/>
                  </a:moveTo>
                  <a:lnTo>
                    <a:pt x="275336" y="90170"/>
                  </a:lnTo>
                  <a:lnTo>
                    <a:pt x="275336" y="327279"/>
                  </a:lnTo>
                  <a:lnTo>
                    <a:pt x="338074" y="327279"/>
                  </a:lnTo>
                  <a:lnTo>
                    <a:pt x="338074" y="254000"/>
                  </a:lnTo>
                  <a:lnTo>
                    <a:pt x="338387" y="226381"/>
                  </a:lnTo>
                  <a:lnTo>
                    <a:pt x="340967" y="186670"/>
                  </a:lnTo>
                  <a:lnTo>
                    <a:pt x="357632" y="148336"/>
                  </a:lnTo>
                  <a:lnTo>
                    <a:pt x="371221" y="141097"/>
                  </a:lnTo>
                  <a:lnTo>
                    <a:pt x="413099" y="141097"/>
                  </a:lnTo>
                  <a:lnTo>
                    <a:pt x="419186" y="123952"/>
                  </a:lnTo>
                  <a:lnTo>
                    <a:pt x="333502" y="123952"/>
                  </a:lnTo>
                  <a:lnTo>
                    <a:pt x="333502" y="90170"/>
                  </a:lnTo>
                  <a:close/>
                </a:path>
                <a:path w="1203325" h="400685">
                  <a:moveTo>
                    <a:pt x="413099" y="141097"/>
                  </a:moveTo>
                  <a:lnTo>
                    <a:pt x="379984" y="141097"/>
                  </a:lnTo>
                  <a:lnTo>
                    <a:pt x="386963" y="141739"/>
                  </a:lnTo>
                  <a:lnTo>
                    <a:pt x="394192" y="143668"/>
                  </a:lnTo>
                  <a:lnTo>
                    <a:pt x="401683" y="146883"/>
                  </a:lnTo>
                  <a:lnTo>
                    <a:pt x="409448" y="151384"/>
                  </a:lnTo>
                  <a:lnTo>
                    <a:pt x="413099" y="141097"/>
                  </a:lnTo>
                  <a:close/>
                </a:path>
                <a:path w="1203325" h="400685">
                  <a:moveTo>
                    <a:pt x="387604" y="84836"/>
                  </a:moveTo>
                  <a:lnTo>
                    <a:pt x="347773" y="104108"/>
                  </a:lnTo>
                  <a:lnTo>
                    <a:pt x="333502" y="123952"/>
                  </a:lnTo>
                  <a:lnTo>
                    <a:pt x="419186" y="123952"/>
                  </a:lnTo>
                  <a:lnTo>
                    <a:pt x="428879" y="96647"/>
                  </a:lnTo>
                  <a:lnTo>
                    <a:pt x="418857" y="91479"/>
                  </a:lnTo>
                  <a:lnTo>
                    <a:pt x="408622" y="87788"/>
                  </a:lnTo>
                  <a:lnTo>
                    <a:pt x="398196" y="85574"/>
                  </a:lnTo>
                  <a:lnTo>
                    <a:pt x="387604" y="84836"/>
                  </a:lnTo>
                  <a:close/>
                </a:path>
                <a:path w="1203325" h="400685">
                  <a:moveTo>
                    <a:pt x="224282" y="0"/>
                  </a:moveTo>
                  <a:lnTo>
                    <a:pt x="0" y="0"/>
                  </a:lnTo>
                  <a:lnTo>
                    <a:pt x="0" y="327279"/>
                  </a:lnTo>
                  <a:lnTo>
                    <a:pt x="66040" y="327279"/>
                  </a:lnTo>
                  <a:lnTo>
                    <a:pt x="66040" y="188214"/>
                  </a:lnTo>
                  <a:lnTo>
                    <a:pt x="202692" y="188214"/>
                  </a:lnTo>
                  <a:lnTo>
                    <a:pt x="202692" y="132842"/>
                  </a:lnTo>
                  <a:lnTo>
                    <a:pt x="66040" y="132842"/>
                  </a:lnTo>
                  <a:lnTo>
                    <a:pt x="66040" y="55372"/>
                  </a:lnTo>
                  <a:lnTo>
                    <a:pt x="224282" y="55372"/>
                  </a:lnTo>
                  <a:lnTo>
                    <a:pt x="22428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66715" y="3504565"/>
              <a:ext cx="1235202" cy="434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502505" y="4048378"/>
            <a:ext cx="3166110" cy="460375"/>
            <a:chOff x="4502505" y="4048378"/>
            <a:chExt cx="3166110" cy="460375"/>
          </a:xfrm>
        </p:grpSpPr>
        <p:sp>
          <p:nvSpPr>
            <p:cNvPr id="10" name="object 10"/>
            <p:cNvSpPr/>
            <p:nvPr/>
          </p:nvSpPr>
          <p:spPr>
            <a:xfrm>
              <a:off x="4518406" y="4063491"/>
              <a:ext cx="3133979" cy="4291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02505" y="4048378"/>
              <a:ext cx="3166008" cy="4602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6444234" y="260604"/>
            <a:ext cx="2133600" cy="2143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963167"/>
            <a:ext cx="8629650" cy="645160"/>
            <a:chOff x="514350" y="963167"/>
            <a:chExt cx="86296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4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73679" y="963167"/>
              <a:ext cx="4408932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444" y="2667457"/>
            <a:ext cx="8161020" cy="4185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356235" marR="12065" indent="-356235">
              <a:lnSpc>
                <a:spcPct val="100000"/>
              </a:lnSpc>
              <a:spcBef>
                <a:spcPts val="105"/>
              </a:spcBef>
              <a:buSzPct val="60227"/>
              <a:buFont typeface="Wingdings"/>
              <a:buChar char=""/>
              <a:tabLst>
                <a:tab pos="356235" algn="l"/>
              </a:tabLst>
            </a:pP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Leadership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is the one</a:t>
            </a:r>
            <a:r>
              <a:rPr dirty="0" sz="4400" spc="-14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r>
              <a:rPr dirty="0" sz="4400" spc="-1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the </a:t>
            </a: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most important </a:t>
            </a: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function</a:t>
            </a:r>
            <a:r>
              <a:rPr dirty="0" sz="4400" spc="-13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endParaRPr sz="4400">
              <a:latin typeface="Tahoma"/>
              <a:cs typeface="Tahoma"/>
            </a:endParaRPr>
          </a:p>
          <a:p>
            <a:pPr algn="r" marR="8255">
              <a:lnSpc>
                <a:spcPct val="100000"/>
              </a:lnSpc>
            </a:pP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management.</a:t>
            </a:r>
            <a:endParaRPr sz="4400">
              <a:latin typeface="Tahoma"/>
              <a:cs typeface="Tahoma"/>
            </a:endParaRPr>
          </a:p>
          <a:p>
            <a:pPr algn="r" lvl="1" marL="616585" marR="5080" indent="-616585">
              <a:lnSpc>
                <a:spcPct val="100000"/>
              </a:lnSpc>
              <a:spcBef>
                <a:spcPts val="1060"/>
              </a:spcBef>
              <a:buSzPct val="60227"/>
              <a:buFont typeface="Wingdings"/>
              <a:buChar char=""/>
              <a:tabLst>
                <a:tab pos="616585" algn="l"/>
              </a:tabLst>
            </a:pP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Leading</a:t>
            </a:r>
            <a:r>
              <a:rPr dirty="0" sz="4400" spc="-6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involves</a:t>
            </a:r>
            <a:r>
              <a:rPr dirty="0" sz="4400" spc="-5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directing, </a:t>
            </a: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influencing</a:t>
            </a:r>
            <a:r>
              <a:rPr dirty="0" sz="4400" spc="-75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&amp;</a:t>
            </a:r>
            <a:r>
              <a:rPr dirty="0" sz="4400" spc="-3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motivating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b="1">
                <a:solidFill>
                  <a:srgbClr val="00AF50"/>
                </a:solidFill>
                <a:latin typeface="Tahoma"/>
                <a:cs typeface="Tahoma"/>
              </a:rPr>
              <a:t>employees to</a:t>
            </a:r>
            <a:r>
              <a:rPr dirty="0" sz="4400" spc="-90" b="1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Tahoma"/>
                <a:cs typeface="Tahoma"/>
              </a:rPr>
              <a:t>perform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514" y="260604"/>
            <a:ext cx="2520315" cy="2520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4459" y="175895"/>
            <a:ext cx="3766185" cy="6682105"/>
            <a:chOff x="5204459" y="175895"/>
            <a:chExt cx="3766185" cy="6682105"/>
          </a:xfrm>
        </p:grpSpPr>
        <p:sp>
          <p:nvSpPr>
            <p:cNvPr id="3" name="object 3"/>
            <p:cNvSpPr/>
            <p:nvPr/>
          </p:nvSpPr>
          <p:spPr>
            <a:xfrm>
              <a:off x="5204459" y="3857242"/>
              <a:ext cx="3765803" cy="30007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28843" y="188595"/>
              <a:ext cx="3725036" cy="3657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13730" y="182245"/>
              <a:ext cx="3746500" cy="3670300"/>
            </a:xfrm>
            <a:custGeom>
              <a:avLst/>
              <a:gdLst/>
              <a:ahLst/>
              <a:cxnLst/>
              <a:rect l="l" t="t" r="r" b="b"/>
              <a:pathLst>
                <a:path w="3746500" h="3670300">
                  <a:moveTo>
                    <a:pt x="0" y="3670300"/>
                  </a:moveTo>
                  <a:lnTo>
                    <a:pt x="3746500" y="3670300"/>
                  </a:lnTo>
                  <a:lnTo>
                    <a:pt x="3746500" y="0"/>
                  </a:lnTo>
                  <a:lnTo>
                    <a:pt x="0" y="0"/>
                  </a:lnTo>
                  <a:lnTo>
                    <a:pt x="0" y="3670300"/>
                  </a:lnTo>
                  <a:close/>
                </a:path>
              </a:pathLst>
            </a:custGeom>
            <a:ln w="12700">
              <a:solidFill>
                <a:srgbClr val="FFDB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691895"/>
            <a:ext cx="3957828" cy="850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267" y="187909"/>
            <a:ext cx="33305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65">
                <a:latin typeface="Trebuchet MS"/>
                <a:cs typeface="Trebuchet MS"/>
              </a:rPr>
              <a:t>DEFINITION</a:t>
            </a:r>
            <a:r>
              <a:rPr dirty="0" sz="4800" spc="-380">
                <a:latin typeface="Trebuchet MS"/>
                <a:cs typeface="Trebuchet MS"/>
              </a:rPr>
              <a:t> </a:t>
            </a:r>
            <a:r>
              <a:rPr dirty="0" sz="4800" spc="-610">
                <a:latin typeface="Trebuchet MS"/>
                <a:cs typeface="Trebuchet MS"/>
              </a:rPr>
              <a:t>: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55" y="1378661"/>
            <a:ext cx="4660265" cy="4417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According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to</a:t>
            </a:r>
            <a:r>
              <a:rPr dirty="0" sz="3200" spc="-15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Peter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Drucker, “ Leadership </a:t>
            </a: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is 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shifting of own </a:t>
            </a: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vision to 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higher sights,the</a:t>
            </a:r>
            <a:r>
              <a:rPr dirty="0" sz="3200" spc="-65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raising 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of man’s performance </a:t>
            </a: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to 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higher standards,the  </a:t>
            </a: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building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of man’s  personality </a:t>
            </a: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beyond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its  </a:t>
            </a:r>
            <a:r>
              <a:rPr dirty="0" sz="3200" spc="-5">
                <a:solidFill>
                  <a:srgbClr val="00AF50"/>
                </a:solidFill>
                <a:latin typeface="Comic Sans MS"/>
                <a:cs typeface="Comic Sans MS"/>
              </a:rPr>
              <a:t>normal</a:t>
            </a:r>
            <a:r>
              <a:rPr dirty="0" sz="3200" spc="-15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00AF50"/>
                </a:solidFill>
                <a:latin typeface="Comic Sans MS"/>
                <a:cs typeface="Comic Sans MS"/>
              </a:rPr>
              <a:t>limitations.”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79235" y="3749040"/>
            <a:ext cx="2336800" cy="1290955"/>
            <a:chOff x="6079235" y="3749040"/>
            <a:chExt cx="2336800" cy="1290955"/>
          </a:xfrm>
        </p:grpSpPr>
        <p:sp>
          <p:nvSpPr>
            <p:cNvPr id="10" name="object 10"/>
            <p:cNvSpPr/>
            <p:nvPr/>
          </p:nvSpPr>
          <p:spPr>
            <a:xfrm>
              <a:off x="6371843" y="3749040"/>
              <a:ext cx="1874520" cy="742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79235" y="4297680"/>
              <a:ext cx="2336291" cy="7421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90613" y="4018407"/>
              <a:ext cx="1128903" cy="3448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97751" y="4567047"/>
              <a:ext cx="1714373" cy="3448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848867"/>
            <a:ext cx="8629650" cy="645160"/>
            <a:chOff x="514350" y="848867"/>
            <a:chExt cx="86296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4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9704" y="848867"/>
              <a:ext cx="5721096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5344" y="472185"/>
            <a:ext cx="5172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6F2F9F"/>
                </a:solidFill>
                <a:latin typeface="Arial"/>
                <a:cs typeface="Arial"/>
              </a:rPr>
              <a:t>WHO IS A</a:t>
            </a:r>
            <a:r>
              <a:rPr dirty="0" spc="-28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6F2F9F"/>
                </a:solidFill>
                <a:latin typeface="Arial"/>
                <a:cs typeface="Arial"/>
              </a:rPr>
              <a:t>LEADER......?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68666"/>
            <a:ext cx="7803515" cy="3830954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One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that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leads or</a:t>
            </a:r>
            <a:r>
              <a:rPr dirty="0" sz="3200" spc="-45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guides.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1B622C"/>
              </a:buClr>
              <a:buSzPct val="70312"/>
              <a:buFont typeface="Wingdings"/>
              <a:buChar char=""/>
              <a:tabLst>
                <a:tab pos="530860" algn="l"/>
                <a:tab pos="531495" algn="l"/>
              </a:tabLst>
            </a:pPr>
            <a:r>
              <a:rPr dirty="0"/>
              <a:t>	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One who is in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charge or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in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command of 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others.</a:t>
            </a:r>
            <a:endParaRPr sz="3200">
              <a:latin typeface="Comic Sans MS"/>
              <a:cs typeface="Comic Sans MS"/>
            </a:endParaRPr>
          </a:p>
          <a:p>
            <a:pPr marL="355600" marR="807085" indent="-342900">
              <a:lnSpc>
                <a:spcPct val="100000"/>
              </a:lnSpc>
              <a:spcBef>
                <a:spcPts val="770"/>
              </a:spcBef>
              <a:buClr>
                <a:srgbClr val="1B622C"/>
              </a:buClr>
              <a:buSzPct val="70312"/>
              <a:buFont typeface="Wingdings"/>
              <a:buChar char=""/>
              <a:tabLst>
                <a:tab pos="530860" algn="l"/>
                <a:tab pos="531495" algn="l"/>
              </a:tabLst>
            </a:pPr>
            <a:r>
              <a:rPr dirty="0"/>
              <a:t>	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One who heads a political party</a:t>
            </a:r>
            <a:r>
              <a:rPr dirty="0" sz="3200" spc="-85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or  organization.</a:t>
            </a:r>
            <a:endParaRPr sz="3200">
              <a:latin typeface="Comic Sans MS"/>
              <a:cs typeface="Comic Sans MS"/>
            </a:endParaRPr>
          </a:p>
          <a:p>
            <a:pPr marL="355600" marR="1154430" indent="-342900">
              <a:lnSpc>
                <a:spcPct val="100000"/>
              </a:lnSpc>
              <a:spcBef>
                <a:spcPts val="770"/>
              </a:spcBef>
              <a:buClr>
                <a:srgbClr val="1B622C"/>
              </a:buClr>
              <a:buSzPct val="70312"/>
              <a:buFont typeface="Wingdings"/>
              <a:buChar char=""/>
              <a:tabLst>
                <a:tab pos="530860" algn="l"/>
                <a:tab pos="531495" algn="l"/>
              </a:tabLst>
            </a:pPr>
            <a:r>
              <a:rPr dirty="0"/>
              <a:t>	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One who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has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influence or</a:t>
            </a:r>
            <a:r>
              <a:rPr dirty="0" sz="3200" spc="-95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power,  especially of a political</a:t>
            </a:r>
            <a:r>
              <a:rPr dirty="0" sz="3200" spc="-5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nature.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197" y="188595"/>
            <a:ext cx="2736342" cy="201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952500"/>
            <a:ext cx="9036050" cy="645160"/>
            <a:chOff x="108204" y="952500"/>
            <a:chExt cx="90360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204" y="952500"/>
              <a:ext cx="6669024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5998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 b="0">
                <a:solidFill>
                  <a:srgbClr val="4E3A2F"/>
                </a:solidFill>
                <a:latin typeface="Trebuchet MS"/>
                <a:cs typeface="Trebuchet MS"/>
              </a:rPr>
              <a:t>CHARACTERS </a:t>
            </a:r>
            <a:r>
              <a:rPr dirty="0" spc="-90" b="0">
                <a:solidFill>
                  <a:srgbClr val="4E3A2F"/>
                </a:solidFill>
                <a:latin typeface="Trebuchet MS"/>
                <a:cs typeface="Trebuchet MS"/>
              </a:rPr>
              <a:t>OF</a:t>
            </a:r>
            <a:r>
              <a:rPr dirty="0" spc="-415" b="0">
                <a:solidFill>
                  <a:srgbClr val="4E3A2F"/>
                </a:solidFill>
                <a:latin typeface="Trebuchet MS"/>
                <a:cs typeface="Trebuchet MS"/>
              </a:rPr>
              <a:t> </a:t>
            </a:r>
            <a:r>
              <a:rPr dirty="0" spc="70" b="0">
                <a:solidFill>
                  <a:srgbClr val="4E3A2F"/>
                </a:solidFill>
                <a:latin typeface="Trebuchet MS"/>
                <a:cs typeface="Trebuchet MS"/>
              </a:rPr>
              <a:t>LEADERSHIP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77810"/>
            <a:ext cx="4447540" cy="4123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1B622C"/>
                </a:solidFill>
                <a:latin typeface="Arial"/>
                <a:cs typeface="Arial"/>
              </a:rPr>
              <a:t>Empathy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Arial"/>
                <a:cs typeface="Arial"/>
              </a:rPr>
              <a:t>Consistancy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1B622C"/>
                </a:solidFill>
                <a:latin typeface="Arial"/>
                <a:cs typeface="Arial"/>
              </a:rPr>
              <a:t>Honesty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Arial"/>
                <a:cs typeface="Arial"/>
              </a:rPr>
              <a:t>Direction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1B622C"/>
                </a:solidFill>
                <a:latin typeface="Arial"/>
                <a:cs typeface="Arial"/>
              </a:rPr>
              <a:t>Communication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Arial"/>
                <a:cs typeface="Arial"/>
              </a:rPr>
              <a:t>Needs support from</a:t>
            </a:r>
            <a:r>
              <a:rPr dirty="0" sz="3200" spc="-180">
                <a:solidFill>
                  <a:srgbClr val="1B622C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1B622C"/>
                </a:solidFill>
                <a:latin typeface="Arial"/>
                <a:cs typeface="Arial"/>
              </a:rPr>
              <a:t>all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Arial"/>
                <a:cs typeface="Arial"/>
              </a:rPr>
              <a:t>Assume</a:t>
            </a:r>
            <a:r>
              <a:rPr dirty="0" sz="3200" spc="-55">
                <a:solidFill>
                  <a:srgbClr val="1B622C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1B622C"/>
                </a:solidFill>
                <a:latin typeface="Arial"/>
                <a:cs typeface="Arial"/>
              </a:rPr>
              <a:t>obligation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9946" y="1340738"/>
            <a:ext cx="4797933" cy="2592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54584"/>
            <a:ext cx="54768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Carlito"/>
                <a:cs typeface="Carlito"/>
              </a:rPr>
              <a:t>DIFFERENCE</a:t>
            </a:r>
            <a:r>
              <a:rPr dirty="0" spc="-5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BETWEEN</a:t>
            </a:r>
          </a:p>
          <a:p>
            <a:pPr marL="1456055">
              <a:lnSpc>
                <a:spcPct val="100000"/>
              </a:lnSpc>
            </a:pPr>
            <a:r>
              <a:rPr dirty="0" spc="-10">
                <a:latin typeface="Carlito"/>
                <a:cs typeface="Carlito"/>
              </a:rPr>
              <a:t>MANAGER </a:t>
            </a:r>
            <a:r>
              <a:rPr dirty="0">
                <a:latin typeface="Carlito"/>
                <a:cs typeface="Carlito"/>
              </a:rPr>
              <a:t>&amp;</a:t>
            </a:r>
            <a:r>
              <a:rPr dirty="0" spc="-70">
                <a:latin typeface="Carlito"/>
                <a:cs typeface="Carlito"/>
              </a:rPr>
              <a:t> </a:t>
            </a:r>
            <a:r>
              <a:rPr dirty="0" spc="-10">
                <a:latin typeface="Carlito"/>
                <a:cs typeface="Carlito"/>
              </a:rPr>
              <a:t>LEADER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MANAGER</a:t>
            </a:r>
          </a:p>
          <a:p>
            <a:pPr marL="355600" marR="688975" indent="-343535">
              <a:lnSpc>
                <a:spcPts val="2380"/>
              </a:lnSpc>
              <a:spcBef>
                <a:spcPts val="2335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Oversees the current  process</a:t>
            </a:r>
            <a:r>
              <a:rPr dirty="0" sz="2200" spc="-1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well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2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Must achieve</a:t>
            </a:r>
            <a:r>
              <a:rPr dirty="0" sz="2200" spc="-1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balance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Thinks</a:t>
            </a:r>
            <a:r>
              <a:rPr dirty="0" sz="2200" spc="-1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execution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Comfortable with</a:t>
            </a:r>
            <a:r>
              <a:rPr dirty="0" sz="2200" spc="5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control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ts val="2510"/>
              </a:lnSpc>
              <a:spcBef>
                <a:spcPts val="26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Problems are just that</a:t>
            </a:r>
            <a:r>
              <a:rPr dirty="0" sz="2200" spc="-1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10"/>
              </a:lnSpc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need </a:t>
            </a:r>
            <a:r>
              <a:rPr dirty="0" sz="2200">
                <a:solidFill>
                  <a:srgbClr val="4E3A2F"/>
                </a:solidFill>
                <a:latin typeface="Arial"/>
                <a:cs typeface="Arial"/>
              </a:rPr>
              <a:t>resolusion</a:t>
            </a:r>
            <a:r>
              <a:rPr dirty="0" sz="2200" spc="-14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ASAP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Procedure </a:t>
            </a:r>
            <a:r>
              <a:rPr dirty="0" sz="2200">
                <a:solidFill>
                  <a:srgbClr val="4E3A2F"/>
                </a:solidFill>
                <a:latin typeface="Arial"/>
                <a:cs typeface="Arial"/>
              </a:rPr>
              <a:t>is</a:t>
            </a:r>
            <a:r>
              <a:rPr dirty="0" sz="2200" spc="-15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King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ts val="2380"/>
              </a:lnSpc>
              <a:spcBef>
                <a:spcPts val="56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Instructs as to technique &amp;  process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4E3A2F"/>
                </a:solidFill>
                <a:latin typeface="Arial"/>
                <a:cs typeface="Arial"/>
              </a:rPr>
              <a:t>Impersonal,remote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LEADER</a:t>
            </a: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4E3A2F"/>
                </a:solidFill>
                <a:latin typeface="Arial"/>
                <a:cs typeface="Arial"/>
              </a:rPr>
              <a:t>Wants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to create the</a:t>
            </a:r>
            <a:r>
              <a:rPr dirty="0" sz="2400" spc="-25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future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Needs </a:t>
            </a:r>
            <a:r>
              <a:rPr dirty="0" sz="240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make</a:t>
            </a:r>
            <a:r>
              <a:rPr dirty="0" sz="2400" spc="-1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Thinks ideal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E3A2F"/>
                </a:solidFill>
                <a:latin typeface="Arial"/>
                <a:cs typeface="Arial"/>
              </a:rPr>
              <a:t>Welcomes</a:t>
            </a:r>
            <a:r>
              <a:rPr dirty="0" sz="240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risks</a:t>
            </a:r>
            <a:endParaRPr sz="2400">
              <a:latin typeface="Arial"/>
              <a:cs typeface="Arial"/>
            </a:endParaRPr>
          </a:p>
          <a:p>
            <a:pPr marL="355600" marR="681355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Sees problems as  opportunities </a:t>
            </a:r>
            <a:r>
              <a:rPr dirty="0" sz="2400">
                <a:solidFill>
                  <a:srgbClr val="4E3A2F"/>
                </a:solidFill>
                <a:latin typeface="Arial"/>
                <a:cs typeface="Arial"/>
              </a:rPr>
              <a:t>is</a:t>
            </a:r>
            <a:r>
              <a:rPr dirty="0" sz="2400" spc="-3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patient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Substance </a:t>
            </a:r>
            <a:r>
              <a:rPr dirty="0" sz="2400">
                <a:solidFill>
                  <a:srgbClr val="4E3A2F"/>
                </a:solidFill>
                <a:latin typeface="Arial"/>
                <a:cs typeface="Arial"/>
              </a:rPr>
              <a:t>thumps the</a:t>
            </a:r>
            <a:r>
              <a:rPr dirty="0" sz="2400" spc="-6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King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60">
                <a:solidFill>
                  <a:srgbClr val="4E3A2F"/>
                </a:solidFill>
                <a:latin typeface="Arial"/>
                <a:cs typeface="Arial"/>
              </a:rPr>
              <a:t>Your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best college</a:t>
            </a:r>
            <a:r>
              <a:rPr dirty="0" sz="2400" spc="75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professor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High emotional</a:t>
            </a:r>
            <a:r>
              <a:rPr dirty="0" sz="2400" spc="1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E3A2F"/>
                </a:solidFill>
                <a:latin typeface="Arial"/>
                <a:cs typeface="Arial"/>
              </a:rPr>
              <a:t>intelligence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6243" y="0"/>
            <a:ext cx="2627756" cy="174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952500"/>
            <a:ext cx="9036050" cy="645160"/>
            <a:chOff x="108204" y="952500"/>
            <a:chExt cx="90360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204" y="952500"/>
              <a:ext cx="6498336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59493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rebuchet MS"/>
                <a:cs typeface="Trebuchet MS"/>
              </a:rPr>
              <a:t>IMPORTANCE </a:t>
            </a:r>
            <a:r>
              <a:rPr dirty="0" spc="-90" b="0">
                <a:latin typeface="Trebuchet MS"/>
                <a:cs typeface="Trebuchet MS"/>
              </a:rPr>
              <a:t>OF</a:t>
            </a:r>
            <a:r>
              <a:rPr dirty="0" spc="-434" b="0">
                <a:latin typeface="Trebuchet MS"/>
                <a:cs typeface="Trebuchet MS"/>
              </a:rPr>
              <a:t> </a:t>
            </a:r>
            <a:r>
              <a:rPr dirty="0" spc="75" b="0">
                <a:latin typeface="Trebuchet MS"/>
                <a:cs typeface="Trebuchet MS"/>
              </a:rPr>
              <a:t>LEADERSHIP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68666"/>
            <a:ext cx="4951730" cy="4123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Initiates</a:t>
            </a:r>
            <a:r>
              <a:rPr dirty="0" sz="3200" spc="-3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action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Motivation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Providing</a:t>
            </a:r>
            <a:r>
              <a:rPr dirty="0" sz="3200" spc="-25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guidance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Creating</a:t>
            </a:r>
            <a:r>
              <a:rPr dirty="0" sz="3200" spc="-4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confidence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Co-ordination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Effective</a:t>
            </a:r>
            <a:r>
              <a:rPr dirty="0" sz="3200" spc="-3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planning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Inspiration </a:t>
            </a:r>
            <a:r>
              <a:rPr dirty="0" sz="3200">
                <a:solidFill>
                  <a:srgbClr val="1B622C"/>
                </a:solidFill>
                <a:latin typeface="Comic Sans MS"/>
                <a:cs typeface="Comic Sans MS"/>
              </a:rPr>
              <a:t>&amp;</a:t>
            </a:r>
            <a:r>
              <a:rPr dirty="0" sz="3200" spc="-3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1B622C"/>
                </a:solidFill>
                <a:latin typeface="Comic Sans MS"/>
                <a:cs typeface="Comic Sans MS"/>
              </a:rPr>
              <a:t>motivation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4053" y="1340738"/>
            <a:ext cx="2190750" cy="2085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36108" y="3716997"/>
            <a:ext cx="3707891" cy="2736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79" y="952500"/>
            <a:ext cx="8923020" cy="645160"/>
            <a:chOff x="220979" y="952500"/>
            <a:chExt cx="892302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0979" y="952500"/>
              <a:ext cx="4366260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6316" y="575817"/>
            <a:ext cx="38182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 b="0">
                <a:solidFill>
                  <a:srgbClr val="4E3A2F"/>
                </a:solidFill>
                <a:latin typeface="Trebuchet MS"/>
                <a:cs typeface="Trebuchet MS"/>
              </a:rPr>
              <a:t>ROLE </a:t>
            </a:r>
            <a:r>
              <a:rPr dirty="0" spc="-90" b="0">
                <a:solidFill>
                  <a:srgbClr val="4E3A2F"/>
                </a:solidFill>
                <a:latin typeface="Trebuchet MS"/>
                <a:cs typeface="Trebuchet MS"/>
              </a:rPr>
              <a:t>OF </a:t>
            </a:r>
            <a:r>
              <a:rPr dirty="0" spc="45" b="0">
                <a:solidFill>
                  <a:srgbClr val="4E3A2F"/>
                </a:solidFill>
                <a:latin typeface="Trebuchet MS"/>
                <a:cs typeface="Trebuchet MS"/>
              </a:rPr>
              <a:t>A</a:t>
            </a:r>
            <a:r>
              <a:rPr dirty="0" spc="-550" b="0">
                <a:solidFill>
                  <a:srgbClr val="4E3A2F"/>
                </a:solidFill>
                <a:latin typeface="Trebuchet MS"/>
                <a:cs typeface="Trebuchet MS"/>
              </a:rPr>
              <a:t> </a:t>
            </a:r>
            <a:r>
              <a:rPr dirty="0" spc="65" b="0">
                <a:solidFill>
                  <a:srgbClr val="4E3A2F"/>
                </a:solidFill>
                <a:latin typeface="Trebuchet MS"/>
                <a:cs typeface="Trebuchet MS"/>
              </a:rPr>
              <a:t>LEADER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77825" marR="5080" indent="332105">
              <a:lnSpc>
                <a:spcPct val="99900"/>
              </a:lnSpc>
              <a:spcBef>
                <a:spcPts val="110"/>
              </a:spcBef>
              <a:tabLst>
                <a:tab pos="7089775" algn="l"/>
                <a:tab pos="7627620" algn="l"/>
              </a:tabLst>
            </a:pPr>
            <a:r>
              <a:rPr dirty="0"/>
              <a:t>A Leader’s </a:t>
            </a:r>
            <a:r>
              <a:rPr dirty="0" spc="-5"/>
              <a:t>role </a:t>
            </a:r>
            <a:r>
              <a:rPr dirty="0"/>
              <a:t>is always to ensure  his/her </a:t>
            </a:r>
            <a:r>
              <a:rPr dirty="0" spc="-5"/>
              <a:t>team </a:t>
            </a:r>
            <a:r>
              <a:rPr dirty="0"/>
              <a:t>achieves </a:t>
            </a:r>
            <a:r>
              <a:rPr dirty="0" spc="-5"/>
              <a:t>the task in </a:t>
            </a:r>
            <a:r>
              <a:rPr dirty="0"/>
              <a:t>hand,but  an effective leader will also ensure </a:t>
            </a:r>
            <a:r>
              <a:rPr dirty="0" spc="-5"/>
              <a:t>they  </a:t>
            </a:r>
            <a:r>
              <a:rPr dirty="0"/>
              <a:t>meet </a:t>
            </a:r>
            <a:r>
              <a:rPr dirty="0" spc="-5"/>
              <a:t>more</a:t>
            </a:r>
            <a:r>
              <a:rPr dirty="0"/>
              <a:t> subtle</a:t>
            </a:r>
            <a:r>
              <a:rPr dirty="0" spc="10"/>
              <a:t> </a:t>
            </a:r>
            <a:r>
              <a:rPr dirty="0" spc="-5"/>
              <a:t>requirement.......	</a:t>
            </a:r>
            <a:r>
              <a:rPr dirty="0"/>
              <a:t>:-	like</a:t>
            </a:r>
          </a:p>
        </p:txBody>
      </p:sp>
      <p:sp>
        <p:nvSpPr>
          <p:cNvPr id="7" name="object 7"/>
          <p:cNvSpPr/>
          <p:nvPr/>
        </p:nvSpPr>
        <p:spPr>
          <a:xfrm>
            <a:off x="251523" y="3861015"/>
            <a:ext cx="3312414" cy="2664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36108" y="3861015"/>
            <a:ext cx="3312414" cy="2592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1256000"/>
            <a:ext cx="5993130" cy="412305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271D17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Strong</a:t>
            </a:r>
            <a:r>
              <a:rPr dirty="0" sz="3200" spc="-1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focus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Integrity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Good </a:t>
            </a:r>
            <a:r>
              <a:rPr dirty="0" sz="3200">
                <a:solidFill>
                  <a:srgbClr val="4E3A2F"/>
                </a:solidFill>
                <a:latin typeface="Comic Sans MS"/>
                <a:cs typeface="Comic Sans MS"/>
              </a:rPr>
              <a:t>engagement with</a:t>
            </a:r>
            <a:r>
              <a:rPr dirty="0" sz="3200" spc="-6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others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Looking </a:t>
            </a:r>
            <a:r>
              <a:rPr dirty="0" sz="3200">
                <a:solidFill>
                  <a:srgbClr val="4E3A2F"/>
                </a:solidFill>
                <a:latin typeface="Comic Sans MS"/>
                <a:cs typeface="Comic Sans MS"/>
              </a:rPr>
              <a:t>at the </a:t>
            </a: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bigger</a:t>
            </a:r>
            <a:r>
              <a:rPr dirty="0" sz="3200" spc="-3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4E3A2F"/>
                </a:solidFill>
                <a:latin typeface="Comic Sans MS"/>
                <a:cs typeface="Comic Sans MS"/>
              </a:rPr>
              <a:t>picture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solidFill>
                  <a:srgbClr val="4E3A2F"/>
                </a:solidFill>
                <a:latin typeface="Comic Sans MS"/>
                <a:cs typeface="Comic Sans MS"/>
              </a:rPr>
              <a:t>Resourcefulness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solidFill>
                  <a:srgbClr val="4E3A2F"/>
                </a:solidFill>
                <a:latin typeface="Comic Sans MS"/>
                <a:cs typeface="Comic Sans MS"/>
              </a:rPr>
              <a:t>Organisational</a:t>
            </a:r>
            <a:r>
              <a:rPr dirty="0" sz="3200" spc="-4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4E3A2F"/>
                </a:solidFill>
                <a:latin typeface="Comic Sans MS"/>
                <a:cs typeface="Comic Sans MS"/>
              </a:rPr>
              <a:t>Clout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solidFill>
                  <a:srgbClr val="4E3A2F"/>
                </a:solidFill>
                <a:latin typeface="Comic Sans MS"/>
                <a:cs typeface="Comic Sans MS"/>
              </a:rPr>
              <a:t>Effective</a:t>
            </a:r>
            <a:r>
              <a:rPr dirty="0" sz="3200" spc="-3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4E3A2F"/>
                </a:solidFill>
                <a:latin typeface="Comic Sans MS"/>
                <a:cs typeface="Comic Sans MS"/>
              </a:rPr>
              <a:t>communication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2045" y="188595"/>
            <a:ext cx="4032504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2021-05-17T15:10:56Z</dcterms:created>
  <dcterms:modified xsi:type="dcterms:W3CDTF">2021-05-17T15:10:56Z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2021-05-17T00:00:00Z</vt:filetime>
  </property>
</Properties>
</file>