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68" r:id="rId9"/>
    <p:sldId id="267" r:id="rId10"/>
    <p:sldId id="263" r:id="rId11"/>
    <p:sldId id="264" r:id="rId12"/>
    <p:sldId id="265" r:id="rId13"/>
    <p:sldId id="266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EDEC9-6FD7-419E-9F00-B426576F62AF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B810-6154-406E-B183-21D56A095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2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B810-6154-406E-B183-21D56A09525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30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46CD-5022-B02E-DE8E-3AAD3510A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D025E-DF1E-E625-02C0-69ED75F3C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CDC98-E360-5237-8932-5AC92E62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A59-3883-4320-9A46-236D9221100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D6BFE-5977-D9CF-984B-649B7ECF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ACA5-21C3-309C-6645-3DDB7A48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DAA5-D592-4681-A27B-64BBF409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86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A45D-44B7-DA26-7D58-DEE98A1F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1ABAE-2D66-11FC-1373-D1475E1E1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CF868-CC0D-DC46-E365-D618BC1A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A59-3883-4320-9A46-236D9221100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5647-D248-7D01-7BEF-37732E3A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DD0DD-1F93-08F4-08CB-233E10CF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DAA5-D592-4681-A27B-64BBF409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85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6F63F-F43B-ECD5-C5A5-58E18C76F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432D6-CEC3-4009-ED00-DD7CB060F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5AD5B-267C-F424-9CB2-6BB1ABB3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A59-3883-4320-9A46-236D9221100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1B394-6EB1-71C1-27CF-B6F0D59D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D2883-AB19-0401-BF17-9FDA246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DAA5-D592-4681-A27B-64BBF409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8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8B93-8308-F743-0005-850919F4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83DA-D5CB-4BEC-2061-46CB06EB8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84C7-910D-C4BC-E22A-FEFD9C49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A59-3883-4320-9A46-236D9221100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724-179F-D367-ED4A-40E0CF91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D6DD0-D3D9-F884-DF4D-FFDC73CA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DAA5-D592-4681-A27B-64BBF409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44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D70B-3929-FE96-555C-688316F7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D059-DA7C-5C36-F0B3-11651777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95C0-505D-8D55-D8B5-0479044D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A59-3883-4320-9A46-236D9221100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0E9AC-7E9E-0499-0F71-C1DE3ACC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6EE7-372A-9DC1-AB9C-A24F7B6B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DAA5-D592-4681-A27B-64BBF409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45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122B-624B-DEA9-27FF-464F99A6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8C09-3A52-811C-A7EC-99B7F4EFA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97981-BF9C-531C-961B-BF3494E30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EC9EF-C473-3BFB-8CC5-95BE9E2D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A59-3883-4320-9A46-236D9221100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99A1F-E352-45E5-C024-461CDF04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D79F0-20B4-BE29-7462-B416DBD0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DAA5-D592-4681-A27B-64BBF409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64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4AAD-8742-26BE-191F-6DB4AF62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7AB40-403F-8045-68F8-0333BAD9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AED47-10B2-BDD6-44DB-211174410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39CA5-E852-4970-0D2B-4DAAE47C0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96EE3-02FB-95CA-B3F4-7B9E19EE3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2A517-2DED-9693-BFC4-8987DD88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A59-3883-4320-9A46-236D9221100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49D05-9B77-DBBC-8587-8FCD5F6D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977AA-9A37-63D1-E983-78887B0D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DAA5-D592-4681-A27B-64BBF409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8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949A-4ED4-CA0F-3066-AAE37C81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42C3-1DDD-C2EC-E57F-B9101968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A59-3883-4320-9A46-236D9221100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4A93D-8F66-A18E-07DD-DCAFCECC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0B754-2772-398D-9423-11375E94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DAA5-D592-4681-A27B-64BBF409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9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A9036-6419-6753-E26E-3B5F565A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A59-3883-4320-9A46-236D9221100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4BD78-4E3A-8F74-2D8D-5C45D90A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841F6-1665-380A-F8DB-18AA81C4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DAA5-D592-4681-A27B-64BBF409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58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2071-5E3A-122C-5672-A04237AB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85FB-C750-AE72-80BB-CE5EF6A65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717E1-2625-DD9C-53D5-D1E8EA2F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BDEA4-A891-F6FC-9862-3CD75BCD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A59-3883-4320-9A46-236D9221100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54DA0-B85D-0A5A-6A1A-58EBF2EB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FFC79-85FB-AA06-EED6-F3380C89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DAA5-D592-4681-A27B-64BBF409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8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E69A-0006-1820-680E-04D699BE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3A109-7F4C-AB78-884F-9C1176C4F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A4A68-9AEC-8681-7268-B22027B28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56F77-2D28-C7D0-6F88-9EC240D6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A59-3883-4320-9A46-236D9221100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40F10-1FE3-01D0-5A45-254FB8C8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46BDD-ACBE-D746-E26B-FD303FEA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DAA5-D592-4681-A27B-64BBF409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42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A8E31-ADE4-C4DA-3842-A748A946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A2D1-CF48-338A-FB18-D45EF50E3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65409-5917-7AEB-AFAF-04712571E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FA59-3883-4320-9A46-236D9221100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07266-6995-CF1A-DCC7-E12B5CE60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F6B6F-50B2-DDA7-609D-6CD91B630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4DAA5-D592-4681-A27B-64BBF4097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16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6.xml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99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129F16F-2248-7350-83DC-3E35850CCF48}"/>
              </a:ext>
            </a:extLst>
          </p:cNvPr>
          <p:cNvSpPr txBox="1">
            <a:spLocks/>
          </p:cNvSpPr>
          <p:nvPr/>
        </p:nvSpPr>
        <p:spPr>
          <a:xfrm>
            <a:off x="419734" y="3121969"/>
            <a:ext cx="11352530" cy="449580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87140" algn="l"/>
              </a:tabLst>
            </a:pPr>
            <a:r>
              <a:rPr lang="en-US" sz="2750" b="1" spc="1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BLOCKCHAIN BASED TWITTER DAPP</a:t>
            </a:r>
            <a:endParaRPr lang="en-US" sz="2750" dirty="0">
              <a:latin typeface="Times New Roman"/>
              <a:cs typeface="Times New Roman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72DA954-0873-B9E5-3590-09E56F84A65F}"/>
              </a:ext>
            </a:extLst>
          </p:cNvPr>
          <p:cNvSpPr txBox="1"/>
          <p:nvPr/>
        </p:nvSpPr>
        <p:spPr>
          <a:xfrm>
            <a:off x="1366837" y="191830"/>
            <a:ext cx="9458325" cy="1819275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320"/>
              </a:spcBef>
            </a:pPr>
            <a:r>
              <a:rPr sz="2750" b="1" spc="10" dirty="0">
                <a:latin typeface="Times New Roman"/>
                <a:cs typeface="Times New Roman"/>
              </a:rPr>
              <a:t>INTERNATIONAL</a:t>
            </a:r>
            <a:r>
              <a:rPr sz="2750" b="1" spc="-155" dirty="0">
                <a:latin typeface="Times New Roman"/>
                <a:cs typeface="Times New Roman"/>
              </a:rPr>
              <a:t> </a:t>
            </a:r>
            <a:r>
              <a:rPr sz="2750" b="1" spc="25" dirty="0">
                <a:latin typeface="Times New Roman"/>
                <a:cs typeface="Times New Roman"/>
              </a:rPr>
              <a:t>CONFERENCE</a:t>
            </a:r>
            <a:endParaRPr sz="2750" dirty="0">
              <a:latin typeface="Times New Roman"/>
              <a:cs typeface="Times New Roman"/>
            </a:endParaRPr>
          </a:p>
          <a:p>
            <a:pPr marL="258445" marR="257175" algn="ctr">
              <a:lnSpc>
                <a:spcPct val="102400"/>
              </a:lnSpc>
              <a:spcBef>
                <a:spcPts val="5"/>
              </a:spcBef>
            </a:pPr>
            <a:r>
              <a:rPr sz="2750" b="1" spc="20" dirty="0">
                <a:latin typeface="Times New Roman"/>
                <a:cs typeface="Times New Roman"/>
              </a:rPr>
              <a:t>On Intelligent </a:t>
            </a:r>
            <a:r>
              <a:rPr sz="2750" b="1" spc="30" dirty="0">
                <a:latin typeface="Times New Roman"/>
                <a:cs typeface="Times New Roman"/>
              </a:rPr>
              <a:t>Computing </a:t>
            </a:r>
            <a:r>
              <a:rPr sz="2750" b="1" spc="10" dirty="0">
                <a:latin typeface="Times New Roman"/>
                <a:cs typeface="Times New Roman"/>
              </a:rPr>
              <a:t>and </a:t>
            </a:r>
            <a:r>
              <a:rPr sz="2750" b="1" spc="25" dirty="0">
                <a:latin typeface="Times New Roman"/>
                <a:cs typeface="Times New Roman"/>
              </a:rPr>
              <a:t>Communication </a:t>
            </a:r>
            <a:r>
              <a:rPr sz="2750" b="1" spc="-5" dirty="0">
                <a:latin typeface="Times New Roman"/>
                <a:cs typeface="Times New Roman"/>
              </a:rPr>
              <a:t>Techniques </a:t>
            </a:r>
            <a:r>
              <a:rPr sz="2750" b="1" spc="-6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Times New Roman"/>
                <a:cs typeface="Times New Roman"/>
              </a:rPr>
              <a:t>28</a:t>
            </a:r>
            <a:r>
              <a:rPr sz="2775" b="1" spc="15" baseline="24024" dirty="0">
                <a:latin typeface="Times New Roman"/>
                <a:cs typeface="Times New Roman"/>
              </a:rPr>
              <a:t>th</a:t>
            </a:r>
            <a:r>
              <a:rPr sz="2750" b="1" spc="10" dirty="0">
                <a:latin typeface="Times New Roman"/>
                <a:cs typeface="Times New Roman"/>
              </a:rPr>
              <a:t>-29</a:t>
            </a:r>
            <a:r>
              <a:rPr sz="2775" b="1" spc="15" baseline="24024" dirty="0">
                <a:latin typeface="Times New Roman"/>
                <a:cs typeface="Times New Roman"/>
              </a:rPr>
              <a:t>th</a:t>
            </a:r>
            <a:r>
              <a:rPr sz="2775" b="1" spc="382" baseline="24024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June</a:t>
            </a:r>
            <a:r>
              <a:rPr sz="2750" b="1" spc="2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Times New Roman"/>
                <a:cs typeface="Times New Roman"/>
              </a:rPr>
              <a:t>2024</a:t>
            </a:r>
            <a:endParaRPr sz="2750" dirty="0">
              <a:latin typeface="Times New Roman"/>
              <a:cs typeface="Times New Roman"/>
            </a:endParaRPr>
          </a:p>
          <a:p>
            <a:pPr marR="635" algn="ctr">
              <a:lnSpc>
                <a:spcPct val="100000"/>
              </a:lnSpc>
              <a:spcBef>
                <a:spcPts val="5"/>
              </a:spcBef>
            </a:pPr>
            <a:r>
              <a:rPr sz="2750" b="1" spc="25" dirty="0">
                <a:latin typeface="Times New Roman"/>
                <a:cs typeface="Times New Roman"/>
              </a:rPr>
              <a:t>JNU,</a:t>
            </a:r>
            <a:r>
              <a:rPr sz="2750" b="1" spc="-55" dirty="0">
                <a:latin typeface="Times New Roman"/>
                <a:cs typeface="Times New Roman"/>
              </a:rPr>
              <a:t> </a:t>
            </a:r>
            <a:r>
              <a:rPr sz="2750" b="1" spc="30" dirty="0">
                <a:latin typeface="Times New Roman"/>
                <a:cs typeface="Times New Roman"/>
              </a:rPr>
              <a:t>New</a:t>
            </a:r>
            <a:r>
              <a:rPr sz="2750" b="1" spc="-20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Times New Roman"/>
                <a:cs typeface="Times New Roman"/>
              </a:rPr>
              <a:t>Delhi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E779919-B63D-849F-26B3-80FA156F0311}"/>
              </a:ext>
            </a:extLst>
          </p:cNvPr>
          <p:cNvSpPr/>
          <p:nvPr/>
        </p:nvSpPr>
        <p:spPr>
          <a:xfrm>
            <a:off x="2436622" y="3059557"/>
            <a:ext cx="7331075" cy="2509970"/>
          </a:xfrm>
          <a:custGeom>
            <a:avLst/>
            <a:gdLst/>
            <a:ahLst/>
            <a:cxnLst/>
            <a:rect l="l" t="t" r="r" b="b"/>
            <a:pathLst>
              <a:path w="7331075" h="2679700">
                <a:moveTo>
                  <a:pt x="6350" y="0"/>
                </a:moveTo>
                <a:lnTo>
                  <a:pt x="6350" y="2679674"/>
                </a:lnTo>
              </a:path>
              <a:path w="7331075" h="2679700">
                <a:moveTo>
                  <a:pt x="7324344" y="0"/>
                </a:moveTo>
                <a:lnTo>
                  <a:pt x="7324344" y="2679674"/>
                </a:lnTo>
              </a:path>
              <a:path w="7331075" h="2679700">
                <a:moveTo>
                  <a:pt x="0" y="2673324"/>
                </a:moveTo>
                <a:lnTo>
                  <a:pt x="7330694" y="2673324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38B23-78B9-C79E-BE9C-868BDAEEA0BC}"/>
              </a:ext>
            </a:extLst>
          </p:cNvPr>
          <p:cNvSpPr txBox="1"/>
          <p:nvPr/>
        </p:nvSpPr>
        <p:spPr>
          <a:xfrm>
            <a:off x="0" y="46200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AUTHORS</a:t>
            </a:r>
          </a:p>
          <a:p>
            <a:pPr algn="ctr"/>
            <a:r>
              <a:rPr lang="en-US" dirty="0"/>
              <a:t>ROHIT, VIKAS PATEL, RATNESH SINGH, SUNNY RAJBHAR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8E401-49AC-0761-03CF-0BDBE0D10D59}"/>
              </a:ext>
            </a:extLst>
          </p:cNvPr>
          <p:cNvSpPr txBox="1"/>
          <p:nvPr/>
        </p:nvSpPr>
        <p:spPr>
          <a:xfrm>
            <a:off x="4915592" y="3571549"/>
            <a:ext cx="2360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[Paper ID : 1007]</a:t>
            </a:r>
          </a:p>
        </p:txBody>
      </p:sp>
    </p:spTree>
    <p:extLst>
      <p:ext uri="{BB962C8B-B14F-4D97-AF65-F5344CB8AC3E}">
        <p14:creationId xmlns:p14="http://schemas.microsoft.com/office/powerpoint/2010/main" val="597608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A5F30-A8B9-F5D7-440E-2807D8ACAAD1}"/>
              </a:ext>
            </a:extLst>
          </p:cNvPr>
          <p:cNvSpPr txBox="1"/>
          <p:nvPr/>
        </p:nvSpPr>
        <p:spPr>
          <a:xfrm>
            <a:off x="523701" y="211751"/>
            <a:ext cx="423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FF"/>
                </a:highlight>
                <a:latin typeface="Arial" panose="020B0604020202020204" pitchFamily="34" charset="0"/>
              </a:rPr>
              <a:t>Observation</a:t>
            </a:r>
            <a:r>
              <a:rPr lang="en-US" sz="2400" b="1" dirty="0">
                <a:highlight>
                  <a:srgbClr val="FFFFFF"/>
                </a:highlight>
                <a:latin typeface="Arial" panose="020B0604020202020204" pitchFamily="34" charset="0"/>
              </a:rPr>
              <a:t>:</a:t>
            </a:r>
            <a:endParaRPr lang="en-IN" sz="24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5EC77D-2604-7C9A-4FE0-F168922EB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78262"/>
              </p:ext>
            </p:extLst>
          </p:nvPr>
        </p:nvGraphicFramePr>
        <p:xfrm>
          <a:off x="950421" y="2835105"/>
          <a:ext cx="10291157" cy="297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349">
                  <a:extLst>
                    <a:ext uri="{9D8B030D-6E8A-4147-A177-3AD203B41FA5}">
                      <a16:colId xmlns:a16="http://schemas.microsoft.com/office/drawing/2014/main" val="2203159473"/>
                    </a:ext>
                  </a:extLst>
                </a:gridCol>
                <a:gridCol w="3783727">
                  <a:extLst>
                    <a:ext uri="{9D8B030D-6E8A-4147-A177-3AD203B41FA5}">
                      <a16:colId xmlns:a16="http://schemas.microsoft.com/office/drawing/2014/main" val="1657163295"/>
                    </a:ext>
                  </a:extLst>
                </a:gridCol>
                <a:gridCol w="3592081">
                  <a:extLst>
                    <a:ext uri="{9D8B030D-6E8A-4147-A177-3AD203B41FA5}">
                      <a16:colId xmlns:a16="http://schemas.microsoft.com/office/drawing/2014/main" val="789810970"/>
                    </a:ext>
                  </a:extLst>
                </a:gridCol>
              </a:tblGrid>
              <a:tr h="346710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Aspect</a:t>
                      </a:r>
                      <a:endParaRPr lang="en-IN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Centralized Twitter</a:t>
                      </a:r>
                      <a:endParaRPr lang="en-IN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Decentralized Twitter</a:t>
                      </a:r>
                      <a:endParaRPr lang="en-IN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945696"/>
                  </a:ext>
                </a:extLst>
              </a:tr>
              <a:tr h="724829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Centralized Architecture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Peer-to-peer(P2P) or Decentralized Architecture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5872"/>
                  </a:ext>
                </a:extLst>
              </a:tr>
              <a:tr h="724829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Storage 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Stored on Centralized Servers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Decentralized Data Storage across Multiple Nodes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127133"/>
                  </a:ext>
                </a:extLst>
              </a:tr>
              <a:tr h="1159727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Control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 provide retains control and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ownership over user data and content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 have more control over their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and content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901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6FBF08-23B6-7ABC-9D0B-B3EF9EC98462}"/>
                  </a:ext>
                </a:extLst>
              </p:cNvPr>
              <p:cNvSpPr txBox="1"/>
              <p:nvPr/>
            </p:nvSpPr>
            <p:spPr>
              <a:xfrm>
                <a:off x="523701" y="1233077"/>
                <a:ext cx="5253644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𝑃𝑎𝑦𝑚𝑒𝑛𝑡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r>
                  <a:rPr lang="en-IN" dirty="0"/>
                  <a:t> …….(1)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6FBF08-23B6-7ABC-9D0B-B3EF9EC98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1" y="1233077"/>
                <a:ext cx="5253644" cy="506870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89479D-114F-3EB8-1283-8F86A35E7F8F}"/>
                  </a:ext>
                </a:extLst>
              </p:cNvPr>
              <p:cNvSpPr txBox="1"/>
              <p:nvPr/>
            </p:nvSpPr>
            <p:spPr>
              <a:xfrm>
                <a:off x="5777345" y="1233077"/>
                <a:ext cx="5253644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𝐹𝑒𝑒𝑠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r>
                  <a:rPr lang="en-IN" dirty="0"/>
                  <a:t>……..(2)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89479D-114F-3EB8-1283-8F86A35E7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345" y="1233077"/>
                <a:ext cx="5253644" cy="506870"/>
              </a:xfrm>
              <a:prstGeom prst="rect">
                <a:avLst/>
              </a:prstGeom>
              <a:blipFill>
                <a:blip r:embed="rId5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C0FEBDD-9DD3-2784-2355-38090DBA9EFB}"/>
              </a:ext>
            </a:extLst>
          </p:cNvPr>
          <p:cNvSpPr txBox="1"/>
          <p:nvPr/>
        </p:nvSpPr>
        <p:spPr>
          <a:xfrm>
            <a:off x="1088966" y="874791"/>
            <a:ext cx="847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formula for change in percentage for improvement is given as: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FE00A-F112-07C8-7B8C-A98980126533}"/>
              </a:ext>
            </a:extLst>
          </p:cNvPr>
          <p:cNvSpPr txBox="1"/>
          <p:nvPr/>
        </p:nvSpPr>
        <p:spPr>
          <a:xfrm>
            <a:off x="842355" y="1826976"/>
            <a:ext cx="5342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x represents time taken by international bank transfer for one transaction and y represents time taken for transaction through blockchain.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2140A-ADCE-786A-FFE8-F665BF05A86E}"/>
              </a:ext>
            </a:extLst>
          </p:cNvPr>
          <p:cNvSpPr txBox="1"/>
          <p:nvPr/>
        </p:nvSpPr>
        <p:spPr>
          <a:xfrm>
            <a:off x="6414657" y="1824746"/>
            <a:ext cx="5483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x represents fees charged by traditional platforms and y represents fees charged through platform using blockchain charge as a gas fee for transaction.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11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A5F30-A8B9-F5D7-440E-2807D8ACAAD1}"/>
              </a:ext>
            </a:extLst>
          </p:cNvPr>
          <p:cNvSpPr txBox="1"/>
          <p:nvPr/>
        </p:nvSpPr>
        <p:spPr>
          <a:xfrm>
            <a:off x="213359" y="275116"/>
            <a:ext cx="11978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FF"/>
                </a:highlight>
                <a:latin typeface="Arial" panose="020B0604020202020204" pitchFamily="34" charset="0"/>
              </a:rPr>
              <a:t>Graph for comparison between the Blockchain based Twitter and Conventional Twitter: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76E29-7614-9EDC-87FD-F2AAEBE92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339408"/>
            <a:ext cx="6534765" cy="49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7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A5F30-A8B9-F5D7-440E-2807D8ACAAD1}"/>
              </a:ext>
            </a:extLst>
          </p:cNvPr>
          <p:cNvSpPr txBox="1"/>
          <p:nvPr/>
        </p:nvSpPr>
        <p:spPr>
          <a:xfrm>
            <a:off x="773083" y="955963"/>
            <a:ext cx="423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Conclusion: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36B84-39B2-6B98-CEA1-2354465A00F9}"/>
              </a:ext>
            </a:extLst>
          </p:cNvPr>
          <p:cNvSpPr txBox="1"/>
          <p:nvPr/>
        </p:nvSpPr>
        <p:spPr>
          <a:xfrm>
            <a:off x="1396537" y="1853738"/>
            <a:ext cx="9775767" cy="3380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Proposes a crowdfunding platform using Blockchain and IPFS technology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Increases platform effectiveness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Platform cost is reduced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Achieves higher levels of trust and transparency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Utilizes Smart Contracts for secure and automated processes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8762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A5F30-A8B9-F5D7-440E-2807D8ACAAD1}"/>
              </a:ext>
            </a:extLst>
          </p:cNvPr>
          <p:cNvSpPr txBox="1"/>
          <p:nvPr/>
        </p:nvSpPr>
        <p:spPr>
          <a:xfrm>
            <a:off x="773083" y="955963"/>
            <a:ext cx="423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Future Work: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36B84-39B2-6B98-CEA1-2354465A00F9}"/>
              </a:ext>
            </a:extLst>
          </p:cNvPr>
          <p:cNvSpPr txBox="1"/>
          <p:nvPr/>
        </p:nvSpPr>
        <p:spPr>
          <a:xfrm>
            <a:off x="1396538" y="1853738"/>
            <a:ext cx="9534698" cy="2026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Incorporate side chains to reduce the load on the main chain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Expand payment options beyond MetaMask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Improve the scalability</a:t>
            </a:r>
            <a:endParaRPr lang="en-IN" sz="22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628C451-A9F4-B110-D431-0C04C2856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835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953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 scalability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4953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 / 11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495365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4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A5F30-A8B9-F5D7-440E-2807D8ACAAD1}"/>
              </a:ext>
            </a:extLst>
          </p:cNvPr>
          <p:cNvSpPr txBox="1"/>
          <p:nvPr/>
        </p:nvSpPr>
        <p:spPr>
          <a:xfrm>
            <a:off x="673330" y="515389"/>
            <a:ext cx="423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References:</a:t>
            </a:r>
            <a:endParaRPr lang="en-IN" sz="28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628C451-A9F4-B110-D431-0C04C2856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835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953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 scalability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4953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 / 11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495365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14B77-C879-9EF9-AF38-29938DE314C6}"/>
              </a:ext>
            </a:extLst>
          </p:cNvPr>
          <p:cNvSpPr txBox="1"/>
          <p:nvPr/>
        </p:nvSpPr>
        <p:spPr>
          <a:xfrm>
            <a:off x="598516" y="1271847"/>
            <a:ext cx="11213869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Page, J., 2024, How Long Does It Take to Transfer Ethereum, https://cryptohead.io/how-long-does-it-take-to-transfer-ethereum/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Keating, R., 2023, How long do international bank transfers take, https://rb.gy/as7q7k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Smith, T., 2023, Crowdfunding: What it is, how it works, and popular websites, https://shorturl.at/gtA23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a-DK" dirty="0"/>
              <a:t>Jules, 2019, https://www.easyship.com/blog/types-of-crowdfunding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Oza, K. &amp; Naik, P., 2024, https://shorturl.at/dnsvE</a:t>
            </a:r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err="1"/>
              <a:t>Abrol</a:t>
            </a:r>
            <a:r>
              <a:rPr lang="en-IN" dirty="0"/>
              <a:t>, A., 2023, https://www.blockchain-council.org/blockchain/what-is-tokenization/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Weston, G., 2023, https://101blockchains.com/deploy-smart-contract/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Rohit Singh, N. Shukla, R. &amp; Singh, A., 2024, Feature Enhancement of Micro-service based Cab Booking System using Blockchain, ICCMST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97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12B9B2-4C8E-30F3-89BB-9528CE09F2D1}"/>
              </a:ext>
            </a:extLst>
          </p:cNvPr>
          <p:cNvSpPr txBox="1"/>
          <p:nvPr/>
        </p:nvSpPr>
        <p:spPr>
          <a:xfrm>
            <a:off x="0" y="2621156"/>
            <a:ext cx="12192001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6000">
                      <a:schemeClr val="accent1">
                        <a:lumMod val="45000"/>
                        <a:lumOff val="55000"/>
                      </a:schemeClr>
                    </a:gs>
                    <a:gs pos="72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709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1E6D6B-12A6-9DD5-EF91-F68A8B2F20A9}"/>
              </a:ext>
            </a:extLst>
          </p:cNvPr>
          <p:cNvSpPr txBox="1"/>
          <p:nvPr/>
        </p:nvSpPr>
        <p:spPr>
          <a:xfrm>
            <a:off x="598516" y="423949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Table of Content: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50AE18-AC95-FD57-106C-9B7B7B123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67426"/>
              </p:ext>
            </p:extLst>
          </p:nvPr>
        </p:nvGraphicFramePr>
        <p:xfrm>
          <a:off x="1005840" y="1080655"/>
          <a:ext cx="9767455" cy="468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7455">
                  <a:extLst>
                    <a:ext uri="{9D8B030D-6E8A-4147-A177-3AD203B41FA5}">
                      <a16:colId xmlns:a16="http://schemas.microsoft.com/office/drawing/2014/main" val="1230959857"/>
                    </a:ext>
                  </a:extLst>
                </a:gridCol>
              </a:tblGrid>
              <a:tr h="470803">
                <a:tc>
                  <a:txBody>
                    <a:bodyPr/>
                    <a:lstStyle/>
                    <a:p>
                      <a:r>
                        <a:rPr lang="en-IN" b="0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</a:uFill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Introduction</a:t>
                      </a:r>
                      <a:endParaRPr lang="en-IN" b="0" u="sng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u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62546"/>
                  </a:ext>
                </a:extLst>
              </a:tr>
              <a:tr h="443597">
                <a:tc>
                  <a:txBody>
                    <a:bodyPr/>
                    <a:lstStyle/>
                    <a:p>
                      <a:r>
                        <a:rPr lang="en-IN" u="sng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uFill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a:uFill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Objectives</a:t>
                      </a:r>
                      <a:endParaRPr lang="en-IN" u="sng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uFill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u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68846"/>
                  </a:ext>
                </a:extLst>
              </a:tr>
              <a:tr h="470803">
                <a:tc>
                  <a:txBody>
                    <a:bodyPr/>
                    <a:lstStyle/>
                    <a:p>
                      <a:r>
                        <a:rPr lang="en-IN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</a:uFill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 Case</a:t>
                      </a:r>
                      <a:endParaRPr lang="en-IN" u="sng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u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55172"/>
                  </a:ext>
                </a:extLst>
              </a:tr>
              <a:tr h="470803">
                <a:tc>
                  <a:txBody>
                    <a:bodyPr/>
                    <a:lstStyle/>
                    <a:p>
                      <a:r>
                        <a:rPr lang="en-IN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a:uFill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Architecture of the proposed system</a:t>
                      </a:r>
                      <a:endParaRPr lang="en-IN" u="sng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u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79475"/>
                  </a:ext>
                </a:extLst>
              </a:tr>
              <a:tr h="470803">
                <a:tc>
                  <a:txBody>
                    <a:bodyPr/>
                    <a:lstStyle/>
                    <a:p>
                      <a:r>
                        <a:rPr lang="en-IN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</a:uFill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Implementation: Algorithm</a:t>
                      </a:r>
                      <a:endParaRPr lang="en-IN" u="sng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u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52818"/>
                  </a:ext>
                </a:extLst>
              </a:tr>
              <a:tr h="470803">
                <a:tc>
                  <a:txBody>
                    <a:bodyPr/>
                    <a:lstStyle/>
                    <a:p>
                      <a:r>
                        <a:rPr lang="en-IN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a:u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Observation</a:t>
                      </a:r>
                      <a:endParaRPr lang="en-IN" u="sng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u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20423"/>
                  </a:ext>
                </a:extLst>
              </a:tr>
              <a:tr h="470803">
                <a:tc>
                  <a:txBody>
                    <a:bodyPr/>
                    <a:lstStyle/>
                    <a:p>
                      <a:r>
                        <a:rPr lang="en-IN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</a:uFill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Graph for comparison between traditional platform and platform using blockchain</a:t>
                      </a:r>
                      <a:endParaRPr lang="en-IN" u="sng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u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994756"/>
                  </a:ext>
                </a:extLst>
              </a:tr>
              <a:tr h="470803">
                <a:tc>
                  <a:txBody>
                    <a:bodyPr/>
                    <a:lstStyle/>
                    <a:p>
                      <a:r>
                        <a:rPr lang="en-IN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a:uFill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Conclusion</a:t>
                      </a:r>
                      <a:endParaRPr lang="en-IN" u="sng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u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837722"/>
                  </a:ext>
                </a:extLst>
              </a:tr>
              <a:tr h="470803">
                <a:tc>
                  <a:txBody>
                    <a:bodyPr/>
                    <a:lstStyle/>
                    <a:p>
                      <a:r>
                        <a:rPr lang="en-IN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</a:uFill>
                          <a:hlinkClick r:id="rId10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Future Work</a:t>
                      </a:r>
                      <a:endParaRPr lang="en-IN" u="sng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u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21162"/>
                  </a:ext>
                </a:extLst>
              </a:tr>
              <a:tr h="470803">
                <a:tc>
                  <a:txBody>
                    <a:bodyPr/>
                    <a:lstStyle/>
                    <a:p>
                      <a:r>
                        <a:rPr lang="en-IN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a:uFill>
                          <a:hlinkClick r:id="rId11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References</a:t>
                      </a:r>
                      <a:endParaRPr lang="en-IN" u="sng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u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479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59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A5F30-A8B9-F5D7-440E-2807D8ACAAD1}"/>
              </a:ext>
            </a:extLst>
          </p:cNvPr>
          <p:cNvSpPr txBox="1"/>
          <p:nvPr/>
        </p:nvSpPr>
        <p:spPr>
          <a:xfrm>
            <a:off x="266007" y="182879"/>
            <a:ext cx="423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Introduction: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36B84-39B2-6B98-CEA1-2354465A00F9}"/>
              </a:ext>
            </a:extLst>
          </p:cNvPr>
          <p:cNvSpPr txBox="1"/>
          <p:nvPr/>
        </p:nvSpPr>
        <p:spPr>
          <a:xfrm>
            <a:off x="5595578" y="2944572"/>
            <a:ext cx="6408000" cy="345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200" b="1" dirty="0"/>
              <a:t>Challenges with funding platform without Blockchain: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dirty="0"/>
              <a:t>High platform fee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dirty="0"/>
              <a:t>Trust issues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dirty="0"/>
              <a:t>Lack of transparency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dirty="0"/>
              <a:t>High international transaction time</a:t>
            </a:r>
          </a:p>
          <a:p>
            <a:pPr>
              <a:lnSpc>
                <a:spcPct val="200000"/>
              </a:lnSpc>
              <a:buClr>
                <a:schemeClr val="accent1"/>
              </a:buClr>
            </a:pPr>
            <a:endParaRPr lang="en-IN" sz="2200" dirty="0"/>
          </a:p>
          <a:p>
            <a:pPr>
              <a:lnSpc>
                <a:spcPct val="200000"/>
              </a:lnSpc>
              <a:buClr>
                <a:schemeClr val="accent1"/>
              </a:buClr>
            </a:pP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85F18-929A-0EF3-E17F-C0B8E8882350}"/>
              </a:ext>
            </a:extLst>
          </p:cNvPr>
          <p:cNvSpPr txBox="1"/>
          <p:nvPr/>
        </p:nvSpPr>
        <p:spPr>
          <a:xfrm>
            <a:off x="188422" y="784572"/>
            <a:ext cx="5328000" cy="56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sz="2200" b="1" dirty="0"/>
              <a:t>Reward Based Funding: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sz="2200" dirty="0"/>
              <a:t>It is a type of crowdfunding[</a:t>
            </a:r>
            <a:r>
              <a:rPr lang="en-US" sz="2200" dirty="0">
                <a:hlinkClick r:id="rId2" action="ppaction://hlinksldjump"/>
              </a:rPr>
              <a:t>3</a:t>
            </a:r>
            <a:r>
              <a:rPr lang="en-US" sz="2200" dirty="0"/>
              <a:t>][</a:t>
            </a:r>
            <a:r>
              <a:rPr lang="en-US" sz="2200" dirty="0">
                <a:hlinkClick r:id="rId2" action="ppaction://hlinksldjump"/>
              </a:rPr>
              <a:t>4</a:t>
            </a:r>
            <a:r>
              <a:rPr lang="en-US" sz="2200" dirty="0"/>
              <a:t>] in which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Group of individuals contribute to campaign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Contributors receive rewards in exchange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Rewards can include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Early access to product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Exclusive merchandise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15DD4-24D5-14C9-D27C-872EEB8224CF}"/>
              </a:ext>
            </a:extLst>
          </p:cNvPr>
          <p:cNvSpPr txBox="1"/>
          <p:nvPr/>
        </p:nvSpPr>
        <p:spPr>
          <a:xfrm>
            <a:off x="5595578" y="784572"/>
            <a:ext cx="6408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sz="2200" b="1" dirty="0"/>
              <a:t>Funding platform without Blockchain: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sz="2200" dirty="0"/>
              <a:t>With the help of platform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/>
              <a:t>Creator create the campaign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Individuals browse and contribute to campaign</a:t>
            </a:r>
          </a:p>
        </p:txBody>
      </p:sp>
    </p:spTree>
    <p:extLst>
      <p:ext uri="{BB962C8B-B14F-4D97-AF65-F5344CB8AC3E}">
        <p14:creationId xmlns:p14="http://schemas.microsoft.com/office/powerpoint/2010/main" val="17006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A5F30-A8B9-F5D7-440E-2807D8ACAAD1}"/>
              </a:ext>
            </a:extLst>
          </p:cNvPr>
          <p:cNvSpPr txBox="1"/>
          <p:nvPr/>
        </p:nvSpPr>
        <p:spPr>
          <a:xfrm>
            <a:off x="773083" y="955963"/>
            <a:ext cx="492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Objectives: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36B84-39B2-6B98-CEA1-2354465A00F9}"/>
              </a:ext>
            </a:extLst>
          </p:cNvPr>
          <p:cNvSpPr txBox="1"/>
          <p:nvPr/>
        </p:nvSpPr>
        <p:spPr>
          <a:xfrm>
            <a:off x="1328651" y="1571105"/>
            <a:ext cx="9534698" cy="417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accent1"/>
              </a:buClr>
            </a:pPr>
            <a:r>
              <a:rPr lang="en-US" sz="2200" dirty="0">
                <a:highlight>
                  <a:srgbClr val="FFFFFF"/>
                </a:highlight>
                <a:latin typeface="Arial" panose="020B0604020202020204" pitchFamily="34" charset="0"/>
              </a:rPr>
              <a:t>U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sing blockchain and IPFS(Interplanetary File System) technology we can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Reduce fees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Enable global access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Ensure </a:t>
            </a:r>
            <a:r>
              <a:rPr lang="en-IN" sz="2200" dirty="0">
                <a:highlight>
                  <a:srgbClr val="FFFFFF"/>
                </a:highlight>
                <a:latin typeface="Arial" panose="020B0604020202020204" pitchFamily="34" charset="0"/>
              </a:rPr>
              <a:t>t</a:t>
            </a:r>
            <a:r>
              <a:rPr lang="en-IN" sz="2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rust and transparency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Enhance security of transactions 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Implement tokenization for rewards</a:t>
            </a:r>
            <a:r>
              <a:rPr lang="en-IN" sz="2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[</a:t>
            </a:r>
            <a:r>
              <a:rPr lang="en-IN" sz="2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 action="ppaction://hlinksldjump"/>
              </a:rPr>
              <a:t>5</a:t>
            </a:r>
            <a:r>
              <a:rPr lang="en-IN" sz="2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][</a:t>
            </a:r>
            <a:r>
              <a:rPr lang="en-IN" sz="2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 action="ppaction://hlinksldjump"/>
              </a:rPr>
              <a:t>6</a:t>
            </a:r>
            <a:r>
              <a:rPr lang="en-IN" sz="2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]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9716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1AF143-C622-2480-ECCD-1B5E47706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23" y="186813"/>
            <a:ext cx="9921342" cy="6671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9CFFA7-A747-AF56-910B-CD50334BB4BF}"/>
              </a:ext>
            </a:extLst>
          </p:cNvPr>
          <p:cNvSpPr txBox="1"/>
          <p:nvPr/>
        </p:nvSpPr>
        <p:spPr>
          <a:xfrm>
            <a:off x="461523" y="78659"/>
            <a:ext cx="209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Use Case:</a:t>
            </a:r>
            <a:endParaRPr lang="en-IN" sz="1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09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A5F30-A8B9-F5D7-440E-2807D8ACAAD1}"/>
              </a:ext>
            </a:extLst>
          </p:cNvPr>
          <p:cNvSpPr txBox="1"/>
          <p:nvPr/>
        </p:nvSpPr>
        <p:spPr>
          <a:xfrm>
            <a:off x="739832" y="357446"/>
            <a:ext cx="591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Architecture of the proposed system: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18B95-C098-C607-5F95-2E4068AC6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1" y="907745"/>
            <a:ext cx="4884221" cy="5388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5CD52C-BC7D-1CDA-379C-D478ABA5B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009" y="754417"/>
            <a:ext cx="5910350" cy="534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0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A5F30-A8B9-F5D7-440E-2807D8ACAAD1}"/>
              </a:ext>
            </a:extLst>
          </p:cNvPr>
          <p:cNvSpPr txBox="1"/>
          <p:nvPr/>
        </p:nvSpPr>
        <p:spPr>
          <a:xfrm>
            <a:off x="440574" y="432261"/>
            <a:ext cx="554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highlight>
                  <a:srgbClr val="FFFFFF"/>
                </a:highlight>
                <a:latin typeface="Arial" panose="020B0604020202020204" pitchFamily="34" charset="0"/>
              </a:rPr>
              <a:t>Implementation : Algorithm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6F8E3-3366-2D9C-21DB-1C932AC86242}"/>
              </a:ext>
            </a:extLst>
          </p:cNvPr>
          <p:cNvSpPr txBox="1"/>
          <p:nvPr/>
        </p:nvSpPr>
        <p:spPr>
          <a:xfrm>
            <a:off x="453043" y="1582340"/>
            <a:ext cx="91647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Algorithm 1: User Registration and Authentication</a:t>
            </a:r>
          </a:p>
          <a:p>
            <a:endParaRPr lang="en-US" sz="2200" b="1" dirty="0"/>
          </a:p>
          <a:p>
            <a:r>
              <a:rPr lang="en-US" sz="2200" dirty="0"/>
              <a:t>Input: Username, Password</a:t>
            </a:r>
          </a:p>
          <a:p>
            <a:r>
              <a:rPr lang="en-US" sz="2200" dirty="0"/>
              <a:t>Output: Success or failure of the User Registration and Authentication</a:t>
            </a:r>
          </a:p>
          <a:p>
            <a:endParaRPr lang="en-US" sz="2200" dirty="0"/>
          </a:p>
          <a:p>
            <a:r>
              <a:rPr lang="en-US" sz="2200" dirty="0"/>
              <a:t>1: if </a:t>
            </a:r>
            <a:r>
              <a:rPr lang="en-US" sz="2200" dirty="0" err="1"/>
              <a:t>isUserDetailsValid</a:t>
            </a:r>
            <a:r>
              <a:rPr lang="en-US" sz="2200" dirty="0"/>
              <a:t>(username, password) then </a:t>
            </a:r>
          </a:p>
          <a:p>
            <a:r>
              <a:rPr lang="en-US" sz="2200" dirty="0"/>
              <a:t>2:   </a:t>
            </a:r>
            <a:r>
              <a:rPr lang="en-US" sz="2200" dirty="0" err="1"/>
              <a:t>deployUserContract</a:t>
            </a:r>
            <a:r>
              <a:rPr lang="en-US" sz="2200" dirty="0"/>
              <a:t>(username, password) [7]</a:t>
            </a:r>
          </a:p>
          <a:p>
            <a:r>
              <a:rPr lang="en-US" sz="2200" dirty="0"/>
              <a:t>3:   </a:t>
            </a:r>
            <a:r>
              <a:rPr lang="en-US" sz="2200" dirty="0" err="1"/>
              <a:t>storeUserCredentialsOnBlockchain</a:t>
            </a:r>
            <a:r>
              <a:rPr lang="en-US" sz="2200" dirty="0"/>
              <a:t>(username, password) </a:t>
            </a:r>
          </a:p>
          <a:p>
            <a:r>
              <a:rPr lang="en-US" sz="2200" dirty="0"/>
              <a:t>4:   return "Registration successful" </a:t>
            </a:r>
          </a:p>
          <a:p>
            <a:r>
              <a:rPr lang="en-US" sz="2200" dirty="0"/>
              <a:t>5: else </a:t>
            </a:r>
          </a:p>
          <a:p>
            <a:r>
              <a:rPr lang="en-US" sz="2200" dirty="0"/>
              <a:t>6:   return "Registration failed" </a:t>
            </a:r>
          </a:p>
          <a:p>
            <a:r>
              <a:rPr lang="en-US" sz="2200" dirty="0"/>
              <a:t>7: end if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D17795-F6AD-6D26-3CE0-D818DC41F778}"/>
              </a:ext>
            </a:extLst>
          </p:cNvPr>
          <p:cNvCxnSpPr>
            <a:cxnSpLocks/>
          </p:cNvCxnSpPr>
          <p:nvPr/>
        </p:nvCxnSpPr>
        <p:spPr>
          <a:xfrm>
            <a:off x="453043" y="1582340"/>
            <a:ext cx="576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5BC84A-52AE-723C-8B97-CF8183E416D1}"/>
              </a:ext>
            </a:extLst>
          </p:cNvPr>
          <p:cNvCxnSpPr>
            <a:cxnSpLocks/>
          </p:cNvCxnSpPr>
          <p:nvPr/>
        </p:nvCxnSpPr>
        <p:spPr>
          <a:xfrm>
            <a:off x="455857" y="1975807"/>
            <a:ext cx="576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9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A5F30-A8B9-F5D7-440E-2807D8ACAAD1}"/>
              </a:ext>
            </a:extLst>
          </p:cNvPr>
          <p:cNvSpPr txBox="1"/>
          <p:nvPr/>
        </p:nvSpPr>
        <p:spPr>
          <a:xfrm>
            <a:off x="440574" y="432261"/>
            <a:ext cx="494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highlight>
                  <a:srgbClr val="FFFFFF"/>
                </a:highlight>
                <a:latin typeface="Arial" panose="020B0604020202020204" pitchFamily="34" charset="0"/>
              </a:rPr>
              <a:t>Implementation : Algorithm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6F8E3-3366-2D9C-21DB-1C932AC86242}"/>
              </a:ext>
            </a:extLst>
          </p:cNvPr>
          <p:cNvSpPr txBox="1"/>
          <p:nvPr/>
        </p:nvSpPr>
        <p:spPr>
          <a:xfrm>
            <a:off x="453042" y="1582340"/>
            <a:ext cx="105446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Algorithm 2: Algorithm for contribution in campaign</a:t>
            </a:r>
          </a:p>
          <a:p>
            <a:endParaRPr lang="en-US" sz="2200" b="1" dirty="0"/>
          </a:p>
          <a:p>
            <a:r>
              <a:rPr lang="en-US" sz="2200" dirty="0"/>
              <a:t>Input: User address, tweet content</a:t>
            </a:r>
          </a:p>
          <a:p>
            <a:r>
              <a:rPr lang="en-US" sz="2200" dirty="0"/>
              <a:t>Output: Success or failure message</a:t>
            </a:r>
          </a:p>
          <a:p>
            <a:endParaRPr lang="en-US" sz="2200" dirty="0"/>
          </a:p>
          <a:p>
            <a:r>
              <a:rPr lang="en-US" sz="2200" dirty="0"/>
              <a:t>1. Initialize </a:t>
            </a:r>
            <a:r>
              <a:rPr lang="en-US" sz="2200" dirty="0" err="1"/>
              <a:t>tweetCreated</a:t>
            </a:r>
            <a:r>
              <a:rPr lang="en-US" sz="2200" dirty="0"/>
              <a:t> as false</a:t>
            </a:r>
          </a:p>
          <a:p>
            <a:r>
              <a:rPr lang="en-US" sz="2200" dirty="0"/>
              <a:t>2. Validate </a:t>
            </a:r>
            <a:r>
              <a:rPr lang="en-US" sz="2200" dirty="0" err="1"/>
              <a:t>userAddress</a:t>
            </a:r>
            <a:r>
              <a:rPr lang="en-US" sz="2200" dirty="0"/>
              <a:t>: If invalid, return "Invalid user address“</a:t>
            </a:r>
          </a:p>
          <a:p>
            <a:r>
              <a:rPr lang="en-US" sz="2200" dirty="0"/>
              <a:t>3. Validate content: If empty or exceeds limit, return "Invalid tweet content“</a:t>
            </a:r>
          </a:p>
          <a:p>
            <a:r>
              <a:rPr lang="en-US" sz="2200" dirty="0"/>
              <a:t>4. Create tweet transaction</a:t>
            </a:r>
          </a:p>
          <a:p>
            <a:r>
              <a:rPr lang="en-US" sz="2200" dirty="0"/>
              <a:t>5. If successful, set </a:t>
            </a:r>
            <a:r>
              <a:rPr lang="en-US" sz="2200" dirty="0" err="1"/>
              <a:t>tweetCreated</a:t>
            </a:r>
            <a:r>
              <a:rPr lang="en-US" sz="2200" dirty="0"/>
              <a:t> to true and return "Tweet created successfully“</a:t>
            </a:r>
          </a:p>
          <a:p>
            <a:r>
              <a:rPr lang="en-US" sz="2200" dirty="0"/>
              <a:t>6. Else return "Failed to create tweet"</a:t>
            </a:r>
          </a:p>
          <a:p>
            <a:endParaRPr lang="en-IN" sz="2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D17795-F6AD-6D26-3CE0-D818DC41F778}"/>
              </a:ext>
            </a:extLst>
          </p:cNvPr>
          <p:cNvCxnSpPr>
            <a:cxnSpLocks/>
          </p:cNvCxnSpPr>
          <p:nvPr/>
        </p:nvCxnSpPr>
        <p:spPr>
          <a:xfrm>
            <a:off x="453043" y="1582340"/>
            <a:ext cx="64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5BC84A-52AE-723C-8B97-CF8183E416D1}"/>
              </a:ext>
            </a:extLst>
          </p:cNvPr>
          <p:cNvCxnSpPr>
            <a:cxnSpLocks/>
          </p:cNvCxnSpPr>
          <p:nvPr/>
        </p:nvCxnSpPr>
        <p:spPr>
          <a:xfrm>
            <a:off x="455857" y="1967494"/>
            <a:ext cx="64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48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A5F30-A8B9-F5D7-440E-2807D8ACAAD1}"/>
              </a:ext>
            </a:extLst>
          </p:cNvPr>
          <p:cNvSpPr txBox="1"/>
          <p:nvPr/>
        </p:nvSpPr>
        <p:spPr>
          <a:xfrm>
            <a:off x="440574" y="432261"/>
            <a:ext cx="423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0890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738</Words>
  <Application>Microsoft Office PowerPoint</Application>
  <PresentationFormat>Widescreen</PresentationFormat>
  <Paragraphs>113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Lato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Rishabh Kumar Singh</dc:creator>
  <cp:lastModifiedBy>vikas patel</cp:lastModifiedBy>
  <cp:revision>22</cp:revision>
  <dcterms:created xsi:type="dcterms:W3CDTF">2024-06-21T08:01:25Z</dcterms:created>
  <dcterms:modified xsi:type="dcterms:W3CDTF">2024-06-25T05:55:30Z</dcterms:modified>
</cp:coreProperties>
</file>