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06" r:id="rId6"/>
    <p:sldId id="307" r:id="rId7"/>
    <p:sldId id="308" r:id="rId8"/>
    <p:sldId id="310" r:id="rId9"/>
    <p:sldId id="309" r:id="rId10"/>
    <p:sldId id="311" r:id="rId11"/>
    <p:sldId id="312" r:id="rId12"/>
    <p:sldId id="313" r:id="rId13"/>
    <p:sldId id="315" r:id="rId14"/>
    <p:sldId id="316" r:id="rId15"/>
    <p:sldId id="317" r:id="rId16"/>
    <p:sldId id="318" r:id="rId17"/>
    <p:sldId id="319" r:id="rId18"/>
    <p:sldId id="320" r:id="rId19"/>
    <p:sldId id="333" r:id="rId20"/>
    <p:sldId id="322" r:id="rId21"/>
    <p:sldId id="332" r:id="rId22"/>
    <p:sldId id="334" r:id="rId23"/>
    <p:sldId id="328" r:id="rId24"/>
    <p:sldId id="331" r:id="rId25"/>
    <p:sldId id="330" r:id="rId26"/>
    <p:sldId id="323" r:id="rId27"/>
    <p:sldId id="324" r:id="rId28"/>
    <p:sldId id="325" r:id="rId29"/>
    <p:sldId id="326" r:id="rId30"/>
    <p:sldId id="327" r:id="rId31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143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anose="020B0503020204020204" pitchFamily="34" charset="-122"/>
              </a:defRPr>
            </a:lvl1pPr>
            <a:lvl2pPr>
              <a:defRPr sz="3100">
                <a:ea typeface="微软雅黑" panose="020B0503020204020204" pitchFamily="34" charset="-122"/>
              </a:defRPr>
            </a:lvl2pPr>
            <a:lvl3pPr>
              <a:defRPr sz="2600">
                <a:ea typeface="微软雅黑" panose="020B0503020204020204" pitchFamily="34" charset="-122"/>
              </a:defRPr>
            </a:lvl3pPr>
            <a:lvl4pPr>
              <a:defRPr sz="2300">
                <a:ea typeface="微软雅黑" panose="020B0503020204020204" pitchFamily="34" charset="-122"/>
              </a:defRPr>
            </a:lvl4pPr>
            <a:lvl5pPr>
              <a:defRPr sz="2300">
                <a:ea typeface="微软雅黑" panose="020B0503020204020204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anose="020B0503020204020204" pitchFamily="34" charset="-122"/>
              </a:defRPr>
            </a:lvl1pPr>
            <a:lvl2pPr>
              <a:defRPr sz="3100">
                <a:ea typeface="微软雅黑" panose="020B0503020204020204" pitchFamily="34" charset="-122"/>
              </a:defRPr>
            </a:lvl2pPr>
            <a:lvl3pPr>
              <a:defRPr sz="2600">
                <a:ea typeface="微软雅黑" panose="020B0503020204020204" pitchFamily="34" charset="-122"/>
              </a:defRPr>
            </a:lvl3pPr>
            <a:lvl4pPr>
              <a:defRPr sz="2300">
                <a:ea typeface="微软雅黑" panose="020B0503020204020204" pitchFamily="34" charset="-122"/>
              </a:defRPr>
            </a:lvl4pPr>
            <a:lvl5pPr>
              <a:defRPr sz="2300">
                <a:ea typeface="微软雅黑" panose="020B0503020204020204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anose="020B0503020204020204" pitchFamily="34" charset="-122"/>
              </a:defRPr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anose="020B0503020204020204" pitchFamily="34" charset="-122"/>
              </a:defRPr>
            </a:lvl1pPr>
            <a:lvl2pPr>
              <a:defRPr sz="2600">
                <a:ea typeface="微软雅黑" panose="020B0503020204020204" pitchFamily="34" charset="-122"/>
              </a:defRPr>
            </a:lvl2pPr>
            <a:lvl3pPr>
              <a:defRPr sz="2300">
                <a:ea typeface="微软雅黑" panose="020B0503020204020204" pitchFamily="34" charset="-122"/>
              </a:defRPr>
            </a:lvl3pPr>
            <a:lvl4pPr>
              <a:defRPr sz="2100">
                <a:ea typeface="微软雅黑" panose="020B0503020204020204" pitchFamily="34" charset="-122"/>
              </a:defRPr>
            </a:lvl4pPr>
            <a:lvl5pPr>
              <a:defRPr sz="2100"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anose="020B0503020204020204" pitchFamily="34" charset="-122"/>
              </a:defRPr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anose="020B0503020204020204" pitchFamily="34" charset="-122"/>
              </a:defRPr>
            </a:lvl1pPr>
            <a:lvl2pPr>
              <a:defRPr sz="2600">
                <a:ea typeface="微软雅黑" panose="020B0503020204020204" pitchFamily="34" charset="-122"/>
              </a:defRPr>
            </a:lvl2pPr>
            <a:lvl3pPr>
              <a:defRPr sz="2300">
                <a:ea typeface="微软雅黑" panose="020B0503020204020204" pitchFamily="34" charset="-122"/>
              </a:defRPr>
            </a:lvl3pPr>
            <a:lvl4pPr>
              <a:defRPr sz="2100">
                <a:ea typeface="微软雅黑" panose="020B0503020204020204" pitchFamily="34" charset="-122"/>
              </a:defRPr>
            </a:lvl4pPr>
            <a:lvl5pPr>
              <a:defRPr sz="2100"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>
                <a:ea typeface="微软雅黑" panose="020B0503020204020204" pitchFamily="34" charset="-122"/>
              </a:defRPr>
            </a:lvl1pPr>
            <a:lvl2pPr>
              <a:defRPr sz="3600">
                <a:ea typeface="微软雅黑" panose="020B0503020204020204" pitchFamily="34" charset="-122"/>
              </a:defRPr>
            </a:lvl2pPr>
            <a:lvl3pPr>
              <a:defRPr sz="3100">
                <a:ea typeface="微软雅黑" panose="020B0503020204020204" pitchFamily="34" charset="-122"/>
              </a:defRPr>
            </a:lvl3pPr>
            <a:lvl4pPr>
              <a:defRPr sz="2600">
                <a:ea typeface="微软雅黑" panose="020B0503020204020204" pitchFamily="34" charset="-122"/>
              </a:defRPr>
            </a:lvl4pPr>
            <a:lvl5pPr>
              <a:defRPr sz="2600">
                <a:ea typeface="微软雅黑" panose="020B0503020204020204" pitchFamily="34" charset="-122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anose="020B0503020204020204" pitchFamily="34" charset="-122"/>
              </a:defRPr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>
                <a:ea typeface="微软雅黑" panose="020B0503020204020204" pitchFamily="34" charset="-122"/>
              </a:defRPr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anose="020B0503020204020204" pitchFamily="34" charset="-122"/>
              </a:defRPr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endParaRPr lang="zh-CN" altLang="en-US" sz="2300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26" name="Rectangle 2"/>
          <p:cNvSpPr/>
          <p:nvPr/>
        </p:nvSpPr>
        <p:spPr>
          <a:xfrm>
            <a:off x="18108" y="-26022"/>
            <a:ext cx="11534077" cy="649117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270" dirty="0">
              <a:ea typeface="微软雅黑" panose="020B0503020204020204" pitchFamily="34" charset="-122"/>
            </a:endParaRPr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14298" y="1931942"/>
            <a:ext cx="11507776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2673941" y="2688989"/>
            <a:ext cx="6172200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瑞利衰弱与分集仿真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4299219" y="3607464"/>
            <a:ext cx="2882900" cy="34861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zh-CN" sz="227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刘文粟、廖雅婷、游远</a:t>
            </a:r>
            <a:endParaRPr lang="en-US" altLang="zh-CN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/>
          <p:nvPr/>
        </p:nvGrpSpPr>
        <p:grpSpPr>
          <a:xfrm>
            <a:off x="2688484" y="4019228"/>
            <a:ext cx="6145107" cy="0"/>
            <a:chOff x="0" y="0"/>
            <a:chExt cx="3072" cy="0"/>
          </a:xfrm>
        </p:grpSpPr>
        <p:sp>
          <p:nvSpPr>
            <p:cNvPr id="34" name="Line 11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12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" name="Freeform 14"/>
          <p:cNvSpPr/>
          <p:nvPr/>
        </p:nvSpPr>
        <p:spPr>
          <a:xfrm>
            <a:off x="4741103" y="1228017"/>
            <a:ext cx="2088232" cy="78100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Freeform 15"/>
          <p:cNvSpPr/>
          <p:nvPr/>
        </p:nvSpPr>
        <p:spPr>
          <a:xfrm rot="10800000">
            <a:off x="5278951" y="4493314"/>
            <a:ext cx="960173" cy="476086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26" name="Rectangle 2"/>
          <p:cNvSpPr/>
          <p:nvPr/>
        </p:nvSpPr>
        <p:spPr>
          <a:xfrm>
            <a:off x="18108" y="-26022"/>
            <a:ext cx="11534077" cy="649117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270" dirty="0">
              <a:ea typeface="微软雅黑" panose="020B0503020204020204" pitchFamily="34" charset="-122"/>
            </a:endParaRPr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14298" y="1931942"/>
            <a:ext cx="11507776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4463689" y="2688989"/>
            <a:ext cx="2592705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Question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1128029" y="3607464"/>
            <a:ext cx="9225280" cy="34861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227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目前位置仿真结果均与理论相符，那么为什么说这个设计是错误设计呢？</a:t>
            </a:r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/>
          <p:nvPr/>
        </p:nvGrpSpPr>
        <p:grpSpPr>
          <a:xfrm>
            <a:off x="2688484" y="4019228"/>
            <a:ext cx="6145107" cy="0"/>
            <a:chOff x="0" y="0"/>
            <a:chExt cx="3072" cy="0"/>
          </a:xfrm>
        </p:grpSpPr>
        <p:sp>
          <p:nvSpPr>
            <p:cNvPr id="34" name="Line 11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12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" name="Freeform 14"/>
          <p:cNvSpPr/>
          <p:nvPr/>
        </p:nvSpPr>
        <p:spPr>
          <a:xfrm>
            <a:off x="4741103" y="1228017"/>
            <a:ext cx="2088232" cy="78100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Freeform 15"/>
          <p:cNvSpPr/>
          <p:nvPr/>
        </p:nvSpPr>
        <p:spPr>
          <a:xfrm rot="10800000">
            <a:off x="5278951" y="4493314"/>
            <a:ext cx="960173" cy="476086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765" y="373380"/>
            <a:ext cx="232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错误设计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5" name="图片 4" descr="QQ截图20180609110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018540"/>
            <a:ext cx="4695190" cy="3923665"/>
          </a:xfrm>
          <a:prstGeom prst="rect">
            <a:avLst/>
          </a:prstGeom>
        </p:spPr>
      </p:pic>
      <p:pic>
        <p:nvPicPr>
          <p:cNvPr id="6" name="图片 5" descr="QQ截图201806091107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20" y="1018540"/>
            <a:ext cx="4657090" cy="383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4" name="图片 3" descr="成功设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1203325"/>
            <a:ext cx="10633710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3" name="图片 2" descr="QQ截图20180609111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040130"/>
            <a:ext cx="10058400" cy="530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4" name="图片 3" descr="QQ截图201806091113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040130"/>
            <a:ext cx="10058400" cy="512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3910" y="1040130"/>
            <a:ext cx="693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分集分析：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QQ截图201806091121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0600" y="1040130"/>
            <a:ext cx="7000240" cy="4980940"/>
          </a:xfrm>
          <a:prstGeom prst="rect">
            <a:avLst/>
          </a:prstGeom>
        </p:spPr>
      </p:pic>
      <p:pic>
        <p:nvPicPr>
          <p:cNvPr id="8" name="图片 7" descr="QQ截图20180609112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927735"/>
            <a:ext cx="7057390" cy="4999990"/>
          </a:xfrm>
          <a:prstGeom prst="rect">
            <a:avLst/>
          </a:prstGeom>
        </p:spPr>
      </p:pic>
      <p:pic>
        <p:nvPicPr>
          <p:cNvPr id="9" name="图片 8" descr="QQ截图20180609112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5" y="927735"/>
            <a:ext cx="7057390" cy="4999990"/>
          </a:xfrm>
          <a:prstGeom prst="rect">
            <a:avLst/>
          </a:prstGeom>
        </p:spPr>
      </p:pic>
      <p:pic>
        <p:nvPicPr>
          <p:cNvPr id="11" name="图片 10" descr="QQ截图20180609112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0" y="927735"/>
            <a:ext cx="7009765" cy="491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3" name="图片 2" descr="QQ截图20180610100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1758950"/>
            <a:ext cx="8380730" cy="2961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0775" y="1124585"/>
            <a:ext cx="298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频率分集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315" y="1057910"/>
            <a:ext cx="231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频率分集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100HZ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QQ截图20180609114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9665" y="3618230"/>
            <a:ext cx="5219065" cy="1838325"/>
          </a:xfrm>
          <a:prstGeom prst="rect">
            <a:avLst/>
          </a:prstGeom>
        </p:spPr>
      </p:pic>
      <p:pic>
        <p:nvPicPr>
          <p:cNvPr id="6" name="图片 5" descr="QQ截图201806091147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90" y="1057910"/>
            <a:ext cx="5171440" cy="2038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3315" y="3618230"/>
            <a:ext cx="2037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频率分集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200HZ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315" y="1057910"/>
            <a:ext cx="868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时间分集：交织技术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QQ截图201806100943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360" y="1426210"/>
            <a:ext cx="6857365" cy="4609465"/>
          </a:xfrm>
          <a:prstGeom prst="rect">
            <a:avLst/>
          </a:prstGeom>
        </p:spPr>
      </p:pic>
      <p:pic>
        <p:nvPicPr>
          <p:cNvPr id="6" name="图片 5" descr="QQ截图20180610094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35" y="1426210"/>
            <a:ext cx="6647815" cy="4542790"/>
          </a:xfrm>
          <a:prstGeom prst="rect">
            <a:avLst/>
          </a:prstGeom>
        </p:spPr>
      </p:pic>
      <p:pic>
        <p:nvPicPr>
          <p:cNvPr id="8" name="图片 7" descr="QQ截图201806100944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85" y="1407160"/>
            <a:ext cx="6457315" cy="4628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8555" y="1040130"/>
            <a:ext cx="868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时间分集：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QQ截图20180610095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2112010"/>
            <a:ext cx="8523605" cy="261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3710" y="447675"/>
            <a:ext cx="5718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今天我们不分析数学！！！！！！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5" name="图片 4" descr="QQ截图201806091016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969645"/>
            <a:ext cx="8387080" cy="1812925"/>
          </a:xfrm>
          <a:prstGeom prst="rect">
            <a:avLst/>
          </a:prstGeom>
        </p:spPr>
      </p:pic>
      <p:pic>
        <p:nvPicPr>
          <p:cNvPr id="9" name="图片 8" descr="QQ截图20180609102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3173095"/>
            <a:ext cx="7200265" cy="2276475"/>
          </a:xfrm>
          <a:prstGeom prst="rect">
            <a:avLst/>
          </a:prstGeom>
        </p:spPr>
      </p:pic>
      <p:pic>
        <p:nvPicPr>
          <p:cNvPr id="10" name="图片 9" descr="QQ截图201806091025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782570"/>
            <a:ext cx="5704840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315" y="1057910"/>
            <a:ext cx="868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时间分集：交织技术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QQ截图20180610093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426210"/>
            <a:ext cx="8466455" cy="447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315" y="1057910"/>
            <a:ext cx="868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时间分集：交织技术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QQ截图20180610093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1426210"/>
            <a:ext cx="8263890" cy="4121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315" y="1057910"/>
            <a:ext cx="868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空间分集：单发多收（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>
                <a:solidFill>
                  <a:schemeClr val="bg1"/>
                </a:solidFill>
              </a:rPr>
              <a:t>IMO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3" name="图片 2" descr="QQ截图20180609111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040130"/>
            <a:ext cx="10058400" cy="5062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5" name="图片 4" descr="QQ截图20180609112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1040130"/>
            <a:ext cx="7047865" cy="4999990"/>
          </a:xfrm>
          <a:prstGeom prst="rect">
            <a:avLst/>
          </a:prstGeom>
        </p:spPr>
      </p:pic>
      <p:pic>
        <p:nvPicPr>
          <p:cNvPr id="6" name="图片 5" descr="QQ截图201806091123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55" y="1040130"/>
            <a:ext cx="7066915" cy="4990465"/>
          </a:xfrm>
          <a:prstGeom prst="rect">
            <a:avLst/>
          </a:prstGeom>
        </p:spPr>
      </p:pic>
      <p:pic>
        <p:nvPicPr>
          <p:cNvPr id="7" name="图片 6" descr="QQ截图20180609112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30" y="1035685"/>
            <a:ext cx="7028815" cy="5009515"/>
          </a:xfrm>
          <a:prstGeom prst="rect">
            <a:avLst/>
          </a:prstGeom>
        </p:spPr>
      </p:pic>
      <p:pic>
        <p:nvPicPr>
          <p:cNvPr id="9" name="图片 8" descr="QQ截图201806091124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55" y="1021080"/>
            <a:ext cx="7009765" cy="5009515"/>
          </a:xfrm>
          <a:prstGeom prst="rect">
            <a:avLst/>
          </a:prstGeom>
        </p:spPr>
      </p:pic>
      <p:pic>
        <p:nvPicPr>
          <p:cNvPr id="11" name="图片 10" descr="QQ截图201806091124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055" y="1021080"/>
            <a:ext cx="7117080" cy="5024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3" name="图片 2" descr="QQ截图20180609172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040130"/>
            <a:ext cx="10058400" cy="509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230" y="394970"/>
            <a:ext cx="530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正确设计（仍然有瑕疵）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5" name="图片 4" descr="QQ截图201806091728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040130"/>
            <a:ext cx="10058400" cy="507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  <p:sp>
        <p:nvSpPr>
          <p:cNvPr id="26" name="Rectangle 2"/>
          <p:cNvSpPr/>
          <p:nvPr/>
        </p:nvSpPr>
        <p:spPr>
          <a:xfrm>
            <a:off x="18108" y="-26022"/>
            <a:ext cx="11534077" cy="649117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270" dirty="0">
              <a:ea typeface="微软雅黑" panose="020B0503020204020204" pitchFamily="34" charset="-122"/>
            </a:endParaRPr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14298" y="1931942"/>
            <a:ext cx="11507776" cy="2576512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4463689" y="2688989"/>
            <a:ext cx="2592705" cy="830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Question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4299219" y="3607464"/>
            <a:ext cx="2882900" cy="34861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227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刘文粟、廖雅婷、游远</a:t>
            </a:r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/>
          <p:nvPr/>
        </p:nvGrpSpPr>
        <p:grpSpPr>
          <a:xfrm>
            <a:off x="2688484" y="4019228"/>
            <a:ext cx="6145107" cy="0"/>
            <a:chOff x="0" y="0"/>
            <a:chExt cx="3072" cy="0"/>
          </a:xfrm>
        </p:grpSpPr>
        <p:sp>
          <p:nvSpPr>
            <p:cNvPr id="34" name="Line 11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12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" name="Freeform 14"/>
          <p:cNvSpPr/>
          <p:nvPr/>
        </p:nvSpPr>
        <p:spPr>
          <a:xfrm>
            <a:off x="4741103" y="1228017"/>
            <a:ext cx="2088232" cy="78100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Freeform 15"/>
          <p:cNvSpPr/>
          <p:nvPr/>
        </p:nvSpPr>
        <p:spPr>
          <a:xfrm rot="10800000">
            <a:off x="5278951" y="4493314"/>
            <a:ext cx="960173" cy="476086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27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1950" y="547370"/>
            <a:ext cx="5718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今天我们不分析数学！！！！！！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4775" y="1289685"/>
            <a:ext cx="6232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由此可见：瑞利信号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r(t)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是时间色散和多普勒频移的共同作用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QQ截图201806091038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0" y="1657985"/>
            <a:ext cx="6466840" cy="399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1950" y="572135"/>
            <a:ext cx="5718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今天我们不分析数学！！！！！！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5125" y="1094105"/>
            <a:ext cx="82518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不难想象，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BPSK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经过瑞利信道之后呈现的信号为多个正余弦函数相加之后的结果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而最后会呈现一个正余弦的复包络（不要去算，只能想象，算是算不出来的）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9280" y="1839595"/>
            <a:ext cx="526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实践是检验真理的唯一标准：撸起袖子开始做仿真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9870" y="2449830"/>
            <a:ext cx="39204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clear all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close all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Rs=9600;             %符号频率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ts=1/Rs;            %符号间隔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k=100;               %10个码元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A=1;                %bpsk信号幅值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fc=9600;              %载波速率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Fs=960000;            %采样频率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Ts=1/Fs;            %采样间隔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tau=5*Ts;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theta=tau*2*pi*Rs;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1105" y="2449830"/>
            <a:ext cx="48456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Fd=100;              %Doppler频偏，以Hz为单位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Npc = 1/Rs*Fs;                                               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l = 0;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for i=1:k,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   for j = l:l+Npc-1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         s3(1,j+1) = A*cos(2*pi*(fc+2*Fd)*j/Fs+2*theta);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         s2(1,j+1) = A*cos(2*pi*(fc+Fd)*j/Fs+theta);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         s1(1,j+1) = A*cos(2*pi*fc*j/Fs); 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   end 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   l = l+Npc; 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end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s=s1+s2+s3;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figure;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x1=1:length(s);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h1=stem(x1,s);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1950" y="547370"/>
            <a:ext cx="5718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今天我们不分析数学！！！！！！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 descr="QQ截图20180609104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0" y="2194560"/>
            <a:ext cx="7546975" cy="3766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1645" y="1276985"/>
            <a:ext cx="54698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由于多径信号的幅度、频率、相位均不相同，所以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产生的复包络函数表达式十分复杂甚至没有办法表出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765" y="373380"/>
            <a:ext cx="232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错误设计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3" name="图片 2" descr="QQ截图20180609095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1040130"/>
            <a:ext cx="11115040" cy="491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765" y="373380"/>
            <a:ext cx="232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错误设计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4" name="图片 3" descr="QQ截图20180609104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018540"/>
            <a:ext cx="10058400" cy="517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765" y="373380"/>
            <a:ext cx="232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错误设计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8345" y="1018540"/>
            <a:ext cx="70167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估计序列的必要性：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经过上述分析，由于瑞利信号呈现一个复包络，所以原信号在经过瑞利信道的时候会乘上一个</a:t>
            </a:r>
            <a:r>
              <a:rPr lang="en-US" altLang="zh-CN">
                <a:solidFill>
                  <a:schemeClr val="bg1"/>
                </a:solidFill>
              </a:rPr>
              <a:t>cos(theta(ti))</a:t>
            </a:r>
            <a:r>
              <a:rPr lang="zh-CN" altLang="en-US">
                <a:solidFill>
                  <a:schemeClr val="bg1"/>
                </a:solidFill>
              </a:rPr>
              <a:t>的常数，使得幅度值变为</a:t>
            </a:r>
            <a:r>
              <a:rPr lang="en-US" altLang="zh-CN">
                <a:solidFill>
                  <a:schemeClr val="bg1"/>
                </a:solidFill>
              </a:rPr>
              <a:t>cos(theta(ti))*A</a:t>
            </a:r>
            <a:r>
              <a:rPr lang="zh-CN" altLang="en-US">
                <a:solidFill>
                  <a:schemeClr val="bg1"/>
                </a:solidFill>
              </a:rPr>
              <a:t>。若要成功解调，在</a:t>
            </a:r>
            <a:r>
              <a:rPr lang="en-US" altLang="zh-CN">
                <a:solidFill>
                  <a:schemeClr val="bg1"/>
                </a:solidFill>
              </a:rPr>
              <a:t>BPSK</a:t>
            </a:r>
            <a:r>
              <a:rPr lang="zh-CN" altLang="en-US">
                <a:solidFill>
                  <a:schemeClr val="bg1"/>
                </a:solidFill>
              </a:rPr>
              <a:t>中只需要把</a:t>
            </a:r>
            <a:r>
              <a:rPr lang="en-US" altLang="zh-CN">
                <a:solidFill>
                  <a:schemeClr val="bg1"/>
                </a:solidFill>
              </a:rPr>
              <a:t>cos(theta(ti))</a:t>
            </a:r>
            <a:r>
              <a:rPr lang="zh-CN" altLang="en-US">
                <a:solidFill>
                  <a:schemeClr val="bg1"/>
                </a:solidFill>
              </a:rPr>
              <a:t>为负数的那些信号采样点搬为正数时即可。不难得到，这在工程中也是很容易实现的。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 descr="QQ截图201806091009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917575"/>
            <a:ext cx="10417175" cy="544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7420" y="1108710"/>
            <a:ext cx="7503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信号一：</a:t>
            </a:r>
            <a:r>
              <a:rPr lang="en-US" altLang="zh-CN">
                <a:solidFill>
                  <a:schemeClr val="bg1"/>
                </a:solidFill>
              </a:rPr>
              <a:t>bpsk</a:t>
            </a:r>
            <a:r>
              <a:rPr lang="zh-CN" altLang="en-US">
                <a:solidFill>
                  <a:schemeClr val="bg1"/>
                </a:solidFill>
              </a:rPr>
              <a:t>高斯信道解调信号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信号二：</a:t>
            </a:r>
            <a:r>
              <a:rPr lang="en-US" altLang="zh-CN">
                <a:solidFill>
                  <a:schemeClr val="bg1"/>
                </a:solidFill>
              </a:rPr>
              <a:t>bpsk</a:t>
            </a:r>
            <a:r>
              <a:rPr lang="zh-CN" altLang="en-US">
                <a:solidFill>
                  <a:schemeClr val="bg1"/>
                </a:solidFill>
              </a:rPr>
              <a:t>瑞利信道解调信号（多普勒频移小）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信号三：</a:t>
            </a:r>
            <a:r>
              <a:rPr lang="en-US" altLang="zh-CN">
                <a:solidFill>
                  <a:schemeClr val="bg1"/>
                </a:solidFill>
              </a:rPr>
              <a:t>bpsk</a:t>
            </a:r>
            <a:r>
              <a:rPr lang="zh-CN" altLang="en-US">
                <a:solidFill>
                  <a:schemeClr val="bg1"/>
                </a:solidFill>
              </a:rPr>
              <a:t>瑞利信道解调信号（多普勒频移大）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6765" y="373380"/>
            <a:ext cx="232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错误设计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7" name="图片 6" descr="QQ截图20180609105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55" y="1018540"/>
            <a:ext cx="7415530" cy="5292725"/>
          </a:xfrm>
          <a:prstGeom prst="rect">
            <a:avLst/>
          </a:prstGeom>
        </p:spPr>
      </p:pic>
      <p:pic>
        <p:nvPicPr>
          <p:cNvPr id="3" name="图片 2" descr="复包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889000"/>
            <a:ext cx="10058400" cy="520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演示</Application>
  <PresentationFormat>自定义</PresentationFormat>
  <Paragraphs>123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第一PPT，www.1ppt.com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通用简约大气黑灰工作汇报PPT模板</dc:title>
  <dc:creator>第一PPT模板网-WWW.1PPT.COM</dc:creator>
  <cp:keywords>第一PPT模板网-WWW.1PPT.COM</cp:keywords>
  <cp:lastModifiedBy>youyou</cp:lastModifiedBy>
  <cp:revision>37</cp:revision>
  <dcterms:created xsi:type="dcterms:W3CDTF">2015-05-08T06:16:00Z</dcterms:created>
  <dcterms:modified xsi:type="dcterms:W3CDTF">2018-06-10T02:12:57Z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2052-10.1.0.7245</vt:lpwstr>
  </property>
</Properties>
</file>