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304" r:id="rId4"/>
    <p:sldId id="310" r:id="rId5"/>
    <p:sldId id="324" r:id="rId6"/>
    <p:sldId id="331" r:id="rId7"/>
    <p:sldId id="285" r:id="rId8"/>
    <p:sldId id="286" r:id="rId9"/>
    <p:sldId id="287" r:id="rId10"/>
    <p:sldId id="335" r:id="rId11"/>
    <p:sldId id="336" r:id="rId12"/>
    <p:sldId id="33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DB4FF"/>
    <a:srgbClr val="FF0066"/>
    <a:srgbClr val="808080"/>
    <a:srgbClr val="EAEAEA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5" autoAdjust="0"/>
    <p:restoredTop sz="98656" autoAdjust="0"/>
  </p:normalViewPr>
  <p:slideViewPr>
    <p:cSldViewPr>
      <p:cViewPr varScale="1">
        <p:scale>
          <a:sx n="115" d="100"/>
          <a:sy n="115" d="100"/>
        </p:scale>
        <p:origin x="14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315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8T11:54:53.67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8T11:54:53.67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8T11:54:53.67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72E7-1F3B-4474-86CC-7F1AA993946F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6096C-C8E9-4554-9AA8-13F50A35D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4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0"/>
            <a:ext cx="9144000" cy="2403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1" name="Freeform 19"/>
          <p:cNvSpPr>
            <a:spLocks/>
          </p:cNvSpPr>
          <p:nvPr/>
        </p:nvSpPr>
        <p:spPr bwMode="gray">
          <a:xfrm>
            <a:off x="2408238" y="1485900"/>
            <a:ext cx="6737350" cy="90963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3176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6350" y="2393950"/>
            <a:ext cx="2419350" cy="458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34" y="0"/>
              </a:cxn>
              <a:cxn ang="0">
                <a:pos x="1456" y="289"/>
              </a:cxn>
              <a:cxn ang="0">
                <a:pos x="0" y="286"/>
              </a:cxn>
              <a:cxn ang="0">
                <a:pos x="0" y="0"/>
              </a:cxn>
            </a:cxnLst>
            <a:rect l="0" t="0" r="r" b="b"/>
            <a:pathLst>
              <a:path w="1634" h="289">
                <a:moveTo>
                  <a:pt x="0" y="0"/>
                </a:moveTo>
                <a:lnTo>
                  <a:pt x="1634" y="0"/>
                </a:lnTo>
                <a:lnTo>
                  <a:pt x="1456" y="289"/>
                </a:lnTo>
                <a:lnTo>
                  <a:pt x="0" y="2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1447800"/>
            <a:ext cx="6019800" cy="1012825"/>
          </a:xfrm>
        </p:spPr>
        <p:txBody>
          <a:bodyPr/>
          <a:lstStyle>
            <a:lvl1pPr>
              <a:defRPr i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28800" y="6334125"/>
            <a:ext cx="7086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669088"/>
            <a:ext cx="2133600" cy="169862"/>
          </a:xfrm>
        </p:spPr>
        <p:txBody>
          <a:bodyPr/>
          <a:lstStyle>
            <a:lvl1pPr>
              <a:defRPr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26225"/>
            <a:ext cx="2895600" cy="1968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654800"/>
            <a:ext cx="2133600" cy="1524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fld id="{D5684498-B991-4F84-9242-FEE4D09C870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834B6-730D-4E20-8C98-829404707E6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00850" y="327025"/>
            <a:ext cx="2114550" cy="5921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27025"/>
            <a:ext cx="6191250" cy="5921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2AB0FE-0B66-40C8-A83F-5D60725AE1C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9400" y="327025"/>
            <a:ext cx="6096000" cy="563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514600" cy="320675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743200" cy="320675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F7114D5-D895-4420-94ED-D420F5FD959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8994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6B2A001-F457-4514-877C-731DD0A1DCF4}" type="slidenum">
              <a:rPr lang="en-US" altLang="ko-KR" smtClean="0"/>
              <a:pPr/>
              <a:t>‹#›</a:t>
            </a:fld>
            <a:r>
              <a:rPr lang="en-US" altLang="ko-KR" dirty="0" smtClean="0"/>
              <a:t> / 17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E3E4C-5C90-49B6-B4F2-A62AF9B3BA4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80A83-51E2-4BBE-A298-DED78BA381D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D0D69-6C79-4FC3-8181-89D23F8D1A4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76431-1308-49D6-AC9E-E8429467E10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9D951-A974-4319-B550-50F34D1C328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24CD8-7D5E-4957-B8A3-99E80BCD20D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19B78-8AA4-4B2A-A9C7-5D394A758E8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" name="Image" r:id="rId15" imgW="6750000" imgH="1165000" progId="">
                  <p:embed/>
                </p:oleObj>
              </mc:Choice>
              <mc:Fallback>
                <p:oleObj name="Image" r:id="rId15" imgW="6750000" imgH="1165000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4D4D4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2124075" y="260350"/>
            <a:ext cx="7027863" cy="720725"/>
          </a:xfrm>
          <a:custGeom>
            <a:avLst/>
            <a:gdLst/>
            <a:ahLst/>
            <a:cxnLst>
              <a:cxn ang="0">
                <a:pos x="0" y="657"/>
              </a:cxn>
              <a:cxn ang="0">
                <a:pos x="4134" y="657"/>
              </a:cxn>
              <a:cxn ang="0">
                <a:pos x="4134" y="0"/>
              </a:cxn>
              <a:cxn ang="0">
                <a:pos x="401" y="1"/>
              </a:cxn>
              <a:cxn ang="0">
                <a:pos x="0" y="657"/>
              </a:cxn>
            </a:cxnLst>
            <a:rect l="0" t="0" r="r" b="b"/>
            <a:pathLst>
              <a:path w="4134" h="657">
                <a:moveTo>
                  <a:pt x="0" y="657"/>
                </a:moveTo>
                <a:lnTo>
                  <a:pt x="4134" y="657"/>
                </a:lnTo>
                <a:lnTo>
                  <a:pt x="4134" y="0"/>
                </a:lnTo>
                <a:lnTo>
                  <a:pt x="401" y="1"/>
                </a:lnTo>
                <a:lnTo>
                  <a:pt x="0" y="65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ltGray">
          <a:xfrm>
            <a:off x="0" y="981075"/>
            <a:ext cx="2124075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514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00800"/>
            <a:ext cx="2743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ko-KR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fld id="{00FD99DC-9730-497C-8C4D-BDBDF5B94D9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819400" y="327025"/>
            <a:ext cx="6096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syproject.netlify.app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200" b="1" dirty="0" smtClean="0">
                <a:latin typeface="HY견고딕" pitchFamily="18" charset="-127"/>
                <a:ea typeface="HY견고딕" pitchFamily="18" charset="-127"/>
              </a:rPr>
              <a:t>환율 계산기</a:t>
            </a:r>
            <a:endParaRPr lang="en-US" altLang="ko-KR" sz="3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144" y="2382830"/>
            <a:ext cx="189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2400" b="1" spc="-15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572000" y="2644600"/>
            <a:ext cx="4419600" cy="330467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팀장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1716050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권순호</a:t>
            </a:r>
            <a:endParaRPr lang="en-US" altLang="ko-KR" sz="2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조원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2033060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윤혁</a:t>
            </a:r>
            <a:endParaRPr lang="en-US" altLang="ko-KR" sz="2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조원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223047  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김경모</a:t>
            </a:r>
            <a:endParaRPr lang="en-US" altLang="ko-KR" sz="2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476672"/>
            <a:ext cx="28803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C</a:t>
            </a:r>
            <a:r>
              <a:rPr lang="en-US" altLang="ko-KR" sz="2800" b="1" i="1" dirty="0" smtClean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omputer</a:t>
            </a:r>
          </a:p>
          <a:p>
            <a:r>
              <a:rPr lang="en-US" altLang="ko-KR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 </a:t>
            </a:r>
            <a:r>
              <a:rPr lang="en-US" altLang="ko-KR" sz="2800" b="1" i="1" dirty="0" smtClean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        </a:t>
            </a:r>
            <a:r>
              <a:rPr lang="en-US" altLang="ko-KR" sz="2800" b="1" i="1" dirty="0" err="1" smtClean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SoftWare</a:t>
            </a:r>
            <a:endParaRPr lang="ko-KR" altLang="en-US" sz="2800" b="1" i="1" dirty="0">
              <a:solidFill>
                <a:schemeClr val="bg1"/>
              </a:solidFill>
              <a:latin typeface="Vani" pitchFamily="34" charset="0"/>
              <a:cs typeface="Vani" pitchFamily="34" charset="0"/>
            </a:endParaRPr>
          </a:p>
        </p:txBody>
      </p:sp>
      <p:pic>
        <p:nvPicPr>
          <p:cNvPr id="12" name="그림 11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0392" y="116632"/>
            <a:ext cx="792088" cy="1227736"/>
          </a:xfrm>
          <a:prstGeom prst="rect">
            <a:avLst/>
          </a:prstGeom>
        </p:spPr>
      </p:pic>
      <p:pic>
        <p:nvPicPr>
          <p:cNvPr id="13" name="그림 12" descr="학과로고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6453336"/>
            <a:ext cx="1524000" cy="237743"/>
          </a:xfrm>
          <a:prstGeom prst="rect">
            <a:avLst/>
          </a:prstGeom>
        </p:spPr>
      </p:pic>
      <p:pic>
        <p:nvPicPr>
          <p:cNvPr id="14" name="Picture 4" descr="C:\Users\eom\Desktop\진짜 최종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6453336"/>
            <a:ext cx="1872208" cy="200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설계서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4" descr="C:\Users\eom\Desktop\진짜 최종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6453336"/>
            <a:ext cx="1872208" cy="20059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-36512" y="980728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2. </a:t>
            </a:r>
            <a:r>
              <a:rPr lang="ko-KR" altLang="en-US" dirty="0" smtClean="0">
                <a:solidFill>
                  <a:srgbClr val="FF0000"/>
                </a:solidFill>
              </a:rPr>
              <a:t>현 환율 상황을 한눈에 보여주는 환율 그래프 명시 및 현재 환율의 정황을 파악 할 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있는 최근 뉴스와 이전 뉴스를 명시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544" y="1761309"/>
            <a:ext cx="8519864" cy="455777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009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설계서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4" descr="C:\Users\eom\Desktop\진짜 최종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6453336"/>
            <a:ext cx="1872208" cy="20059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-36512" y="980728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</a:rPr>
              <a:t>해당 환율 사이트의 도움말 및 설명서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528" y="1700808"/>
            <a:ext cx="8280920" cy="292350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077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시연</a:t>
            </a:r>
            <a:endParaRPr lang="ko-KR" altLang="en-US" dirty="0"/>
          </a:p>
        </p:txBody>
      </p:sp>
      <p:pic>
        <p:nvPicPr>
          <p:cNvPr id="16" name="Picture 4" descr="C:\Users\eom\Desktop\진짜 최종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6453336"/>
            <a:ext cx="1872208" cy="20059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11560" y="191683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://ksyproject.netlify.app/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04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gray">
          <a:xfrm>
            <a:off x="1592560" y="364502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설계서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1" name="AutoShape 49"/>
          <p:cNvSpPr>
            <a:spLocks noChangeArrowheads="1"/>
          </p:cNvSpPr>
          <p:nvPr/>
        </p:nvSpPr>
        <p:spPr bwMode="gray">
          <a:xfrm>
            <a:off x="1736576" y="306896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클래스다이어그램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2" name="AutoShape 50"/>
          <p:cNvSpPr>
            <a:spLocks noChangeArrowheads="1"/>
          </p:cNvSpPr>
          <p:nvPr/>
        </p:nvSpPr>
        <p:spPr bwMode="gray">
          <a:xfrm>
            <a:off x="1304528" y="191683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시스템 요구분석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3" name="AutoShape 51"/>
          <p:cNvSpPr>
            <a:spLocks noChangeArrowheads="1"/>
          </p:cNvSpPr>
          <p:nvPr/>
        </p:nvSpPr>
        <p:spPr bwMode="gray">
          <a:xfrm>
            <a:off x="1564432" y="249289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설계서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4" name="AutoShape 52"/>
          <p:cNvSpPr>
            <a:spLocks noChangeArrowheads="1"/>
          </p:cNvSpPr>
          <p:nvPr/>
        </p:nvSpPr>
        <p:spPr bwMode="gray">
          <a:xfrm>
            <a:off x="1043608" y="134076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685" name="Group 53"/>
          <p:cNvGrpSpPr>
            <a:grpSpLocks/>
          </p:cNvGrpSpPr>
          <p:nvPr/>
        </p:nvGrpSpPr>
        <p:grpSpPr bwMode="auto">
          <a:xfrm>
            <a:off x="726108" y="1429668"/>
            <a:ext cx="381000" cy="381000"/>
            <a:chOff x="2078" y="1680"/>
            <a:chExt cx="1615" cy="1615"/>
          </a:xfrm>
        </p:grpSpPr>
        <p:sp>
          <p:nvSpPr>
            <p:cNvPr id="6968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8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692" name="Group 60"/>
          <p:cNvGrpSpPr>
            <a:grpSpLocks/>
          </p:cNvGrpSpPr>
          <p:nvPr/>
        </p:nvGrpSpPr>
        <p:grpSpPr bwMode="auto">
          <a:xfrm>
            <a:off x="1259632" y="2599259"/>
            <a:ext cx="381000" cy="381000"/>
            <a:chOff x="2078" y="1680"/>
            <a:chExt cx="1615" cy="1615"/>
          </a:xfrm>
        </p:grpSpPr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9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699" name="Group 67"/>
          <p:cNvGrpSpPr>
            <a:grpSpLocks/>
          </p:cNvGrpSpPr>
          <p:nvPr/>
        </p:nvGrpSpPr>
        <p:grpSpPr bwMode="auto">
          <a:xfrm>
            <a:off x="999728" y="1993032"/>
            <a:ext cx="381000" cy="381000"/>
            <a:chOff x="2078" y="1680"/>
            <a:chExt cx="1615" cy="1615"/>
          </a:xfrm>
        </p:grpSpPr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706" name="Group 74"/>
          <p:cNvGrpSpPr>
            <a:grpSpLocks/>
          </p:cNvGrpSpPr>
          <p:nvPr/>
        </p:nvGrpSpPr>
        <p:grpSpPr bwMode="auto">
          <a:xfrm>
            <a:off x="1400026" y="3170560"/>
            <a:ext cx="381000" cy="381000"/>
            <a:chOff x="2078" y="1680"/>
            <a:chExt cx="1615" cy="1615"/>
          </a:xfrm>
        </p:grpSpPr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713" name="Group 81"/>
          <p:cNvGrpSpPr>
            <a:grpSpLocks/>
          </p:cNvGrpSpPr>
          <p:nvPr/>
        </p:nvGrpSpPr>
        <p:grpSpPr bwMode="auto">
          <a:xfrm>
            <a:off x="1294110" y="3694237"/>
            <a:ext cx="355600" cy="381000"/>
            <a:chOff x="2078" y="1680"/>
            <a:chExt cx="1615" cy="1615"/>
          </a:xfrm>
        </p:grpSpPr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8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6" name="AutoShape 52"/>
          <p:cNvSpPr>
            <a:spLocks noChangeArrowheads="1"/>
          </p:cNvSpPr>
          <p:nvPr/>
        </p:nvSpPr>
        <p:spPr bwMode="gray">
          <a:xfrm>
            <a:off x="1433116" y="422108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주요기능 시연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Group 53"/>
          <p:cNvGrpSpPr>
            <a:grpSpLocks/>
          </p:cNvGrpSpPr>
          <p:nvPr/>
        </p:nvGrpSpPr>
        <p:grpSpPr bwMode="auto">
          <a:xfrm>
            <a:off x="1115616" y="4309988"/>
            <a:ext cx="381000" cy="381000"/>
            <a:chOff x="2078" y="1680"/>
            <a:chExt cx="1615" cy="1615"/>
          </a:xfrm>
        </p:grpSpPr>
        <p:sp>
          <p:nvSpPr>
            <p:cNvPr id="4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539552" y="2060848"/>
            <a:ext cx="8136904" cy="1368152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프로젝트 개요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(1/2)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441923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/>
              <a:t>사용자가 손쉽게 다룰 수 있고 한 눈에 볼 수 있는 환율 계산기 제작</a:t>
            </a:r>
            <a:endParaRPr lang="ko-KR" altLang="en-US" sz="1200" dirty="0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blackWhite">
          <a:xfrm>
            <a:off x="539552" y="1556792"/>
            <a:ext cx="266429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계산기란</a:t>
            </a:r>
            <a:r>
              <a:rPr lang="en-US" altLang="ko-KR" sz="2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4" descr="C:\Users\eom\Desktop\진짜 최종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6453336"/>
            <a:ext cx="1872208" cy="200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459347" y="2301338"/>
            <a:ext cx="8136904" cy="1708634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ko-KR" altLang="en-US" dirty="0" smtClean="0">
                <a:latin typeface="Verdana" pitchFamily="34" charset="0"/>
                <a:ea typeface="굴림" charset="-127"/>
              </a:rPr>
              <a:t>세계적으로 현재 많은 일들이 일어나 환율의 변화가 극심해지는 추세입니다</a:t>
            </a:r>
            <a:r>
              <a:rPr lang="en-US" altLang="ko-KR" dirty="0" smtClean="0">
                <a:latin typeface="Verdana" pitchFamily="34" charset="0"/>
                <a:ea typeface="굴림" charset="-127"/>
              </a:rPr>
              <a:t>. </a:t>
            </a:r>
            <a:r>
              <a:rPr lang="ko-KR" altLang="en-US" dirty="0" smtClean="0">
                <a:latin typeface="Verdana" pitchFamily="34" charset="0"/>
                <a:ea typeface="굴림" charset="-127"/>
              </a:rPr>
              <a:t>그런 분위기 속 저희 조는 마땅한 환율 계산기 프로그램을 다루는 사이트가 </a:t>
            </a:r>
            <a:r>
              <a:rPr lang="ko-KR" altLang="en-US" dirty="0" smtClean="0">
                <a:latin typeface="Verdana" pitchFamily="34" charset="0"/>
                <a:ea typeface="굴림" charset="-127"/>
              </a:rPr>
              <a:t>많이 </a:t>
            </a:r>
            <a:r>
              <a:rPr lang="ko-KR" altLang="en-US" dirty="0" smtClean="0">
                <a:latin typeface="Verdana" pitchFamily="34" charset="0"/>
                <a:ea typeface="굴림" charset="-127"/>
              </a:rPr>
              <a:t>없다는 것을 깨달아 사용자가 손 쉽게 다룰 수 있고 한 눈에 볼 수 있는 환율 계산기를 제작하기로 하였습니다</a:t>
            </a:r>
            <a:r>
              <a:rPr lang="en-US" altLang="ko-KR" dirty="0" smtClean="0">
                <a:latin typeface="Verdana" pitchFamily="34" charset="0"/>
                <a:ea typeface="굴림" charset="-127"/>
              </a:rPr>
              <a:t>.</a:t>
            </a:r>
            <a:endParaRPr lang="en-US" altLang="ko-KR" dirty="0">
              <a:latin typeface="Verdana" pitchFamily="34" charset="0"/>
              <a:ea typeface="굴림" charset="-127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467544" y="4608287"/>
            <a:ext cx="8136904" cy="1368152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ko-KR" altLang="en-US" sz="1600" dirty="0" smtClean="0">
                <a:latin typeface="Verdana" pitchFamily="34" charset="0"/>
                <a:ea typeface="굴림" charset="-127"/>
              </a:rPr>
              <a:t>다른 국적에 속한 사람을 포함 많은 이용자가 쉽게 환율을 계산해서 여행을 떠나는 분들의 물건 구매력 향상을 더불어 불완전한 시장 보완 및 국내 시장 개발까지 이어지게 되는 프로그램을 작성하는 것이 목표입니다</a:t>
            </a:r>
            <a:r>
              <a:rPr lang="en-US" altLang="ko-KR" sz="1600" dirty="0" smtClean="0">
                <a:latin typeface="Verdana" pitchFamily="34" charset="0"/>
                <a:ea typeface="굴림" charset="-127"/>
              </a:rPr>
              <a:t>.</a:t>
            </a:r>
            <a:endParaRPr lang="en-US" altLang="ko-KR" sz="1600" dirty="0">
              <a:latin typeface="Verdana" pitchFamily="34" charset="0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프로젝트 개요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(2/2)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2350954"/>
            <a:ext cx="7992888" cy="954220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000" tIns="46800" rIns="90000" bIns="46800" numCol="1" spcCol="1270" anchor="t" anchorCtr="0">
            <a:noAutofit/>
          </a:bodyPr>
          <a:lstStyle/>
          <a:p>
            <a:pPr marL="0" lvl="1" defTabSz="1466850" latinLnBrk="1">
              <a:spcBef>
                <a:spcPts val="800"/>
              </a:spcBef>
              <a:spcAft>
                <a:spcPct val="15000"/>
              </a:spcAft>
            </a:pP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3568" y="4890284"/>
            <a:ext cx="7992888" cy="953080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000" tIns="46800" rIns="90000" bIns="46800" numCol="1" spcCol="1270" anchor="t" anchorCtr="0">
            <a:noAutofit/>
          </a:bodyPr>
          <a:lstStyle/>
          <a:p>
            <a:pPr marL="0" lvl="1" defTabSz="1289050" latinLnBrk="1">
              <a:spcBef>
                <a:spcPts val="800"/>
              </a:spcBef>
              <a:spcAft>
                <a:spcPct val="15000"/>
              </a:spcAft>
            </a:pP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blackWhite">
          <a:xfrm>
            <a:off x="539552" y="4098844"/>
            <a:ext cx="266429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8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목표</a:t>
            </a:r>
            <a:endParaRPr lang="en-US" altLang="ko-KR" sz="2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blackWhite">
          <a:xfrm>
            <a:off x="539552" y="1556792"/>
            <a:ext cx="266429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8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동기</a:t>
            </a:r>
            <a:endParaRPr lang="en-US" altLang="ko-KR" sz="2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5" name="Picture 4" descr="C:\Users\eom\Desktop\진짜 최종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6453336"/>
            <a:ext cx="1872208" cy="200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요구분석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(1/2)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540456" y="1717004"/>
            <a:ext cx="8136000" cy="4448300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atinLnBrk="1"/>
            <a:endParaRPr lang="ko-KR" altLang="en-US" sz="800" dirty="0"/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국가 옆 버튼 클릭 시 환율이 가능한 여러 국가를 표시해준다</a:t>
            </a:r>
            <a:r>
              <a:rPr lang="en-US" altLang="ko-KR" dirty="0" smtClean="0"/>
              <a:t>.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변환 버튼 클릭 시 설정한 국</a:t>
            </a:r>
            <a:r>
              <a:rPr lang="ko-KR" altLang="en-US" dirty="0" smtClean="0"/>
              <a:t>가</a:t>
            </a:r>
            <a:r>
              <a:rPr lang="en-US" altLang="ko-KR" dirty="0" smtClean="0"/>
              <a:t>1</a:t>
            </a:r>
            <a:r>
              <a:rPr lang="ko-KR" altLang="en-US" dirty="0" smtClean="0"/>
              <a:t>를 기준으로 국가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위치를 바꾼다</a:t>
            </a:r>
            <a:r>
              <a:rPr lang="en-US" altLang="ko-KR" dirty="0" smtClean="0"/>
              <a:t>.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국가이미지를 표시해서 가시성을 확보한다</a:t>
            </a:r>
            <a:r>
              <a:rPr lang="en-US" altLang="ko-KR" dirty="0" smtClean="0"/>
              <a:t>.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환율 관련 뉴스를 보여줘서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환율에 대한 정황을 쉽게 파악할 수 있다</a:t>
            </a:r>
            <a:r>
              <a:rPr lang="en-US" altLang="ko-KR" dirty="0" smtClean="0"/>
              <a:t>.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값을 입력하면 실시간으로 국가간의 환율을 보여준다</a:t>
            </a:r>
            <a:r>
              <a:rPr lang="en-US" altLang="ko-KR" dirty="0" smtClean="0"/>
              <a:t>.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메인 이미지를 표시하여 이 사이트의 정체성을 한 눈에 보여준다</a:t>
            </a:r>
            <a:r>
              <a:rPr lang="en-US" altLang="ko-KR" dirty="0" smtClean="0"/>
              <a:t>.</a:t>
            </a:r>
          </a:p>
          <a:p>
            <a:pPr latinLnBrk="1">
              <a:lnSpc>
                <a:spcPct val="150000"/>
              </a:lnSpc>
            </a:pPr>
            <a:endParaRPr lang="en-US" altLang="ko-KR" dirty="0" smtClean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blackWhite">
          <a:xfrm>
            <a:off x="714348" y="1250628"/>
            <a:ext cx="2714644" cy="571504"/>
          </a:xfrm>
          <a:prstGeom prst="roundRect">
            <a:avLst>
              <a:gd name="adj" fmla="val 9106"/>
            </a:avLst>
          </a:prstGeom>
          <a:solidFill>
            <a:schemeClr val="tx1">
              <a:lumMod val="40000"/>
              <a:lumOff val="60000"/>
            </a:schemeClr>
          </a:solidFill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200" b="1" dirty="0" smtClean="0">
                <a:solidFill>
                  <a:schemeClr val="tx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웹 사이트</a:t>
            </a:r>
            <a:endParaRPr lang="en-US" altLang="ko-KR" sz="2200" b="1" dirty="0">
              <a:solidFill>
                <a:schemeClr val="tx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" name="Picture 4" descr="C:\Users\eom\Desktop\진짜 최종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6453336"/>
            <a:ext cx="1872208" cy="2005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직선 연결선 123"/>
          <p:cNvCxnSpPr/>
          <p:nvPr/>
        </p:nvCxnSpPr>
        <p:spPr bwMode="auto">
          <a:xfrm flipH="1">
            <a:off x="5359090" y="2616444"/>
            <a:ext cx="4254" cy="6480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 bwMode="auto">
          <a:xfrm flipH="1">
            <a:off x="1584684" y="2272025"/>
            <a:ext cx="4254" cy="11077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47" idx="1"/>
          </p:cNvCxnSpPr>
          <p:nvPr/>
        </p:nvCxnSpPr>
        <p:spPr bwMode="auto">
          <a:xfrm flipH="1">
            <a:off x="1584684" y="2933268"/>
            <a:ext cx="360040" cy="144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 bwMode="auto">
          <a:xfrm flipH="1">
            <a:off x="5364088" y="2291630"/>
            <a:ext cx="4254" cy="2944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 bwMode="auto">
          <a:xfrm flipH="1">
            <a:off x="5364088" y="2586049"/>
            <a:ext cx="3600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 bwMode="auto">
          <a:xfrm flipH="1">
            <a:off x="5940152" y="2754164"/>
            <a:ext cx="4254" cy="2160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 bwMode="auto">
          <a:xfrm flipH="1">
            <a:off x="5940152" y="2970188"/>
            <a:ext cx="3503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 bwMode="auto">
          <a:xfrm flipH="1">
            <a:off x="1584684" y="3379740"/>
            <a:ext cx="3503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 bwMode="auto">
          <a:xfrm flipH="1">
            <a:off x="1584684" y="2515644"/>
            <a:ext cx="3503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시스템 주요 기능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(2/2)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368660" y="1797561"/>
            <a:ext cx="1080120" cy="474464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err="1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메인화면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1944724" y="2299620"/>
            <a:ext cx="1800200" cy="403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메인 이미지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1944724" y="2731668"/>
            <a:ext cx="1800200" cy="403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solidFill>
                  <a:schemeClr val="tx1"/>
                </a:solidFill>
                <a:latin typeface="Arial" charset="0"/>
                <a:ea typeface="HY나무B" panose="02030600000101010101" pitchFamily="18" charset="-127"/>
              </a:rPr>
              <a:t>환율 국가 선택 </a:t>
            </a:r>
            <a:r>
              <a:rPr lang="en-US" altLang="ko-KR" sz="1600" dirty="0" smtClean="0">
                <a:solidFill>
                  <a:schemeClr val="tx1"/>
                </a:solidFill>
                <a:latin typeface="Arial" charset="0"/>
                <a:ea typeface="HY나무B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Arial" charset="0"/>
                <a:ea typeface="HY나무B" panose="02030600000101010101" pitchFamily="18" charset="-127"/>
              </a:rPr>
              <a:t> 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5148064" y="1793961"/>
            <a:ext cx="1080120" cy="474464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환율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5710170" y="2341289"/>
            <a:ext cx="1584176" cy="403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국가 선택 </a:t>
            </a:r>
            <a:r>
              <a:rPr lang="en-US" altLang="ko-KR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1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6228184" y="2783012"/>
            <a:ext cx="1440160" cy="403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국가 이미지 </a:t>
            </a:r>
            <a:r>
              <a:rPr lang="en-US" altLang="ko-KR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1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1944724" y="3163716"/>
            <a:ext cx="1800200" cy="403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solidFill>
                  <a:schemeClr val="tx1"/>
                </a:solidFill>
                <a:latin typeface="Arial" charset="0"/>
                <a:ea typeface="HY나무B" panose="02030600000101010101" pitchFamily="18" charset="-127"/>
              </a:rPr>
              <a:t>환율 국가 선택 </a:t>
            </a:r>
            <a:r>
              <a:rPr lang="en-US" altLang="ko-KR" sz="1600" dirty="0" smtClean="0">
                <a:solidFill>
                  <a:schemeClr val="tx1"/>
                </a:solidFill>
                <a:latin typeface="Arial" charset="0"/>
                <a:ea typeface="HY나무B" panose="02030600000101010101" pitchFamily="18" charset="-127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7" name="Picture 4" descr="C:\Users\eom\Desktop\진짜 최종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6453336"/>
            <a:ext cx="1872208" cy="200593"/>
          </a:xfrm>
          <a:prstGeom prst="rect">
            <a:avLst/>
          </a:prstGeom>
          <a:noFill/>
        </p:spPr>
      </p:pic>
      <p:cxnSp>
        <p:nvCxnSpPr>
          <p:cNvPr id="62" name="직선 연결선 61"/>
          <p:cNvCxnSpPr/>
          <p:nvPr/>
        </p:nvCxnSpPr>
        <p:spPr bwMode="auto">
          <a:xfrm flipH="1">
            <a:off x="1594388" y="3839143"/>
            <a:ext cx="3503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 bwMode="auto">
          <a:xfrm flipH="1">
            <a:off x="1580430" y="3368987"/>
            <a:ext cx="4254" cy="11077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 bwMode="auto">
          <a:xfrm>
            <a:off x="1954428" y="3654092"/>
            <a:ext cx="1800200" cy="403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최근 뉴스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1944724" y="4197834"/>
            <a:ext cx="1800200" cy="403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이전 뉴스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3" name="직선 연결선 72"/>
          <p:cNvCxnSpPr/>
          <p:nvPr/>
        </p:nvCxnSpPr>
        <p:spPr bwMode="auto">
          <a:xfrm flipH="1">
            <a:off x="1586811" y="4464320"/>
            <a:ext cx="3503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 bwMode="auto">
          <a:xfrm flipH="1">
            <a:off x="5350130" y="3528540"/>
            <a:ext cx="3600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 bwMode="auto">
          <a:xfrm>
            <a:off x="5710170" y="3389908"/>
            <a:ext cx="1584176" cy="403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국가 선택 </a:t>
            </a:r>
            <a:r>
              <a:rPr lang="en-US" altLang="ko-KR" sz="1600" dirty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2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6" name="직선 연결선 75"/>
          <p:cNvCxnSpPr/>
          <p:nvPr/>
        </p:nvCxnSpPr>
        <p:spPr bwMode="auto">
          <a:xfrm flipH="1">
            <a:off x="5998946" y="3783498"/>
            <a:ext cx="4254" cy="2160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 bwMode="auto">
          <a:xfrm flipH="1">
            <a:off x="5980957" y="4020903"/>
            <a:ext cx="3503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 bwMode="auto">
          <a:xfrm>
            <a:off x="6268989" y="3833727"/>
            <a:ext cx="1440160" cy="403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국가 이미지 </a:t>
            </a:r>
            <a:r>
              <a:rPr lang="en-US" altLang="ko-KR" sz="1600" dirty="0" smtClean="0">
                <a:solidFill>
                  <a:schemeClr val="tx1"/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2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나무B" panose="02030600000101010101" pitchFamily="18" charset="-127"/>
              <a:ea typeface="HY나무B" panose="02030600000101010101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직선 연결선 78"/>
          <p:cNvCxnSpPr/>
          <p:nvPr/>
        </p:nvCxnSpPr>
        <p:spPr bwMode="auto">
          <a:xfrm flipH="1">
            <a:off x="5361217" y="2880468"/>
            <a:ext cx="4254" cy="6480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설계서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4" descr="C:\Users\eom\Desktop\진짜 최종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6453336"/>
            <a:ext cx="1872208" cy="200593"/>
          </a:xfrm>
          <a:prstGeom prst="rect">
            <a:avLst/>
          </a:prstGeom>
          <a:noFill/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333" y="980728"/>
            <a:ext cx="9144000" cy="171424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49" y="2671905"/>
            <a:ext cx="9128451" cy="17373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268" y="4409265"/>
            <a:ext cx="9115399" cy="173215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클래스다이어그램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4" descr="C:\Users\eom\Desktop\진짜 최종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6453336"/>
            <a:ext cx="1872208" cy="200593"/>
          </a:xfrm>
          <a:prstGeom prst="rect">
            <a:avLst/>
          </a:prstGeom>
          <a:noFill/>
        </p:spPr>
      </p:pic>
      <p:pic>
        <p:nvPicPr>
          <p:cNvPr id="4" name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361" y="980728"/>
            <a:ext cx="8676456" cy="53946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설계서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4" descr="C:\Users\eom\Desktop\진짜 최종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6453336"/>
            <a:ext cx="1872208" cy="200593"/>
          </a:xfrm>
          <a:prstGeom prst="rect">
            <a:avLst/>
          </a:prstGeom>
          <a:noFill/>
        </p:spPr>
      </p:pic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560" y="1307399"/>
            <a:ext cx="7727776" cy="53465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-36512" y="980728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메인 이미지 및 환전 기준과 환율 기준 명시와 국가간 환율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42l">
  <a:themeElements>
    <a:clrScheme name="sample 3">
      <a:dk1>
        <a:srgbClr val="4D4D4D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99CC00"/>
      </a:accent2>
      <a:accent3>
        <a:srgbClr val="FFFFFF"/>
      </a:accent3>
      <a:accent4>
        <a:srgbClr val="404040"/>
      </a:accent4>
      <a:accent5>
        <a:srgbClr val="AAC0C4"/>
      </a:accent5>
      <a:accent6>
        <a:srgbClr val="8AB900"/>
      </a:accent6>
      <a:hlink>
        <a:srgbClr val="2CA9D0"/>
      </a:hlink>
      <a:folHlink>
        <a:srgbClr val="4841D9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02AAE"/>
        </a:accent1>
        <a:accent2>
          <a:srgbClr val="CC5D36"/>
        </a:accent2>
        <a:accent3>
          <a:srgbClr val="FFFFFF"/>
        </a:accent3>
        <a:accent4>
          <a:srgbClr val="2A2A2A"/>
        </a:accent4>
        <a:accent5>
          <a:srgbClr val="ABACD3"/>
        </a:accent5>
        <a:accent6>
          <a:srgbClr val="B95330"/>
        </a:accent6>
        <a:hlink>
          <a:srgbClr val="1F7CD1"/>
        </a:hlink>
        <a:folHlink>
          <a:srgbClr val="6544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C8EC4"/>
        </a:accent1>
        <a:accent2>
          <a:srgbClr val="CFBE6B"/>
        </a:accent2>
        <a:accent3>
          <a:srgbClr val="FFFFFF"/>
        </a:accent3>
        <a:accent4>
          <a:srgbClr val="2A2A2A"/>
        </a:accent4>
        <a:accent5>
          <a:srgbClr val="ACC6DE"/>
        </a:accent5>
        <a:accent6>
          <a:srgbClr val="BBAC60"/>
        </a:accent6>
        <a:hlink>
          <a:srgbClr val="7047D7"/>
        </a:hlink>
        <a:folHlink>
          <a:srgbClr val="185A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4D4D4D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99CC00"/>
        </a:accent2>
        <a:accent3>
          <a:srgbClr val="FFFFFF"/>
        </a:accent3>
        <a:accent4>
          <a:srgbClr val="404040"/>
        </a:accent4>
        <a:accent5>
          <a:srgbClr val="AAC0C4"/>
        </a:accent5>
        <a:accent6>
          <a:srgbClr val="8AB900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[2차발표]2조-신인재,_장지혜</Template>
  <TotalTime>4483</TotalTime>
  <Words>290</Words>
  <Application>Microsoft Office PowerPoint</Application>
  <PresentationFormat>화면 슬라이드 쇼(4:3)</PresentationFormat>
  <Paragraphs>57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HY견고딕</vt:lpstr>
      <vt:lpstr>HY나무B</vt:lpstr>
      <vt:lpstr>Vani</vt:lpstr>
      <vt:lpstr>굴림</vt:lpstr>
      <vt:lpstr>맑은 고딕</vt:lpstr>
      <vt:lpstr>Arial</vt:lpstr>
      <vt:lpstr>Times New Roman</vt:lpstr>
      <vt:lpstr>Verdana</vt:lpstr>
      <vt:lpstr>Wingdings</vt:lpstr>
      <vt:lpstr>cdb2004c042l</vt:lpstr>
      <vt:lpstr>Image</vt:lpstr>
      <vt:lpstr>환율 계산기</vt:lpstr>
      <vt:lpstr>목차</vt:lpstr>
      <vt:lpstr>프로젝트 개요 (1/2)</vt:lpstr>
      <vt:lpstr>프로젝트 개요 (2/2)</vt:lpstr>
      <vt:lpstr>시스템 요구분석(1/2)</vt:lpstr>
      <vt:lpstr>시스템 주요 기능(2/2)</vt:lpstr>
      <vt:lpstr>DB설계서</vt:lpstr>
      <vt:lpstr>클래스다이어그램</vt:lpstr>
      <vt:lpstr>UI설계서</vt:lpstr>
      <vt:lpstr>UI설계서</vt:lpstr>
      <vt:lpstr>UI설계서</vt:lpstr>
      <vt:lpstr>시연</vt:lpstr>
    </vt:vector>
  </TitlesOfParts>
  <Company>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DESKTOP</dc:creator>
  <cp:lastModifiedBy>User</cp:lastModifiedBy>
  <cp:revision>667</cp:revision>
  <dcterms:created xsi:type="dcterms:W3CDTF">2009-05-26T07:01:49Z</dcterms:created>
  <dcterms:modified xsi:type="dcterms:W3CDTF">2023-10-18T03:08:51Z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Z_DOC_VERSION">
    <vt:lpwstr>1.0</vt:lpwstr>
  </property>
  <property fmtid="{D5CDD505-2E9C-101B-9397-08002B2CF9AE}" pid="3" name="OZ_DOC_UI_LASTSTATE">
    <vt:lpwstr>{}</vt:lpwstr>
  </property>
</Properties>
</file>