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1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9C70-6904-C949-B18C-0FB7B109F828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BB3F-6B60-B140-8775-2549AFEA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3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9C70-6904-C949-B18C-0FB7B109F828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BB3F-6B60-B140-8775-2549AFEA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4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9C70-6904-C949-B18C-0FB7B109F828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BB3F-6B60-B140-8775-2549AFEA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4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9C70-6904-C949-B18C-0FB7B109F828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BB3F-6B60-B140-8775-2549AFEA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9C70-6904-C949-B18C-0FB7B109F828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BB3F-6B60-B140-8775-2549AFEA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6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9C70-6904-C949-B18C-0FB7B109F828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BB3F-6B60-B140-8775-2549AFEA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1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9C70-6904-C949-B18C-0FB7B109F828}" type="datetimeFigureOut">
              <a:rPr lang="en-US" smtClean="0"/>
              <a:t>4/21/15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BB3F-6B60-B140-8775-2549AFEA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7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9C70-6904-C949-B18C-0FB7B109F828}" type="datetimeFigureOut">
              <a:rPr lang="en-US" smtClean="0"/>
              <a:t>4/21/15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BB3F-6B60-B140-8775-2549AFEA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7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9C70-6904-C949-B18C-0FB7B109F828}" type="datetimeFigureOut">
              <a:rPr lang="en-US" smtClean="0"/>
              <a:t>4/21/15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BB3F-6B60-B140-8775-2549AFEA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8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9C70-6904-C949-B18C-0FB7B109F828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BB3F-6B60-B140-8775-2549AFEA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9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9C70-6904-C949-B18C-0FB7B109F828}" type="datetimeFigureOut">
              <a:rPr lang="en-US" smtClean="0"/>
              <a:t>4/21/15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2BB3F-6B60-B140-8775-2549AFEA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4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49C70-6904-C949-B18C-0FB7B109F828}" type="datetimeFigureOut">
              <a:rPr lang="en-US" smtClean="0"/>
              <a:t>4/21/15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2BB3F-6B60-B140-8775-2549AFEA5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6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77438" y="6083974"/>
            <a:ext cx="1507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0000FF"/>
                </a:solidFill>
                <a:latin typeface="Arial"/>
                <a:cs typeface="Arial"/>
              </a:rPr>
              <a:t>SunoikisisDC</a:t>
            </a:r>
            <a:endParaRPr lang="en-US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896" y="531994"/>
            <a:ext cx="3206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Common Session 3: Big Families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April 21, 2015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84478" y="1664624"/>
            <a:ext cx="5192959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 smtClean="0">
                <a:latin typeface="Arial"/>
                <a:cs typeface="Arial"/>
              </a:rPr>
              <a:t>Ἀλκμεωνίδ</a:t>
            </a:r>
            <a:r>
              <a:rPr lang="en-US" sz="3200" dirty="0" smtClean="0">
                <a:latin typeface="Arial"/>
                <a:cs typeface="Arial"/>
              </a:rPr>
              <a:t>α</a:t>
            </a:r>
            <a:r>
              <a:rPr lang="en-US" sz="3200" dirty="0" err="1" smtClean="0">
                <a:latin typeface="Arial"/>
                <a:cs typeface="Arial"/>
              </a:rPr>
              <a:t>ι</a:t>
            </a:r>
            <a:r>
              <a:rPr lang="en-US" sz="3200" dirty="0" smtClean="0">
                <a:latin typeface="Arial"/>
                <a:cs typeface="Arial"/>
              </a:rPr>
              <a:t> (</a:t>
            </a:r>
            <a:r>
              <a:rPr lang="en-US" sz="3200" dirty="0" err="1" smtClean="0">
                <a:latin typeface="Arial"/>
                <a:cs typeface="Arial"/>
              </a:rPr>
              <a:t>Alkmeōnídai</a:t>
            </a:r>
            <a:r>
              <a:rPr lang="en-US" sz="3200" dirty="0" smtClean="0">
                <a:latin typeface="Arial"/>
                <a:cs typeface="Arial"/>
              </a:rPr>
              <a:t>) </a:t>
            </a:r>
            <a:endParaRPr lang="en-US" sz="3200" dirty="0" smtClean="0"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3200" dirty="0" err="1" smtClean="0">
                <a:latin typeface="Arial"/>
                <a:cs typeface="Arial"/>
              </a:rPr>
              <a:t>Φιλ</a:t>
            </a:r>
            <a:r>
              <a:rPr lang="en-US" sz="3200" dirty="0" smtClean="0">
                <a:latin typeface="Arial"/>
                <a:cs typeface="Arial"/>
              </a:rPr>
              <a:t>α</a:t>
            </a:r>
            <a:r>
              <a:rPr lang="en-US" sz="3200" dirty="0" err="1" smtClean="0">
                <a:latin typeface="Arial"/>
                <a:cs typeface="Arial"/>
              </a:rPr>
              <a:t>ίδ</a:t>
            </a:r>
            <a:r>
              <a:rPr lang="en-US" sz="3200" dirty="0" smtClean="0">
                <a:latin typeface="Arial"/>
                <a:cs typeface="Arial"/>
              </a:rPr>
              <a:t>α</a:t>
            </a:r>
            <a:r>
              <a:rPr lang="en-US" sz="3200" dirty="0" err="1" smtClean="0">
                <a:latin typeface="Arial"/>
                <a:cs typeface="Arial"/>
              </a:rPr>
              <a:t>ι</a:t>
            </a:r>
            <a:r>
              <a:rPr lang="en-US" sz="3200" dirty="0" smtClean="0">
                <a:latin typeface="Arial"/>
                <a:cs typeface="Arial"/>
              </a:rPr>
              <a:t> (</a:t>
            </a:r>
            <a:r>
              <a:rPr lang="en-US" sz="3200" dirty="0" err="1" smtClean="0">
                <a:latin typeface="Arial"/>
                <a:cs typeface="Arial"/>
              </a:rPr>
              <a:t>Philaídai</a:t>
            </a:r>
            <a:r>
              <a:rPr lang="en-US" sz="3200" dirty="0" smtClean="0">
                <a:latin typeface="Arial"/>
                <a:cs typeface="Arial"/>
              </a:rPr>
              <a:t>)</a:t>
            </a:r>
            <a:endParaRPr lang="en-US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368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77438" y="6083974"/>
            <a:ext cx="1507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0000FF"/>
                </a:solidFill>
                <a:latin typeface="Arial"/>
                <a:cs typeface="Arial"/>
              </a:rPr>
              <a:t>SunoikisisDC</a:t>
            </a:r>
            <a:endParaRPr lang="en-US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896" y="531994"/>
            <a:ext cx="3206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Common Session 3: Big Families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April 21, 2015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943" y="1356847"/>
            <a:ext cx="51929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/>
                <a:cs typeface="Arial"/>
              </a:rPr>
              <a:t>Who knew </a:t>
            </a:r>
            <a:r>
              <a:rPr lang="en-US" sz="2400" dirty="0" err="1" smtClean="0">
                <a:latin typeface="Arial"/>
                <a:cs typeface="Arial"/>
              </a:rPr>
              <a:t>Περικλ</a:t>
            </a:r>
            <a:r>
              <a:rPr lang="en-US" sz="2400" dirty="0" err="1" smtClean="0">
                <a:latin typeface="Arial"/>
                <a:cs typeface="Arial"/>
              </a:rPr>
              <a:t>ῆς</a:t>
            </a:r>
            <a:r>
              <a:rPr lang="en-US" sz="2400" dirty="0" smtClean="0">
                <a:latin typeface="Arial"/>
                <a:cs typeface="Arial"/>
              </a:rPr>
              <a:t>?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0579" y="2253807"/>
            <a:ext cx="68688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Herodotus</a:t>
            </a:r>
          </a:p>
          <a:p>
            <a:endParaRPr lang="en-US" sz="2000" dirty="0" smtClean="0"/>
          </a:p>
          <a:p>
            <a:r>
              <a:rPr lang="en-US" sz="2000" dirty="0"/>
              <a:t>	</a:t>
            </a:r>
            <a:r>
              <a:rPr lang="en-US" sz="2000" dirty="0" err="1" smtClean="0"/>
              <a:t>Alcmaeonids</a:t>
            </a:r>
            <a:r>
              <a:rPr lang="en-US" sz="2000" dirty="0" smtClean="0"/>
              <a:t>: </a:t>
            </a:r>
            <a:r>
              <a:rPr lang="en-US" sz="2000" i="1" dirty="0" smtClean="0"/>
              <a:t>Histories</a:t>
            </a:r>
            <a:r>
              <a:rPr lang="en-US" sz="2000" dirty="0" smtClean="0"/>
              <a:t> 6.121-131</a:t>
            </a:r>
          </a:p>
          <a:p>
            <a:r>
              <a:rPr lang="en-US" sz="2000" dirty="0"/>
              <a:t>	</a:t>
            </a:r>
            <a:r>
              <a:rPr lang="en-US" sz="2000" dirty="0" err="1" smtClean="0"/>
              <a:t>Xanthippos</a:t>
            </a:r>
            <a:r>
              <a:rPr lang="en-US" sz="2000" dirty="0" smtClean="0"/>
              <a:t>: </a:t>
            </a:r>
            <a:r>
              <a:rPr lang="en-US" sz="2000" i="1" dirty="0" smtClean="0"/>
              <a:t>Histories</a:t>
            </a:r>
            <a:r>
              <a:rPr lang="en-US" sz="2000" dirty="0" smtClean="0"/>
              <a:t> 9.114-121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5245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77438" y="6083974"/>
            <a:ext cx="1507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0000FF"/>
                </a:solidFill>
                <a:latin typeface="Arial"/>
                <a:cs typeface="Arial"/>
              </a:rPr>
              <a:t>SunoikisisDC</a:t>
            </a:r>
            <a:endParaRPr lang="en-US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896" y="531994"/>
            <a:ext cx="3206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Common Session 3: Big Families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April 21, 2015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943" y="1356847"/>
            <a:ext cx="51929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/>
                <a:cs typeface="Arial"/>
              </a:rPr>
              <a:t>Who knew </a:t>
            </a:r>
            <a:r>
              <a:rPr lang="en-US" sz="2400" dirty="0" err="1" smtClean="0">
                <a:latin typeface="Arial"/>
                <a:cs typeface="Arial"/>
              </a:rPr>
              <a:t>Περικλ</a:t>
            </a:r>
            <a:r>
              <a:rPr lang="en-US" sz="2400" dirty="0" err="1" smtClean="0">
                <a:latin typeface="Arial"/>
                <a:cs typeface="Arial"/>
              </a:rPr>
              <a:t>ῆς</a:t>
            </a:r>
            <a:r>
              <a:rPr lang="en-US" sz="2400" dirty="0" smtClean="0">
                <a:latin typeface="Arial"/>
                <a:cs typeface="Arial"/>
              </a:rPr>
              <a:t>?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0579" y="2253807"/>
            <a:ext cx="68688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Thucydides</a:t>
            </a:r>
          </a:p>
          <a:p>
            <a:endParaRPr lang="en-US" sz="2000" dirty="0" smtClean="0"/>
          </a:p>
          <a:p>
            <a:r>
              <a:rPr lang="en-US" sz="2000" dirty="0" smtClean="0"/>
              <a:t>	Pericles as a military leader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Sicyon (454): 1.110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Euboea (447): 1.113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Samos (441/0): 1.115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Megarid</a:t>
            </a:r>
            <a:r>
              <a:rPr lang="en-US" sz="2000" dirty="0" smtClean="0"/>
              <a:t> (431): 2.30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Peloponnese (430): 2.55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5433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77438" y="6083974"/>
            <a:ext cx="1507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0000FF"/>
                </a:solidFill>
                <a:latin typeface="Arial"/>
                <a:cs typeface="Arial"/>
              </a:rPr>
              <a:t>SunoikisisDC</a:t>
            </a:r>
            <a:endParaRPr lang="en-US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896" y="531994"/>
            <a:ext cx="3206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Common Session 3: Big Families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April 21, 2015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943" y="1356847"/>
            <a:ext cx="51929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/>
                <a:cs typeface="Arial"/>
              </a:rPr>
              <a:t>Who knew </a:t>
            </a:r>
            <a:r>
              <a:rPr lang="en-US" sz="2400" dirty="0" err="1" smtClean="0">
                <a:latin typeface="Arial"/>
                <a:cs typeface="Arial"/>
              </a:rPr>
              <a:t>Περικλ</a:t>
            </a:r>
            <a:r>
              <a:rPr lang="en-US" sz="2400" dirty="0" err="1" smtClean="0">
                <a:latin typeface="Arial"/>
                <a:cs typeface="Arial"/>
              </a:rPr>
              <a:t>ῆς</a:t>
            </a:r>
            <a:r>
              <a:rPr lang="en-US" sz="2400" dirty="0" smtClean="0">
                <a:latin typeface="Arial"/>
                <a:cs typeface="Arial"/>
              </a:rPr>
              <a:t>?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0579" y="2253807"/>
            <a:ext cx="6868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Aristophanes</a:t>
            </a:r>
          </a:p>
          <a:p>
            <a:endParaRPr lang="en-US" sz="2000" dirty="0" smtClean="0"/>
          </a:p>
          <a:p>
            <a:pPr lvl="1"/>
            <a:r>
              <a:rPr lang="en-US" sz="2000" i="1" dirty="0" err="1"/>
              <a:t>Acharnians</a:t>
            </a:r>
            <a:r>
              <a:rPr lang="en-US" sz="2000" dirty="0"/>
              <a:t> (425</a:t>
            </a:r>
            <a:r>
              <a:rPr lang="en-US" sz="2000" dirty="0" smtClean="0"/>
              <a:t>): </a:t>
            </a:r>
            <a:r>
              <a:rPr lang="en-US" sz="2000" dirty="0"/>
              <a:t>524-539</a:t>
            </a:r>
            <a:r>
              <a:rPr lang="en-US" sz="2000" dirty="0" smtClean="0">
                <a:effectLst/>
              </a:rPr>
              <a:t> </a:t>
            </a:r>
          </a:p>
          <a:p>
            <a:pPr lvl="1"/>
            <a:r>
              <a:rPr lang="en-US" sz="2000" i="1" dirty="0"/>
              <a:t>Clouds</a:t>
            </a:r>
            <a:r>
              <a:rPr lang="en-US" sz="2000" dirty="0"/>
              <a:t> (</a:t>
            </a:r>
            <a:r>
              <a:rPr lang="en-US" sz="2000" dirty="0" smtClean="0"/>
              <a:t>423): </a:t>
            </a:r>
            <a:r>
              <a:rPr lang="en-US" sz="2000" dirty="0"/>
              <a:t>211-213</a:t>
            </a:r>
            <a:r>
              <a:rPr lang="en-US" sz="2000" dirty="0" smtClean="0">
                <a:effectLst/>
              </a:rPr>
              <a:t> </a:t>
            </a:r>
          </a:p>
          <a:p>
            <a:pPr lvl="1"/>
            <a:r>
              <a:rPr lang="en-US" sz="2000" i="1" dirty="0"/>
              <a:t>Peace</a:t>
            </a:r>
            <a:r>
              <a:rPr lang="en-US" sz="2000" dirty="0"/>
              <a:t> (421</a:t>
            </a:r>
            <a:r>
              <a:rPr lang="en-US" sz="2000" dirty="0" smtClean="0"/>
              <a:t>): </a:t>
            </a:r>
            <a:r>
              <a:rPr lang="en-US" sz="2000" dirty="0"/>
              <a:t>603-611</a:t>
            </a:r>
            <a:r>
              <a:rPr lang="en-US" sz="2000" dirty="0" smtClean="0">
                <a:effectLst/>
              </a:rPr>
              <a:t> 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189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77438" y="6083974"/>
            <a:ext cx="1507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0000FF"/>
                </a:solidFill>
                <a:latin typeface="Arial"/>
                <a:cs typeface="Arial"/>
              </a:rPr>
              <a:t>SunoikisisDC</a:t>
            </a:r>
            <a:endParaRPr lang="en-US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896" y="531994"/>
            <a:ext cx="3206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Common Session 3: Big Families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April 21, 2015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943" y="1356847"/>
            <a:ext cx="51929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/>
                <a:cs typeface="Arial"/>
              </a:rPr>
              <a:t>Who knew </a:t>
            </a:r>
            <a:r>
              <a:rPr lang="en-US" sz="2400" dirty="0" err="1" smtClean="0">
                <a:latin typeface="Arial"/>
                <a:cs typeface="Arial"/>
              </a:rPr>
              <a:t>Περικλ</a:t>
            </a:r>
            <a:r>
              <a:rPr lang="en-US" sz="2400" dirty="0" err="1" smtClean="0">
                <a:latin typeface="Arial"/>
                <a:cs typeface="Arial"/>
              </a:rPr>
              <a:t>ῆς</a:t>
            </a:r>
            <a:r>
              <a:rPr lang="en-US" sz="2400" dirty="0" smtClean="0">
                <a:latin typeface="Arial"/>
                <a:cs typeface="Arial"/>
              </a:rPr>
              <a:t>?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0579" y="2253807"/>
            <a:ext cx="6868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Lysias</a:t>
            </a:r>
            <a:endParaRPr lang="en-US" sz="2000" b="1" dirty="0" smtClean="0"/>
          </a:p>
          <a:p>
            <a:r>
              <a:rPr lang="en-US" sz="2000" dirty="0"/>
              <a:t>	</a:t>
            </a: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961252" y="2865308"/>
            <a:ext cx="60494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“My father </a:t>
            </a:r>
            <a:r>
              <a:rPr lang="en-US" sz="2000" dirty="0" err="1" smtClean="0"/>
              <a:t>Cephalus</a:t>
            </a:r>
            <a:r>
              <a:rPr lang="en-US" sz="2000" dirty="0" smtClean="0"/>
              <a:t> was invited by Pericles to move to this land, and he lived here for thirty years.”</a:t>
            </a:r>
          </a:p>
          <a:p>
            <a:r>
              <a:rPr lang="en-US" sz="2000" dirty="0"/>
              <a:t>		</a:t>
            </a:r>
            <a:r>
              <a:rPr lang="en-US" sz="2000" dirty="0" smtClean="0"/>
              <a:t>			</a:t>
            </a:r>
            <a:r>
              <a:rPr lang="en-US" dirty="0" smtClean="0"/>
              <a:t>Against Eratosthenes 12.4</a:t>
            </a:r>
          </a:p>
          <a:p>
            <a:r>
              <a:rPr lang="en-US" dirty="0"/>
              <a:t>	</a:t>
            </a:r>
            <a:r>
              <a:rPr lang="en-US" dirty="0" smtClean="0"/>
              <a:t>				(Todd translation)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77438" y="6083974"/>
            <a:ext cx="1507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0000FF"/>
                </a:solidFill>
                <a:latin typeface="Arial"/>
                <a:cs typeface="Arial"/>
              </a:rPr>
              <a:t>SunoikisisDC</a:t>
            </a:r>
            <a:endParaRPr lang="en-US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896" y="531994"/>
            <a:ext cx="3206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Common Session 3: Big Families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April 21, 2015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943" y="1356847"/>
            <a:ext cx="51929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/>
                <a:cs typeface="Arial"/>
              </a:rPr>
              <a:t>Who was </a:t>
            </a:r>
            <a:r>
              <a:rPr lang="en-US" sz="2400" dirty="0" err="1" smtClean="0">
                <a:latin typeface="Arial"/>
                <a:cs typeface="Arial"/>
              </a:rPr>
              <a:t>Περικλ</a:t>
            </a:r>
            <a:r>
              <a:rPr lang="en-US" sz="2400" dirty="0" err="1" smtClean="0">
                <a:latin typeface="Arial"/>
                <a:cs typeface="Arial"/>
              </a:rPr>
              <a:t>ῆς</a:t>
            </a:r>
            <a:r>
              <a:rPr lang="en-US" sz="2400" dirty="0" smtClean="0">
                <a:latin typeface="Arial"/>
                <a:cs typeface="Arial"/>
              </a:rPr>
              <a:t>?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873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77438" y="6083974"/>
            <a:ext cx="1507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0000FF"/>
                </a:solidFill>
                <a:latin typeface="Arial"/>
                <a:cs typeface="Arial"/>
              </a:rPr>
              <a:t>SunoikisisDC</a:t>
            </a:r>
            <a:endParaRPr lang="en-US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896" y="531994"/>
            <a:ext cx="3206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Common Session 3: Big Families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April 21, 2015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943" y="1356847"/>
            <a:ext cx="51929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/>
                <a:cs typeface="Arial"/>
              </a:rPr>
              <a:t>Who was </a:t>
            </a:r>
            <a:r>
              <a:rPr lang="en-US" sz="2400" dirty="0" err="1" smtClean="0">
                <a:latin typeface="Arial"/>
                <a:cs typeface="Arial"/>
              </a:rPr>
              <a:t>Περικλ</a:t>
            </a:r>
            <a:r>
              <a:rPr lang="en-US" sz="2400" dirty="0" err="1" smtClean="0">
                <a:latin typeface="Arial"/>
                <a:cs typeface="Arial"/>
              </a:rPr>
              <a:t>ῆς</a:t>
            </a:r>
            <a:r>
              <a:rPr lang="en-US" sz="2400" dirty="0" smtClean="0">
                <a:latin typeface="Arial"/>
                <a:cs typeface="Arial"/>
              </a:rPr>
              <a:t>?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0579" y="2253807"/>
            <a:ext cx="68688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Περικλῆς</a:t>
            </a:r>
            <a:r>
              <a:rPr lang="en-US" sz="2000" dirty="0"/>
              <a:t> </a:t>
            </a:r>
            <a:r>
              <a:rPr lang="en-US" sz="2000" dirty="0" err="1"/>
              <a:t>ὁ</a:t>
            </a:r>
            <a:r>
              <a:rPr lang="en-US" sz="2000" dirty="0"/>
              <a:t> </a:t>
            </a:r>
            <a:r>
              <a:rPr lang="en-US" sz="2000" dirty="0" err="1"/>
              <a:t>Ξ</a:t>
            </a:r>
            <a:r>
              <a:rPr lang="en-US" sz="2000" dirty="0"/>
              <a:t>α</a:t>
            </a:r>
            <a:r>
              <a:rPr lang="en-US" sz="2000" dirty="0" err="1"/>
              <a:t>νθί</a:t>
            </a:r>
            <a:r>
              <a:rPr lang="en-US" sz="2000" dirty="0"/>
              <a:t>ππ</a:t>
            </a:r>
            <a:r>
              <a:rPr lang="en-US" sz="2000" dirty="0" err="1"/>
              <a:t>ου</a:t>
            </a:r>
            <a:r>
              <a:rPr lang="en-US" sz="2000" dirty="0"/>
              <a:t>, </a:t>
            </a:r>
            <a:r>
              <a:rPr lang="en-US" sz="2000" dirty="0" err="1"/>
              <a:t>ἀνὴρ</a:t>
            </a:r>
            <a:r>
              <a:rPr lang="en-US" sz="2000" dirty="0"/>
              <a:t> </a:t>
            </a:r>
            <a:r>
              <a:rPr lang="en-US" sz="2000" dirty="0" err="1"/>
              <a:t>κ</a:t>
            </a:r>
            <a:r>
              <a:rPr lang="en-US" sz="2000" dirty="0"/>
              <a:t>α</a:t>
            </a:r>
            <a:r>
              <a:rPr lang="en-US" sz="2000" dirty="0" err="1"/>
              <a:t>τ</a:t>
            </a:r>
            <a:r>
              <a:rPr lang="en-US" sz="2000" dirty="0"/>
              <a:t>' </a:t>
            </a:r>
            <a:r>
              <a:rPr lang="en-US" sz="2000" dirty="0" err="1"/>
              <a:t>ἐκεῖνον</a:t>
            </a:r>
            <a:r>
              <a:rPr lang="en-US" sz="2000" dirty="0"/>
              <a:t> </a:t>
            </a:r>
            <a:r>
              <a:rPr lang="en-US" sz="2000" dirty="0" err="1"/>
              <a:t>τὸν</a:t>
            </a:r>
            <a:r>
              <a:rPr lang="en-US" sz="2000" dirty="0"/>
              <a:t> </a:t>
            </a:r>
            <a:r>
              <a:rPr lang="en-US" sz="2000" dirty="0" err="1"/>
              <a:t>χρόνον</a:t>
            </a:r>
            <a:r>
              <a:rPr lang="en-US" sz="2000" dirty="0"/>
              <a:t> π</a:t>
            </a:r>
            <a:r>
              <a:rPr lang="en-US" sz="2000" dirty="0" err="1"/>
              <a:t>ρῶτος</a:t>
            </a:r>
            <a:r>
              <a:rPr lang="en-US" sz="2000" dirty="0"/>
              <a:t> </a:t>
            </a:r>
            <a:r>
              <a:rPr lang="en-US" sz="2000" dirty="0" err="1"/>
              <a:t>Ἀθην</a:t>
            </a:r>
            <a:r>
              <a:rPr lang="en-US" sz="2000" dirty="0"/>
              <a:t>α</a:t>
            </a:r>
            <a:r>
              <a:rPr lang="en-US" sz="2000" dirty="0" err="1"/>
              <a:t>ίων</a:t>
            </a:r>
            <a:r>
              <a:rPr lang="en-US" sz="2000" dirty="0"/>
              <a:t>, </a:t>
            </a:r>
            <a:r>
              <a:rPr lang="en-US" sz="2000" dirty="0" err="1"/>
              <a:t>λέγειν</a:t>
            </a:r>
            <a:r>
              <a:rPr lang="en-US" sz="2000" dirty="0"/>
              <a:t> </a:t>
            </a:r>
            <a:r>
              <a:rPr lang="en-US" sz="2000" dirty="0" err="1"/>
              <a:t>τε</a:t>
            </a:r>
            <a:r>
              <a:rPr lang="en-US" sz="2000" dirty="0"/>
              <a:t> </a:t>
            </a:r>
            <a:r>
              <a:rPr lang="en-US" sz="2000" dirty="0" err="1"/>
              <a:t>κ</a:t>
            </a:r>
            <a:r>
              <a:rPr lang="en-US" sz="2000" dirty="0"/>
              <a:t>α</a:t>
            </a:r>
            <a:r>
              <a:rPr lang="en-US" sz="2000" dirty="0" err="1"/>
              <a:t>ὶ</a:t>
            </a:r>
            <a:r>
              <a:rPr lang="en-US" sz="2000" dirty="0"/>
              <a:t> π</a:t>
            </a:r>
            <a:r>
              <a:rPr lang="en-US" sz="2000" dirty="0" err="1"/>
              <a:t>ράσσειν</a:t>
            </a:r>
            <a:r>
              <a:rPr lang="en-US" sz="2000" dirty="0"/>
              <a:t> </a:t>
            </a:r>
            <a:r>
              <a:rPr lang="en-US" sz="2000" dirty="0" err="1" smtClean="0"/>
              <a:t>δυν</a:t>
            </a:r>
            <a:r>
              <a:rPr lang="en-US" sz="2000" dirty="0" smtClean="0"/>
              <a:t>α</a:t>
            </a:r>
            <a:r>
              <a:rPr lang="en-US" sz="2000" dirty="0" err="1" smtClean="0"/>
              <a:t>τώτ</a:t>
            </a:r>
            <a:r>
              <a:rPr lang="en-US" sz="2000" dirty="0" smtClean="0"/>
              <a:t>α</a:t>
            </a:r>
            <a:r>
              <a:rPr lang="en-US" sz="2000" dirty="0" err="1" smtClean="0"/>
              <a:t>τος</a:t>
            </a:r>
            <a:r>
              <a:rPr lang="en-US" sz="2000" dirty="0" smtClean="0">
                <a:effectLst/>
              </a:rPr>
              <a:t>  </a:t>
            </a:r>
            <a:r>
              <a:rPr lang="en-US" sz="2000" dirty="0" err="1" smtClean="0">
                <a:effectLst/>
              </a:rPr>
              <a:t>Thuc</a:t>
            </a:r>
            <a:r>
              <a:rPr lang="en-US" sz="2000" dirty="0" smtClean="0">
                <a:effectLst/>
              </a:rPr>
              <a:t>. 1.139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40579" y="3277420"/>
            <a:ext cx="6538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ἐγίγνετό</a:t>
            </a:r>
            <a:r>
              <a:rPr lang="en-US" sz="2000" dirty="0"/>
              <a:t> </a:t>
            </a:r>
            <a:r>
              <a:rPr lang="en-US" sz="2000" dirty="0" err="1"/>
              <a:t>τε</a:t>
            </a:r>
            <a:r>
              <a:rPr lang="en-US" sz="2000" dirty="0"/>
              <a:t> </a:t>
            </a:r>
            <a:r>
              <a:rPr lang="en-US" sz="2000" dirty="0" err="1"/>
              <a:t>λόγῳ</a:t>
            </a:r>
            <a:r>
              <a:rPr lang="en-US" sz="2000" dirty="0"/>
              <a:t> </a:t>
            </a:r>
            <a:r>
              <a:rPr lang="en-US" sz="2000" dirty="0" err="1"/>
              <a:t>μὲν</a:t>
            </a:r>
            <a:r>
              <a:rPr lang="en-US" sz="2000" dirty="0"/>
              <a:t> </a:t>
            </a:r>
            <a:r>
              <a:rPr lang="en-US" sz="2000" dirty="0" err="1"/>
              <a:t>δημοκρ</a:t>
            </a:r>
            <a:r>
              <a:rPr lang="en-US" sz="2000" dirty="0"/>
              <a:t>α</a:t>
            </a:r>
            <a:r>
              <a:rPr lang="en-US" sz="2000" dirty="0" err="1"/>
              <a:t>τί</a:t>
            </a:r>
            <a:r>
              <a:rPr lang="en-US" sz="2000" dirty="0"/>
              <a:t>α, </a:t>
            </a:r>
            <a:r>
              <a:rPr lang="en-US" sz="2000" dirty="0" err="1"/>
              <a:t>ἔργῳ</a:t>
            </a:r>
            <a:r>
              <a:rPr lang="en-US" sz="2000" dirty="0"/>
              <a:t> </a:t>
            </a:r>
            <a:r>
              <a:rPr lang="en-US" sz="2000" dirty="0" err="1"/>
              <a:t>δὲ</a:t>
            </a:r>
            <a:r>
              <a:rPr lang="en-US" sz="2000" dirty="0"/>
              <a:t> </a:t>
            </a:r>
            <a:r>
              <a:rPr lang="en-US" sz="2000" dirty="0" err="1"/>
              <a:t>ὑ</a:t>
            </a:r>
            <a:r>
              <a:rPr lang="en-US" sz="2000" dirty="0"/>
              <a:t>π</a:t>
            </a:r>
            <a:r>
              <a:rPr lang="en-US" sz="2000" dirty="0" err="1"/>
              <a:t>ὸ</a:t>
            </a:r>
            <a:r>
              <a:rPr lang="en-US" sz="2000" dirty="0"/>
              <a:t> </a:t>
            </a:r>
            <a:r>
              <a:rPr lang="en-US" sz="2000" dirty="0" err="1"/>
              <a:t>τοῦ</a:t>
            </a:r>
            <a:r>
              <a:rPr lang="en-US" sz="2000" dirty="0"/>
              <a:t> π</a:t>
            </a:r>
            <a:r>
              <a:rPr lang="en-US" sz="2000" dirty="0" err="1"/>
              <a:t>ρώτου</a:t>
            </a:r>
            <a:r>
              <a:rPr lang="en-US" sz="2000" dirty="0"/>
              <a:t> </a:t>
            </a:r>
            <a:r>
              <a:rPr lang="en-US" sz="2000" dirty="0" err="1"/>
              <a:t>ἀνδρὸς</a:t>
            </a:r>
            <a:r>
              <a:rPr lang="en-US" sz="2000" dirty="0"/>
              <a:t> </a:t>
            </a:r>
            <a:r>
              <a:rPr lang="en-US" sz="2000" dirty="0" err="1"/>
              <a:t>ἀρχή</a:t>
            </a:r>
            <a:r>
              <a:rPr lang="en-US" sz="2000" dirty="0"/>
              <a:t>. </a:t>
            </a:r>
            <a:r>
              <a:rPr lang="en-US" sz="2000" dirty="0" err="1"/>
              <a:t>Thuc</a:t>
            </a:r>
            <a:r>
              <a:rPr lang="en-US" sz="2000" dirty="0"/>
              <a:t>. 2.65</a:t>
            </a:r>
            <a:r>
              <a:rPr lang="en-US" sz="2000" dirty="0" smtClean="0">
                <a:effectLst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7725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77438" y="6083974"/>
            <a:ext cx="1507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0000FF"/>
                </a:solidFill>
                <a:latin typeface="Arial"/>
                <a:cs typeface="Arial"/>
              </a:rPr>
              <a:t>SunoikisisDC</a:t>
            </a:r>
            <a:endParaRPr lang="en-US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896" y="531994"/>
            <a:ext cx="3206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Common Session 3: Big Families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April 21, 2015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943" y="1356847"/>
            <a:ext cx="51929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/>
                <a:cs typeface="Arial"/>
              </a:rPr>
              <a:t>Who was </a:t>
            </a:r>
            <a:r>
              <a:rPr lang="en-US" sz="2400" dirty="0" err="1" smtClean="0">
                <a:latin typeface="Arial"/>
                <a:cs typeface="Arial"/>
              </a:rPr>
              <a:t>Περικλ</a:t>
            </a:r>
            <a:r>
              <a:rPr lang="en-US" sz="2400" dirty="0" err="1" smtClean="0">
                <a:latin typeface="Arial"/>
                <a:cs typeface="Arial"/>
              </a:rPr>
              <a:t>ῆς</a:t>
            </a:r>
            <a:r>
              <a:rPr lang="en-US" sz="2400" dirty="0" smtClean="0">
                <a:latin typeface="Arial"/>
                <a:cs typeface="Arial"/>
              </a:rPr>
              <a:t>?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0579" y="2253807"/>
            <a:ext cx="6868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Chronology (b. c. 493; d. 429]</a:t>
            </a:r>
          </a:p>
          <a:p>
            <a:endParaRPr lang="en-US" sz="2000" dirty="0"/>
          </a:p>
          <a:p>
            <a:r>
              <a:rPr lang="en-US" sz="2000" dirty="0" smtClean="0"/>
              <a:t>	472		Pericles </a:t>
            </a:r>
            <a:r>
              <a:rPr lang="en-US" sz="2000" dirty="0" err="1" smtClean="0"/>
              <a:t>chor</a:t>
            </a:r>
            <a:r>
              <a:rPr lang="en-US" sz="2000" dirty="0" err="1" smtClean="0"/>
              <a:t>ē</a:t>
            </a:r>
            <a:r>
              <a:rPr lang="en-US" sz="2000" dirty="0" err="1" smtClean="0"/>
              <a:t>gos</a:t>
            </a:r>
            <a:r>
              <a:rPr lang="en-US" sz="2000" dirty="0" smtClean="0"/>
              <a:t> for Aeschylus' </a:t>
            </a:r>
            <a:r>
              <a:rPr lang="en-US" sz="2000" i="1" dirty="0" err="1" smtClean="0"/>
              <a:t>Persai</a:t>
            </a:r>
            <a:r>
              <a:rPr lang="en-US" sz="2000" i="1" dirty="0" smtClean="0"/>
              <a:t> </a:t>
            </a:r>
          </a:p>
          <a:p>
            <a:r>
              <a:rPr lang="en-US" sz="2000" i="1" dirty="0"/>
              <a:t>	</a:t>
            </a:r>
            <a:r>
              <a:rPr lang="en-US" sz="2000" dirty="0" smtClean="0"/>
              <a:t>463		Pericles general with </a:t>
            </a:r>
            <a:r>
              <a:rPr lang="en-US" sz="2000" dirty="0" err="1" smtClean="0"/>
              <a:t>Ephialtes</a:t>
            </a:r>
            <a:endParaRPr lang="en-US" sz="2000" dirty="0" smtClean="0"/>
          </a:p>
          <a:p>
            <a:r>
              <a:rPr lang="en-US" sz="2000" i="1" dirty="0"/>
              <a:t>	</a:t>
            </a:r>
            <a:r>
              <a:rPr lang="en-US" sz="2000" i="1" dirty="0" smtClean="0"/>
              <a:t>		</a:t>
            </a:r>
            <a:r>
              <a:rPr lang="en-US" sz="2000" dirty="0" smtClean="0"/>
              <a:t>Pericles prosecutes Cimon after Thasos campaign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451		Citizenship law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948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77438" y="6083974"/>
            <a:ext cx="1507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0000FF"/>
                </a:solidFill>
                <a:latin typeface="Arial"/>
                <a:cs typeface="Arial"/>
              </a:rPr>
              <a:t>SunoikisisDC</a:t>
            </a:r>
            <a:endParaRPr lang="en-US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896" y="531994"/>
            <a:ext cx="3206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Common Session 3: Big Families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April 21, 2015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24423" y="2025191"/>
            <a:ext cx="33800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 smtClean="0"/>
              <a:t>[</a:t>
            </a:r>
            <a:r>
              <a:rPr lang="en-US" sz="2000" dirty="0" err="1"/>
              <a:t>Ξ</a:t>
            </a:r>
            <a:r>
              <a:rPr lang="en-US" sz="2000" dirty="0"/>
              <a:t>]</a:t>
            </a:r>
            <a:r>
              <a:rPr lang="en-US" sz="2000" dirty="0" err="1"/>
              <a:t>ενοκλείδης</a:t>
            </a:r>
            <a:r>
              <a:rPr lang="en-US" sz="2000" dirty="0"/>
              <a:t> </a:t>
            </a:r>
            <a:r>
              <a:rPr lang="en-US" sz="2000" dirty="0" err="1"/>
              <a:t>ἐχορήγε</a:t>
            </a:r>
            <a:endParaRPr lang="en-US" sz="2000" dirty="0"/>
          </a:p>
          <a:p>
            <a:r>
              <a:rPr lang="en-US" sz="2000" dirty="0"/>
              <a:t>[Μ]</a:t>
            </a:r>
            <a:r>
              <a:rPr lang="en-US" sz="2000" dirty="0" err="1"/>
              <a:t>άγνης</a:t>
            </a:r>
            <a:r>
              <a:rPr lang="en-US" sz="2000" dirty="0"/>
              <a:t> </a:t>
            </a:r>
            <a:r>
              <a:rPr lang="en-US" sz="2000" dirty="0" err="1"/>
              <a:t>ἐδίδ</a:t>
            </a:r>
            <a:r>
              <a:rPr lang="en-US" sz="2000" dirty="0"/>
              <a:t>α</a:t>
            </a:r>
            <a:r>
              <a:rPr lang="en-US" sz="2000" dirty="0" err="1"/>
              <a:t>σκεν</a:t>
            </a:r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err="1"/>
              <a:t>τρ</a:t>
            </a:r>
            <a:r>
              <a:rPr lang="en-US" sz="2000" dirty="0"/>
              <a:t>α</a:t>
            </a:r>
            <a:r>
              <a:rPr lang="en-US" sz="2000" dirty="0" err="1"/>
              <a:t>γωιδῶν</a:t>
            </a:r>
            <a:endParaRPr lang="en-US" sz="2000" dirty="0"/>
          </a:p>
          <a:p>
            <a:r>
              <a:rPr lang="en-US" sz="2000" dirty="0" err="1" smtClean="0"/>
              <a:t>Περικλῆς</a:t>
            </a:r>
            <a:r>
              <a:rPr lang="en-US" sz="2000" dirty="0" smtClean="0"/>
              <a:t> </a:t>
            </a:r>
            <a:r>
              <a:rPr lang="en-US" sz="2000" dirty="0" err="1"/>
              <a:t>Χολ</a:t>
            </a:r>
            <a:r>
              <a:rPr lang="en-US" sz="2000" dirty="0"/>
              <a:t>α</a:t>
            </a:r>
            <a:r>
              <a:rPr lang="en-US" sz="2000" dirty="0" err="1"/>
              <a:t>ρ</a:t>
            </a:r>
            <a:r>
              <a:rPr lang="en-US" sz="2000" dirty="0"/>
              <a:t> ∶ </a:t>
            </a:r>
            <a:r>
              <a:rPr lang="en-US" sz="2000" dirty="0" err="1"/>
              <a:t>ἐχορή</a:t>
            </a:r>
            <a:endParaRPr lang="en-US" sz="2000" dirty="0"/>
          </a:p>
          <a:p>
            <a:r>
              <a:rPr lang="en-US" sz="2000" dirty="0" err="1"/>
              <a:t>Αἰσχύλος</a:t>
            </a:r>
            <a:r>
              <a:rPr lang="en-US" sz="2000" dirty="0"/>
              <a:t> </a:t>
            </a:r>
            <a:r>
              <a:rPr lang="en-US" sz="2000" dirty="0" err="1"/>
              <a:t>ἐ</a:t>
            </a:r>
            <a:r>
              <a:rPr lang="en-US" sz="2000" dirty="0"/>
              <a:t>[</a:t>
            </a:r>
            <a:r>
              <a:rPr lang="en-US" sz="2000" dirty="0" err="1"/>
              <a:t>δ</a:t>
            </a:r>
            <a:r>
              <a:rPr lang="en-US" sz="2000" dirty="0"/>
              <a:t>]</a:t>
            </a:r>
            <a:r>
              <a:rPr lang="en-US" sz="2000" dirty="0" err="1"/>
              <a:t>ίδ</a:t>
            </a:r>
            <a:r>
              <a:rPr lang="en-US" sz="2000" dirty="0"/>
              <a:t>α</a:t>
            </a:r>
            <a:r>
              <a:rPr lang="en-US" sz="2000" dirty="0" err="1"/>
              <a:t>σκε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509798" y="1738974"/>
            <a:ext cx="1311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IG II² 2318</a:t>
            </a:r>
            <a:r>
              <a:rPr lang="en-US" sz="2000" dirty="0" smtClean="0">
                <a:effectLst/>
              </a:rPr>
              <a:t> </a:t>
            </a:r>
          </a:p>
          <a:p>
            <a:endParaRPr lang="en-US" sz="2000" dirty="0"/>
          </a:p>
          <a:p>
            <a:r>
              <a:rPr lang="en-US" sz="2000" dirty="0" smtClean="0"/>
              <a:t>col</a:t>
            </a:r>
            <a:r>
              <a:rPr lang="en-US" sz="2000" dirty="0"/>
              <a:t>. </a:t>
            </a:r>
            <a:r>
              <a:rPr lang="en-US" sz="2000" dirty="0" smtClean="0"/>
              <a:t>1.7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10</a:t>
            </a:r>
            <a:r>
              <a:rPr lang="en-US" dirty="0"/>
              <a:t>	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8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77438" y="6083974"/>
            <a:ext cx="1507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0000FF"/>
                </a:solidFill>
                <a:latin typeface="Arial"/>
                <a:cs typeface="Arial"/>
              </a:rPr>
              <a:t>SunoikisisDC</a:t>
            </a:r>
            <a:endParaRPr lang="en-US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896" y="531994"/>
            <a:ext cx="3206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Common Session 3: Big Families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April 21, 2015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52043" y="2025191"/>
            <a:ext cx="33800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000" dirty="0" err="1" smtClean="0"/>
              <a:t>Περικλ</a:t>
            </a:r>
            <a:r>
              <a:rPr lang="en-US" sz="2000" dirty="0" err="1" smtClean="0"/>
              <a:t>ε͂ς</a:t>
            </a:r>
            <a:endParaRPr lang="en-US" sz="2000" dirty="0"/>
          </a:p>
          <a:p>
            <a:r>
              <a:rPr lang="en-US" sz="2000" dirty="0" err="1" smtClean="0"/>
              <a:t>Χσ</a:t>
            </a:r>
            <a:r>
              <a:rPr lang="en-US" sz="2000" dirty="0" smtClean="0"/>
              <a:t>α</a:t>
            </a:r>
            <a:r>
              <a:rPr lang="en-US" sz="2000" dirty="0" err="1" smtClean="0"/>
              <a:t>νθ</a:t>
            </a:r>
            <a:r>
              <a:rPr lang="en-US" sz="2000" dirty="0" err="1" smtClean="0"/>
              <a:t>ί</a:t>
            </a:r>
            <a:r>
              <a:rPr lang="en-US" sz="2000" dirty="0" smtClean="0"/>
              <a:t>ππ</a:t>
            </a:r>
            <a:r>
              <a:rPr lang="en-US" sz="2000" dirty="0" err="1" smtClean="0"/>
              <a:t>ο</a:t>
            </a:r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[</a:t>
            </a:r>
            <a:r>
              <a:rPr lang="en-US" sz="2000" dirty="0" err="1" smtClean="0"/>
              <a:t>Πε</a:t>
            </a:r>
            <a:r>
              <a:rPr lang="en-US" sz="2000" dirty="0" smtClean="0"/>
              <a:t>]</a:t>
            </a:r>
            <a:r>
              <a:rPr lang="en-US" sz="2000" dirty="0" err="1" smtClean="0"/>
              <a:t>ρικλῆ</a:t>
            </a:r>
            <a:r>
              <a:rPr lang="en-US" sz="2000" dirty="0" smtClean="0"/>
              <a:t>[</a:t>
            </a:r>
            <a:r>
              <a:rPr lang="en-US" sz="2000" dirty="0" err="1" smtClean="0"/>
              <a:t>ς</a:t>
            </a:r>
            <a:r>
              <a:rPr lang="en-US" sz="2000" dirty="0" smtClean="0"/>
              <a:t>]</a:t>
            </a:r>
          </a:p>
          <a:p>
            <a:r>
              <a:rPr lang="en-US" sz="2000" dirty="0" err="1" smtClean="0"/>
              <a:t>Ξ</a:t>
            </a:r>
            <a:r>
              <a:rPr lang="en-US" sz="2000" dirty="0" smtClean="0"/>
              <a:t>α</a:t>
            </a:r>
            <a:r>
              <a:rPr lang="en-US" sz="2000" dirty="0" err="1" smtClean="0"/>
              <a:t>νθ</a:t>
            </a:r>
            <a:r>
              <a:rPr lang="en-US" sz="2000" dirty="0" err="1" smtClean="0"/>
              <a:t>ί</a:t>
            </a:r>
            <a:r>
              <a:rPr lang="en-US" sz="2000" dirty="0" smtClean="0"/>
              <a:t>ππ</a:t>
            </a:r>
            <a:r>
              <a:rPr lang="en-US" sz="2000" dirty="0" err="1" smtClean="0"/>
              <a:t>ο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874729" y="1738974"/>
            <a:ext cx="13119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Ostraka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>
                <a:effectLst/>
              </a:rPr>
              <a:t>651</a:t>
            </a:r>
          </a:p>
          <a:p>
            <a:endParaRPr lang="en-US" sz="2000" dirty="0"/>
          </a:p>
          <a:p>
            <a:endParaRPr lang="en-US" sz="2000" dirty="0" smtClean="0">
              <a:effectLst/>
            </a:endParaRPr>
          </a:p>
          <a:p>
            <a:r>
              <a:rPr lang="en-US" sz="2000" dirty="0" smtClean="0">
                <a:effectLst/>
              </a:rPr>
              <a:t>652</a:t>
            </a:r>
          </a:p>
          <a:p>
            <a:endParaRPr lang="en-US" sz="2000" dirty="0"/>
          </a:p>
          <a:p>
            <a:r>
              <a:rPr lang="en-US" dirty="0"/>
              <a:t>	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557" y="2006600"/>
            <a:ext cx="21463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6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77438" y="6083974"/>
            <a:ext cx="1507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0000FF"/>
                </a:solidFill>
                <a:latin typeface="Arial"/>
                <a:cs typeface="Arial"/>
              </a:rPr>
              <a:t>SunoikisisDC</a:t>
            </a:r>
            <a:endParaRPr lang="en-US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896" y="531994"/>
            <a:ext cx="3206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Common Session 3: Big Families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April 21, 2015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943" y="1356847"/>
            <a:ext cx="51929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/>
                <a:cs typeface="Arial"/>
              </a:rPr>
              <a:t>Who knew </a:t>
            </a:r>
            <a:r>
              <a:rPr lang="en-US" sz="2400" dirty="0" err="1" smtClean="0">
                <a:latin typeface="Arial"/>
                <a:cs typeface="Arial"/>
              </a:rPr>
              <a:t>Περικλ</a:t>
            </a:r>
            <a:r>
              <a:rPr lang="en-US" sz="2400" dirty="0" err="1" smtClean="0">
                <a:latin typeface="Arial"/>
                <a:cs typeface="Arial"/>
              </a:rPr>
              <a:t>ῆς</a:t>
            </a:r>
            <a:r>
              <a:rPr lang="en-US" sz="2400" dirty="0" smtClean="0">
                <a:latin typeface="Arial"/>
                <a:cs typeface="Arial"/>
              </a:rPr>
              <a:t>?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439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77438" y="6083974"/>
            <a:ext cx="1507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0000FF"/>
                </a:solidFill>
                <a:latin typeface="Arial"/>
                <a:cs typeface="Arial"/>
              </a:rPr>
              <a:t>SunoikisisDC</a:t>
            </a:r>
            <a:endParaRPr lang="en-US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896" y="531994"/>
            <a:ext cx="3206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Common Session 3: Big Families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April 21, 2015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943" y="1356847"/>
            <a:ext cx="51929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/>
                <a:cs typeface="Arial"/>
              </a:rPr>
              <a:t>Who knew </a:t>
            </a:r>
            <a:r>
              <a:rPr lang="en-US" sz="2400" dirty="0" err="1" smtClean="0">
                <a:latin typeface="Arial"/>
                <a:cs typeface="Arial"/>
              </a:rPr>
              <a:t>Περικλ</a:t>
            </a:r>
            <a:r>
              <a:rPr lang="en-US" sz="2400" dirty="0" err="1" smtClean="0">
                <a:latin typeface="Arial"/>
                <a:cs typeface="Arial"/>
              </a:rPr>
              <a:t>ῆς</a:t>
            </a:r>
            <a:r>
              <a:rPr lang="en-US" sz="2400" dirty="0" smtClean="0">
                <a:latin typeface="Arial"/>
                <a:cs typeface="Arial"/>
              </a:rPr>
              <a:t>?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0579" y="2253807"/>
            <a:ext cx="6868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Sophocles</a:t>
            </a:r>
          </a:p>
          <a:p>
            <a:r>
              <a:rPr lang="en-US" sz="2000" dirty="0" smtClean="0"/>
              <a:t>Herodotus</a:t>
            </a:r>
          </a:p>
          <a:p>
            <a:r>
              <a:rPr lang="en-US" sz="2000" dirty="0" smtClean="0"/>
              <a:t>Thucydides</a:t>
            </a:r>
          </a:p>
          <a:p>
            <a:r>
              <a:rPr lang="en-US" sz="2000" dirty="0" smtClean="0"/>
              <a:t>Aristophanes</a:t>
            </a:r>
          </a:p>
          <a:p>
            <a:r>
              <a:rPr lang="en-US" sz="2000" dirty="0" err="1" smtClean="0"/>
              <a:t>Lysias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632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77438" y="6083974"/>
            <a:ext cx="1507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>
                <a:solidFill>
                  <a:srgbClr val="0000FF"/>
                </a:solidFill>
                <a:latin typeface="Arial"/>
                <a:cs typeface="Arial"/>
              </a:rPr>
              <a:t>SunoikisisDC</a:t>
            </a:r>
            <a:endParaRPr lang="en-US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7896" y="531994"/>
            <a:ext cx="320652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Common Session 3: Big Families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Arial"/>
                <a:cs typeface="Arial"/>
              </a:rPr>
              <a:t>April 21, 2015</a:t>
            </a:r>
            <a:endParaRPr lang="en-US" sz="16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7943" y="1356847"/>
            <a:ext cx="51929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Arial"/>
                <a:cs typeface="Arial"/>
              </a:rPr>
              <a:t>Who knew </a:t>
            </a:r>
            <a:r>
              <a:rPr lang="en-US" sz="2400" dirty="0" err="1" smtClean="0">
                <a:latin typeface="Arial"/>
                <a:cs typeface="Arial"/>
              </a:rPr>
              <a:t>Περικλ</a:t>
            </a:r>
            <a:r>
              <a:rPr lang="en-US" sz="2400" dirty="0" err="1" smtClean="0">
                <a:latin typeface="Arial"/>
                <a:cs typeface="Arial"/>
              </a:rPr>
              <a:t>ῆς</a:t>
            </a:r>
            <a:r>
              <a:rPr lang="en-US" sz="2400" dirty="0" smtClean="0">
                <a:latin typeface="Arial"/>
                <a:cs typeface="Arial"/>
              </a:rPr>
              <a:t>?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0579" y="2253807"/>
            <a:ext cx="68688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Sophocles</a:t>
            </a:r>
          </a:p>
          <a:p>
            <a:endParaRPr lang="en-US" sz="2000" dirty="0" smtClean="0"/>
          </a:p>
          <a:p>
            <a:r>
              <a:rPr lang="en-US" sz="2000" dirty="0" smtClean="0"/>
              <a:t>	Serves as </a:t>
            </a:r>
            <a:r>
              <a:rPr lang="en-US" sz="2000" dirty="0" err="1" smtClean="0"/>
              <a:t>στρ</a:t>
            </a:r>
            <a:r>
              <a:rPr lang="en-US" sz="2000" dirty="0" smtClean="0"/>
              <a:t>α</a:t>
            </a:r>
            <a:r>
              <a:rPr lang="en-US" sz="2000" dirty="0" err="1" smtClean="0"/>
              <a:t>τηγ</a:t>
            </a:r>
            <a:r>
              <a:rPr lang="en-US" sz="2000" dirty="0" err="1" smtClean="0"/>
              <a:t>ός</a:t>
            </a:r>
            <a:r>
              <a:rPr lang="en-US" sz="2000" dirty="0" smtClean="0"/>
              <a:t> with Pericles in 441/0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Androtion</a:t>
            </a:r>
            <a:r>
              <a:rPr lang="en-US" sz="2000" dirty="0" smtClean="0"/>
              <a:t> </a:t>
            </a:r>
            <a:r>
              <a:rPr lang="en-US" sz="2000" i="1" dirty="0" err="1" smtClean="0"/>
              <a:t>FGrH</a:t>
            </a:r>
            <a:r>
              <a:rPr lang="en-US" sz="2000" dirty="0" smtClean="0"/>
              <a:t> </a:t>
            </a:r>
            <a:r>
              <a:rPr lang="en-US" sz="2000" dirty="0"/>
              <a:t>324 F </a:t>
            </a:r>
            <a:r>
              <a:rPr lang="en-US" sz="2000" dirty="0" smtClean="0"/>
              <a:t>38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Ion of Chios </a:t>
            </a:r>
            <a:r>
              <a:rPr lang="en-US" sz="2000" i="1" dirty="0" err="1"/>
              <a:t>FGrH</a:t>
            </a:r>
            <a:r>
              <a:rPr lang="en-US" sz="2000" dirty="0"/>
              <a:t> 392 F </a:t>
            </a:r>
            <a:r>
              <a:rPr lang="en-US" sz="2000" dirty="0" smtClean="0"/>
              <a:t>6</a:t>
            </a:r>
            <a:r>
              <a:rPr lang="en-US" sz="2000" dirty="0" smtClean="0">
                <a:effectLst/>
              </a:rPr>
              <a:t> 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7804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343</Words>
  <Application>Microsoft Macintosh PowerPoint</Application>
  <PresentationFormat>On-screen Show (4:3)</PresentationFormat>
  <Paragraphs>117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Rhodes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Morrell</dc:creator>
  <cp:lastModifiedBy>Kenny Morrell</cp:lastModifiedBy>
  <cp:revision>14</cp:revision>
  <dcterms:created xsi:type="dcterms:W3CDTF">2015-04-21T11:32:55Z</dcterms:created>
  <dcterms:modified xsi:type="dcterms:W3CDTF">2015-04-21T15:15:10Z</dcterms:modified>
</cp:coreProperties>
</file>