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1" r:id="rId12"/>
    <p:sldId id="265"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AEB3DED-B6BC-4AAF-B131-2D5D03C189E6}"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CAA528-750C-4611-9B39-10DA649E0B49}" type="slidenum">
              <a:rPr lang="en-GB" smtClean="0"/>
              <a:t>‹#›</a:t>
            </a:fld>
            <a:endParaRPr lang="en-GB"/>
          </a:p>
        </p:txBody>
      </p:sp>
    </p:spTree>
    <p:extLst>
      <p:ext uri="{BB962C8B-B14F-4D97-AF65-F5344CB8AC3E}">
        <p14:creationId xmlns:p14="http://schemas.microsoft.com/office/powerpoint/2010/main" val="256632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EB3DED-B6BC-4AAF-B131-2D5D03C189E6}"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CAA528-750C-4611-9B39-10DA649E0B49}" type="slidenum">
              <a:rPr lang="en-GB" smtClean="0"/>
              <a:t>‹#›</a:t>
            </a:fld>
            <a:endParaRPr lang="en-GB"/>
          </a:p>
        </p:txBody>
      </p:sp>
    </p:spTree>
    <p:extLst>
      <p:ext uri="{BB962C8B-B14F-4D97-AF65-F5344CB8AC3E}">
        <p14:creationId xmlns:p14="http://schemas.microsoft.com/office/powerpoint/2010/main" val="155458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EB3DED-B6BC-4AAF-B131-2D5D03C189E6}"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CAA528-750C-4611-9B39-10DA649E0B49}" type="slidenum">
              <a:rPr lang="en-GB" smtClean="0"/>
              <a:t>‹#›</a:t>
            </a:fld>
            <a:endParaRPr lang="en-GB"/>
          </a:p>
        </p:txBody>
      </p:sp>
    </p:spTree>
    <p:extLst>
      <p:ext uri="{BB962C8B-B14F-4D97-AF65-F5344CB8AC3E}">
        <p14:creationId xmlns:p14="http://schemas.microsoft.com/office/powerpoint/2010/main" val="109641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EB3DED-B6BC-4AAF-B131-2D5D03C189E6}"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CAA528-750C-4611-9B39-10DA649E0B49}" type="slidenum">
              <a:rPr lang="en-GB" smtClean="0"/>
              <a:t>‹#›</a:t>
            </a:fld>
            <a:endParaRPr lang="en-GB"/>
          </a:p>
        </p:txBody>
      </p:sp>
    </p:spTree>
    <p:extLst>
      <p:ext uri="{BB962C8B-B14F-4D97-AF65-F5344CB8AC3E}">
        <p14:creationId xmlns:p14="http://schemas.microsoft.com/office/powerpoint/2010/main" val="271543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B3DED-B6BC-4AAF-B131-2D5D03C189E6}"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CAA528-750C-4611-9B39-10DA649E0B49}" type="slidenum">
              <a:rPr lang="en-GB" smtClean="0"/>
              <a:t>‹#›</a:t>
            </a:fld>
            <a:endParaRPr lang="en-GB"/>
          </a:p>
        </p:txBody>
      </p:sp>
    </p:spTree>
    <p:extLst>
      <p:ext uri="{BB962C8B-B14F-4D97-AF65-F5344CB8AC3E}">
        <p14:creationId xmlns:p14="http://schemas.microsoft.com/office/powerpoint/2010/main" val="364404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AEB3DED-B6BC-4AAF-B131-2D5D03C189E6}"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CAA528-750C-4611-9B39-10DA649E0B49}" type="slidenum">
              <a:rPr lang="en-GB" smtClean="0"/>
              <a:t>‹#›</a:t>
            </a:fld>
            <a:endParaRPr lang="en-GB"/>
          </a:p>
        </p:txBody>
      </p:sp>
    </p:spTree>
    <p:extLst>
      <p:ext uri="{BB962C8B-B14F-4D97-AF65-F5344CB8AC3E}">
        <p14:creationId xmlns:p14="http://schemas.microsoft.com/office/powerpoint/2010/main" val="101967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AEB3DED-B6BC-4AAF-B131-2D5D03C189E6}" type="datetimeFigureOut">
              <a:rPr lang="en-GB" smtClean="0"/>
              <a:t>27/04/2015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CAA528-750C-4611-9B39-10DA649E0B49}" type="slidenum">
              <a:rPr lang="en-GB" smtClean="0"/>
              <a:t>‹#›</a:t>
            </a:fld>
            <a:endParaRPr lang="en-GB"/>
          </a:p>
        </p:txBody>
      </p:sp>
    </p:spTree>
    <p:extLst>
      <p:ext uri="{BB962C8B-B14F-4D97-AF65-F5344CB8AC3E}">
        <p14:creationId xmlns:p14="http://schemas.microsoft.com/office/powerpoint/2010/main" val="408666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AEB3DED-B6BC-4AAF-B131-2D5D03C189E6}" type="datetimeFigureOut">
              <a:rPr lang="en-GB" smtClean="0"/>
              <a:t>27/04/2015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CAA528-750C-4611-9B39-10DA649E0B49}" type="slidenum">
              <a:rPr lang="en-GB" smtClean="0"/>
              <a:t>‹#›</a:t>
            </a:fld>
            <a:endParaRPr lang="en-GB"/>
          </a:p>
        </p:txBody>
      </p:sp>
    </p:spTree>
    <p:extLst>
      <p:ext uri="{BB962C8B-B14F-4D97-AF65-F5344CB8AC3E}">
        <p14:creationId xmlns:p14="http://schemas.microsoft.com/office/powerpoint/2010/main" val="50188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B3DED-B6BC-4AAF-B131-2D5D03C189E6}" type="datetimeFigureOut">
              <a:rPr lang="en-GB" smtClean="0"/>
              <a:t>27/04/2015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CAA528-750C-4611-9B39-10DA649E0B49}" type="slidenum">
              <a:rPr lang="en-GB" smtClean="0"/>
              <a:t>‹#›</a:t>
            </a:fld>
            <a:endParaRPr lang="en-GB"/>
          </a:p>
        </p:txBody>
      </p:sp>
    </p:spTree>
    <p:extLst>
      <p:ext uri="{BB962C8B-B14F-4D97-AF65-F5344CB8AC3E}">
        <p14:creationId xmlns:p14="http://schemas.microsoft.com/office/powerpoint/2010/main" val="137906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B3DED-B6BC-4AAF-B131-2D5D03C189E6}"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CAA528-750C-4611-9B39-10DA649E0B49}" type="slidenum">
              <a:rPr lang="en-GB" smtClean="0"/>
              <a:t>‹#›</a:t>
            </a:fld>
            <a:endParaRPr lang="en-GB"/>
          </a:p>
        </p:txBody>
      </p:sp>
    </p:spTree>
    <p:extLst>
      <p:ext uri="{BB962C8B-B14F-4D97-AF65-F5344CB8AC3E}">
        <p14:creationId xmlns:p14="http://schemas.microsoft.com/office/powerpoint/2010/main" val="119600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B3DED-B6BC-4AAF-B131-2D5D03C189E6}"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CAA528-750C-4611-9B39-10DA649E0B49}" type="slidenum">
              <a:rPr lang="en-GB" smtClean="0"/>
              <a:t>‹#›</a:t>
            </a:fld>
            <a:endParaRPr lang="en-GB"/>
          </a:p>
        </p:txBody>
      </p:sp>
    </p:spTree>
    <p:extLst>
      <p:ext uri="{BB962C8B-B14F-4D97-AF65-F5344CB8AC3E}">
        <p14:creationId xmlns:p14="http://schemas.microsoft.com/office/powerpoint/2010/main" val="260126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B3DED-B6BC-4AAF-B131-2D5D03C189E6}" type="datetimeFigureOut">
              <a:rPr lang="en-GB" smtClean="0"/>
              <a:t>27/04/2015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AA528-750C-4611-9B39-10DA649E0B49}" type="slidenum">
              <a:rPr lang="en-GB" smtClean="0"/>
              <a:t>‹#›</a:t>
            </a:fld>
            <a:endParaRPr lang="en-GB"/>
          </a:p>
        </p:txBody>
      </p:sp>
    </p:spTree>
    <p:extLst>
      <p:ext uri="{BB962C8B-B14F-4D97-AF65-F5344CB8AC3E}">
        <p14:creationId xmlns:p14="http://schemas.microsoft.com/office/powerpoint/2010/main" val="198036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erseus.tufts.edu/hopper/morph?l=po/leis&amp;la=greek&amp;can=po/leis0&amp;prior=ta\s" TargetMode="External"/><Relationship Id="rId2" Type="http://schemas.openxmlformats.org/officeDocument/2006/relationships/hyperlink" Target="http://www.perseus.tufts.edu/hopper/morph?l=ta\s&amp;la=greek&amp;can=ta\s0&amp;prior=e)kpi/ptontes" TargetMode="External"/><Relationship Id="rId1" Type="http://schemas.openxmlformats.org/officeDocument/2006/relationships/slideLayout" Target="../slideLayouts/slideLayout2.xml"/><Relationship Id="rId4" Type="http://schemas.openxmlformats.org/officeDocument/2006/relationships/hyperlink" Target="http://www.perseus.tufts.edu/hopper/morph?l=e)/ktizon&amp;la=greek&amp;can=e)/ktizon0&amp;prior=po/lei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perseus.tufts.edu/hopper/morph?l=e)mpo/rion&amp;la=greek&amp;can=e)mpo/rion0&amp;prior=pot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erseus.tufts.edu/hopper/morph?l=prw=tos&amp;la=greek&amp;can=prw=tos0&amp;prior=oi)kisth\s" TargetMode="External"/><Relationship Id="rId2" Type="http://schemas.openxmlformats.org/officeDocument/2006/relationships/hyperlink" Target="http://www.perseus.tufts.edu/hopper/morph?l=oi)kisth\s&amp;la=greek&amp;can=oi)kisth\s0&amp;prior=k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perseus.tufts.edu/hopper/morph?l=po/leis&amp;la=greek&amp;can=po/leis0&amp;prior=e)la/ssou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0"/>
            <a:ext cx="7772400" cy="4824535"/>
          </a:xfrm>
        </p:spPr>
        <p:txBody>
          <a:bodyPr/>
          <a:lstStyle/>
          <a:p>
            <a:r>
              <a:rPr lang="en-GB" dirty="0"/>
              <a:t>4</a:t>
            </a:r>
            <a:r>
              <a:rPr lang="en-GB" baseline="30000" dirty="0"/>
              <a:t>th</a:t>
            </a:r>
            <a:r>
              <a:rPr lang="en-GB" dirty="0"/>
              <a:t> </a:t>
            </a:r>
            <a:r>
              <a:rPr lang="en-GB" dirty="0" err="1"/>
              <a:t>Sunoikisis</a:t>
            </a:r>
            <a:r>
              <a:rPr lang="en-GB" dirty="0"/>
              <a:t> DC common session</a:t>
            </a:r>
            <a:br>
              <a:rPr lang="en-GB" dirty="0"/>
            </a:br>
            <a:r>
              <a:rPr lang="en-GB" dirty="0" err="1"/>
              <a:t>Irine</a:t>
            </a:r>
            <a:r>
              <a:rPr lang="en-GB" dirty="0"/>
              <a:t> </a:t>
            </a:r>
            <a:r>
              <a:rPr lang="en-GB" dirty="0" err="1"/>
              <a:t>Darchia</a:t>
            </a:r>
            <a:r>
              <a:rPr lang="en-GB" dirty="0"/>
              <a:t>, </a:t>
            </a:r>
            <a:r>
              <a:rPr lang="en-GB" dirty="0" err="1"/>
              <a:t>Levan</a:t>
            </a:r>
            <a:r>
              <a:rPr lang="en-GB" dirty="0"/>
              <a:t> </a:t>
            </a:r>
            <a:r>
              <a:rPr lang="en-GB" dirty="0" err="1"/>
              <a:t>Gordeziani</a:t>
            </a:r>
            <a:r>
              <a:rPr lang="en-GB" dirty="0"/>
              <a:t> </a:t>
            </a:r>
            <a:br>
              <a:rPr lang="en-GB" dirty="0"/>
            </a:br>
            <a:r>
              <a:rPr lang="en-GB" dirty="0"/>
              <a:t>Colonies and politics</a:t>
            </a:r>
            <a:br>
              <a:rPr lang="en-GB" dirty="0"/>
            </a:br>
            <a:r>
              <a:rPr lang="en-GB" dirty="0"/>
              <a:t>28 April 2015</a:t>
            </a:r>
            <a:br>
              <a:rPr lang="en-GB" dirty="0"/>
            </a:br>
            <a:endParaRPr lang="en-GB" dirty="0"/>
          </a:p>
        </p:txBody>
      </p:sp>
      <p:sp>
        <p:nvSpPr>
          <p:cNvPr id="3" name="Subtitle 2"/>
          <p:cNvSpPr>
            <a:spLocks noGrp="1"/>
          </p:cNvSpPr>
          <p:nvPr>
            <p:ph type="subTitle" idx="1"/>
          </p:nvPr>
        </p:nvSpPr>
        <p:spPr>
          <a:xfrm flipV="1">
            <a:off x="1371600" y="7533454"/>
            <a:ext cx="6400800" cy="45719"/>
          </a:xfrm>
        </p:spPr>
        <p:txBody>
          <a:bodyPr>
            <a:normAutofit fontScale="25000" lnSpcReduction="20000"/>
          </a:bodyPr>
          <a:lstStyle/>
          <a:p>
            <a:endParaRPr lang="en-GB" dirty="0"/>
          </a:p>
        </p:txBody>
      </p:sp>
    </p:spTree>
    <p:extLst>
      <p:ext uri="{BB962C8B-B14F-4D97-AF65-F5344CB8AC3E}">
        <p14:creationId xmlns:p14="http://schemas.microsoft.com/office/powerpoint/2010/main" val="1998792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dirty="0" smtClean="0"/>
              <a:t>Early </a:t>
            </a:r>
            <a:r>
              <a:rPr lang="en-GB" sz="4000" dirty="0" smtClean="0"/>
              <a:t>Kingdoms</a:t>
            </a:r>
            <a:r>
              <a:rPr lang="en-GB" dirty="0" smtClean="0"/>
              <a:t> as Polis</a:t>
            </a:r>
            <a:endParaRPr lang="en-GB" dirty="0"/>
          </a:p>
        </p:txBody>
      </p:sp>
      <p:sp>
        <p:nvSpPr>
          <p:cNvPr id="3" name="Content Placeholder 2"/>
          <p:cNvSpPr>
            <a:spLocks noGrp="1"/>
          </p:cNvSpPr>
          <p:nvPr>
            <p:ph idx="1"/>
          </p:nvPr>
        </p:nvSpPr>
        <p:spPr>
          <a:xfrm>
            <a:off x="457200" y="1268760"/>
            <a:ext cx="8229600" cy="4857403"/>
          </a:xfrm>
        </p:spPr>
        <p:txBody>
          <a:bodyPr/>
          <a:lstStyle/>
          <a:p>
            <a:pPr marL="0" indent="0">
              <a:buNone/>
            </a:pPr>
            <a:r>
              <a:rPr lang="en-GB" dirty="0"/>
              <a:t>Thucydides, of course, recognizes supremacy of Minos or Agamemnon over some lands or cities, but does not speak </a:t>
            </a:r>
            <a:r>
              <a:rPr lang="en-GB" dirty="0" smtClean="0"/>
              <a:t>about </a:t>
            </a:r>
            <a:r>
              <a:rPr lang="en-GB" dirty="0"/>
              <a:t>their conquest</a:t>
            </a:r>
            <a:r>
              <a:rPr lang="en-GB" dirty="0" smtClean="0"/>
              <a:t>.</a:t>
            </a:r>
          </a:p>
          <a:p>
            <a:pPr marL="0" indent="0">
              <a:buNone/>
            </a:pPr>
            <a:r>
              <a:rPr lang="en-GB" dirty="0" smtClean="0"/>
              <a:t> </a:t>
            </a:r>
            <a:endParaRPr lang="en-GB" dirty="0"/>
          </a:p>
        </p:txBody>
      </p:sp>
    </p:spTree>
    <p:extLst>
      <p:ext uri="{BB962C8B-B14F-4D97-AF65-F5344CB8AC3E}">
        <p14:creationId xmlns:p14="http://schemas.microsoft.com/office/powerpoint/2010/main" val="3888728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sz="4000" dirty="0" smtClean="0"/>
              <a:t>Conquest</a:t>
            </a:r>
            <a:endParaRPr lang="en-GB" sz="4000" dirty="0"/>
          </a:p>
        </p:txBody>
      </p:sp>
      <p:sp>
        <p:nvSpPr>
          <p:cNvPr id="3" name="Content Placeholder 2"/>
          <p:cNvSpPr>
            <a:spLocks noGrp="1"/>
          </p:cNvSpPr>
          <p:nvPr>
            <p:ph idx="1"/>
          </p:nvPr>
        </p:nvSpPr>
        <p:spPr>
          <a:xfrm>
            <a:off x="457200" y="1196752"/>
            <a:ext cx="8229600" cy="4929411"/>
          </a:xfrm>
        </p:spPr>
        <p:txBody>
          <a:bodyPr>
            <a:normAutofit lnSpcReduction="10000"/>
          </a:bodyPr>
          <a:lstStyle/>
          <a:p>
            <a:pPr marL="0" indent="0">
              <a:buNone/>
            </a:pPr>
            <a:r>
              <a:rPr lang="en-GB" dirty="0"/>
              <a:t>1.15… wars by land there were none, none at least by which power was acquired; we have the usual border contests, but of distant expeditions with conquest the object we hear nothing among the Hellenes</a:t>
            </a:r>
            <a:r>
              <a:rPr lang="en-GB" dirty="0" smtClean="0"/>
              <a:t>.</a:t>
            </a:r>
            <a:r>
              <a:rPr lang="en-GB" dirty="0"/>
              <a:t> There was no union of subject cities round a great state, no spontaneous combination of equals for confederate expeditions; what fighting there was consisted merely of local warfare between rival </a:t>
            </a:r>
            <a:r>
              <a:rPr lang="en-GB" dirty="0" err="1"/>
              <a:t>neighbors</a:t>
            </a:r>
            <a:r>
              <a:rPr lang="en-GB" dirty="0"/>
              <a:t>.</a:t>
            </a:r>
          </a:p>
        </p:txBody>
      </p:sp>
    </p:spTree>
    <p:extLst>
      <p:ext uri="{BB962C8B-B14F-4D97-AF65-F5344CB8AC3E}">
        <p14:creationId xmlns:p14="http://schemas.microsoft.com/office/powerpoint/2010/main" val="2461011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size of </a:t>
            </a:r>
            <a:r>
              <a:rPr lang="en-GB" i="1" dirty="0" smtClean="0"/>
              <a:t>polis</a:t>
            </a:r>
            <a:endParaRPr lang="en-GB" dirty="0"/>
          </a:p>
        </p:txBody>
      </p:sp>
      <p:sp>
        <p:nvSpPr>
          <p:cNvPr id="3" name="Content Placeholder 2"/>
          <p:cNvSpPr>
            <a:spLocks noGrp="1"/>
          </p:cNvSpPr>
          <p:nvPr>
            <p:ph idx="1"/>
          </p:nvPr>
        </p:nvSpPr>
        <p:spPr/>
        <p:txBody>
          <a:bodyPr/>
          <a:lstStyle/>
          <a:p>
            <a:pPr marL="0" indent="0">
              <a:buNone/>
            </a:pPr>
            <a:r>
              <a:rPr lang="en-GB" dirty="0"/>
              <a:t>All shareholders had to have a possibility to take part in the decision-making process, so in an ideal polis the longest distance had to be a one-day-way from the political centre.</a:t>
            </a:r>
          </a:p>
        </p:txBody>
      </p:sp>
    </p:spTree>
    <p:extLst>
      <p:ext uri="{BB962C8B-B14F-4D97-AF65-F5344CB8AC3E}">
        <p14:creationId xmlns:p14="http://schemas.microsoft.com/office/powerpoint/2010/main" val="2410189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Colonization</a:t>
            </a:r>
            <a:endParaRPr lang="en-GB" dirty="0"/>
          </a:p>
        </p:txBody>
      </p:sp>
      <p:sp>
        <p:nvSpPr>
          <p:cNvPr id="3" name="Content Placeholder 2"/>
          <p:cNvSpPr>
            <a:spLocks noGrp="1"/>
          </p:cNvSpPr>
          <p:nvPr>
            <p:ph idx="1"/>
          </p:nvPr>
        </p:nvSpPr>
        <p:spPr/>
        <p:txBody>
          <a:bodyPr/>
          <a:lstStyle/>
          <a:p>
            <a:pPr marL="0" indent="0">
              <a:buNone/>
            </a:pPr>
            <a:r>
              <a:rPr lang="de-DE" dirty="0"/>
              <a:t>1.2. The most powerful victims of war or faction from the rest of Hellas took refuge with the Athenians as a safe retreat; and at an early period, becoming naturalized, swelled the already large population of the city to such a hight that Attica became at last too small to hold them, and they had to send out colonies (</a:t>
            </a:r>
            <a:r>
              <a:rPr lang="en-GB" dirty="0"/>
              <a:t>ἀπ</a:t>
            </a:r>
            <a:r>
              <a:rPr lang="en-GB" dirty="0" err="1"/>
              <a:t>οικί</a:t>
            </a:r>
            <a:r>
              <a:rPr lang="en-GB" dirty="0"/>
              <a:t>α</a:t>
            </a:r>
            <a:r>
              <a:rPr lang="de-DE" dirty="0"/>
              <a:t>) to Ionia.</a:t>
            </a:r>
            <a:endParaRPr lang="en-GB" dirty="0"/>
          </a:p>
        </p:txBody>
      </p:sp>
    </p:spTree>
    <p:extLst>
      <p:ext uri="{BB962C8B-B14F-4D97-AF65-F5344CB8AC3E}">
        <p14:creationId xmlns:p14="http://schemas.microsoft.com/office/powerpoint/2010/main" val="961215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Colonization</a:t>
            </a:r>
            <a:endParaRPr lang="en-GB" dirty="0"/>
          </a:p>
        </p:txBody>
      </p:sp>
      <p:sp>
        <p:nvSpPr>
          <p:cNvPr id="3" name="Content Placeholder 2"/>
          <p:cNvSpPr>
            <a:spLocks noGrp="1"/>
          </p:cNvSpPr>
          <p:nvPr>
            <p:ph idx="1"/>
          </p:nvPr>
        </p:nvSpPr>
        <p:spPr>
          <a:xfrm>
            <a:off x="457200" y="1196752"/>
            <a:ext cx="8229600" cy="4929411"/>
          </a:xfrm>
        </p:spPr>
        <p:txBody>
          <a:bodyPr>
            <a:normAutofit fontScale="92500" lnSpcReduction="10000"/>
          </a:bodyPr>
          <a:lstStyle/>
          <a:p>
            <a:pPr marL="0" indent="0">
              <a:buNone/>
            </a:pPr>
            <a:r>
              <a:rPr lang="de-DE" dirty="0"/>
              <a:t>1.12. Even after the Trojan war Hellas was still engaged in removing and settling, and thus could not attain to the quiet which must precede growth. The late return of the Hellenes from Ilium caused many revolutions, and factions ensuued almost everywhere; and it was the citizens thus driven into exile who founded the cities (</a:t>
            </a:r>
            <a:r>
              <a:rPr lang="en-GB" u="sng" dirty="0" err="1">
                <a:hlinkClick r:id="rId2"/>
              </a:rPr>
              <a:t>τὰς</a:t>
            </a:r>
            <a:r>
              <a:rPr lang="en-GB" dirty="0"/>
              <a:t> </a:t>
            </a:r>
            <a:r>
              <a:rPr lang="en-GB" u="sng" dirty="0">
                <a:hlinkClick r:id="rId3"/>
              </a:rPr>
              <a:t>π</a:t>
            </a:r>
            <a:r>
              <a:rPr lang="en-GB" u="sng" dirty="0" err="1">
                <a:hlinkClick r:id="rId3"/>
              </a:rPr>
              <a:t>όλεις</a:t>
            </a:r>
            <a:r>
              <a:rPr lang="en-GB" dirty="0"/>
              <a:t> </a:t>
            </a:r>
            <a:r>
              <a:rPr lang="en-GB" u="sng" dirty="0" err="1">
                <a:hlinkClick r:id="rId4"/>
              </a:rPr>
              <a:t>ἔκτιζον</a:t>
            </a:r>
            <a:r>
              <a:rPr lang="de-DE" dirty="0"/>
              <a:t>). Sixty years after the capture of Ilium the modern Boeotians were driven out of Arne by the Thessalians, and settled in the present Boeotia, the former Cadmean land...</a:t>
            </a:r>
            <a:endParaRPr lang="en-GB" dirty="0"/>
          </a:p>
        </p:txBody>
      </p:sp>
    </p:spTree>
    <p:extLst>
      <p:ext uri="{BB962C8B-B14F-4D97-AF65-F5344CB8AC3E}">
        <p14:creationId xmlns:p14="http://schemas.microsoft.com/office/powerpoint/2010/main" val="1123305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smtClean="0"/>
              <a:t>Colonization</a:t>
            </a:r>
            <a:endParaRPr lang="en-GB" dirty="0"/>
          </a:p>
        </p:txBody>
      </p:sp>
      <p:sp>
        <p:nvSpPr>
          <p:cNvPr id="3" name="Content Placeholder 2"/>
          <p:cNvSpPr>
            <a:spLocks noGrp="1"/>
          </p:cNvSpPr>
          <p:nvPr>
            <p:ph idx="1"/>
          </p:nvPr>
        </p:nvSpPr>
        <p:spPr>
          <a:xfrm>
            <a:off x="457200" y="1196752"/>
            <a:ext cx="8229600" cy="4929411"/>
          </a:xfrm>
        </p:spPr>
        <p:txBody>
          <a:bodyPr/>
          <a:lstStyle/>
          <a:p>
            <a:pPr marL="0" indent="0">
              <a:buNone/>
            </a:pPr>
            <a:r>
              <a:rPr lang="de-DE" dirty="0"/>
              <a:t>Twenty years later the Dorians and the Heraclids became masters of the Peloponnesus; so that much had to be done and many years had to elapse before Hellas could attain to a durable tranquillity undisturbed by removals, and could begin to send out colonies (</a:t>
            </a:r>
            <a:r>
              <a:rPr lang="en-GB" dirty="0"/>
              <a:t>ἀπ</a:t>
            </a:r>
            <a:r>
              <a:rPr lang="en-GB" dirty="0" err="1"/>
              <a:t>οικί</a:t>
            </a:r>
            <a:r>
              <a:rPr lang="en-GB" dirty="0"/>
              <a:t>α</a:t>
            </a:r>
            <a:r>
              <a:rPr lang="de-DE" dirty="0"/>
              <a:t>), as Athenians did to Ionia and most of the islands, and the Peloponnesians to most of Italy and Sicily and some places in the rest of Hellas.</a:t>
            </a:r>
            <a:endParaRPr lang="en-GB" dirty="0"/>
          </a:p>
        </p:txBody>
      </p:sp>
    </p:spTree>
    <p:extLst>
      <p:ext uri="{BB962C8B-B14F-4D97-AF65-F5344CB8AC3E}">
        <p14:creationId xmlns:p14="http://schemas.microsoft.com/office/powerpoint/2010/main" val="185960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Colonization</a:t>
            </a:r>
            <a:endParaRPr lang="en-GB" dirty="0"/>
          </a:p>
        </p:txBody>
      </p:sp>
      <p:sp>
        <p:nvSpPr>
          <p:cNvPr id="3" name="Content Placeholder 2"/>
          <p:cNvSpPr>
            <a:spLocks noGrp="1"/>
          </p:cNvSpPr>
          <p:nvPr>
            <p:ph idx="1"/>
          </p:nvPr>
        </p:nvSpPr>
        <p:spPr/>
        <p:txBody>
          <a:bodyPr/>
          <a:lstStyle/>
          <a:p>
            <a:pPr marL="0" indent="0">
              <a:buNone/>
            </a:pPr>
            <a:r>
              <a:rPr lang="de-DE" dirty="0"/>
              <a:t>The majority of the colonies, called </a:t>
            </a:r>
            <a:r>
              <a:rPr lang="en-GB" dirty="0"/>
              <a:t>ἀπ</a:t>
            </a:r>
            <a:r>
              <a:rPr lang="en-GB" dirty="0" err="1"/>
              <a:t>οικί</a:t>
            </a:r>
            <a:r>
              <a:rPr lang="en-GB" dirty="0"/>
              <a:t>α – </a:t>
            </a:r>
            <a:r>
              <a:rPr lang="en-GB" i="1" dirty="0"/>
              <a:t>apoikia</a:t>
            </a:r>
            <a:r>
              <a:rPr lang="en-GB" dirty="0"/>
              <a:t>, were new independent political units. They had, of course, some ties with the “mother-city” (</a:t>
            </a:r>
            <a:r>
              <a:rPr lang="en-GB" dirty="0" err="1"/>
              <a:t>μητρό</a:t>
            </a:r>
            <a:r>
              <a:rPr lang="en-GB" dirty="0"/>
              <a:t>πολις – </a:t>
            </a:r>
            <a:r>
              <a:rPr lang="en-GB" i="1" dirty="0"/>
              <a:t>metropolis</a:t>
            </a:r>
            <a:r>
              <a:rPr lang="en-GB" dirty="0"/>
              <a:t>). Even if the colonists were driven by force from the homeland, they had much in common with </a:t>
            </a:r>
            <a:r>
              <a:rPr lang="en-GB" i="1" dirty="0"/>
              <a:t>metropolis</a:t>
            </a:r>
            <a:r>
              <a:rPr lang="en-GB" dirty="0"/>
              <a:t> – the same dialect, the same cults, calendar and festivals, personal relations, etc.</a:t>
            </a:r>
          </a:p>
        </p:txBody>
      </p:sp>
    </p:spTree>
    <p:extLst>
      <p:ext uri="{BB962C8B-B14F-4D97-AF65-F5344CB8AC3E}">
        <p14:creationId xmlns:p14="http://schemas.microsoft.com/office/powerpoint/2010/main" val="329195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Colonization</a:t>
            </a:r>
            <a:endParaRPr lang="en-GB" dirty="0"/>
          </a:p>
        </p:txBody>
      </p:sp>
      <p:sp>
        <p:nvSpPr>
          <p:cNvPr id="3" name="Content Placeholder 2"/>
          <p:cNvSpPr>
            <a:spLocks noGrp="1"/>
          </p:cNvSpPr>
          <p:nvPr>
            <p:ph idx="1"/>
          </p:nvPr>
        </p:nvSpPr>
        <p:spPr>
          <a:xfrm>
            <a:off x="457200" y="1268760"/>
            <a:ext cx="8229600" cy="4857403"/>
          </a:xfrm>
        </p:spPr>
        <p:txBody>
          <a:bodyPr>
            <a:normAutofit fontScale="92500" lnSpcReduction="20000"/>
          </a:bodyPr>
          <a:lstStyle/>
          <a:p>
            <a:pPr hangingPunct="0"/>
            <a:r>
              <a:rPr lang="en-GB" dirty="0"/>
              <a:t>Sometimes </a:t>
            </a:r>
            <a:r>
              <a:rPr lang="en-GB" i="1" dirty="0"/>
              <a:t>metropolis</a:t>
            </a:r>
            <a:r>
              <a:rPr lang="en-GB" dirty="0"/>
              <a:t> had some formal rights over its colonies (cf. Corinth vs. Corcyra in the case of </a:t>
            </a:r>
            <a:r>
              <a:rPr lang="en-GB" dirty="0" err="1"/>
              <a:t>Epidamnus</a:t>
            </a:r>
            <a:r>
              <a:rPr lang="en-GB" dirty="0"/>
              <a:t>, 1.24 ff.).</a:t>
            </a:r>
          </a:p>
          <a:p>
            <a:pPr hangingPunct="0"/>
            <a:r>
              <a:rPr lang="en-GB" dirty="0"/>
              <a:t>The colonies were founded mostly at the new places, which were convenient for strategic and trade reasons. Sometimes they were taken by force from local tribes.</a:t>
            </a:r>
          </a:p>
          <a:p>
            <a:r>
              <a:rPr lang="en-GB" dirty="0"/>
              <a:t>If the colonists came to a powerful country, they had to recognise its supremacy and found a commercial emporium – </a:t>
            </a:r>
            <a:r>
              <a:rPr lang="en-GB" dirty="0" err="1">
                <a:hlinkClick r:id="rId2"/>
              </a:rPr>
              <a:t>ἐμ</a:t>
            </a:r>
            <a:r>
              <a:rPr lang="en-GB" dirty="0">
                <a:hlinkClick r:id="rId2"/>
              </a:rPr>
              <a:t>πόριον</a:t>
            </a:r>
            <a:r>
              <a:rPr lang="en-GB" dirty="0"/>
              <a:t>, with some kind of autonomy. The best-known is Naucratis in Egypt.</a:t>
            </a:r>
          </a:p>
        </p:txBody>
      </p:sp>
    </p:spTree>
    <p:extLst>
      <p:ext uri="{BB962C8B-B14F-4D97-AF65-F5344CB8AC3E}">
        <p14:creationId xmlns:p14="http://schemas.microsoft.com/office/powerpoint/2010/main" val="2110522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dirty="0" smtClean="0"/>
              <a:t>Colonization</a:t>
            </a:r>
            <a:endParaRPr lang="en-GB" dirty="0"/>
          </a:p>
        </p:txBody>
      </p:sp>
      <p:pic>
        <p:nvPicPr>
          <p:cNvPr id="1026" name="Picture 2" descr="C:\Users\alta\Pictures\Georgian_States_Colchis_and_Iberia_(600-150BC)-en.bm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052736"/>
            <a:ext cx="6552728"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140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GB" sz="3600" dirty="0" smtClean="0"/>
              <a:t>Greek graffiti from </a:t>
            </a:r>
            <a:r>
              <a:rPr lang="en-GB" sz="3600" dirty="0" err="1" smtClean="0"/>
              <a:t>Phichvnari</a:t>
            </a:r>
            <a:r>
              <a:rPr lang="en-GB" sz="3600" dirty="0" smtClean="0"/>
              <a:t> </a:t>
            </a:r>
            <a:endParaRPr lang="en-GB" sz="3600"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700808"/>
            <a:ext cx="6408712"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869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pPr algn="l"/>
            <a:r>
              <a:rPr lang="en-GB" sz="3200" dirty="0"/>
              <a:t>Thucydides</a:t>
            </a:r>
            <a:r>
              <a:rPr lang="ka-GE" sz="3200" dirty="0"/>
              <a:t> 1.1.</a:t>
            </a:r>
            <a:endParaRPr lang="en-GB" sz="3200" dirty="0"/>
          </a:p>
        </p:txBody>
      </p:sp>
      <p:sp>
        <p:nvSpPr>
          <p:cNvPr id="3" name="Content Placeholder 2"/>
          <p:cNvSpPr>
            <a:spLocks noGrp="1"/>
          </p:cNvSpPr>
          <p:nvPr>
            <p:ph idx="1"/>
          </p:nvPr>
        </p:nvSpPr>
        <p:spPr>
          <a:xfrm>
            <a:off x="457200" y="1052736"/>
            <a:ext cx="8229600" cy="5073427"/>
          </a:xfrm>
        </p:spPr>
        <p:txBody>
          <a:bodyPr/>
          <a:lstStyle/>
          <a:p>
            <a:pPr marL="0" indent="0">
              <a:buNone/>
            </a:pPr>
            <a:r>
              <a:rPr lang="en-GB" dirty="0"/>
              <a:t>Thucydides, an Athenian, wrote the history of the war between the Peloponnesians and the Athenians, beginning at the moment that it broke out, and believing that it would be a great war, and more worthy of relation than any that had preceded it… the rest of the Hellenic race taking sides in the quarrel; those who delayed doing so at once having it in contemplation… (Translation of Richard Crawley, </a:t>
            </a:r>
            <a:r>
              <a:rPr lang="en-GB" i="1" dirty="0"/>
              <a:t>The Landmark of Thucydides</a:t>
            </a:r>
            <a:r>
              <a:rPr lang="en-GB" dirty="0"/>
              <a:t>)</a:t>
            </a:r>
          </a:p>
        </p:txBody>
      </p:sp>
    </p:spTree>
    <p:extLst>
      <p:ext uri="{BB962C8B-B14F-4D97-AF65-F5344CB8AC3E}">
        <p14:creationId xmlns:p14="http://schemas.microsoft.com/office/powerpoint/2010/main" val="3409468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Peloponnesian </a:t>
            </a:r>
            <a:r>
              <a:rPr lang="en-GB" dirty="0" smtClean="0"/>
              <a:t>war – sides</a:t>
            </a:r>
            <a:endParaRPr lang="en-GB" dirty="0"/>
          </a:p>
        </p:txBody>
      </p:sp>
      <p:sp>
        <p:nvSpPr>
          <p:cNvPr id="3" name="Content Placeholder 2"/>
          <p:cNvSpPr>
            <a:spLocks noGrp="1"/>
          </p:cNvSpPr>
          <p:nvPr>
            <p:ph idx="1"/>
          </p:nvPr>
        </p:nvSpPr>
        <p:spPr/>
        <p:txBody>
          <a:bodyPr>
            <a:normAutofit/>
          </a:bodyPr>
          <a:lstStyle/>
          <a:p>
            <a:pPr hangingPunct="0"/>
            <a:r>
              <a:rPr lang="en-GB" sz="3600" dirty="0"/>
              <a:t>on one side </a:t>
            </a:r>
            <a:r>
              <a:rPr lang="en-GB" sz="3600" dirty="0" smtClean="0"/>
              <a:t>– </a:t>
            </a:r>
          </a:p>
          <a:p>
            <a:pPr marL="0" indent="0" hangingPunct="0">
              <a:buNone/>
            </a:pPr>
            <a:r>
              <a:rPr lang="en-GB" sz="3600" dirty="0" smtClean="0"/>
              <a:t>agriculture</a:t>
            </a:r>
            <a:r>
              <a:rPr lang="en-GB" sz="3600" dirty="0"/>
              <a:t>, infantry and </a:t>
            </a:r>
            <a:r>
              <a:rPr lang="en-GB" sz="3600" dirty="0" smtClean="0"/>
              <a:t>oligarchy</a:t>
            </a:r>
            <a:endParaRPr lang="en-GB" sz="3600" dirty="0"/>
          </a:p>
          <a:p>
            <a:r>
              <a:rPr lang="en-GB" sz="3600" dirty="0"/>
              <a:t>on the </a:t>
            </a:r>
            <a:r>
              <a:rPr lang="en-GB" sz="3600" dirty="0" smtClean="0"/>
              <a:t>other – </a:t>
            </a:r>
          </a:p>
          <a:p>
            <a:pPr marL="0" indent="0">
              <a:buNone/>
            </a:pPr>
            <a:r>
              <a:rPr lang="en-GB" sz="3600" dirty="0" smtClean="0"/>
              <a:t>trade</a:t>
            </a:r>
            <a:r>
              <a:rPr lang="en-GB" sz="3600" dirty="0"/>
              <a:t>, navy and </a:t>
            </a:r>
            <a:r>
              <a:rPr lang="en-GB" sz="3600" dirty="0" smtClean="0"/>
              <a:t>democracy</a:t>
            </a:r>
            <a:endParaRPr lang="en-GB" sz="3600" dirty="0"/>
          </a:p>
        </p:txBody>
      </p:sp>
    </p:spTree>
    <p:extLst>
      <p:ext uri="{BB962C8B-B14F-4D97-AF65-F5344CB8AC3E}">
        <p14:creationId xmlns:p14="http://schemas.microsoft.com/office/powerpoint/2010/main" val="1148834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Democracy</a:t>
            </a:r>
            <a:endParaRPr lang="en-GB" dirty="0"/>
          </a:p>
        </p:txBody>
      </p:sp>
      <p:sp>
        <p:nvSpPr>
          <p:cNvPr id="3" name="Content Placeholder 2"/>
          <p:cNvSpPr>
            <a:spLocks noGrp="1"/>
          </p:cNvSpPr>
          <p:nvPr>
            <p:ph idx="1"/>
          </p:nvPr>
        </p:nvSpPr>
        <p:spPr/>
        <p:txBody>
          <a:bodyPr/>
          <a:lstStyle/>
          <a:p>
            <a:pPr marL="0" indent="0">
              <a:buNone/>
            </a:pPr>
            <a:r>
              <a:rPr lang="en-GB" dirty="0"/>
              <a:t>the term </a:t>
            </a:r>
            <a:r>
              <a:rPr lang="en-GB" i="1" dirty="0"/>
              <a:t>democracy</a:t>
            </a:r>
            <a:r>
              <a:rPr lang="en-GB" dirty="0"/>
              <a:t> originates from the </a:t>
            </a:r>
            <a:r>
              <a:rPr lang="en-GB" dirty="0" smtClean="0"/>
              <a:t>Greek </a:t>
            </a:r>
            <a:r>
              <a:rPr lang="en-GB" dirty="0" err="1" smtClean="0"/>
              <a:t>δημοκρ</a:t>
            </a:r>
            <a:r>
              <a:rPr lang="en-GB" dirty="0" smtClean="0"/>
              <a:t>ατία</a:t>
            </a:r>
            <a:r>
              <a:rPr lang="en-GB" dirty="0"/>
              <a:t> (</a:t>
            </a:r>
            <a:r>
              <a:rPr lang="en-GB" i="1" dirty="0"/>
              <a:t>dēmokratía</a:t>
            </a:r>
            <a:r>
              <a:rPr lang="en-GB" dirty="0"/>
              <a:t>), which was coined from δῆμος (</a:t>
            </a:r>
            <a:r>
              <a:rPr lang="en-GB" i="1" dirty="0"/>
              <a:t>dêmos</a:t>
            </a:r>
            <a:r>
              <a:rPr lang="en-GB" dirty="0"/>
              <a:t>) “people” and κράτος (</a:t>
            </a:r>
            <a:r>
              <a:rPr lang="en-GB" i="1" dirty="0"/>
              <a:t>krátos</a:t>
            </a:r>
            <a:r>
              <a:rPr lang="en-GB" dirty="0"/>
              <a:t>) “power” or “rule”, and denotes the “rule of the people”.</a:t>
            </a:r>
          </a:p>
        </p:txBody>
      </p:sp>
    </p:spTree>
    <p:extLst>
      <p:ext uri="{BB962C8B-B14F-4D97-AF65-F5344CB8AC3E}">
        <p14:creationId xmlns:p14="http://schemas.microsoft.com/office/powerpoint/2010/main" val="2246492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Democracy</a:t>
            </a:r>
            <a:endParaRPr lang="en-GB" dirty="0"/>
          </a:p>
        </p:txBody>
      </p:sp>
      <p:sp>
        <p:nvSpPr>
          <p:cNvPr id="3" name="Content Placeholder 2"/>
          <p:cNvSpPr>
            <a:spLocks noGrp="1"/>
          </p:cNvSpPr>
          <p:nvPr>
            <p:ph idx="1"/>
          </p:nvPr>
        </p:nvSpPr>
        <p:spPr/>
        <p:txBody>
          <a:bodyPr/>
          <a:lstStyle/>
          <a:p>
            <a:pPr marL="0" indent="0">
              <a:buNone/>
            </a:pPr>
            <a:r>
              <a:rPr lang="en-GB" i="1" dirty="0"/>
              <a:t>Polis</a:t>
            </a:r>
            <a:r>
              <a:rPr lang="en-GB" dirty="0"/>
              <a:t> as a </a:t>
            </a:r>
            <a:r>
              <a:rPr lang="de-DE" i="1" dirty="0"/>
              <a:t>joint-stock company</a:t>
            </a:r>
            <a:r>
              <a:rPr lang="de-DE" dirty="0"/>
              <a:t>, where shareholders were </a:t>
            </a:r>
            <a:r>
              <a:rPr lang="en-GB" dirty="0"/>
              <a:t>π</a:t>
            </a:r>
            <a:r>
              <a:rPr lang="en-GB" dirty="0" err="1"/>
              <a:t>ολίτ</a:t>
            </a:r>
            <a:r>
              <a:rPr lang="en-GB" dirty="0"/>
              <a:t>αι – </a:t>
            </a:r>
            <a:r>
              <a:rPr lang="en-GB" i="1" dirty="0"/>
              <a:t>citizens</a:t>
            </a:r>
            <a:r>
              <a:rPr lang="de-DE" dirty="0"/>
              <a:t>, was in modern sence a democratic political unit. </a:t>
            </a:r>
            <a:r>
              <a:rPr lang="en-GB" dirty="0"/>
              <a:t>All the citizens were more or less involved in making decisions about its affairs and the interests of individuals were more or less respected.</a:t>
            </a:r>
          </a:p>
        </p:txBody>
      </p:sp>
    </p:spTree>
    <p:extLst>
      <p:ext uri="{BB962C8B-B14F-4D97-AF65-F5344CB8AC3E}">
        <p14:creationId xmlns:p14="http://schemas.microsoft.com/office/powerpoint/2010/main" val="2848573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Democracy</a:t>
            </a:r>
            <a:endParaRPr lang="en-GB" dirty="0"/>
          </a:p>
        </p:txBody>
      </p:sp>
      <p:sp>
        <p:nvSpPr>
          <p:cNvPr id="3" name="Content Placeholder 2"/>
          <p:cNvSpPr>
            <a:spLocks noGrp="1"/>
          </p:cNvSpPr>
          <p:nvPr>
            <p:ph idx="1"/>
          </p:nvPr>
        </p:nvSpPr>
        <p:spPr/>
        <p:txBody>
          <a:bodyPr>
            <a:normAutofit/>
          </a:bodyPr>
          <a:lstStyle/>
          <a:p>
            <a:pPr marL="0" indent="0">
              <a:buNone/>
            </a:pPr>
            <a:r>
              <a:rPr lang="en-GB" dirty="0"/>
              <a:t>But if the power of daily decision-making was held by an individual, or by a small number of individuals, for Greeks it was another </a:t>
            </a:r>
            <a:r>
              <a:rPr lang="en-GB" dirty="0" smtClean="0"/>
              <a:t>system – </a:t>
            </a:r>
            <a:r>
              <a:rPr lang="en-GB" i="1" dirty="0" smtClean="0"/>
              <a:t>monarchy</a:t>
            </a:r>
            <a:r>
              <a:rPr lang="en-GB" dirty="0" smtClean="0"/>
              <a:t> or </a:t>
            </a:r>
            <a:r>
              <a:rPr lang="en-GB" i="1" dirty="0" smtClean="0"/>
              <a:t>oligarchy</a:t>
            </a:r>
            <a:r>
              <a:rPr lang="en-GB" dirty="0" smtClean="0"/>
              <a:t>. The </a:t>
            </a:r>
            <a:r>
              <a:rPr lang="en-GB" dirty="0"/>
              <a:t>term only </a:t>
            </a:r>
            <a:r>
              <a:rPr lang="en-GB" dirty="0" smtClean="0"/>
              <a:t>was reserved for </a:t>
            </a:r>
            <a:r>
              <a:rPr lang="en-GB" dirty="0"/>
              <a:t>a system where all citizens were directly involved in governing the </a:t>
            </a:r>
            <a:r>
              <a:rPr lang="en-GB" i="1" dirty="0"/>
              <a:t>polis</a:t>
            </a:r>
            <a:r>
              <a:rPr lang="en-GB" dirty="0"/>
              <a:t>. </a:t>
            </a:r>
          </a:p>
        </p:txBody>
      </p:sp>
    </p:spTree>
    <p:extLst>
      <p:ext uri="{BB962C8B-B14F-4D97-AF65-F5344CB8AC3E}">
        <p14:creationId xmlns:p14="http://schemas.microsoft.com/office/powerpoint/2010/main" val="3376889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Democracy</a:t>
            </a:r>
            <a:endParaRPr lang="en-GB" dirty="0"/>
          </a:p>
        </p:txBody>
      </p:sp>
      <p:sp>
        <p:nvSpPr>
          <p:cNvPr id="3" name="Content Placeholder 2"/>
          <p:cNvSpPr>
            <a:spLocks noGrp="1"/>
          </p:cNvSpPr>
          <p:nvPr>
            <p:ph idx="1"/>
          </p:nvPr>
        </p:nvSpPr>
        <p:spPr/>
        <p:txBody>
          <a:bodyPr/>
          <a:lstStyle/>
          <a:p>
            <a:pPr marL="0" indent="0">
              <a:buNone/>
            </a:pPr>
            <a:r>
              <a:rPr lang="en-GB" dirty="0"/>
              <a:t>Despite whole diversity of </a:t>
            </a:r>
            <a:r>
              <a:rPr lang="en-GB" dirty="0" smtClean="0"/>
              <a:t>modern political models </a:t>
            </a:r>
            <a:r>
              <a:rPr lang="en-GB" dirty="0"/>
              <a:t>they are based on common principles of </a:t>
            </a:r>
            <a:r>
              <a:rPr lang="en-GB" i="1" dirty="0"/>
              <a:t>division of powers</a:t>
            </a:r>
            <a:r>
              <a:rPr lang="en-GB" dirty="0"/>
              <a:t> and </a:t>
            </a:r>
            <a:r>
              <a:rPr lang="en-GB" i="1" dirty="0"/>
              <a:t>representative, elective democracy</a:t>
            </a:r>
            <a:r>
              <a:rPr lang="en-GB" dirty="0"/>
              <a:t>. This wouldn’t be called </a:t>
            </a:r>
            <a:r>
              <a:rPr lang="en-GB" i="1" dirty="0"/>
              <a:t>democracy</a:t>
            </a:r>
            <a:r>
              <a:rPr lang="en-GB" dirty="0"/>
              <a:t> by the Greeks, but it is the only possibility of having a stable democracy outside of classical Athens.</a:t>
            </a:r>
          </a:p>
        </p:txBody>
      </p:sp>
    </p:spTree>
    <p:extLst>
      <p:ext uri="{BB962C8B-B14F-4D97-AF65-F5344CB8AC3E}">
        <p14:creationId xmlns:p14="http://schemas.microsoft.com/office/powerpoint/2010/main" val="2962535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Democracy</a:t>
            </a:r>
            <a:endParaRPr lang="en-GB" dirty="0"/>
          </a:p>
        </p:txBody>
      </p:sp>
      <p:sp>
        <p:nvSpPr>
          <p:cNvPr id="3" name="Content Placeholder 2"/>
          <p:cNvSpPr>
            <a:spLocks noGrp="1"/>
          </p:cNvSpPr>
          <p:nvPr>
            <p:ph idx="1"/>
          </p:nvPr>
        </p:nvSpPr>
        <p:spPr/>
        <p:txBody>
          <a:bodyPr/>
          <a:lstStyle/>
          <a:p>
            <a:pPr marL="0" indent="0">
              <a:buNone/>
            </a:pPr>
            <a:r>
              <a:rPr lang="en-GB" dirty="0"/>
              <a:t>The forms of organization of the power are, of course, very important, but subordinated to the main principles of a fair society, which are common for Athenians and modern civilized mankind. And the funerary speech of Pericles, as presented by Thucydides (2.35-46) is, in my opinion, the best manifesto of democracy.</a:t>
            </a:r>
          </a:p>
        </p:txBody>
      </p:sp>
    </p:spTree>
    <p:extLst>
      <p:ext uri="{BB962C8B-B14F-4D97-AF65-F5344CB8AC3E}">
        <p14:creationId xmlns:p14="http://schemas.microsoft.com/office/powerpoint/2010/main" val="3391499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Steps of the Athenian Democracy</a:t>
            </a:r>
            <a:endParaRPr lang="en-GB" sz="4000" dirty="0"/>
          </a:p>
        </p:txBody>
      </p:sp>
      <p:sp>
        <p:nvSpPr>
          <p:cNvPr id="3" name="Content Placeholder 2"/>
          <p:cNvSpPr>
            <a:spLocks noGrp="1"/>
          </p:cNvSpPr>
          <p:nvPr>
            <p:ph idx="1"/>
          </p:nvPr>
        </p:nvSpPr>
        <p:spPr/>
        <p:txBody>
          <a:bodyPr>
            <a:normAutofit fontScale="92500" lnSpcReduction="20000"/>
          </a:bodyPr>
          <a:lstStyle/>
          <a:p>
            <a:r>
              <a:rPr lang="en-GB" dirty="0" smtClean="0"/>
              <a:t>Reforms of </a:t>
            </a:r>
            <a:r>
              <a:rPr lang="en-GB" dirty="0" err="1" smtClean="0"/>
              <a:t>Solon</a:t>
            </a:r>
            <a:r>
              <a:rPr lang="en-GB" dirty="0" smtClean="0"/>
              <a:t> – o</a:t>
            </a:r>
            <a:r>
              <a:rPr lang="de-DE" dirty="0" smtClean="0"/>
              <a:t>nly </a:t>
            </a:r>
            <a:r>
              <a:rPr lang="de-DE" dirty="0"/>
              <a:t>rich Athenians were allowed to be elected to </a:t>
            </a:r>
            <a:r>
              <a:rPr lang="en-GB" dirty="0" smtClean="0"/>
              <a:t>administrative </a:t>
            </a:r>
            <a:r>
              <a:rPr lang="en-GB" dirty="0"/>
              <a:t>and judicial offices</a:t>
            </a:r>
            <a:r>
              <a:rPr lang="de-DE" dirty="0" smtClean="0"/>
              <a:t>.</a:t>
            </a:r>
          </a:p>
          <a:p>
            <a:r>
              <a:rPr lang="de-DE" dirty="0"/>
              <a:t>ἰσονομία – equation of rights by </a:t>
            </a:r>
            <a:r>
              <a:rPr lang="de-DE" dirty="0" smtClean="0"/>
              <a:t>Clisthenes</a:t>
            </a:r>
          </a:p>
          <a:p>
            <a:r>
              <a:rPr lang="de-DE" dirty="0"/>
              <a:t>the powerful fleet under Themistocles. This was not only decissive in the war with Persians, but also transformed the whole Athenian society: on the one hand, trade became an important branch of economy, while on the other hand, poor citizens, now able to be useful for Athens serving as rowers, gained political weight.</a:t>
            </a:r>
            <a:endParaRPr lang="de-DE" dirty="0" smtClean="0"/>
          </a:p>
          <a:p>
            <a:endParaRPr lang="en-GB" dirty="0"/>
          </a:p>
        </p:txBody>
      </p:sp>
    </p:spTree>
    <p:extLst>
      <p:ext uri="{BB962C8B-B14F-4D97-AF65-F5344CB8AC3E}">
        <p14:creationId xmlns:p14="http://schemas.microsoft.com/office/powerpoint/2010/main" val="2170432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Leaders and their allies</a:t>
            </a:r>
            <a:endParaRPr lang="en-GB" dirty="0"/>
          </a:p>
        </p:txBody>
      </p:sp>
      <p:sp>
        <p:nvSpPr>
          <p:cNvPr id="3" name="Content Placeholder 2"/>
          <p:cNvSpPr>
            <a:spLocks noGrp="1"/>
          </p:cNvSpPr>
          <p:nvPr>
            <p:ph idx="1"/>
          </p:nvPr>
        </p:nvSpPr>
        <p:spPr/>
        <p:txBody>
          <a:bodyPr/>
          <a:lstStyle/>
          <a:p>
            <a:pPr marL="0" indent="0">
              <a:buNone/>
            </a:pPr>
            <a:r>
              <a:rPr lang="de-DE" dirty="0"/>
              <a:t>1.19: The policy of Sparta was not to exact tribute from her allies, but merely to secure their subservience to her interests by establishing oligarchies among </a:t>
            </a:r>
            <a:r>
              <a:rPr lang="de-DE" dirty="0" smtClean="0"/>
              <a:t>them; </a:t>
            </a:r>
            <a:r>
              <a:rPr lang="de-DE" dirty="0"/>
              <a:t>Athens, on the contrary, had by degrees deprived hers of their ships, and imposed instead contributions in money on all except Chios and Lesbos</a:t>
            </a:r>
            <a:r>
              <a:rPr lang="de-DE" dirty="0" smtClean="0"/>
              <a:t>.</a:t>
            </a:r>
            <a:endParaRPr lang="en-GB" dirty="0"/>
          </a:p>
        </p:txBody>
      </p:sp>
    </p:spTree>
    <p:extLst>
      <p:ext uri="{BB962C8B-B14F-4D97-AF65-F5344CB8AC3E}">
        <p14:creationId xmlns:p14="http://schemas.microsoft.com/office/powerpoint/2010/main" val="4181115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Peloponnesian war – reasons</a:t>
            </a:r>
            <a:endParaRPr lang="en-GB" dirty="0"/>
          </a:p>
        </p:txBody>
      </p:sp>
      <p:sp>
        <p:nvSpPr>
          <p:cNvPr id="3" name="Content Placeholder 2"/>
          <p:cNvSpPr>
            <a:spLocks noGrp="1"/>
          </p:cNvSpPr>
          <p:nvPr>
            <p:ph idx="1"/>
          </p:nvPr>
        </p:nvSpPr>
        <p:spPr/>
        <p:txBody>
          <a:bodyPr/>
          <a:lstStyle/>
          <a:p>
            <a:pPr marL="0" indent="0">
              <a:buNone/>
            </a:pPr>
            <a:r>
              <a:rPr lang="de-DE" dirty="0"/>
              <a:t>1.23. ... The real cause, however, I consider to be the one which was formally most kept out of sight. The growth of the power of Athens, and the alarm which this inspired in Sparta, made war inevictible...</a:t>
            </a:r>
            <a:endParaRPr lang="en-GB" dirty="0"/>
          </a:p>
        </p:txBody>
      </p:sp>
    </p:spTree>
    <p:extLst>
      <p:ext uri="{BB962C8B-B14F-4D97-AF65-F5344CB8AC3E}">
        <p14:creationId xmlns:p14="http://schemas.microsoft.com/office/powerpoint/2010/main" val="2919580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Peloponnesian war – results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de-DE" dirty="0"/>
              <a:t>1.23. ... The Peloponnesian war went on for a very long time and there occured during it disasters of a kind and number that no other similar period of time could match. Never had so many cities been taken and laid desolate, here by the barbarians, here by the parties contending (the old inhabitants being sometimes removed to make room for others); never was there so much banishing and bloodshedding, now on the field of battle, now in political strife...</a:t>
            </a:r>
            <a:endParaRPr lang="en-GB" dirty="0"/>
          </a:p>
        </p:txBody>
      </p:sp>
    </p:spTree>
    <p:extLst>
      <p:ext uri="{BB962C8B-B14F-4D97-AF65-F5344CB8AC3E}">
        <p14:creationId xmlns:p14="http://schemas.microsoft.com/office/powerpoint/2010/main" val="2290820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π</a:t>
            </a:r>
            <a:r>
              <a:rPr lang="en-GB" dirty="0" err="1"/>
              <a:t>όλις</a:t>
            </a:r>
            <a:r>
              <a:rPr lang="en-GB" dirty="0"/>
              <a:t> </a:t>
            </a:r>
            <a:r>
              <a:rPr lang="de-DE" dirty="0"/>
              <a:t>– polis</a:t>
            </a:r>
            <a:endParaRPr lang="en-GB" dirty="0"/>
          </a:p>
        </p:txBody>
      </p:sp>
      <p:sp>
        <p:nvSpPr>
          <p:cNvPr id="3" name="Content Placeholder 2"/>
          <p:cNvSpPr>
            <a:spLocks noGrp="1"/>
          </p:cNvSpPr>
          <p:nvPr>
            <p:ph idx="1"/>
          </p:nvPr>
        </p:nvSpPr>
        <p:spPr/>
        <p:txBody>
          <a:bodyPr/>
          <a:lstStyle/>
          <a:p>
            <a:r>
              <a:rPr lang="de-DE" dirty="0"/>
              <a:t>The usual translation is </a:t>
            </a:r>
            <a:r>
              <a:rPr lang="de-DE" i="1" dirty="0"/>
              <a:t>city</a:t>
            </a:r>
            <a:r>
              <a:rPr lang="de-DE" dirty="0"/>
              <a:t>, </a:t>
            </a:r>
            <a:endParaRPr lang="de-DE" dirty="0" smtClean="0"/>
          </a:p>
          <a:p>
            <a:r>
              <a:rPr lang="de-DE" dirty="0" smtClean="0"/>
              <a:t>traditional </a:t>
            </a:r>
            <a:r>
              <a:rPr lang="de-DE" dirty="0"/>
              <a:t>interpretation – </a:t>
            </a:r>
            <a:r>
              <a:rPr lang="de-DE" i="1" dirty="0"/>
              <a:t>city-state</a:t>
            </a:r>
            <a:r>
              <a:rPr lang="de-DE" dirty="0"/>
              <a:t>, </a:t>
            </a:r>
            <a:endParaRPr lang="en-GB" dirty="0"/>
          </a:p>
          <a:p>
            <a:r>
              <a:rPr lang="de-DE" dirty="0"/>
              <a:t>but it is neither a </a:t>
            </a:r>
            <a:r>
              <a:rPr lang="de-DE" i="1" dirty="0"/>
              <a:t>city</a:t>
            </a:r>
            <a:r>
              <a:rPr lang="de-DE" dirty="0"/>
              <a:t> – most of them had no urban centres at all, nor a </a:t>
            </a:r>
            <a:r>
              <a:rPr lang="de-DE" i="1" dirty="0"/>
              <a:t>state</a:t>
            </a:r>
            <a:r>
              <a:rPr lang="de-DE" dirty="0"/>
              <a:t> in the modern sence, rather something like a </a:t>
            </a:r>
            <a:r>
              <a:rPr lang="de-DE" i="1" dirty="0"/>
              <a:t>joint-stock company</a:t>
            </a:r>
            <a:r>
              <a:rPr lang="de-DE" dirty="0"/>
              <a:t> where shareholders were </a:t>
            </a:r>
            <a:r>
              <a:rPr lang="en-GB" dirty="0"/>
              <a:t>π</a:t>
            </a:r>
            <a:r>
              <a:rPr lang="en-GB" dirty="0" err="1"/>
              <a:t>ολίτ</a:t>
            </a:r>
            <a:r>
              <a:rPr lang="en-GB" dirty="0"/>
              <a:t>αι – </a:t>
            </a:r>
            <a:r>
              <a:rPr lang="en-GB" i="1" dirty="0"/>
              <a:t>citizens</a:t>
            </a:r>
            <a:r>
              <a:rPr lang="de-DE" dirty="0"/>
              <a:t>.</a:t>
            </a:r>
            <a:endParaRPr lang="en-GB" dirty="0"/>
          </a:p>
        </p:txBody>
      </p:sp>
    </p:spTree>
    <p:extLst>
      <p:ext uri="{BB962C8B-B14F-4D97-AF65-F5344CB8AC3E}">
        <p14:creationId xmlns:p14="http://schemas.microsoft.com/office/powerpoint/2010/main" val="3447551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π</a:t>
            </a:r>
            <a:r>
              <a:rPr lang="en-GB" dirty="0" err="1"/>
              <a:t>όλις</a:t>
            </a:r>
            <a:r>
              <a:rPr lang="en-GB" dirty="0"/>
              <a:t> </a:t>
            </a:r>
            <a:r>
              <a:rPr lang="de-DE" dirty="0"/>
              <a:t>– polis</a:t>
            </a:r>
            <a:endParaRPr lang="en-GB" dirty="0"/>
          </a:p>
        </p:txBody>
      </p:sp>
      <p:sp>
        <p:nvSpPr>
          <p:cNvPr id="3" name="Content Placeholder 2"/>
          <p:cNvSpPr>
            <a:spLocks noGrp="1"/>
          </p:cNvSpPr>
          <p:nvPr>
            <p:ph idx="1"/>
          </p:nvPr>
        </p:nvSpPr>
        <p:spPr/>
        <p:txBody>
          <a:bodyPr>
            <a:normAutofit fontScale="92500" lnSpcReduction="20000"/>
          </a:bodyPr>
          <a:lstStyle/>
          <a:p>
            <a:r>
              <a:rPr lang="de-DE" dirty="0" smtClean="0"/>
              <a:t>The </a:t>
            </a:r>
            <a:r>
              <a:rPr lang="de-DE" dirty="0"/>
              <a:t>designation of the people appears often as a name of an acting political unit, not the name of a city or land: Athenians, Peloponnesians, etc</a:t>
            </a:r>
            <a:r>
              <a:rPr lang="de-DE" dirty="0" smtClean="0"/>
              <a:t>.</a:t>
            </a:r>
            <a:endParaRPr lang="en-GB" dirty="0"/>
          </a:p>
          <a:p>
            <a:r>
              <a:rPr lang="de-DE" dirty="0"/>
              <a:t>According to the context, </a:t>
            </a:r>
            <a:r>
              <a:rPr lang="en-GB" dirty="0"/>
              <a:t>π</a:t>
            </a:r>
            <a:r>
              <a:rPr lang="en-GB" dirty="0" err="1"/>
              <a:t>όλις</a:t>
            </a:r>
            <a:r>
              <a:rPr lang="de-DE" dirty="0"/>
              <a:t> could be translated as </a:t>
            </a:r>
            <a:r>
              <a:rPr lang="de-DE" i="1" dirty="0"/>
              <a:t>land</a:t>
            </a:r>
            <a:r>
              <a:rPr lang="de-DE" dirty="0"/>
              <a:t>, </a:t>
            </a:r>
            <a:r>
              <a:rPr lang="de-DE" i="1" dirty="0"/>
              <a:t>city</a:t>
            </a:r>
            <a:r>
              <a:rPr lang="de-DE" dirty="0"/>
              <a:t>, </a:t>
            </a:r>
            <a:r>
              <a:rPr lang="de-DE" i="1" dirty="0"/>
              <a:t>people</a:t>
            </a:r>
            <a:r>
              <a:rPr lang="de-DE" dirty="0"/>
              <a:t> and only in very few cases as </a:t>
            </a:r>
            <a:r>
              <a:rPr lang="de-DE" i="1" dirty="0"/>
              <a:t>state</a:t>
            </a:r>
            <a:r>
              <a:rPr lang="de-DE" dirty="0"/>
              <a:t>. </a:t>
            </a:r>
            <a:endParaRPr lang="de-DE" dirty="0" smtClean="0"/>
          </a:p>
          <a:p>
            <a:r>
              <a:rPr lang="de-DE" dirty="0" smtClean="0"/>
              <a:t>The </a:t>
            </a:r>
            <a:r>
              <a:rPr lang="de-DE" dirty="0"/>
              <a:t>modern sence of </a:t>
            </a:r>
            <a:r>
              <a:rPr lang="de-DE" i="1" dirty="0"/>
              <a:t>state</a:t>
            </a:r>
            <a:r>
              <a:rPr lang="de-DE" dirty="0"/>
              <a:t> is often expressed by other terms, for ex.: </a:t>
            </a:r>
            <a:endParaRPr lang="en-GB" dirty="0"/>
          </a:p>
          <a:p>
            <a:pPr marL="0" indent="0" hangingPunct="0">
              <a:buNone/>
            </a:pPr>
            <a:r>
              <a:rPr lang="en-GB" dirty="0"/>
              <a:t>	</a:t>
            </a:r>
            <a:r>
              <a:rPr lang="en-GB" dirty="0" err="1" smtClean="0"/>
              <a:t>ἀρχή</a:t>
            </a:r>
            <a:r>
              <a:rPr lang="en-GB" dirty="0" smtClean="0"/>
              <a:t> </a:t>
            </a:r>
            <a:r>
              <a:rPr lang="en-GB" dirty="0"/>
              <a:t>(2.36) – power, empire </a:t>
            </a:r>
          </a:p>
          <a:p>
            <a:pPr marL="0" indent="0" hangingPunct="0">
              <a:buNone/>
            </a:pPr>
            <a:r>
              <a:rPr lang="en-GB" dirty="0" smtClean="0"/>
              <a:t>	π</a:t>
            </a:r>
            <a:r>
              <a:rPr lang="en-GB" dirty="0" err="1" smtClean="0"/>
              <a:t>ολιτεί</a:t>
            </a:r>
            <a:r>
              <a:rPr lang="en-GB" dirty="0" smtClean="0"/>
              <a:t>α </a:t>
            </a:r>
            <a:r>
              <a:rPr lang="en-GB" dirty="0"/>
              <a:t>(2.37) – political system, constitution </a:t>
            </a:r>
          </a:p>
          <a:p>
            <a:endParaRPr lang="en-GB" dirty="0"/>
          </a:p>
        </p:txBody>
      </p:sp>
    </p:spTree>
    <p:extLst>
      <p:ext uri="{BB962C8B-B14F-4D97-AF65-F5344CB8AC3E}">
        <p14:creationId xmlns:p14="http://schemas.microsoft.com/office/powerpoint/2010/main" val="1967057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Early Kingdoms as Polis</a:t>
            </a:r>
            <a:endParaRPr lang="en-GB" sz="3600" dirty="0"/>
          </a:p>
        </p:txBody>
      </p:sp>
      <p:sp>
        <p:nvSpPr>
          <p:cNvPr id="3" name="Content Placeholder 2"/>
          <p:cNvSpPr>
            <a:spLocks noGrp="1"/>
          </p:cNvSpPr>
          <p:nvPr>
            <p:ph idx="1"/>
          </p:nvPr>
        </p:nvSpPr>
        <p:spPr/>
        <p:txBody>
          <a:bodyPr/>
          <a:lstStyle/>
          <a:p>
            <a:pPr marL="0" indent="0">
              <a:buNone/>
            </a:pPr>
            <a:r>
              <a:rPr lang="en-GB" dirty="0"/>
              <a:t>1.4. He (Minos) made himself master of what is now called the Hellenic sea, and ruled over the Cyclades, into most of which he sent the first colonies (lit.: was the first </a:t>
            </a:r>
            <a:r>
              <a:rPr lang="en-GB" dirty="0" err="1"/>
              <a:t>colonizator</a:t>
            </a:r>
            <a:r>
              <a:rPr lang="en-GB" dirty="0"/>
              <a:t> – </a:t>
            </a:r>
            <a:r>
              <a:rPr lang="en-GB" dirty="0" err="1">
                <a:hlinkClick r:id="rId2"/>
              </a:rPr>
              <a:t>οἰκιστὴς</a:t>
            </a:r>
            <a:r>
              <a:rPr lang="en-GB" dirty="0"/>
              <a:t> </a:t>
            </a:r>
            <a:r>
              <a:rPr lang="en-GB" dirty="0">
                <a:hlinkClick r:id="rId3"/>
              </a:rPr>
              <a:t>π</a:t>
            </a:r>
            <a:r>
              <a:rPr lang="en-GB" dirty="0" err="1">
                <a:hlinkClick r:id="rId3"/>
              </a:rPr>
              <a:t>ρῶτος</a:t>
            </a:r>
            <a:r>
              <a:rPr lang="en-GB" dirty="0"/>
              <a:t>), expelling the </a:t>
            </a:r>
            <a:r>
              <a:rPr lang="en-GB" dirty="0" err="1"/>
              <a:t>Carians</a:t>
            </a:r>
            <a:r>
              <a:rPr lang="en-GB" dirty="0"/>
              <a:t> and appointing his own sons governors; and thus he did his best to put down piracy in those waters, a necessary step to secure revenues for his own use.</a:t>
            </a:r>
          </a:p>
        </p:txBody>
      </p:sp>
    </p:spTree>
    <p:extLst>
      <p:ext uri="{BB962C8B-B14F-4D97-AF65-F5344CB8AC3E}">
        <p14:creationId xmlns:p14="http://schemas.microsoft.com/office/powerpoint/2010/main" val="3855411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GB" sz="3200" dirty="0" smtClean="0"/>
              <a:t>Early Kingdoms as Polis</a:t>
            </a:r>
            <a:endParaRPr lang="en-GB" sz="3200" dirty="0"/>
          </a:p>
        </p:txBody>
      </p:sp>
      <p:sp>
        <p:nvSpPr>
          <p:cNvPr id="3" name="Content Placeholder 2"/>
          <p:cNvSpPr>
            <a:spLocks noGrp="1"/>
          </p:cNvSpPr>
          <p:nvPr>
            <p:ph idx="1"/>
          </p:nvPr>
        </p:nvSpPr>
        <p:spPr>
          <a:xfrm>
            <a:off x="457200" y="1124744"/>
            <a:ext cx="8229600" cy="5001419"/>
          </a:xfrm>
        </p:spPr>
        <p:txBody>
          <a:bodyPr/>
          <a:lstStyle/>
          <a:p>
            <a:pPr marL="0" indent="0">
              <a:buNone/>
            </a:pPr>
            <a:r>
              <a:rPr lang="en-GB" dirty="0"/>
              <a:t>1.8. But as soon as Minos had formed his navy, communication by sea became easier, as he colonized most of the islands, and thus expelled the evildoers… </a:t>
            </a:r>
            <a:endParaRPr lang="en-GB" dirty="0" smtClean="0"/>
          </a:p>
          <a:p>
            <a:pPr marL="0" indent="0">
              <a:buNone/>
            </a:pPr>
            <a:r>
              <a:rPr lang="en-GB" dirty="0" smtClean="0"/>
              <a:t>For </a:t>
            </a:r>
            <a:r>
              <a:rPr lang="en-GB" dirty="0"/>
              <a:t>the love of gain would reconcile the weaker to the dominion of the stronger, and the possession of capital enabled the more powerful to reduce the smaller cities (</a:t>
            </a:r>
            <a:r>
              <a:rPr lang="en-GB" u="sng" dirty="0">
                <a:hlinkClick r:id="rId2"/>
              </a:rPr>
              <a:t>π</a:t>
            </a:r>
            <a:r>
              <a:rPr lang="en-GB" u="sng" dirty="0" err="1">
                <a:hlinkClick r:id="rId2"/>
              </a:rPr>
              <a:t>όλεις</a:t>
            </a:r>
            <a:r>
              <a:rPr lang="en-GB" dirty="0"/>
              <a:t>) to subjection.</a:t>
            </a:r>
          </a:p>
        </p:txBody>
      </p:sp>
    </p:spTree>
    <p:extLst>
      <p:ext uri="{BB962C8B-B14F-4D97-AF65-F5344CB8AC3E}">
        <p14:creationId xmlns:p14="http://schemas.microsoft.com/office/powerpoint/2010/main" val="2574958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864096"/>
          </a:xfrm>
        </p:spPr>
        <p:txBody>
          <a:bodyPr>
            <a:normAutofit/>
          </a:bodyPr>
          <a:lstStyle/>
          <a:p>
            <a:r>
              <a:rPr lang="en-GB" sz="3200" dirty="0" smtClean="0"/>
              <a:t>Early Kingdoms as Polis</a:t>
            </a:r>
            <a:endParaRPr lang="en-GB" sz="3200" dirty="0"/>
          </a:p>
        </p:txBody>
      </p:sp>
      <p:sp>
        <p:nvSpPr>
          <p:cNvPr id="3" name="Content Placeholder 2"/>
          <p:cNvSpPr>
            <a:spLocks noGrp="1"/>
          </p:cNvSpPr>
          <p:nvPr>
            <p:ph idx="1"/>
          </p:nvPr>
        </p:nvSpPr>
        <p:spPr>
          <a:xfrm>
            <a:off x="457200" y="1268760"/>
            <a:ext cx="8229600" cy="4857403"/>
          </a:xfrm>
        </p:spPr>
        <p:txBody>
          <a:bodyPr>
            <a:noAutofit/>
          </a:bodyPr>
          <a:lstStyle/>
          <a:p>
            <a:pPr marL="0" indent="0">
              <a:buNone/>
            </a:pPr>
            <a:r>
              <a:rPr lang="en-GB" dirty="0"/>
              <a:t>1.9. What enabled Agamemnon to raise the armament was more, </a:t>
            </a:r>
            <a:r>
              <a:rPr lang="en-GB" dirty="0" smtClean="0"/>
              <a:t>in my opinion, his </a:t>
            </a:r>
            <a:r>
              <a:rPr lang="en-GB" dirty="0"/>
              <a:t>superiority in strength, than the oath of </a:t>
            </a:r>
            <a:r>
              <a:rPr lang="en-GB" dirty="0" err="1"/>
              <a:t>Tyndareus</a:t>
            </a:r>
            <a:r>
              <a:rPr lang="en-GB" dirty="0"/>
              <a:t>, which bound the Suitors to follow him… First of all </a:t>
            </a:r>
            <a:r>
              <a:rPr lang="en-GB" dirty="0" err="1"/>
              <a:t>Pelops</a:t>
            </a:r>
            <a:r>
              <a:rPr lang="en-GB" dirty="0"/>
              <a:t>, arriving from Asia with the vast wealth among a needy population, acquired such power that, stranger though he was, the country was called after him</a:t>
            </a:r>
            <a:r>
              <a:rPr lang="en-GB" dirty="0" smtClean="0"/>
              <a:t>…</a:t>
            </a:r>
            <a:endParaRPr lang="en-GB" dirty="0"/>
          </a:p>
        </p:txBody>
      </p:sp>
    </p:spTree>
    <p:extLst>
      <p:ext uri="{BB962C8B-B14F-4D97-AF65-F5344CB8AC3E}">
        <p14:creationId xmlns:p14="http://schemas.microsoft.com/office/powerpoint/2010/main" val="704471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r>
              <a:rPr lang="en-GB" sz="3200" dirty="0" smtClean="0"/>
              <a:t>Early Kingdoms as Polis</a:t>
            </a:r>
            <a:endParaRPr lang="en-GB" sz="3200" dirty="0"/>
          </a:p>
        </p:txBody>
      </p:sp>
      <p:sp>
        <p:nvSpPr>
          <p:cNvPr id="3" name="Content Placeholder 2"/>
          <p:cNvSpPr>
            <a:spLocks noGrp="1"/>
          </p:cNvSpPr>
          <p:nvPr>
            <p:ph idx="1"/>
          </p:nvPr>
        </p:nvSpPr>
        <p:spPr>
          <a:xfrm>
            <a:off x="457200" y="980728"/>
            <a:ext cx="8229600" cy="5400600"/>
          </a:xfrm>
        </p:spPr>
        <p:txBody>
          <a:bodyPr>
            <a:noAutofit/>
          </a:bodyPr>
          <a:lstStyle/>
          <a:p>
            <a:pPr marL="0" indent="0">
              <a:buNone/>
            </a:pPr>
            <a:r>
              <a:rPr lang="en-GB" dirty="0" smtClean="0"/>
              <a:t>Atreus complied with the wishes of </a:t>
            </a:r>
            <a:r>
              <a:rPr lang="en-GB" dirty="0" err="1" smtClean="0"/>
              <a:t>Mycenaeans</a:t>
            </a:r>
            <a:r>
              <a:rPr lang="en-GB" dirty="0" smtClean="0"/>
              <a:t>, who were influenced by fear of the </a:t>
            </a:r>
            <a:r>
              <a:rPr lang="en-GB" dirty="0" err="1" smtClean="0"/>
              <a:t>Heraclids</a:t>
            </a:r>
            <a:r>
              <a:rPr lang="en-GB" dirty="0" smtClean="0"/>
              <a:t> – besides, his power seemed considerable and he had not neglected to seek the favour of the populace – and assumed the rule of Mycenae and of the rest of the dominions of </a:t>
            </a:r>
            <a:r>
              <a:rPr lang="en-GB" dirty="0" err="1" smtClean="0"/>
              <a:t>Eurystheus</a:t>
            </a:r>
            <a:r>
              <a:rPr lang="en-GB" dirty="0" smtClean="0"/>
              <a:t>… To all this Agamemnon succeeded. He had also a navy far stronger than his contemporaries, so that, in my opinion, fear was quite as strong an element as love in the formation of the expedition.</a:t>
            </a:r>
            <a:endParaRPr lang="en-GB" dirty="0"/>
          </a:p>
        </p:txBody>
      </p:sp>
    </p:spTree>
    <p:extLst>
      <p:ext uri="{BB962C8B-B14F-4D97-AF65-F5344CB8AC3E}">
        <p14:creationId xmlns:p14="http://schemas.microsoft.com/office/powerpoint/2010/main" val="1081822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GB" sz="3600" dirty="0" smtClean="0"/>
              <a:t>Early Kingdoms as Polis</a:t>
            </a:r>
            <a:endParaRPr lang="en-GB" sz="3600" dirty="0"/>
          </a:p>
        </p:txBody>
      </p:sp>
      <p:sp>
        <p:nvSpPr>
          <p:cNvPr id="3" name="Content Placeholder 2"/>
          <p:cNvSpPr>
            <a:spLocks noGrp="1"/>
          </p:cNvSpPr>
          <p:nvPr>
            <p:ph idx="1"/>
          </p:nvPr>
        </p:nvSpPr>
        <p:spPr>
          <a:xfrm>
            <a:off x="457200" y="1340768"/>
            <a:ext cx="8229600" cy="4785395"/>
          </a:xfrm>
        </p:spPr>
        <p:txBody>
          <a:bodyPr>
            <a:normAutofit/>
          </a:bodyPr>
          <a:lstStyle/>
          <a:p>
            <a:pPr marL="0" indent="0">
              <a:buNone/>
            </a:pPr>
            <a:r>
              <a:rPr lang="en-GB" sz="3600" dirty="0" smtClean="0"/>
              <a:t>	The hierarchy of rulers</a:t>
            </a:r>
          </a:p>
          <a:p>
            <a:r>
              <a:rPr lang="en-GB" sz="3600" dirty="0" err="1" smtClean="0"/>
              <a:t>ἄν</a:t>
            </a:r>
            <a:r>
              <a:rPr lang="en-GB" sz="3600" dirty="0" smtClean="0"/>
              <a:t>αξ ἀνδρῶν – Great King of Mycenae</a:t>
            </a:r>
          </a:p>
          <a:p>
            <a:r>
              <a:rPr lang="en-GB" sz="3600" dirty="0" err="1" smtClean="0"/>
              <a:t>ἄν</a:t>
            </a:r>
            <a:r>
              <a:rPr lang="en-GB" sz="3600" dirty="0" smtClean="0"/>
              <a:t>αξ – king</a:t>
            </a:r>
          </a:p>
          <a:p>
            <a:r>
              <a:rPr lang="el-GR" sz="3600" dirty="0" smtClean="0"/>
              <a:t>β</a:t>
            </a:r>
            <a:r>
              <a:rPr lang="en-GB" sz="3600" dirty="0" smtClean="0"/>
              <a:t>α</a:t>
            </a:r>
            <a:r>
              <a:rPr lang="en-GB" sz="3600" dirty="0" err="1" smtClean="0"/>
              <a:t>σιλεύς</a:t>
            </a:r>
            <a:r>
              <a:rPr lang="en-GB" sz="3600" dirty="0" smtClean="0"/>
              <a:t> – local chief</a:t>
            </a:r>
            <a:endParaRPr lang="en-GB" sz="3600" dirty="0"/>
          </a:p>
        </p:txBody>
      </p:sp>
    </p:spTree>
    <p:extLst>
      <p:ext uri="{BB962C8B-B14F-4D97-AF65-F5344CB8AC3E}">
        <p14:creationId xmlns:p14="http://schemas.microsoft.com/office/powerpoint/2010/main" val="3114616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1570</Words>
  <Application>Microsoft Office PowerPoint</Application>
  <PresentationFormat>On-screen Show (4:3)</PresentationFormat>
  <Paragraphs>73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4th Sunoikisis DC common session Irine Darchia, Levan Gordeziani  Colonies and politics 28 April 2015 </vt:lpstr>
      <vt:lpstr>Thucydides 1.1.</vt:lpstr>
      <vt:lpstr>πόλις – polis</vt:lpstr>
      <vt:lpstr>πόλις – polis</vt:lpstr>
      <vt:lpstr>Early Kingdoms as Polis</vt:lpstr>
      <vt:lpstr>Early Kingdoms as Polis</vt:lpstr>
      <vt:lpstr>Early Kingdoms as Polis</vt:lpstr>
      <vt:lpstr>Early Kingdoms as Polis</vt:lpstr>
      <vt:lpstr>Early Kingdoms as Polis</vt:lpstr>
      <vt:lpstr>Early Kingdoms as Polis</vt:lpstr>
      <vt:lpstr>Conquest</vt:lpstr>
      <vt:lpstr>The size of polis</vt:lpstr>
      <vt:lpstr>Colonization</vt:lpstr>
      <vt:lpstr>Colonization</vt:lpstr>
      <vt:lpstr>Colonization</vt:lpstr>
      <vt:lpstr>Colonization</vt:lpstr>
      <vt:lpstr>Colonization</vt:lpstr>
      <vt:lpstr>Colonization</vt:lpstr>
      <vt:lpstr>Greek graffiti from Phichvnari </vt:lpstr>
      <vt:lpstr>Peloponnesian war – sides</vt:lpstr>
      <vt:lpstr>Democracy</vt:lpstr>
      <vt:lpstr>Democracy</vt:lpstr>
      <vt:lpstr>Democracy</vt:lpstr>
      <vt:lpstr>Democracy</vt:lpstr>
      <vt:lpstr>Democracy</vt:lpstr>
      <vt:lpstr>Steps of the Athenian Democracy</vt:lpstr>
      <vt:lpstr>Leaders and their allies</vt:lpstr>
      <vt:lpstr>Peloponnesian war – reasons</vt:lpstr>
      <vt:lpstr>Peloponnesian war – results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Sunoikisis DC common session Irine Darchia, Levan Gordeziani  Colonies and politics 28 April 2015 </dc:title>
  <dc:creator>alta</dc:creator>
  <cp:lastModifiedBy>alta</cp:lastModifiedBy>
  <cp:revision>29</cp:revision>
  <dcterms:created xsi:type="dcterms:W3CDTF">2015-04-27T03:20:02Z</dcterms:created>
  <dcterms:modified xsi:type="dcterms:W3CDTF">2015-04-27T07:10:44Z</dcterms:modified>
</cp:coreProperties>
</file>