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2" r:id="rId5"/>
    <p:sldId id="263" r:id="rId6"/>
    <p:sldId id="266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A51"/>
    <a:srgbClr val="13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A3C5D-DCF1-4D25-8DB5-8D012F91FAB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7874A-0223-4E78-B2AB-CA76F494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0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874A-0223-4E78-B2AB-CA76F494FA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0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F4E5-BEFA-4990-9EFD-EF9A57E6C81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FF57-A826-468D-AF8C-B5EA08AB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4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F4E5-BEFA-4990-9EFD-EF9A57E6C81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FF57-A826-468D-AF8C-B5EA08AB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2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F4E5-BEFA-4990-9EFD-EF9A57E6C81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FF57-A826-468D-AF8C-B5EA08AB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8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F4E5-BEFA-4990-9EFD-EF9A57E6C81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FF57-A826-468D-AF8C-B5EA08AB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F4E5-BEFA-4990-9EFD-EF9A57E6C81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FF57-A826-468D-AF8C-B5EA08AB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5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F4E5-BEFA-4990-9EFD-EF9A57E6C81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FF57-A826-468D-AF8C-B5EA08AB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F4E5-BEFA-4990-9EFD-EF9A57E6C81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FF57-A826-468D-AF8C-B5EA08AB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5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F4E5-BEFA-4990-9EFD-EF9A57E6C81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FF57-A826-468D-AF8C-B5EA08AB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4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F4E5-BEFA-4990-9EFD-EF9A57E6C81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FF57-A826-468D-AF8C-B5EA08AB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1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F4E5-BEFA-4990-9EFD-EF9A57E6C81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FF57-A826-468D-AF8C-B5EA08AB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8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F4E5-BEFA-4990-9EFD-EF9A57E6C81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FF57-A826-468D-AF8C-B5EA08AB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8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F4E5-BEFA-4990-9EFD-EF9A57E6C815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AFF57-A826-468D-AF8C-B5EA08AB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2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564904"/>
            <a:ext cx="8136904" cy="3312369"/>
          </a:xfr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I's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inscriptions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Naqsh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Rajab and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Ka'ba-ye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Zartosht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122413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Greek – Parthian – Farsi</a:t>
            </a:r>
            <a:endParaRPr lang="en-US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1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Farnoosh\Desktop\Genealogic-tree.-Designed-by-Minna-Sundber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70" y="114698"/>
            <a:ext cx="8712968" cy="674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own Arrow 12"/>
          <p:cNvSpPr/>
          <p:nvPr/>
        </p:nvSpPr>
        <p:spPr>
          <a:xfrm rot="4778968">
            <a:off x="5919813" y="3271158"/>
            <a:ext cx="302885" cy="32853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2632445">
            <a:off x="1294884" y="4828919"/>
            <a:ext cx="302885" cy="32853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23728" y="3435423"/>
            <a:ext cx="648072" cy="71365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arnoosh\Desktop\photo_۲۰۱۷-۰۵-۱۹_۱۳-۲۰-۳۱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77" y="260648"/>
            <a:ext cx="5616624" cy="603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 rot="17029401">
            <a:off x="3974221" y="2802643"/>
            <a:ext cx="331462" cy="2880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0399041">
            <a:off x="1206860" y="1808819"/>
            <a:ext cx="504056" cy="36004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24087" y="332871"/>
            <a:ext cx="3212409" cy="143865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002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position of Parthian between Iranian languages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24087" y="1916832"/>
            <a:ext cx="3212409" cy="437876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Parthian is a</a:t>
            </a:r>
            <a:r>
              <a:rPr lang="el-G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extinct northwestern Middle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Iranian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spoken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Parthia, and also the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of state of the Arsacid Parthian Empire (248 BC – 224 AD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l-G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Parthian has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written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two writing systems: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Inscriptional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Parthian and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Manichaean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alphabet.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04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936" y="3356992"/>
            <a:ext cx="8229600" cy="85010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Transcription vs. Transliteration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150" y="188640"/>
            <a:ext cx="8136904" cy="8640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Parthian Script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C:\Users\Farnoosh\Desktop\Parthian-scrip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10" y="1124744"/>
            <a:ext cx="7676053" cy="201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6936" y="5445224"/>
            <a:ext cx="8229600" cy="122413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transliteration, each character of the source language is assigned to a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target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language consists of more characters than the target language, combinations of characters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diacritics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used.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6936" y="4293096"/>
            <a:ext cx="8229600" cy="99412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transcription is the conversion of the characters of one language to the characters of another language in accordance with the pronunciation of the target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2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arnoosh\Desktop\Naqsh-e_Rajab_-_Shapur_parade_-_detail_of_inscri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1869"/>
            <a:ext cx="8080425" cy="544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455312" y="188640"/>
            <a:ext cx="8136904" cy="86409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Shapur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inscription 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Naqsh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 Rajab</a:t>
            </a:r>
          </a:p>
        </p:txBody>
      </p:sp>
    </p:spTree>
    <p:extLst>
      <p:ext uri="{BB962C8B-B14F-4D97-AF65-F5344CB8AC3E}">
        <p14:creationId xmlns:p14="http://schemas.microsoft.com/office/powerpoint/2010/main" val="139239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144" y="1772816"/>
            <a:ext cx="3096344" cy="492136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Ka'ba-ye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Zartosht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ancient building at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Naqsh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Rostam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near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Persepolis, where the inscription </a:t>
            </a:r>
            <a:r>
              <a:rPr lang="en-US" sz="1700" dirty="0"/>
              <a:t>of </a:t>
            </a:r>
            <a:r>
              <a:rPr lang="en-US" sz="1700" dirty="0" err="1" smtClean="0"/>
              <a:t>Shapur</a:t>
            </a:r>
            <a:r>
              <a:rPr lang="en-US" sz="1700" dirty="0" smtClean="0"/>
              <a:t> </a:t>
            </a:r>
            <a:r>
              <a:rPr lang="en-US" sz="1700" dirty="0" smtClean="0"/>
              <a:t>I and the priest </a:t>
            </a:r>
            <a:r>
              <a:rPr lang="en-US" sz="1700" dirty="0" err="1" smtClean="0"/>
              <a:t>Karder</a:t>
            </a:r>
            <a:r>
              <a:rPr lang="en-US" sz="1700" dirty="0" smtClean="0"/>
              <a:t>  was found.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700" dirty="0" smtClean="0"/>
              <a:t>Middle </a:t>
            </a:r>
            <a:r>
              <a:rPr lang="en-US" sz="1700" dirty="0"/>
              <a:t>Persian version of the inscription of </a:t>
            </a:r>
            <a:r>
              <a:rPr lang="en-US" sz="1700" dirty="0" err="1" smtClean="0"/>
              <a:t>Sha</a:t>
            </a:r>
            <a:r>
              <a:rPr lang="en-US" sz="1700" dirty="0" err="1" smtClean="0"/>
              <a:t>pur</a:t>
            </a:r>
            <a:r>
              <a:rPr lang="en-US" sz="1700" dirty="0" smtClean="0"/>
              <a:t> </a:t>
            </a:r>
            <a:r>
              <a:rPr lang="en-US" sz="1700" dirty="0"/>
              <a:t>I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 lines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700" dirty="0" smtClean="0"/>
              <a:t> is written </a:t>
            </a:r>
            <a:r>
              <a:rPr lang="en-US" sz="1700" dirty="0"/>
              <a:t>On the east wall  of the </a:t>
            </a:r>
            <a:r>
              <a:rPr lang="en-US" sz="1700" dirty="0" smtClean="0"/>
              <a:t>building, the </a:t>
            </a:r>
            <a:r>
              <a:rPr lang="en-US" sz="1700" dirty="0"/>
              <a:t>Parthian </a:t>
            </a:r>
            <a:r>
              <a:rPr lang="en-US" sz="1700" dirty="0" smtClean="0"/>
              <a:t>version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 lines)</a:t>
            </a:r>
            <a:r>
              <a:rPr lang="en-US" sz="1700" dirty="0" smtClean="0"/>
              <a:t> on </a:t>
            </a:r>
            <a:r>
              <a:rPr lang="en-US" sz="1700" dirty="0"/>
              <a:t>the west </a:t>
            </a:r>
            <a:r>
              <a:rPr lang="en-US" sz="1700" dirty="0" smtClean="0"/>
              <a:t>wall </a:t>
            </a:r>
            <a:r>
              <a:rPr lang="en-US" sz="1700" dirty="0"/>
              <a:t>and Greek </a:t>
            </a:r>
            <a:r>
              <a:rPr lang="en-US" sz="1700" dirty="0" smtClean="0"/>
              <a:t>Version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(70 lines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700" dirty="0" smtClean="0"/>
              <a:t> on </a:t>
            </a:r>
            <a:r>
              <a:rPr lang="en-US" sz="1700" dirty="0"/>
              <a:t>the south </a:t>
            </a:r>
            <a:r>
              <a:rPr lang="en-US" sz="1700" dirty="0" smtClean="0"/>
              <a:t>wall.</a:t>
            </a:r>
          </a:p>
          <a:p>
            <a:pPr marL="0" indent="0">
              <a:buNone/>
            </a:pPr>
            <a:r>
              <a:rPr lang="en-US" sz="1700" dirty="0" smtClean="0"/>
              <a:t>the </a:t>
            </a:r>
            <a:r>
              <a:rPr lang="en-US" sz="1700" dirty="0"/>
              <a:t>Middle Persian inscription </a:t>
            </a:r>
            <a:r>
              <a:rPr lang="en-US" sz="1700" dirty="0" smtClean="0"/>
              <a:t>of the </a:t>
            </a:r>
            <a:r>
              <a:rPr lang="en-US" sz="1700" dirty="0"/>
              <a:t>high priest </a:t>
            </a:r>
            <a:r>
              <a:rPr lang="en-US" sz="1700" dirty="0" err="1"/>
              <a:t>Karder</a:t>
            </a:r>
            <a:r>
              <a:rPr lang="en-US" sz="1700" dirty="0"/>
              <a:t> </a:t>
            </a:r>
            <a:r>
              <a:rPr lang="en-US" sz="1700" dirty="0" smtClean="0"/>
              <a:t>(KKZ)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which is in 19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en-US" sz="1700" dirty="0" smtClean="0"/>
              <a:t>, is </a:t>
            </a:r>
            <a:r>
              <a:rPr lang="en-US" sz="1700" dirty="0"/>
              <a:t>below that of </a:t>
            </a:r>
            <a:r>
              <a:rPr lang="en-US" sz="1700" dirty="0" err="1" smtClean="0"/>
              <a:t>Shapur</a:t>
            </a:r>
            <a:r>
              <a:rPr lang="en-US" sz="1700" dirty="0" smtClean="0"/>
              <a:t> </a:t>
            </a:r>
            <a:r>
              <a:rPr lang="en-US" sz="1700" dirty="0"/>
              <a:t>I on the east </a:t>
            </a:r>
            <a:r>
              <a:rPr lang="en-US" sz="1700" dirty="0" smtClean="0"/>
              <a:t>wall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28997"/>
            <a:ext cx="9144000" cy="11998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Ka'ba-ye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Zartosht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Marvdasht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county in Fars, Iran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Farnoosh\Desktop\Kabeyeah-Zardos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5616625" cy="492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62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428997"/>
            <a:ext cx="9144000" cy="119980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Parthian version of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Shapur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I's Ka'ba-ye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Zartosht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inscription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3" descr="C:\Users\Farnoosh\Desktop\Shapur_Kabe_Zartos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9591"/>
            <a:ext cx="914400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14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270</Words>
  <Application>Microsoft Office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Alignment of Shapur I's inscriptions at Naqsh-e Rajab and the Ka'ba-ye Zartosht</vt:lpstr>
      <vt:lpstr>PowerPoint Presentation</vt:lpstr>
      <vt:lpstr>PowerPoint Presentation</vt:lpstr>
      <vt:lpstr>Transcription vs. Transliteration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Farnoosh Shamsian</dc:creator>
  <cp:lastModifiedBy>Farnoosh Shamsian</cp:lastModifiedBy>
  <cp:revision>22</cp:revision>
  <dcterms:created xsi:type="dcterms:W3CDTF">2017-05-23T08:49:05Z</dcterms:created>
  <dcterms:modified xsi:type="dcterms:W3CDTF">2017-05-24T14:15:28Z</dcterms:modified>
</cp:coreProperties>
</file>