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AD52C1-A250-4E67-8CFC-62B5160086B3}" v="20" dt="2024-09-13T17:16:28.7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447" autoAdjust="0"/>
  </p:normalViewPr>
  <p:slideViewPr>
    <p:cSldViewPr snapToGrid="0">
      <p:cViewPr>
        <p:scale>
          <a:sx n="75" d="100"/>
          <a:sy n="75" d="100"/>
        </p:scale>
        <p:origin x="324" y="-360"/>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9/13/2024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13/09/2024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jpe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3</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Sunidhi Singh</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13-Sep-2024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How I feel Shell implements this learning (in your own words)</a:t>
            </a:r>
          </a:p>
          <a:p>
            <a:pPr marL="0" indent="0" algn="l">
              <a:buNone/>
            </a:pPr>
            <a:r>
              <a:rPr lang="en-US" sz="2000" b="0" i="0" dirty="0">
                <a:solidFill>
                  <a:srgbClr val="111111"/>
                </a:solidFill>
                <a:effectLst/>
                <a:latin typeface="+mj-lt"/>
              </a:rPr>
              <a:t>Shell likely employs ABAP to develop and manage various SAP modules, ensuring efficient data handling and reporting through customized reports, interfaces, and workflows.</a:t>
            </a:r>
            <a:endParaRPr lang="en-US" sz="1800" dirty="0">
              <a:latin typeface="+mj-lt"/>
            </a:endParaRPr>
          </a:p>
          <a:p>
            <a:pPr marL="0" indent="0">
              <a:buNone/>
            </a:pPr>
            <a:r>
              <a:rPr lang="en-US" sz="1800" dirty="0"/>
              <a:t>How I feel Shell benefits from this learning (in your own words) – </a:t>
            </a:r>
          </a:p>
          <a:p>
            <a:pPr marL="0" indent="0">
              <a:buNone/>
            </a:pPr>
            <a:r>
              <a:rPr lang="en-US" sz="2000" dirty="0">
                <a:effectLst/>
              </a:rPr>
              <a:t>Using ABAP, Shell can streamline operations, enhance data accuracy, and improve decision-making processes, leading to better resource management and operational efficiency.</a:t>
            </a:r>
          </a:p>
          <a:p>
            <a:pPr marL="0" indent="0">
              <a:buNone/>
            </a:pPr>
            <a:br>
              <a:rPr lang="en-US" sz="2000" dirty="0">
                <a:effectLst/>
              </a:rPr>
            </a:br>
            <a:endParaRPr lang="en-US" sz="18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8" name="Picture 7">
            <a:extLst>
              <a:ext uri="{FF2B5EF4-FFF2-40B4-BE49-F238E27FC236}">
                <a16:creationId xmlns:a16="http://schemas.microsoft.com/office/drawing/2014/main" id="{01E97029-0E48-8B14-5771-106FFE9BC05E}"/>
              </a:ext>
            </a:extLst>
          </p:cNvPr>
          <p:cNvPicPr>
            <a:picLocks noChangeAspect="1"/>
          </p:cNvPicPr>
          <p:nvPr/>
        </p:nvPicPr>
        <p:blipFill>
          <a:blip r:embed="rId7"/>
          <a:stretch>
            <a:fillRect/>
          </a:stretch>
        </p:blipFill>
        <p:spPr>
          <a:xfrm>
            <a:off x="6400799" y="2956089"/>
            <a:ext cx="5353325" cy="1886047"/>
          </a:xfrm>
          <a:prstGeom prst="rect">
            <a:avLst/>
          </a:prstGeom>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mj-lt"/>
              <a:buAutoNum type="arabicPeriod"/>
            </a:pPr>
            <a:r>
              <a:rPr lang="en-US" sz="2000" b="1" i="0" dirty="0">
                <a:solidFill>
                  <a:srgbClr val="111111"/>
                </a:solidFill>
                <a:effectLst/>
                <a:latin typeface="-apple-system"/>
              </a:rPr>
              <a:t>Practical Application</a:t>
            </a:r>
            <a:r>
              <a:rPr lang="en-US" sz="2000" b="0" i="0" dirty="0">
                <a:solidFill>
                  <a:srgbClr val="111111"/>
                </a:solidFill>
                <a:effectLst/>
                <a:latin typeface="-apple-system"/>
              </a:rPr>
              <a:t>: Applying theoretical knowledge to real-world scenarios can be challenging without hands-on experience.</a:t>
            </a:r>
          </a:p>
          <a:p>
            <a:pPr marL="0" indent="0">
              <a:buNone/>
            </a:pPr>
            <a:endParaRPr lang="en-US" sz="2000" dirty="0"/>
          </a:p>
          <a:p>
            <a:pPr marL="0" indent="0" algn="l">
              <a:buNone/>
            </a:pPr>
            <a:r>
              <a:rPr lang="en-US" sz="2000" b="1" dirty="0"/>
              <a:t>2.</a:t>
            </a:r>
            <a:r>
              <a:rPr lang="en-US" sz="2000" b="1" i="0" dirty="0">
                <a:solidFill>
                  <a:srgbClr val="111111"/>
                </a:solidFill>
                <a:effectLst/>
                <a:latin typeface="-apple-system"/>
              </a:rPr>
              <a:t> Integration Understanding</a:t>
            </a:r>
            <a:r>
              <a:rPr lang="en-US" sz="2000" b="0" i="0" dirty="0">
                <a:solidFill>
                  <a:srgbClr val="111111"/>
                </a:solidFill>
                <a:effectLst/>
                <a:latin typeface="-apple-system"/>
              </a:rPr>
              <a:t>: Grasping how different processes interconnect and impact each other requires a deep understanding of the entire business ecosystem.</a:t>
            </a: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a:extLst>
              <a:ext uri="{FF2B5EF4-FFF2-40B4-BE49-F238E27FC236}">
                <a16:creationId xmlns:a16="http://schemas.microsoft.com/office/drawing/2014/main" id="{33DC8F19-B77A-D1D2-B79B-4D010730F127}"/>
              </a:ext>
            </a:extLst>
          </p:cNvPr>
          <p:cNvPicPr>
            <a:picLocks noChangeAspect="1"/>
          </p:cNvPicPr>
          <p:nvPr/>
        </p:nvPicPr>
        <p:blipFill>
          <a:blip r:embed="rId7"/>
          <a:stretch>
            <a:fillRect/>
          </a:stretch>
        </p:blipFill>
        <p:spPr>
          <a:xfrm>
            <a:off x="6400799" y="3226192"/>
            <a:ext cx="5239993" cy="1345841"/>
          </a:xfrm>
          <a:prstGeom prst="rect">
            <a:avLst/>
          </a:prstGeom>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b="1" dirty="0"/>
          </a:p>
          <a:p>
            <a:endParaRPr lang="en-US" sz="2000" b="1" dirty="0"/>
          </a:p>
          <a:p>
            <a:pPr algn="l">
              <a:buFont typeface="+mj-lt"/>
              <a:buAutoNum type="arabicPeriod"/>
            </a:pPr>
            <a:r>
              <a:rPr lang="en-US" sz="2000" b="1" i="0" dirty="0">
                <a:solidFill>
                  <a:srgbClr val="111111"/>
                </a:solidFill>
                <a:effectLst/>
                <a:latin typeface="-apple-system"/>
              </a:rPr>
              <a:t>Complexity of Concepts</a:t>
            </a:r>
            <a:r>
              <a:rPr lang="en-US" sz="2000" b="0" i="0" dirty="0">
                <a:solidFill>
                  <a:srgbClr val="111111"/>
                </a:solidFill>
                <a:effectLst/>
                <a:latin typeface="-apple-system"/>
              </a:rPr>
              <a:t>: Understanding the intricate details of ERP systems, including their integration and optimization capabilities, can be overwhelming.</a:t>
            </a:r>
            <a:endParaRPr lang="en-US" sz="2000" dirty="0"/>
          </a:p>
          <a:p>
            <a:pPr marL="0" indent="0">
              <a:buNone/>
            </a:pPr>
            <a:r>
              <a:rPr lang="en-US" sz="2000" b="1" dirty="0"/>
              <a:t>2. Plan to Overcome</a:t>
            </a:r>
            <a:r>
              <a:rPr lang="en-US" sz="2000" dirty="0"/>
              <a:t>: To overcome ERP implementation challenges, we can develop a clear plan, engage stakeholders, and invest in comprehensive training. Ensure data accuracy, customize the system, and provide ongoing support.</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Ta</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13" name="Picture 12">
            <a:extLst>
              <a:ext uri="{FF2B5EF4-FFF2-40B4-BE49-F238E27FC236}">
                <a16:creationId xmlns:a16="http://schemas.microsoft.com/office/drawing/2014/main" id="{75C62387-E00A-0C0D-C955-D1386B0C8260}"/>
              </a:ext>
            </a:extLst>
          </p:cNvPr>
          <p:cNvPicPr>
            <a:picLocks noChangeAspect="1"/>
          </p:cNvPicPr>
          <p:nvPr/>
        </p:nvPicPr>
        <p:blipFill>
          <a:blip r:embed="rId7"/>
          <a:stretch>
            <a:fillRect/>
          </a:stretch>
        </p:blipFill>
        <p:spPr>
          <a:xfrm>
            <a:off x="7202806" y="2057518"/>
            <a:ext cx="3658234" cy="3596231"/>
          </a:xfrm>
          <a:prstGeom prst="rect">
            <a:avLst/>
          </a:prstGeom>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b="1" dirty="0"/>
          </a:p>
          <a:p>
            <a:endParaRPr lang="en-US" sz="2000" b="1" dirty="0"/>
          </a:p>
          <a:p>
            <a:pPr marL="0" indent="0">
              <a:buNone/>
            </a:pPr>
            <a:r>
              <a:rPr lang="en-US" sz="2000" dirty="0"/>
              <a:t>Implementing ABAP concepts also involves addressing performance issues, especially with complex ALV reports that include additional features like borders and colors. Seamless integration of ABAP enhancements with existing systems and workflows requires meticulous planning and testing. Additionally, ongoing maintenance and updates to ABAP objects to keep up with evolving business needs and SAP updates can be demanding. Providing adequate user training to ensure effective utilization of new reports and workflows is also crucial.</a:t>
            </a:r>
          </a:p>
          <a:p>
            <a:pPr marL="0" indent="0">
              <a:buNone/>
            </a:pPr>
            <a:endParaRPr lang="en-US" sz="2000" dirty="0"/>
          </a:p>
          <a:p>
            <a:pPr marL="0" indent="0">
              <a:buNone/>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373122" y="1860992"/>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9" name="Picture 8">
            <a:extLst>
              <a:ext uri="{FF2B5EF4-FFF2-40B4-BE49-F238E27FC236}">
                <a16:creationId xmlns:a16="http://schemas.microsoft.com/office/drawing/2014/main" id="{C8E8F945-B54B-20B8-2F14-90CEE2D33281}"/>
              </a:ext>
            </a:extLst>
          </p:cNvPr>
          <p:cNvPicPr>
            <a:picLocks noChangeAspect="1"/>
          </p:cNvPicPr>
          <p:nvPr/>
        </p:nvPicPr>
        <p:blipFill>
          <a:blip r:embed="rId7"/>
          <a:stretch>
            <a:fillRect/>
          </a:stretch>
        </p:blipFill>
        <p:spPr>
          <a:xfrm>
            <a:off x="7359600" y="2319867"/>
            <a:ext cx="3283000" cy="3115714"/>
          </a:xfrm>
          <a:prstGeom prst="rect">
            <a:avLst/>
          </a:prstGeom>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t>Revising Concepts learnt and doing hands on </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t>Coming 2 weeks</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t>started</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Please share how ”Your” learning was fun this week</a:t>
            </a:r>
          </a:p>
          <a:p>
            <a:pPr marL="0" indent="0">
              <a:buFont typeface="Arial" panose="020B0604020202020204" pitchFamily="34" charset="0"/>
              <a:buNone/>
            </a:pPr>
            <a:endParaRPr lang="en-US" sz="2000" dirty="0"/>
          </a:p>
          <a:p>
            <a:r>
              <a:rPr lang="en-US" sz="2000" dirty="0"/>
              <a:t>The sessions were very interactive where we learned about real world implementation of the study material. JAMs were regularly conducted along with assessments that made us feel comfortable with the topic as it was new to all of us.</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6" name="Picture 5">
            <a:extLst>
              <a:ext uri="{FF2B5EF4-FFF2-40B4-BE49-F238E27FC236}">
                <a16:creationId xmlns:a16="http://schemas.microsoft.com/office/drawing/2014/main" id="{9639963E-C227-DCB9-EB21-D6EC062213A6}"/>
              </a:ext>
            </a:extLst>
          </p:cNvPr>
          <p:cNvPicPr>
            <a:picLocks noChangeAspect="1"/>
          </p:cNvPicPr>
          <p:nvPr/>
        </p:nvPicPr>
        <p:blipFill>
          <a:blip r:embed="rId7"/>
          <a:stretch>
            <a:fillRect/>
          </a:stretch>
        </p:blipFill>
        <p:spPr>
          <a:xfrm>
            <a:off x="6808886" y="2282435"/>
            <a:ext cx="4534533" cy="3439005"/>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pPr>
            <a:r>
              <a:rPr lang="en-US" sz="1800" dirty="0"/>
              <a:t>Business processes are collections of linked tasks aimed at delivering a service or product to a client, encompassing areas like Marketing and Sales, Supply Chain Management, Accounting and Finance, and Human Resources. ERP systems integrate all company functions into a single system to optimize and track business functions, evolving from inventory control in the 1960s to cloud-based solutions in the 2010s. ABAP, a programming language used in SAP, is not case-sensitive but is space-sensitive. </a:t>
            </a:r>
            <a:r>
              <a:rPr lang="en-US" sz="1800" dirty="0" err="1"/>
              <a:t>ABAPers</a:t>
            </a:r>
            <a:r>
              <a:rPr lang="en-US" sz="1800" dirty="0"/>
              <a:t> handle tasks such as creating Reports, Interfaces, Conversions, Enhancements, Forms, and Workflows, with report types including Classical, Interactive, and ALV reports.</a:t>
            </a:r>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A phrase that represents my motto in life is </a:t>
            </a:r>
            <a:r>
              <a:rPr lang="en-US" sz="2400" dirty="0"/>
              <a:t>Dream big, work hard, stay focused</a:t>
            </a:r>
            <a:endParaRPr lang="en-US" sz="2000" dirty="0"/>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2" name="Picture 2" descr="Person Climbing Stairs Vector Icon Design 20313466 Vector Art at Vecteezy">
            <a:extLst>
              <a:ext uri="{FF2B5EF4-FFF2-40B4-BE49-F238E27FC236}">
                <a16:creationId xmlns:a16="http://schemas.microsoft.com/office/drawing/2014/main" id="{2AA3C83B-9E7A-F98A-BD06-CE06D2954D70}"/>
              </a:ext>
            </a:extLst>
          </p:cNvPr>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7665720" y="2438400"/>
            <a:ext cx="2484120" cy="2484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kern="100" dirty="0">
                <a:effectLst/>
                <a:latin typeface="Calibri" panose="020F0502020204030204" pitchFamily="34" charset="0"/>
                <a:ea typeface="Calibri" panose="020F0502020204030204" pitchFamily="34" charset="0"/>
                <a:cs typeface="Times New Roman" panose="02020603050405020304" pitchFamily="18" charset="0"/>
              </a:rPr>
              <a:t>Business process is a collection of linked tasks which find their end in the delivery of a service or product to a client , set of activities and tasks that once completed will complete an organizational goal. They include Marketing and Sales, Supply Chain Management, Accounting and Finance and Human Resources. Marketing and Sales comprise of marketing of a product, taking sales orders, customer relationship management, sales forecasting and advertising, Supply Chain Management comprises of Purchasing good and raw materials, receiving good and raw materials, transportation and logistic, scheduling product runs and manufacturing goods, Accounting and Finance comprises Financial Accounting of payments from customers to suppliers, cost allocation and control, Planning and Budgeting and Cash-flow management and Human Resources </a:t>
            </a:r>
            <a:r>
              <a:rPr lang="en-US" kern="100" dirty="0">
                <a:latin typeface="Calibri" panose="020F0502020204030204" pitchFamily="34" charset="0"/>
                <a:ea typeface="Calibri" panose="020F0502020204030204" pitchFamily="34" charset="0"/>
                <a:cs typeface="Times New Roman" panose="02020603050405020304" pitchFamily="18" charset="0"/>
              </a:rPr>
              <a:t>comprises Recruiting and Hiring, Training , Payroll, Benefits and Government Compliance. </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dirty="0"/>
          </a:p>
          <a:p>
            <a:endParaRPr lang="en-IN" sz="2000" dirty="0"/>
          </a:p>
          <a:p>
            <a:endParaRPr lang="en-US" sz="2000" dirty="0"/>
          </a:p>
          <a:p>
            <a:pPr marL="0" indent="0">
              <a:buNone/>
            </a:pPr>
            <a:endParaRPr lang="en-US" sz="2000" dirty="0"/>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399100"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6" name="Picture 5">
            <a:extLst>
              <a:ext uri="{FF2B5EF4-FFF2-40B4-BE49-F238E27FC236}">
                <a16:creationId xmlns:a16="http://schemas.microsoft.com/office/drawing/2014/main" id="{C817CB67-6FC5-BF2F-6F15-636D572E6886}"/>
              </a:ext>
            </a:extLst>
          </p:cNvPr>
          <p:cNvPicPr>
            <a:picLocks noChangeAspect="1"/>
          </p:cNvPicPr>
          <p:nvPr/>
        </p:nvPicPr>
        <p:blipFill>
          <a:blip r:embed="rId7"/>
          <a:stretch>
            <a:fillRect/>
          </a:stretch>
        </p:blipFill>
        <p:spPr>
          <a:xfrm>
            <a:off x="7229683" y="2829218"/>
            <a:ext cx="3689540" cy="1695537"/>
          </a:xfrm>
          <a:prstGeom prst="rect">
            <a:avLst/>
          </a:prstGeom>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What is ERP?</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ERP system integrates all functions across a company to a single computer system that can serve all those functions specific needs. ERP supports business through optimizing, maintaining and tracking business functions. From product planning , parts purchasing , inventory control.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Evolution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and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History</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of</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ERP</a:t>
            </a:r>
            <a:r>
              <a:rPr lang="en-US" sz="1800" b="1"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1960s – Systems just for inventory control,</a:t>
            </a:r>
            <a:r>
              <a:rPr lang="en-US" sz="1800"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1970s – MRP (Material Requirement Planning),1980s – MRP 2 (Manufacture Resource Planning),Mid 1990s – ERP, 2000 – Web Architectures Emerge and the Game Changes,2010 – Cloud Computing threatens to storm ERP</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pic>
        <p:nvPicPr>
          <p:cNvPr id="6" name="Picture 5">
            <a:extLst>
              <a:ext uri="{FF2B5EF4-FFF2-40B4-BE49-F238E27FC236}">
                <a16:creationId xmlns:a16="http://schemas.microsoft.com/office/drawing/2014/main" id="{D6DEEF67-11AE-A50A-4E6B-6A3A4FC41FB6}"/>
              </a:ext>
            </a:extLst>
          </p:cNvPr>
          <p:cNvPicPr>
            <a:picLocks noChangeAspect="1"/>
          </p:cNvPicPr>
          <p:nvPr/>
        </p:nvPicPr>
        <p:blipFill>
          <a:blip r:embed="rId7"/>
          <a:stretch>
            <a:fillRect/>
          </a:stretch>
        </p:blipFill>
        <p:spPr>
          <a:xfrm>
            <a:off x="7275406" y="2246646"/>
            <a:ext cx="3797390" cy="3304934"/>
          </a:xfrm>
          <a:prstGeom prst="rect">
            <a:avLst/>
          </a:prstGeom>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ABAP isn’t case sensitive but ABAP is space sensitive </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Role of an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ABAPer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in real time : R – Reports, I –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Interfaces,C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Conversions,E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Enhancement,F</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Forms,W</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Work Flow . In SAP ABAP each task is called one object ,Report – based on the given input we will fetch data from database and display in a predefined format. Types of Reports include: </a:t>
            </a: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Classical Reports – to display entire information in a single list </a:t>
            </a: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Interactive Reports – to display summarized info in the basic list and detailed info in further lists </a:t>
            </a:r>
          </a:p>
          <a:p>
            <a:pPr marL="342900" marR="0" lvl="0" indent="-342900">
              <a:lnSpc>
                <a:spcPct val="107000"/>
              </a:lnSpc>
              <a:spcBef>
                <a:spcPts val="0"/>
              </a:spcBef>
              <a:spcAft>
                <a:spcPts val="80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ALV Reports (ABAP LIST VIEWER)  – used to display data with additional features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i.e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Borders , Colors etc. </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pic>
        <p:nvPicPr>
          <p:cNvPr id="6" name="Picture 5">
            <a:extLst>
              <a:ext uri="{FF2B5EF4-FFF2-40B4-BE49-F238E27FC236}">
                <a16:creationId xmlns:a16="http://schemas.microsoft.com/office/drawing/2014/main" id="{6C156497-1CD3-D169-1458-6266B32561D4}"/>
              </a:ext>
            </a:extLst>
          </p:cNvPr>
          <p:cNvPicPr>
            <a:picLocks noChangeAspect="1"/>
          </p:cNvPicPr>
          <p:nvPr/>
        </p:nvPicPr>
        <p:blipFill>
          <a:blip r:embed="rId7"/>
          <a:stretch>
            <a:fillRect/>
          </a:stretch>
        </p:blipFill>
        <p:spPr>
          <a:xfrm>
            <a:off x="6817864" y="2132115"/>
            <a:ext cx="4414818" cy="3382782"/>
          </a:xfrm>
          <a:prstGeom prst="rect">
            <a:avLst/>
          </a:prstGeom>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How I feel Shell implements this learning (in your own words)</a:t>
            </a:r>
          </a:p>
          <a:p>
            <a:pPr marL="0" indent="0">
              <a:buNone/>
            </a:pPr>
            <a:r>
              <a:rPr lang="en-US" sz="2000" b="0" i="0" dirty="0">
                <a:solidFill>
                  <a:srgbClr val="111111"/>
                </a:solidFill>
                <a:effectLst/>
                <a:latin typeface="+mj-lt"/>
              </a:rPr>
              <a:t>Shell integrates efficient workflows across departments using advanced systems for CRM, logistics, financial management, and HR.</a:t>
            </a:r>
            <a:endParaRPr lang="en-US" sz="2000" dirty="0">
              <a:latin typeface="+mj-lt"/>
            </a:endParaRPr>
          </a:p>
          <a:p>
            <a:pPr marL="0" indent="0">
              <a:buNone/>
            </a:pPr>
            <a:r>
              <a:rPr lang="en-US" sz="2000" dirty="0"/>
              <a:t>How I feel Shell benefits from this learning (in your own words)</a:t>
            </a:r>
          </a:p>
          <a:p>
            <a:pPr marL="0" indent="0">
              <a:buNone/>
            </a:pPr>
            <a:r>
              <a:rPr lang="en-US" sz="2000" b="0" i="0" dirty="0">
                <a:solidFill>
                  <a:srgbClr val="111111"/>
                </a:solidFill>
                <a:effectLst/>
                <a:latin typeface="+mj-lt"/>
              </a:rPr>
              <a:t>These processes enhance efficiency, customer satisfaction, cost savings, decision-making, and compliance.</a:t>
            </a:r>
            <a:endParaRPr lang="en-US" sz="2000" dirty="0">
              <a:latin typeface="+mj-lt"/>
            </a:endParaRPr>
          </a:p>
          <a:p>
            <a:pPr marL="0" indent="0">
              <a:buNone/>
            </a:pPr>
            <a:endParaRPr lang="en-US" sz="2000" dirty="0"/>
          </a:p>
          <a:p>
            <a:pPr marL="0" indent="0">
              <a:buNone/>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8" name="Picture 7">
            <a:extLst>
              <a:ext uri="{FF2B5EF4-FFF2-40B4-BE49-F238E27FC236}">
                <a16:creationId xmlns:a16="http://schemas.microsoft.com/office/drawing/2014/main" id="{D1ECF24E-7A56-602B-AF26-1DB11122BF3C}"/>
              </a:ext>
            </a:extLst>
          </p:cNvPr>
          <p:cNvPicPr>
            <a:picLocks noChangeAspect="1"/>
          </p:cNvPicPr>
          <p:nvPr/>
        </p:nvPicPr>
        <p:blipFill>
          <a:blip r:embed="rId7"/>
          <a:stretch>
            <a:fillRect/>
          </a:stretch>
        </p:blipFill>
        <p:spPr>
          <a:xfrm>
            <a:off x="7088036" y="1987664"/>
            <a:ext cx="2835610" cy="4026031"/>
          </a:xfrm>
          <a:prstGeom prst="rect">
            <a:avLst/>
          </a:prstGeom>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How I feel Shell implements this learning (in your own words)</a:t>
            </a:r>
          </a:p>
          <a:p>
            <a:pPr marL="0" indent="0" algn="l">
              <a:buNone/>
            </a:pPr>
            <a:r>
              <a:rPr lang="en-US" sz="2000" b="0" i="0" dirty="0">
                <a:solidFill>
                  <a:srgbClr val="111111"/>
                </a:solidFill>
                <a:effectLst/>
                <a:latin typeface="-apple-system"/>
              </a:rPr>
              <a:t>Shell likely uses an ERP system to integrate and optimize all business functions, from product planning to inventory control, ensuring seamless operations across departments.</a:t>
            </a:r>
            <a:endParaRPr lang="en-US" sz="1800" dirty="0"/>
          </a:p>
          <a:p>
            <a:pPr marL="0" indent="0">
              <a:buNone/>
            </a:pPr>
            <a:r>
              <a:rPr lang="en-US" sz="1800" dirty="0"/>
              <a:t>How I feel Shell benefits from this learning (in your own words)- </a:t>
            </a:r>
          </a:p>
          <a:p>
            <a:pPr marL="0" indent="0">
              <a:buNone/>
            </a:pPr>
            <a:r>
              <a:rPr lang="en-US" sz="1800" dirty="0"/>
              <a:t>By using ERP, Shell can achieve higher efficiency, better resource management, and improved decision-making, leading to cost savings and enhanced competitiveness.</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13" name="Picture 12">
            <a:extLst>
              <a:ext uri="{FF2B5EF4-FFF2-40B4-BE49-F238E27FC236}">
                <a16:creationId xmlns:a16="http://schemas.microsoft.com/office/drawing/2014/main" id="{A1BBD3EC-EBC2-4C3D-025C-DFCDB3CD7819}"/>
              </a:ext>
            </a:extLst>
          </p:cNvPr>
          <p:cNvPicPr>
            <a:picLocks noChangeAspect="1"/>
          </p:cNvPicPr>
          <p:nvPr/>
        </p:nvPicPr>
        <p:blipFill>
          <a:blip r:embed="rId7"/>
          <a:stretch>
            <a:fillRect/>
          </a:stretch>
        </p:blipFill>
        <p:spPr>
          <a:xfrm>
            <a:off x="7437874" y="2956089"/>
            <a:ext cx="3581584" cy="1886047"/>
          </a:xfrm>
          <a:prstGeom prst="rect">
            <a:avLst/>
          </a:prstGeom>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3.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emplate/>
  <TotalTime>22603</TotalTime>
  <Words>1101</Words>
  <Application>Microsoft Office PowerPoint</Application>
  <PresentationFormat>Widescreen</PresentationFormat>
  <Paragraphs>83</Paragraphs>
  <Slides>20</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6" baseType="lpstr">
      <vt:lpstr>-apple-system</vt:lpstr>
      <vt:lpstr>Arial</vt:lpstr>
      <vt:lpstr>Calibri</vt:lpstr>
      <vt:lpstr>Open Sans Light</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Singh, Sunidhi SBOBNG-PTIY/AGA</cp:lastModifiedBy>
  <cp:revision>527</cp:revision>
  <dcterms:created xsi:type="dcterms:W3CDTF">2022-01-18T12:35:56Z</dcterms:created>
  <dcterms:modified xsi:type="dcterms:W3CDTF">2024-09-13T17:27:20Z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